
<file path=[Content_Types].xml><?xml version="1.0" encoding="utf-8"?>
<Types xmlns="http://schemas.openxmlformats.org/package/2006/content-types">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28.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Override PartName="/ppt/slideLayouts/slideLayout26.xml" ContentType="application/vnd.openxmlformats-officedocument.presentationml.slideLayout+xml"/>
  <Default Extension="wmf" ContentType="image/x-wmf"/>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slideLayouts/slideLayout24.xml" ContentType="application/vnd.openxmlformats-officedocument.presentationml.slideLayout+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29.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Override PartName="/ppt/slideLayouts/slideLayout25.xml" ContentType="application/vnd.openxmlformats-officedocument.presentationml.slideLayout+xml"/>
  <Default Extension="jpeg" ContentType="image/jpeg"/>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slideLayouts/slideLayout30.xml" ContentType="application/vnd.openxmlformats-officedocument.presentationml.slideLayout+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p:sldMasterIdLst>
    <p:sldMasterId id="2147487241" r:id="rId1"/>
  </p:sldMasterIdLst>
  <p:notesMasterIdLst>
    <p:notesMasterId r:id="rId27"/>
  </p:notesMasterIdLst>
  <p:handoutMasterIdLst>
    <p:handoutMasterId r:id="rId28"/>
  </p:handoutMasterIdLst>
  <p:sldIdLst>
    <p:sldId id="932" r:id="rId2"/>
    <p:sldId id="548" r:id="rId3"/>
    <p:sldId id="933" r:id="rId4"/>
    <p:sldId id="872" r:id="rId5"/>
    <p:sldId id="920" r:id="rId6"/>
    <p:sldId id="894" r:id="rId7"/>
    <p:sldId id="928" r:id="rId8"/>
    <p:sldId id="906" r:id="rId9"/>
    <p:sldId id="925" r:id="rId10"/>
    <p:sldId id="908" r:id="rId11"/>
    <p:sldId id="926" r:id="rId12"/>
    <p:sldId id="900" r:id="rId13"/>
    <p:sldId id="929" r:id="rId14"/>
    <p:sldId id="930" r:id="rId15"/>
    <p:sldId id="903" r:id="rId16"/>
    <p:sldId id="912" r:id="rId17"/>
    <p:sldId id="913" r:id="rId18"/>
    <p:sldId id="916" r:id="rId19"/>
    <p:sldId id="888" r:id="rId20"/>
    <p:sldId id="827" r:id="rId21"/>
    <p:sldId id="931" r:id="rId22"/>
    <p:sldId id="591" r:id="rId23"/>
    <p:sldId id="914" r:id="rId24"/>
    <p:sldId id="934" r:id="rId25"/>
    <p:sldId id="935" r:id="rId26"/>
  </p:sldIdLst>
  <p:sldSz cx="9144000" cy="6858000" type="screen4x3"/>
  <p:notesSz cx="6858000" cy="9180513"/>
  <p:defaultTextStyle>
    <a:defPPr>
      <a:defRPr lang="en-US"/>
    </a:defPPr>
    <a:lvl1pPr algn="l" rtl="0" fontAlgn="base">
      <a:spcBef>
        <a:spcPct val="0"/>
      </a:spcBef>
      <a:spcAft>
        <a:spcPct val="0"/>
      </a:spcAft>
      <a:defRPr sz="1200" kern="1200">
        <a:solidFill>
          <a:schemeClr val="bg2"/>
        </a:solidFill>
        <a:latin typeface="Arial" charset="0"/>
        <a:ea typeface="+mn-ea"/>
        <a:cs typeface="Arial" charset="0"/>
      </a:defRPr>
    </a:lvl1pPr>
    <a:lvl2pPr marL="457200" algn="l" rtl="0" fontAlgn="base">
      <a:spcBef>
        <a:spcPct val="0"/>
      </a:spcBef>
      <a:spcAft>
        <a:spcPct val="0"/>
      </a:spcAft>
      <a:defRPr sz="1200" kern="1200">
        <a:solidFill>
          <a:schemeClr val="bg2"/>
        </a:solidFill>
        <a:latin typeface="Arial" charset="0"/>
        <a:ea typeface="+mn-ea"/>
        <a:cs typeface="Arial" charset="0"/>
      </a:defRPr>
    </a:lvl2pPr>
    <a:lvl3pPr marL="914400" algn="l" rtl="0" fontAlgn="base">
      <a:spcBef>
        <a:spcPct val="0"/>
      </a:spcBef>
      <a:spcAft>
        <a:spcPct val="0"/>
      </a:spcAft>
      <a:defRPr sz="1200" kern="1200">
        <a:solidFill>
          <a:schemeClr val="bg2"/>
        </a:solidFill>
        <a:latin typeface="Arial" charset="0"/>
        <a:ea typeface="+mn-ea"/>
        <a:cs typeface="Arial" charset="0"/>
      </a:defRPr>
    </a:lvl3pPr>
    <a:lvl4pPr marL="1371600" algn="l" rtl="0" fontAlgn="base">
      <a:spcBef>
        <a:spcPct val="0"/>
      </a:spcBef>
      <a:spcAft>
        <a:spcPct val="0"/>
      </a:spcAft>
      <a:defRPr sz="1200" kern="1200">
        <a:solidFill>
          <a:schemeClr val="bg2"/>
        </a:solidFill>
        <a:latin typeface="Arial" charset="0"/>
        <a:ea typeface="+mn-ea"/>
        <a:cs typeface="Arial" charset="0"/>
      </a:defRPr>
    </a:lvl4pPr>
    <a:lvl5pPr marL="1828800" algn="l" rtl="0" fontAlgn="base">
      <a:spcBef>
        <a:spcPct val="0"/>
      </a:spcBef>
      <a:spcAft>
        <a:spcPct val="0"/>
      </a:spcAft>
      <a:defRPr sz="1200" kern="1200">
        <a:solidFill>
          <a:schemeClr val="bg2"/>
        </a:solidFill>
        <a:latin typeface="Arial" charset="0"/>
        <a:ea typeface="+mn-ea"/>
        <a:cs typeface="Arial" charset="0"/>
      </a:defRPr>
    </a:lvl5pPr>
    <a:lvl6pPr marL="2286000" algn="l" defTabSz="914400" rtl="0" eaLnBrk="1" latinLnBrk="0" hangingPunct="1">
      <a:defRPr sz="1200" kern="1200">
        <a:solidFill>
          <a:schemeClr val="bg2"/>
        </a:solidFill>
        <a:latin typeface="Arial" charset="0"/>
        <a:ea typeface="+mn-ea"/>
        <a:cs typeface="Arial" charset="0"/>
      </a:defRPr>
    </a:lvl6pPr>
    <a:lvl7pPr marL="2743200" algn="l" defTabSz="914400" rtl="0" eaLnBrk="1" latinLnBrk="0" hangingPunct="1">
      <a:defRPr sz="1200" kern="1200">
        <a:solidFill>
          <a:schemeClr val="bg2"/>
        </a:solidFill>
        <a:latin typeface="Arial" charset="0"/>
        <a:ea typeface="+mn-ea"/>
        <a:cs typeface="Arial" charset="0"/>
      </a:defRPr>
    </a:lvl7pPr>
    <a:lvl8pPr marL="3200400" algn="l" defTabSz="914400" rtl="0" eaLnBrk="1" latinLnBrk="0" hangingPunct="1">
      <a:defRPr sz="1200" kern="1200">
        <a:solidFill>
          <a:schemeClr val="bg2"/>
        </a:solidFill>
        <a:latin typeface="Arial" charset="0"/>
        <a:ea typeface="+mn-ea"/>
        <a:cs typeface="Arial" charset="0"/>
      </a:defRPr>
    </a:lvl8pPr>
    <a:lvl9pPr marL="3657600" algn="l" defTabSz="914400" rtl="0" eaLnBrk="1" latinLnBrk="0" hangingPunct="1">
      <a:defRPr sz="1200" kern="1200">
        <a:solidFill>
          <a:schemeClr val="bg2"/>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99"/>
    <a:srgbClr val="800000"/>
    <a:srgbClr val="FF990F"/>
    <a:srgbClr val="0033CC"/>
    <a:srgbClr val="0099FF"/>
    <a:srgbClr val="FFFF66"/>
    <a:srgbClr val="FACA00"/>
    <a:srgbClr val="FF9933"/>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039" autoAdjust="0"/>
    <p:restoredTop sz="86470" autoAdjust="0"/>
  </p:normalViewPr>
  <p:slideViewPr>
    <p:cSldViewPr>
      <p:cViewPr varScale="1">
        <p:scale>
          <a:sx n="75" d="100"/>
          <a:sy n="75" d="100"/>
        </p:scale>
        <p:origin x="-973" y="-82"/>
      </p:cViewPr>
      <p:guideLst>
        <p:guide orient="horz" pos="950"/>
        <p:guide pos="239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70" d="100"/>
        <a:sy n="70" d="100"/>
      </p:scale>
      <p:origin x="0" y="0"/>
    </p:cViewPr>
  </p:sorterViewPr>
  <p:notesViewPr>
    <p:cSldViewPr>
      <p:cViewPr varScale="1">
        <p:scale>
          <a:sx n="83" d="100"/>
          <a:sy n="83" d="100"/>
        </p:scale>
        <p:origin x="-1908" y="-84"/>
      </p:cViewPr>
      <p:guideLst>
        <p:guide orient="horz" pos="2891"/>
        <p:guide pos="2160"/>
      </p:guideLst>
    </p:cSldViewPr>
  </p:notesViewPr>
  <p:gridSpacing cx="93633925" cy="93633925"/>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jpeg"/><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2950" name="Rectangle 6"/>
          <p:cNvSpPr>
            <a:spLocks noChangeArrowheads="1"/>
          </p:cNvSpPr>
          <p:nvPr/>
        </p:nvSpPr>
        <p:spPr bwMode="auto">
          <a:xfrm>
            <a:off x="5715000" y="8610600"/>
            <a:ext cx="1085850" cy="461963"/>
          </a:xfrm>
          <a:prstGeom prst="rect">
            <a:avLst/>
          </a:prstGeom>
          <a:noFill/>
          <a:ln w="12700">
            <a:noFill/>
            <a:miter lim="800000"/>
            <a:headEnd type="none" w="sm" len="sm"/>
            <a:tailEnd type="none" w="sm" len="sm"/>
          </a:ln>
          <a:effectLst/>
        </p:spPr>
        <p:txBody>
          <a:bodyPr wrap="none" lIns="92684" tIns="46342" rIns="92684" bIns="46342" anchor="b"/>
          <a:lstStyle/>
          <a:p>
            <a:pPr algn="r" defTabSz="927100" eaLnBrk="0" hangingPunct="0"/>
            <a:fld id="{8D8DC115-A2E0-403B-A037-F02AB3A204E5}" type="slidenum">
              <a:rPr lang="ar-SA" b="1">
                <a:solidFill>
                  <a:srgbClr val="000000"/>
                </a:solidFill>
              </a:rPr>
              <a:pPr algn="r" defTabSz="927100" eaLnBrk="0" hangingPunct="0"/>
              <a:t>‹#›</a:t>
            </a:fld>
            <a:endParaRPr lang="en-US" b="1">
              <a:solidFill>
                <a:srgbClr val="000000"/>
              </a:solidFill>
            </a:endParaRPr>
          </a:p>
        </p:txBody>
      </p:sp>
      <p:sp>
        <p:nvSpPr>
          <p:cNvPr id="82951" name="Text Box 7"/>
          <p:cNvSpPr txBox="1">
            <a:spLocks noChangeArrowheads="1"/>
          </p:cNvSpPr>
          <p:nvPr/>
        </p:nvSpPr>
        <p:spPr bwMode="auto">
          <a:xfrm>
            <a:off x="0" y="219075"/>
            <a:ext cx="6985000" cy="304800"/>
          </a:xfrm>
          <a:prstGeom prst="rect">
            <a:avLst/>
          </a:prstGeom>
          <a:noFill/>
          <a:ln w="12700">
            <a:noFill/>
            <a:miter lim="800000"/>
            <a:headEnd type="none" w="sm" len="sm"/>
            <a:tailEnd type="none" w="sm" len="sm"/>
          </a:ln>
          <a:effectLst/>
        </p:spPr>
        <p:txBody>
          <a:bodyPr lIns="92684" tIns="46342" rIns="92684" bIns="46342" anchor="ctr">
            <a:spAutoFit/>
          </a:bodyPr>
          <a:lstStyle/>
          <a:p>
            <a:pPr algn="ctr" defTabSz="927100" eaLnBrk="0" hangingPunct="0">
              <a:spcBef>
                <a:spcPct val="50000"/>
              </a:spcBef>
            </a:pPr>
            <a:r>
              <a:rPr lang="en-US" sz="1400" b="1">
                <a:solidFill>
                  <a:srgbClr val="000000"/>
                </a:solidFill>
              </a:rPr>
              <a:t>http://www.microsoft.com/france/technet/security</a:t>
            </a:r>
          </a:p>
        </p:txBody>
      </p:sp>
      <p:pic>
        <p:nvPicPr>
          <p:cNvPr id="57348" name="Picture 10" descr="TechNet9"/>
          <p:cNvPicPr>
            <a:picLocks noChangeAspect="1" noChangeArrowheads="1"/>
          </p:cNvPicPr>
          <p:nvPr/>
        </p:nvPicPr>
        <p:blipFill>
          <a:blip r:embed="rId2" cstate="print"/>
          <a:srcRect/>
          <a:stretch>
            <a:fillRect/>
          </a:stretch>
        </p:blipFill>
        <p:spPr bwMode="auto">
          <a:xfrm>
            <a:off x="80963" y="63500"/>
            <a:ext cx="1303337" cy="508000"/>
          </a:xfrm>
          <a:prstGeom prst="rect">
            <a:avLst/>
          </a:prstGeom>
          <a:noFill/>
          <a:ln w="9525">
            <a:noFill/>
            <a:miter lim="800000"/>
            <a:headEnd/>
            <a:tailEnd/>
          </a:ln>
        </p:spPr>
      </p:pic>
      <p:sp>
        <p:nvSpPr>
          <p:cNvPr id="82955" name="Text Box 11"/>
          <p:cNvSpPr txBox="1">
            <a:spLocks noChangeArrowheads="1"/>
          </p:cNvSpPr>
          <p:nvPr/>
        </p:nvSpPr>
        <p:spPr bwMode="auto">
          <a:xfrm>
            <a:off x="5461000" y="225425"/>
            <a:ext cx="1397000" cy="333375"/>
          </a:xfrm>
          <a:prstGeom prst="rect">
            <a:avLst/>
          </a:prstGeom>
          <a:noFill/>
          <a:ln w="9525">
            <a:noFill/>
            <a:miter lim="800000"/>
            <a:headEnd/>
            <a:tailEnd/>
          </a:ln>
          <a:effectLst/>
        </p:spPr>
        <p:txBody>
          <a:bodyPr lIns="90151" tIns="45075" rIns="90151" bIns="45075">
            <a:spAutoFit/>
          </a:bodyPr>
          <a:lstStyle/>
          <a:p>
            <a:pPr algn="ctr" eaLnBrk="0" hangingPunct="0"/>
            <a:endParaRPr lang="en-US" sz="3200" b="1">
              <a:solidFill>
                <a:schemeClr val="accent1"/>
              </a:solidFill>
            </a:endParaRPr>
          </a:p>
        </p:txBody>
      </p:sp>
      <p:pic>
        <p:nvPicPr>
          <p:cNvPr id="57350" name="Picture 13" descr="g_ms"/>
          <p:cNvPicPr>
            <a:picLocks noChangeAspect="1" noChangeArrowheads="1"/>
          </p:cNvPicPr>
          <p:nvPr/>
        </p:nvPicPr>
        <p:blipFill>
          <a:blip r:embed="rId3" cstate="print"/>
          <a:srcRect/>
          <a:stretch>
            <a:fillRect/>
          </a:stretch>
        </p:blipFill>
        <p:spPr bwMode="auto">
          <a:xfrm>
            <a:off x="177800" y="8721725"/>
            <a:ext cx="1727200" cy="280988"/>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jpeg"/><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1746" name="Rectangle 4"/>
          <p:cNvSpPr>
            <a:spLocks noGrp="1" noRot="1" noChangeAspect="1" noChangeArrowheads="1" noTextEdit="1"/>
          </p:cNvSpPr>
          <p:nvPr>
            <p:ph type="sldImg" idx="2"/>
          </p:nvPr>
        </p:nvSpPr>
        <p:spPr bwMode="auto">
          <a:xfrm>
            <a:off x="4319588" y="457200"/>
            <a:ext cx="2282825" cy="1914525"/>
          </a:xfrm>
          <a:prstGeom prst="rect">
            <a:avLst/>
          </a:prstGeom>
          <a:noFill/>
          <a:ln w="9525">
            <a:solidFill>
              <a:srgbClr val="000000"/>
            </a:solidFill>
            <a:miter lim="800000"/>
            <a:headEnd/>
            <a:tailEnd/>
          </a:ln>
        </p:spPr>
      </p:sp>
      <p:sp>
        <p:nvSpPr>
          <p:cNvPr id="6149" name="Rectangle 5"/>
          <p:cNvSpPr>
            <a:spLocks noGrp="1" noChangeArrowheads="1"/>
          </p:cNvSpPr>
          <p:nvPr>
            <p:ph type="body" sz="quarter" idx="3"/>
          </p:nvPr>
        </p:nvSpPr>
        <p:spPr bwMode="auto">
          <a:xfrm>
            <a:off x="457200" y="2538413"/>
            <a:ext cx="5981700" cy="6008687"/>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151" name="Rectangle 7"/>
          <p:cNvSpPr>
            <a:spLocks noGrp="1" noChangeArrowheads="1"/>
          </p:cNvSpPr>
          <p:nvPr>
            <p:ph type="sldNum" sz="quarter" idx="5"/>
          </p:nvPr>
        </p:nvSpPr>
        <p:spPr bwMode="auto">
          <a:xfrm>
            <a:off x="2971800" y="8721725"/>
            <a:ext cx="520700" cy="4587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a:solidFill>
                  <a:schemeClr val="tx1"/>
                </a:solidFill>
                <a:latin typeface="Times New Roman" pitchFamily="18" charset="0"/>
                <a:cs typeface="Times New Roman" pitchFamily="18" charset="0"/>
              </a:defRPr>
            </a:lvl1pPr>
          </a:lstStyle>
          <a:p>
            <a:fld id="{36E7DD98-1AE0-46B4-9F99-E21D365199B6}" type="slidenum">
              <a:rPr lang="ar-SA"/>
              <a:pPr/>
              <a:t>‹#›</a:t>
            </a:fld>
            <a:endParaRPr lang="en-US"/>
          </a:p>
        </p:txBody>
      </p:sp>
      <p:pic>
        <p:nvPicPr>
          <p:cNvPr id="31749" name="Picture 9" descr="TechNet9"/>
          <p:cNvPicPr>
            <a:picLocks noChangeAspect="1" noChangeArrowheads="1"/>
          </p:cNvPicPr>
          <p:nvPr/>
        </p:nvPicPr>
        <p:blipFill>
          <a:blip r:embed="rId2"/>
          <a:srcRect/>
          <a:stretch>
            <a:fillRect/>
          </a:stretch>
        </p:blipFill>
        <p:spPr bwMode="auto">
          <a:xfrm>
            <a:off x="0" y="0"/>
            <a:ext cx="1530350" cy="595313"/>
          </a:xfrm>
          <a:prstGeom prst="rect">
            <a:avLst/>
          </a:prstGeom>
          <a:noFill/>
          <a:ln w="9525">
            <a:noFill/>
            <a:miter lim="800000"/>
            <a:headEnd/>
            <a:tailEnd/>
          </a:ln>
        </p:spPr>
      </p:pic>
      <p:sp>
        <p:nvSpPr>
          <p:cNvPr id="6154" name="Text Box 10"/>
          <p:cNvSpPr txBox="1">
            <a:spLocks noChangeArrowheads="1"/>
          </p:cNvSpPr>
          <p:nvPr/>
        </p:nvSpPr>
        <p:spPr bwMode="auto">
          <a:xfrm>
            <a:off x="0" y="155575"/>
            <a:ext cx="6858000" cy="301625"/>
          </a:xfrm>
          <a:prstGeom prst="rect">
            <a:avLst/>
          </a:prstGeom>
          <a:noFill/>
          <a:ln w="12700">
            <a:noFill/>
            <a:miter lim="800000"/>
            <a:headEnd type="none" w="sm" len="sm"/>
            <a:tailEnd type="none" w="sm" len="sm"/>
          </a:ln>
          <a:effectLst/>
        </p:spPr>
        <p:txBody>
          <a:bodyPr lIns="91377" tIns="45689" rIns="91377" bIns="45689" anchor="ctr">
            <a:spAutoFit/>
          </a:bodyPr>
          <a:lstStyle/>
          <a:p>
            <a:pPr algn="ctr" eaLnBrk="0" hangingPunct="0">
              <a:spcBef>
                <a:spcPct val="50000"/>
              </a:spcBef>
            </a:pPr>
            <a:r>
              <a:rPr lang="en-US" sz="1400" b="1">
                <a:solidFill>
                  <a:srgbClr val="000000"/>
                </a:solidFill>
              </a:rPr>
              <a:t>http://www.microsoft.com/france/technet/security</a:t>
            </a:r>
          </a:p>
        </p:txBody>
      </p:sp>
      <p:sp>
        <p:nvSpPr>
          <p:cNvPr id="6155" name="Text Box 11"/>
          <p:cNvSpPr txBox="1">
            <a:spLocks noChangeArrowheads="1"/>
          </p:cNvSpPr>
          <p:nvPr/>
        </p:nvSpPr>
        <p:spPr bwMode="auto">
          <a:xfrm>
            <a:off x="5461000" y="136525"/>
            <a:ext cx="1397000" cy="333375"/>
          </a:xfrm>
          <a:prstGeom prst="rect">
            <a:avLst/>
          </a:prstGeom>
          <a:noFill/>
          <a:ln w="9525">
            <a:noFill/>
            <a:miter lim="800000"/>
            <a:headEnd/>
            <a:tailEnd/>
          </a:ln>
          <a:effectLst/>
        </p:spPr>
        <p:txBody>
          <a:bodyPr lIns="90151" tIns="45075" rIns="90151" bIns="45075">
            <a:spAutoFit/>
          </a:bodyPr>
          <a:lstStyle/>
          <a:p>
            <a:pPr defTabSz="901700" eaLnBrk="0" hangingPunct="0">
              <a:spcBef>
                <a:spcPct val="50000"/>
              </a:spcBef>
            </a:pPr>
            <a:endParaRPr lang="en-US" sz="3200" b="1">
              <a:solidFill>
                <a:schemeClr val="tx1"/>
              </a:solidFill>
              <a:latin typeface="Times New Roman" pitchFamily="18" charset="0"/>
            </a:endParaRPr>
          </a:p>
        </p:txBody>
      </p:sp>
      <p:pic>
        <p:nvPicPr>
          <p:cNvPr id="31752" name="Picture 1030" descr="g_ms"/>
          <p:cNvPicPr>
            <a:picLocks noChangeAspect="1" noChangeArrowheads="1"/>
          </p:cNvPicPr>
          <p:nvPr/>
        </p:nvPicPr>
        <p:blipFill>
          <a:blip r:embed="rId3"/>
          <a:srcRect/>
          <a:stretch>
            <a:fillRect/>
          </a:stretch>
        </p:blipFill>
        <p:spPr bwMode="auto">
          <a:xfrm>
            <a:off x="177800" y="8721725"/>
            <a:ext cx="1727200" cy="280988"/>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p:cNvSpPr txBox="1">
            <a:spLocks noGrp="1" noChangeArrowheads="1"/>
          </p:cNvSpPr>
          <p:nvPr/>
        </p:nvSpPr>
        <p:spPr bwMode="auto">
          <a:xfrm>
            <a:off x="2971800" y="8721725"/>
            <a:ext cx="520700" cy="458788"/>
          </a:xfrm>
          <a:prstGeom prst="rect">
            <a:avLst/>
          </a:prstGeom>
          <a:noFill/>
          <a:ln w="9525">
            <a:noFill/>
            <a:miter lim="800000"/>
            <a:headEnd/>
            <a:tailEnd/>
          </a:ln>
        </p:spPr>
        <p:txBody>
          <a:bodyPr lIns="91433" tIns="45717" rIns="91433" bIns="45717" anchor="b"/>
          <a:lstStyle/>
          <a:p>
            <a:pPr algn="r" eaLnBrk="0" hangingPunct="0"/>
            <a:r>
              <a:rPr lang="en-US">
                <a:solidFill>
                  <a:srgbClr val="000000"/>
                </a:solidFill>
                <a:latin typeface="Times New Roman" pitchFamily="18" charset="0"/>
                <a:cs typeface="Times New Roman" pitchFamily="18" charset="0"/>
              </a:rPr>
              <a:t>1</a:t>
            </a:r>
          </a:p>
        </p:txBody>
      </p:sp>
      <p:sp>
        <p:nvSpPr>
          <p:cNvPr id="40963" name="Rectangle 2"/>
          <p:cNvSpPr>
            <a:spLocks noGrp="1" noRot="1" noChangeAspect="1" noChangeArrowheads="1" noTextEdit="1"/>
          </p:cNvSpPr>
          <p:nvPr>
            <p:ph type="sldImg"/>
          </p:nvPr>
        </p:nvSpPr>
        <p:spPr>
          <a:xfrm>
            <a:off x="4186238" y="457200"/>
            <a:ext cx="2552700" cy="1914525"/>
          </a:xfrm>
          <a:prstGeom prst="rect">
            <a:avLst/>
          </a:prstGeom>
          <a:ln/>
        </p:spPr>
      </p:sp>
      <p:sp>
        <p:nvSpPr>
          <p:cNvPr id="40964" name="Rectangle 3"/>
          <p:cNvSpPr>
            <a:spLocks noGrp="1" noChangeArrowheads="1"/>
          </p:cNvSpPr>
          <p:nvPr>
            <p:ph type="body" idx="1"/>
          </p:nvPr>
        </p:nvSpPr>
        <p:spPr>
          <a:noFill/>
          <a:ln/>
        </p:spPr>
        <p:txBody>
          <a:bodyPr/>
          <a:lstStyle/>
          <a:p>
            <a:pPr eaLnBrk="1" hangingPunct="1"/>
            <a:endParaRPr lang="en-GB"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p:cNvSpPr>
            <a:spLocks noGrp="1" noRot="1" noChangeAspect="1" noTextEdit="1"/>
          </p:cNvSpPr>
          <p:nvPr>
            <p:ph type="sldImg"/>
          </p:nvPr>
        </p:nvSpPr>
        <p:spPr>
          <a:xfrm>
            <a:off x="4184650" y="457200"/>
            <a:ext cx="2552700" cy="1914525"/>
          </a:xfrm>
          <a:ln/>
        </p:spPr>
      </p:sp>
      <p:sp>
        <p:nvSpPr>
          <p:cNvPr id="41987" name="Notes Placeholder 2"/>
          <p:cNvSpPr>
            <a:spLocks noGrp="1"/>
          </p:cNvSpPr>
          <p:nvPr>
            <p:ph type="body" idx="1"/>
          </p:nvPr>
        </p:nvSpPr>
        <p:spPr>
          <a:noFill/>
          <a:ln/>
        </p:spPr>
        <p:txBody>
          <a:bodyPr/>
          <a:lstStyle/>
          <a:p>
            <a:endParaRPr lang="en-US" smtClean="0"/>
          </a:p>
        </p:txBody>
      </p:sp>
      <p:sp>
        <p:nvSpPr>
          <p:cNvPr id="41988" name="Slide Number Placeholder 3"/>
          <p:cNvSpPr>
            <a:spLocks noGrp="1"/>
          </p:cNvSpPr>
          <p:nvPr>
            <p:ph type="sldNum" sz="quarter" idx="5"/>
          </p:nvPr>
        </p:nvSpPr>
        <p:spPr>
          <a:noFill/>
        </p:spPr>
        <p:txBody>
          <a:bodyPr/>
          <a:lstStyle/>
          <a:p>
            <a:r>
              <a:rPr lang="ar-SA">
                <a:solidFill>
                  <a:srgbClr val="000000"/>
                </a:solidFill>
              </a:rPr>
              <a:t>8</a:t>
            </a:r>
            <a:endParaRPr lang="en-US">
              <a:solidFill>
                <a:srgbClr val="000000"/>
              </a:solidFill>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Image Placeholder 1"/>
          <p:cNvSpPr>
            <a:spLocks noGrp="1" noRot="1" noChangeAspect="1" noTextEdit="1"/>
          </p:cNvSpPr>
          <p:nvPr>
            <p:ph type="sldImg"/>
          </p:nvPr>
        </p:nvSpPr>
        <p:spPr>
          <a:xfrm>
            <a:off x="4184650" y="457200"/>
            <a:ext cx="2552700" cy="1914525"/>
          </a:xfrm>
          <a:ln/>
        </p:spPr>
      </p:sp>
      <p:sp>
        <p:nvSpPr>
          <p:cNvPr id="43011" name="Notes Placeholder 2"/>
          <p:cNvSpPr>
            <a:spLocks noGrp="1"/>
          </p:cNvSpPr>
          <p:nvPr>
            <p:ph type="body" idx="1"/>
          </p:nvPr>
        </p:nvSpPr>
        <p:spPr>
          <a:noFill/>
          <a:ln/>
        </p:spPr>
        <p:txBody>
          <a:bodyPr/>
          <a:lstStyle/>
          <a:p>
            <a:endParaRPr lang="en-US" smtClean="0"/>
          </a:p>
        </p:txBody>
      </p:sp>
      <p:sp>
        <p:nvSpPr>
          <p:cNvPr id="43012" name="Slide Number Placeholder 3"/>
          <p:cNvSpPr>
            <a:spLocks noGrp="1"/>
          </p:cNvSpPr>
          <p:nvPr>
            <p:ph type="sldNum" sz="quarter" idx="5"/>
          </p:nvPr>
        </p:nvSpPr>
        <p:spPr>
          <a:noFill/>
        </p:spPr>
        <p:txBody>
          <a:bodyPr/>
          <a:lstStyle/>
          <a:p>
            <a:r>
              <a:rPr lang="ar-SA">
                <a:solidFill>
                  <a:srgbClr val="000000"/>
                </a:solidFill>
              </a:rPr>
              <a:t>9</a:t>
            </a:r>
            <a:endParaRPr lang="en-US">
              <a:solidFill>
                <a:srgbClr val="000000"/>
              </a:solidFill>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p:cNvSpPr>
            <a:spLocks noGrp="1" noRot="1" noChangeAspect="1" noTextEdit="1"/>
          </p:cNvSpPr>
          <p:nvPr>
            <p:ph type="sldImg"/>
          </p:nvPr>
        </p:nvSpPr>
        <p:spPr>
          <a:xfrm>
            <a:off x="4184650" y="457200"/>
            <a:ext cx="2552700" cy="1914525"/>
          </a:xfrm>
          <a:ln/>
        </p:spPr>
      </p:sp>
      <p:sp>
        <p:nvSpPr>
          <p:cNvPr id="44035" name="Notes Placeholder 2"/>
          <p:cNvSpPr>
            <a:spLocks noGrp="1"/>
          </p:cNvSpPr>
          <p:nvPr>
            <p:ph type="body" idx="1"/>
          </p:nvPr>
        </p:nvSpPr>
        <p:spPr>
          <a:noFill/>
          <a:ln/>
        </p:spPr>
        <p:txBody>
          <a:bodyPr/>
          <a:lstStyle/>
          <a:p>
            <a:endParaRPr lang="en-US" smtClean="0"/>
          </a:p>
        </p:txBody>
      </p:sp>
      <p:sp>
        <p:nvSpPr>
          <p:cNvPr id="44036" name="Slide Number Placeholder 3"/>
          <p:cNvSpPr>
            <a:spLocks noGrp="1"/>
          </p:cNvSpPr>
          <p:nvPr>
            <p:ph type="sldNum" sz="quarter" idx="5"/>
          </p:nvPr>
        </p:nvSpPr>
        <p:spPr>
          <a:noFill/>
        </p:spPr>
        <p:txBody>
          <a:bodyPr/>
          <a:lstStyle/>
          <a:p>
            <a:r>
              <a:rPr lang="ar-SA">
                <a:solidFill>
                  <a:srgbClr val="000000"/>
                </a:solidFill>
              </a:rPr>
              <a:t>10</a:t>
            </a:r>
            <a:endParaRPr lang="en-US">
              <a:solidFill>
                <a:srgbClr val="000000"/>
              </a:solidFill>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a:xfrm>
            <a:off x="4184650" y="457200"/>
            <a:ext cx="2552700" cy="1914525"/>
          </a:xfrm>
          <a:ln/>
        </p:spPr>
      </p:sp>
      <p:sp>
        <p:nvSpPr>
          <p:cNvPr id="45059" name="Notes Placeholder 2"/>
          <p:cNvSpPr>
            <a:spLocks noGrp="1"/>
          </p:cNvSpPr>
          <p:nvPr>
            <p:ph type="body" idx="1"/>
          </p:nvPr>
        </p:nvSpPr>
        <p:spPr>
          <a:noFill/>
          <a:ln/>
        </p:spPr>
        <p:txBody>
          <a:bodyPr/>
          <a:lstStyle/>
          <a:p>
            <a:endParaRPr lang="en-US" smtClean="0"/>
          </a:p>
        </p:txBody>
      </p:sp>
      <p:sp>
        <p:nvSpPr>
          <p:cNvPr id="45060" name="Slide Number Placeholder 3"/>
          <p:cNvSpPr>
            <a:spLocks noGrp="1"/>
          </p:cNvSpPr>
          <p:nvPr>
            <p:ph type="sldNum" sz="quarter" idx="5"/>
          </p:nvPr>
        </p:nvSpPr>
        <p:spPr>
          <a:noFill/>
        </p:spPr>
        <p:txBody>
          <a:bodyPr/>
          <a:lstStyle/>
          <a:p>
            <a:r>
              <a:rPr lang="ar-SA">
                <a:solidFill>
                  <a:srgbClr val="000000"/>
                </a:solidFill>
              </a:rPr>
              <a:t>11</a:t>
            </a:r>
            <a:endParaRPr lang="en-US">
              <a:solidFill>
                <a:srgbClr val="000000"/>
              </a:solidFill>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a:xfrm>
            <a:off x="4184650" y="457200"/>
            <a:ext cx="2552700" cy="1914525"/>
          </a:xfrm>
          <a:ln/>
        </p:spPr>
      </p:sp>
      <p:sp>
        <p:nvSpPr>
          <p:cNvPr id="46083" name="Notes Placeholder 2"/>
          <p:cNvSpPr>
            <a:spLocks noGrp="1"/>
          </p:cNvSpPr>
          <p:nvPr>
            <p:ph type="body" idx="1"/>
          </p:nvPr>
        </p:nvSpPr>
        <p:spPr>
          <a:noFill/>
          <a:ln/>
        </p:spPr>
        <p:txBody>
          <a:bodyPr/>
          <a:lstStyle/>
          <a:p>
            <a:endParaRPr lang="en-US" smtClean="0"/>
          </a:p>
        </p:txBody>
      </p:sp>
      <p:sp>
        <p:nvSpPr>
          <p:cNvPr id="46084" name="Slide Number Placeholder 3"/>
          <p:cNvSpPr>
            <a:spLocks noGrp="1"/>
          </p:cNvSpPr>
          <p:nvPr>
            <p:ph type="sldNum" sz="quarter" idx="5"/>
          </p:nvPr>
        </p:nvSpPr>
        <p:spPr>
          <a:noFill/>
        </p:spPr>
        <p:txBody>
          <a:bodyPr/>
          <a:lstStyle/>
          <a:p>
            <a:r>
              <a:rPr lang="ar-SA">
                <a:solidFill>
                  <a:srgbClr val="000000"/>
                </a:solidFill>
              </a:rPr>
              <a:t>12</a:t>
            </a:r>
            <a:endParaRPr lang="en-US">
              <a:solidFill>
                <a:srgbClr val="000000"/>
              </a:solidFill>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a:xfrm>
            <a:off x="4184650" y="457200"/>
            <a:ext cx="2552700" cy="1914525"/>
          </a:xfrm>
          <a:ln/>
        </p:spPr>
      </p:sp>
      <p:sp>
        <p:nvSpPr>
          <p:cNvPr id="47107" name="Notes Placeholder 2"/>
          <p:cNvSpPr>
            <a:spLocks noGrp="1"/>
          </p:cNvSpPr>
          <p:nvPr>
            <p:ph type="body" idx="1"/>
          </p:nvPr>
        </p:nvSpPr>
        <p:spPr>
          <a:noFill/>
          <a:ln/>
        </p:spPr>
        <p:txBody>
          <a:bodyPr/>
          <a:lstStyle/>
          <a:p>
            <a:endParaRPr lang="en-US" smtClean="0"/>
          </a:p>
        </p:txBody>
      </p:sp>
      <p:sp>
        <p:nvSpPr>
          <p:cNvPr id="47108" name="Slide Number Placeholder 3"/>
          <p:cNvSpPr>
            <a:spLocks noGrp="1"/>
          </p:cNvSpPr>
          <p:nvPr>
            <p:ph type="sldNum" sz="quarter" idx="5"/>
          </p:nvPr>
        </p:nvSpPr>
        <p:spPr>
          <a:noFill/>
        </p:spPr>
        <p:txBody>
          <a:bodyPr/>
          <a:lstStyle/>
          <a:p>
            <a:r>
              <a:rPr lang="ar-SA">
                <a:solidFill>
                  <a:srgbClr val="000000"/>
                </a:solidFill>
              </a:rPr>
              <a:t>13</a:t>
            </a:r>
            <a:endParaRPr lang="en-US">
              <a:solidFill>
                <a:srgbClr val="000000"/>
              </a:solidFill>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a:xfrm>
            <a:off x="4184650" y="457200"/>
            <a:ext cx="2552700" cy="1914525"/>
          </a:xfrm>
          <a:ln/>
        </p:spPr>
      </p:sp>
      <p:sp>
        <p:nvSpPr>
          <p:cNvPr id="48131" name="Notes Placeholder 2"/>
          <p:cNvSpPr>
            <a:spLocks noGrp="1"/>
          </p:cNvSpPr>
          <p:nvPr>
            <p:ph type="body" idx="1"/>
          </p:nvPr>
        </p:nvSpPr>
        <p:spPr>
          <a:noFill/>
          <a:ln/>
        </p:spPr>
        <p:txBody>
          <a:bodyPr/>
          <a:lstStyle/>
          <a:p>
            <a:endParaRPr lang="en-US" smtClean="0"/>
          </a:p>
        </p:txBody>
      </p:sp>
      <p:sp>
        <p:nvSpPr>
          <p:cNvPr id="48132" name="Slide Number Placeholder 3"/>
          <p:cNvSpPr>
            <a:spLocks noGrp="1"/>
          </p:cNvSpPr>
          <p:nvPr>
            <p:ph type="sldNum" sz="quarter" idx="5"/>
          </p:nvPr>
        </p:nvSpPr>
        <p:spPr>
          <a:noFill/>
        </p:spPr>
        <p:txBody>
          <a:bodyPr/>
          <a:lstStyle/>
          <a:p>
            <a:r>
              <a:rPr lang="ar-SA">
                <a:solidFill>
                  <a:srgbClr val="000000"/>
                </a:solidFill>
              </a:rPr>
              <a:t>14</a:t>
            </a:r>
            <a:endParaRPr lang="en-US">
              <a:solidFill>
                <a:srgbClr val="000000"/>
              </a:solidFill>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Image Placeholder 1"/>
          <p:cNvSpPr>
            <a:spLocks noGrp="1" noRot="1" noChangeAspect="1" noTextEdit="1"/>
          </p:cNvSpPr>
          <p:nvPr>
            <p:ph type="sldImg"/>
          </p:nvPr>
        </p:nvSpPr>
        <p:spPr>
          <a:xfrm>
            <a:off x="4184650" y="457200"/>
            <a:ext cx="2552700" cy="1914525"/>
          </a:xfrm>
          <a:ln/>
        </p:spPr>
      </p:sp>
      <p:sp>
        <p:nvSpPr>
          <p:cNvPr id="49155" name="Notes Placeholder 2"/>
          <p:cNvSpPr>
            <a:spLocks noGrp="1"/>
          </p:cNvSpPr>
          <p:nvPr>
            <p:ph type="body" idx="1"/>
          </p:nvPr>
        </p:nvSpPr>
        <p:spPr>
          <a:noFill/>
          <a:ln/>
        </p:spPr>
        <p:txBody>
          <a:bodyPr/>
          <a:lstStyle/>
          <a:p>
            <a:endParaRPr lang="en-US" smtClean="0"/>
          </a:p>
        </p:txBody>
      </p:sp>
      <p:sp>
        <p:nvSpPr>
          <p:cNvPr id="49156" name="Slide Number Placeholder 3"/>
          <p:cNvSpPr>
            <a:spLocks noGrp="1"/>
          </p:cNvSpPr>
          <p:nvPr>
            <p:ph type="sldNum" sz="quarter" idx="5"/>
          </p:nvPr>
        </p:nvSpPr>
        <p:spPr>
          <a:noFill/>
        </p:spPr>
        <p:txBody>
          <a:bodyPr/>
          <a:lstStyle/>
          <a:p>
            <a:r>
              <a:rPr lang="ar-SA">
                <a:solidFill>
                  <a:srgbClr val="000000"/>
                </a:solidFill>
              </a:rPr>
              <a:t>15</a:t>
            </a:r>
            <a:endParaRPr lang="en-US">
              <a:solidFill>
                <a:srgbClr val="000000"/>
              </a:solidFill>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p:cNvSpPr>
            <a:spLocks noGrp="1" noRot="1" noChangeAspect="1" noTextEdit="1"/>
          </p:cNvSpPr>
          <p:nvPr>
            <p:ph type="sldImg"/>
          </p:nvPr>
        </p:nvSpPr>
        <p:spPr>
          <a:xfrm>
            <a:off x="4184650" y="457200"/>
            <a:ext cx="2552700" cy="1914525"/>
          </a:xfrm>
          <a:ln/>
        </p:spPr>
      </p:sp>
      <p:sp>
        <p:nvSpPr>
          <p:cNvPr id="50179" name="Notes Placeholder 2"/>
          <p:cNvSpPr>
            <a:spLocks noGrp="1"/>
          </p:cNvSpPr>
          <p:nvPr>
            <p:ph type="body" idx="1"/>
          </p:nvPr>
        </p:nvSpPr>
        <p:spPr>
          <a:noFill/>
          <a:ln/>
        </p:spPr>
        <p:txBody>
          <a:bodyPr/>
          <a:lstStyle/>
          <a:p>
            <a:endParaRPr lang="en-US" smtClean="0">
              <a:latin typeface="Arial" charset="0"/>
            </a:endParaRPr>
          </a:p>
        </p:txBody>
      </p:sp>
      <p:sp>
        <p:nvSpPr>
          <p:cNvPr id="50180" name="Slide Number Placeholder 3"/>
          <p:cNvSpPr>
            <a:spLocks noGrp="1"/>
          </p:cNvSpPr>
          <p:nvPr>
            <p:ph type="sldNum" sz="quarter" idx="5"/>
          </p:nvPr>
        </p:nvSpPr>
        <p:spPr>
          <a:noFill/>
        </p:spPr>
        <p:txBody>
          <a:bodyPr/>
          <a:lstStyle/>
          <a:p>
            <a:r>
              <a:rPr lang="en-US">
                <a:solidFill>
                  <a:srgbClr val="000000"/>
                </a:solidFill>
              </a:rPr>
              <a:t>16</a:t>
            </a:r>
          </a:p>
        </p:txBody>
      </p:sp>
      <p:sp>
        <p:nvSpPr>
          <p:cNvPr id="50181" name="Header Placeholder 4"/>
          <p:cNvSpPr>
            <a:spLocks noGrp="1"/>
          </p:cNvSpPr>
          <p:nvPr>
            <p:ph type="hdr" sz="quarter" idx="4294967295"/>
          </p:nvPr>
        </p:nvSpPr>
        <p:spPr bwMode="auto">
          <a:xfrm>
            <a:off x="0" y="0"/>
            <a:ext cx="2971800" cy="458788"/>
          </a:xfrm>
          <a:prstGeom prst="rect">
            <a:avLst/>
          </a:prstGeom>
          <a:noFill/>
          <a:ln>
            <a:miter lim="800000"/>
            <a:headEnd/>
            <a:tailEnd/>
          </a:ln>
        </p:spPr>
        <p:txBody>
          <a:bodyPr lIns="89931" tIns="44966" rIns="89931" bIns="44966"/>
          <a:lstStyle/>
          <a:p>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a:noFill/>
        </p:spPr>
        <p:txBody>
          <a:bodyPr/>
          <a:lstStyle/>
          <a:p>
            <a:r>
              <a:rPr lang="ar-SA">
                <a:solidFill>
                  <a:srgbClr val="000000"/>
                </a:solidFill>
              </a:rPr>
              <a:t>17</a:t>
            </a:r>
            <a:endParaRPr lang="en-US">
              <a:solidFill>
                <a:srgbClr val="000000"/>
              </a:solidFill>
            </a:endParaRPr>
          </a:p>
        </p:txBody>
      </p:sp>
      <p:sp>
        <p:nvSpPr>
          <p:cNvPr id="51203" name="Rectangle 2"/>
          <p:cNvSpPr>
            <a:spLocks noGrp="1" noRot="1" noChangeAspect="1" noChangeArrowheads="1" noTextEdit="1"/>
          </p:cNvSpPr>
          <p:nvPr>
            <p:ph type="sldImg"/>
          </p:nvPr>
        </p:nvSpPr>
        <p:spPr>
          <a:xfrm>
            <a:off x="4184650" y="457200"/>
            <a:ext cx="2552700" cy="1914525"/>
          </a:xfrm>
          <a:ln/>
        </p:spPr>
      </p:sp>
      <p:sp>
        <p:nvSpPr>
          <p:cNvPr id="51204" name="Rectangle 3"/>
          <p:cNvSpPr>
            <a:spLocks noGrp="1" noChangeArrowheads="1"/>
          </p:cNvSpPr>
          <p:nvPr>
            <p:ph type="body" idx="1"/>
          </p:nvPr>
        </p:nvSpPr>
        <p:spPr>
          <a:noFill/>
          <a:ln/>
        </p:spPr>
        <p:txBody>
          <a:bodyPr/>
          <a:lstStyle/>
          <a:p>
            <a:pPr eaLnBrk="1" hangingPunct="1"/>
            <a:endParaRPr lang="en-GB"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a:xfrm>
            <a:off x="4184650" y="457200"/>
            <a:ext cx="2552700" cy="1914525"/>
          </a:xfrm>
          <a:ln/>
        </p:spPr>
      </p:sp>
      <p:sp>
        <p:nvSpPr>
          <p:cNvPr id="34819" name="Notes Placeholder 2"/>
          <p:cNvSpPr>
            <a:spLocks noGrp="1"/>
          </p:cNvSpPr>
          <p:nvPr>
            <p:ph type="body" idx="1"/>
          </p:nvPr>
        </p:nvSpPr>
        <p:spPr>
          <a:noFill/>
          <a:ln/>
        </p:spPr>
        <p:txBody>
          <a:bodyPr/>
          <a:lstStyle/>
          <a:p>
            <a:endParaRPr lang="en-US" smtClean="0"/>
          </a:p>
        </p:txBody>
      </p:sp>
      <p:sp>
        <p:nvSpPr>
          <p:cNvPr id="34820" name="Slide Number Placeholder 3"/>
          <p:cNvSpPr>
            <a:spLocks noGrp="1"/>
          </p:cNvSpPr>
          <p:nvPr>
            <p:ph type="sldNum" sz="quarter" idx="5"/>
          </p:nvPr>
        </p:nvSpPr>
        <p:spPr>
          <a:noFill/>
        </p:spPr>
        <p:txBody>
          <a:bodyPr/>
          <a:lstStyle/>
          <a:p>
            <a:r>
              <a:rPr lang="ar-SA">
                <a:solidFill>
                  <a:srgbClr val="000000"/>
                </a:solidFill>
              </a:rPr>
              <a:t>1</a:t>
            </a:r>
            <a:endParaRPr lang="en-US">
              <a:solidFill>
                <a:srgbClr val="000000"/>
              </a:solidFill>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a:xfrm>
            <a:off x="4184650" y="457200"/>
            <a:ext cx="2552700" cy="1914525"/>
          </a:xfrm>
          <a:ln/>
        </p:spPr>
      </p:sp>
      <p:sp>
        <p:nvSpPr>
          <p:cNvPr id="52227" name="Notes Placeholder 2"/>
          <p:cNvSpPr>
            <a:spLocks noGrp="1"/>
          </p:cNvSpPr>
          <p:nvPr>
            <p:ph type="body" idx="1"/>
          </p:nvPr>
        </p:nvSpPr>
        <p:spPr>
          <a:noFill/>
          <a:ln/>
        </p:spPr>
        <p:txBody>
          <a:bodyPr/>
          <a:lstStyle/>
          <a:p>
            <a:endParaRPr lang="en-US" smtClean="0"/>
          </a:p>
        </p:txBody>
      </p:sp>
      <p:sp>
        <p:nvSpPr>
          <p:cNvPr id="52228" name="Header Placeholder 3"/>
          <p:cNvSpPr>
            <a:spLocks noGrp="1"/>
          </p:cNvSpPr>
          <p:nvPr>
            <p:ph type="hdr" sz="quarter" idx="4294967295"/>
          </p:nvPr>
        </p:nvSpPr>
        <p:spPr bwMode="auto">
          <a:xfrm>
            <a:off x="0" y="0"/>
            <a:ext cx="2971800" cy="458788"/>
          </a:xfrm>
          <a:prstGeom prst="rect">
            <a:avLst/>
          </a:prstGeom>
          <a:noFill/>
          <a:ln>
            <a:miter lim="800000"/>
            <a:headEnd/>
            <a:tailEnd/>
          </a:ln>
        </p:spPr>
        <p:txBody>
          <a:bodyPr/>
          <a:lstStyle/>
          <a:p>
            <a:endParaRPr lang="en-US"/>
          </a:p>
        </p:txBody>
      </p:sp>
      <p:sp>
        <p:nvSpPr>
          <p:cNvPr id="52229" name="Slide Number Placeholder 4"/>
          <p:cNvSpPr>
            <a:spLocks noGrp="1"/>
          </p:cNvSpPr>
          <p:nvPr>
            <p:ph type="sldNum" sz="quarter" idx="5"/>
          </p:nvPr>
        </p:nvSpPr>
        <p:spPr>
          <a:noFill/>
        </p:spPr>
        <p:txBody>
          <a:bodyPr/>
          <a:lstStyle/>
          <a:p>
            <a:r>
              <a:rPr lang="en-US">
                <a:solidFill>
                  <a:srgbClr val="000000"/>
                </a:solidFill>
              </a:rPr>
              <a:t>18</a:t>
            </a: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Grp="1" noRot="1" noChangeAspect="1" noChangeArrowheads="1" noTextEdit="1"/>
          </p:cNvSpPr>
          <p:nvPr>
            <p:ph type="sldImg"/>
          </p:nvPr>
        </p:nvSpPr>
        <p:spPr>
          <a:xfrm>
            <a:off x="4184650" y="457200"/>
            <a:ext cx="2552700" cy="1914525"/>
          </a:xfrm>
          <a:ln/>
        </p:spPr>
      </p:sp>
      <p:sp>
        <p:nvSpPr>
          <p:cNvPr id="70659"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p:nvPr>
        </p:nvSpPr>
        <p:spPr>
          <a:xfrm>
            <a:off x="4184650" y="457200"/>
            <a:ext cx="2552700" cy="1914525"/>
          </a:xfrm>
          <a:ln/>
        </p:spPr>
      </p:sp>
      <p:sp>
        <p:nvSpPr>
          <p:cNvPr id="53251" name="Notes Placeholder 2"/>
          <p:cNvSpPr>
            <a:spLocks noGrp="1"/>
          </p:cNvSpPr>
          <p:nvPr>
            <p:ph type="body" idx="1"/>
          </p:nvPr>
        </p:nvSpPr>
        <p:spPr>
          <a:noFill/>
          <a:ln/>
        </p:spPr>
        <p:txBody>
          <a:bodyPr/>
          <a:lstStyle/>
          <a:p>
            <a:endParaRPr lang="en-US" smtClean="0"/>
          </a:p>
        </p:txBody>
      </p:sp>
      <p:sp>
        <p:nvSpPr>
          <p:cNvPr id="53252" name="Slide Number Placeholder 3"/>
          <p:cNvSpPr>
            <a:spLocks noGrp="1"/>
          </p:cNvSpPr>
          <p:nvPr>
            <p:ph type="sldNum" sz="quarter" idx="5"/>
          </p:nvPr>
        </p:nvSpPr>
        <p:spPr>
          <a:noFill/>
        </p:spPr>
        <p:txBody>
          <a:bodyPr/>
          <a:lstStyle/>
          <a:p>
            <a:r>
              <a:rPr lang="ar-SA">
                <a:solidFill>
                  <a:srgbClr val="000000"/>
                </a:solidFill>
              </a:rPr>
              <a:t>20</a:t>
            </a:r>
            <a:endParaRPr lang="en-US">
              <a:solidFill>
                <a:srgbClr val="000000"/>
              </a:solidFill>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Grp="1" noRot="1" noChangeAspect="1" noChangeArrowheads="1" noTextEdit="1"/>
          </p:cNvSpPr>
          <p:nvPr>
            <p:ph type="sldImg"/>
          </p:nvPr>
        </p:nvSpPr>
        <p:spPr>
          <a:xfrm>
            <a:off x="4184650" y="457200"/>
            <a:ext cx="2552700" cy="1914525"/>
          </a:xfrm>
          <a:ln/>
        </p:spPr>
      </p:sp>
      <p:sp>
        <p:nvSpPr>
          <p:cNvPr id="71683"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Slide Image Placeholder 1"/>
          <p:cNvSpPr>
            <a:spLocks noGrp="1" noRot="1" noChangeAspect="1" noTextEdit="1"/>
          </p:cNvSpPr>
          <p:nvPr>
            <p:ph type="sldImg"/>
          </p:nvPr>
        </p:nvSpPr>
        <p:spPr>
          <a:xfrm>
            <a:off x="4184650" y="457200"/>
            <a:ext cx="2552700" cy="1914525"/>
          </a:xfrm>
          <a:prstGeom prst="rect">
            <a:avLst/>
          </a:prstGeom>
          <a:ln/>
        </p:spPr>
      </p:sp>
      <p:sp>
        <p:nvSpPr>
          <p:cNvPr id="71683" name="Notes Placeholder 2"/>
          <p:cNvSpPr>
            <a:spLocks noGrp="1"/>
          </p:cNvSpPr>
          <p:nvPr>
            <p:ph type="body" idx="1"/>
          </p:nvPr>
        </p:nvSpPr>
        <p:spPr>
          <a:noFill/>
          <a:ln/>
        </p:spPr>
        <p:txBody>
          <a:bodyPr/>
          <a:lstStyle/>
          <a:p>
            <a:endParaRPr lang="en-US" smtClean="0"/>
          </a:p>
        </p:txBody>
      </p:sp>
      <p:sp>
        <p:nvSpPr>
          <p:cNvPr id="71684" name="Slide Number Placeholder 3"/>
          <p:cNvSpPr>
            <a:spLocks noGrp="1"/>
          </p:cNvSpPr>
          <p:nvPr>
            <p:ph type="sldNum" sz="quarter" idx="5"/>
          </p:nvPr>
        </p:nvSpPr>
        <p:spPr>
          <a:noFill/>
        </p:spPr>
        <p:txBody>
          <a:bodyPr/>
          <a:lstStyle/>
          <a:p>
            <a:fld id="{0FA80BF8-4735-4D47-BC00-6A4D56CB634F}" type="slidenum">
              <a:rPr lang="ar-SA"/>
              <a:pPr/>
              <a:t>24</a:t>
            </a:fld>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Slide Image Placeholder 1"/>
          <p:cNvSpPr>
            <a:spLocks noGrp="1" noRot="1" noChangeAspect="1" noTextEdit="1"/>
          </p:cNvSpPr>
          <p:nvPr>
            <p:ph type="sldImg"/>
          </p:nvPr>
        </p:nvSpPr>
        <p:spPr>
          <a:xfrm>
            <a:off x="4184650" y="457200"/>
            <a:ext cx="2552700" cy="1914525"/>
          </a:xfrm>
          <a:prstGeom prst="rect">
            <a:avLst/>
          </a:prstGeom>
          <a:ln/>
        </p:spPr>
      </p:sp>
      <p:sp>
        <p:nvSpPr>
          <p:cNvPr id="72707" name="Notes Placeholder 2"/>
          <p:cNvSpPr>
            <a:spLocks noGrp="1"/>
          </p:cNvSpPr>
          <p:nvPr>
            <p:ph type="body" idx="1"/>
          </p:nvPr>
        </p:nvSpPr>
        <p:spPr>
          <a:noFill/>
          <a:ln/>
        </p:spPr>
        <p:txBody>
          <a:bodyPr/>
          <a:lstStyle/>
          <a:p>
            <a:endParaRPr lang="en-US" smtClean="0"/>
          </a:p>
        </p:txBody>
      </p:sp>
      <p:sp>
        <p:nvSpPr>
          <p:cNvPr id="72708" name="Slide Number Placeholder 3"/>
          <p:cNvSpPr>
            <a:spLocks noGrp="1"/>
          </p:cNvSpPr>
          <p:nvPr>
            <p:ph type="sldNum" sz="quarter" idx="5"/>
          </p:nvPr>
        </p:nvSpPr>
        <p:spPr>
          <a:noFill/>
        </p:spPr>
        <p:txBody>
          <a:bodyPr/>
          <a:lstStyle/>
          <a:p>
            <a:fld id="{3DFD9FB1-BF1C-48C2-91F9-9BF6F9DFE5F9}" type="slidenum">
              <a:rPr lang="ar-SA"/>
              <a:pPr/>
              <a:t>25</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p:cNvSpPr>
            <a:spLocks noGrp="1" noChangeArrowheads="1"/>
          </p:cNvSpPr>
          <p:nvPr>
            <p:ph type="sldNum" sz="quarter" idx="5"/>
          </p:nvPr>
        </p:nvSpPr>
        <p:spPr>
          <a:noFill/>
        </p:spPr>
        <p:txBody>
          <a:bodyPr/>
          <a:lstStyle/>
          <a:p>
            <a:r>
              <a:rPr lang="ar-SA">
                <a:solidFill>
                  <a:srgbClr val="000000"/>
                </a:solidFill>
              </a:rPr>
              <a:t>3</a:t>
            </a:r>
            <a:endParaRPr lang="en-US">
              <a:solidFill>
                <a:srgbClr val="000000"/>
              </a:solidFill>
            </a:endParaRPr>
          </a:p>
        </p:txBody>
      </p:sp>
      <p:sp>
        <p:nvSpPr>
          <p:cNvPr id="43011" name="Rectangle 2"/>
          <p:cNvSpPr>
            <a:spLocks noGrp="1" noRot="1" noChangeAspect="1" noChangeArrowheads="1" noTextEdit="1"/>
          </p:cNvSpPr>
          <p:nvPr>
            <p:ph type="sldImg"/>
          </p:nvPr>
        </p:nvSpPr>
        <p:spPr>
          <a:xfrm>
            <a:off x="4184650" y="457200"/>
            <a:ext cx="2552700" cy="1914525"/>
          </a:xfrm>
          <a:prstGeom prst="rect">
            <a:avLst/>
          </a:prstGeom>
          <a:ln/>
        </p:spPr>
      </p:sp>
      <p:sp>
        <p:nvSpPr>
          <p:cNvPr id="43012" name="Rectangle 3"/>
          <p:cNvSpPr>
            <a:spLocks noGrp="1" noChangeArrowheads="1"/>
          </p:cNvSpPr>
          <p:nvPr>
            <p:ph type="body" idx="1"/>
          </p:nvPr>
        </p:nvSpPr>
        <p:spPr>
          <a:noFill/>
          <a:ln/>
        </p:spPr>
        <p:txBody>
          <a:bodyPr/>
          <a:lstStyle/>
          <a:p>
            <a:pPr eaLnBrk="1" hangingPunct="1"/>
            <a:endParaRPr lang="en-GB"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a:xfrm>
            <a:off x="4184650" y="457200"/>
            <a:ext cx="2552700" cy="1914525"/>
          </a:xfrm>
          <a:ln/>
        </p:spPr>
      </p:sp>
      <p:sp>
        <p:nvSpPr>
          <p:cNvPr id="35843" name="Notes Placeholder 2"/>
          <p:cNvSpPr>
            <a:spLocks noGrp="1"/>
          </p:cNvSpPr>
          <p:nvPr>
            <p:ph type="body" idx="1"/>
          </p:nvPr>
        </p:nvSpPr>
        <p:spPr>
          <a:noFill/>
          <a:ln/>
        </p:spPr>
        <p:txBody>
          <a:bodyPr/>
          <a:lstStyle/>
          <a:p>
            <a:endParaRPr lang="en-US" smtClean="0"/>
          </a:p>
        </p:txBody>
      </p:sp>
      <p:sp>
        <p:nvSpPr>
          <p:cNvPr id="35844" name="Slide Number Placeholder 3"/>
          <p:cNvSpPr>
            <a:spLocks noGrp="1"/>
          </p:cNvSpPr>
          <p:nvPr>
            <p:ph type="sldNum" sz="quarter" idx="5"/>
          </p:nvPr>
        </p:nvSpPr>
        <p:spPr>
          <a:noFill/>
        </p:spPr>
        <p:txBody>
          <a:bodyPr/>
          <a:lstStyle/>
          <a:p>
            <a:r>
              <a:rPr lang="ar-SA">
                <a:solidFill>
                  <a:srgbClr val="000000"/>
                </a:solidFill>
              </a:rPr>
              <a:t>2</a:t>
            </a:r>
            <a:endParaRPr lang="en-US">
              <a:solidFill>
                <a:srgbClr val="000000"/>
              </a:solidFill>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a:xfrm>
            <a:off x="4184650" y="457200"/>
            <a:ext cx="2552700" cy="1914525"/>
          </a:xfrm>
          <a:ln/>
        </p:spPr>
      </p:sp>
      <p:sp>
        <p:nvSpPr>
          <p:cNvPr id="36867" name="Notes Placeholder 2"/>
          <p:cNvSpPr>
            <a:spLocks noGrp="1"/>
          </p:cNvSpPr>
          <p:nvPr>
            <p:ph type="body" idx="1"/>
          </p:nvPr>
        </p:nvSpPr>
        <p:spPr>
          <a:noFill/>
          <a:ln/>
        </p:spPr>
        <p:txBody>
          <a:bodyPr/>
          <a:lstStyle/>
          <a:p>
            <a:endParaRPr lang="en-US" smtClean="0"/>
          </a:p>
        </p:txBody>
      </p:sp>
      <p:sp>
        <p:nvSpPr>
          <p:cNvPr id="36868" name="Slide Number Placeholder 3"/>
          <p:cNvSpPr>
            <a:spLocks noGrp="1"/>
          </p:cNvSpPr>
          <p:nvPr>
            <p:ph type="sldNum" sz="quarter" idx="5"/>
          </p:nvPr>
        </p:nvSpPr>
        <p:spPr>
          <a:noFill/>
        </p:spPr>
        <p:txBody>
          <a:bodyPr/>
          <a:lstStyle/>
          <a:p>
            <a:r>
              <a:rPr lang="ar-SA">
                <a:solidFill>
                  <a:srgbClr val="000000"/>
                </a:solidFill>
              </a:rPr>
              <a:t>3</a:t>
            </a:r>
            <a:endParaRPr lang="en-US">
              <a:solidFill>
                <a:srgbClr val="000000"/>
              </a:solidFill>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a:xfrm>
            <a:off x="4184650" y="457200"/>
            <a:ext cx="2552700" cy="1914525"/>
          </a:xfrm>
          <a:ln/>
        </p:spPr>
      </p:sp>
      <p:sp>
        <p:nvSpPr>
          <p:cNvPr id="37891" name="Notes Placeholder 2"/>
          <p:cNvSpPr>
            <a:spLocks noGrp="1"/>
          </p:cNvSpPr>
          <p:nvPr>
            <p:ph type="body" idx="1"/>
          </p:nvPr>
        </p:nvSpPr>
        <p:spPr>
          <a:noFill/>
          <a:ln/>
        </p:spPr>
        <p:txBody>
          <a:bodyPr/>
          <a:lstStyle/>
          <a:p>
            <a:endParaRPr lang="en-US" smtClean="0"/>
          </a:p>
        </p:txBody>
      </p:sp>
      <p:sp>
        <p:nvSpPr>
          <p:cNvPr id="37892" name="Slide Number Placeholder 3"/>
          <p:cNvSpPr>
            <a:spLocks noGrp="1"/>
          </p:cNvSpPr>
          <p:nvPr>
            <p:ph type="sldNum" sz="quarter" idx="5"/>
          </p:nvPr>
        </p:nvSpPr>
        <p:spPr>
          <a:noFill/>
        </p:spPr>
        <p:txBody>
          <a:bodyPr/>
          <a:lstStyle/>
          <a:p>
            <a:r>
              <a:rPr lang="ar-SA">
                <a:solidFill>
                  <a:srgbClr val="000000"/>
                </a:solidFill>
              </a:rPr>
              <a:t>4</a:t>
            </a:r>
            <a:endParaRPr lang="en-US">
              <a:solidFill>
                <a:srgbClr val="000000"/>
              </a:solidFill>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a:xfrm>
            <a:off x="4184650" y="457200"/>
            <a:ext cx="2552700" cy="1914525"/>
          </a:xfrm>
          <a:ln/>
        </p:spPr>
      </p:sp>
      <p:sp>
        <p:nvSpPr>
          <p:cNvPr id="38915" name="Notes Placeholder 2"/>
          <p:cNvSpPr>
            <a:spLocks noGrp="1"/>
          </p:cNvSpPr>
          <p:nvPr>
            <p:ph type="body" idx="1"/>
          </p:nvPr>
        </p:nvSpPr>
        <p:spPr>
          <a:noFill/>
          <a:ln/>
        </p:spPr>
        <p:txBody>
          <a:bodyPr/>
          <a:lstStyle/>
          <a:p>
            <a:endParaRPr lang="en-US" smtClean="0"/>
          </a:p>
        </p:txBody>
      </p:sp>
      <p:sp>
        <p:nvSpPr>
          <p:cNvPr id="38916" name="Slide Number Placeholder 3"/>
          <p:cNvSpPr>
            <a:spLocks noGrp="1"/>
          </p:cNvSpPr>
          <p:nvPr>
            <p:ph type="sldNum" sz="quarter" idx="5"/>
          </p:nvPr>
        </p:nvSpPr>
        <p:spPr>
          <a:noFill/>
        </p:spPr>
        <p:txBody>
          <a:bodyPr/>
          <a:lstStyle/>
          <a:p>
            <a:r>
              <a:rPr lang="ar-SA">
                <a:solidFill>
                  <a:srgbClr val="000000"/>
                </a:solidFill>
              </a:rPr>
              <a:t>5</a:t>
            </a:r>
            <a:endParaRPr lang="en-US">
              <a:solidFill>
                <a:srgbClr val="000000"/>
              </a:solidFill>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noTextEdit="1"/>
          </p:cNvSpPr>
          <p:nvPr>
            <p:ph type="sldImg"/>
          </p:nvPr>
        </p:nvSpPr>
        <p:spPr>
          <a:xfrm>
            <a:off x="4184650" y="457200"/>
            <a:ext cx="2552700" cy="1914525"/>
          </a:xfrm>
          <a:ln/>
        </p:spPr>
      </p:sp>
      <p:sp>
        <p:nvSpPr>
          <p:cNvPr id="39939" name="Notes Placeholder 2"/>
          <p:cNvSpPr>
            <a:spLocks noGrp="1"/>
          </p:cNvSpPr>
          <p:nvPr>
            <p:ph type="body" idx="1"/>
          </p:nvPr>
        </p:nvSpPr>
        <p:spPr>
          <a:noFill/>
          <a:ln/>
        </p:spPr>
        <p:txBody>
          <a:bodyPr/>
          <a:lstStyle/>
          <a:p>
            <a:endParaRPr lang="en-US" smtClean="0"/>
          </a:p>
        </p:txBody>
      </p:sp>
      <p:sp>
        <p:nvSpPr>
          <p:cNvPr id="39940" name="Slide Number Placeholder 3"/>
          <p:cNvSpPr>
            <a:spLocks noGrp="1"/>
          </p:cNvSpPr>
          <p:nvPr>
            <p:ph type="sldNum" sz="quarter" idx="5"/>
          </p:nvPr>
        </p:nvSpPr>
        <p:spPr>
          <a:noFill/>
        </p:spPr>
        <p:txBody>
          <a:bodyPr/>
          <a:lstStyle/>
          <a:p>
            <a:r>
              <a:rPr lang="ar-SA">
                <a:solidFill>
                  <a:srgbClr val="000000"/>
                </a:solidFill>
              </a:rPr>
              <a:t>6</a:t>
            </a:r>
            <a:endParaRPr lang="en-US">
              <a:solidFill>
                <a:srgbClr val="000000"/>
              </a:solidFill>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a:xfrm>
            <a:off x="4184650" y="457200"/>
            <a:ext cx="2552700" cy="1914525"/>
          </a:xfrm>
          <a:ln/>
        </p:spPr>
      </p:sp>
      <p:sp>
        <p:nvSpPr>
          <p:cNvPr id="40963" name="Notes Placeholder 2"/>
          <p:cNvSpPr>
            <a:spLocks noGrp="1"/>
          </p:cNvSpPr>
          <p:nvPr>
            <p:ph type="body" idx="1"/>
          </p:nvPr>
        </p:nvSpPr>
        <p:spPr>
          <a:noFill/>
          <a:ln/>
        </p:spPr>
        <p:txBody>
          <a:bodyPr/>
          <a:lstStyle/>
          <a:p>
            <a:endParaRPr lang="en-US" smtClean="0"/>
          </a:p>
        </p:txBody>
      </p:sp>
      <p:sp>
        <p:nvSpPr>
          <p:cNvPr id="40964" name="Slide Number Placeholder 3"/>
          <p:cNvSpPr>
            <a:spLocks noGrp="1"/>
          </p:cNvSpPr>
          <p:nvPr>
            <p:ph type="sldNum" sz="quarter" idx="5"/>
          </p:nvPr>
        </p:nvSpPr>
        <p:spPr>
          <a:noFill/>
        </p:spPr>
        <p:txBody>
          <a:bodyPr/>
          <a:lstStyle/>
          <a:p>
            <a:r>
              <a:rPr lang="ar-SA">
                <a:solidFill>
                  <a:srgbClr val="000000"/>
                </a:solidFill>
              </a:rPr>
              <a:t>7</a:t>
            </a:r>
            <a:endParaRPr lang="en-US">
              <a:solidFill>
                <a:srgbClr val="000000"/>
              </a:solidFill>
            </a:endParaRPr>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6.wmf"/><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pic>
        <p:nvPicPr>
          <p:cNvPr id="4" name="Picture 2" descr="C:\Users\mathieum.EUROPE\Desktop\MS-SEC.png"/>
          <p:cNvPicPr>
            <a:picLocks noChangeAspect="1" noChangeArrowheads="1"/>
          </p:cNvPicPr>
          <p:nvPr/>
        </p:nvPicPr>
        <p:blipFill>
          <a:blip r:embed="rId3" cstate="print">
            <a:lum bright="100000" contrast="100000"/>
          </a:blip>
          <a:srcRect/>
          <a:stretch>
            <a:fillRect/>
          </a:stretch>
        </p:blipFill>
        <p:spPr bwMode="auto">
          <a:xfrm>
            <a:off x="7010400" y="6553200"/>
            <a:ext cx="2133600" cy="239713"/>
          </a:xfrm>
          <a:prstGeom prst="rect">
            <a:avLst/>
          </a:prstGeom>
          <a:noFill/>
          <a:ln w="9525">
            <a:noFill/>
            <a:miter lim="800000"/>
            <a:headEnd/>
            <a:tailEnd/>
          </a:ln>
        </p:spPr>
      </p:pic>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Tree>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1_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09728" y="1581912"/>
            <a:ext cx="4271772"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9728" y="2339975"/>
            <a:ext cx="4271772"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81912"/>
            <a:ext cx="43084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339975"/>
            <a:ext cx="43084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Title 1"/>
          <p:cNvSpPr>
            <a:spLocks noGrp="1"/>
          </p:cNvSpPr>
          <p:nvPr>
            <p:ph type="title"/>
          </p:nvPr>
        </p:nvSpPr>
        <p:spPr>
          <a:xfrm>
            <a:off x="127000" y="127000"/>
            <a:ext cx="9017000" cy="661988"/>
          </a:xfrm>
        </p:spPr>
        <p:txBody>
          <a:bodyPr/>
          <a:lstStyle/>
          <a:p>
            <a:r>
              <a:rPr lang="en-US" smtClean="0"/>
              <a:t>Click to edit Master title style</a:t>
            </a:r>
            <a:endParaRPr lang="en-US"/>
          </a:p>
        </p:txBody>
      </p:sp>
    </p:spTree>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1_Content with Caption">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5050" y="1581912"/>
            <a:ext cx="5111750" cy="45442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109728" y="158191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itle 1"/>
          <p:cNvSpPr>
            <a:spLocks noGrp="1"/>
          </p:cNvSpPr>
          <p:nvPr>
            <p:ph type="title"/>
          </p:nvPr>
        </p:nvSpPr>
        <p:spPr>
          <a:xfrm>
            <a:off x="127000" y="127000"/>
            <a:ext cx="9017000" cy="661988"/>
          </a:xfrm>
        </p:spPr>
        <p:txBody>
          <a:bodyPr/>
          <a:lstStyle/>
          <a:p>
            <a:r>
              <a:rPr lang="en-US" smtClean="0"/>
              <a:t>Click to edit Master title style</a:t>
            </a:r>
            <a:endParaRPr lang="en-US"/>
          </a:p>
        </p:txBody>
      </p:sp>
    </p:spTree>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1_Picture with Caption">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1792288" y="1581913"/>
            <a:ext cx="5486400" cy="3625088"/>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itle 1"/>
          <p:cNvSpPr>
            <a:spLocks noGrp="1"/>
          </p:cNvSpPr>
          <p:nvPr>
            <p:ph type="title"/>
          </p:nvPr>
        </p:nvSpPr>
        <p:spPr>
          <a:xfrm>
            <a:off x="127000" y="127000"/>
            <a:ext cx="9017000" cy="661988"/>
          </a:xfrm>
        </p:spPr>
        <p:txBody>
          <a:bodyPr/>
          <a:lstStyle/>
          <a:p>
            <a:r>
              <a:rPr lang="en-US" smtClean="0"/>
              <a:t>Click to edit Master title style</a:t>
            </a:r>
            <a:endParaRPr lang="en-US"/>
          </a:p>
        </p:txBody>
      </p:sp>
    </p:spTree>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2_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09728" y="1581912"/>
            <a:ext cx="4271772"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9728" y="2339975"/>
            <a:ext cx="4271772"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81912"/>
            <a:ext cx="43084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339975"/>
            <a:ext cx="43084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Title 1"/>
          <p:cNvSpPr>
            <a:spLocks noGrp="1"/>
          </p:cNvSpPr>
          <p:nvPr>
            <p:ph type="title"/>
          </p:nvPr>
        </p:nvSpPr>
        <p:spPr>
          <a:xfrm>
            <a:off x="127000" y="127000"/>
            <a:ext cx="9017000" cy="661988"/>
          </a:xfrm>
        </p:spPr>
        <p:txBody>
          <a:bodyPr/>
          <a:lstStyle/>
          <a:p>
            <a:r>
              <a:rPr lang="en-US" smtClean="0"/>
              <a:t>Click to edit Master title style</a:t>
            </a:r>
            <a:endParaRPr lang="en-US"/>
          </a:p>
        </p:txBody>
      </p:sp>
    </p:spTree>
  </p:cSld>
  <p:clrMapOvr>
    <a:masterClrMapping/>
  </p:clrMapOvr>
  <p:transition>
    <p:fade/>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2_Content with Caption">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5050" y="1581912"/>
            <a:ext cx="5111750" cy="45442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109728" y="158191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itle 1"/>
          <p:cNvSpPr>
            <a:spLocks noGrp="1"/>
          </p:cNvSpPr>
          <p:nvPr>
            <p:ph type="title"/>
          </p:nvPr>
        </p:nvSpPr>
        <p:spPr>
          <a:xfrm>
            <a:off x="127000" y="127000"/>
            <a:ext cx="9017000" cy="661988"/>
          </a:xfrm>
        </p:spPr>
        <p:txBody>
          <a:bodyPr/>
          <a:lstStyle/>
          <a:p>
            <a:r>
              <a:rPr lang="en-US" smtClean="0"/>
              <a:t>Click to edit Master title style</a:t>
            </a:r>
            <a:endParaRPr lang="en-US"/>
          </a:p>
        </p:txBody>
      </p:sp>
    </p:spTree>
  </p:cSld>
  <p:clrMapOvr>
    <a:masterClrMapping/>
  </p:clrMapOvr>
  <p:transition>
    <p:fade/>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2_Picture with Caption">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1792288" y="1581913"/>
            <a:ext cx="5486400" cy="3625088"/>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itle 1"/>
          <p:cNvSpPr>
            <a:spLocks noGrp="1"/>
          </p:cNvSpPr>
          <p:nvPr>
            <p:ph type="title"/>
          </p:nvPr>
        </p:nvSpPr>
        <p:spPr>
          <a:xfrm>
            <a:off x="127000" y="127000"/>
            <a:ext cx="9017000" cy="661988"/>
          </a:xfrm>
        </p:spPr>
        <p:txBody>
          <a:bodyPr/>
          <a:lstStyle/>
          <a:p>
            <a:r>
              <a:rPr lang="en-US" smtClean="0"/>
              <a:t>Click to edit Master title style</a:t>
            </a:r>
            <a:endParaRPr lang="en-US"/>
          </a:p>
        </p:txBody>
      </p:sp>
    </p:spTree>
  </p:cSld>
  <p:clrMapOvr>
    <a:masterClrMapping/>
  </p:clrMapOvr>
  <p:transition>
    <p:fade/>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3_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09728" y="1581912"/>
            <a:ext cx="4271772"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9728" y="2339975"/>
            <a:ext cx="4271772"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81912"/>
            <a:ext cx="43084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339975"/>
            <a:ext cx="43084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Title 1"/>
          <p:cNvSpPr>
            <a:spLocks noGrp="1"/>
          </p:cNvSpPr>
          <p:nvPr>
            <p:ph type="title"/>
          </p:nvPr>
        </p:nvSpPr>
        <p:spPr>
          <a:xfrm>
            <a:off x="127000" y="127000"/>
            <a:ext cx="9017000" cy="661988"/>
          </a:xfrm>
        </p:spPr>
        <p:txBody>
          <a:bodyPr/>
          <a:lstStyle/>
          <a:p>
            <a:r>
              <a:rPr lang="en-US" smtClean="0"/>
              <a:t>Click to edit Master title style</a:t>
            </a:r>
            <a:endParaRPr lang="en-US"/>
          </a:p>
        </p:txBody>
      </p:sp>
    </p:spTree>
  </p:cSld>
  <p:clrMapOvr>
    <a:masterClrMapping/>
  </p:clrMapOvr>
  <p:transition>
    <p:fade/>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name="3_Content with Caption">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5050" y="1581912"/>
            <a:ext cx="5111750" cy="45442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109728" y="158191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itle 1"/>
          <p:cNvSpPr>
            <a:spLocks noGrp="1"/>
          </p:cNvSpPr>
          <p:nvPr>
            <p:ph type="title"/>
          </p:nvPr>
        </p:nvSpPr>
        <p:spPr>
          <a:xfrm>
            <a:off x="127000" y="127000"/>
            <a:ext cx="9017000" cy="661988"/>
          </a:xfrm>
        </p:spPr>
        <p:txBody>
          <a:bodyPr/>
          <a:lstStyle/>
          <a:p>
            <a:r>
              <a:rPr lang="en-US" smtClean="0"/>
              <a:t>Click to edit Master title style</a:t>
            </a:r>
            <a:endParaRPr lang="en-US"/>
          </a:p>
        </p:txBody>
      </p:sp>
    </p:spTree>
  </p:cSld>
  <p:clrMapOvr>
    <a:masterClrMapping/>
  </p:clrMapOvr>
  <p:transition>
    <p:fade/>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p:cSld name="3_Picture with Caption">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1792288" y="1581913"/>
            <a:ext cx="5486400" cy="3625088"/>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itle 1"/>
          <p:cNvSpPr>
            <a:spLocks noGrp="1"/>
          </p:cNvSpPr>
          <p:nvPr>
            <p:ph type="title"/>
          </p:nvPr>
        </p:nvSpPr>
        <p:spPr>
          <a:xfrm>
            <a:off x="127000" y="127000"/>
            <a:ext cx="9017000" cy="661988"/>
          </a:xfrm>
        </p:spPr>
        <p:txBody>
          <a:bodyPr/>
          <a:lstStyle/>
          <a:p>
            <a:r>
              <a:rPr lang="en-US" smtClean="0"/>
              <a:t>Click to edit Master title style</a:t>
            </a:r>
            <a:endParaRPr lang="en-US"/>
          </a:p>
        </p:txBody>
      </p:sp>
    </p:spTree>
  </p:cSld>
  <p:clrMapOvr>
    <a:masterClrMapping/>
  </p:clrMapOvr>
  <p:transition>
    <p:fade/>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p:cSld name="4_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09728" y="1581912"/>
            <a:ext cx="4271772"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9728" y="2339975"/>
            <a:ext cx="4271772"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81912"/>
            <a:ext cx="43084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339975"/>
            <a:ext cx="43084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Title 1"/>
          <p:cNvSpPr>
            <a:spLocks noGrp="1"/>
          </p:cNvSpPr>
          <p:nvPr>
            <p:ph type="title"/>
          </p:nvPr>
        </p:nvSpPr>
        <p:spPr>
          <a:xfrm>
            <a:off x="127000" y="127000"/>
            <a:ext cx="9017000" cy="661988"/>
          </a:xfrm>
        </p:spPr>
        <p:txBody>
          <a:bodyPr/>
          <a:lstStyle/>
          <a:p>
            <a:r>
              <a:rPr lang="en-US" smtClean="0"/>
              <a:t>Click to edit Master title style</a:t>
            </a:r>
            <a:endParaRPr lang="en-US"/>
          </a:p>
        </p:txBody>
      </p:sp>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4" name="Picture 2" descr="C:\Users\mathieum.EUROPE\Desktop\MS-SEC.png"/>
          <p:cNvPicPr>
            <a:picLocks noChangeAspect="1" noChangeArrowheads="1"/>
          </p:cNvPicPr>
          <p:nvPr/>
        </p:nvPicPr>
        <p:blipFill>
          <a:blip r:embed="rId2" cstate="print">
            <a:lum bright="70000" contrast="-70000"/>
          </a:blip>
          <a:srcRect/>
          <a:stretch>
            <a:fillRect/>
          </a:stretch>
        </p:blipFill>
        <p:spPr bwMode="auto">
          <a:xfrm>
            <a:off x="7010400" y="6553200"/>
            <a:ext cx="2133600" cy="239713"/>
          </a:xfrm>
          <a:prstGeom prst="rect">
            <a:avLst/>
          </a:prstGeom>
          <a:noFill/>
          <a:ln w="9525">
            <a:noFill/>
            <a:miter lim="800000"/>
            <a:headEnd/>
            <a:tailEnd/>
          </a:ln>
        </p:spPr>
      </p:pic>
      <p:sp>
        <p:nvSpPr>
          <p:cNvPr id="2" name="Title 1"/>
          <p:cNvSpPr>
            <a:spLocks noGrp="1"/>
          </p:cNvSpPr>
          <p:nvPr>
            <p:ph type="title"/>
          </p:nvPr>
        </p:nvSpPr>
        <p:spPr>
          <a:xfrm>
            <a:off x="381000" y="230188"/>
            <a:ext cx="8382000" cy="498598"/>
          </a:xfrm>
        </p:spPr>
        <p:txBody>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a:xfrm>
            <a:off x="381000" y="1412875"/>
            <a:ext cx="8382000" cy="2210862"/>
          </a:xfrm>
        </p:spPr>
        <p:txBody>
          <a:bodyPr/>
          <a:lstStyle>
            <a:lvl1pPr>
              <a:lnSpc>
                <a:spcPct val="90000"/>
              </a:lnSpc>
              <a:spcBef>
                <a:spcPts val="1200"/>
              </a:spcBef>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p:cSld name="4_Content with Caption">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5050" y="1581912"/>
            <a:ext cx="5111750" cy="45442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109728" y="158191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itle 1"/>
          <p:cNvSpPr>
            <a:spLocks noGrp="1"/>
          </p:cNvSpPr>
          <p:nvPr>
            <p:ph type="title"/>
          </p:nvPr>
        </p:nvSpPr>
        <p:spPr>
          <a:xfrm>
            <a:off x="127000" y="127000"/>
            <a:ext cx="9017000" cy="661988"/>
          </a:xfrm>
        </p:spPr>
        <p:txBody>
          <a:bodyPr/>
          <a:lstStyle/>
          <a:p>
            <a:r>
              <a:rPr lang="en-US" smtClean="0"/>
              <a:t>Click to edit Master title style</a:t>
            </a:r>
            <a:endParaRPr lang="en-US"/>
          </a:p>
        </p:txBody>
      </p:sp>
    </p:spTree>
  </p:cSld>
  <p:clrMapOvr>
    <a:masterClrMapping/>
  </p:clrMapOvr>
  <p:transition>
    <p:fade/>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p:cSld name="4_Picture with Caption">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1792288" y="1581913"/>
            <a:ext cx="5486400" cy="3625088"/>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itle 1"/>
          <p:cNvSpPr>
            <a:spLocks noGrp="1"/>
          </p:cNvSpPr>
          <p:nvPr>
            <p:ph type="title"/>
          </p:nvPr>
        </p:nvSpPr>
        <p:spPr>
          <a:xfrm>
            <a:off x="127000" y="127000"/>
            <a:ext cx="9017000" cy="661988"/>
          </a:xfrm>
        </p:spPr>
        <p:txBody>
          <a:bodyPr/>
          <a:lstStyle/>
          <a:p>
            <a:r>
              <a:rPr lang="en-US" smtClean="0"/>
              <a:t>Click to edit Master title style</a:t>
            </a:r>
            <a:endParaRPr lang="en-US"/>
          </a:p>
        </p:txBody>
      </p:sp>
    </p:spTree>
  </p:cSld>
  <p:clrMapOvr>
    <a:masterClrMapping/>
  </p:clrMapOvr>
  <p:transition>
    <p:fade/>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p:cSld name="5_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09728" y="1581912"/>
            <a:ext cx="4271772"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9728" y="2339975"/>
            <a:ext cx="4271772"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81912"/>
            <a:ext cx="43084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339975"/>
            <a:ext cx="43084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Title 1"/>
          <p:cNvSpPr>
            <a:spLocks noGrp="1"/>
          </p:cNvSpPr>
          <p:nvPr>
            <p:ph type="title"/>
          </p:nvPr>
        </p:nvSpPr>
        <p:spPr>
          <a:xfrm>
            <a:off x="127000" y="127000"/>
            <a:ext cx="9017000" cy="661988"/>
          </a:xfrm>
        </p:spPr>
        <p:txBody>
          <a:bodyPr/>
          <a:lstStyle/>
          <a:p>
            <a:r>
              <a:rPr lang="en-US" smtClean="0"/>
              <a:t>Click to edit Master title style</a:t>
            </a:r>
            <a:endParaRPr lang="en-US"/>
          </a:p>
        </p:txBody>
      </p:sp>
    </p:spTree>
  </p:cSld>
  <p:clrMapOvr>
    <a:masterClrMapping/>
  </p:clrMapOvr>
  <p:transition>
    <p:fade/>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p:cSld name="5_Content with Caption">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5050" y="1581912"/>
            <a:ext cx="5111750" cy="45442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109728" y="158191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itle 1"/>
          <p:cNvSpPr>
            <a:spLocks noGrp="1"/>
          </p:cNvSpPr>
          <p:nvPr>
            <p:ph type="title"/>
          </p:nvPr>
        </p:nvSpPr>
        <p:spPr>
          <a:xfrm>
            <a:off x="127000" y="127000"/>
            <a:ext cx="9017000" cy="661988"/>
          </a:xfrm>
        </p:spPr>
        <p:txBody>
          <a:bodyPr/>
          <a:lstStyle/>
          <a:p>
            <a:r>
              <a:rPr lang="en-US" smtClean="0"/>
              <a:t>Click to edit Master title style</a:t>
            </a:r>
            <a:endParaRPr lang="en-US"/>
          </a:p>
        </p:txBody>
      </p:sp>
    </p:spTree>
  </p:cSld>
  <p:clrMapOvr>
    <a:masterClrMapping/>
  </p:clrMapOvr>
  <p:transition>
    <p:fade/>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p:cSld name="5_Picture with Caption">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1792288" y="1581913"/>
            <a:ext cx="5486400" cy="3625088"/>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itle 1"/>
          <p:cNvSpPr>
            <a:spLocks noGrp="1"/>
          </p:cNvSpPr>
          <p:nvPr>
            <p:ph type="title"/>
          </p:nvPr>
        </p:nvSpPr>
        <p:spPr>
          <a:xfrm>
            <a:off x="127000" y="127000"/>
            <a:ext cx="9017000" cy="661988"/>
          </a:xfrm>
        </p:spPr>
        <p:txBody>
          <a:bodyPr/>
          <a:lstStyle/>
          <a:p>
            <a:r>
              <a:rPr lang="en-US" smtClean="0"/>
              <a:t>Click to edit Master title style</a:t>
            </a:r>
            <a:endParaRPr lang="en-US"/>
          </a:p>
        </p:txBody>
      </p:sp>
    </p:spTree>
  </p:cSld>
  <p:clrMapOvr>
    <a:masterClrMapping/>
  </p:clrMapOvr>
  <p:transition>
    <p:fade/>
  </p:transition>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itle 3"/>
          <p:cNvSpPr>
            <a:spLocks noGrp="1"/>
          </p:cNvSpPr>
          <p:nvPr>
            <p:ph type="title"/>
          </p:nvPr>
        </p:nvSpPr>
        <p:spPr/>
        <p:txBody>
          <a:bodyPr/>
          <a:lstStyle/>
          <a:p>
            <a:r>
              <a:rPr lang="en-US" smtClean="0"/>
              <a:t>Click to edit Master title style</a:t>
            </a:r>
            <a:endParaRPr lang="en-US"/>
          </a:p>
        </p:txBody>
      </p:sp>
    </p:spTree>
  </p:cSld>
  <p:clrMapOvr>
    <a:masterClrMapping/>
  </p:clrMapOvr>
  <p:transition>
    <p:fade/>
  </p:transition>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1_Section Header">
    <p:spTree>
      <p:nvGrpSpPr>
        <p:cNvPr id="1" name=""/>
        <p:cNvGrpSpPr/>
        <p:nvPr/>
      </p:nvGrpSpPr>
      <p:grpSpPr>
        <a:xfrm>
          <a:off x="0" y="0"/>
          <a:ext cx="0" cy="0"/>
          <a:chOff x="0" y="0"/>
          <a:chExt cx="0" cy="0"/>
        </a:xfrm>
      </p:grpSpPr>
      <p:sp>
        <p:nvSpPr>
          <p:cNvPr id="2" name="Line 3"/>
          <p:cNvSpPr>
            <a:spLocks noChangeShapeType="1"/>
          </p:cNvSpPr>
          <p:nvPr/>
        </p:nvSpPr>
        <p:spPr bwMode="auto">
          <a:xfrm>
            <a:off x="0" y="6854825"/>
            <a:ext cx="9144000" cy="0"/>
          </a:xfrm>
          <a:prstGeom prst="line">
            <a:avLst/>
          </a:prstGeom>
          <a:noFill/>
          <a:ln w="6350">
            <a:solidFill>
              <a:schemeClr val="bg1"/>
            </a:solidFill>
            <a:round/>
            <a:headEnd/>
            <a:tailEnd/>
          </a:ln>
          <a:effectLst/>
        </p:spPr>
        <p:txBody>
          <a:bodyPr/>
          <a:lstStyle/>
          <a:p>
            <a:pPr>
              <a:defRPr/>
            </a:pPr>
            <a:endParaRPr lang="en-US" dirty="0"/>
          </a:p>
        </p:txBody>
      </p:sp>
      <p:grpSp>
        <p:nvGrpSpPr>
          <p:cNvPr id="3" name="Group 4"/>
          <p:cNvGrpSpPr>
            <a:grpSpLocks/>
          </p:cNvGrpSpPr>
          <p:nvPr/>
        </p:nvGrpSpPr>
        <p:grpSpPr bwMode="auto">
          <a:xfrm>
            <a:off x="-4763" y="6372225"/>
            <a:ext cx="9148763" cy="400050"/>
            <a:chOff x="-3" y="4014"/>
            <a:chExt cx="5763" cy="252"/>
          </a:xfrm>
        </p:grpSpPr>
        <p:sp>
          <p:nvSpPr>
            <p:cNvPr id="4" name="Line 5"/>
            <p:cNvSpPr>
              <a:spLocks noChangeShapeType="1"/>
            </p:cNvSpPr>
            <p:nvPr userDrawn="1"/>
          </p:nvSpPr>
          <p:spPr bwMode="auto">
            <a:xfrm>
              <a:off x="1" y="4082"/>
              <a:ext cx="5759" cy="0"/>
            </a:xfrm>
            <a:prstGeom prst="line">
              <a:avLst/>
            </a:prstGeom>
            <a:noFill/>
            <a:ln w="6350">
              <a:solidFill>
                <a:schemeClr val="bg1"/>
              </a:solidFill>
              <a:round/>
              <a:headEnd/>
              <a:tailEnd/>
            </a:ln>
            <a:effectLst/>
          </p:spPr>
          <p:txBody>
            <a:bodyPr/>
            <a:lstStyle/>
            <a:p>
              <a:pPr>
                <a:defRPr/>
              </a:pPr>
              <a:endParaRPr lang="en-US" dirty="0"/>
            </a:p>
          </p:txBody>
        </p:sp>
        <p:sp>
          <p:nvSpPr>
            <p:cNvPr id="5" name="Line 6"/>
            <p:cNvSpPr>
              <a:spLocks noChangeShapeType="1"/>
            </p:cNvSpPr>
            <p:nvPr userDrawn="1"/>
          </p:nvSpPr>
          <p:spPr bwMode="auto">
            <a:xfrm>
              <a:off x="-3" y="4014"/>
              <a:ext cx="5763" cy="0"/>
            </a:xfrm>
            <a:prstGeom prst="line">
              <a:avLst/>
            </a:prstGeom>
            <a:noFill/>
            <a:ln w="12700">
              <a:solidFill>
                <a:srgbClr val="FFCC00"/>
              </a:solidFill>
              <a:round/>
              <a:headEnd/>
              <a:tailEnd/>
            </a:ln>
            <a:effectLst/>
          </p:spPr>
          <p:txBody>
            <a:bodyPr/>
            <a:lstStyle/>
            <a:p>
              <a:pPr>
                <a:defRPr/>
              </a:pPr>
              <a:endParaRPr lang="en-US" dirty="0"/>
            </a:p>
          </p:txBody>
        </p:sp>
        <p:pic>
          <p:nvPicPr>
            <p:cNvPr id="6" name="Picture 7" descr="TechNet_rgb"/>
            <p:cNvPicPr>
              <a:picLocks noChangeAspect="1" noChangeArrowheads="1"/>
            </p:cNvPicPr>
            <p:nvPr userDrawn="1"/>
          </p:nvPicPr>
          <p:blipFill>
            <a:blip r:embed="rId2" cstate="print"/>
            <a:srcRect/>
            <a:stretch>
              <a:fillRect/>
            </a:stretch>
          </p:blipFill>
          <p:spPr bwMode="auto">
            <a:xfrm>
              <a:off x="4606" y="4168"/>
              <a:ext cx="979" cy="98"/>
            </a:xfrm>
            <a:prstGeom prst="rect">
              <a:avLst/>
            </a:prstGeom>
            <a:noFill/>
            <a:ln w="9525">
              <a:noFill/>
              <a:miter lim="800000"/>
              <a:headEnd/>
              <a:tailEnd/>
            </a:ln>
          </p:spPr>
        </p:pic>
      </p:grpSp>
      <p:sp>
        <p:nvSpPr>
          <p:cNvPr id="7" name="TextBox 6"/>
          <p:cNvSpPr txBox="1"/>
          <p:nvPr userDrawn="1"/>
        </p:nvSpPr>
        <p:spPr>
          <a:xfrm>
            <a:off x="1809750" y="5915025"/>
            <a:ext cx="5014913" cy="400050"/>
          </a:xfrm>
          <a:prstGeom prst="rect">
            <a:avLst/>
          </a:prstGeom>
          <a:noFill/>
        </p:spPr>
        <p:txBody>
          <a:bodyPr wrap="none">
            <a:spAutoFit/>
          </a:bodyPr>
          <a:lstStyle/>
          <a:p>
            <a:pPr>
              <a:defRPr/>
            </a:pPr>
            <a:r>
              <a:rPr lang="en-US" sz="2000" dirty="0">
                <a:solidFill>
                  <a:srgbClr val="FFFF00"/>
                </a:solidFill>
                <a:effectLst>
                  <a:outerShdw blurRad="38100" dist="38100" dir="2700000" algn="tl">
                    <a:srgbClr val="000000">
                      <a:alpha val="43137"/>
                    </a:srgbClr>
                  </a:outerShdw>
                </a:effectLst>
              </a:rPr>
              <a:t>Dial In Number 1-</a:t>
            </a:r>
            <a:r>
              <a:rPr lang="en-US" sz="2000" dirty="0">
                <a:solidFill>
                  <a:srgbClr val="FFFF00"/>
                </a:solidFill>
              </a:rPr>
              <a:t>800-231-4063</a:t>
            </a:r>
            <a:r>
              <a:rPr lang="en-US" sz="2000" dirty="0">
                <a:solidFill>
                  <a:srgbClr val="FFFF00"/>
                </a:solidFill>
                <a:effectLst>
                  <a:outerShdw blurRad="38100" dist="38100" dir="2700000" algn="tl">
                    <a:srgbClr val="000000">
                      <a:alpha val="43137"/>
                    </a:srgbClr>
                  </a:outerShdw>
                </a:effectLst>
              </a:rPr>
              <a:t>  Pin: 0974</a:t>
            </a:r>
          </a:p>
        </p:txBody>
      </p:sp>
      <p:sp>
        <p:nvSpPr>
          <p:cNvPr id="8" name="Title 1"/>
          <p:cNvSpPr txBox="1">
            <a:spLocks/>
          </p:cNvSpPr>
          <p:nvPr userDrawn="1"/>
        </p:nvSpPr>
        <p:spPr bwMode="auto">
          <a:xfrm>
            <a:off x="127000" y="127000"/>
            <a:ext cx="9017000" cy="661988"/>
          </a:xfrm>
          <a:prstGeom prst="rect">
            <a:avLst/>
          </a:prstGeom>
          <a:noFill/>
          <a:ln w="9525">
            <a:noFill/>
            <a:miter lim="800000"/>
            <a:headEnd/>
            <a:tailEnd/>
          </a:ln>
          <a:effectLst/>
        </p:spPr>
        <p:txBody>
          <a:bodyPr>
            <a:spAutoFit/>
          </a:bodyPr>
          <a:lstStyle/>
          <a:p>
            <a:pPr>
              <a:lnSpc>
                <a:spcPct val="85000"/>
              </a:lnSpc>
              <a:defRPr/>
            </a:pPr>
            <a:r>
              <a:rPr lang="en-US" sz="4400" b="1" kern="0" dirty="0">
                <a:solidFill>
                  <a:schemeClr val="tx2"/>
                </a:solidFill>
                <a:effectLst>
                  <a:outerShdw blurRad="38100" dist="38100" dir="2700000" algn="tl">
                    <a:srgbClr val="000000"/>
                  </a:outerShdw>
                </a:effectLst>
                <a:latin typeface="+mj-lt"/>
                <a:ea typeface="+mj-ea"/>
                <a:cs typeface="+mj-cs"/>
              </a:rPr>
              <a:t>Click to edit Master title style</a:t>
            </a:r>
          </a:p>
        </p:txBody>
      </p:sp>
    </p:spTree>
  </p:cSld>
  <p:clrMapOvr>
    <a:masterClrMapping/>
  </p:clrMapOvr>
  <p:transition>
    <p:fade/>
  </p:transition>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6_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09728" y="1581912"/>
            <a:ext cx="4271772"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109728" y="2339975"/>
            <a:ext cx="4271772"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81912"/>
            <a:ext cx="43084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339975"/>
            <a:ext cx="43084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Title 1"/>
          <p:cNvSpPr>
            <a:spLocks noGrp="1"/>
          </p:cNvSpPr>
          <p:nvPr>
            <p:ph type="title"/>
          </p:nvPr>
        </p:nvSpPr>
        <p:spPr>
          <a:xfrm>
            <a:off x="127000" y="127000"/>
            <a:ext cx="9017000" cy="661988"/>
          </a:xfrm>
        </p:spPr>
        <p:txBody>
          <a:bodyPr/>
          <a:lstStyle/>
          <a:p>
            <a:r>
              <a:rPr lang="en-US" smtClean="0"/>
              <a:t>Click to edit Master title style</a:t>
            </a:r>
            <a:endParaRPr lang="en-US"/>
          </a:p>
        </p:txBody>
      </p:sp>
    </p:spTree>
  </p:cSld>
  <p:clrMapOvr>
    <a:masterClrMapping/>
  </p:clrMapOvr>
  <p:transition>
    <p:fade/>
  </p:transition>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6_Content with Caption">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5050" y="1581912"/>
            <a:ext cx="5111750" cy="45442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109728" y="158191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itle 1"/>
          <p:cNvSpPr>
            <a:spLocks noGrp="1"/>
          </p:cNvSpPr>
          <p:nvPr>
            <p:ph type="title"/>
          </p:nvPr>
        </p:nvSpPr>
        <p:spPr>
          <a:xfrm>
            <a:off x="127000" y="127000"/>
            <a:ext cx="9017000" cy="661988"/>
          </a:xfrm>
        </p:spPr>
        <p:txBody>
          <a:bodyPr/>
          <a:lstStyle/>
          <a:p>
            <a:r>
              <a:rPr lang="en-US" smtClean="0"/>
              <a:t>Click to edit Master title style</a:t>
            </a:r>
            <a:endParaRPr lang="en-US"/>
          </a:p>
        </p:txBody>
      </p:sp>
    </p:spTree>
  </p:cSld>
  <p:clrMapOvr>
    <a:masterClrMapping/>
  </p:clrMapOvr>
  <p:transition>
    <p:fade/>
  </p:transition>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6_Picture with Caption">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1792288" y="1581913"/>
            <a:ext cx="5486400" cy="3625088"/>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itle 1"/>
          <p:cNvSpPr>
            <a:spLocks noGrp="1"/>
          </p:cNvSpPr>
          <p:nvPr>
            <p:ph type="title"/>
          </p:nvPr>
        </p:nvSpPr>
        <p:spPr>
          <a:xfrm>
            <a:off x="127000" y="127000"/>
            <a:ext cx="9017000" cy="661988"/>
          </a:xfrm>
        </p:spPr>
        <p:txBody>
          <a:bodyPr/>
          <a:lstStyle/>
          <a:p>
            <a:r>
              <a:rPr lang="en-US" smtClean="0"/>
              <a:t>Click to edit Master title style</a:t>
            </a:r>
            <a:endParaRPr lang="en-US"/>
          </a:p>
        </p:txBody>
      </p:sp>
    </p:spTree>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3" name="Picture 3" descr="C:\Users\mathieum.EUROPE\Desktop\MS-SEC.png"/>
          <p:cNvPicPr>
            <a:picLocks noChangeAspect="1" noChangeArrowheads="1"/>
          </p:cNvPicPr>
          <p:nvPr/>
        </p:nvPicPr>
        <p:blipFill>
          <a:blip r:embed="rId2" cstate="print">
            <a:lum bright="70000" contrast="-70000"/>
          </a:blip>
          <a:srcRect/>
          <a:stretch>
            <a:fillRect/>
          </a:stretch>
        </p:blipFill>
        <p:spPr bwMode="auto">
          <a:xfrm>
            <a:off x="7010400" y="6553200"/>
            <a:ext cx="2133600" cy="239713"/>
          </a:xfrm>
          <a:prstGeom prst="rect">
            <a:avLst/>
          </a:prstGeom>
          <a:noFill/>
          <a:ln w="9525">
            <a:noFill/>
            <a:miter lim="800000"/>
            <a:headEnd/>
            <a:tailEnd/>
          </a:ln>
        </p:spPr>
      </p:pic>
      <p:sp>
        <p:nvSpPr>
          <p:cNvPr id="2" name="Title 1"/>
          <p:cNvSpPr>
            <a:spLocks noGrp="1"/>
          </p:cNvSpPr>
          <p:nvPr>
            <p:ph type="title"/>
          </p:nvPr>
        </p:nvSpPr>
        <p:spPr>
          <a:xfrm>
            <a:off x="381000" y="230188"/>
            <a:ext cx="8382000" cy="553998"/>
          </a:xfrm>
        </p:spPr>
        <p:txBody>
          <a:bodyPr>
            <a:normAutofit/>
          </a:bodyPr>
          <a:lstStyle>
            <a:lvl1pPr>
              <a:defRPr sz="3600">
                <a:solidFill>
                  <a:schemeClr val="tx1">
                    <a:lumMod val="95000"/>
                  </a:schemeClr>
                </a:solidFill>
                <a:effectLst/>
              </a:defRPr>
            </a:lvl1pPr>
          </a:lstStyle>
          <a:p>
            <a:r>
              <a:rPr lang="en-US" smtClean="0"/>
              <a:t>Click to edit Master title style</a:t>
            </a:r>
            <a:endParaRPr lang="en-US" dirty="0"/>
          </a:p>
        </p:txBody>
      </p:sp>
    </p:spTree>
  </p:cSld>
  <p:clrMapOvr>
    <a:masterClrMapping/>
  </p:clrMapOvr>
  <p:transition>
    <p:fade/>
  </p:transition>
</p:sldLayout>
</file>

<file path=ppt/slideLayouts/slideLayout30.xml><?xml version="1.0" encoding="utf-8"?>
<p:sldLayout xmlns:a="http://schemas.openxmlformats.org/drawingml/2006/main" xmlns:r="http://schemas.openxmlformats.org/officeDocument/2006/relationships" xmlns:p="http://schemas.openxmlformats.org/presentationml/2006/main" userDrawn="1">
  <p:cSld name="1_Title and Table">
    <p:spTree>
      <p:nvGrpSpPr>
        <p:cNvPr id="1" name=""/>
        <p:cNvGrpSpPr/>
        <p:nvPr/>
      </p:nvGrpSpPr>
      <p:grpSpPr>
        <a:xfrm>
          <a:off x="0" y="0"/>
          <a:ext cx="0" cy="0"/>
          <a:chOff x="0" y="0"/>
          <a:chExt cx="0" cy="0"/>
        </a:xfrm>
      </p:grpSpPr>
      <p:sp>
        <p:nvSpPr>
          <p:cNvPr id="3" name="Table Placeholder 2"/>
          <p:cNvSpPr>
            <a:spLocks noGrp="1"/>
          </p:cNvSpPr>
          <p:nvPr>
            <p:ph type="tbl" idx="1"/>
          </p:nvPr>
        </p:nvSpPr>
        <p:spPr>
          <a:xfrm>
            <a:off x="109538" y="1581150"/>
            <a:ext cx="8229600" cy="1982788"/>
          </a:xfrm>
        </p:spPr>
        <p:txBody>
          <a:bodyPr/>
          <a:lstStyle/>
          <a:p>
            <a:pPr lvl="0"/>
            <a:endParaRPr lang="en-US" noProof="0" dirty="0" smtClean="0"/>
          </a:p>
        </p:txBody>
      </p:sp>
      <p:sp>
        <p:nvSpPr>
          <p:cNvPr id="4" name="Title 3"/>
          <p:cNvSpPr>
            <a:spLocks noGrp="1"/>
          </p:cNvSpPr>
          <p:nvPr>
            <p:ph type="title"/>
          </p:nvPr>
        </p:nvSpPr>
        <p:spPr/>
        <p:txBody>
          <a:bodyPr/>
          <a:lstStyle/>
          <a:p>
            <a:r>
              <a:rPr lang="en-US" smtClean="0"/>
              <a:t>Click to edit Master title style</a:t>
            </a:r>
            <a:endParaRPr lang="en-US"/>
          </a:p>
        </p:txBody>
      </p:sp>
    </p:spTree>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cSld name="Section Header">
    <p:spTree>
      <p:nvGrpSpPr>
        <p:cNvPr id="1" name=""/>
        <p:cNvGrpSpPr/>
        <p:nvPr/>
      </p:nvGrpSpPr>
      <p:grpSpPr>
        <a:xfrm>
          <a:off x="0" y="0"/>
          <a:ext cx="0" cy="0"/>
          <a:chOff x="0" y="0"/>
          <a:chExt cx="0" cy="0"/>
        </a:xfrm>
      </p:grpSpPr>
      <p:pic>
        <p:nvPicPr>
          <p:cNvPr id="4" name="Picture 2" descr="C:\Users\mathieum.EUROPE\Desktop\MS-SEC.png"/>
          <p:cNvPicPr>
            <a:picLocks noChangeAspect="1" noChangeArrowheads="1"/>
          </p:cNvPicPr>
          <p:nvPr/>
        </p:nvPicPr>
        <p:blipFill>
          <a:blip r:embed="rId2" cstate="print">
            <a:lum bright="70000" contrast="-70000"/>
          </a:blip>
          <a:srcRect/>
          <a:stretch>
            <a:fillRect/>
          </a:stretch>
        </p:blipFill>
        <p:spPr bwMode="auto">
          <a:xfrm>
            <a:off x="7010400" y="6553200"/>
            <a:ext cx="2133600" cy="239713"/>
          </a:xfrm>
          <a:prstGeom prst="rect">
            <a:avLst/>
          </a:prstGeom>
          <a:noFill/>
          <a:ln w="9525">
            <a:noFill/>
            <a:miter lim="800000"/>
            <a:headEnd/>
            <a:tailEnd/>
          </a:ln>
        </p:spPr>
      </p:pic>
      <p:sp>
        <p:nvSpPr>
          <p:cNvPr id="2" name="Title 1"/>
          <p:cNvSpPr>
            <a:spLocks noGrp="1"/>
          </p:cNvSpPr>
          <p:nvPr>
            <p:ph type="title"/>
          </p:nvPr>
        </p:nvSpPr>
        <p:spPr>
          <a:xfrm>
            <a:off x="722313" y="4406900"/>
            <a:ext cx="7772400" cy="1362075"/>
          </a:xfrm>
        </p:spPr>
        <p:txBody>
          <a:bodyPr>
            <a:noAutofit/>
          </a:bodyPr>
          <a:lstStyle>
            <a:lvl1pPr algn="l">
              <a:defRPr sz="4000" b="0" cap="none" baseline="0"/>
            </a:lvl1pPr>
          </a:lstStyle>
          <a:p>
            <a:r>
              <a:rPr lang="en-US" smtClean="0"/>
              <a:t>Click to edit Master title style</a:t>
            </a:r>
            <a:endParaRPr lang="fr-FR" dirty="0"/>
          </a:p>
        </p:txBody>
      </p:sp>
      <p:sp>
        <p:nvSpPr>
          <p:cNvPr id="3" name="Text Placeholder 2"/>
          <p:cNvSpPr>
            <a:spLocks noGrp="1"/>
          </p:cNvSpPr>
          <p:nvPr>
            <p:ph type="body" idx="1"/>
          </p:nvPr>
        </p:nvSpPr>
        <p:spPr>
          <a:xfrm>
            <a:off x="722313" y="2906713"/>
            <a:ext cx="7772400" cy="1500187"/>
          </a:xfrm>
        </p:spPr>
        <p:txBody>
          <a:bodyPr anchor="b">
            <a:noAutofit/>
          </a:bodyPr>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127000" y="127000"/>
            <a:ext cx="8229600" cy="701675"/>
          </a:xfrm>
        </p:spPr>
        <p:txBody>
          <a:bodyPr/>
          <a:lstStyle/>
          <a:p>
            <a:r>
              <a:rPr lang="en-US" smtClean="0"/>
              <a:t>Click to edit Master title style</a:t>
            </a:r>
            <a:endParaRPr lang="en-US" dirty="0"/>
          </a:p>
        </p:txBody>
      </p:sp>
      <p:sp>
        <p:nvSpPr>
          <p:cNvPr id="3" name="Table Placeholder 2"/>
          <p:cNvSpPr>
            <a:spLocks noGrp="1"/>
          </p:cNvSpPr>
          <p:nvPr>
            <p:ph type="tbl" idx="1"/>
          </p:nvPr>
        </p:nvSpPr>
        <p:spPr>
          <a:xfrm>
            <a:off x="109538" y="1581150"/>
            <a:ext cx="8229600" cy="1982788"/>
          </a:xfrm>
        </p:spPr>
        <p:txBody>
          <a:bodyPr/>
          <a:lstStyle/>
          <a:p>
            <a:pPr lvl="0"/>
            <a:r>
              <a:rPr lang="en-US" noProof="0" smtClean="0"/>
              <a:t>Click icon to add table</a:t>
            </a:r>
            <a:endParaRPr lang="en-US" noProof="0" dirty="0" smtClean="0"/>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09728" y="1581912"/>
            <a:ext cx="4271772"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9728" y="2339975"/>
            <a:ext cx="4271772"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81912"/>
            <a:ext cx="43084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339975"/>
            <a:ext cx="43084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Title 1"/>
          <p:cNvSpPr>
            <a:spLocks noGrp="1"/>
          </p:cNvSpPr>
          <p:nvPr>
            <p:ph type="title"/>
          </p:nvPr>
        </p:nvSpPr>
        <p:spPr>
          <a:xfrm>
            <a:off x="127000" y="127000"/>
            <a:ext cx="9017000" cy="661988"/>
          </a:xfrm>
        </p:spPr>
        <p:txBody>
          <a:bodyPr/>
          <a:lstStyle/>
          <a:p>
            <a:r>
              <a:rPr lang="en-US" smtClean="0"/>
              <a:t>Click to edit Master title style</a:t>
            </a:r>
            <a:endParaRPr lang="en-US" dirty="0"/>
          </a:p>
        </p:txBody>
      </p:sp>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Content with Caption">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5050" y="1581912"/>
            <a:ext cx="5111750" cy="45442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109728" y="158191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itle 1"/>
          <p:cNvSpPr>
            <a:spLocks noGrp="1"/>
          </p:cNvSpPr>
          <p:nvPr>
            <p:ph type="title"/>
          </p:nvPr>
        </p:nvSpPr>
        <p:spPr>
          <a:xfrm>
            <a:off x="127000" y="127000"/>
            <a:ext cx="9017000" cy="661988"/>
          </a:xfrm>
        </p:spPr>
        <p:txBody>
          <a:bodyPr/>
          <a:lstStyle/>
          <a:p>
            <a:r>
              <a:rPr lang="en-US" smtClean="0"/>
              <a:t>Click to edit Master title style</a:t>
            </a:r>
            <a:endParaRPr lang="en-US"/>
          </a:p>
        </p:txBody>
      </p:sp>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Picture with Caption">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1792288" y="1581913"/>
            <a:ext cx="5486400" cy="3625088"/>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itle 1"/>
          <p:cNvSpPr>
            <a:spLocks noGrp="1"/>
          </p:cNvSpPr>
          <p:nvPr>
            <p:ph type="title"/>
          </p:nvPr>
        </p:nvSpPr>
        <p:spPr>
          <a:xfrm>
            <a:off x="127000" y="127000"/>
            <a:ext cx="9017000" cy="661988"/>
          </a:xfrm>
        </p:spPr>
        <p:txBody>
          <a:bodyPr/>
          <a:lstStyle/>
          <a:p>
            <a:r>
              <a:rPr lang="en-US" smtClean="0"/>
              <a:t>Click to edit Master title style</a:t>
            </a:r>
            <a:endParaRPr lang="en-US"/>
          </a:p>
        </p:txBody>
      </p:sp>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34" Type="http://schemas.openxmlformats.org/officeDocument/2006/relationships/image" Target="../media/image3.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image" Target="../media/image2.png"/><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image" Target="../media/image1.jpeg"/><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32" cstate="print">
            <a:lum/>
          </a:blip>
          <a:srcRect/>
          <a:stretch>
            <a:fillRect l="-1000" r="-1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230188"/>
            <a:ext cx="8382000" cy="498598"/>
          </a:xfrm>
          <a:prstGeom prst="rect">
            <a:avLst/>
          </a:prstGeom>
        </p:spPr>
        <p:txBody>
          <a:bodyPr vert="horz" wrap="square" lIns="0" tIns="0" rIns="0" bIns="0" rtlCol="0" anchor="t">
            <a:spAutoFit/>
          </a:bodyPr>
          <a:lstStyle/>
          <a:p>
            <a:r>
              <a:rPr lang="en-US" smtClean="0"/>
              <a:t>Click to edit Master title style</a:t>
            </a:r>
            <a:endParaRPr lang="en-US" dirty="0"/>
          </a:p>
        </p:txBody>
      </p:sp>
      <p:sp>
        <p:nvSpPr>
          <p:cNvPr id="1027" name="Text Placeholder 2"/>
          <p:cNvSpPr>
            <a:spLocks noGrp="1"/>
          </p:cNvSpPr>
          <p:nvPr>
            <p:ph type="body" idx="1"/>
          </p:nvPr>
        </p:nvSpPr>
        <p:spPr bwMode="auto">
          <a:xfrm>
            <a:off x="381000" y="1412875"/>
            <a:ext cx="8382000" cy="1776413"/>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Tree>
  </p:cSld>
  <p:clrMap bg1="dk1" tx1="lt1" bg2="dk2" tx2="lt2" accent1="accent1" accent2="accent2" accent3="accent3" accent4="accent4" accent5="accent5" accent6="accent6" hlink="hlink" folHlink="folHlink"/>
  <p:sldLayoutIdLst>
    <p:sldLayoutId id="2147487242" r:id="rId1"/>
    <p:sldLayoutId id="2147487243" r:id="rId2"/>
    <p:sldLayoutId id="2147487244" r:id="rId3"/>
    <p:sldLayoutId id="2147487245" r:id="rId4"/>
    <p:sldLayoutId id="2147487246" r:id="rId5"/>
    <p:sldLayoutId id="2147487247" r:id="rId6"/>
    <p:sldLayoutId id="2147487248" r:id="rId7"/>
    <p:sldLayoutId id="2147487249" r:id="rId8"/>
    <p:sldLayoutId id="2147487250" r:id="rId9"/>
    <p:sldLayoutId id="2147487251" r:id="rId10"/>
    <p:sldLayoutId id="2147487252" r:id="rId11"/>
    <p:sldLayoutId id="2147487253" r:id="rId12"/>
    <p:sldLayoutId id="2147487254" r:id="rId13"/>
    <p:sldLayoutId id="2147487255" r:id="rId14"/>
    <p:sldLayoutId id="2147487256" r:id="rId15"/>
    <p:sldLayoutId id="2147487257" r:id="rId16"/>
    <p:sldLayoutId id="2147487258" r:id="rId17"/>
    <p:sldLayoutId id="2147487259" r:id="rId18"/>
    <p:sldLayoutId id="2147487260" r:id="rId19"/>
    <p:sldLayoutId id="2147487261" r:id="rId20"/>
    <p:sldLayoutId id="2147487262" r:id="rId21"/>
    <p:sldLayoutId id="2147487263" r:id="rId22"/>
    <p:sldLayoutId id="2147487264" r:id="rId23"/>
    <p:sldLayoutId id="2147487265" r:id="rId24"/>
    <p:sldLayoutId id="2147487230" r:id="rId25"/>
    <p:sldLayoutId id="2147487240" r:id="rId26"/>
    <p:sldLayoutId id="2147487232" r:id="rId27"/>
    <p:sldLayoutId id="2147487235" r:id="rId28"/>
    <p:sldLayoutId id="2147487236" r:id="rId29"/>
    <p:sldLayoutId id="2147487239" r:id="rId30"/>
  </p:sldLayoutIdLst>
  <p:transition>
    <p:fade/>
  </p:transition>
  <p:txStyles>
    <p:titleStyle>
      <a:lvl1pPr algn="l" defTabSz="912813" rtl="0" eaLnBrk="1" fontAlgn="base" hangingPunct="1">
        <a:lnSpc>
          <a:spcPct val="90000"/>
        </a:lnSpc>
        <a:spcBef>
          <a:spcPct val="0"/>
        </a:spcBef>
        <a:spcAft>
          <a:spcPct val="0"/>
        </a:spcAft>
        <a:defRPr lang="en-US" sz="3600" kern="1200" spc="-150" dirty="0">
          <a:ln w="3175">
            <a:noFill/>
          </a:ln>
          <a:solidFill>
            <a:srgbClr val="F2F2F2"/>
          </a:solidFill>
          <a:latin typeface="Trebuchet MS" pitchFamily="34" charset="0"/>
          <a:ea typeface="+mn-ea"/>
          <a:cs typeface="Arial" charset="0"/>
        </a:defRPr>
      </a:lvl1pPr>
      <a:lvl2pPr algn="l" defTabSz="912813" rtl="0" eaLnBrk="1" fontAlgn="base" hangingPunct="1">
        <a:lnSpc>
          <a:spcPct val="90000"/>
        </a:lnSpc>
        <a:spcBef>
          <a:spcPct val="0"/>
        </a:spcBef>
        <a:spcAft>
          <a:spcPct val="0"/>
        </a:spcAft>
        <a:defRPr sz="3800">
          <a:solidFill>
            <a:srgbClr val="F2F2F2"/>
          </a:solidFill>
          <a:latin typeface="Trebuchet MS" pitchFamily="34" charset="0"/>
          <a:cs typeface="Arial" charset="0"/>
        </a:defRPr>
      </a:lvl2pPr>
      <a:lvl3pPr algn="l" defTabSz="912813" rtl="0" eaLnBrk="1" fontAlgn="base" hangingPunct="1">
        <a:lnSpc>
          <a:spcPct val="90000"/>
        </a:lnSpc>
        <a:spcBef>
          <a:spcPct val="0"/>
        </a:spcBef>
        <a:spcAft>
          <a:spcPct val="0"/>
        </a:spcAft>
        <a:defRPr sz="3800">
          <a:solidFill>
            <a:srgbClr val="F2F2F2"/>
          </a:solidFill>
          <a:latin typeface="Trebuchet MS" pitchFamily="34" charset="0"/>
          <a:cs typeface="Arial" charset="0"/>
        </a:defRPr>
      </a:lvl3pPr>
      <a:lvl4pPr algn="l" defTabSz="912813" rtl="0" eaLnBrk="1" fontAlgn="base" hangingPunct="1">
        <a:lnSpc>
          <a:spcPct val="90000"/>
        </a:lnSpc>
        <a:spcBef>
          <a:spcPct val="0"/>
        </a:spcBef>
        <a:spcAft>
          <a:spcPct val="0"/>
        </a:spcAft>
        <a:defRPr sz="3800">
          <a:solidFill>
            <a:srgbClr val="F2F2F2"/>
          </a:solidFill>
          <a:latin typeface="Trebuchet MS" pitchFamily="34" charset="0"/>
          <a:cs typeface="Arial" charset="0"/>
        </a:defRPr>
      </a:lvl4pPr>
      <a:lvl5pPr algn="l" defTabSz="912813" rtl="0" eaLnBrk="1" fontAlgn="base" hangingPunct="1">
        <a:lnSpc>
          <a:spcPct val="90000"/>
        </a:lnSpc>
        <a:spcBef>
          <a:spcPct val="0"/>
        </a:spcBef>
        <a:spcAft>
          <a:spcPct val="0"/>
        </a:spcAft>
        <a:defRPr sz="3800">
          <a:solidFill>
            <a:srgbClr val="F2F2F2"/>
          </a:solidFill>
          <a:latin typeface="Trebuchet MS" pitchFamily="34" charset="0"/>
          <a:cs typeface="Arial" charset="0"/>
        </a:defRPr>
      </a:lvl5pPr>
      <a:lvl6pPr marL="457200" algn="l" defTabSz="912813" rtl="0" eaLnBrk="1" fontAlgn="base" hangingPunct="1">
        <a:lnSpc>
          <a:spcPct val="90000"/>
        </a:lnSpc>
        <a:spcBef>
          <a:spcPct val="0"/>
        </a:spcBef>
        <a:spcAft>
          <a:spcPct val="0"/>
        </a:spcAft>
        <a:defRPr sz="4000">
          <a:solidFill>
            <a:srgbClr val="F2F2F2"/>
          </a:solidFill>
          <a:latin typeface="Trebuchet MS" pitchFamily="34" charset="0"/>
          <a:cs typeface="Arial" charset="0"/>
        </a:defRPr>
      </a:lvl6pPr>
      <a:lvl7pPr marL="914400" algn="l" defTabSz="912813" rtl="0" eaLnBrk="1" fontAlgn="base" hangingPunct="1">
        <a:lnSpc>
          <a:spcPct val="90000"/>
        </a:lnSpc>
        <a:spcBef>
          <a:spcPct val="0"/>
        </a:spcBef>
        <a:spcAft>
          <a:spcPct val="0"/>
        </a:spcAft>
        <a:defRPr sz="4000">
          <a:solidFill>
            <a:srgbClr val="F2F2F2"/>
          </a:solidFill>
          <a:latin typeface="Trebuchet MS" pitchFamily="34" charset="0"/>
          <a:cs typeface="Arial" charset="0"/>
        </a:defRPr>
      </a:lvl7pPr>
      <a:lvl8pPr marL="1371600" algn="l" defTabSz="912813" rtl="0" eaLnBrk="1" fontAlgn="base" hangingPunct="1">
        <a:lnSpc>
          <a:spcPct val="90000"/>
        </a:lnSpc>
        <a:spcBef>
          <a:spcPct val="0"/>
        </a:spcBef>
        <a:spcAft>
          <a:spcPct val="0"/>
        </a:spcAft>
        <a:defRPr sz="4000">
          <a:solidFill>
            <a:srgbClr val="F2F2F2"/>
          </a:solidFill>
          <a:latin typeface="Trebuchet MS" pitchFamily="34" charset="0"/>
          <a:cs typeface="Arial" charset="0"/>
        </a:defRPr>
      </a:lvl8pPr>
      <a:lvl9pPr marL="1828800" algn="l" defTabSz="912813" rtl="0" eaLnBrk="1" fontAlgn="base" hangingPunct="1">
        <a:lnSpc>
          <a:spcPct val="90000"/>
        </a:lnSpc>
        <a:spcBef>
          <a:spcPct val="0"/>
        </a:spcBef>
        <a:spcAft>
          <a:spcPct val="0"/>
        </a:spcAft>
        <a:defRPr sz="4000">
          <a:solidFill>
            <a:srgbClr val="F2F2F2"/>
          </a:solidFill>
          <a:latin typeface="Trebuchet MS" pitchFamily="34" charset="0"/>
          <a:cs typeface="Arial" charset="0"/>
        </a:defRPr>
      </a:lvl9pPr>
    </p:titleStyle>
    <p:bodyStyle>
      <a:lvl1pPr marL="396875" indent="-396875" algn="l" defTabSz="912813" rtl="0" eaLnBrk="1" fontAlgn="base" hangingPunct="1">
        <a:lnSpc>
          <a:spcPct val="90000"/>
        </a:lnSpc>
        <a:spcBef>
          <a:spcPct val="20000"/>
        </a:spcBef>
        <a:spcAft>
          <a:spcPct val="0"/>
        </a:spcAft>
        <a:buBlip>
          <a:blip r:embed="rId33"/>
        </a:buBlip>
        <a:defRPr sz="2800" kern="1200">
          <a:solidFill>
            <a:schemeClr val="tx1"/>
          </a:solidFill>
          <a:latin typeface="Trebuchet MS" pitchFamily="34" charset="0"/>
          <a:ea typeface="+mn-ea"/>
          <a:cs typeface="+mn-cs"/>
        </a:defRPr>
      </a:lvl1pPr>
      <a:lvl2pPr marL="803275" indent="-396875" algn="l" defTabSz="912813" rtl="0" eaLnBrk="1" fontAlgn="base" hangingPunct="1">
        <a:lnSpc>
          <a:spcPct val="90000"/>
        </a:lnSpc>
        <a:spcBef>
          <a:spcPct val="20000"/>
        </a:spcBef>
        <a:spcAft>
          <a:spcPct val="0"/>
        </a:spcAft>
        <a:buBlip>
          <a:blip r:embed="rId34"/>
        </a:buBlip>
        <a:defRPr sz="2400" kern="1200">
          <a:solidFill>
            <a:schemeClr val="tx1"/>
          </a:solidFill>
          <a:latin typeface="Trebuchet MS" pitchFamily="34" charset="0"/>
          <a:ea typeface="+mn-ea"/>
          <a:cs typeface="+mn-cs"/>
        </a:defRPr>
      </a:lvl2pPr>
      <a:lvl3pPr marL="1147763" indent="-344488" algn="l" defTabSz="912813" rtl="0" eaLnBrk="1" fontAlgn="base" hangingPunct="1">
        <a:lnSpc>
          <a:spcPct val="90000"/>
        </a:lnSpc>
        <a:spcBef>
          <a:spcPct val="20000"/>
        </a:spcBef>
        <a:spcAft>
          <a:spcPct val="0"/>
        </a:spcAft>
        <a:buBlip>
          <a:blip r:embed="rId34"/>
        </a:buBlip>
        <a:defRPr sz="2000" kern="1200">
          <a:solidFill>
            <a:schemeClr val="tx1"/>
          </a:solidFill>
          <a:latin typeface="Trebuchet MS" pitchFamily="34" charset="0"/>
          <a:ea typeface="+mn-ea"/>
          <a:cs typeface="+mn-cs"/>
        </a:defRPr>
      </a:lvl3pPr>
      <a:lvl4pPr marL="1485900" indent="-346075" algn="l" defTabSz="912813" rtl="0" eaLnBrk="1" fontAlgn="base" hangingPunct="1">
        <a:lnSpc>
          <a:spcPct val="90000"/>
        </a:lnSpc>
        <a:spcBef>
          <a:spcPct val="20000"/>
        </a:spcBef>
        <a:spcAft>
          <a:spcPct val="0"/>
        </a:spcAft>
        <a:buBlip>
          <a:blip r:embed="rId34"/>
        </a:buBlip>
        <a:defRPr kern="1200">
          <a:solidFill>
            <a:schemeClr val="tx1"/>
          </a:solidFill>
          <a:latin typeface="Trebuchet MS" pitchFamily="34" charset="0"/>
          <a:ea typeface="+mn-ea"/>
          <a:cs typeface="+mn-cs"/>
        </a:defRPr>
      </a:lvl4pPr>
      <a:lvl5pPr marL="1828800" indent="-334963" algn="l" defTabSz="912813" rtl="0" eaLnBrk="1" fontAlgn="base" hangingPunct="1">
        <a:lnSpc>
          <a:spcPct val="90000"/>
        </a:lnSpc>
        <a:spcBef>
          <a:spcPct val="20000"/>
        </a:spcBef>
        <a:spcAft>
          <a:spcPct val="0"/>
        </a:spcAft>
        <a:buBlip>
          <a:blip r:embed="rId34"/>
        </a:buBlip>
        <a:defRPr kern="1200">
          <a:solidFill>
            <a:schemeClr val="tx1"/>
          </a:solidFill>
          <a:latin typeface="Trebuchet MS" pitchFamily="34" charset="0"/>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hyperlink" Target="../../my%20documents/Webcasts/200612/WWW.MICROSOFT.COM/SECURITY" TargetMode="External"/><Relationship Id="rId2" Type="http://schemas.openxmlformats.org/officeDocument/2006/relationships/notesSlide" Target="../notesSlides/notesSlide25.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10.pn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ctrTitle"/>
          </p:nvPr>
        </p:nvSpPr>
        <p:spPr/>
        <p:txBody>
          <a:bodyPr numCol="1" anchorCtr="0" compatLnSpc="1">
            <a:prstTxWarp prst="textNoShape">
              <a:avLst/>
            </a:prstTxWarp>
            <a:normAutofit/>
          </a:bodyPr>
          <a:lstStyle/>
          <a:p>
            <a:pPr>
              <a:defRPr/>
            </a:pPr>
            <a:r>
              <a:rPr sz="4300" dirty="0" smtClean="0">
                <a:ln>
                  <a:noFill/>
                </a:ln>
              </a:rPr>
              <a:t>Bulletins de </a:t>
            </a:r>
            <a:r>
              <a:rPr sz="4300" dirty="0" err="1" smtClean="0">
                <a:ln>
                  <a:noFill/>
                </a:ln>
              </a:rPr>
              <a:t>sécurité</a:t>
            </a:r>
            <a:r>
              <a:rPr sz="4300" dirty="0" smtClean="0">
                <a:ln>
                  <a:noFill/>
                </a:ln>
              </a:rPr>
              <a:t> Microsoft</a:t>
            </a:r>
            <a:br>
              <a:rPr sz="4300" dirty="0" smtClean="0">
                <a:ln>
                  <a:noFill/>
                </a:ln>
              </a:rPr>
            </a:br>
            <a:r>
              <a:rPr sz="4000" dirty="0" err="1" smtClean="0">
                <a:ln>
                  <a:noFill/>
                </a:ln>
              </a:rPr>
              <a:t>Juillet</a:t>
            </a:r>
            <a:r>
              <a:rPr sz="4000" dirty="0" smtClean="0">
                <a:ln>
                  <a:noFill/>
                </a:ln>
              </a:rPr>
              <a:t> 2009</a:t>
            </a:r>
            <a:endParaRPr sz="4300" dirty="0" smtClean="0">
              <a:ln>
                <a:noFill/>
              </a:ln>
            </a:endParaRPr>
          </a:p>
        </p:txBody>
      </p:sp>
      <p:sp>
        <p:nvSpPr>
          <p:cNvPr id="5" name="Subtitle 4"/>
          <p:cNvSpPr txBox="1">
            <a:spLocks/>
          </p:cNvSpPr>
          <p:nvPr/>
        </p:nvSpPr>
        <p:spPr bwMode="auto">
          <a:xfrm>
            <a:off x="796925" y="4624388"/>
            <a:ext cx="7681913" cy="461962"/>
          </a:xfrm>
          <a:prstGeom prst="rect">
            <a:avLst/>
          </a:prstGeom>
          <a:noFill/>
          <a:ln w="9525">
            <a:noFill/>
            <a:miter lim="800000"/>
            <a:headEnd/>
            <a:tailEnd/>
          </a:ln>
        </p:spPr>
        <p:txBody>
          <a:bodyPr lIns="0" tIns="0" rIns="0" bIns="0"/>
          <a:lstStyle/>
          <a:p>
            <a:pPr defTabSz="912813" eaLnBrk="0" hangingPunct="0">
              <a:lnSpc>
                <a:spcPct val="90000"/>
              </a:lnSpc>
              <a:defRPr/>
            </a:pPr>
            <a:r>
              <a:rPr lang="en-US" sz="2000" dirty="0" err="1" smtClean="0">
                <a:solidFill>
                  <a:srgbClr val="FFFFFF"/>
                </a:solidFill>
                <a:latin typeface="Trebuchet MS" pitchFamily="34" charset="0"/>
              </a:rPr>
              <a:t>Jérôme</a:t>
            </a:r>
            <a:r>
              <a:rPr lang="en-US" sz="2000" dirty="0" smtClean="0">
                <a:solidFill>
                  <a:srgbClr val="FFFFFF"/>
                </a:solidFill>
                <a:latin typeface="Trebuchet MS" pitchFamily="34" charset="0"/>
              </a:rPr>
              <a:t> </a:t>
            </a:r>
            <a:r>
              <a:rPr lang="en-US" sz="2000" dirty="0" err="1" smtClean="0">
                <a:solidFill>
                  <a:srgbClr val="FFFFFF"/>
                </a:solidFill>
                <a:latin typeface="Trebuchet MS" pitchFamily="34" charset="0"/>
              </a:rPr>
              <a:t>Leseinne</a:t>
            </a:r>
            <a:r>
              <a:rPr lang="en-US" sz="2000" dirty="0" smtClean="0">
                <a:solidFill>
                  <a:srgbClr val="FFFFFF"/>
                </a:solidFill>
                <a:latin typeface="Trebuchet MS" pitchFamily="34" charset="0"/>
              </a:rPr>
              <a:t/>
            </a:r>
            <a:br>
              <a:rPr lang="en-US" sz="2000" dirty="0" smtClean="0">
                <a:solidFill>
                  <a:srgbClr val="FFFFFF"/>
                </a:solidFill>
                <a:latin typeface="Trebuchet MS" pitchFamily="34" charset="0"/>
              </a:rPr>
            </a:br>
            <a:r>
              <a:rPr lang="en-US" sz="1400" i="1" dirty="0" smtClean="0">
                <a:solidFill>
                  <a:srgbClr val="FFFFFF"/>
                </a:solidFill>
                <a:latin typeface="Trebuchet MS" pitchFamily="34" charset="0"/>
              </a:rPr>
              <a:t>CSS </a:t>
            </a:r>
            <a:r>
              <a:rPr lang="en-US" sz="1400" i="1" dirty="0">
                <a:solidFill>
                  <a:srgbClr val="FFFFFF"/>
                </a:solidFill>
                <a:latin typeface="Trebuchet MS" pitchFamily="34" charset="0"/>
              </a:rPr>
              <a:t>Security EMEA </a:t>
            </a:r>
            <a:br>
              <a:rPr lang="en-US" sz="1400" i="1" dirty="0">
                <a:solidFill>
                  <a:srgbClr val="FFFFFF"/>
                </a:solidFill>
                <a:latin typeface="Trebuchet MS" pitchFamily="34" charset="0"/>
              </a:rPr>
            </a:br>
            <a:endParaRPr lang="en-US" sz="800" i="1" dirty="0">
              <a:solidFill>
                <a:srgbClr val="FFFFFF"/>
              </a:solidFill>
              <a:latin typeface="Trebuchet MS" pitchFamily="34" charset="0"/>
            </a:endParaRPr>
          </a:p>
          <a:p>
            <a:pPr defTabSz="912813" eaLnBrk="0" hangingPunct="0">
              <a:lnSpc>
                <a:spcPct val="90000"/>
              </a:lnSpc>
              <a:defRPr/>
            </a:pPr>
            <a:endParaRPr lang="en-US" sz="1050" i="1" dirty="0">
              <a:solidFill>
                <a:srgbClr val="FFFFFF"/>
              </a:solidFill>
              <a:latin typeface="Trebuchet MS" pitchFamily="34" charset="0"/>
            </a:endParaRPr>
          </a:p>
          <a:p>
            <a:pPr defTabSz="912813" eaLnBrk="0" hangingPunct="0">
              <a:lnSpc>
                <a:spcPct val="90000"/>
              </a:lnSpc>
              <a:defRPr/>
            </a:pPr>
            <a:r>
              <a:rPr lang="en-US" sz="2000" dirty="0">
                <a:solidFill>
                  <a:srgbClr val="FFFFFF"/>
                </a:solidFill>
                <a:latin typeface="Trebuchet MS" pitchFamily="34" charset="0"/>
              </a:rPr>
              <a:t>Mathieu Malaise</a:t>
            </a:r>
          </a:p>
          <a:p>
            <a:pPr defTabSz="912813" eaLnBrk="0" hangingPunct="0">
              <a:lnSpc>
                <a:spcPct val="90000"/>
              </a:lnSpc>
              <a:defRPr/>
            </a:pPr>
            <a:r>
              <a:rPr lang="en-US" sz="1400" i="1" dirty="0">
                <a:solidFill>
                  <a:srgbClr val="FFFFFF"/>
                </a:solidFill>
                <a:latin typeface="Trebuchet MS" pitchFamily="34" charset="0"/>
              </a:rPr>
              <a:t>Direction</a:t>
            </a:r>
            <a:r>
              <a:rPr lang="en-US" sz="1800" i="1" dirty="0">
                <a:solidFill>
                  <a:srgbClr val="FFFFFF"/>
                </a:solidFill>
                <a:latin typeface="Trebuchet MS" pitchFamily="34" charset="0"/>
              </a:rPr>
              <a:t> </a:t>
            </a:r>
            <a:r>
              <a:rPr lang="en-US" sz="1400" i="1" dirty="0">
                <a:solidFill>
                  <a:srgbClr val="FFFFFF"/>
                </a:solidFill>
                <a:latin typeface="Trebuchet MS" pitchFamily="34" charset="0"/>
              </a:rPr>
              <a:t>technique</a:t>
            </a:r>
            <a:r>
              <a:rPr lang="en-US" sz="1800" i="1" dirty="0">
                <a:solidFill>
                  <a:srgbClr val="FFFFFF"/>
                </a:solidFill>
                <a:latin typeface="Trebuchet MS" pitchFamily="34" charset="0"/>
              </a:rPr>
              <a:t> </a:t>
            </a:r>
            <a:r>
              <a:rPr lang="en-US" sz="1400" i="1" dirty="0">
                <a:solidFill>
                  <a:srgbClr val="FFFFFF"/>
                </a:solidFill>
                <a:latin typeface="Trebuchet MS" pitchFamily="34" charset="0"/>
              </a:rPr>
              <a:t>et</a:t>
            </a:r>
            <a:r>
              <a:rPr lang="en-US" sz="1800" i="1" dirty="0">
                <a:solidFill>
                  <a:srgbClr val="FFFFFF"/>
                </a:solidFill>
                <a:latin typeface="Trebuchet MS" pitchFamily="34" charset="0"/>
              </a:rPr>
              <a:t> </a:t>
            </a:r>
            <a:r>
              <a:rPr lang="en-US" sz="1400" i="1" dirty="0" err="1">
                <a:solidFill>
                  <a:srgbClr val="FFFFFF"/>
                </a:solidFill>
                <a:latin typeface="Trebuchet MS" pitchFamily="34" charset="0"/>
              </a:rPr>
              <a:t>sécurité</a:t>
            </a:r>
            <a:endParaRPr lang="en-US" sz="1400" i="1" dirty="0">
              <a:solidFill>
                <a:srgbClr val="FFFFFF"/>
              </a:solidFill>
              <a:latin typeface="Trebuchet MS" pitchFamily="34" charset="0"/>
            </a:endParaRPr>
          </a:p>
        </p:txBody>
      </p:sp>
    </p:spTree>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fr-FR" smtClean="0"/>
              <a:t>MS09-030 : Une vulnérabilité dans Microsoft Office Publisher pourrait permettre l’exécution de code à distance (969516) - Important</a:t>
            </a:r>
            <a:endParaRPr lang="en-US" smtClean="0"/>
          </a:p>
        </p:txBody>
      </p:sp>
      <p:graphicFrame>
        <p:nvGraphicFramePr>
          <p:cNvPr id="4" name="Table 3"/>
          <p:cNvGraphicFramePr>
            <a:graphicFrameLocks noGrp="1"/>
          </p:cNvGraphicFramePr>
          <p:nvPr/>
        </p:nvGraphicFramePr>
        <p:xfrm>
          <a:off x="485775" y="1853819"/>
          <a:ext cx="8229600" cy="4153281"/>
        </p:xfrm>
        <a:graphic>
          <a:graphicData uri="http://schemas.openxmlformats.org/drawingml/2006/table">
            <a:tbl>
              <a:tblPr/>
              <a:tblGrid>
                <a:gridCol w="1655763"/>
                <a:gridCol w="6573837"/>
              </a:tblGrid>
              <a:tr h="180975">
                <a:tc>
                  <a:txBody>
                    <a:bodyPr/>
                    <a:lstStyle/>
                    <a:p>
                      <a:pPr marL="0" marR="0" lvl="0" indent="0" algn="l" defTabSz="914400" rtl="0" eaLnBrk="1" fontAlgn="base" latinLnBrk="0" hangingPunct="1">
                        <a:lnSpc>
                          <a:spcPct val="100000"/>
                        </a:lnSpc>
                        <a:spcBef>
                          <a:spcPct val="20000"/>
                        </a:spcBef>
                        <a:spcAft>
                          <a:spcPct val="0"/>
                        </a:spcAft>
                        <a:buClr>
                          <a:srgbClr val="FFCC00"/>
                        </a:buClr>
                        <a:buSzTx/>
                        <a:buFontTx/>
                        <a:buNone/>
                        <a:tabLst/>
                      </a:pPr>
                      <a:r>
                        <a:rPr kumimoji="0" lang="en-US" sz="1200" b="0" i="0" u="none" strike="noStrike" cap="none" normalizeH="0" baseline="0" dirty="0" err="1" smtClean="0">
                          <a:ln>
                            <a:noFill/>
                          </a:ln>
                          <a:solidFill>
                            <a:srgbClr val="FFFFFF"/>
                          </a:solidFill>
                          <a:effectLst/>
                          <a:latin typeface="Arial" charset="0"/>
                          <a:cs typeface="Arial" charset="0"/>
                        </a:rPr>
                        <a:t>Vulnérabilité</a:t>
                      </a:r>
                      <a:endParaRPr kumimoji="0" lang="en-US" sz="1200" b="0" i="0" u="none" strike="noStrike" cap="none" normalizeH="0" baseline="0" dirty="0" smtClean="0">
                        <a:ln>
                          <a:noFill/>
                        </a:ln>
                        <a:solidFill>
                          <a:srgbClr val="FFFFFF"/>
                        </a:solidFill>
                        <a:effectLst/>
                        <a:latin typeface="Arial" charset="0"/>
                        <a:cs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71450" marR="0" lvl="0" indent="-171450" algn="just" defTabSz="914400" rtl="0" eaLnBrk="1" fontAlgn="base" latinLnBrk="0" hangingPunct="1">
                        <a:lnSpc>
                          <a:spcPct val="100000"/>
                        </a:lnSpc>
                        <a:spcBef>
                          <a:spcPct val="20000"/>
                        </a:spcBef>
                        <a:spcAft>
                          <a:spcPct val="0"/>
                        </a:spcAft>
                        <a:buClr>
                          <a:srgbClr val="FFCC00"/>
                        </a:buClr>
                        <a:buSzTx/>
                        <a:buFontTx/>
                        <a:buChar char="•"/>
                        <a:tabLst/>
                      </a:pPr>
                      <a:r>
                        <a:rPr kumimoji="0" lang="fr-FR" sz="1200" b="0" i="0" u="none" strike="noStrike" cap="none" normalizeH="0" baseline="0" smtClean="0">
                          <a:ln>
                            <a:noFill/>
                          </a:ln>
                          <a:solidFill>
                            <a:srgbClr val="FFFFFF"/>
                          </a:solidFill>
                          <a:effectLst/>
                          <a:latin typeface="Arial" charset="0"/>
                          <a:ea typeface="PMingLiU" pitchFamily="18" charset="-120"/>
                          <a:cs typeface="Times New Roman" pitchFamily="18" charset="0"/>
                        </a:rPr>
                        <a:t>Une vulnérabilité d'exécution de code à distance.</a:t>
                      </a:r>
                      <a:endParaRPr kumimoji="0" lang="en-US" sz="1200" b="0" i="0" u="none" strike="noStrike" cap="none" normalizeH="0" baseline="0" smtClean="0">
                        <a:ln>
                          <a:noFill/>
                        </a:ln>
                        <a:solidFill>
                          <a:srgbClr val="FFFFFF"/>
                        </a:solidFill>
                        <a:effectLst/>
                        <a:latin typeface="Arial" charset="0"/>
                        <a:ea typeface="PMingLiU" pitchFamily="18" charset="-120"/>
                        <a:cs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58775">
                <a:tc>
                  <a:txBody>
                    <a:bodyPr/>
                    <a:lstStyle/>
                    <a:p>
                      <a:pPr marL="0" marR="0" lvl="0" indent="0" algn="l" defTabSz="914400" rtl="0" eaLnBrk="1" fontAlgn="base" latinLnBrk="0" hangingPunct="1">
                        <a:lnSpc>
                          <a:spcPct val="100000"/>
                        </a:lnSpc>
                        <a:spcBef>
                          <a:spcPct val="20000"/>
                        </a:spcBef>
                        <a:spcAft>
                          <a:spcPct val="0"/>
                        </a:spcAft>
                        <a:buClr>
                          <a:srgbClr val="FFCC00"/>
                        </a:buClr>
                        <a:buSzTx/>
                        <a:buFontTx/>
                        <a:buNone/>
                        <a:tabLst/>
                      </a:pPr>
                      <a:r>
                        <a:rPr kumimoji="0" lang="en-US" sz="1200" b="0" i="0" u="none" strike="noStrike" cap="none" normalizeH="0" baseline="0" smtClean="0">
                          <a:ln>
                            <a:noFill/>
                          </a:ln>
                          <a:solidFill>
                            <a:srgbClr val="FFFFFF"/>
                          </a:solidFill>
                          <a:effectLst/>
                          <a:latin typeface="Arial" charset="0"/>
                          <a:cs typeface="Arial" charset="0"/>
                        </a:rPr>
                        <a:t>Vecteurs d'attaque possibles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73038" marR="0" lvl="0" indent="-173038" algn="l" defTabSz="914400" rtl="0" eaLnBrk="1" fontAlgn="base" latinLnBrk="0" hangingPunct="1">
                        <a:lnSpc>
                          <a:spcPct val="100000"/>
                        </a:lnSpc>
                        <a:spcBef>
                          <a:spcPct val="20000"/>
                        </a:spcBef>
                        <a:spcAft>
                          <a:spcPct val="0"/>
                        </a:spcAft>
                        <a:buClr>
                          <a:srgbClr val="FFCC00"/>
                        </a:buClr>
                        <a:buSzTx/>
                        <a:buFontTx/>
                        <a:buChar char="•"/>
                        <a:tabLst/>
                      </a:pPr>
                      <a:r>
                        <a:rPr kumimoji="0" lang="fr-FR" sz="1200" b="0" i="0" u="none" strike="noStrike" cap="none" normalizeH="0" baseline="0" dirty="0" smtClean="0">
                          <a:ln>
                            <a:noFill/>
                          </a:ln>
                          <a:solidFill>
                            <a:srgbClr val="FFFFFF"/>
                          </a:solidFill>
                          <a:effectLst/>
                          <a:latin typeface="Arial" charset="0"/>
                          <a:cs typeface="Arial" charset="0"/>
                        </a:rPr>
                        <a:t>Cette vulnérabilité nécessite qu'un utilisateur ouvre un fichier Publisher spécialement conçu, avec Microsoft Office Publisher.</a:t>
                      </a:r>
                    </a:p>
                    <a:p>
                      <a:pPr marL="173038" marR="0" lvl="0" indent="-173038" algn="l" defTabSz="914400" rtl="0" eaLnBrk="1" fontAlgn="base" latinLnBrk="0" hangingPunct="1">
                        <a:lnSpc>
                          <a:spcPct val="100000"/>
                        </a:lnSpc>
                        <a:spcBef>
                          <a:spcPct val="20000"/>
                        </a:spcBef>
                        <a:spcAft>
                          <a:spcPct val="0"/>
                        </a:spcAft>
                        <a:buClr>
                          <a:srgbClr val="FFCC00"/>
                        </a:buClr>
                        <a:buSzTx/>
                        <a:buFontTx/>
                        <a:buChar char="•"/>
                        <a:tabLst/>
                      </a:pPr>
                      <a:r>
                        <a:rPr kumimoji="0" lang="fr-FR" sz="1200" b="0" i="0" u="none" strike="noStrike" cap="none" normalizeH="0" baseline="0" dirty="0" smtClean="0">
                          <a:ln>
                            <a:noFill/>
                          </a:ln>
                          <a:solidFill>
                            <a:srgbClr val="FFFFFF"/>
                          </a:solidFill>
                          <a:effectLst/>
                          <a:latin typeface="Arial" charset="0"/>
                          <a:cs typeface="Arial" charset="0"/>
                        </a:rPr>
                        <a:t>Dans le cas d'une attaque par courrier électronique, un attaquant pourrait exploiter cette vulnérabilité en envoyant un fichier Publisher spécialement conçu à un utilisateur et en persuadant celui-ci de l'ouvrir.</a:t>
                      </a:r>
                    </a:p>
                    <a:p>
                      <a:pPr marL="173038" marR="0" lvl="0" indent="-173038" algn="l" defTabSz="914400" rtl="0" eaLnBrk="1" fontAlgn="base" latinLnBrk="0" hangingPunct="1">
                        <a:lnSpc>
                          <a:spcPct val="100000"/>
                        </a:lnSpc>
                        <a:spcBef>
                          <a:spcPct val="20000"/>
                        </a:spcBef>
                        <a:spcAft>
                          <a:spcPct val="0"/>
                        </a:spcAft>
                        <a:buClr>
                          <a:srgbClr val="FFCC00"/>
                        </a:buClr>
                        <a:buSzTx/>
                        <a:buFontTx/>
                        <a:buChar char="•"/>
                        <a:tabLst/>
                      </a:pPr>
                      <a:r>
                        <a:rPr kumimoji="0" lang="fr-FR" sz="1200" b="0" i="0" u="none" strike="noStrike" cap="none" normalizeH="0" baseline="0" dirty="0" smtClean="0">
                          <a:ln>
                            <a:noFill/>
                          </a:ln>
                          <a:solidFill>
                            <a:srgbClr val="FFFFFF"/>
                          </a:solidFill>
                          <a:effectLst/>
                          <a:latin typeface="Arial" charset="0"/>
                          <a:cs typeface="Arial" charset="0"/>
                        </a:rPr>
                        <a:t>Dans le cas d'une attaque Web, l'attaquant devrait héberger un site Web contenant un fichier Publisher spécialement conçu pour exploiter cette vulnérabilité.</a:t>
                      </a:r>
                      <a:endParaRPr kumimoji="0" lang="en-US" sz="1200" b="0" i="0" u="none" strike="noStrike" cap="none" normalizeH="0" baseline="0" dirty="0" smtClean="0">
                        <a:ln>
                          <a:noFill/>
                        </a:ln>
                        <a:solidFill>
                          <a:srgbClr val="FFFFFF"/>
                        </a:solidFill>
                        <a:effectLst/>
                        <a:latin typeface="Arial" charset="0"/>
                        <a:ea typeface="PMingLiU" pitchFamily="18" charset="-120"/>
                        <a:cs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76225">
                <a:tc>
                  <a:txBody>
                    <a:bodyPr/>
                    <a:lstStyle/>
                    <a:p>
                      <a:pPr marL="0" marR="0" lvl="0" indent="0" algn="l" defTabSz="914400" rtl="0" eaLnBrk="1" fontAlgn="base" latinLnBrk="0" hangingPunct="1">
                        <a:lnSpc>
                          <a:spcPct val="100000"/>
                        </a:lnSpc>
                        <a:spcBef>
                          <a:spcPct val="20000"/>
                        </a:spcBef>
                        <a:spcAft>
                          <a:spcPct val="0"/>
                        </a:spcAft>
                        <a:buClr>
                          <a:srgbClr val="FFCC00"/>
                        </a:buClr>
                        <a:buSzTx/>
                        <a:buFontTx/>
                        <a:buNone/>
                        <a:tabLst/>
                      </a:pPr>
                      <a:r>
                        <a:rPr kumimoji="0" lang="en-US" sz="1200" b="0" i="0" u="none" strike="noStrike" cap="none" normalizeH="0" baseline="0" smtClean="0">
                          <a:ln>
                            <a:noFill/>
                          </a:ln>
                          <a:solidFill>
                            <a:srgbClr val="FFFFFF"/>
                          </a:solidFill>
                          <a:effectLst/>
                          <a:latin typeface="Arial" charset="0"/>
                          <a:cs typeface="Arial" charset="0"/>
                        </a:rPr>
                        <a:t>Impact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71450" marR="0" lvl="0" indent="-171450" algn="just" defTabSz="914400" rtl="0" eaLnBrk="1" fontAlgn="base" latinLnBrk="0" hangingPunct="1">
                        <a:lnSpc>
                          <a:spcPct val="100000"/>
                        </a:lnSpc>
                        <a:spcBef>
                          <a:spcPct val="20000"/>
                        </a:spcBef>
                        <a:spcAft>
                          <a:spcPct val="0"/>
                        </a:spcAft>
                        <a:buClr>
                          <a:srgbClr val="FFCC00"/>
                        </a:buClr>
                        <a:buSzTx/>
                        <a:buFontTx/>
                        <a:buChar char="•"/>
                        <a:tabLst/>
                      </a:pPr>
                      <a:r>
                        <a:rPr kumimoji="0" lang="fr-FR" sz="1200" b="0" i="0" u="none" strike="noStrike" cap="none" normalizeH="0" baseline="0" smtClean="0">
                          <a:ln>
                            <a:noFill/>
                          </a:ln>
                          <a:solidFill>
                            <a:srgbClr val="FFFFFF"/>
                          </a:solidFill>
                          <a:effectLst/>
                          <a:latin typeface="Arial" charset="0"/>
                          <a:ea typeface="PMingLiU" pitchFamily="18" charset="-120"/>
                          <a:cs typeface="Times New Roman" pitchFamily="18" charset="0"/>
                        </a:rPr>
                        <a:t>Un attaquant pourrait obtenir les mêmes droits que l'utilisateur connecté.</a:t>
                      </a:r>
                      <a:endParaRPr kumimoji="0" lang="en-US" sz="1200" b="0" i="0" u="none" strike="noStrike" cap="none" normalizeH="0" baseline="0" smtClean="0">
                        <a:ln>
                          <a:noFill/>
                        </a:ln>
                        <a:solidFill>
                          <a:srgbClr val="FFFFFF"/>
                        </a:solidFill>
                        <a:effectLst/>
                        <a:latin typeface="Arial" charset="0"/>
                        <a:ea typeface="PMingLiU" pitchFamily="18" charset="-120"/>
                        <a:cs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41288">
                <a:tc>
                  <a:txBody>
                    <a:bodyPr/>
                    <a:lstStyle/>
                    <a:p>
                      <a:pPr marL="0" marR="0" lvl="0" indent="0" algn="l" defTabSz="914400" rtl="0" eaLnBrk="1" fontAlgn="base" latinLnBrk="0" hangingPunct="1">
                        <a:lnSpc>
                          <a:spcPct val="100000"/>
                        </a:lnSpc>
                        <a:spcBef>
                          <a:spcPct val="20000"/>
                        </a:spcBef>
                        <a:spcAft>
                          <a:spcPct val="0"/>
                        </a:spcAft>
                        <a:buClr>
                          <a:srgbClr val="FFCC00"/>
                        </a:buClr>
                        <a:buSzTx/>
                        <a:buFontTx/>
                        <a:buNone/>
                        <a:tabLst/>
                      </a:pPr>
                      <a:r>
                        <a:rPr kumimoji="0" lang="en-US" sz="1200" b="0" i="0" u="none" strike="noStrike" cap="none" normalizeH="0" baseline="0" smtClean="0">
                          <a:ln>
                            <a:noFill/>
                          </a:ln>
                          <a:solidFill>
                            <a:srgbClr val="FFFFFF"/>
                          </a:solidFill>
                          <a:effectLst/>
                          <a:latin typeface="Arial" charset="0"/>
                          <a:cs typeface="Arial" charset="0"/>
                        </a:rPr>
                        <a:t>Facteurs atténuants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73038" marR="0" lvl="0" indent="-173038" algn="l" defTabSz="914400" rtl="0" eaLnBrk="1" fontAlgn="base" latinLnBrk="0" hangingPunct="1">
                        <a:lnSpc>
                          <a:spcPct val="100000"/>
                        </a:lnSpc>
                        <a:spcBef>
                          <a:spcPct val="20000"/>
                        </a:spcBef>
                        <a:spcAft>
                          <a:spcPct val="0"/>
                        </a:spcAft>
                        <a:buClr>
                          <a:srgbClr val="FFCC00"/>
                        </a:buClr>
                        <a:buSzTx/>
                        <a:buFontTx/>
                        <a:buChar char="•"/>
                        <a:tabLst/>
                      </a:pPr>
                      <a:r>
                        <a:rPr kumimoji="0" lang="fr-FR" sz="1200" b="0" i="0" u="none" strike="noStrike" cap="none" normalizeH="0" baseline="0" smtClean="0">
                          <a:ln>
                            <a:noFill/>
                          </a:ln>
                          <a:solidFill>
                            <a:srgbClr val="FFFFFF"/>
                          </a:solidFill>
                          <a:effectLst/>
                          <a:latin typeface="Arial" charset="0"/>
                          <a:ea typeface="PMingLiU" pitchFamily="18" charset="-120"/>
                          <a:cs typeface="Times New Roman" pitchFamily="18" charset="0"/>
                        </a:rPr>
                        <a:t>Les utilisateurs seront invités à ouvrir, enregistrer ou annuler avant d'accéder à un document.</a:t>
                      </a:r>
                    </a:p>
                    <a:p>
                      <a:pPr marL="173038" marR="0" lvl="0" indent="-173038" algn="l" defTabSz="914400" rtl="0" eaLnBrk="1" fontAlgn="base" latinLnBrk="0" hangingPunct="1">
                        <a:lnSpc>
                          <a:spcPct val="100000"/>
                        </a:lnSpc>
                        <a:spcBef>
                          <a:spcPct val="20000"/>
                        </a:spcBef>
                        <a:spcAft>
                          <a:spcPct val="0"/>
                        </a:spcAft>
                        <a:buClr>
                          <a:srgbClr val="FFCC00"/>
                        </a:buClr>
                        <a:buSzTx/>
                        <a:buFontTx/>
                        <a:buChar char="•"/>
                        <a:tabLst/>
                      </a:pPr>
                      <a:r>
                        <a:rPr kumimoji="0" lang="fr-FR" sz="1200" b="0" i="0" u="none" strike="noStrike" cap="none" normalizeH="0" baseline="0" smtClean="0">
                          <a:ln>
                            <a:noFill/>
                          </a:ln>
                          <a:solidFill>
                            <a:srgbClr val="FFFFFF"/>
                          </a:solidFill>
                          <a:effectLst/>
                          <a:latin typeface="Arial" charset="0"/>
                          <a:ea typeface="PMingLiU" pitchFamily="18" charset="-120"/>
                          <a:cs typeface="Arial" charset="0"/>
                        </a:rPr>
                        <a:t>Un attaquant n'aurait aucun moyen d'obliger les utilisateurs à visiter un site Web malveillant ou d'ouvrir un fichier spécialement conçu.</a:t>
                      </a:r>
                    </a:p>
                    <a:p>
                      <a:pPr marL="173038" marR="0" lvl="0" indent="-173038" algn="l" defTabSz="914400" rtl="0" eaLnBrk="1" fontAlgn="base" latinLnBrk="0" hangingPunct="1">
                        <a:lnSpc>
                          <a:spcPct val="100000"/>
                        </a:lnSpc>
                        <a:spcBef>
                          <a:spcPct val="20000"/>
                        </a:spcBef>
                        <a:spcAft>
                          <a:spcPct val="0"/>
                        </a:spcAft>
                        <a:buClr>
                          <a:srgbClr val="FFCC00"/>
                        </a:buClr>
                        <a:buSzTx/>
                        <a:buFontTx/>
                        <a:buChar char="•"/>
                        <a:tabLst/>
                      </a:pPr>
                      <a:r>
                        <a:rPr kumimoji="0" lang="fr-FR" sz="1200" b="0" i="0" u="none" strike="noStrike" cap="none" normalizeH="0" baseline="0" smtClean="0">
                          <a:ln>
                            <a:noFill/>
                          </a:ln>
                          <a:solidFill>
                            <a:srgbClr val="FFFFFF"/>
                          </a:solidFill>
                          <a:effectLst/>
                          <a:latin typeface="Arial" charset="0"/>
                          <a:ea typeface="PMingLiU" pitchFamily="18" charset="-120"/>
                          <a:cs typeface="Arial" charset="0"/>
                        </a:rPr>
                        <a:t>Les utilisateurs dont les comptes sont configurés avec des privilèges moins élevés sur le système subiraient moins d'impact que ceux qui possèdent des privilèges d'administrateur.</a:t>
                      </a:r>
                    </a:p>
                    <a:p>
                      <a:pPr marL="173038" marR="0" lvl="0" indent="-173038" algn="l" defTabSz="914400" rtl="0" eaLnBrk="1" fontAlgn="base" latinLnBrk="0" hangingPunct="1">
                        <a:lnSpc>
                          <a:spcPct val="100000"/>
                        </a:lnSpc>
                        <a:spcBef>
                          <a:spcPct val="20000"/>
                        </a:spcBef>
                        <a:spcAft>
                          <a:spcPct val="0"/>
                        </a:spcAft>
                        <a:buClr>
                          <a:srgbClr val="FFCC00"/>
                        </a:buClr>
                        <a:buSzTx/>
                        <a:buFontTx/>
                        <a:buChar char="•"/>
                        <a:tabLst/>
                      </a:pPr>
                      <a:r>
                        <a:rPr kumimoji="0" lang="fr-FR" sz="1200" b="0" i="0" u="none" strike="noStrike" cap="none" normalizeH="0" baseline="0" smtClean="0">
                          <a:ln>
                            <a:noFill/>
                          </a:ln>
                          <a:solidFill>
                            <a:srgbClr val="FFFFFF"/>
                          </a:solidFill>
                          <a:effectLst/>
                          <a:latin typeface="Arial" charset="0"/>
                          <a:ea typeface="PMingLiU" pitchFamily="18" charset="-120"/>
                          <a:cs typeface="Times New Roman" pitchFamily="18" charset="0"/>
                        </a:rPr>
                        <a:t>Cette vulnérabilité ne peut être exploitée par messagerie électronique.</a:t>
                      </a:r>
                      <a:endParaRPr kumimoji="0" lang="en-US" sz="1200" b="0" i="0" u="none" strike="noStrike" cap="none" normalizeH="0" baseline="0" smtClean="0">
                        <a:ln>
                          <a:noFill/>
                        </a:ln>
                        <a:solidFill>
                          <a:srgbClr val="FFFFFF"/>
                        </a:solidFill>
                        <a:effectLst/>
                        <a:latin typeface="Arial" charset="0"/>
                        <a:ea typeface="PMingLiU" pitchFamily="18" charset="-120"/>
                        <a:cs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41288">
                <a:tc>
                  <a:txBody>
                    <a:bodyPr/>
                    <a:lstStyle/>
                    <a:p>
                      <a:pPr marL="0" marR="0" lvl="0" indent="0" algn="l" defTabSz="914400" rtl="0" eaLnBrk="1" fontAlgn="base" latinLnBrk="0" hangingPunct="1">
                        <a:lnSpc>
                          <a:spcPct val="100000"/>
                        </a:lnSpc>
                        <a:spcBef>
                          <a:spcPct val="20000"/>
                        </a:spcBef>
                        <a:spcAft>
                          <a:spcPct val="0"/>
                        </a:spcAft>
                        <a:buClr>
                          <a:srgbClr val="FFCC00"/>
                        </a:buClr>
                        <a:buSzTx/>
                        <a:buFontTx/>
                        <a:buNone/>
                        <a:tabLst/>
                      </a:pPr>
                      <a:r>
                        <a:rPr kumimoji="0" lang="en-US" sz="1200" b="0" i="0" u="none" strike="noStrike" cap="none" normalizeH="0" baseline="0" smtClean="0">
                          <a:ln>
                            <a:noFill/>
                          </a:ln>
                          <a:solidFill>
                            <a:srgbClr val="FFFFFF"/>
                          </a:solidFill>
                          <a:effectLst/>
                          <a:latin typeface="Arial" charset="0"/>
                          <a:cs typeface="Arial" charset="0"/>
                        </a:rPr>
                        <a:t>Informations complémentaires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73038" marR="0" lvl="0" indent="-173038" algn="l" defTabSz="914400" rtl="0" eaLnBrk="1" fontAlgn="base" latinLnBrk="0" hangingPunct="1">
                        <a:lnSpc>
                          <a:spcPct val="100000"/>
                        </a:lnSpc>
                        <a:spcBef>
                          <a:spcPct val="20000"/>
                        </a:spcBef>
                        <a:spcAft>
                          <a:spcPct val="0"/>
                        </a:spcAft>
                        <a:buClr>
                          <a:srgbClr val="FFCC00"/>
                        </a:buClr>
                        <a:buSzTx/>
                        <a:buFontTx/>
                        <a:buChar char="•"/>
                        <a:tabLst/>
                      </a:pPr>
                      <a:r>
                        <a:rPr kumimoji="0" lang="fr-FR" sz="1200" b="0" i="0" u="none" strike="noStrike" cap="none" normalizeH="0" baseline="0" dirty="0" smtClean="0">
                          <a:ln>
                            <a:noFill/>
                          </a:ln>
                          <a:solidFill>
                            <a:srgbClr val="FFFFFF"/>
                          </a:solidFill>
                          <a:effectLst/>
                          <a:latin typeface="Arial" charset="0"/>
                          <a:ea typeface="PMingLiU" pitchFamily="18" charset="-120"/>
                          <a:cs typeface="Times New Roman" pitchFamily="18" charset="0"/>
                        </a:rPr>
                        <a:t>Cette vulnérabilité a été signalée de manière responsable.</a:t>
                      </a:r>
                    </a:p>
                    <a:p>
                      <a:pPr marL="173038" marR="0" lvl="0" indent="-173038" algn="l" defTabSz="914400" rtl="0" eaLnBrk="1" fontAlgn="base" latinLnBrk="0" hangingPunct="1">
                        <a:lnSpc>
                          <a:spcPct val="100000"/>
                        </a:lnSpc>
                        <a:spcBef>
                          <a:spcPct val="20000"/>
                        </a:spcBef>
                        <a:spcAft>
                          <a:spcPct val="0"/>
                        </a:spcAft>
                        <a:buClr>
                          <a:srgbClr val="FFCC00"/>
                        </a:buClr>
                        <a:buSzTx/>
                        <a:buFontTx/>
                        <a:buChar char="•"/>
                        <a:tabLst/>
                      </a:pPr>
                      <a:r>
                        <a:rPr kumimoji="0" lang="fr-FR" sz="1200" b="0" i="0" u="none" strike="noStrike" cap="none" normalizeH="0" baseline="0" dirty="0" smtClean="0">
                          <a:ln>
                            <a:noFill/>
                          </a:ln>
                          <a:solidFill>
                            <a:srgbClr val="FFFFFF"/>
                          </a:solidFill>
                          <a:effectLst/>
                          <a:latin typeface="Arial" charset="0"/>
                          <a:ea typeface="PMingLiU" pitchFamily="18" charset="-120"/>
                          <a:cs typeface="Times New Roman" pitchFamily="18" charset="0"/>
                        </a:rPr>
                        <a:t>À la publication de ce Bulletin, nous n'avons pas connaissance d'attaques ou de code d'exploitation.</a:t>
                      </a:r>
                      <a:endParaRPr kumimoji="0" lang="en-US" sz="1200" b="0" i="0" u="none" strike="noStrike" cap="none" normalizeH="0" baseline="0" dirty="0" smtClean="0">
                        <a:ln>
                          <a:noFill/>
                        </a:ln>
                        <a:solidFill>
                          <a:srgbClr val="FFFFFF"/>
                        </a:solidFill>
                        <a:effectLst/>
                        <a:latin typeface="Arial" charset="0"/>
                        <a:ea typeface="PMingLiU" pitchFamily="18" charset="-120"/>
                        <a:cs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ransition>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78018" name="Rectangle 2"/>
          <p:cNvSpPr>
            <a:spLocks noGrp="1" noChangeArrowheads="1"/>
          </p:cNvSpPr>
          <p:nvPr>
            <p:ph type="title"/>
          </p:nvPr>
        </p:nvSpPr>
        <p:spPr/>
        <p:txBody>
          <a:bodyPr/>
          <a:lstStyle/>
          <a:p>
            <a:r>
              <a:rPr lang="fr-FR" smtClean="0"/>
              <a:t>MS09-031 : Introduction et indices de gravité</a:t>
            </a:r>
            <a:endParaRPr lang="en-US" smtClean="0"/>
          </a:p>
        </p:txBody>
      </p:sp>
      <p:graphicFrame>
        <p:nvGraphicFramePr>
          <p:cNvPr id="9273" name="Group 57"/>
          <p:cNvGraphicFramePr>
            <a:graphicFrameLocks noGrp="1"/>
          </p:cNvGraphicFramePr>
          <p:nvPr/>
        </p:nvGraphicFramePr>
        <p:xfrm>
          <a:off x="244475" y="1495425"/>
          <a:ext cx="8596313" cy="3130551"/>
        </p:xfrm>
        <a:graphic>
          <a:graphicData uri="http://schemas.openxmlformats.org/drawingml/2006/table">
            <a:tbl>
              <a:tblPr/>
              <a:tblGrid>
                <a:gridCol w="1138238"/>
                <a:gridCol w="1624012"/>
                <a:gridCol w="1473200"/>
                <a:gridCol w="4360863"/>
              </a:tblGrid>
              <a:tr h="741363">
                <a:tc>
                  <a:txBody>
                    <a:bodyPr/>
                    <a:lstStyle/>
                    <a:p>
                      <a:pPr marL="0" marR="0" lvl="0" indent="0" algn="ctr" defTabSz="914400" rtl="0" eaLnBrk="1" fontAlgn="base" latinLnBrk="0" hangingPunct="1">
                        <a:lnSpc>
                          <a:spcPct val="100000"/>
                        </a:lnSpc>
                        <a:spcBef>
                          <a:spcPct val="20000"/>
                        </a:spcBef>
                        <a:spcAft>
                          <a:spcPct val="0"/>
                        </a:spcAft>
                        <a:buClr>
                          <a:srgbClr val="FFCC00"/>
                        </a:buClr>
                        <a:buSzTx/>
                        <a:buFontTx/>
                        <a:buNone/>
                        <a:tabLst/>
                      </a:pPr>
                      <a:r>
                        <a:rPr kumimoji="0" lang="en-US" sz="1400" b="0" i="0" u="none" strike="noStrike" cap="none" normalizeH="0" baseline="0" dirty="0" err="1" smtClean="0">
                          <a:ln>
                            <a:noFill/>
                          </a:ln>
                          <a:solidFill>
                            <a:srgbClr val="FFFFFF"/>
                          </a:solidFill>
                          <a:effectLst/>
                          <a:latin typeface="Arial" charset="0"/>
                          <a:cs typeface="Arial" charset="0"/>
                        </a:rPr>
                        <a:t>Numéro</a:t>
                      </a:r>
                      <a:endParaRPr kumimoji="0" lang="en-US" sz="1400" b="0" i="0" u="none" strike="noStrike" cap="none" normalizeH="0" baseline="0" dirty="0" smtClean="0">
                        <a:ln>
                          <a:noFill/>
                        </a:ln>
                        <a:solidFill>
                          <a:srgbClr val="FFFFFF"/>
                        </a:solidFill>
                        <a:effectLst/>
                        <a:latin typeface="Arial" charset="0"/>
                        <a:cs typeface="Arial" charset="0"/>
                      </a:endParaRPr>
                    </a:p>
                  </a:txBody>
                  <a:tcPr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rgbClr val="FFCC00"/>
                        </a:buClr>
                        <a:buSzTx/>
                        <a:buFontTx/>
                        <a:buNone/>
                        <a:tabLst/>
                      </a:pPr>
                      <a:r>
                        <a:rPr kumimoji="0" lang="en-US" sz="1400" b="0" i="0" u="none" strike="noStrike" cap="none" normalizeH="0" baseline="0" smtClean="0">
                          <a:ln>
                            <a:noFill/>
                          </a:ln>
                          <a:solidFill>
                            <a:srgbClr val="FFFFFF"/>
                          </a:solidFill>
                          <a:effectLst/>
                          <a:latin typeface="Arial" charset="0"/>
                          <a:cs typeface="Arial" charset="0"/>
                        </a:rPr>
                        <a:t>Titre</a:t>
                      </a:r>
                      <a:r>
                        <a:rPr kumimoji="0" lang="en-US" sz="1400" b="0" i="0" u="none" strike="noStrike" cap="none" normalizeH="0" baseline="0" smtClean="0">
                          <a:ln>
                            <a:noFill/>
                          </a:ln>
                          <a:solidFill>
                            <a:schemeClr val="tx1"/>
                          </a:solidFill>
                          <a:effectLst/>
                          <a:latin typeface="Arial" charset="0"/>
                          <a:cs typeface="Arial" charset="0"/>
                        </a:rPr>
                        <a:t> </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rgbClr val="FFCC00"/>
                        </a:buClr>
                        <a:buSzTx/>
                        <a:buFontTx/>
                        <a:buNone/>
                        <a:tabLst/>
                      </a:pPr>
                      <a:r>
                        <a:rPr kumimoji="0" lang="en-US" sz="1400" b="0" i="0" u="none" strike="noStrike" cap="none" normalizeH="0" baseline="0" smtClean="0">
                          <a:ln>
                            <a:noFill/>
                          </a:ln>
                          <a:solidFill>
                            <a:srgbClr val="FFFFFF"/>
                          </a:solidFill>
                          <a:effectLst/>
                          <a:latin typeface="Arial" charset="0"/>
                          <a:cs typeface="Arial" charset="0"/>
                        </a:rPr>
                        <a:t>Indice de gravité maximal</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rgbClr val="FFCC00"/>
                        </a:buClr>
                        <a:buSzTx/>
                        <a:buFontTx/>
                        <a:buNone/>
                        <a:tabLst/>
                      </a:pPr>
                      <a:r>
                        <a:rPr kumimoji="0" lang="en-US" sz="1400" b="0" i="0" u="none" strike="noStrike" cap="none" normalizeH="0" baseline="0" smtClean="0">
                          <a:ln>
                            <a:noFill/>
                          </a:ln>
                          <a:solidFill>
                            <a:srgbClr val="FFFFFF"/>
                          </a:solidFill>
                          <a:effectLst/>
                          <a:latin typeface="Arial" charset="0"/>
                          <a:cs typeface="Arial" charset="0"/>
                        </a:rPr>
                        <a:t>Produits affectés</a:t>
                      </a:r>
                    </a:p>
                  </a:txBody>
                  <a:tcPr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389188">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1400" b="0" i="0" u="none" strike="noStrike" cap="none" normalizeH="0" baseline="0" smtClean="0">
                          <a:ln>
                            <a:noFill/>
                          </a:ln>
                          <a:solidFill>
                            <a:srgbClr val="FFFFFF"/>
                          </a:solidFill>
                          <a:effectLst/>
                          <a:latin typeface="Arial" charset="0"/>
                          <a:cs typeface="Arial" charset="0"/>
                        </a:rPr>
                        <a:t>MS09-031</a:t>
                      </a:r>
                    </a:p>
                  </a:txBody>
                  <a:tcPr marL="68580" marR="68580" marT="0" marB="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fr-FR" sz="1400" b="0" i="0" u="none" strike="noStrike" cap="none" normalizeH="0" baseline="0" dirty="0" smtClean="0">
                          <a:ln>
                            <a:noFill/>
                          </a:ln>
                          <a:solidFill>
                            <a:srgbClr val="FFFFFF"/>
                          </a:solidFill>
                          <a:effectLst/>
                          <a:latin typeface="Arial" charset="0"/>
                          <a:cs typeface="Arial" charset="0"/>
                        </a:rPr>
                        <a:t>Une vulnérabilité dans Microsoft ISA Server 2006 pourrait entraîner une élévation de privilèges (970953)</a:t>
                      </a:r>
                      <a:endParaRPr kumimoji="0" lang="en-US" sz="1400" b="0" i="0" u="none" strike="noStrike" cap="none" normalizeH="0" baseline="0" dirty="0" smtClean="0">
                        <a:ln>
                          <a:noFill/>
                        </a:ln>
                        <a:solidFill>
                          <a:srgbClr val="FFFFFF"/>
                        </a:solidFill>
                        <a:effectLst/>
                        <a:latin typeface="Arial" charset="0"/>
                        <a:cs typeface="Arial"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Arial" charset="0"/>
                        </a:rPr>
                        <a:t>Important</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ACA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Char char="•"/>
                        <a:tabLst/>
                      </a:pPr>
                      <a:r>
                        <a:rPr kumimoji="0" lang="en-US" sz="1400" b="0" i="0" u="none" strike="noStrike" cap="none" normalizeH="0" baseline="0" dirty="0" smtClean="0">
                          <a:ln>
                            <a:noFill/>
                          </a:ln>
                          <a:solidFill>
                            <a:schemeClr val="tx1"/>
                          </a:solidFill>
                          <a:effectLst/>
                          <a:latin typeface="Arial" charset="0"/>
                          <a:cs typeface="Arial" charset="0"/>
                        </a:rPr>
                        <a:t> </a:t>
                      </a:r>
                      <a:r>
                        <a:rPr kumimoji="0" lang="en-US" sz="1400" b="0" i="0" u="none" strike="noStrike" cap="none" normalizeH="0" baseline="0" dirty="0" smtClean="0">
                          <a:ln>
                            <a:noFill/>
                          </a:ln>
                          <a:solidFill>
                            <a:srgbClr val="FFFFFF"/>
                          </a:solidFill>
                          <a:effectLst/>
                          <a:latin typeface="Arial" charset="0"/>
                          <a:cs typeface="Arial" charset="0"/>
                        </a:rPr>
                        <a:t>Microsoft Internet Security and Acceleration Server 2006</a:t>
                      </a:r>
                    </a:p>
                    <a:p>
                      <a:pPr marL="0" marR="0" lvl="0" indent="0" algn="l" defTabSz="914400" rtl="0" eaLnBrk="1" fontAlgn="base" latinLnBrk="0" hangingPunct="1">
                        <a:lnSpc>
                          <a:spcPct val="100000"/>
                        </a:lnSpc>
                        <a:spcBef>
                          <a:spcPct val="0"/>
                        </a:spcBef>
                        <a:spcAft>
                          <a:spcPct val="0"/>
                        </a:spcAft>
                        <a:buClrTx/>
                        <a:buSzTx/>
                        <a:buFontTx/>
                        <a:buChar char="•"/>
                        <a:tabLst/>
                      </a:pPr>
                      <a:r>
                        <a:rPr kumimoji="0" lang="fr-FR" sz="1400" b="0" i="0" u="none" strike="noStrike" cap="none" normalizeH="0" baseline="0" dirty="0" smtClean="0">
                          <a:ln>
                            <a:noFill/>
                          </a:ln>
                          <a:solidFill>
                            <a:schemeClr val="tx1"/>
                          </a:solidFill>
                          <a:effectLst/>
                          <a:latin typeface="Arial" charset="0"/>
                          <a:cs typeface="Arial" charset="0"/>
                        </a:rPr>
                        <a:t> </a:t>
                      </a:r>
                      <a:r>
                        <a:rPr kumimoji="0" lang="fr-FR" sz="1400" b="0" i="0" u="none" strike="noStrike" cap="none" normalizeH="0" baseline="0" dirty="0" smtClean="0">
                          <a:ln>
                            <a:noFill/>
                          </a:ln>
                          <a:solidFill>
                            <a:srgbClr val="FFFFFF"/>
                          </a:solidFill>
                          <a:effectLst/>
                          <a:latin typeface="Arial" charset="0"/>
                          <a:cs typeface="Arial" charset="0"/>
                        </a:rPr>
                        <a:t>Mise à jour de capacité de prise en charge Microsoft Internet Security and </a:t>
                      </a:r>
                      <a:r>
                        <a:rPr kumimoji="0" lang="fr-FR" sz="1400" b="0" i="0" u="none" strike="noStrike" cap="none" normalizeH="0" baseline="0" dirty="0" err="1" smtClean="0">
                          <a:ln>
                            <a:noFill/>
                          </a:ln>
                          <a:solidFill>
                            <a:srgbClr val="FFFFFF"/>
                          </a:solidFill>
                          <a:effectLst/>
                          <a:latin typeface="Arial" charset="0"/>
                          <a:cs typeface="Arial" charset="0"/>
                        </a:rPr>
                        <a:t>Acceleration</a:t>
                      </a:r>
                      <a:r>
                        <a:rPr kumimoji="0" lang="fr-FR" sz="1400" b="0" i="0" u="none" strike="noStrike" cap="none" normalizeH="0" baseline="0" dirty="0" smtClean="0">
                          <a:ln>
                            <a:noFill/>
                          </a:ln>
                          <a:solidFill>
                            <a:srgbClr val="FFFFFF"/>
                          </a:solidFill>
                          <a:effectLst/>
                          <a:latin typeface="Arial" charset="0"/>
                          <a:cs typeface="Arial" charset="0"/>
                        </a:rPr>
                        <a:t> Server 2006 </a:t>
                      </a:r>
                    </a:p>
                    <a:p>
                      <a:pPr marL="0" marR="0" lvl="0" indent="0" algn="l" defTabSz="914400" rtl="0" eaLnBrk="1" fontAlgn="base" latinLnBrk="0" hangingPunct="1">
                        <a:lnSpc>
                          <a:spcPct val="100000"/>
                        </a:lnSpc>
                        <a:spcBef>
                          <a:spcPct val="0"/>
                        </a:spcBef>
                        <a:spcAft>
                          <a:spcPct val="0"/>
                        </a:spcAft>
                        <a:buClrTx/>
                        <a:buSzTx/>
                        <a:buFontTx/>
                        <a:buChar char="•"/>
                        <a:tabLst/>
                      </a:pPr>
                      <a:r>
                        <a:rPr kumimoji="0" lang="en-US" sz="1400" b="0" i="0" u="none" strike="noStrike" cap="none" normalizeH="0" baseline="0" dirty="0" smtClean="0">
                          <a:ln>
                            <a:noFill/>
                          </a:ln>
                          <a:solidFill>
                            <a:schemeClr val="tx1"/>
                          </a:solidFill>
                          <a:effectLst/>
                          <a:latin typeface="Arial" charset="0"/>
                          <a:cs typeface="Arial" charset="0"/>
                        </a:rPr>
                        <a:t> </a:t>
                      </a:r>
                      <a:r>
                        <a:rPr kumimoji="0" lang="en-US" sz="1400" b="0" i="0" u="none" strike="noStrike" cap="none" normalizeH="0" baseline="0" dirty="0" smtClean="0">
                          <a:ln>
                            <a:noFill/>
                          </a:ln>
                          <a:solidFill>
                            <a:srgbClr val="FFFFFF"/>
                          </a:solidFill>
                          <a:effectLst/>
                          <a:latin typeface="Arial" charset="0"/>
                          <a:cs typeface="Arial" charset="0"/>
                        </a:rPr>
                        <a:t>Microsoft Internet Security and Acceleration Server 2006 SP1</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ransition>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fr-FR" smtClean="0"/>
              <a:t>MS09-031 : Une vulnérabilité dans Microsoft ISA Server 2006 pourrait entraîner une élévation de privilèges (970953) - Important</a:t>
            </a:r>
            <a:br>
              <a:rPr lang="fr-FR" smtClean="0"/>
            </a:br>
            <a:endParaRPr lang="en-US" smtClean="0"/>
          </a:p>
        </p:txBody>
      </p:sp>
      <p:graphicFrame>
        <p:nvGraphicFramePr>
          <p:cNvPr id="4" name="Table 3"/>
          <p:cNvGraphicFramePr>
            <a:graphicFrameLocks noGrp="1"/>
          </p:cNvGraphicFramePr>
          <p:nvPr/>
        </p:nvGraphicFramePr>
        <p:xfrm>
          <a:off x="485775" y="2047875"/>
          <a:ext cx="8229600" cy="3742944"/>
        </p:xfrm>
        <a:graphic>
          <a:graphicData uri="http://schemas.openxmlformats.org/drawingml/2006/table">
            <a:tbl>
              <a:tblPr/>
              <a:tblGrid>
                <a:gridCol w="1655763"/>
                <a:gridCol w="6573837"/>
              </a:tblGrid>
              <a:tr h="180975">
                <a:tc>
                  <a:txBody>
                    <a:bodyPr/>
                    <a:lstStyle/>
                    <a:p>
                      <a:pPr marL="0" marR="0" lvl="0" indent="0" algn="l" defTabSz="914400" rtl="0" eaLnBrk="1" fontAlgn="base" latinLnBrk="0" hangingPunct="1">
                        <a:lnSpc>
                          <a:spcPct val="100000"/>
                        </a:lnSpc>
                        <a:spcBef>
                          <a:spcPct val="20000"/>
                        </a:spcBef>
                        <a:spcAft>
                          <a:spcPct val="0"/>
                        </a:spcAft>
                        <a:buClr>
                          <a:srgbClr val="FFCC00"/>
                        </a:buClr>
                        <a:buSzTx/>
                        <a:buFontTx/>
                        <a:buNone/>
                        <a:tabLst/>
                      </a:pPr>
                      <a:r>
                        <a:rPr kumimoji="0" lang="en-US" sz="1400" b="0" i="0" u="none" strike="noStrike" cap="none" normalizeH="0" baseline="0" dirty="0" err="1" smtClean="0">
                          <a:ln>
                            <a:noFill/>
                          </a:ln>
                          <a:solidFill>
                            <a:srgbClr val="FFFFFF"/>
                          </a:solidFill>
                          <a:effectLst/>
                          <a:latin typeface="Arial" charset="0"/>
                          <a:cs typeface="Arial" charset="0"/>
                        </a:rPr>
                        <a:t>Vulnérabilité</a:t>
                      </a:r>
                      <a:endParaRPr kumimoji="0" lang="en-US" sz="1400" b="0" i="0" u="none" strike="noStrike" cap="none" normalizeH="0" baseline="0" dirty="0" smtClean="0">
                        <a:ln>
                          <a:noFill/>
                        </a:ln>
                        <a:solidFill>
                          <a:srgbClr val="FFFFFF"/>
                        </a:solidFill>
                        <a:effectLst/>
                        <a:latin typeface="Arial" charset="0"/>
                        <a:cs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71450" marR="0" lvl="0" indent="-171450" algn="just" defTabSz="914400" rtl="0" eaLnBrk="1" fontAlgn="base" latinLnBrk="0" hangingPunct="1">
                        <a:lnSpc>
                          <a:spcPct val="100000"/>
                        </a:lnSpc>
                        <a:spcBef>
                          <a:spcPct val="20000"/>
                        </a:spcBef>
                        <a:spcAft>
                          <a:spcPct val="0"/>
                        </a:spcAft>
                        <a:buClr>
                          <a:srgbClr val="FFCC00"/>
                        </a:buClr>
                        <a:buSzTx/>
                        <a:buFontTx/>
                        <a:buChar char="•"/>
                        <a:tabLst/>
                      </a:pPr>
                      <a:r>
                        <a:rPr kumimoji="0" lang="fr-FR" sz="1400" b="0" i="0" u="none" strike="noStrike" cap="none" normalizeH="0" baseline="0" smtClean="0">
                          <a:ln>
                            <a:noFill/>
                          </a:ln>
                          <a:solidFill>
                            <a:srgbClr val="FFFFFF"/>
                          </a:solidFill>
                          <a:effectLst/>
                          <a:latin typeface="Arial" charset="0"/>
                          <a:ea typeface="PMingLiU" pitchFamily="18" charset="-120"/>
                          <a:cs typeface="Times New Roman" pitchFamily="18" charset="0"/>
                        </a:rPr>
                        <a:t>Une vulnérabilité d'élévation des privilèges.</a:t>
                      </a:r>
                      <a:endParaRPr kumimoji="0" lang="en-US" sz="1400" b="0" i="0" u="none" strike="noStrike" cap="none" normalizeH="0" baseline="0" smtClean="0">
                        <a:ln>
                          <a:noFill/>
                        </a:ln>
                        <a:solidFill>
                          <a:srgbClr val="FFFFFF"/>
                        </a:solidFill>
                        <a:effectLst/>
                        <a:latin typeface="Arial" charset="0"/>
                        <a:ea typeface="PMingLiU" pitchFamily="18" charset="-120"/>
                        <a:cs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58775">
                <a:tc>
                  <a:txBody>
                    <a:bodyPr/>
                    <a:lstStyle/>
                    <a:p>
                      <a:pPr marL="0" marR="0" lvl="0" indent="0" algn="l" defTabSz="914400" rtl="0" eaLnBrk="1" fontAlgn="base" latinLnBrk="0" hangingPunct="1">
                        <a:lnSpc>
                          <a:spcPct val="100000"/>
                        </a:lnSpc>
                        <a:spcBef>
                          <a:spcPct val="20000"/>
                        </a:spcBef>
                        <a:spcAft>
                          <a:spcPct val="0"/>
                        </a:spcAft>
                        <a:buClr>
                          <a:srgbClr val="FFCC00"/>
                        </a:buClr>
                        <a:buSzTx/>
                        <a:buFontTx/>
                        <a:buNone/>
                        <a:tabLst/>
                      </a:pPr>
                      <a:r>
                        <a:rPr kumimoji="0" lang="en-US" sz="1400" b="0" i="0" u="none" strike="noStrike" cap="none" normalizeH="0" baseline="0" smtClean="0">
                          <a:ln>
                            <a:noFill/>
                          </a:ln>
                          <a:solidFill>
                            <a:srgbClr val="FFFFFF"/>
                          </a:solidFill>
                          <a:effectLst/>
                          <a:latin typeface="Arial" charset="0"/>
                          <a:cs typeface="Arial" charset="0"/>
                        </a:rPr>
                        <a:t>Vecteurs d'attaque possibles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73038" marR="0" lvl="0" indent="-173038" algn="l" defTabSz="914400" rtl="0" eaLnBrk="1" fontAlgn="base" latinLnBrk="0" hangingPunct="1">
                        <a:lnSpc>
                          <a:spcPct val="100000"/>
                        </a:lnSpc>
                        <a:spcBef>
                          <a:spcPct val="20000"/>
                        </a:spcBef>
                        <a:spcAft>
                          <a:spcPct val="0"/>
                        </a:spcAft>
                        <a:buClr>
                          <a:srgbClr val="FFCC00"/>
                        </a:buClr>
                        <a:buSzTx/>
                        <a:buFontTx/>
                        <a:buChar char="•"/>
                        <a:tabLst/>
                      </a:pPr>
                      <a:r>
                        <a:rPr kumimoji="0" lang="fr-FR" sz="1400" b="0" i="0" u="none" strike="noStrike" cap="none" normalizeH="0" baseline="0" smtClean="0">
                          <a:ln>
                            <a:noFill/>
                          </a:ln>
                          <a:solidFill>
                            <a:srgbClr val="FFFFFF"/>
                          </a:solidFill>
                          <a:effectLst/>
                          <a:latin typeface="Arial" charset="0"/>
                          <a:ea typeface="PMingLiU" pitchFamily="18" charset="-120"/>
                          <a:cs typeface="Times New Roman" pitchFamily="18" charset="0"/>
                        </a:rPr>
                        <a:t>Sur Internet, des utilisateurs non authentifiés pourraient accéder à des ressources Web publiées.</a:t>
                      </a:r>
                      <a:endParaRPr kumimoji="0" lang="en-US" sz="1400" b="0" i="0" u="none" strike="noStrike" cap="none" normalizeH="0" baseline="0" smtClean="0">
                        <a:ln>
                          <a:noFill/>
                        </a:ln>
                        <a:solidFill>
                          <a:srgbClr val="FFFFFF"/>
                        </a:solidFill>
                        <a:effectLst/>
                        <a:latin typeface="Arial" charset="0"/>
                        <a:ea typeface="PMingLiU" pitchFamily="18" charset="-120"/>
                        <a:cs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76225">
                <a:tc>
                  <a:txBody>
                    <a:bodyPr/>
                    <a:lstStyle/>
                    <a:p>
                      <a:pPr marL="0" marR="0" lvl="0" indent="0" algn="l" defTabSz="914400" rtl="0" eaLnBrk="1" fontAlgn="base" latinLnBrk="0" hangingPunct="1">
                        <a:lnSpc>
                          <a:spcPct val="100000"/>
                        </a:lnSpc>
                        <a:spcBef>
                          <a:spcPct val="20000"/>
                        </a:spcBef>
                        <a:spcAft>
                          <a:spcPct val="0"/>
                        </a:spcAft>
                        <a:buClr>
                          <a:srgbClr val="FFCC00"/>
                        </a:buClr>
                        <a:buSzTx/>
                        <a:buFontTx/>
                        <a:buNone/>
                        <a:tabLst/>
                      </a:pPr>
                      <a:r>
                        <a:rPr kumimoji="0" lang="en-US" sz="1400" b="0" i="0" u="none" strike="noStrike" cap="none" normalizeH="0" baseline="0" smtClean="0">
                          <a:ln>
                            <a:noFill/>
                          </a:ln>
                          <a:solidFill>
                            <a:srgbClr val="FFFFFF"/>
                          </a:solidFill>
                          <a:effectLst/>
                          <a:latin typeface="Arial" charset="0"/>
                          <a:cs typeface="Arial" charset="0"/>
                        </a:rPr>
                        <a:t>Impact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71450" marR="0" lvl="0" indent="-171450" algn="just" defTabSz="914400" rtl="0" eaLnBrk="1" fontAlgn="base" latinLnBrk="0" hangingPunct="1">
                        <a:lnSpc>
                          <a:spcPct val="100000"/>
                        </a:lnSpc>
                        <a:spcBef>
                          <a:spcPct val="20000"/>
                        </a:spcBef>
                        <a:spcAft>
                          <a:spcPct val="0"/>
                        </a:spcAft>
                        <a:buClr>
                          <a:srgbClr val="FFCC00"/>
                        </a:buClr>
                        <a:buSzTx/>
                        <a:buFontTx/>
                        <a:buChar char="•"/>
                        <a:tabLst/>
                      </a:pPr>
                      <a:r>
                        <a:rPr kumimoji="0" lang="fr-FR" sz="1400" b="0" i="0" u="none" strike="noStrike" cap="none" normalizeH="0" baseline="0" dirty="0" smtClean="0">
                          <a:ln>
                            <a:noFill/>
                          </a:ln>
                          <a:solidFill>
                            <a:srgbClr val="FFFFFF"/>
                          </a:solidFill>
                          <a:effectLst/>
                          <a:latin typeface="Arial" charset="0"/>
                          <a:cs typeface="Arial" charset="0"/>
                        </a:rPr>
                        <a:t>Un attaquant qui parviendrait à exploiter cette vulnérabilité pourrait accéder à des ressources publiées dans le contexte d'un utilisateur valide sans devoir s'authentifier auprès d'ISA Server.</a:t>
                      </a:r>
                    </a:p>
                    <a:p>
                      <a:pPr marL="171450" marR="0" lvl="0" indent="-171450" algn="just" defTabSz="914400" rtl="0" eaLnBrk="1" fontAlgn="base" latinLnBrk="0" hangingPunct="1">
                        <a:lnSpc>
                          <a:spcPct val="100000"/>
                        </a:lnSpc>
                        <a:spcBef>
                          <a:spcPct val="20000"/>
                        </a:spcBef>
                        <a:spcAft>
                          <a:spcPct val="0"/>
                        </a:spcAft>
                        <a:buClr>
                          <a:srgbClr val="FFCC00"/>
                        </a:buClr>
                        <a:buSzTx/>
                        <a:buFontTx/>
                        <a:buChar char="•"/>
                        <a:tabLst/>
                      </a:pPr>
                      <a:r>
                        <a:rPr kumimoji="0" lang="fr-FR" sz="1400" b="0" i="0" u="none" strike="noStrike" cap="none" normalizeH="0" baseline="0" dirty="0" smtClean="0">
                          <a:ln>
                            <a:noFill/>
                          </a:ln>
                          <a:solidFill>
                            <a:srgbClr val="FFFFFF"/>
                          </a:solidFill>
                          <a:effectLst/>
                          <a:latin typeface="Arial" charset="0"/>
                          <a:ea typeface="PMingLiU" pitchFamily="18" charset="-120"/>
                          <a:cs typeface="Times New Roman" pitchFamily="18" charset="0"/>
                        </a:rPr>
                        <a:t>L'attaquant pourrait usurper un compte utilisateur -dont le nom serait connu- et accéder à des ressources.</a:t>
                      </a:r>
                      <a:endParaRPr kumimoji="0" lang="en-US" sz="1400" b="0" i="0" u="none" strike="noStrike" cap="none" normalizeH="0" baseline="0" dirty="0" smtClean="0">
                        <a:ln>
                          <a:noFill/>
                        </a:ln>
                        <a:solidFill>
                          <a:srgbClr val="FFFFFF"/>
                        </a:solidFill>
                        <a:effectLst/>
                        <a:latin typeface="Arial" charset="0"/>
                        <a:ea typeface="PMingLiU" pitchFamily="18" charset="-120"/>
                        <a:cs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41288">
                <a:tc>
                  <a:txBody>
                    <a:bodyPr/>
                    <a:lstStyle/>
                    <a:p>
                      <a:pPr marL="0" marR="0" lvl="0" indent="0" algn="l" defTabSz="914400" rtl="0" eaLnBrk="1" fontAlgn="base" latinLnBrk="0" hangingPunct="1">
                        <a:lnSpc>
                          <a:spcPct val="100000"/>
                        </a:lnSpc>
                        <a:spcBef>
                          <a:spcPct val="20000"/>
                        </a:spcBef>
                        <a:spcAft>
                          <a:spcPct val="0"/>
                        </a:spcAft>
                        <a:buClr>
                          <a:srgbClr val="FFCC00"/>
                        </a:buClr>
                        <a:buSzTx/>
                        <a:buFontTx/>
                        <a:buNone/>
                        <a:tabLst/>
                      </a:pPr>
                      <a:r>
                        <a:rPr kumimoji="0" lang="en-US" sz="1400" b="0" i="0" u="none" strike="noStrike" cap="none" normalizeH="0" baseline="0" smtClean="0">
                          <a:ln>
                            <a:noFill/>
                          </a:ln>
                          <a:solidFill>
                            <a:srgbClr val="FFFFFF"/>
                          </a:solidFill>
                          <a:effectLst/>
                          <a:latin typeface="Arial" charset="0"/>
                          <a:cs typeface="Arial" charset="0"/>
                        </a:rPr>
                        <a:t>Facteurs atténuants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73038" marR="0" lvl="0" indent="-173038" algn="l" defTabSz="914400" rtl="0" eaLnBrk="1" fontAlgn="base" latinLnBrk="0" hangingPunct="1">
                        <a:lnSpc>
                          <a:spcPct val="100000"/>
                        </a:lnSpc>
                        <a:spcBef>
                          <a:spcPct val="20000"/>
                        </a:spcBef>
                        <a:spcAft>
                          <a:spcPct val="0"/>
                        </a:spcAft>
                        <a:buClr>
                          <a:srgbClr val="FFCC00"/>
                        </a:buClr>
                        <a:buSzTx/>
                        <a:buFontTx/>
                        <a:buChar char="•"/>
                        <a:tabLst/>
                      </a:pPr>
                      <a:r>
                        <a:rPr kumimoji="0" lang="fr-FR" sz="1400" b="0" i="0" u="none" strike="noStrike" cap="none" normalizeH="0" baseline="0" dirty="0" smtClean="0">
                          <a:ln>
                            <a:noFill/>
                          </a:ln>
                          <a:solidFill>
                            <a:srgbClr val="FFFFFF"/>
                          </a:solidFill>
                          <a:effectLst/>
                          <a:latin typeface="Arial" charset="0"/>
                          <a:cs typeface="Arial" charset="0"/>
                        </a:rPr>
                        <a:t>Si ISA Server n'est pas configuré pour le mot de passe à usage unique d'authentification pour serveur RADIUS (OTP) et la délégation de l'authentification avec la délégation </a:t>
                      </a:r>
                      <a:r>
                        <a:rPr kumimoji="0" lang="fr-FR" sz="1400" b="0" i="0" u="none" strike="noStrike" cap="none" normalizeH="0" baseline="0" dirty="0" err="1" smtClean="0">
                          <a:ln>
                            <a:noFill/>
                          </a:ln>
                          <a:solidFill>
                            <a:srgbClr val="FFFFFF"/>
                          </a:solidFill>
                          <a:effectLst/>
                          <a:latin typeface="Arial" charset="0"/>
                          <a:cs typeface="Arial" charset="0"/>
                        </a:rPr>
                        <a:t>Kerberos</a:t>
                      </a:r>
                      <a:r>
                        <a:rPr kumimoji="0" lang="fr-FR" sz="1400" b="0" i="0" u="none" strike="noStrike" cap="none" normalizeH="0" baseline="0" dirty="0" smtClean="0">
                          <a:ln>
                            <a:noFill/>
                          </a:ln>
                          <a:solidFill>
                            <a:srgbClr val="FFFFFF"/>
                          </a:solidFill>
                          <a:effectLst/>
                          <a:latin typeface="Arial" charset="0"/>
                          <a:cs typeface="Arial" charset="0"/>
                        </a:rPr>
                        <a:t> contrainte, alors il n'est pas exposé à cette vulnérabilité.</a:t>
                      </a:r>
                      <a:endParaRPr kumimoji="0" lang="en-US" sz="1400" b="0" i="0" u="none" strike="noStrike" cap="none" normalizeH="0" baseline="0" dirty="0" smtClean="0">
                        <a:ln>
                          <a:noFill/>
                        </a:ln>
                        <a:solidFill>
                          <a:srgbClr val="FFFFFF"/>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41288">
                <a:tc>
                  <a:txBody>
                    <a:bodyPr/>
                    <a:lstStyle/>
                    <a:p>
                      <a:pPr marL="0" marR="0" lvl="0" indent="0" algn="l" defTabSz="914400" rtl="0" eaLnBrk="1" fontAlgn="base" latinLnBrk="0" hangingPunct="1">
                        <a:lnSpc>
                          <a:spcPct val="100000"/>
                        </a:lnSpc>
                        <a:spcBef>
                          <a:spcPct val="20000"/>
                        </a:spcBef>
                        <a:spcAft>
                          <a:spcPct val="0"/>
                        </a:spcAft>
                        <a:buClr>
                          <a:srgbClr val="FFCC00"/>
                        </a:buClr>
                        <a:buSzTx/>
                        <a:buFontTx/>
                        <a:buNone/>
                        <a:tabLst/>
                      </a:pPr>
                      <a:r>
                        <a:rPr kumimoji="0" lang="en-US" sz="1400" b="0" i="0" u="none" strike="noStrike" cap="none" normalizeH="0" baseline="0" smtClean="0">
                          <a:ln>
                            <a:noFill/>
                          </a:ln>
                          <a:solidFill>
                            <a:srgbClr val="FFFFFF"/>
                          </a:solidFill>
                          <a:effectLst/>
                          <a:latin typeface="Arial" charset="0"/>
                          <a:cs typeface="Arial" charset="0"/>
                        </a:rPr>
                        <a:t>Informations complémentaires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73038" marR="0" lvl="0" indent="-173038" algn="l" defTabSz="914400" rtl="0" eaLnBrk="1" fontAlgn="base" latinLnBrk="0" hangingPunct="1">
                        <a:lnSpc>
                          <a:spcPct val="100000"/>
                        </a:lnSpc>
                        <a:spcBef>
                          <a:spcPct val="20000"/>
                        </a:spcBef>
                        <a:spcAft>
                          <a:spcPct val="0"/>
                        </a:spcAft>
                        <a:buClr>
                          <a:srgbClr val="FFCC00"/>
                        </a:buClr>
                        <a:buSzTx/>
                        <a:buFontTx/>
                        <a:buChar char="•"/>
                        <a:tabLst/>
                      </a:pPr>
                      <a:r>
                        <a:rPr kumimoji="0" lang="fr-FR" sz="1400" b="0" i="0" u="none" strike="noStrike" cap="none" normalizeH="0" baseline="0" dirty="0" smtClean="0">
                          <a:ln>
                            <a:noFill/>
                          </a:ln>
                          <a:solidFill>
                            <a:srgbClr val="FFFFFF"/>
                          </a:solidFill>
                          <a:effectLst/>
                          <a:latin typeface="Arial" charset="0"/>
                          <a:ea typeface="PMingLiU" pitchFamily="18" charset="-120"/>
                          <a:cs typeface="Times New Roman" pitchFamily="18" charset="0"/>
                        </a:rPr>
                        <a:t>Cette vulnérabilité a été signalée de manière responsable.</a:t>
                      </a:r>
                    </a:p>
                    <a:p>
                      <a:pPr marL="173038" marR="0" lvl="0" indent="-173038" algn="l" defTabSz="914400" rtl="0" eaLnBrk="1" fontAlgn="base" latinLnBrk="0" hangingPunct="1">
                        <a:lnSpc>
                          <a:spcPct val="100000"/>
                        </a:lnSpc>
                        <a:spcBef>
                          <a:spcPct val="20000"/>
                        </a:spcBef>
                        <a:spcAft>
                          <a:spcPct val="0"/>
                        </a:spcAft>
                        <a:buClr>
                          <a:srgbClr val="FFCC00"/>
                        </a:buClr>
                        <a:buSzTx/>
                        <a:buFontTx/>
                        <a:buChar char="•"/>
                        <a:tabLst/>
                      </a:pPr>
                      <a:r>
                        <a:rPr kumimoji="0" lang="fr-FR" sz="1400" b="0" i="0" u="none" strike="noStrike" cap="none" normalizeH="0" baseline="0" dirty="0" smtClean="0">
                          <a:ln>
                            <a:noFill/>
                          </a:ln>
                          <a:solidFill>
                            <a:srgbClr val="FFFFFF"/>
                          </a:solidFill>
                          <a:effectLst/>
                          <a:latin typeface="Arial" charset="0"/>
                          <a:ea typeface="PMingLiU" pitchFamily="18" charset="-120"/>
                          <a:cs typeface="Times New Roman" pitchFamily="18" charset="0"/>
                        </a:rPr>
                        <a:t>À la publication de ce Bulletin, nous n'avons pas connaissance d'attaques ou de code d'exploitation.</a:t>
                      </a:r>
                      <a:endParaRPr kumimoji="0" lang="en-US" sz="1400" b="0" i="0" u="none" strike="noStrike" cap="none" normalizeH="0" baseline="0" dirty="0" smtClean="0">
                        <a:ln>
                          <a:noFill/>
                        </a:ln>
                        <a:solidFill>
                          <a:srgbClr val="FFFFFF"/>
                        </a:solidFill>
                        <a:effectLst/>
                        <a:latin typeface="Arial" charset="0"/>
                        <a:ea typeface="PMingLiU" pitchFamily="18" charset="-120"/>
                        <a:cs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ransition>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78018" name="Rectangle 2"/>
          <p:cNvSpPr>
            <a:spLocks noGrp="1" noChangeArrowheads="1"/>
          </p:cNvSpPr>
          <p:nvPr>
            <p:ph type="title"/>
          </p:nvPr>
        </p:nvSpPr>
        <p:spPr/>
        <p:txBody>
          <a:bodyPr/>
          <a:lstStyle/>
          <a:p>
            <a:r>
              <a:rPr lang="en-US" smtClean="0"/>
              <a:t>MS09-032 : Introduction</a:t>
            </a:r>
          </a:p>
        </p:txBody>
      </p:sp>
      <p:graphicFrame>
        <p:nvGraphicFramePr>
          <p:cNvPr id="9273" name="Group 57"/>
          <p:cNvGraphicFramePr>
            <a:graphicFrameLocks noGrp="1"/>
          </p:cNvGraphicFramePr>
          <p:nvPr/>
        </p:nvGraphicFramePr>
        <p:xfrm>
          <a:off x="244475" y="1311275"/>
          <a:ext cx="8596313" cy="3130551"/>
        </p:xfrm>
        <a:graphic>
          <a:graphicData uri="http://schemas.openxmlformats.org/drawingml/2006/table">
            <a:tbl>
              <a:tblPr/>
              <a:tblGrid>
                <a:gridCol w="1138238"/>
                <a:gridCol w="2268537"/>
                <a:gridCol w="1473200"/>
                <a:gridCol w="3716338"/>
              </a:tblGrid>
              <a:tr h="741363">
                <a:tc>
                  <a:txBody>
                    <a:bodyPr/>
                    <a:lstStyle/>
                    <a:p>
                      <a:pPr marL="0" marR="0" lvl="0" indent="0" algn="ctr" defTabSz="914400" rtl="0" eaLnBrk="1" fontAlgn="base" latinLnBrk="0" hangingPunct="1">
                        <a:lnSpc>
                          <a:spcPct val="100000"/>
                        </a:lnSpc>
                        <a:spcBef>
                          <a:spcPct val="20000"/>
                        </a:spcBef>
                        <a:spcAft>
                          <a:spcPct val="0"/>
                        </a:spcAft>
                        <a:buClr>
                          <a:srgbClr val="FFCC00"/>
                        </a:buClr>
                        <a:buSzTx/>
                        <a:buFontTx/>
                        <a:buNone/>
                        <a:tabLst/>
                      </a:pPr>
                      <a:r>
                        <a:rPr kumimoji="0" lang="en-US" sz="1400" b="0" i="0" u="none" strike="noStrike" cap="none" normalizeH="0" baseline="0" dirty="0" err="1" smtClean="0">
                          <a:ln>
                            <a:noFill/>
                          </a:ln>
                          <a:solidFill>
                            <a:srgbClr val="FFFFFF"/>
                          </a:solidFill>
                          <a:effectLst/>
                          <a:latin typeface="Arial" charset="0"/>
                          <a:cs typeface="Arial" charset="0"/>
                        </a:rPr>
                        <a:t>Numéro</a:t>
                      </a:r>
                      <a:endParaRPr kumimoji="0" lang="en-US" sz="1400" b="0" i="0" u="none" strike="noStrike" cap="none" normalizeH="0" baseline="0" dirty="0" smtClean="0">
                        <a:ln>
                          <a:noFill/>
                        </a:ln>
                        <a:solidFill>
                          <a:srgbClr val="FFFFFF"/>
                        </a:solidFill>
                        <a:effectLst/>
                        <a:latin typeface="Arial" charset="0"/>
                        <a:cs typeface="Arial" charset="0"/>
                      </a:endParaRPr>
                    </a:p>
                  </a:txBody>
                  <a:tcPr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rgbClr val="FFCC00"/>
                        </a:buClr>
                        <a:buSzTx/>
                        <a:buFontTx/>
                        <a:buNone/>
                        <a:tabLst/>
                      </a:pPr>
                      <a:r>
                        <a:rPr kumimoji="0" lang="en-US" sz="1400" b="0" i="0" u="none" strike="noStrike" cap="none" normalizeH="0" baseline="0" smtClean="0">
                          <a:ln>
                            <a:noFill/>
                          </a:ln>
                          <a:solidFill>
                            <a:srgbClr val="FFFFFF"/>
                          </a:solidFill>
                          <a:effectLst/>
                          <a:latin typeface="Arial" charset="0"/>
                          <a:cs typeface="Arial" charset="0"/>
                        </a:rPr>
                        <a:t>Titre</a:t>
                      </a:r>
                      <a:r>
                        <a:rPr kumimoji="0" lang="en-US" sz="1400" b="0" i="0" u="none" strike="noStrike" cap="none" normalizeH="0" baseline="0" smtClean="0">
                          <a:ln>
                            <a:noFill/>
                          </a:ln>
                          <a:solidFill>
                            <a:schemeClr val="tx1"/>
                          </a:solidFill>
                          <a:effectLst/>
                          <a:latin typeface="Arial" charset="0"/>
                          <a:cs typeface="Arial" charset="0"/>
                        </a:rPr>
                        <a:t> </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rgbClr val="FFCC00"/>
                        </a:buClr>
                        <a:buSzTx/>
                        <a:buFontTx/>
                        <a:buNone/>
                        <a:tabLst/>
                      </a:pPr>
                      <a:r>
                        <a:rPr kumimoji="0" lang="en-US" sz="1400" b="0" i="0" u="none" strike="noStrike" cap="none" normalizeH="0" baseline="0" smtClean="0">
                          <a:ln>
                            <a:noFill/>
                          </a:ln>
                          <a:solidFill>
                            <a:srgbClr val="FFFFFF"/>
                          </a:solidFill>
                          <a:effectLst/>
                          <a:latin typeface="Arial" charset="0"/>
                          <a:cs typeface="Arial" charset="0"/>
                        </a:rPr>
                        <a:t>Indice de gravité maximal</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rgbClr val="FFCC00"/>
                        </a:buClr>
                        <a:buSzTx/>
                        <a:buFontTx/>
                        <a:buNone/>
                        <a:tabLst/>
                      </a:pPr>
                      <a:r>
                        <a:rPr kumimoji="0" lang="en-US" sz="1400" b="0" i="0" u="none" strike="noStrike" cap="none" normalizeH="0" baseline="0" smtClean="0">
                          <a:ln>
                            <a:noFill/>
                          </a:ln>
                          <a:solidFill>
                            <a:srgbClr val="FFFFFF"/>
                          </a:solidFill>
                          <a:effectLst/>
                          <a:latin typeface="Arial" charset="0"/>
                          <a:cs typeface="Arial" charset="0"/>
                        </a:rPr>
                        <a:t>Produits affectés</a:t>
                      </a:r>
                    </a:p>
                  </a:txBody>
                  <a:tcPr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389188">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1400" b="0" i="0" u="none" strike="noStrike" cap="none" normalizeH="0" baseline="0" smtClean="0">
                          <a:ln>
                            <a:noFill/>
                          </a:ln>
                          <a:solidFill>
                            <a:srgbClr val="FFFFFF"/>
                          </a:solidFill>
                          <a:effectLst/>
                          <a:latin typeface="Arial" charset="0"/>
                          <a:cs typeface="Arial" charset="0"/>
                        </a:rPr>
                        <a:t>MS09-032</a:t>
                      </a:r>
                    </a:p>
                  </a:txBody>
                  <a:tcPr marL="68580" marR="68580" marT="0" marB="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1400" b="0" i="0" u="none" strike="noStrike" cap="none" normalizeH="0" baseline="0" dirty="0" smtClean="0">
                          <a:ln>
                            <a:noFill/>
                          </a:ln>
                          <a:solidFill>
                            <a:srgbClr val="FFFFFF"/>
                          </a:solidFill>
                          <a:effectLst/>
                          <a:latin typeface="Arial" charset="0"/>
                          <a:cs typeface="Arial" charset="0"/>
                        </a:rPr>
                        <a:t>Mise à jour de sécurité cumulative pour les </a:t>
                      </a:r>
                      <a:r>
                        <a:rPr kumimoji="0" lang="fr-FR" sz="1400" b="0" i="0" u="none" strike="noStrike" cap="none" normalizeH="0" baseline="0" dirty="0" err="1" smtClean="0">
                          <a:ln>
                            <a:noFill/>
                          </a:ln>
                          <a:solidFill>
                            <a:srgbClr val="FFFFFF"/>
                          </a:solidFill>
                          <a:effectLst/>
                          <a:latin typeface="Arial" charset="0"/>
                          <a:cs typeface="Arial" charset="0"/>
                        </a:rPr>
                        <a:t>kill</a:t>
                      </a:r>
                      <a:r>
                        <a:rPr kumimoji="0" lang="fr-FR" sz="1400" b="0" i="0" u="none" strike="noStrike" cap="none" normalizeH="0" baseline="0" dirty="0" smtClean="0">
                          <a:ln>
                            <a:noFill/>
                          </a:ln>
                          <a:solidFill>
                            <a:srgbClr val="FFFFFF"/>
                          </a:solidFill>
                          <a:effectLst/>
                          <a:latin typeface="Arial" charset="0"/>
                          <a:cs typeface="Arial" charset="0"/>
                        </a:rPr>
                        <a:t> bits ActiveX (973346)</a:t>
                      </a:r>
                      <a:endParaRPr kumimoji="0" lang="en-US" sz="1400" b="0" i="0" u="none" strike="noStrike" cap="none" normalizeH="0" baseline="0" dirty="0" smtClean="0">
                        <a:ln>
                          <a:noFill/>
                        </a:ln>
                        <a:solidFill>
                          <a:srgbClr val="FFFFFF"/>
                        </a:solidFill>
                        <a:effectLst/>
                        <a:latin typeface="Arial" charset="0"/>
                        <a:cs typeface="Arial"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en-US" sz="1400" b="0" i="0" u="none" strike="noStrike" cap="none" normalizeH="0" baseline="0" smtClean="0">
                          <a:ln>
                            <a:noFill/>
                          </a:ln>
                          <a:solidFill>
                            <a:srgbClr val="FFFFFF"/>
                          </a:solidFill>
                          <a:effectLst/>
                          <a:latin typeface="Calibri" pitchFamily="34" charset="0"/>
                          <a:cs typeface="Arial" charset="0"/>
                        </a:rPr>
                        <a:t>Critique</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0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1400" b="0" i="0" u="none" strike="noStrike" cap="none" normalizeH="0" baseline="0" dirty="0" smtClean="0">
                          <a:ln>
                            <a:noFill/>
                          </a:ln>
                          <a:solidFill>
                            <a:srgbClr val="FFFFFF"/>
                          </a:solidFill>
                          <a:effectLst/>
                          <a:latin typeface="Arial" charset="0"/>
                          <a:cs typeface="Arial" charset="0"/>
                        </a:rPr>
                        <a:t>Toutes versions de Windows en cours de support*</a:t>
                      </a:r>
                    </a:p>
                    <a:p>
                      <a:pPr marL="0" marR="0" lvl="0" indent="0" algn="l" defTabSz="914400" rtl="0" eaLnBrk="1" fontAlgn="base" latinLnBrk="0" hangingPunct="1">
                        <a:lnSpc>
                          <a:spcPct val="100000"/>
                        </a:lnSpc>
                        <a:spcBef>
                          <a:spcPct val="0"/>
                        </a:spcBef>
                        <a:spcAft>
                          <a:spcPct val="0"/>
                        </a:spcAft>
                        <a:buClrTx/>
                        <a:buSzTx/>
                        <a:buFontTx/>
                        <a:buChar char="•"/>
                        <a:tabLst/>
                      </a:pPr>
                      <a:endParaRPr kumimoji="0" lang="en-US" sz="1400" b="0" i="0" u="none" strike="noStrike" cap="none" normalizeH="0" baseline="0" dirty="0" smtClean="0">
                        <a:ln>
                          <a:noFill/>
                        </a:ln>
                        <a:solidFill>
                          <a:srgbClr val="FFFFFF"/>
                        </a:solidFill>
                        <a:effectLst/>
                        <a:latin typeface="Arial" charset="0"/>
                        <a:cs typeface="Arial"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FFFFFF"/>
                          </a:solidFill>
                          <a:effectLst/>
                          <a:latin typeface="Arial" charset="0"/>
                          <a:cs typeface="Arial" charset="0"/>
                        </a:rPr>
                        <a:t/>
                      </a:r>
                      <a:br>
                        <a:rPr kumimoji="0" lang="en-US" sz="1400" b="0" i="0" u="none" strike="noStrike" cap="none" normalizeH="0" baseline="0" dirty="0" smtClean="0">
                          <a:ln>
                            <a:noFill/>
                          </a:ln>
                          <a:solidFill>
                            <a:srgbClr val="FFFFFF"/>
                          </a:solidFill>
                          <a:effectLst/>
                          <a:latin typeface="Arial" charset="0"/>
                          <a:cs typeface="Arial" charset="0"/>
                        </a:rPr>
                      </a:br>
                      <a:r>
                        <a:rPr kumimoji="0" lang="en-US" sz="1400" b="0" i="0" u="none" strike="noStrike" cap="none" normalizeH="0" baseline="0" dirty="0" smtClean="0">
                          <a:ln>
                            <a:noFill/>
                          </a:ln>
                          <a:solidFill>
                            <a:srgbClr val="FFFFFF"/>
                          </a:solidFill>
                          <a:effectLst/>
                          <a:latin typeface="Arial" charset="0"/>
                          <a:cs typeface="Arial" charset="0"/>
                        </a:rPr>
                        <a:t/>
                      </a:r>
                      <a:br>
                        <a:rPr kumimoji="0" lang="en-US" sz="1400" b="0" i="0" u="none" strike="noStrike" cap="none" normalizeH="0" baseline="0" dirty="0" smtClean="0">
                          <a:ln>
                            <a:noFill/>
                          </a:ln>
                          <a:solidFill>
                            <a:srgbClr val="FFFFFF"/>
                          </a:solidFill>
                          <a:effectLst/>
                          <a:latin typeface="Arial" charset="0"/>
                          <a:cs typeface="Arial" charset="0"/>
                        </a:rPr>
                      </a:br>
                      <a:endParaRPr kumimoji="0" lang="en-US" sz="1400" b="0" i="0" u="none" strike="noStrike" cap="none" normalizeH="0" baseline="0" dirty="0" smtClean="0">
                        <a:ln>
                          <a:noFill/>
                        </a:ln>
                        <a:solidFill>
                          <a:srgbClr val="FFFFFF"/>
                        </a:solidFill>
                        <a:effectLst/>
                        <a:latin typeface="Arial" charset="0"/>
                        <a:cs typeface="Arial" charset="0"/>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5" name="TextBox 6"/>
          <p:cNvSpPr txBox="1">
            <a:spLocks noChangeArrowheads="1"/>
          </p:cNvSpPr>
          <p:nvPr/>
        </p:nvSpPr>
        <p:spPr bwMode="auto">
          <a:xfrm>
            <a:off x="1717675" y="5546725"/>
            <a:ext cx="5157788" cy="307975"/>
          </a:xfrm>
          <a:prstGeom prst="rect">
            <a:avLst/>
          </a:prstGeom>
          <a:noFill/>
          <a:ln w="9525">
            <a:noFill/>
            <a:miter lim="800000"/>
            <a:headEnd/>
            <a:tailEnd/>
          </a:ln>
        </p:spPr>
        <p:txBody>
          <a:bodyPr wrap="none">
            <a:spAutoFit/>
          </a:bodyPr>
          <a:lstStyle/>
          <a:p>
            <a:r>
              <a:rPr lang="fr-FR" sz="1400">
                <a:solidFill>
                  <a:srgbClr val="FFFFFF"/>
                </a:solidFill>
                <a:effectLst>
                  <a:outerShdw blurRad="38100" dist="38100" dir="2700000" algn="tl">
                    <a:srgbClr val="000000"/>
                  </a:outerShdw>
                </a:effectLst>
              </a:rPr>
              <a:t>*Installation Server Core de Windows Server 2008 non concernée.</a:t>
            </a:r>
            <a:endParaRPr lang="en-US" sz="1400">
              <a:solidFill>
                <a:srgbClr val="FFFFFF"/>
              </a:solidFill>
              <a:effectLst>
                <a:outerShdw blurRad="38100" dist="38100" dir="2700000" algn="tl">
                  <a:srgbClr val="000000"/>
                </a:outerShdw>
              </a:effectLst>
            </a:endParaRPr>
          </a:p>
        </p:txBody>
      </p:sp>
    </p:spTree>
  </p:cSld>
  <p:clrMapOvr>
    <a:masterClrMapping/>
  </p:clrMapOvr>
  <p:transition>
    <p:fad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78018" name="Rectangle 2"/>
          <p:cNvSpPr>
            <a:spLocks noGrp="1" noChangeArrowheads="1"/>
          </p:cNvSpPr>
          <p:nvPr>
            <p:ph type="title"/>
          </p:nvPr>
        </p:nvSpPr>
        <p:spPr/>
        <p:txBody>
          <a:bodyPr/>
          <a:lstStyle/>
          <a:p>
            <a:r>
              <a:rPr lang="en-US" smtClean="0"/>
              <a:t>MS09-032 : Indices de gravité</a:t>
            </a:r>
          </a:p>
        </p:txBody>
      </p:sp>
      <p:graphicFrame>
        <p:nvGraphicFramePr>
          <p:cNvPr id="9273" name="Group 57"/>
          <p:cNvGraphicFramePr>
            <a:graphicFrameLocks noGrp="1"/>
          </p:cNvGraphicFramePr>
          <p:nvPr/>
        </p:nvGraphicFramePr>
        <p:xfrm>
          <a:off x="244475" y="850900"/>
          <a:ext cx="8655050" cy="3940175"/>
        </p:xfrm>
        <a:graphic>
          <a:graphicData uri="http://schemas.openxmlformats.org/drawingml/2006/table">
            <a:tbl>
              <a:tblPr/>
              <a:tblGrid>
                <a:gridCol w="1012825"/>
                <a:gridCol w="1657350"/>
                <a:gridCol w="2762250"/>
                <a:gridCol w="3222625"/>
              </a:tblGrid>
              <a:tr h="612775">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1400" b="0" i="0" u="none" strike="noStrike" cap="none" normalizeH="0" baseline="0" dirty="0" err="1" smtClean="0">
                          <a:ln>
                            <a:noFill/>
                          </a:ln>
                          <a:solidFill>
                            <a:srgbClr val="FFFFFF"/>
                          </a:solidFill>
                          <a:effectLst/>
                          <a:latin typeface="Arial" charset="0"/>
                          <a:cs typeface="Arial" charset="0"/>
                        </a:rPr>
                        <a:t>Numéro</a:t>
                      </a:r>
                      <a:endParaRPr kumimoji="0" lang="en-US" sz="1400" b="0" i="0" u="none" strike="noStrike" cap="none" normalizeH="0" baseline="0" dirty="0" smtClean="0">
                        <a:ln>
                          <a:noFill/>
                        </a:ln>
                        <a:solidFill>
                          <a:srgbClr val="FFFFFF"/>
                        </a:solidFill>
                        <a:effectLst/>
                        <a:latin typeface="Arial" charset="0"/>
                        <a:cs typeface="Arial" charset="0"/>
                      </a:endParaRPr>
                    </a:p>
                  </a:txBody>
                  <a:tcPr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rgbClr val="FFCC00"/>
                        </a:buClr>
                        <a:buSzTx/>
                        <a:buFontTx/>
                        <a:buNone/>
                        <a:tabLst/>
                      </a:pPr>
                      <a:endParaRPr kumimoji="0" lang="en-US" sz="1400" b="0" i="0" u="none" strike="noStrike" cap="none" normalizeH="0" baseline="0" smtClean="0">
                        <a:ln>
                          <a:noFill/>
                        </a:ln>
                        <a:solidFill>
                          <a:schemeClr val="tx1"/>
                        </a:solidFill>
                        <a:effectLst/>
                        <a:latin typeface="Arial" charset="0"/>
                        <a:cs typeface="Arial" charset="0"/>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rgbClr val="FFCC00"/>
                        </a:buClr>
                        <a:buSzTx/>
                        <a:buFontTx/>
                        <a:buNone/>
                        <a:tabLst/>
                      </a:pPr>
                      <a:endParaRPr kumimoji="0" lang="en-US" sz="1400" b="0" i="0" u="none" strike="noStrike" cap="none" normalizeH="0" baseline="0" smtClean="0">
                        <a:ln>
                          <a:noFill/>
                        </a:ln>
                        <a:solidFill>
                          <a:schemeClr val="tx1"/>
                        </a:solidFill>
                        <a:effectLst/>
                        <a:latin typeface="Arial" charset="0"/>
                        <a:cs typeface="Arial" charset="0"/>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rgbClr val="FFCC00"/>
                        </a:buClr>
                        <a:buSzTx/>
                        <a:buFontTx/>
                        <a:buNone/>
                        <a:tabLst/>
                      </a:pPr>
                      <a:endParaRPr kumimoji="0" lang="en-US" sz="1400" b="0" i="0" u="none" strike="noStrike" cap="none" normalizeH="0" baseline="0" smtClean="0">
                        <a:ln>
                          <a:noFill/>
                        </a:ln>
                        <a:solidFill>
                          <a:schemeClr val="tx1"/>
                        </a:solidFill>
                        <a:effectLst/>
                        <a:latin typeface="Arial" charset="0"/>
                        <a:cs typeface="Arial" charset="0"/>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978150">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1400" b="0" i="0" u="none" strike="noStrike" cap="none" normalizeH="0" baseline="0" smtClean="0">
                          <a:ln>
                            <a:noFill/>
                          </a:ln>
                          <a:solidFill>
                            <a:srgbClr val="FFFFFF"/>
                          </a:solidFill>
                          <a:effectLst/>
                          <a:latin typeface="Arial" charset="0"/>
                          <a:cs typeface="Arial" charset="0"/>
                        </a:rPr>
                        <a:t>MS09-032</a:t>
                      </a:r>
                    </a:p>
                    <a:p>
                      <a:pPr marL="0" marR="0" lvl="0" indent="0" algn="ctr" defTabSz="914400" rtl="0" eaLnBrk="1" fontAlgn="base" latinLnBrk="0" hangingPunct="1">
                        <a:lnSpc>
                          <a:spcPct val="115000"/>
                        </a:lnSpc>
                        <a:spcBef>
                          <a:spcPct val="0"/>
                        </a:spcBef>
                        <a:spcAft>
                          <a:spcPct val="0"/>
                        </a:spcAft>
                        <a:buClrTx/>
                        <a:buSzTx/>
                        <a:buFontTx/>
                        <a:buNone/>
                        <a:tabLst/>
                      </a:pPr>
                      <a:endParaRPr kumimoji="0" lang="en-US" sz="1400" b="0" i="0" u="none" strike="noStrike" cap="none" normalizeH="0" baseline="0" smtClean="0">
                        <a:ln>
                          <a:noFill/>
                        </a:ln>
                        <a:solidFill>
                          <a:srgbClr val="FFFFFF"/>
                        </a:solidFill>
                        <a:effectLst/>
                        <a:latin typeface="Arial" charset="0"/>
                        <a:cs typeface="Arial" charset="0"/>
                      </a:endParaRPr>
                    </a:p>
                  </a:txBody>
                  <a:tcPr marL="68580" marR="68580" marT="0" marB="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Char char="•"/>
                        <a:tabLst/>
                      </a:pPr>
                      <a:r>
                        <a:rPr kumimoji="0" lang="en-US" sz="1400" b="0" i="0" u="none" strike="noStrike" cap="none" normalizeH="0" baseline="0" smtClean="0">
                          <a:ln>
                            <a:noFill/>
                          </a:ln>
                          <a:solidFill>
                            <a:schemeClr val="tx1"/>
                          </a:solidFill>
                          <a:effectLst/>
                          <a:latin typeface="Arial" charset="0"/>
                          <a:cs typeface="Arial" charset="0"/>
                        </a:rPr>
                        <a:t> </a:t>
                      </a:r>
                      <a:r>
                        <a:rPr kumimoji="0" lang="en-US" sz="1400" b="0" i="0" u="none" strike="noStrike" cap="none" normalizeH="0" baseline="0" smtClean="0">
                          <a:ln>
                            <a:noFill/>
                          </a:ln>
                          <a:solidFill>
                            <a:srgbClr val="FFFFFF"/>
                          </a:solidFill>
                          <a:effectLst/>
                          <a:latin typeface="Arial" charset="0"/>
                          <a:cs typeface="Arial" charset="0"/>
                        </a:rPr>
                        <a:t>Windows XP SP2 et SP3</a:t>
                      </a:r>
                    </a:p>
                    <a:p>
                      <a:pPr marL="0" marR="0" lvl="0" indent="0" algn="l" defTabSz="914400" rtl="0" eaLnBrk="1" fontAlgn="base" latinLnBrk="0" hangingPunct="1">
                        <a:lnSpc>
                          <a:spcPct val="100000"/>
                        </a:lnSpc>
                        <a:spcBef>
                          <a:spcPct val="0"/>
                        </a:spcBef>
                        <a:spcAft>
                          <a:spcPct val="0"/>
                        </a:spcAft>
                        <a:buClrTx/>
                        <a:buSzTx/>
                        <a:buFontTx/>
                        <a:buChar char="•"/>
                        <a:tabLst/>
                      </a:pPr>
                      <a:r>
                        <a:rPr kumimoji="0" lang="fr-FR" sz="1400" b="0" i="0" u="none" strike="noStrike" cap="none" normalizeH="0" baseline="0" smtClean="0">
                          <a:ln>
                            <a:noFill/>
                          </a:ln>
                          <a:solidFill>
                            <a:schemeClr val="tx1"/>
                          </a:solidFill>
                          <a:effectLst/>
                          <a:latin typeface="Arial" charset="0"/>
                          <a:cs typeface="Arial" charset="0"/>
                        </a:rPr>
                        <a:t> </a:t>
                      </a:r>
                      <a:r>
                        <a:rPr kumimoji="0" lang="fr-FR" sz="1400" b="0" i="0" u="none" strike="noStrike" cap="none" normalizeH="0" baseline="0" smtClean="0">
                          <a:ln>
                            <a:noFill/>
                          </a:ln>
                          <a:solidFill>
                            <a:srgbClr val="FFFFFF"/>
                          </a:solidFill>
                          <a:effectLst/>
                          <a:latin typeface="Arial" charset="0"/>
                          <a:cs typeface="Arial" charset="0"/>
                        </a:rPr>
                        <a:t>Windows XP Professionnel Édition x64 SP2</a:t>
                      </a:r>
                    </a:p>
                    <a:p>
                      <a:pPr marL="0" marR="0" lvl="0" indent="0" algn="l" defTabSz="914400" rtl="0" eaLnBrk="1" fontAlgn="base" latinLnBrk="0" hangingPunct="1">
                        <a:lnSpc>
                          <a:spcPct val="100000"/>
                        </a:lnSpc>
                        <a:spcBef>
                          <a:spcPct val="0"/>
                        </a:spcBef>
                        <a:spcAft>
                          <a:spcPct val="0"/>
                        </a:spcAft>
                        <a:buClrTx/>
                        <a:buSzTx/>
                        <a:buFontTx/>
                        <a:buChar char="•"/>
                        <a:tabLst/>
                      </a:pPr>
                      <a:endParaRPr kumimoji="0" lang="en-US" sz="1400" b="0" i="0" u="none" strike="noStrike" cap="none" normalizeH="0" baseline="0" smtClean="0">
                        <a:ln>
                          <a:noFill/>
                        </a:ln>
                        <a:solidFill>
                          <a:srgbClr val="FFFFFF"/>
                        </a:solidFill>
                        <a:effectLst/>
                        <a:latin typeface="Arial" charset="0"/>
                        <a:cs typeface="Arial"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 latinLnBrk="0" hangingPunct="0">
                        <a:lnSpc>
                          <a:spcPct val="100000"/>
                        </a:lnSpc>
                        <a:spcBef>
                          <a:spcPct val="0"/>
                        </a:spcBef>
                        <a:spcAft>
                          <a:spcPct val="0"/>
                        </a:spcAft>
                        <a:buClrTx/>
                        <a:buSzTx/>
                        <a:buFontTx/>
                        <a:buChar char="•"/>
                        <a:tabLst/>
                      </a:pPr>
                      <a:r>
                        <a:rPr kumimoji="0" lang="en-US" sz="1400" b="0" i="0" u="none" strike="noStrike" cap="none" normalizeH="0" baseline="0" smtClean="0">
                          <a:ln>
                            <a:noFill/>
                          </a:ln>
                          <a:solidFill>
                            <a:schemeClr val="tx1"/>
                          </a:solidFill>
                          <a:effectLst/>
                          <a:latin typeface="Arial" charset="0"/>
                          <a:cs typeface="Arial" charset="0"/>
                        </a:rPr>
                        <a:t> </a:t>
                      </a:r>
                      <a:r>
                        <a:rPr kumimoji="0" lang="en-US" sz="1400" b="0" i="0" u="none" strike="noStrike" cap="none" normalizeH="0" baseline="0" smtClean="0">
                          <a:ln>
                            <a:noFill/>
                          </a:ln>
                          <a:solidFill>
                            <a:srgbClr val="FFFFFF"/>
                          </a:solidFill>
                          <a:effectLst/>
                          <a:latin typeface="Arial" charset="0"/>
                          <a:cs typeface="Arial" charset="0"/>
                        </a:rPr>
                        <a:t>Windows Server 2003 SP2</a:t>
                      </a:r>
                    </a:p>
                    <a:p>
                      <a:pPr marL="0" marR="0" lvl="0" indent="0" algn="l" defTabSz="914400" rtl="0" eaLnBrk="0" fontAlgn="b" latinLnBrk="0" hangingPunct="0">
                        <a:lnSpc>
                          <a:spcPct val="100000"/>
                        </a:lnSpc>
                        <a:spcBef>
                          <a:spcPct val="0"/>
                        </a:spcBef>
                        <a:spcAft>
                          <a:spcPct val="0"/>
                        </a:spcAft>
                        <a:buClrTx/>
                        <a:buSzTx/>
                        <a:buFontTx/>
                        <a:buChar char="•"/>
                        <a:tabLst/>
                      </a:pPr>
                      <a:r>
                        <a:rPr kumimoji="0" lang="en-US" sz="1400" b="0" i="0" u="none" strike="noStrike" cap="none" normalizeH="0" baseline="0" smtClean="0">
                          <a:ln>
                            <a:noFill/>
                          </a:ln>
                          <a:solidFill>
                            <a:schemeClr val="tx1"/>
                          </a:solidFill>
                          <a:effectLst/>
                          <a:latin typeface="Arial" charset="0"/>
                          <a:cs typeface="Arial" charset="0"/>
                        </a:rPr>
                        <a:t> </a:t>
                      </a:r>
                      <a:r>
                        <a:rPr kumimoji="0" lang="en-US" sz="1400" b="0" i="0" u="none" strike="noStrike" cap="none" normalizeH="0" baseline="0" smtClean="0">
                          <a:ln>
                            <a:noFill/>
                          </a:ln>
                          <a:solidFill>
                            <a:srgbClr val="FFFFFF"/>
                          </a:solidFill>
                          <a:effectLst/>
                          <a:latin typeface="Arial" charset="0"/>
                          <a:cs typeface="Arial" charset="0"/>
                        </a:rPr>
                        <a:t>Windows Server 2003 Édition x64 SP2</a:t>
                      </a:r>
                    </a:p>
                    <a:p>
                      <a:pPr marL="0" marR="0" lvl="0" indent="0" algn="l" defTabSz="914400" rtl="0" eaLnBrk="0" fontAlgn="b" latinLnBrk="0" hangingPunct="0">
                        <a:lnSpc>
                          <a:spcPct val="100000"/>
                        </a:lnSpc>
                        <a:spcBef>
                          <a:spcPct val="0"/>
                        </a:spcBef>
                        <a:spcAft>
                          <a:spcPct val="0"/>
                        </a:spcAft>
                        <a:buClrTx/>
                        <a:buSzTx/>
                        <a:buFontTx/>
                        <a:buChar char="•"/>
                        <a:tabLst/>
                      </a:pPr>
                      <a:r>
                        <a:rPr kumimoji="0" lang="fr-FR" sz="1400" b="0" i="0" u="none" strike="noStrike" cap="none" normalizeH="0" baseline="0" smtClean="0">
                          <a:ln>
                            <a:noFill/>
                          </a:ln>
                          <a:solidFill>
                            <a:schemeClr val="tx1"/>
                          </a:solidFill>
                          <a:effectLst/>
                          <a:latin typeface="Arial" charset="0"/>
                          <a:cs typeface="Arial" charset="0"/>
                        </a:rPr>
                        <a:t> </a:t>
                      </a:r>
                      <a:r>
                        <a:rPr kumimoji="0" lang="fr-FR" sz="1400" b="0" i="0" u="none" strike="noStrike" cap="none" normalizeH="0" baseline="0" smtClean="0">
                          <a:ln>
                            <a:noFill/>
                          </a:ln>
                          <a:solidFill>
                            <a:srgbClr val="FFFFFF"/>
                          </a:solidFill>
                          <a:effectLst/>
                          <a:latin typeface="Arial" charset="0"/>
                          <a:cs typeface="Arial" charset="0"/>
                        </a:rPr>
                        <a:t>Windows Server 2003 avec SP2 pour systèmes Itanium</a:t>
                      </a:r>
                    </a:p>
                    <a:p>
                      <a:pPr marL="0" marR="0" lvl="0" indent="0" algn="l" defTabSz="914400" rtl="0" eaLnBrk="0" fontAlgn="b" latinLnBrk="0" hangingPunct="0">
                        <a:lnSpc>
                          <a:spcPct val="100000"/>
                        </a:lnSpc>
                        <a:spcBef>
                          <a:spcPct val="0"/>
                        </a:spcBef>
                        <a:spcAft>
                          <a:spcPct val="0"/>
                        </a:spcAft>
                        <a:buClrTx/>
                        <a:buSzTx/>
                        <a:buFontTx/>
                        <a:buChar char="•"/>
                        <a:tabLst/>
                      </a:pPr>
                      <a:endParaRPr kumimoji="0" lang="en-US" sz="1400" b="0" i="0" u="none" strike="noStrike" cap="none" normalizeH="0" baseline="0" smtClean="0">
                        <a:ln>
                          <a:noFill/>
                        </a:ln>
                        <a:solidFill>
                          <a:srgbClr val="FFFFFF"/>
                        </a:solidFill>
                        <a:effectLst/>
                        <a:latin typeface="Arial" charset="0"/>
                        <a:cs typeface="Arial"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 latinLnBrk="0" hangingPunct="0">
                        <a:lnSpc>
                          <a:spcPct val="100000"/>
                        </a:lnSpc>
                        <a:spcBef>
                          <a:spcPct val="0"/>
                        </a:spcBef>
                        <a:spcAft>
                          <a:spcPct val="0"/>
                        </a:spcAft>
                        <a:buClrTx/>
                        <a:buSzTx/>
                        <a:buFontTx/>
                        <a:buChar char="•"/>
                        <a:tabLst/>
                      </a:pPr>
                      <a:r>
                        <a:rPr kumimoji="0" lang="en-US" sz="1400" b="0" i="0" u="none" strike="noStrike" cap="none" normalizeH="0" baseline="0" smtClean="0">
                          <a:ln>
                            <a:noFill/>
                          </a:ln>
                          <a:solidFill>
                            <a:schemeClr val="tx1"/>
                          </a:solidFill>
                          <a:effectLst/>
                          <a:latin typeface="Arial" charset="0"/>
                          <a:cs typeface="Arial" charset="0"/>
                        </a:rPr>
                        <a:t> </a:t>
                      </a:r>
                      <a:r>
                        <a:rPr kumimoji="0" lang="en-US" sz="1400" b="0" i="0" u="none" strike="noStrike" cap="none" normalizeH="0" baseline="0" smtClean="0">
                          <a:ln>
                            <a:noFill/>
                          </a:ln>
                          <a:solidFill>
                            <a:srgbClr val="FFFFFF"/>
                          </a:solidFill>
                          <a:effectLst/>
                          <a:latin typeface="Arial" charset="0"/>
                          <a:cs typeface="Arial" charset="0"/>
                        </a:rPr>
                        <a:t>Windows 2000 SP4</a:t>
                      </a:r>
                    </a:p>
                    <a:p>
                      <a:pPr marL="0" marR="0" lvl="0" indent="0" algn="l" defTabSz="914400" rtl="0" eaLnBrk="0" fontAlgn="b" latinLnBrk="0" hangingPunct="0">
                        <a:lnSpc>
                          <a:spcPct val="100000"/>
                        </a:lnSpc>
                        <a:spcBef>
                          <a:spcPct val="0"/>
                        </a:spcBef>
                        <a:spcAft>
                          <a:spcPct val="0"/>
                        </a:spcAft>
                        <a:buClrTx/>
                        <a:buSzTx/>
                        <a:buFontTx/>
                        <a:buChar char="•"/>
                        <a:tabLst/>
                      </a:pPr>
                      <a:r>
                        <a:rPr kumimoji="0" lang="en-US" sz="1400" b="0" i="0" u="none" strike="noStrike" cap="none" normalizeH="0" baseline="0" smtClean="0">
                          <a:ln>
                            <a:noFill/>
                          </a:ln>
                          <a:solidFill>
                            <a:schemeClr val="tx1"/>
                          </a:solidFill>
                          <a:effectLst/>
                          <a:latin typeface="Arial" charset="0"/>
                          <a:cs typeface="Arial" charset="0"/>
                        </a:rPr>
                        <a:t> </a:t>
                      </a:r>
                      <a:r>
                        <a:rPr kumimoji="0" lang="en-US" sz="1400" b="0" i="0" u="none" strike="noStrike" cap="none" normalizeH="0" baseline="0" smtClean="0">
                          <a:ln>
                            <a:noFill/>
                          </a:ln>
                          <a:solidFill>
                            <a:srgbClr val="FFFFFF"/>
                          </a:solidFill>
                          <a:effectLst/>
                          <a:latin typeface="Arial" charset="0"/>
                          <a:cs typeface="Arial" charset="0"/>
                        </a:rPr>
                        <a:t>Windows Vista et Windows Vista SP1</a:t>
                      </a:r>
                    </a:p>
                    <a:p>
                      <a:pPr marL="0" marR="0" lvl="0" indent="0" algn="l" defTabSz="914400" rtl="0" eaLnBrk="0" fontAlgn="b" latinLnBrk="0" hangingPunct="0">
                        <a:lnSpc>
                          <a:spcPct val="100000"/>
                        </a:lnSpc>
                        <a:spcBef>
                          <a:spcPct val="0"/>
                        </a:spcBef>
                        <a:spcAft>
                          <a:spcPct val="0"/>
                        </a:spcAft>
                        <a:buClrTx/>
                        <a:buSzTx/>
                        <a:buFontTx/>
                        <a:buChar char="•"/>
                        <a:tabLst/>
                      </a:pPr>
                      <a:r>
                        <a:rPr kumimoji="0" lang="en-US" sz="1400" b="0" i="0" u="none" strike="noStrike" cap="none" normalizeH="0" baseline="0" smtClean="0">
                          <a:ln>
                            <a:noFill/>
                          </a:ln>
                          <a:solidFill>
                            <a:schemeClr val="tx1"/>
                          </a:solidFill>
                          <a:effectLst/>
                          <a:latin typeface="Arial" charset="0"/>
                          <a:cs typeface="Arial" charset="0"/>
                        </a:rPr>
                        <a:t> </a:t>
                      </a:r>
                      <a:r>
                        <a:rPr kumimoji="0" lang="en-US" sz="1400" b="0" i="0" u="none" strike="noStrike" cap="none" normalizeH="0" baseline="0" smtClean="0">
                          <a:ln>
                            <a:noFill/>
                          </a:ln>
                          <a:solidFill>
                            <a:srgbClr val="FFFFFF"/>
                          </a:solidFill>
                          <a:effectLst/>
                          <a:latin typeface="Arial" charset="0"/>
                          <a:cs typeface="Arial" charset="0"/>
                        </a:rPr>
                        <a:t>Windows Vista SP2</a:t>
                      </a:r>
                    </a:p>
                    <a:p>
                      <a:pPr marL="0" marR="0" lvl="0" indent="0" algn="l" defTabSz="914400" rtl="0" eaLnBrk="0" fontAlgn="b" latinLnBrk="0" hangingPunct="0">
                        <a:lnSpc>
                          <a:spcPct val="100000"/>
                        </a:lnSpc>
                        <a:spcBef>
                          <a:spcPct val="0"/>
                        </a:spcBef>
                        <a:spcAft>
                          <a:spcPct val="0"/>
                        </a:spcAft>
                        <a:buClrTx/>
                        <a:buSzTx/>
                        <a:buFontTx/>
                        <a:buChar char="•"/>
                        <a:tabLst/>
                      </a:pPr>
                      <a:r>
                        <a:rPr kumimoji="0" lang="fr-FR" sz="1400" b="0" i="0" u="none" strike="noStrike" cap="none" normalizeH="0" baseline="0" smtClean="0">
                          <a:ln>
                            <a:noFill/>
                          </a:ln>
                          <a:solidFill>
                            <a:schemeClr val="tx1"/>
                          </a:solidFill>
                          <a:effectLst/>
                          <a:latin typeface="Arial" charset="0"/>
                          <a:cs typeface="Arial" charset="0"/>
                        </a:rPr>
                        <a:t> </a:t>
                      </a:r>
                      <a:r>
                        <a:rPr kumimoji="0" lang="fr-FR" sz="1400" b="0" i="0" u="none" strike="noStrike" cap="none" normalizeH="0" baseline="0" smtClean="0">
                          <a:ln>
                            <a:noFill/>
                          </a:ln>
                          <a:solidFill>
                            <a:srgbClr val="FFFFFF"/>
                          </a:solidFill>
                          <a:effectLst/>
                          <a:latin typeface="Arial" charset="0"/>
                          <a:cs typeface="Arial" charset="0"/>
                        </a:rPr>
                        <a:t>Windows Vista Édition x64 et Windows Vista Édition x64 SP1</a:t>
                      </a:r>
                    </a:p>
                    <a:p>
                      <a:pPr marL="0" marR="0" lvl="0" indent="0" algn="l" defTabSz="914400" rtl="0" eaLnBrk="0" fontAlgn="b" latinLnBrk="0" hangingPunct="0">
                        <a:lnSpc>
                          <a:spcPct val="100000"/>
                        </a:lnSpc>
                        <a:spcBef>
                          <a:spcPct val="0"/>
                        </a:spcBef>
                        <a:spcAft>
                          <a:spcPct val="0"/>
                        </a:spcAft>
                        <a:buClrTx/>
                        <a:buSzTx/>
                        <a:buFontTx/>
                        <a:buChar char="•"/>
                        <a:tabLst/>
                      </a:pPr>
                      <a:r>
                        <a:rPr kumimoji="0" lang="fr-FR" sz="1400" b="0" i="0" u="none" strike="noStrike" cap="none" normalizeH="0" baseline="0" smtClean="0">
                          <a:ln>
                            <a:noFill/>
                          </a:ln>
                          <a:solidFill>
                            <a:schemeClr val="tx1"/>
                          </a:solidFill>
                          <a:effectLst/>
                          <a:latin typeface="Arial" charset="0"/>
                          <a:cs typeface="Arial" charset="0"/>
                        </a:rPr>
                        <a:t> </a:t>
                      </a:r>
                      <a:r>
                        <a:rPr kumimoji="0" lang="fr-FR" sz="1400" b="0" i="0" u="none" strike="noStrike" cap="none" normalizeH="0" baseline="0" smtClean="0">
                          <a:ln>
                            <a:noFill/>
                          </a:ln>
                          <a:solidFill>
                            <a:srgbClr val="FFFFFF"/>
                          </a:solidFill>
                          <a:effectLst/>
                          <a:latin typeface="Arial" charset="0"/>
                          <a:cs typeface="Arial" charset="0"/>
                        </a:rPr>
                        <a:t>Windows Server 2008 pour systèmes 32 bits et SP2*</a:t>
                      </a:r>
                    </a:p>
                    <a:p>
                      <a:pPr marL="0" marR="0" lvl="0" indent="0" algn="l" defTabSz="914400" rtl="0" eaLnBrk="0" fontAlgn="b" latinLnBrk="0" hangingPunct="0">
                        <a:lnSpc>
                          <a:spcPct val="100000"/>
                        </a:lnSpc>
                        <a:spcBef>
                          <a:spcPct val="0"/>
                        </a:spcBef>
                        <a:spcAft>
                          <a:spcPct val="0"/>
                        </a:spcAft>
                        <a:buClrTx/>
                        <a:buSzTx/>
                        <a:buFontTx/>
                        <a:buChar char="•"/>
                        <a:tabLst/>
                      </a:pPr>
                      <a:r>
                        <a:rPr kumimoji="0" lang="fr-FR" sz="1400" b="0" i="0" u="none" strike="noStrike" cap="none" normalizeH="0" baseline="0" smtClean="0">
                          <a:ln>
                            <a:noFill/>
                          </a:ln>
                          <a:solidFill>
                            <a:schemeClr val="tx1"/>
                          </a:solidFill>
                          <a:effectLst/>
                          <a:latin typeface="Arial" charset="0"/>
                          <a:cs typeface="Arial" charset="0"/>
                        </a:rPr>
                        <a:t> </a:t>
                      </a:r>
                      <a:r>
                        <a:rPr kumimoji="0" lang="fr-FR" sz="1400" b="0" i="0" u="none" strike="noStrike" cap="none" normalizeH="0" baseline="0" smtClean="0">
                          <a:ln>
                            <a:noFill/>
                          </a:ln>
                          <a:solidFill>
                            <a:srgbClr val="FFFFFF"/>
                          </a:solidFill>
                          <a:effectLst/>
                          <a:latin typeface="Arial" charset="0"/>
                          <a:cs typeface="Arial" charset="0"/>
                        </a:rPr>
                        <a:t>Windows Server 2008 pour systèmes x64  et SP2*</a:t>
                      </a:r>
                    </a:p>
                    <a:p>
                      <a:pPr marL="0" marR="0" lvl="0" indent="0" algn="l" defTabSz="914400" rtl="0" eaLnBrk="0" fontAlgn="b" latinLnBrk="0" hangingPunct="0">
                        <a:lnSpc>
                          <a:spcPct val="100000"/>
                        </a:lnSpc>
                        <a:spcBef>
                          <a:spcPct val="0"/>
                        </a:spcBef>
                        <a:spcAft>
                          <a:spcPct val="0"/>
                        </a:spcAft>
                        <a:buClrTx/>
                        <a:buSzTx/>
                        <a:buFontTx/>
                        <a:buChar char="•"/>
                        <a:tabLst/>
                      </a:pPr>
                      <a:r>
                        <a:rPr kumimoji="0" lang="fr-FR" sz="1400" b="0" i="0" u="none" strike="noStrike" cap="none" normalizeH="0" baseline="0" smtClean="0">
                          <a:ln>
                            <a:noFill/>
                          </a:ln>
                          <a:solidFill>
                            <a:srgbClr val="FFFFFF"/>
                          </a:solidFill>
                          <a:effectLst/>
                          <a:latin typeface="Arial" charset="0"/>
                          <a:cs typeface="Arial" charset="0"/>
                        </a:rPr>
                        <a:t>Windows Server 2008 pour systèmes Itanium et SP2*</a:t>
                      </a:r>
                    </a:p>
                    <a:p>
                      <a:pPr marL="0" marR="0" lvl="0" indent="0" algn="l" defTabSz="914400" rtl="0" eaLnBrk="0" fontAlgn="b" latinLnBrk="0" hangingPunct="0">
                        <a:lnSpc>
                          <a:spcPct val="100000"/>
                        </a:lnSpc>
                        <a:spcBef>
                          <a:spcPct val="0"/>
                        </a:spcBef>
                        <a:spcAft>
                          <a:spcPct val="0"/>
                        </a:spcAft>
                        <a:buClrTx/>
                        <a:buSzTx/>
                        <a:buFontTx/>
                        <a:buChar char="•"/>
                        <a:tabLst/>
                      </a:pPr>
                      <a:endParaRPr kumimoji="0" lang="en-US" sz="1400" b="0" i="0" u="none" strike="noStrike" cap="none" normalizeH="0" baseline="0" smtClean="0">
                        <a:ln>
                          <a:noFill/>
                        </a:ln>
                        <a:solidFill>
                          <a:srgbClr val="FFFFFF"/>
                        </a:solidFill>
                        <a:effectLst/>
                        <a:latin typeface="Arial" charset="0"/>
                        <a:cs typeface="Arial" charset="0"/>
                      </a:endParaRPr>
                    </a:p>
                    <a:p>
                      <a:pPr marL="0" marR="0" lvl="0" indent="0" algn="l" defTabSz="914400" rtl="0" eaLnBrk="0" fontAlgn="b" latinLnBrk="0" hangingPunct="0">
                        <a:lnSpc>
                          <a:spcPct val="100000"/>
                        </a:lnSpc>
                        <a:spcBef>
                          <a:spcPct val="0"/>
                        </a:spcBef>
                        <a:spcAft>
                          <a:spcPct val="0"/>
                        </a:spcAft>
                        <a:buClrTx/>
                        <a:buSzTx/>
                        <a:buFontTx/>
                        <a:buNone/>
                        <a:tabLst/>
                      </a:pPr>
                      <a:endParaRPr kumimoji="0" lang="en-US" sz="1400" b="0" i="0" u="none" strike="noStrike" cap="none" normalizeH="0" baseline="0" smtClean="0">
                        <a:ln>
                          <a:noFill/>
                        </a:ln>
                        <a:solidFill>
                          <a:srgbClr val="FFFFFF"/>
                        </a:solidFill>
                        <a:effectLst/>
                        <a:latin typeface="Arial" charset="0"/>
                        <a:cs typeface="Arial"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49250">
                <a:tc>
                  <a:txBody>
                    <a:bodyPr/>
                    <a:lstStyle/>
                    <a:p>
                      <a:pPr marL="0" marR="0" lvl="0" indent="0" algn="ctr" defTabSz="914400" rtl="0" eaLnBrk="1" fontAlgn="base" latinLnBrk="0" hangingPunct="1">
                        <a:lnSpc>
                          <a:spcPct val="115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Arial" charset="0"/>
                        <a:cs typeface="Arial" charset="0"/>
                      </a:endParaRPr>
                    </a:p>
                  </a:txBody>
                  <a:tcPr marL="68580" marR="68580" marT="0" marB="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en-US" sz="1400" b="0" i="0" u="none" strike="noStrike" cap="none" normalizeH="0" baseline="0" smtClean="0">
                          <a:ln>
                            <a:noFill/>
                          </a:ln>
                          <a:solidFill>
                            <a:srgbClr val="FFFFFF"/>
                          </a:solidFill>
                          <a:effectLst/>
                          <a:latin typeface="Arial" charset="0"/>
                          <a:cs typeface="Arial" charset="0"/>
                        </a:rPr>
                        <a:t>Critique</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0000"/>
                    </a:solid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en-US" sz="1400" b="0" i="0" u="none" strike="noStrike" cap="none" normalizeH="0" baseline="0" dirty="0" err="1" smtClean="0">
                          <a:ln>
                            <a:noFill/>
                          </a:ln>
                          <a:solidFill>
                            <a:srgbClr val="000066"/>
                          </a:solidFill>
                          <a:effectLst/>
                          <a:latin typeface="Arial" charset="0"/>
                          <a:cs typeface="Arial" charset="0"/>
                        </a:rPr>
                        <a:t>Modéré</a:t>
                      </a:r>
                      <a:endParaRPr kumimoji="0" lang="en-US" sz="1400" b="0" i="0" u="none" strike="noStrike" cap="none" normalizeH="0" baseline="0" dirty="0" smtClean="0">
                        <a:ln>
                          <a:noFill/>
                        </a:ln>
                        <a:solidFill>
                          <a:srgbClr val="000066"/>
                        </a:solidFill>
                        <a:effectLst/>
                        <a:latin typeface="Arial" charset="0"/>
                        <a:cs typeface="Arial"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en-US" sz="1400" b="0" i="0" u="none" strike="noStrike" cap="none" normalizeH="0" baseline="0" dirty="0" err="1" smtClean="0">
                          <a:ln>
                            <a:noFill/>
                          </a:ln>
                          <a:solidFill>
                            <a:srgbClr val="FFFFFF"/>
                          </a:solidFill>
                          <a:effectLst/>
                          <a:latin typeface="Arial" charset="0"/>
                          <a:cs typeface="Arial" charset="0"/>
                        </a:rPr>
                        <a:t>Aucun</a:t>
                      </a:r>
                      <a:r>
                        <a:rPr kumimoji="0" lang="en-US" sz="1400" b="0" i="0" u="none" strike="noStrike" cap="none" normalizeH="0" baseline="0" dirty="0" smtClean="0">
                          <a:ln>
                            <a:noFill/>
                          </a:ln>
                          <a:solidFill>
                            <a:srgbClr val="FFFFFF"/>
                          </a:solidFill>
                          <a:effectLst/>
                          <a:latin typeface="Arial" charset="0"/>
                          <a:cs typeface="Arial" charset="0"/>
                        </a:rPr>
                        <a:t>**</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4" name="TextBox 6"/>
          <p:cNvSpPr txBox="1">
            <a:spLocks noChangeArrowheads="1"/>
          </p:cNvSpPr>
          <p:nvPr/>
        </p:nvSpPr>
        <p:spPr bwMode="auto">
          <a:xfrm>
            <a:off x="244475" y="5178425"/>
            <a:ext cx="8655050" cy="738188"/>
          </a:xfrm>
          <a:prstGeom prst="rect">
            <a:avLst/>
          </a:prstGeom>
          <a:noFill/>
          <a:ln w="9525">
            <a:noFill/>
            <a:miter lim="800000"/>
            <a:headEnd/>
            <a:tailEnd/>
          </a:ln>
        </p:spPr>
        <p:txBody>
          <a:bodyPr>
            <a:spAutoFit/>
          </a:bodyPr>
          <a:lstStyle/>
          <a:p>
            <a:r>
              <a:rPr lang="fr-FR" sz="1400" dirty="0">
                <a:solidFill>
                  <a:srgbClr val="FFFFFF"/>
                </a:solidFill>
              </a:rPr>
              <a:t>*Installation Server </a:t>
            </a:r>
            <a:r>
              <a:rPr lang="fr-FR" sz="1400" dirty="0" err="1">
                <a:solidFill>
                  <a:srgbClr val="FFFFFF"/>
                </a:solidFill>
              </a:rPr>
              <a:t>Core</a:t>
            </a:r>
            <a:r>
              <a:rPr lang="fr-FR" sz="1400" dirty="0">
                <a:solidFill>
                  <a:srgbClr val="FFFFFF"/>
                </a:solidFill>
              </a:rPr>
              <a:t> de Windows Server 2008 non concernée.</a:t>
            </a:r>
          </a:p>
          <a:p>
            <a:endParaRPr lang="en-US" sz="1400" dirty="0">
              <a:solidFill>
                <a:srgbClr val="FFFFFF"/>
              </a:solidFill>
            </a:endParaRPr>
          </a:p>
          <a:p>
            <a:r>
              <a:rPr lang="fr-FR" sz="1400" dirty="0">
                <a:solidFill>
                  <a:srgbClr val="FFFFFF"/>
                </a:solidFill>
              </a:rPr>
              <a:t>**Mesure de défense en profondeur</a:t>
            </a:r>
            <a:endParaRPr lang="en-US" sz="1400" dirty="0">
              <a:solidFill>
                <a:srgbClr val="FFFFFF"/>
              </a:solidFill>
            </a:endParaRPr>
          </a:p>
        </p:txBody>
      </p:sp>
    </p:spTree>
  </p:cSld>
  <p:clrMapOvr>
    <a:masterClrMapping/>
  </p:clrMapOvr>
  <p:transition>
    <p:fad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fr-FR" smtClean="0"/>
              <a:t>MS09-032 : Mise à jour de sécurité cumulative pour les kill bits ActiveX (973346) - Critique</a:t>
            </a:r>
            <a:endParaRPr lang="en-US" smtClean="0"/>
          </a:p>
        </p:txBody>
      </p:sp>
      <p:graphicFrame>
        <p:nvGraphicFramePr>
          <p:cNvPr id="4" name="Table 3"/>
          <p:cNvGraphicFramePr>
            <a:graphicFrameLocks noGrp="1"/>
          </p:cNvGraphicFramePr>
          <p:nvPr/>
        </p:nvGraphicFramePr>
        <p:xfrm>
          <a:off x="485775" y="1403350"/>
          <a:ext cx="8229600" cy="4895088"/>
        </p:xfrm>
        <a:graphic>
          <a:graphicData uri="http://schemas.openxmlformats.org/drawingml/2006/table">
            <a:tbl>
              <a:tblPr/>
              <a:tblGrid>
                <a:gridCol w="1655763"/>
                <a:gridCol w="6573837"/>
              </a:tblGrid>
              <a:tr h="180975">
                <a:tc>
                  <a:txBody>
                    <a:bodyPr/>
                    <a:lstStyle/>
                    <a:p>
                      <a:pPr marL="0" marR="0" lvl="0" indent="0" algn="l" defTabSz="914400" rtl="0" eaLnBrk="1" fontAlgn="base" latinLnBrk="0" hangingPunct="1">
                        <a:lnSpc>
                          <a:spcPct val="100000"/>
                        </a:lnSpc>
                        <a:spcBef>
                          <a:spcPct val="20000"/>
                        </a:spcBef>
                        <a:spcAft>
                          <a:spcPct val="0"/>
                        </a:spcAft>
                        <a:buClr>
                          <a:srgbClr val="FFCC00"/>
                        </a:buClr>
                        <a:buSzTx/>
                        <a:buFontTx/>
                        <a:buNone/>
                        <a:tabLst/>
                      </a:pPr>
                      <a:r>
                        <a:rPr lang="en-US" sz="1400" dirty="0" err="1" smtClean="0"/>
                        <a:t>Vulnérabilité</a:t>
                      </a:r>
                      <a:endParaRPr lang="en-US" sz="1400" dirty="0" smtClean="0"/>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71450" marR="0" lvl="0" indent="-171450" algn="just" defTabSz="914400" rtl="0" eaLnBrk="1" fontAlgn="base" latinLnBrk="0" hangingPunct="1">
                        <a:lnSpc>
                          <a:spcPct val="100000"/>
                        </a:lnSpc>
                        <a:spcBef>
                          <a:spcPct val="20000"/>
                        </a:spcBef>
                        <a:spcAft>
                          <a:spcPct val="0"/>
                        </a:spcAft>
                        <a:buClr>
                          <a:srgbClr val="FFCC00"/>
                        </a:buClr>
                        <a:buSzTx/>
                        <a:buFontTx/>
                        <a:buChar char="•"/>
                        <a:tabLst/>
                      </a:pPr>
                      <a:r>
                        <a:rPr lang="fr-FR" sz="1400" smtClean="0"/>
                        <a:t>Une vulnérabilité d'exécution de code à distance.</a:t>
                      </a:r>
                      <a:endParaRPr lang="en-US" sz="1400" smtClean="0"/>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58775">
                <a:tc>
                  <a:txBody>
                    <a:bodyPr/>
                    <a:lstStyle/>
                    <a:p>
                      <a:pPr marL="0" marR="0" lvl="0" indent="0" algn="l" defTabSz="914400" rtl="0" eaLnBrk="1" fontAlgn="base" latinLnBrk="0" hangingPunct="1">
                        <a:lnSpc>
                          <a:spcPct val="100000"/>
                        </a:lnSpc>
                        <a:spcBef>
                          <a:spcPct val="20000"/>
                        </a:spcBef>
                        <a:spcAft>
                          <a:spcPct val="0"/>
                        </a:spcAft>
                        <a:buClr>
                          <a:srgbClr val="FFCC00"/>
                        </a:buClr>
                        <a:buSzTx/>
                        <a:buFontTx/>
                        <a:buNone/>
                        <a:tabLst/>
                      </a:pPr>
                      <a:r>
                        <a:rPr lang="en-US" sz="1400" smtClean="0"/>
                        <a:t>Vecteurs d'attaque possibles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73038" marR="0" lvl="0" indent="-173038" algn="l" defTabSz="914400" rtl="0" eaLnBrk="1" fontAlgn="base" latinLnBrk="0" hangingPunct="1">
                        <a:lnSpc>
                          <a:spcPct val="100000"/>
                        </a:lnSpc>
                        <a:spcBef>
                          <a:spcPct val="20000"/>
                        </a:spcBef>
                        <a:spcAft>
                          <a:spcPct val="0"/>
                        </a:spcAft>
                        <a:buClr>
                          <a:srgbClr val="FFCC00"/>
                        </a:buClr>
                        <a:buSzTx/>
                        <a:buFontTx/>
                        <a:buChar char="•"/>
                        <a:tabLst/>
                      </a:pPr>
                      <a:r>
                        <a:rPr lang="fr-FR" sz="1400" smtClean="0"/>
                        <a:t>Un attaquant pourrait héberger un site Web malveillant conçu pour exploiter cette vulnérabilité via Internet Explorer, puis inciter un utilisateur à consulter ce site Web.</a:t>
                      </a:r>
                      <a:endParaRPr lang="en-US" sz="1400" smtClean="0"/>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76225">
                <a:tc>
                  <a:txBody>
                    <a:bodyPr/>
                    <a:lstStyle/>
                    <a:p>
                      <a:pPr marL="0" marR="0" lvl="0" indent="0" algn="l" defTabSz="914400" rtl="0" eaLnBrk="1" fontAlgn="base" latinLnBrk="0" hangingPunct="1">
                        <a:lnSpc>
                          <a:spcPct val="100000"/>
                        </a:lnSpc>
                        <a:spcBef>
                          <a:spcPct val="20000"/>
                        </a:spcBef>
                        <a:spcAft>
                          <a:spcPct val="0"/>
                        </a:spcAft>
                        <a:buClr>
                          <a:srgbClr val="FFCC00"/>
                        </a:buClr>
                        <a:buSzTx/>
                        <a:buFontTx/>
                        <a:buNone/>
                        <a:tabLst/>
                      </a:pPr>
                      <a:r>
                        <a:rPr lang="en-US" sz="1400" smtClean="0"/>
                        <a:t>Impact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71450" marR="0" lvl="0" indent="-171450" algn="just" defTabSz="914400" rtl="0" eaLnBrk="1" fontAlgn="base" latinLnBrk="0" hangingPunct="1">
                        <a:lnSpc>
                          <a:spcPct val="100000"/>
                        </a:lnSpc>
                        <a:spcBef>
                          <a:spcPct val="20000"/>
                        </a:spcBef>
                        <a:spcAft>
                          <a:spcPct val="0"/>
                        </a:spcAft>
                        <a:buClr>
                          <a:srgbClr val="FFCC00"/>
                        </a:buClr>
                        <a:buSzTx/>
                        <a:buFontTx/>
                        <a:buChar char="•"/>
                        <a:tabLst/>
                      </a:pPr>
                      <a:r>
                        <a:rPr lang="fr-FR" sz="1400" dirty="0" smtClean="0"/>
                        <a:t>Un attaquant pourrait obtenir les mêmes droits que l'utilisateur connecté.</a:t>
                      </a:r>
                      <a:endParaRPr lang="en-US" sz="1400" dirty="0" smtClean="0"/>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41288">
                <a:tc>
                  <a:txBody>
                    <a:bodyPr/>
                    <a:lstStyle/>
                    <a:p>
                      <a:pPr marL="0" marR="0" lvl="0" indent="0" algn="l" defTabSz="914400" rtl="0" eaLnBrk="1" fontAlgn="base" latinLnBrk="0" hangingPunct="1">
                        <a:lnSpc>
                          <a:spcPct val="100000"/>
                        </a:lnSpc>
                        <a:spcBef>
                          <a:spcPct val="20000"/>
                        </a:spcBef>
                        <a:spcAft>
                          <a:spcPct val="0"/>
                        </a:spcAft>
                        <a:buClr>
                          <a:srgbClr val="FFCC00"/>
                        </a:buClr>
                        <a:buSzTx/>
                        <a:buFontTx/>
                        <a:buNone/>
                        <a:tabLst/>
                      </a:pPr>
                      <a:r>
                        <a:rPr lang="en-US" sz="1400" smtClean="0"/>
                        <a:t>Facteurs atténuants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73038" marR="0" lvl="0" indent="-173038" algn="l" defTabSz="914400" rtl="0" eaLnBrk="1" fontAlgn="base" latinLnBrk="0" hangingPunct="1">
                        <a:lnSpc>
                          <a:spcPct val="100000"/>
                        </a:lnSpc>
                        <a:spcBef>
                          <a:spcPct val="20000"/>
                        </a:spcBef>
                        <a:spcAft>
                          <a:spcPct val="0"/>
                        </a:spcAft>
                        <a:buClr>
                          <a:srgbClr val="FFCC00"/>
                        </a:buClr>
                        <a:buSzTx/>
                        <a:buFontTx/>
                        <a:buChar char="•"/>
                        <a:tabLst/>
                      </a:pPr>
                      <a:r>
                        <a:rPr lang="fr-FR" sz="1400" dirty="0" smtClean="0"/>
                        <a:t>Windows Vista et Windows Server 2008 ne sont pas concernés car la possibilité de transmettre des données à ce contrôle dans Internet Explorer a été restreinte.</a:t>
                      </a:r>
                    </a:p>
                    <a:p>
                      <a:pPr marL="173038" marR="0" lvl="0" indent="-173038" algn="l" defTabSz="914400" rtl="0" eaLnBrk="1" fontAlgn="base" latinLnBrk="0" hangingPunct="1">
                        <a:lnSpc>
                          <a:spcPct val="100000"/>
                        </a:lnSpc>
                        <a:spcBef>
                          <a:spcPct val="20000"/>
                        </a:spcBef>
                        <a:spcAft>
                          <a:spcPct val="0"/>
                        </a:spcAft>
                        <a:buClr>
                          <a:srgbClr val="FFCC00"/>
                        </a:buClr>
                        <a:buSzTx/>
                        <a:buFontTx/>
                        <a:buChar char="•"/>
                        <a:tabLst/>
                      </a:pPr>
                      <a:r>
                        <a:rPr lang="fr-FR" sz="1400" dirty="0" smtClean="0"/>
                        <a:t>Par défaut, Internet Explorer sur Windows Server 2003 et Windows Server 2008 s'exécute selon un mode restreint nommé Configuration de sécurité améliorée. </a:t>
                      </a:r>
                    </a:p>
                    <a:p>
                      <a:pPr marL="173038" marR="0" lvl="0" indent="-173038" algn="l" defTabSz="914400" rtl="0" eaLnBrk="1" fontAlgn="base" latinLnBrk="0" hangingPunct="1">
                        <a:lnSpc>
                          <a:spcPct val="100000"/>
                        </a:lnSpc>
                        <a:spcBef>
                          <a:spcPct val="20000"/>
                        </a:spcBef>
                        <a:spcAft>
                          <a:spcPct val="0"/>
                        </a:spcAft>
                        <a:buClr>
                          <a:srgbClr val="FFCC00"/>
                        </a:buClr>
                        <a:buSzTx/>
                        <a:buFontTx/>
                        <a:buChar char="•"/>
                        <a:tabLst/>
                      </a:pPr>
                      <a:r>
                        <a:rPr lang="fr-FR" sz="1400" dirty="0" smtClean="0"/>
                        <a:t>Par défaut, dans toutes les versions de Microsoft Outlook en cours de support et dans Microsoft Outlook Express, les messages au format HTML sont ouverts dans la zone Sites sensibles.</a:t>
                      </a:r>
                    </a:p>
                    <a:p>
                      <a:pPr marL="173038" marR="0" lvl="0" indent="-173038" algn="l" defTabSz="914400" rtl="0" eaLnBrk="1" fontAlgn="base" latinLnBrk="0" hangingPunct="1">
                        <a:lnSpc>
                          <a:spcPct val="100000"/>
                        </a:lnSpc>
                        <a:spcBef>
                          <a:spcPct val="20000"/>
                        </a:spcBef>
                        <a:spcAft>
                          <a:spcPct val="0"/>
                        </a:spcAft>
                        <a:buClr>
                          <a:srgbClr val="FFCC00"/>
                        </a:buClr>
                        <a:buSzTx/>
                        <a:buFontTx/>
                        <a:buChar char="•"/>
                        <a:tabLst/>
                      </a:pPr>
                      <a:r>
                        <a:rPr lang="fr-FR" sz="1400" dirty="0" smtClean="0"/>
                        <a:t>Les utilisateurs dont les comptes sont configurés avec des privilèges moins élevés sur le système subiraient moins d'impact que ceux qui possèdent des privilèges d'administrateur.</a:t>
                      </a:r>
                      <a:endParaRPr lang="en-US" sz="1400" dirty="0" smtClean="0"/>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41288">
                <a:tc>
                  <a:txBody>
                    <a:bodyPr/>
                    <a:lstStyle/>
                    <a:p>
                      <a:pPr marL="0" marR="0" lvl="0" indent="0" algn="l" defTabSz="914400" rtl="0" eaLnBrk="1" fontAlgn="base" latinLnBrk="0" hangingPunct="1">
                        <a:lnSpc>
                          <a:spcPct val="100000"/>
                        </a:lnSpc>
                        <a:spcBef>
                          <a:spcPct val="20000"/>
                        </a:spcBef>
                        <a:spcAft>
                          <a:spcPct val="0"/>
                        </a:spcAft>
                        <a:buClr>
                          <a:srgbClr val="FFCC00"/>
                        </a:buClr>
                        <a:buSzTx/>
                        <a:buFontTx/>
                        <a:buNone/>
                        <a:tabLst/>
                      </a:pPr>
                      <a:r>
                        <a:rPr lang="en-US" sz="1400" smtClean="0"/>
                        <a:t>Informations complémentaires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73038" marR="0" lvl="0" indent="-173038" algn="l" defTabSz="914400" rtl="0" eaLnBrk="1" fontAlgn="base" latinLnBrk="0" hangingPunct="1">
                        <a:lnSpc>
                          <a:spcPct val="100000"/>
                        </a:lnSpc>
                        <a:spcBef>
                          <a:spcPct val="20000"/>
                        </a:spcBef>
                        <a:spcAft>
                          <a:spcPct val="0"/>
                        </a:spcAft>
                        <a:buClr>
                          <a:srgbClr val="FFCC00"/>
                        </a:buClr>
                        <a:buSzTx/>
                        <a:buFontTx/>
                        <a:buChar char="•"/>
                        <a:tabLst/>
                      </a:pPr>
                      <a:r>
                        <a:rPr lang="fr-FR" sz="1400" dirty="0" smtClean="0"/>
                        <a:t>Résout le problème décrit dans l'Avis de sécurité Microsoft 972890.</a:t>
                      </a:r>
                    </a:p>
                    <a:p>
                      <a:pPr marL="173038" marR="0" lvl="0" indent="-173038" algn="l" defTabSz="914400" rtl="0" eaLnBrk="1" fontAlgn="base" latinLnBrk="0" hangingPunct="1">
                        <a:lnSpc>
                          <a:spcPct val="100000"/>
                        </a:lnSpc>
                        <a:spcBef>
                          <a:spcPct val="20000"/>
                        </a:spcBef>
                        <a:spcAft>
                          <a:spcPct val="0"/>
                        </a:spcAft>
                        <a:buClr>
                          <a:srgbClr val="FFCC00"/>
                        </a:buClr>
                        <a:buSzTx/>
                        <a:buFontTx/>
                        <a:buChar char="•"/>
                        <a:tabLst/>
                      </a:pPr>
                      <a:r>
                        <a:rPr lang="fr-FR" sz="1400" dirty="0" smtClean="0"/>
                        <a:t>À ce jour, Microsoft a connaissance d'attaques limitées visant à exploiter cette vulnérabilité.</a:t>
                      </a:r>
                      <a:endParaRPr lang="en-US" sz="1400" dirty="0" smtClean="0"/>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ransition>
    <p:fad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78018" name="Rectangle 2"/>
          <p:cNvSpPr>
            <a:spLocks noGrp="1" noChangeArrowheads="1"/>
          </p:cNvSpPr>
          <p:nvPr>
            <p:ph type="title"/>
          </p:nvPr>
        </p:nvSpPr>
        <p:spPr/>
        <p:txBody>
          <a:bodyPr/>
          <a:lstStyle/>
          <a:p>
            <a:r>
              <a:rPr lang="fr-FR" smtClean="0"/>
              <a:t>MS09-033 : Introduction et indices de gravité</a:t>
            </a:r>
            <a:endParaRPr lang="en-US" smtClean="0"/>
          </a:p>
        </p:txBody>
      </p:sp>
      <p:graphicFrame>
        <p:nvGraphicFramePr>
          <p:cNvPr id="9273" name="Group 57"/>
          <p:cNvGraphicFramePr>
            <a:graphicFrameLocks noGrp="1"/>
          </p:cNvGraphicFramePr>
          <p:nvPr/>
        </p:nvGraphicFramePr>
        <p:xfrm>
          <a:off x="244475" y="1587500"/>
          <a:ext cx="8470900" cy="3130551"/>
        </p:xfrm>
        <a:graphic>
          <a:graphicData uri="http://schemas.openxmlformats.org/drawingml/2006/table">
            <a:tbl>
              <a:tblPr/>
              <a:tblGrid>
                <a:gridCol w="1104900"/>
                <a:gridCol w="1473200"/>
                <a:gridCol w="1473200"/>
                <a:gridCol w="4419600"/>
              </a:tblGrid>
              <a:tr h="741363">
                <a:tc>
                  <a:txBody>
                    <a:bodyPr/>
                    <a:lstStyle/>
                    <a:p>
                      <a:pPr marL="0" marR="0" lvl="0" indent="0" algn="ctr" defTabSz="914400" rtl="0" eaLnBrk="1" fontAlgn="base" latinLnBrk="0" hangingPunct="1">
                        <a:lnSpc>
                          <a:spcPct val="100000"/>
                        </a:lnSpc>
                        <a:spcBef>
                          <a:spcPct val="20000"/>
                        </a:spcBef>
                        <a:spcAft>
                          <a:spcPct val="0"/>
                        </a:spcAft>
                        <a:buClr>
                          <a:srgbClr val="FFCC00"/>
                        </a:buClr>
                        <a:buSzTx/>
                        <a:buFontTx/>
                        <a:buNone/>
                        <a:tabLst/>
                      </a:pPr>
                      <a:r>
                        <a:rPr kumimoji="0" lang="en-US" sz="1400" b="0" i="0" u="none" strike="noStrike" cap="none" normalizeH="0" baseline="0" dirty="0" err="1" smtClean="0">
                          <a:ln>
                            <a:noFill/>
                          </a:ln>
                          <a:solidFill>
                            <a:srgbClr val="FFFFFF"/>
                          </a:solidFill>
                          <a:effectLst/>
                          <a:latin typeface="Arial" charset="0"/>
                          <a:cs typeface="Arial" charset="0"/>
                        </a:rPr>
                        <a:t>Numéro</a:t>
                      </a:r>
                      <a:endParaRPr kumimoji="0" lang="en-US" sz="1400" b="0" i="0" u="none" strike="noStrike" cap="none" normalizeH="0" baseline="0" dirty="0" smtClean="0">
                        <a:ln>
                          <a:noFill/>
                        </a:ln>
                        <a:solidFill>
                          <a:srgbClr val="FFFFFF"/>
                        </a:solidFill>
                        <a:effectLst/>
                        <a:latin typeface="Arial" charset="0"/>
                        <a:cs typeface="Arial" charset="0"/>
                      </a:endParaRPr>
                    </a:p>
                  </a:txBody>
                  <a:tcPr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rgbClr val="FFCC00"/>
                        </a:buClr>
                        <a:buSzTx/>
                        <a:buFontTx/>
                        <a:buNone/>
                        <a:tabLst/>
                      </a:pPr>
                      <a:r>
                        <a:rPr kumimoji="0" lang="en-US" sz="1400" b="0" i="0" u="none" strike="noStrike" cap="none" normalizeH="0" baseline="0" smtClean="0">
                          <a:ln>
                            <a:noFill/>
                          </a:ln>
                          <a:solidFill>
                            <a:srgbClr val="FFFFFF"/>
                          </a:solidFill>
                          <a:effectLst/>
                          <a:latin typeface="Arial" charset="0"/>
                          <a:cs typeface="Arial" charset="0"/>
                        </a:rPr>
                        <a:t>Titre</a:t>
                      </a:r>
                      <a:r>
                        <a:rPr kumimoji="0" lang="en-US" sz="1400" b="0" i="0" u="none" strike="noStrike" cap="none" normalizeH="0" baseline="0" smtClean="0">
                          <a:ln>
                            <a:noFill/>
                          </a:ln>
                          <a:solidFill>
                            <a:schemeClr val="tx1"/>
                          </a:solidFill>
                          <a:effectLst/>
                          <a:latin typeface="Arial" charset="0"/>
                          <a:cs typeface="Arial" charset="0"/>
                        </a:rPr>
                        <a:t> </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rgbClr val="FFCC00"/>
                        </a:buClr>
                        <a:buSzTx/>
                        <a:buFontTx/>
                        <a:buNone/>
                        <a:tabLst/>
                      </a:pPr>
                      <a:r>
                        <a:rPr kumimoji="0" lang="en-US" sz="1400" b="0" i="0" u="none" strike="noStrike" cap="none" normalizeH="0" baseline="0" smtClean="0">
                          <a:ln>
                            <a:noFill/>
                          </a:ln>
                          <a:solidFill>
                            <a:srgbClr val="FFFFFF"/>
                          </a:solidFill>
                          <a:effectLst/>
                          <a:latin typeface="Arial" charset="0"/>
                          <a:cs typeface="Arial" charset="0"/>
                        </a:rPr>
                        <a:t>Indice de gravité maximal</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rgbClr val="FFCC00"/>
                        </a:buClr>
                        <a:buSzTx/>
                        <a:buFontTx/>
                        <a:buNone/>
                        <a:tabLst/>
                      </a:pPr>
                      <a:r>
                        <a:rPr kumimoji="0" lang="en-US" sz="1400" b="0" i="0" u="none" strike="noStrike" cap="none" normalizeH="0" baseline="0" smtClean="0">
                          <a:ln>
                            <a:noFill/>
                          </a:ln>
                          <a:solidFill>
                            <a:srgbClr val="FFFFFF"/>
                          </a:solidFill>
                          <a:effectLst/>
                          <a:latin typeface="Arial" charset="0"/>
                          <a:cs typeface="Arial" charset="0"/>
                        </a:rPr>
                        <a:t>Produits affectés</a:t>
                      </a:r>
                    </a:p>
                  </a:txBody>
                  <a:tcPr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389188">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1400" b="0" i="0" u="none" strike="noStrike" cap="none" normalizeH="0" baseline="0" smtClean="0">
                          <a:ln>
                            <a:noFill/>
                          </a:ln>
                          <a:solidFill>
                            <a:srgbClr val="FFFFFF"/>
                          </a:solidFill>
                          <a:effectLst/>
                          <a:latin typeface="Arial" charset="0"/>
                          <a:cs typeface="Arial" charset="0"/>
                        </a:rPr>
                        <a:t>MS09-033</a:t>
                      </a:r>
                    </a:p>
                  </a:txBody>
                  <a:tcPr marL="68580" marR="68580" marT="0" marB="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400" b="0" i="0" u="none" strike="noStrike" cap="none" normalizeH="0" baseline="0" smtClean="0">
                          <a:ln>
                            <a:noFill/>
                          </a:ln>
                          <a:solidFill>
                            <a:srgbClr val="FFFFFF"/>
                          </a:solidFill>
                          <a:effectLst/>
                          <a:latin typeface="Arial" charset="0"/>
                          <a:cs typeface="Arial" charset="0"/>
                        </a:rPr>
                        <a:t>Une vulnérabilité dans Virtual PC et Virtual Server pourrait permettre une élévation de privilèges (969856)</a:t>
                      </a:r>
                      <a:endParaRPr kumimoji="0" lang="en-US" sz="1400" b="0" i="0" u="none" strike="noStrike" cap="none" normalizeH="0" baseline="0" smtClean="0">
                        <a:ln>
                          <a:noFill/>
                        </a:ln>
                        <a:solidFill>
                          <a:srgbClr val="FFFFFF"/>
                        </a:solidFill>
                        <a:effectLst/>
                        <a:latin typeface="Arial" charset="0"/>
                        <a:cs typeface="Arial"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66"/>
                          </a:solidFill>
                          <a:effectLst/>
                          <a:latin typeface="Calibri" pitchFamily="34" charset="0"/>
                          <a:cs typeface="Arial" charset="0"/>
                        </a:rPr>
                        <a:t>Important</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ACA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Char char="•"/>
                        <a:tabLst/>
                      </a:pPr>
                      <a:r>
                        <a:rPr kumimoji="0" lang="en-US" sz="1400" b="0" i="0" u="none" strike="noStrike" cap="none" normalizeH="0" baseline="0" dirty="0" smtClean="0">
                          <a:ln>
                            <a:noFill/>
                          </a:ln>
                          <a:solidFill>
                            <a:schemeClr val="tx1"/>
                          </a:solidFill>
                          <a:effectLst/>
                          <a:latin typeface="Arial" charset="0"/>
                          <a:cs typeface="Arial" charset="0"/>
                        </a:rPr>
                        <a:t> </a:t>
                      </a:r>
                      <a:r>
                        <a:rPr kumimoji="0" lang="en-US" sz="1400" b="0" i="0" u="none" strike="noStrike" cap="none" normalizeH="0" baseline="0" dirty="0" smtClean="0">
                          <a:ln>
                            <a:noFill/>
                          </a:ln>
                          <a:solidFill>
                            <a:srgbClr val="FFFFFF"/>
                          </a:solidFill>
                          <a:effectLst/>
                          <a:latin typeface="Arial" charset="0"/>
                          <a:cs typeface="Arial" charset="0"/>
                        </a:rPr>
                        <a:t>Microsoft Virtual PC 2004 SP1</a:t>
                      </a:r>
                    </a:p>
                    <a:p>
                      <a:pPr marL="0" marR="0" lvl="0" indent="0" algn="l" defTabSz="914400" rtl="0" eaLnBrk="1" fontAlgn="base" latinLnBrk="0" hangingPunct="1">
                        <a:lnSpc>
                          <a:spcPct val="100000"/>
                        </a:lnSpc>
                        <a:spcBef>
                          <a:spcPct val="0"/>
                        </a:spcBef>
                        <a:spcAft>
                          <a:spcPct val="0"/>
                        </a:spcAft>
                        <a:buClrTx/>
                        <a:buSzTx/>
                        <a:buFontTx/>
                        <a:buChar char="•"/>
                        <a:tabLst/>
                      </a:pPr>
                      <a:r>
                        <a:rPr kumimoji="0" lang="pt-BR" sz="1400" b="0" i="0" u="none" strike="noStrike" cap="none" normalizeH="0" baseline="0" dirty="0" smtClean="0">
                          <a:ln>
                            <a:noFill/>
                          </a:ln>
                          <a:solidFill>
                            <a:schemeClr val="tx1"/>
                          </a:solidFill>
                          <a:effectLst/>
                          <a:latin typeface="Arial" charset="0"/>
                          <a:cs typeface="Arial" charset="0"/>
                        </a:rPr>
                        <a:t> </a:t>
                      </a:r>
                      <a:r>
                        <a:rPr kumimoji="0" lang="pt-BR" sz="1400" b="0" i="0" u="none" strike="noStrike" cap="none" normalizeH="0" baseline="0" dirty="0" smtClean="0">
                          <a:ln>
                            <a:noFill/>
                          </a:ln>
                          <a:solidFill>
                            <a:srgbClr val="FFFFFF"/>
                          </a:solidFill>
                          <a:effectLst/>
                          <a:latin typeface="Arial" charset="0"/>
                          <a:cs typeface="Arial" charset="0"/>
                        </a:rPr>
                        <a:t>Microsoft Virtual PC 2007 et Microsoft Virtual PC 2007 SP1</a:t>
                      </a:r>
                    </a:p>
                    <a:p>
                      <a:pPr marL="0" marR="0" lvl="0" indent="0" algn="l" defTabSz="914400" rtl="0" eaLnBrk="1" fontAlgn="base" latinLnBrk="0" hangingPunct="1">
                        <a:lnSpc>
                          <a:spcPct val="100000"/>
                        </a:lnSpc>
                        <a:spcBef>
                          <a:spcPct val="0"/>
                        </a:spcBef>
                        <a:spcAft>
                          <a:spcPct val="0"/>
                        </a:spcAft>
                        <a:buClrTx/>
                        <a:buSzTx/>
                        <a:buFontTx/>
                        <a:buChar char="•"/>
                        <a:tabLst/>
                      </a:pPr>
                      <a:r>
                        <a:rPr kumimoji="0" lang="fr-FR" sz="1400" b="0" i="0" u="none" strike="noStrike" cap="none" normalizeH="0" baseline="0" dirty="0" smtClean="0">
                          <a:ln>
                            <a:noFill/>
                          </a:ln>
                          <a:solidFill>
                            <a:schemeClr val="tx1"/>
                          </a:solidFill>
                          <a:effectLst/>
                          <a:latin typeface="Arial" charset="0"/>
                          <a:cs typeface="Arial" charset="0"/>
                        </a:rPr>
                        <a:t> </a:t>
                      </a:r>
                      <a:r>
                        <a:rPr kumimoji="0" lang="fr-FR" sz="1400" b="0" i="0" u="none" strike="noStrike" cap="none" normalizeH="0" baseline="0" dirty="0" smtClean="0">
                          <a:ln>
                            <a:noFill/>
                          </a:ln>
                          <a:solidFill>
                            <a:srgbClr val="FFFFFF"/>
                          </a:solidFill>
                          <a:effectLst/>
                          <a:latin typeface="Arial" charset="0"/>
                          <a:cs typeface="Arial" charset="0"/>
                        </a:rPr>
                        <a:t>Microsoft Virtual PC 2007 Édition x64 et Microsoft Virtual PC 2007 Édition x64 Edition SP1</a:t>
                      </a:r>
                    </a:p>
                    <a:p>
                      <a:pPr marL="0" marR="0" lvl="0" indent="0" algn="l" defTabSz="914400" rtl="0" eaLnBrk="1" fontAlgn="base" latinLnBrk="0" hangingPunct="1">
                        <a:lnSpc>
                          <a:spcPct val="100000"/>
                        </a:lnSpc>
                        <a:spcBef>
                          <a:spcPct val="0"/>
                        </a:spcBef>
                        <a:spcAft>
                          <a:spcPct val="0"/>
                        </a:spcAft>
                        <a:buClrTx/>
                        <a:buSzTx/>
                        <a:buFontTx/>
                        <a:buChar char="•"/>
                        <a:tabLst/>
                      </a:pPr>
                      <a:r>
                        <a:rPr kumimoji="0" lang="pt-BR" sz="1400" b="0" i="0" u="none" strike="noStrike" cap="none" normalizeH="0" baseline="0" dirty="0" smtClean="0">
                          <a:ln>
                            <a:noFill/>
                          </a:ln>
                          <a:solidFill>
                            <a:schemeClr val="tx1"/>
                          </a:solidFill>
                          <a:effectLst/>
                          <a:latin typeface="Arial" charset="0"/>
                          <a:cs typeface="Arial" charset="0"/>
                        </a:rPr>
                        <a:t> </a:t>
                      </a:r>
                      <a:r>
                        <a:rPr kumimoji="0" lang="pt-BR" sz="1400" b="0" i="0" u="none" strike="noStrike" cap="none" normalizeH="0" baseline="0" dirty="0" smtClean="0">
                          <a:ln>
                            <a:noFill/>
                          </a:ln>
                          <a:solidFill>
                            <a:srgbClr val="FFFFFF"/>
                          </a:solidFill>
                          <a:effectLst/>
                          <a:latin typeface="Arial" charset="0"/>
                          <a:cs typeface="Arial" charset="0"/>
                        </a:rPr>
                        <a:t>Microsoft Virtual Server 2005 R2 SP1</a:t>
                      </a:r>
                    </a:p>
                    <a:p>
                      <a:pPr marL="0" marR="0" lvl="0" indent="0" algn="l" defTabSz="914400" rtl="0" eaLnBrk="1" fontAlgn="base" latinLnBrk="0" hangingPunct="1">
                        <a:lnSpc>
                          <a:spcPct val="100000"/>
                        </a:lnSpc>
                        <a:spcBef>
                          <a:spcPct val="0"/>
                        </a:spcBef>
                        <a:spcAft>
                          <a:spcPct val="0"/>
                        </a:spcAft>
                        <a:buClrTx/>
                        <a:buSzTx/>
                        <a:buFontTx/>
                        <a:buChar char="•"/>
                        <a:tabLst/>
                      </a:pPr>
                      <a:r>
                        <a:rPr kumimoji="0" lang="pt-BR" sz="1400" b="0" i="0" u="none" strike="noStrike" cap="none" normalizeH="0" baseline="0" dirty="0" smtClean="0">
                          <a:ln>
                            <a:noFill/>
                          </a:ln>
                          <a:solidFill>
                            <a:schemeClr val="tx1"/>
                          </a:solidFill>
                          <a:effectLst/>
                          <a:latin typeface="Arial" charset="0"/>
                          <a:cs typeface="Arial" charset="0"/>
                        </a:rPr>
                        <a:t> </a:t>
                      </a:r>
                      <a:r>
                        <a:rPr kumimoji="0" lang="pt-BR" sz="1400" b="0" i="0" u="none" strike="noStrike" cap="none" normalizeH="0" baseline="0" dirty="0" smtClean="0">
                          <a:ln>
                            <a:noFill/>
                          </a:ln>
                          <a:solidFill>
                            <a:srgbClr val="FFFFFF"/>
                          </a:solidFill>
                          <a:effectLst/>
                          <a:latin typeface="Arial" charset="0"/>
                          <a:cs typeface="Arial" charset="0"/>
                        </a:rPr>
                        <a:t>Microsoft Virtual Server 2005 R2 Édition x64 SP1</a:t>
                      </a:r>
                      <a:r>
                        <a:rPr kumimoji="0" lang="pt-BR" sz="1200" b="0" i="0" u="none" strike="noStrike" cap="none" normalizeH="0" baseline="0" dirty="0" smtClean="0">
                          <a:ln>
                            <a:noFill/>
                          </a:ln>
                          <a:solidFill>
                            <a:srgbClr val="FFFFFF"/>
                          </a:solidFill>
                          <a:effectLst/>
                          <a:latin typeface="Arial" charset="0"/>
                          <a:cs typeface="Arial" charset="0"/>
                        </a:rPr>
                        <a:t/>
                      </a:r>
                      <a:br>
                        <a:rPr kumimoji="0" lang="pt-BR" sz="1200" b="0" i="0" u="none" strike="noStrike" cap="none" normalizeH="0" baseline="0" dirty="0" smtClean="0">
                          <a:ln>
                            <a:noFill/>
                          </a:ln>
                          <a:solidFill>
                            <a:srgbClr val="FFFFFF"/>
                          </a:solidFill>
                          <a:effectLst/>
                          <a:latin typeface="Arial" charset="0"/>
                          <a:cs typeface="Arial" charset="0"/>
                        </a:rPr>
                      </a:br>
                      <a:endParaRPr kumimoji="0" lang="en-US" sz="1200" b="0" i="0" u="none" strike="noStrike" cap="none" normalizeH="0" baseline="0" dirty="0" smtClean="0">
                        <a:ln>
                          <a:noFill/>
                        </a:ln>
                        <a:solidFill>
                          <a:srgbClr val="FFFFFF"/>
                        </a:solidFill>
                        <a:effectLst/>
                        <a:latin typeface="Arial" charset="0"/>
                        <a:cs typeface="Arial" charset="0"/>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ransition>
    <p:fad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p:txBody>
          <a:bodyPr>
            <a:normAutofit fontScale="90000"/>
          </a:bodyPr>
          <a:lstStyle/>
          <a:p>
            <a:r>
              <a:rPr lang="fr-FR" smtClean="0"/>
              <a:t>MS09-033 : Une vulnérabilité dans Virtual PC et Virtual Server pourrait permettre une élévation de privilèges (969856) - Important</a:t>
            </a:r>
            <a:endParaRPr lang="en-US" dirty="0" smtClean="0"/>
          </a:p>
        </p:txBody>
      </p:sp>
      <p:graphicFrame>
        <p:nvGraphicFramePr>
          <p:cNvPr id="4" name="Table 3"/>
          <p:cNvGraphicFramePr>
            <a:graphicFrameLocks noGrp="1"/>
          </p:cNvGraphicFramePr>
          <p:nvPr/>
        </p:nvGraphicFramePr>
        <p:xfrm>
          <a:off x="520700" y="2047875"/>
          <a:ext cx="8229600" cy="3931920"/>
        </p:xfrm>
        <a:graphic>
          <a:graphicData uri="http://schemas.openxmlformats.org/drawingml/2006/table">
            <a:tbl>
              <a:tblPr/>
              <a:tblGrid>
                <a:gridCol w="1655763"/>
                <a:gridCol w="6573837"/>
              </a:tblGrid>
              <a:tr h="180975">
                <a:tc>
                  <a:txBody>
                    <a:bodyPr/>
                    <a:lstStyle/>
                    <a:p>
                      <a:pPr marL="0" marR="0" lvl="0" indent="0" algn="l" defTabSz="914400" rtl="0" eaLnBrk="1" fontAlgn="base" latinLnBrk="0" hangingPunct="1">
                        <a:lnSpc>
                          <a:spcPct val="100000"/>
                        </a:lnSpc>
                        <a:spcBef>
                          <a:spcPct val="20000"/>
                        </a:spcBef>
                        <a:spcAft>
                          <a:spcPct val="0"/>
                        </a:spcAft>
                        <a:buClr>
                          <a:srgbClr val="FFCC00"/>
                        </a:buClr>
                        <a:buSzTx/>
                        <a:buFontTx/>
                        <a:buNone/>
                        <a:tabLst/>
                      </a:pPr>
                      <a:r>
                        <a:rPr kumimoji="0" lang="en-US" sz="1200" b="0" i="0" u="none" strike="noStrike" cap="none" normalizeH="0" baseline="0" dirty="0" err="1" smtClean="0">
                          <a:ln>
                            <a:noFill/>
                          </a:ln>
                          <a:solidFill>
                            <a:srgbClr val="FFFFFF"/>
                          </a:solidFill>
                          <a:effectLst/>
                          <a:latin typeface="Arial" charset="0"/>
                          <a:cs typeface="Arial" charset="0"/>
                        </a:rPr>
                        <a:t>Vulnérabilité</a:t>
                      </a:r>
                      <a:endParaRPr kumimoji="0" lang="en-US" sz="1200" b="0" i="0" u="none" strike="noStrike" cap="none" normalizeH="0" baseline="0" dirty="0" smtClean="0">
                        <a:ln>
                          <a:noFill/>
                        </a:ln>
                        <a:solidFill>
                          <a:srgbClr val="FFFFFF"/>
                        </a:solidFill>
                        <a:effectLst/>
                        <a:latin typeface="Arial" charset="0"/>
                        <a:cs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71450" marR="0" lvl="0" indent="-171450" algn="just" defTabSz="914400" rtl="0" eaLnBrk="1" fontAlgn="base" latinLnBrk="0" hangingPunct="1">
                        <a:lnSpc>
                          <a:spcPct val="100000"/>
                        </a:lnSpc>
                        <a:spcBef>
                          <a:spcPct val="20000"/>
                        </a:spcBef>
                        <a:spcAft>
                          <a:spcPct val="0"/>
                        </a:spcAft>
                        <a:buClr>
                          <a:srgbClr val="FFCC00"/>
                        </a:buClr>
                        <a:buSzTx/>
                        <a:buFontTx/>
                        <a:buChar char="•"/>
                        <a:tabLst/>
                      </a:pPr>
                      <a:r>
                        <a:rPr kumimoji="0" lang="fr-FR" sz="1200" b="0" i="0" u="none" strike="noStrike" cap="none" normalizeH="0" baseline="0" smtClean="0">
                          <a:ln>
                            <a:noFill/>
                          </a:ln>
                          <a:solidFill>
                            <a:srgbClr val="FFFFFF"/>
                          </a:solidFill>
                          <a:effectLst/>
                          <a:latin typeface="Arial" charset="0"/>
                          <a:ea typeface="PMingLiU" pitchFamily="18" charset="-120"/>
                          <a:cs typeface="Times New Roman" pitchFamily="18" charset="0"/>
                        </a:rPr>
                        <a:t>Une vulnérabilité d'élévation des privilèges.</a:t>
                      </a:r>
                      <a:endParaRPr kumimoji="0" lang="en-US" sz="1200" b="0" i="0" u="none" strike="noStrike" cap="none" normalizeH="0" baseline="0" smtClean="0">
                        <a:ln>
                          <a:noFill/>
                        </a:ln>
                        <a:solidFill>
                          <a:srgbClr val="FFFFFF"/>
                        </a:solidFill>
                        <a:effectLst/>
                        <a:latin typeface="Arial" charset="0"/>
                        <a:ea typeface="PMingLiU" pitchFamily="18" charset="-120"/>
                        <a:cs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58775">
                <a:tc>
                  <a:txBody>
                    <a:bodyPr/>
                    <a:lstStyle/>
                    <a:p>
                      <a:pPr marL="0" marR="0" lvl="0" indent="0" algn="l" defTabSz="914400" rtl="0" eaLnBrk="1" fontAlgn="base" latinLnBrk="0" hangingPunct="1">
                        <a:lnSpc>
                          <a:spcPct val="100000"/>
                        </a:lnSpc>
                        <a:spcBef>
                          <a:spcPct val="20000"/>
                        </a:spcBef>
                        <a:spcAft>
                          <a:spcPct val="0"/>
                        </a:spcAft>
                        <a:buClr>
                          <a:srgbClr val="FFCC00"/>
                        </a:buClr>
                        <a:buSzTx/>
                        <a:buFontTx/>
                        <a:buNone/>
                        <a:tabLst/>
                      </a:pPr>
                      <a:r>
                        <a:rPr kumimoji="0" lang="en-US" sz="1200" b="0" i="0" u="none" strike="noStrike" cap="none" normalizeH="0" baseline="0" smtClean="0">
                          <a:ln>
                            <a:noFill/>
                          </a:ln>
                          <a:solidFill>
                            <a:srgbClr val="FFFFFF"/>
                          </a:solidFill>
                          <a:effectLst/>
                          <a:latin typeface="Arial" charset="0"/>
                          <a:cs typeface="Arial" charset="0"/>
                        </a:rPr>
                        <a:t>Vecteurs d'attaque possibles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73038" marR="0" lvl="0" indent="-173038" algn="l" defTabSz="914400" rtl="0" eaLnBrk="1" fontAlgn="base" latinLnBrk="0" hangingPunct="1">
                        <a:lnSpc>
                          <a:spcPct val="100000"/>
                        </a:lnSpc>
                        <a:spcBef>
                          <a:spcPct val="20000"/>
                        </a:spcBef>
                        <a:spcAft>
                          <a:spcPct val="0"/>
                        </a:spcAft>
                        <a:buClr>
                          <a:srgbClr val="FFCC00"/>
                        </a:buClr>
                        <a:buSzTx/>
                        <a:buFontTx/>
                        <a:buChar char="•"/>
                        <a:tabLst/>
                      </a:pPr>
                      <a:r>
                        <a:rPr kumimoji="0" lang="fr-FR" sz="1200" b="0" i="0" u="none" strike="noStrike" cap="none" normalizeH="0" baseline="0" smtClean="0">
                          <a:ln>
                            <a:noFill/>
                          </a:ln>
                          <a:solidFill>
                            <a:srgbClr val="FFFFFF"/>
                          </a:solidFill>
                          <a:effectLst/>
                          <a:latin typeface="Arial" charset="0"/>
                          <a:cs typeface="Arial" charset="0"/>
                        </a:rPr>
                        <a:t>Pour exploiter cette vulnérabilité, un attaquant devrait d’abord ouvrir une session sur le système virtuel invité. Un attaquant pourrait alors exécuter une application spécialement conçue qui pourrait exploiter la vulnérabilité et élever les privilèges dans l'environnement informatique virtuel.</a:t>
                      </a:r>
                      <a:endParaRPr kumimoji="0" lang="en-US" sz="1200" b="0" i="0" u="none" strike="noStrike" cap="none" normalizeH="0" baseline="0" smtClean="0">
                        <a:ln>
                          <a:noFill/>
                        </a:ln>
                        <a:solidFill>
                          <a:srgbClr val="FFFFFF"/>
                        </a:solidFill>
                        <a:effectLst/>
                        <a:latin typeface="Arial" charset="0"/>
                        <a:ea typeface="PMingLiU" pitchFamily="18" charset="-120"/>
                        <a:cs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76225">
                <a:tc>
                  <a:txBody>
                    <a:bodyPr/>
                    <a:lstStyle/>
                    <a:p>
                      <a:pPr marL="0" marR="0" lvl="0" indent="0" algn="l" defTabSz="914400" rtl="0" eaLnBrk="1" fontAlgn="base" latinLnBrk="0" hangingPunct="1">
                        <a:lnSpc>
                          <a:spcPct val="100000"/>
                        </a:lnSpc>
                        <a:spcBef>
                          <a:spcPct val="20000"/>
                        </a:spcBef>
                        <a:spcAft>
                          <a:spcPct val="0"/>
                        </a:spcAft>
                        <a:buClr>
                          <a:srgbClr val="FFCC00"/>
                        </a:buClr>
                        <a:buSzTx/>
                        <a:buFontTx/>
                        <a:buNone/>
                        <a:tabLst/>
                      </a:pPr>
                      <a:r>
                        <a:rPr kumimoji="0" lang="en-US" sz="1200" b="0" i="0" u="none" strike="noStrike" cap="none" normalizeH="0" baseline="0" smtClean="0">
                          <a:ln>
                            <a:noFill/>
                          </a:ln>
                          <a:solidFill>
                            <a:srgbClr val="FFFFFF"/>
                          </a:solidFill>
                          <a:effectLst/>
                          <a:latin typeface="Arial" charset="0"/>
                          <a:cs typeface="Arial" charset="0"/>
                        </a:rPr>
                        <a:t>Impact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71450" marR="0" lvl="0" indent="-171450" algn="just" defTabSz="914400" rtl="0" eaLnBrk="1" fontAlgn="base" latinLnBrk="0" hangingPunct="1">
                        <a:lnSpc>
                          <a:spcPct val="100000"/>
                        </a:lnSpc>
                        <a:spcBef>
                          <a:spcPct val="20000"/>
                        </a:spcBef>
                        <a:spcAft>
                          <a:spcPct val="0"/>
                        </a:spcAft>
                        <a:buClr>
                          <a:srgbClr val="FFCC00"/>
                        </a:buClr>
                        <a:buSzTx/>
                        <a:buFontTx/>
                        <a:buChar char="•"/>
                        <a:tabLst/>
                      </a:pPr>
                      <a:r>
                        <a:rPr kumimoji="0" lang="fr-FR" sz="1200" b="0" i="0" u="none" strike="noStrike" cap="none" normalizeH="0" baseline="0" dirty="0" smtClean="0">
                          <a:ln>
                            <a:noFill/>
                          </a:ln>
                          <a:solidFill>
                            <a:srgbClr val="FFFFFF"/>
                          </a:solidFill>
                          <a:effectLst/>
                          <a:latin typeface="Arial" charset="0"/>
                          <a:cs typeface="Arial" charset="0"/>
                        </a:rPr>
                        <a:t>Un attaquant qui parviendrait à exploiter cette vulnérabilité pourrait exécuter du code avec des privilèges élevés sur le système d'exploitation invité.</a:t>
                      </a:r>
                      <a:endParaRPr kumimoji="0" lang="en-US" sz="1200" b="0" i="0" u="none" strike="noStrike" cap="none" normalizeH="0" baseline="0" dirty="0" smtClean="0">
                        <a:ln>
                          <a:noFill/>
                        </a:ln>
                        <a:solidFill>
                          <a:srgbClr val="FFFFFF"/>
                        </a:solidFill>
                        <a:effectLst/>
                        <a:latin typeface="Arial" charset="0"/>
                        <a:ea typeface="PMingLiU" pitchFamily="18" charset="-120"/>
                        <a:cs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41288">
                <a:tc>
                  <a:txBody>
                    <a:bodyPr/>
                    <a:lstStyle/>
                    <a:p>
                      <a:pPr marL="0" marR="0" lvl="0" indent="0" algn="l" defTabSz="914400" rtl="0" eaLnBrk="1" fontAlgn="base" latinLnBrk="0" hangingPunct="1">
                        <a:lnSpc>
                          <a:spcPct val="100000"/>
                        </a:lnSpc>
                        <a:spcBef>
                          <a:spcPct val="20000"/>
                        </a:spcBef>
                        <a:spcAft>
                          <a:spcPct val="0"/>
                        </a:spcAft>
                        <a:buClr>
                          <a:srgbClr val="FFCC00"/>
                        </a:buClr>
                        <a:buSzTx/>
                        <a:buFontTx/>
                        <a:buNone/>
                        <a:tabLst/>
                      </a:pPr>
                      <a:r>
                        <a:rPr kumimoji="0" lang="en-US" sz="1200" b="0" i="0" u="none" strike="noStrike" cap="none" normalizeH="0" baseline="0" smtClean="0">
                          <a:ln>
                            <a:noFill/>
                          </a:ln>
                          <a:solidFill>
                            <a:srgbClr val="FFFFFF"/>
                          </a:solidFill>
                          <a:effectLst/>
                          <a:latin typeface="Arial" charset="0"/>
                          <a:cs typeface="Arial" charset="0"/>
                        </a:rPr>
                        <a:t>Facteurs atténuants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73038" marR="0" lvl="0" indent="-173038" algn="l" defTabSz="914400" rtl="0" eaLnBrk="1" fontAlgn="base" latinLnBrk="0" hangingPunct="1">
                        <a:lnSpc>
                          <a:spcPct val="100000"/>
                        </a:lnSpc>
                        <a:spcBef>
                          <a:spcPct val="20000"/>
                        </a:spcBef>
                        <a:spcAft>
                          <a:spcPct val="0"/>
                        </a:spcAft>
                        <a:buClr>
                          <a:srgbClr val="FFCC00"/>
                        </a:buClr>
                        <a:buSzTx/>
                        <a:buFontTx/>
                        <a:buChar char="•"/>
                        <a:tabLst/>
                      </a:pPr>
                      <a:r>
                        <a:rPr kumimoji="0" lang="fr-FR" sz="1200" b="0" i="0" u="none" strike="noStrike" cap="none" normalizeH="0" baseline="0" smtClean="0">
                          <a:ln>
                            <a:noFill/>
                          </a:ln>
                          <a:solidFill>
                            <a:srgbClr val="FFFFFF"/>
                          </a:solidFill>
                          <a:effectLst/>
                          <a:latin typeface="Arial" charset="0"/>
                          <a:cs typeface="Arial" charset="0"/>
                        </a:rPr>
                        <a:t>Un attaquant doit être authentifié et connecté dans le système d'exploitation invité s'exécutant dans la machine virtuelle pour exploiter cette vulnérabilité.</a:t>
                      </a:r>
                    </a:p>
                    <a:p>
                      <a:pPr marL="173038" marR="0" lvl="0" indent="-173038" algn="l" defTabSz="914400" rtl="0" eaLnBrk="1" fontAlgn="base" latinLnBrk="0" hangingPunct="1">
                        <a:lnSpc>
                          <a:spcPct val="100000"/>
                        </a:lnSpc>
                        <a:spcBef>
                          <a:spcPct val="20000"/>
                        </a:spcBef>
                        <a:spcAft>
                          <a:spcPct val="0"/>
                        </a:spcAft>
                        <a:buClr>
                          <a:srgbClr val="FFCC00"/>
                        </a:buClr>
                        <a:buSzTx/>
                        <a:buFontTx/>
                        <a:buChar char="•"/>
                        <a:tabLst/>
                      </a:pPr>
                      <a:r>
                        <a:rPr kumimoji="0" lang="fr-FR" sz="1200" b="0" i="0" u="none" strike="noStrike" cap="none" normalizeH="0" baseline="0" smtClean="0">
                          <a:ln>
                            <a:noFill/>
                          </a:ln>
                          <a:solidFill>
                            <a:srgbClr val="FFFFFF"/>
                          </a:solidFill>
                          <a:effectLst/>
                          <a:latin typeface="Arial" charset="0"/>
                          <a:cs typeface="Arial" charset="0"/>
                        </a:rPr>
                        <a:t>Windows Server 2008 Hyper-V n'est pas concerné par cette vulnérabilité.</a:t>
                      </a:r>
                    </a:p>
                    <a:p>
                      <a:pPr marL="173038" marR="0" lvl="0" indent="-173038" algn="l" defTabSz="914400" rtl="0" eaLnBrk="1" fontAlgn="base" latinLnBrk="0" hangingPunct="1">
                        <a:lnSpc>
                          <a:spcPct val="100000"/>
                        </a:lnSpc>
                        <a:spcBef>
                          <a:spcPct val="20000"/>
                        </a:spcBef>
                        <a:spcAft>
                          <a:spcPct val="0"/>
                        </a:spcAft>
                        <a:buClr>
                          <a:srgbClr val="FFCC00"/>
                        </a:buClr>
                        <a:buSzTx/>
                        <a:buFontTx/>
                        <a:buChar char="•"/>
                        <a:tabLst/>
                      </a:pPr>
                      <a:r>
                        <a:rPr kumimoji="0" lang="fr-FR" sz="1200" b="0" i="0" u="none" strike="noStrike" cap="none" normalizeH="0" baseline="0" smtClean="0">
                          <a:ln>
                            <a:noFill/>
                          </a:ln>
                          <a:solidFill>
                            <a:srgbClr val="FFFFFF"/>
                          </a:solidFill>
                          <a:effectLst/>
                          <a:latin typeface="Arial" charset="0"/>
                          <a:cs typeface="Arial" charset="0"/>
                        </a:rPr>
                        <a:t>Windows Virtual PC et le mode Windows XP sous Windows 7 ne sont pas concernés par cette vulnérabilité.</a:t>
                      </a:r>
                    </a:p>
                    <a:p>
                      <a:pPr marL="173038" marR="0" lvl="0" indent="-173038" algn="l" defTabSz="914400" rtl="0" eaLnBrk="1" fontAlgn="base" latinLnBrk="0" hangingPunct="1">
                        <a:lnSpc>
                          <a:spcPct val="100000"/>
                        </a:lnSpc>
                        <a:spcBef>
                          <a:spcPct val="20000"/>
                        </a:spcBef>
                        <a:spcAft>
                          <a:spcPct val="0"/>
                        </a:spcAft>
                        <a:buClr>
                          <a:srgbClr val="FFCC00"/>
                        </a:buClr>
                        <a:buSzTx/>
                        <a:buFontTx/>
                        <a:buChar char="•"/>
                        <a:tabLst/>
                      </a:pPr>
                      <a:r>
                        <a:rPr kumimoji="0" lang="fr-FR" sz="1200" b="0" i="0" u="none" strike="noStrike" cap="none" normalizeH="0" baseline="0" smtClean="0">
                          <a:ln>
                            <a:noFill/>
                          </a:ln>
                          <a:solidFill>
                            <a:srgbClr val="FFFFFF"/>
                          </a:solidFill>
                          <a:effectLst/>
                          <a:latin typeface="Arial" charset="0"/>
                          <a:cs typeface="Arial" charset="0"/>
                        </a:rPr>
                        <a:t>Les déploiements utilisant la virtualisation matérielle (Hardware Assisted Virtualization, HAV) ne sont pas concernés par cette vulnérabilité.</a:t>
                      </a:r>
                      <a:endParaRPr kumimoji="0" lang="en-US" sz="1200" b="0" i="0" u="none" strike="noStrike" cap="none" normalizeH="0" baseline="0" smtClean="0">
                        <a:ln>
                          <a:noFill/>
                        </a:ln>
                        <a:solidFill>
                          <a:srgbClr val="FFFFFF"/>
                        </a:solidFill>
                        <a:effectLst/>
                        <a:latin typeface="Arial" charset="0"/>
                        <a:ea typeface="PMingLiU" pitchFamily="18" charset="-120"/>
                        <a:cs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41288">
                <a:tc>
                  <a:txBody>
                    <a:bodyPr/>
                    <a:lstStyle/>
                    <a:p>
                      <a:pPr marL="0" marR="0" lvl="0" indent="0" algn="l" defTabSz="914400" rtl="0" eaLnBrk="1" fontAlgn="base" latinLnBrk="0" hangingPunct="1">
                        <a:lnSpc>
                          <a:spcPct val="100000"/>
                        </a:lnSpc>
                        <a:spcBef>
                          <a:spcPct val="20000"/>
                        </a:spcBef>
                        <a:spcAft>
                          <a:spcPct val="0"/>
                        </a:spcAft>
                        <a:buClr>
                          <a:srgbClr val="FFCC00"/>
                        </a:buClr>
                        <a:buSzTx/>
                        <a:buFontTx/>
                        <a:buNone/>
                        <a:tabLst/>
                      </a:pPr>
                      <a:r>
                        <a:rPr kumimoji="0" lang="en-US" sz="1200" b="0" i="0" u="none" strike="noStrike" cap="none" normalizeH="0" baseline="0" smtClean="0">
                          <a:ln>
                            <a:noFill/>
                          </a:ln>
                          <a:solidFill>
                            <a:srgbClr val="FFFFFF"/>
                          </a:solidFill>
                          <a:effectLst/>
                          <a:latin typeface="Arial" charset="0"/>
                          <a:cs typeface="Arial" charset="0"/>
                        </a:rPr>
                        <a:t>Informations complémentaires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73038" marR="0" lvl="0" indent="-173038" algn="l" defTabSz="914400" rtl="0" eaLnBrk="1" fontAlgn="base" latinLnBrk="0" hangingPunct="1">
                        <a:lnSpc>
                          <a:spcPct val="100000"/>
                        </a:lnSpc>
                        <a:spcBef>
                          <a:spcPct val="20000"/>
                        </a:spcBef>
                        <a:spcAft>
                          <a:spcPct val="0"/>
                        </a:spcAft>
                        <a:buClr>
                          <a:srgbClr val="FFCC00"/>
                        </a:buClr>
                        <a:buSzTx/>
                        <a:buFontTx/>
                        <a:buChar char="•"/>
                        <a:tabLst/>
                      </a:pPr>
                      <a:r>
                        <a:rPr kumimoji="0" lang="fr-FR" sz="1200" b="0" i="0" u="none" strike="noStrike" cap="none" normalizeH="0" baseline="0" dirty="0" smtClean="0">
                          <a:ln>
                            <a:noFill/>
                          </a:ln>
                          <a:solidFill>
                            <a:srgbClr val="FFFFFF"/>
                          </a:solidFill>
                          <a:effectLst/>
                          <a:latin typeface="Arial" charset="0"/>
                          <a:ea typeface="PMingLiU" pitchFamily="18" charset="-120"/>
                          <a:cs typeface="Times New Roman" pitchFamily="18" charset="0"/>
                        </a:rPr>
                        <a:t>Cette vulnérabilité a été signalée de manière responsable.</a:t>
                      </a:r>
                    </a:p>
                    <a:p>
                      <a:pPr marL="173038" marR="0" lvl="0" indent="-173038" algn="l" defTabSz="914400" rtl="0" eaLnBrk="1" fontAlgn="base" latinLnBrk="0" hangingPunct="1">
                        <a:lnSpc>
                          <a:spcPct val="100000"/>
                        </a:lnSpc>
                        <a:spcBef>
                          <a:spcPct val="20000"/>
                        </a:spcBef>
                        <a:spcAft>
                          <a:spcPct val="0"/>
                        </a:spcAft>
                        <a:buClr>
                          <a:srgbClr val="FFCC00"/>
                        </a:buClr>
                        <a:buSzTx/>
                        <a:buFontTx/>
                        <a:buChar char="•"/>
                        <a:tabLst/>
                      </a:pPr>
                      <a:r>
                        <a:rPr kumimoji="0" lang="fr-FR" sz="1200" b="0" i="0" u="none" strike="noStrike" cap="none" normalizeH="0" baseline="0" dirty="0" smtClean="0">
                          <a:ln>
                            <a:noFill/>
                          </a:ln>
                          <a:solidFill>
                            <a:srgbClr val="FFFFFF"/>
                          </a:solidFill>
                          <a:effectLst/>
                          <a:latin typeface="Arial" charset="0"/>
                          <a:ea typeface="PMingLiU" pitchFamily="18" charset="-120"/>
                          <a:cs typeface="Times New Roman" pitchFamily="18" charset="0"/>
                        </a:rPr>
                        <a:t>À la publication de ce Bulletin, nous n'avons pas connaissance d'attaques ou de code d'exploitation.</a:t>
                      </a:r>
                    </a:p>
                    <a:p>
                      <a:pPr marL="173038" marR="0" lvl="0" indent="-173038" algn="l" defTabSz="914400" rtl="0" eaLnBrk="1" fontAlgn="base" latinLnBrk="0" hangingPunct="1">
                        <a:lnSpc>
                          <a:spcPct val="100000"/>
                        </a:lnSpc>
                        <a:spcBef>
                          <a:spcPct val="20000"/>
                        </a:spcBef>
                        <a:spcAft>
                          <a:spcPct val="0"/>
                        </a:spcAft>
                        <a:buClr>
                          <a:srgbClr val="FFCC00"/>
                        </a:buClr>
                        <a:buSzTx/>
                        <a:buFontTx/>
                        <a:buChar char="•"/>
                        <a:tabLst/>
                      </a:pPr>
                      <a:r>
                        <a:rPr kumimoji="0" lang="fr-FR" sz="1200" b="0" i="0" u="none" strike="noStrike" cap="none" normalizeH="0" baseline="0" dirty="0" smtClean="0">
                          <a:ln>
                            <a:noFill/>
                          </a:ln>
                          <a:solidFill>
                            <a:srgbClr val="FFFFFF"/>
                          </a:solidFill>
                          <a:effectLst/>
                          <a:latin typeface="Arial" charset="0"/>
                          <a:ea typeface="PMingLiU" pitchFamily="18" charset="-120"/>
                          <a:cs typeface="Times New Roman" pitchFamily="18" charset="0"/>
                        </a:rPr>
                        <a:t>Cette vulnérabilité ne peut être exploitée pour compromettre le système d'exploitation hôte.</a:t>
                      </a:r>
                      <a:endParaRPr kumimoji="0" lang="en-US" sz="1200" b="0" i="0" u="none" strike="noStrike" cap="none" normalizeH="0" baseline="0" dirty="0" smtClean="0">
                        <a:ln>
                          <a:noFill/>
                        </a:ln>
                        <a:solidFill>
                          <a:srgbClr val="FFFFFF"/>
                        </a:solidFill>
                        <a:effectLst/>
                        <a:latin typeface="Arial" charset="0"/>
                        <a:ea typeface="PMingLiU" pitchFamily="18" charset="-120"/>
                        <a:cs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ransition>
    <p:fad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63990" name="Group 150"/>
          <p:cNvGraphicFramePr>
            <a:graphicFrameLocks noGrp="1"/>
          </p:cNvGraphicFramePr>
          <p:nvPr/>
        </p:nvGraphicFramePr>
        <p:xfrm>
          <a:off x="336550" y="1403350"/>
          <a:ext cx="8426450" cy="3291840"/>
        </p:xfrm>
        <a:graphic>
          <a:graphicData uri="http://schemas.openxmlformats.org/drawingml/2006/table">
            <a:tbl>
              <a:tblPr/>
              <a:tblGrid>
                <a:gridCol w="1444625"/>
                <a:gridCol w="1031875"/>
                <a:gridCol w="954088"/>
                <a:gridCol w="968375"/>
                <a:gridCol w="1177925"/>
                <a:gridCol w="923925"/>
                <a:gridCol w="962025"/>
                <a:gridCol w="963612"/>
              </a:tblGrid>
              <a:tr h="500063">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1" i="0" u="none" strike="noStrike" cap="none" normalizeH="0" baseline="0" dirty="0" smtClean="0">
                          <a:ln>
                            <a:noFill/>
                          </a:ln>
                          <a:solidFill>
                            <a:srgbClr val="FFFFFF"/>
                          </a:solidFill>
                          <a:effectLst/>
                          <a:latin typeface="Arial" charset="0"/>
                          <a:cs typeface="Arial" charset="0"/>
                        </a:rPr>
                        <a:t>Bulletin</a:t>
                      </a:r>
                    </a:p>
                  </a:txBody>
                  <a:tcPr marT="91440" marB="9144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smtClean="0">
                          <a:ln>
                            <a:noFill/>
                          </a:ln>
                          <a:solidFill>
                            <a:srgbClr val="FFFFFF"/>
                          </a:solidFill>
                          <a:effectLst/>
                          <a:latin typeface="Arial" charset="0"/>
                          <a:cs typeface="Arial" charset="0"/>
                        </a:rPr>
                        <a:t>Windows Update</a:t>
                      </a:r>
                    </a:p>
                  </a:txBody>
                  <a:tcPr marT="91440" marB="9144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rgbClr val="FFFFFF"/>
                          </a:solidFill>
                          <a:effectLst/>
                          <a:latin typeface="Arial" charset="0"/>
                          <a:cs typeface="Arial" charset="0"/>
                        </a:rPr>
                        <a:t>Microsoft Update</a:t>
                      </a:r>
                    </a:p>
                  </a:txBody>
                  <a:tcPr marT="91440" marB="9144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rgbClr val="FFFFFF"/>
                          </a:solidFill>
                          <a:effectLst/>
                          <a:latin typeface="Arial" charset="0"/>
                          <a:cs typeface="Arial" charset="0"/>
                        </a:rPr>
                        <a:t>MBSA 2.1</a:t>
                      </a:r>
                    </a:p>
                  </a:txBody>
                  <a:tcPr marT="91440" marB="9144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rgbClr val="FFFFFF"/>
                          </a:solidFill>
                          <a:effectLst/>
                          <a:latin typeface="Arial" charset="0"/>
                          <a:cs typeface="Arial" charset="0"/>
                        </a:rPr>
                        <a:t>WSUS 3.0</a:t>
                      </a:r>
                    </a:p>
                  </a:txBody>
                  <a:tcPr marT="91440" marB="9144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rgbClr val="FFFFFF"/>
                          </a:solidFill>
                          <a:effectLst/>
                          <a:latin typeface="Arial" charset="0"/>
                          <a:cs typeface="Arial" charset="0"/>
                        </a:rPr>
                        <a:t>SMS avec Feature Pack SUS </a:t>
                      </a:r>
                    </a:p>
                  </a:txBody>
                  <a:tcPr marT="91440" marB="9144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fr-FR" sz="1200" b="0" i="0" u="none" strike="noStrike" cap="none" normalizeH="0" baseline="0" smtClean="0">
                          <a:ln>
                            <a:noFill/>
                          </a:ln>
                          <a:solidFill>
                            <a:srgbClr val="FFFFFF"/>
                          </a:solidFill>
                          <a:effectLst/>
                          <a:latin typeface="Arial" charset="0"/>
                          <a:cs typeface="Arial" charset="0"/>
                        </a:rPr>
                        <a:t>SMS avec Outil d'inventaire des mises à jour</a:t>
                      </a:r>
                      <a:endParaRPr kumimoji="0" lang="en-US" sz="1200" b="0" i="0" u="none" strike="noStrike" cap="none" normalizeH="0" baseline="0" smtClean="0">
                        <a:ln>
                          <a:noFill/>
                        </a:ln>
                        <a:solidFill>
                          <a:srgbClr val="FFFFFF"/>
                        </a:solidFill>
                        <a:effectLst/>
                        <a:latin typeface="Arial" charset="0"/>
                        <a:cs typeface="Arial" charset="0"/>
                      </a:endParaRPr>
                    </a:p>
                  </a:txBody>
                  <a:tcPr marT="91440" marB="9144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rgbClr val="FFFFFF"/>
                          </a:solidFill>
                          <a:effectLst/>
                          <a:latin typeface="Arial" charset="0"/>
                          <a:cs typeface="Arial" charset="0"/>
                        </a:rPr>
                        <a:t>SCCM 2007</a:t>
                      </a:r>
                    </a:p>
                  </a:txBody>
                  <a:tcPr marT="91440" marB="9144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r h="300038">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smtClean="0">
                          <a:ln>
                            <a:noFill/>
                          </a:ln>
                          <a:solidFill>
                            <a:srgbClr val="FFFFFF"/>
                          </a:solidFill>
                          <a:effectLst/>
                          <a:latin typeface="Arial" charset="0"/>
                          <a:cs typeface="Arial" charset="0"/>
                        </a:rPr>
                        <a:t>MS09-028</a:t>
                      </a:r>
                    </a:p>
                  </a:txBody>
                  <a:tcPr marT="91440" marB="9144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rgbClr val="FFFFFF"/>
                          </a:solidFill>
                          <a:effectLst/>
                          <a:latin typeface="Arial" charset="0"/>
                          <a:cs typeface="Arial" charset="0"/>
                        </a:rPr>
                        <a:t>Oui</a:t>
                      </a:r>
                    </a:p>
                  </a:txBody>
                  <a:tcPr marB="9144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rgbClr val="FFFFFF"/>
                          </a:solidFill>
                          <a:effectLst/>
                          <a:latin typeface="Arial" charset="0"/>
                          <a:cs typeface="Arial" charset="0"/>
                        </a:rPr>
                        <a:t>Oui</a:t>
                      </a:r>
                    </a:p>
                  </a:txBody>
                  <a:tcPr marB="9144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1" i="0" u="none" strike="noStrike" cap="none" normalizeH="0" baseline="0" smtClean="0">
                          <a:ln>
                            <a:noFill/>
                          </a:ln>
                          <a:solidFill>
                            <a:srgbClr val="FFFFFF"/>
                          </a:solidFill>
                          <a:effectLst/>
                          <a:latin typeface="Arial" charset="0"/>
                          <a:cs typeface="Arial" charset="0"/>
                        </a:rPr>
                        <a:t>Oui</a:t>
                      </a:r>
                    </a:p>
                  </a:txBody>
                  <a:tcPr marB="9144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1" i="0" u="none" strike="noStrike" cap="none" normalizeH="0" baseline="0" smtClean="0">
                          <a:ln>
                            <a:noFill/>
                          </a:ln>
                          <a:solidFill>
                            <a:srgbClr val="FFFFFF"/>
                          </a:solidFill>
                          <a:effectLst/>
                          <a:latin typeface="Arial" charset="0"/>
                          <a:cs typeface="Arial" charset="0"/>
                        </a:rPr>
                        <a:t>Oui</a:t>
                      </a:r>
                    </a:p>
                  </a:txBody>
                  <a:tcPr marB="9144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1" i="0" u="none" strike="noStrike" cap="none" normalizeH="0" baseline="0" smtClean="0">
                          <a:ln>
                            <a:noFill/>
                          </a:ln>
                          <a:solidFill>
                            <a:srgbClr val="FFFFFF"/>
                          </a:solidFill>
                          <a:effectLst/>
                          <a:latin typeface="Arial" charset="0"/>
                          <a:cs typeface="Arial" charset="0"/>
                        </a:rPr>
                        <a:t>Non</a:t>
                      </a:r>
                      <a:r>
                        <a:rPr kumimoji="0" lang="en-US" sz="1200" b="1" i="0" u="none" strike="noStrike" cap="none" normalizeH="0" baseline="30000" smtClean="0">
                          <a:ln>
                            <a:noFill/>
                          </a:ln>
                          <a:solidFill>
                            <a:srgbClr val="FFFFFF"/>
                          </a:solidFill>
                          <a:effectLst/>
                          <a:latin typeface="Arial" charset="0"/>
                          <a:cs typeface="Arial" charset="0"/>
                        </a:rPr>
                        <a:t>3</a:t>
                      </a:r>
                    </a:p>
                  </a:txBody>
                  <a:tcPr marB="9144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1" i="0" u="none" strike="noStrike" cap="none" normalizeH="0" baseline="0" smtClean="0">
                          <a:ln>
                            <a:noFill/>
                          </a:ln>
                          <a:solidFill>
                            <a:srgbClr val="FFFFFF"/>
                          </a:solidFill>
                          <a:effectLst/>
                          <a:latin typeface="Arial" charset="0"/>
                          <a:cs typeface="Arial" charset="0"/>
                        </a:rPr>
                        <a:t>Oui</a:t>
                      </a:r>
                      <a:r>
                        <a:rPr kumimoji="0" lang="en-US" sz="1200" b="1" i="0" u="none" strike="noStrike" cap="none" normalizeH="0" baseline="0" smtClean="0">
                          <a:ln>
                            <a:noFill/>
                          </a:ln>
                          <a:solidFill>
                            <a:schemeClr val="tx1"/>
                          </a:solidFill>
                          <a:effectLst/>
                          <a:latin typeface="Arial" charset="0"/>
                          <a:cs typeface="Arial" charset="0"/>
                        </a:rPr>
                        <a:t> </a:t>
                      </a:r>
                    </a:p>
                  </a:txBody>
                  <a:tcPr marB="9144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1" i="0" u="none" strike="noStrike" cap="none" normalizeH="0" baseline="0" smtClean="0">
                          <a:ln>
                            <a:noFill/>
                          </a:ln>
                          <a:solidFill>
                            <a:srgbClr val="FFFFFF"/>
                          </a:solidFill>
                          <a:effectLst/>
                          <a:latin typeface="Arial" charset="0"/>
                          <a:cs typeface="Arial" charset="0"/>
                        </a:rPr>
                        <a:t>Oui</a:t>
                      </a:r>
                    </a:p>
                  </a:txBody>
                  <a:tcPr marB="9144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r h="300038">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smtClean="0">
                          <a:ln>
                            <a:noFill/>
                          </a:ln>
                          <a:solidFill>
                            <a:srgbClr val="FFFFFF"/>
                          </a:solidFill>
                          <a:effectLst/>
                          <a:latin typeface="Arial" charset="0"/>
                          <a:cs typeface="Arial" charset="0"/>
                        </a:rPr>
                        <a:t>MS09-029</a:t>
                      </a:r>
                    </a:p>
                  </a:txBody>
                  <a:tcPr marT="91440" marB="9144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rgbClr val="FFFFFF"/>
                          </a:solidFill>
                          <a:effectLst/>
                          <a:latin typeface="Arial" charset="0"/>
                          <a:cs typeface="Arial" charset="0"/>
                        </a:rPr>
                        <a:t>Oui</a:t>
                      </a:r>
                    </a:p>
                  </a:txBody>
                  <a:tcPr marB="9144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rgbClr val="FFFFFF"/>
                          </a:solidFill>
                          <a:effectLst/>
                          <a:latin typeface="Arial" charset="0"/>
                          <a:cs typeface="Arial" charset="0"/>
                        </a:rPr>
                        <a:t>Oui</a:t>
                      </a:r>
                    </a:p>
                  </a:txBody>
                  <a:tcPr marB="9144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1" i="0" u="none" strike="noStrike" cap="none" normalizeH="0" baseline="0" smtClean="0">
                          <a:ln>
                            <a:noFill/>
                          </a:ln>
                          <a:solidFill>
                            <a:srgbClr val="FFFFFF"/>
                          </a:solidFill>
                          <a:effectLst/>
                          <a:latin typeface="Arial" charset="0"/>
                          <a:cs typeface="Arial" charset="0"/>
                        </a:rPr>
                        <a:t>Oui</a:t>
                      </a:r>
                    </a:p>
                  </a:txBody>
                  <a:tcPr marB="9144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1" i="0" u="none" strike="noStrike" cap="none" normalizeH="0" baseline="0" smtClean="0">
                          <a:ln>
                            <a:noFill/>
                          </a:ln>
                          <a:solidFill>
                            <a:srgbClr val="FFFFFF"/>
                          </a:solidFill>
                          <a:effectLst/>
                          <a:latin typeface="Arial" charset="0"/>
                          <a:cs typeface="Arial" charset="0"/>
                        </a:rPr>
                        <a:t>Oui</a:t>
                      </a:r>
                    </a:p>
                  </a:txBody>
                  <a:tcPr marB="9144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1" i="0" u="none" strike="noStrike" cap="none" normalizeH="0" baseline="0" smtClean="0">
                          <a:ln>
                            <a:noFill/>
                          </a:ln>
                          <a:solidFill>
                            <a:srgbClr val="FFFFFF"/>
                          </a:solidFill>
                          <a:effectLst/>
                          <a:latin typeface="Arial" charset="0"/>
                          <a:cs typeface="Arial" charset="0"/>
                        </a:rPr>
                        <a:t>Non</a:t>
                      </a:r>
                      <a:r>
                        <a:rPr kumimoji="0" lang="en-US" sz="1200" b="1" i="0" u="none" strike="noStrike" cap="none" normalizeH="0" baseline="30000" smtClean="0">
                          <a:ln>
                            <a:noFill/>
                          </a:ln>
                          <a:solidFill>
                            <a:srgbClr val="FFFFFF"/>
                          </a:solidFill>
                          <a:effectLst/>
                          <a:latin typeface="Arial" charset="0"/>
                          <a:cs typeface="Arial" charset="0"/>
                        </a:rPr>
                        <a:t>1</a:t>
                      </a:r>
                    </a:p>
                  </a:txBody>
                  <a:tcPr marB="9144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1" i="0" u="none" strike="noStrike" cap="none" normalizeH="0" baseline="0" smtClean="0">
                          <a:ln>
                            <a:noFill/>
                          </a:ln>
                          <a:solidFill>
                            <a:srgbClr val="FFFFFF"/>
                          </a:solidFill>
                          <a:effectLst/>
                          <a:latin typeface="Arial" charset="0"/>
                          <a:cs typeface="Arial" charset="0"/>
                        </a:rPr>
                        <a:t>Oui</a:t>
                      </a:r>
                      <a:r>
                        <a:rPr kumimoji="0" lang="en-US" sz="1200" b="1" i="0" u="none" strike="noStrike" cap="none" normalizeH="0" baseline="30000" smtClean="0">
                          <a:ln>
                            <a:noFill/>
                          </a:ln>
                          <a:solidFill>
                            <a:srgbClr val="FFFFFF"/>
                          </a:solidFill>
                          <a:effectLst/>
                          <a:latin typeface="Arial" charset="0"/>
                          <a:cs typeface="Arial" charset="0"/>
                        </a:rPr>
                        <a:t>1</a:t>
                      </a:r>
                    </a:p>
                  </a:txBody>
                  <a:tcPr marB="9144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1" i="0" u="none" strike="noStrike" cap="none" normalizeH="0" baseline="0" smtClean="0">
                          <a:ln>
                            <a:noFill/>
                          </a:ln>
                          <a:solidFill>
                            <a:srgbClr val="FFFFFF"/>
                          </a:solidFill>
                          <a:effectLst/>
                          <a:latin typeface="Arial" charset="0"/>
                          <a:cs typeface="Arial" charset="0"/>
                        </a:rPr>
                        <a:t>Oui</a:t>
                      </a:r>
                    </a:p>
                  </a:txBody>
                  <a:tcPr marB="9144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r h="300038">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smtClean="0">
                          <a:ln>
                            <a:noFill/>
                          </a:ln>
                          <a:solidFill>
                            <a:srgbClr val="FFFFFF"/>
                          </a:solidFill>
                          <a:effectLst/>
                          <a:latin typeface="Arial" charset="0"/>
                          <a:cs typeface="Arial" charset="0"/>
                        </a:rPr>
                        <a:t>MS09-030</a:t>
                      </a:r>
                    </a:p>
                  </a:txBody>
                  <a:tcPr marT="91440" marB="9144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rgbClr val="FFFFFF"/>
                          </a:solidFill>
                          <a:effectLst/>
                          <a:latin typeface="Arial" charset="0"/>
                          <a:cs typeface="Arial" charset="0"/>
                        </a:rPr>
                        <a:t>Non</a:t>
                      </a:r>
                      <a:r>
                        <a:rPr kumimoji="0" lang="en-US" sz="1200" b="1" i="0" u="none" strike="noStrike" cap="none" normalizeH="0" baseline="30000" smtClean="0">
                          <a:ln>
                            <a:noFill/>
                          </a:ln>
                          <a:solidFill>
                            <a:srgbClr val="FFFFFF"/>
                          </a:solidFill>
                          <a:effectLst/>
                          <a:latin typeface="Arial" charset="0"/>
                          <a:cs typeface="Arial" charset="0"/>
                        </a:rPr>
                        <a:t>2</a:t>
                      </a:r>
                    </a:p>
                  </a:txBody>
                  <a:tcPr marB="9144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rgbClr val="FFFFFF"/>
                          </a:solidFill>
                          <a:effectLst/>
                          <a:latin typeface="Arial" charset="0"/>
                          <a:cs typeface="Arial" charset="0"/>
                        </a:rPr>
                        <a:t>Oui</a:t>
                      </a:r>
                    </a:p>
                  </a:txBody>
                  <a:tcPr marB="9144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1" i="0" u="none" strike="noStrike" cap="none" normalizeH="0" baseline="0" smtClean="0">
                          <a:ln>
                            <a:noFill/>
                          </a:ln>
                          <a:solidFill>
                            <a:srgbClr val="FFFFFF"/>
                          </a:solidFill>
                          <a:effectLst/>
                          <a:latin typeface="Arial" charset="0"/>
                          <a:cs typeface="Arial" charset="0"/>
                        </a:rPr>
                        <a:t>Oui</a:t>
                      </a:r>
                    </a:p>
                  </a:txBody>
                  <a:tcPr marB="9144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1" i="0" u="none" strike="noStrike" cap="none" normalizeH="0" baseline="0" smtClean="0">
                          <a:ln>
                            <a:noFill/>
                          </a:ln>
                          <a:solidFill>
                            <a:srgbClr val="FFFFFF"/>
                          </a:solidFill>
                          <a:effectLst/>
                          <a:latin typeface="Arial" charset="0"/>
                          <a:cs typeface="Arial" charset="0"/>
                        </a:rPr>
                        <a:t>Oui</a:t>
                      </a:r>
                    </a:p>
                  </a:txBody>
                  <a:tcPr marB="9144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1" i="0" u="none" strike="noStrike" cap="none" normalizeH="0" baseline="0" smtClean="0">
                          <a:ln>
                            <a:noFill/>
                          </a:ln>
                          <a:solidFill>
                            <a:srgbClr val="FFFFFF"/>
                          </a:solidFill>
                          <a:effectLst/>
                          <a:latin typeface="Arial" charset="0"/>
                          <a:cs typeface="Arial" charset="0"/>
                        </a:rPr>
                        <a:t>Non</a:t>
                      </a:r>
                    </a:p>
                  </a:txBody>
                  <a:tcPr marB="9144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1" i="0" u="none" strike="noStrike" cap="none" normalizeH="0" baseline="0" smtClean="0">
                          <a:ln>
                            <a:noFill/>
                          </a:ln>
                          <a:solidFill>
                            <a:srgbClr val="FFFFFF"/>
                          </a:solidFill>
                          <a:effectLst/>
                          <a:latin typeface="Arial" charset="0"/>
                          <a:cs typeface="Arial" charset="0"/>
                        </a:rPr>
                        <a:t>Oui</a:t>
                      </a:r>
                    </a:p>
                  </a:txBody>
                  <a:tcPr marB="9144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1" i="0" u="none" strike="noStrike" cap="none" normalizeH="0" baseline="0" smtClean="0">
                          <a:ln>
                            <a:noFill/>
                          </a:ln>
                          <a:solidFill>
                            <a:srgbClr val="FFFFFF"/>
                          </a:solidFill>
                          <a:effectLst/>
                          <a:latin typeface="Arial" charset="0"/>
                          <a:cs typeface="Arial" charset="0"/>
                        </a:rPr>
                        <a:t>Oui</a:t>
                      </a:r>
                    </a:p>
                  </a:txBody>
                  <a:tcPr marB="9144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r h="300038">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smtClean="0">
                          <a:ln>
                            <a:noFill/>
                          </a:ln>
                          <a:solidFill>
                            <a:srgbClr val="FFFFFF"/>
                          </a:solidFill>
                          <a:effectLst/>
                          <a:latin typeface="Arial" charset="0"/>
                          <a:cs typeface="Arial" charset="0"/>
                        </a:rPr>
                        <a:t>MS09-031</a:t>
                      </a:r>
                    </a:p>
                  </a:txBody>
                  <a:tcPr marT="91440" marB="9144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rgbClr val="FFFFFF"/>
                          </a:solidFill>
                          <a:effectLst/>
                          <a:latin typeface="Arial" charset="0"/>
                          <a:cs typeface="Arial" charset="0"/>
                        </a:rPr>
                        <a:t>Non</a:t>
                      </a:r>
                      <a:r>
                        <a:rPr kumimoji="0" lang="en-US" sz="1200" b="1" i="0" u="none" strike="noStrike" cap="none" normalizeH="0" baseline="30000" smtClean="0">
                          <a:ln>
                            <a:noFill/>
                          </a:ln>
                          <a:solidFill>
                            <a:srgbClr val="FFFFFF"/>
                          </a:solidFill>
                          <a:effectLst/>
                          <a:latin typeface="Arial" charset="0"/>
                          <a:cs typeface="Arial" charset="0"/>
                        </a:rPr>
                        <a:t>2</a:t>
                      </a:r>
                    </a:p>
                  </a:txBody>
                  <a:tcPr marB="9144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rgbClr val="FFFFFF"/>
                          </a:solidFill>
                          <a:effectLst/>
                          <a:latin typeface="Arial" charset="0"/>
                          <a:cs typeface="Arial" charset="0"/>
                        </a:rPr>
                        <a:t>Oui</a:t>
                      </a:r>
                    </a:p>
                  </a:txBody>
                  <a:tcPr marB="9144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1" i="0" u="none" strike="noStrike" cap="none" normalizeH="0" baseline="0" smtClean="0">
                          <a:ln>
                            <a:noFill/>
                          </a:ln>
                          <a:solidFill>
                            <a:srgbClr val="FFFFFF"/>
                          </a:solidFill>
                          <a:effectLst/>
                          <a:latin typeface="Arial" charset="0"/>
                          <a:cs typeface="Arial" charset="0"/>
                        </a:rPr>
                        <a:t>Oui</a:t>
                      </a:r>
                    </a:p>
                  </a:txBody>
                  <a:tcPr marB="9144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1" i="0" u="none" strike="noStrike" cap="none" normalizeH="0" baseline="0" smtClean="0">
                          <a:ln>
                            <a:noFill/>
                          </a:ln>
                          <a:solidFill>
                            <a:srgbClr val="FFFFFF"/>
                          </a:solidFill>
                          <a:effectLst/>
                          <a:latin typeface="Arial" charset="0"/>
                          <a:cs typeface="Arial" charset="0"/>
                        </a:rPr>
                        <a:t>Oui</a:t>
                      </a:r>
                    </a:p>
                  </a:txBody>
                  <a:tcPr marB="9144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1" i="0" u="none" strike="noStrike" cap="none" normalizeH="0" baseline="0" smtClean="0">
                          <a:ln>
                            <a:noFill/>
                          </a:ln>
                          <a:solidFill>
                            <a:srgbClr val="FFFFFF"/>
                          </a:solidFill>
                          <a:effectLst/>
                          <a:latin typeface="Arial" charset="0"/>
                          <a:cs typeface="Arial" charset="0"/>
                        </a:rPr>
                        <a:t>Non</a:t>
                      </a:r>
                    </a:p>
                  </a:txBody>
                  <a:tcPr marB="9144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1" i="0" u="none" strike="noStrike" cap="none" normalizeH="0" baseline="0" smtClean="0">
                          <a:ln>
                            <a:noFill/>
                          </a:ln>
                          <a:solidFill>
                            <a:srgbClr val="FFFFFF"/>
                          </a:solidFill>
                          <a:effectLst/>
                          <a:latin typeface="Arial" charset="0"/>
                          <a:cs typeface="Arial" charset="0"/>
                        </a:rPr>
                        <a:t>Oui</a:t>
                      </a:r>
                    </a:p>
                  </a:txBody>
                  <a:tcPr marB="9144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1" i="0" u="none" strike="noStrike" cap="none" normalizeH="0" baseline="0" smtClean="0">
                          <a:ln>
                            <a:noFill/>
                          </a:ln>
                          <a:solidFill>
                            <a:srgbClr val="FFFFFF"/>
                          </a:solidFill>
                          <a:effectLst/>
                          <a:latin typeface="Arial" charset="0"/>
                          <a:cs typeface="Arial" charset="0"/>
                        </a:rPr>
                        <a:t>Oui</a:t>
                      </a:r>
                    </a:p>
                  </a:txBody>
                  <a:tcPr marB="9144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r h="300038">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smtClean="0">
                          <a:ln>
                            <a:noFill/>
                          </a:ln>
                          <a:solidFill>
                            <a:srgbClr val="FFFFFF"/>
                          </a:solidFill>
                          <a:effectLst/>
                          <a:latin typeface="Arial" charset="0"/>
                          <a:cs typeface="Arial" charset="0"/>
                        </a:rPr>
                        <a:t>MS09-032</a:t>
                      </a:r>
                    </a:p>
                  </a:txBody>
                  <a:tcPr marT="91440" marB="9144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rgbClr val="FFFFFF"/>
                          </a:solidFill>
                          <a:effectLst/>
                          <a:latin typeface="Arial" charset="0"/>
                          <a:cs typeface="Arial" charset="0"/>
                        </a:rPr>
                        <a:t>Oui</a:t>
                      </a:r>
                    </a:p>
                  </a:txBody>
                  <a:tcPr marB="9144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rgbClr val="FFFFFF"/>
                          </a:solidFill>
                          <a:effectLst/>
                          <a:latin typeface="Arial" charset="0"/>
                          <a:cs typeface="Arial" charset="0"/>
                        </a:rPr>
                        <a:t>Oui</a:t>
                      </a:r>
                    </a:p>
                  </a:txBody>
                  <a:tcPr marB="9144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1" i="0" u="none" strike="noStrike" cap="none" normalizeH="0" baseline="0" smtClean="0">
                          <a:ln>
                            <a:noFill/>
                          </a:ln>
                          <a:solidFill>
                            <a:srgbClr val="FFFFFF"/>
                          </a:solidFill>
                          <a:effectLst/>
                          <a:latin typeface="Arial" charset="0"/>
                          <a:cs typeface="Arial" charset="0"/>
                        </a:rPr>
                        <a:t>Oui</a:t>
                      </a:r>
                    </a:p>
                  </a:txBody>
                  <a:tcPr marB="9144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1" i="0" u="none" strike="noStrike" cap="none" normalizeH="0" baseline="0" smtClean="0">
                          <a:ln>
                            <a:noFill/>
                          </a:ln>
                          <a:solidFill>
                            <a:srgbClr val="FFFFFF"/>
                          </a:solidFill>
                          <a:effectLst/>
                          <a:latin typeface="Arial" charset="0"/>
                          <a:cs typeface="Arial" charset="0"/>
                        </a:rPr>
                        <a:t>Oui</a:t>
                      </a:r>
                    </a:p>
                  </a:txBody>
                  <a:tcPr marB="9144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1" i="0" u="none" strike="noStrike" cap="none" normalizeH="0" baseline="0" smtClean="0">
                          <a:ln>
                            <a:noFill/>
                          </a:ln>
                          <a:solidFill>
                            <a:srgbClr val="FFFFFF"/>
                          </a:solidFill>
                          <a:effectLst/>
                          <a:latin typeface="Arial" charset="0"/>
                          <a:cs typeface="Arial" charset="0"/>
                        </a:rPr>
                        <a:t>Non</a:t>
                      </a:r>
                      <a:r>
                        <a:rPr kumimoji="0" lang="en-US" sz="1200" b="1" i="0" u="none" strike="noStrike" cap="none" normalizeH="0" baseline="30000" smtClean="0">
                          <a:ln>
                            <a:noFill/>
                          </a:ln>
                          <a:solidFill>
                            <a:srgbClr val="FFFFFF"/>
                          </a:solidFill>
                          <a:effectLst/>
                          <a:latin typeface="Arial" charset="0"/>
                          <a:cs typeface="Arial" charset="0"/>
                        </a:rPr>
                        <a:t>1</a:t>
                      </a:r>
                    </a:p>
                  </a:txBody>
                  <a:tcPr marB="9144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1" i="0" u="none" strike="noStrike" cap="none" normalizeH="0" baseline="0" smtClean="0">
                          <a:ln>
                            <a:noFill/>
                          </a:ln>
                          <a:solidFill>
                            <a:srgbClr val="FFFFFF"/>
                          </a:solidFill>
                          <a:effectLst/>
                          <a:latin typeface="Arial" charset="0"/>
                          <a:cs typeface="Arial" charset="0"/>
                        </a:rPr>
                        <a:t>Oui</a:t>
                      </a:r>
                      <a:r>
                        <a:rPr kumimoji="0" lang="en-US" sz="1200" b="1" i="0" u="none" strike="noStrike" cap="none" normalizeH="0" baseline="30000" smtClean="0">
                          <a:ln>
                            <a:noFill/>
                          </a:ln>
                          <a:solidFill>
                            <a:srgbClr val="FFFFFF"/>
                          </a:solidFill>
                          <a:effectLst/>
                          <a:latin typeface="Arial" charset="0"/>
                          <a:cs typeface="Arial" charset="0"/>
                        </a:rPr>
                        <a:t>1</a:t>
                      </a:r>
                    </a:p>
                  </a:txBody>
                  <a:tcPr marB="9144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1" i="0" u="none" strike="noStrike" cap="none" normalizeH="0" baseline="0" smtClean="0">
                          <a:ln>
                            <a:noFill/>
                          </a:ln>
                          <a:solidFill>
                            <a:srgbClr val="FFFFFF"/>
                          </a:solidFill>
                          <a:effectLst/>
                          <a:latin typeface="Arial" charset="0"/>
                          <a:cs typeface="Arial" charset="0"/>
                        </a:rPr>
                        <a:t>Oui</a:t>
                      </a:r>
                    </a:p>
                  </a:txBody>
                  <a:tcPr marB="9144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r h="300038">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smtClean="0">
                          <a:ln>
                            <a:noFill/>
                          </a:ln>
                          <a:solidFill>
                            <a:srgbClr val="FFFFFF"/>
                          </a:solidFill>
                          <a:effectLst/>
                          <a:latin typeface="Arial" charset="0"/>
                          <a:cs typeface="Arial" charset="0"/>
                        </a:rPr>
                        <a:t>MS09-033</a:t>
                      </a:r>
                    </a:p>
                  </a:txBody>
                  <a:tcPr marT="91440" marB="9144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rgbClr val="FFFFFF"/>
                          </a:solidFill>
                          <a:effectLst/>
                          <a:latin typeface="Arial" charset="0"/>
                          <a:cs typeface="Arial" charset="0"/>
                        </a:rPr>
                        <a:t>Non</a:t>
                      </a:r>
                      <a:r>
                        <a:rPr kumimoji="0" lang="en-US" sz="1200" b="1" i="0" u="none" strike="noStrike" cap="none" normalizeH="0" baseline="30000" smtClean="0">
                          <a:ln>
                            <a:noFill/>
                          </a:ln>
                          <a:solidFill>
                            <a:srgbClr val="FFFFFF"/>
                          </a:solidFill>
                          <a:effectLst/>
                          <a:latin typeface="Arial" charset="0"/>
                          <a:cs typeface="Arial" charset="0"/>
                        </a:rPr>
                        <a:t>2</a:t>
                      </a:r>
                    </a:p>
                  </a:txBody>
                  <a:tcPr marB="9144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rgbClr val="FFFFFF"/>
                          </a:solidFill>
                          <a:effectLst/>
                          <a:latin typeface="Arial" charset="0"/>
                          <a:cs typeface="Arial" charset="0"/>
                        </a:rPr>
                        <a:t>Oui</a:t>
                      </a:r>
                    </a:p>
                  </a:txBody>
                  <a:tcPr marB="9144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1" i="0" u="none" strike="noStrike" cap="none" normalizeH="0" baseline="0" smtClean="0">
                          <a:ln>
                            <a:noFill/>
                          </a:ln>
                          <a:solidFill>
                            <a:srgbClr val="FFFFFF"/>
                          </a:solidFill>
                          <a:effectLst/>
                          <a:latin typeface="Arial" charset="0"/>
                          <a:cs typeface="Arial" charset="0"/>
                        </a:rPr>
                        <a:t>Oui</a:t>
                      </a:r>
                    </a:p>
                  </a:txBody>
                  <a:tcPr marB="9144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1" i="0" u="none" strike="noStrike" cap="none" normalizeH="0" baseline="0" smtClean="0">
                          <a:ln>
                            <a:noFill/>
                          </a:ln>
                          <a:solidFill>
                            <a:srgbClr val="FFFFFF"/>
                          </a:solidFill>
                          <a:effectLst/>
                          <a:latin typeface="Arial" charset="0"/>
                          <a:cs typeface="Arial" charset="0"/>
                        </a:rPr>
                        <a:t>Oui</a:t>
                      </a:r>
                    </a:p>
                  </a:txBody>
                  <a:tcPr marB="9144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1" i="0" u="none" strike="noStrike" cap="none" normalizeH="0" baseline="0" smtClean="0">
                          <a:ln>
                            <a:noFill/>
                          </a:ln>
                          <a:solidFill>
                            <a:srgbClr val="FFFFFF"/>
                          </a:solidFill>
                          <a:effectLst/>
                          <a:latin typeface="Arial" charset="0"/>
                          <a:cs typeface="Arial" charset="0"/>
                        </a:rPr>
                        <a:t>Non</a:t>
                      </a:r>
                    </a:p>
                  </a:txBody>
                  <a:tcPr marB="9144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1" i="0" u="none" strike="noStrike" cap="none" normalizeH="0" baseline="0" smtClean="0">
                          <a:ln>
                            <a:noFill/>
                          </a:ln>
                          <a:solidFill>
                            <a:srgbClr val="FFFFFF"/>
                          </a:solidFill>
                          <a:effectLst/>
                          <a:latin typeface="Arial" charset="0"/>
                          <a:cs typeface="Arial" charset="0"/>
                        </a:rPr>
                        <a:t>Oui</a:t>
                      </a:r>
                    </a:p>
                  </a:txBody>
                  <a:tcPr marB="9144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1" i="0" u="none" strike="noStrike" cap="none" normalizeH="0" baseline="0" dirty="0" err="1" smtClean="0">
                          <a:ln>
                            <a:noFill/>
                          </a:ln>
                          <a:solidFill>
                            <a:srgbClr val="FFFFFF"/>
                          </a:solidFill>
                          <a:effectLst/>
                          <a:latin typeface="Arial" charset="0"/>
                          <a:cs typeface="Arial" charset="0"/>
                        </a:rPr>
                        <a:t>Oui</a:t>
                      </a:r>
                      <a:endParaRPr kumimoji="0" lang="en-US" sz="1200" b="1" i="0" u="none" strike="noStrike" cap="none" normalizeH="0" baseline="0" dirty="0" smtClean="0">
                        <a:ln>
                          <a:noFill/>
                        </a:ln>
                        <a:solidFill>
                          <a:srgbClr val="FFFFFF"/>
                        </a:solidFill>
                        <a:effectLst/>
                        <a:latin typeface="Arial" charset="0"/>
                        <a:cs typeface="Arial" charset="0"/>
                      </a:endParaRPr>
                    </a:p>
                  </a:txBody>
                  <a:tcPr marB="9144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6" name="Rectangle 2"/>
          <p:cNvSpPr txBox="1">
            <a:spLocks noChangeArrowheads="1"/>
          </p:cNvSpPr>
          <p:nvPr/>
        </p:nvSpPr>
        <p:spPr bwMode="auto">
          <a:xfrm>
            <a:off x="428625" y="4821486"/>
            <a:ext cx="8286750" cy="769441"/>
          </a:xfrm>
          <a:prstGeom prst="rect">
            <a:avLst/>
          </a:prstGeom>
          <a:noFill/>
          <a:ln w="9525">
            <a:noFill/>
            <a:miter lim="800000"/>
            <a:headEnd/>
            <a:tailEnd/>
          </a:ln>
          <a:effectLst/>
        </p:spPr>
        <p:txBody>
          <a:bodyPr anchor="ctr">
            <a:spAutoFit/>
          </a:bodyPr>
          <a:lstStyle/>
          <a:p>
            <a:pPr marL="342900" indent="-342900">
              <a:buFont typeface="Arial" charset="0"/>
              <a:buAutoNum type="arabicPeriod"/>
            </a:pPr>
            <a:r>
              <a:rPr lang="en-US" sz="1100" i="1" dirty="0">
                <a:solidFill>
                  <a:srgbClr val="FFFFFF"/>
                </a:solidFill>
              </a:rPr>
              <a:t>SMS SUSFP </a:t>
            </a:r>
            <a:r>
              <a:rPr lang="en-US" sz="1100" i="1" dirty="0" err="1">
                <a:solidFill>
                  <a:srgbClr val="FFFFFF"/>
                </a:solidFill>
              </a:rPr>
              <a:t>prend</a:t>
            </a:r>
            <a:r>
              <a:rPr lang="en-US" sz="1100" i="1" dirty="0">
                <a:solidFill>
                  <a:srgbClr val="FFFFFF"/>
                </a:solidFill>
              </a:rPr>
              <a:t> </a:t>
            </a:r>
            <a:r>
              <a:rPr lang="en-US" sz="1100" i="1" dirty="0" err="1">
                <a:solidFill>
                  <a:srgbClr val="FFFFFF"/>
                </a:solidFill>
              </a:rPr>
              <a:t>uniquement</a:t>
            </a:r>
            <a:r>
              <a:rPr lang="en-US" sz="1100" i="1" dirty="0">
                <a:solidFill>
                  <a:srgbClr val="FFFFFF"/>
                </a:solidFill>
              </a:rPr>
              <a:t> en charge Windows 2000 SP4, Windows XP SP2 et SP3, Windows Server 2003 SP1 et SP2.</a:t>
            </a:r>
          </a:p>
          <a:p>
            <a:pPr marL="342900" indent="-342900">
              <a:buFont typeface="Arial" charset="0"/>
              <a:buAutoNum type="arabicPeriod"/>
            </a:pPr>
            <a:r>
              <a:rPr lang="fr-FR" sz="1100" i="1" dirty="0">
                <a:solidFill>
                  <a:srgbClr val="FFFFFF"/>
                </a:solidFill>
              </a:rPr>
              <a:t>Windows Update prend uniquement en charge les packages de sécurité Windows natifs. </a:t>
            </a:r>
          </a:p>
          <a:p>
            <a:pPr marL="342900" indent="-342900">
              <a:buFont typeface="Arial" charset="0"/>
              <a:buAutoNum type="arabicPeriod"/>
            </a:pPr>
            <a:r>
              <a:rPr lang="fr-FR" sz="1100" i="1" dirty="0">
                <a:solidFill>
                  <a:srgbClr val="FFFFFF"/>
                </a:solidFill>
              </a:rPr>
              <a:t>SMS SUSFP ne prend pas en charge DirectX.</a:t>
            </a:r>
            <a:endParaRPr lang="en-US" sz="1100" i="1" dirty="0">
              <a:solidFill>
                <a:srgbClr val="FFFFFF"/>
              </a:solidFill>
            </a:endParaRPr>
          </a:p>
        </p:txBody>
      </p:sp>
      <p:sp>
        <p:nvSpPr>
          <p:cNvPr id="7" name="Rectangle 2"/>
          <p:cNvSpPr>
            <a:spLocks noGrp="1" noChangeArrowheads="1"/>
          </p:cNvSpPr>
          <p:nvPr>
            <p:ph type="title"/>
          </p:nvPr>
        </p:nvSpPr>
        <p:spPr/>
        <p:txBody>
          <a:bodyPr/>
          <a:lstStyle/>
          <a:p>
            <a:r>
              <a:rPr lang="en-US" dirty="0" err="1" smtClean="0"/>
              <a:t>Détection</a:t>
            </a:r>
            <a:r>
              <a:rPr lang="en-US" dirty="0" smtClean="0"/>
              <a:t> et </a:t>
            </a:r>
            <a:r>
              <a:rPr lang="en-US" dirty="0" err="1" smtClean="0"/>
              <a:t>déploiement</a:t>
            </a:r>
            <a:endParaRPr lang="en-US" dirty="0" smtClean="0"/>
          </a:p>
        </p:txBody>
      </p:sp>
    </p:spTree>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36034" name="Rectangle 2"/>
          <p:cNvSpPr>
            <a:spLocks noGrp="1" noChangeArrowheads="1"/>
          </p:cNvSpPr>
          <p:nvPr>
            <p:ph type="title"/>
          </p:nvPr>
        </p:nvSpPr>
        <p:spPr/>
        <p:txBody>
          <a:bodyPr/>
          <a:lstStyle/>
          <a:p>
            <a:r>
              <a:rPr lang="fr-FR" smtClean="0">
                <a:solidFill>
                  <a:srgbClr val="FFFFFF"/>
                </a:solidFill>
              </a:rPr>
              <a:t>Informations de mise à jour (suite)</a:t>
            </a:r>
            <a:endParaRPr lang="en-US" smtClean="0">
              <a:solidFill>
                <a:srgbClr val="FFFFFF"/>
              </a:solidFill>
            </a:endParaRPr>
          </a:p>
        </p:txBody>
      </p:sp>
      <p:graphicFrame>
        <p:nvGraphicFramePr>
          <p:cNvPr id="19518" name="Group 62"/>
          <p:cNvGraphicFramePr>
            <a:graphicFrameLocks noGrp="1"/>
          </p:cNvGraphicFramePr>
          <p:nvPr/>
        </p:nvGraphicFramePr>
        <p:xfrm>
          <a:off x="520700" y="1863725"/>
          <a:ext cx="8102600" cy="2454720"/>
        </p:xfrm>
        <a:graphic>
          <a:graphicData uri="http://schemas.openxmlformats.org/drawingml/2006/table">
            <a:tbl>
              <a:tblPr/>
              <a:tblGrid>
                <a:gridCol w="1682750"/>
                <a:gridCol w="2063750"/>
                <a:gridCol w="2054225"/>
                <a:gridCol w="2301875"/>
              </a:tblGrid>
              <a:tr h="369888">
                <a:tc>
                  <a:txBody>
                    <a:bodyPr/>
                    <a:lstStyle/>
                    <a:p>
                      <a:pPr marL="0" marR="0" lvl="0" indent="0" algn="l" defTabSz="914400" rtl="0" eaLnBrk="1" fontAlgn="base" latinLnBrk="0" hangingPunct="1">
                        <a:lnSpc>
                          <a:spcPct val="100000"/>
                        </a:lnSpc>
                        <a:spcBef>
                          <a:spcPct val="20000"/>
                        </a:spcBef>
                        <a:spcAft>
                          <a:spcPct val="0"/>
                        </a:spcAft>
                        <a:buClr>
                          <a:srgbClr val="FFCC00"/>
                        </a:buClr>
                        <a:buSzTx/>
                        <a:buFontTx/>
                        <a:buNone/>
                        <a:tabLst/>
                      </a:pPr>
                      <a:r>
                        <a:rPr kumimoji="0" lang="en-US" sz="1400" b="1" i="0" u="none" strike="noStrike" cap="none" normalizeH="0" baseline="0" dirty="0" smtClean="0">
                          <a:ln>
                            <a:noFill/>
                          </a:ln>
                          <a:solidFill>
                            <a:srgbClr val="FFFFFF"/>
                          </a:solidFill>
                          <a:effectLst/>
                          <a:latin typeface="Arial" charset="0"/>
                          <a:cs typeface="Arial" charset="0"/>
                        </a:rPr>
                        <a:t>Bulletin</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FFCC00"/>
                        </a:buClr>
                        <a:buSzTx/>
                        <a:buFontTx/>
                        <a:buNone/>
                        <a:tabLst/>
                      </a:pPr>
                      <a:r>
                        <a:rPr kumimoji="0" lang="en-US" sz="1400" b="1" i="0" u="none" strike="noStrike" cap="none" normalizeH="0" baseline="0" smtClean="0">
                          <a:ln>
                            <a:noFill/>
                          </a:ln>
                          <a:solidFill>
                            <a:srgbClr val="FFFFFF"/>
                          </a:solidFill>
                          <a:effectLst/>
                          <a:latin typeface="Arial" charset="0"/>
                          <a:cs typeface="Arial" charset="0"/>
                        </a:rPr>
                        <a:t>Redémarrage requis</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FFCC00"/>
                        </a:buClr>
                        <a:buSzTx/>
                        <a:buFontTx/>
                        <a:buNone/>
                        <a:tabLst/>
                      </a:pPr>
                      <a:r>
                        <a:rPr kumimoji="0" lang="en-US" sz="1400" b="1" i="0" u="none" strike="noStrike" cap="none" normalizeH="0" baseline="0" smtClean="0">
                          <a:ln>
                            <a:noFill/>
                          </a:ln>
                          <a:solidFill>
                            <a:srgbClr val="FFFFFF"/>
                          </a:solidFill>
                          <a:effectLst/>
                          <a:latin typeface="Arial" charset="0"/>
                          <a:cs typeface="Arial" charset="0"/>
                        </a:rPr>
                        <a:t>Désinstallation</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rgbClr val="FFCC00"/>
                        </a:buClr>
                        <a:buSzTx/>
                        <a:buFontTx/>
                        <a:buNone/>
                        <a:tabLst/>
                      </a:pPr>
                      <a:r>
                        <a:rPr kumimoji="0" lang="en-US" sz="1400" b="1" i="0" u="none" strike="noStrike" cap="none" normalizeH="0" baseline="0" smtClean="0">
                          <a:ln>
                            <a:noFill/>
                          </a:ln>
                          <a:solidFill>
                            <a:srgbClr val="FFFFFF"/>
                          </a:solidFill>
                          <a:effectLst/>
                          <a:latin typeface="Arial" charset="0"/>
                          <a:cs typeface="Arial" charset="0"/>
                        </a:rPr>
                        <a:t>Remplace</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r>
              <a:tr h="274638">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1400" b="1" i="0" u="none" strike="noStrike" cap="none" normalizeH="0" baseline="0" smtClean="0">
                          <a:ln>
                            <a:noFill/>
                          </a:ln>
                          <a:solidFill>
                            <a:srgbClr val="FFFFFF"/>
                          </a:solidFill>
                          <a:effectLst/>
                          <a:latin typeface="Arial" charset="0"/>
                          <a:cs typeface="Arial" charset="0"/>
                        </a:rPr>
                        <a:t>MS09-028</a:t>
                      </a:r>
                    </a:p>
                  </a:txBody>
                  <a:tcPr marL="68580" marR="68580" marT="0" marB="0" horzOverflow="overflow">
                    <a:lnL w="12700"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rgbClr val="FFCC00"/>
                        </a:buClr>
                        <a:buSzTx/>
                        <a:buFontTx/>
                        <a:buNone/>
                        <a:tabLst/>
                      </a:pPr>
                      <a:r>
                        <a:rPr kumimoji="0" lang="en-US" sz="1400" b="0" i="0" u="none" strike="noStrike" cap="none" normalizeH="0" baseline="0" dirty="0" err="1" smtClean="0">
                          <a:ln>
                            <a:noFill/>
                          </a:ln>
                          <a:solidFill>
                            <a:srgbClr val="FFFFFF"/>
                          </a:solidFill>
                          <a:effectLst/>
                          <a:latin typeface="Arial" charset="0"/>
                          <a:cs typeface="Times New Roman" pitchFamily="18" charset="0"/>
                        </a:rPr>
                        <a:t>Éventuellement</a:t>
                      </a:r>
                      <a:endParaRPr kumimoji="0" lang="en-US" sz="1400" b="0" i="0" u="none" strike="noStrike" cap="none" normalizeH="0" baseline="0" dirty="0" smtClean="0">
                        <a:ln>
                          <a:noFill/>
                        </a:ln>
                        <a:solidFill>
                          <a:srgbClr val="FFFFFF"/>
                        </a:solidFill>
                        <a:effectLst/>
                        <a:latin typeface="Arial" charset="0"/>
                        <a:cs typeface="Times New Roman" pitchFamily="18" charset="0"/>
                      </a:endParaRPr>
                    </a:p>
                  </a:txBody>
                  <a:tcPr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rgbClr val="FFCC00"/>
                        </a:buClr>
                        <a:buSzTx/>
                        <a:buFontTx/>
                        <a:buNone/>
                        <a:tabLst/>
                      </a:pPr>
                      <a:r>
                        <a:rPr kumimoji="0" lang="en-US" sz="1400" b="0" i="0" u="none" strike="noStrike" cap="none" normalizeH="0" baseline="0" smtClean="0">
                          <a:ln>
                            <a:noFill/>
                          </a:ln>
                          <a:solidFill>
                            <a:srgbClr val="FFFFFF"/>
                          </a:solidFill>
                          <a:effectLst/>
                          <a:latin typeface="Arial" charset="0"/>
                          <a:cs typeface="Times New Roman" pitchFamily="18" charset="0"/>
                        </a:rPr>
                        <a:t>Oui</a:t>
                      </a:r>
                    </a:p>
                  </a:txBody>
                  <a:tcPr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rgbClr val="FFCC00"/>
                        </a:buClr>
                        <a:buSzTx/>
                        <a:buFontTx/>
                        <a:buNone/>
                        <a:tabLst/>
                      </a:pPr>
                      <a:r>
                        <a:rPr kumimoji="0" lang="en-US" sz="1400" b="0" i="0" u="none" strike="noStrike" cap="none" normalizeH="0" baseline="0" smtClean="0">
                          <a:ln>
                            <a:noFill/>
                          </a:ln>
                          <a:solidFill>
                            <a:srgbClr val="FFFFFF"/>
                          </a:solidFill>
                          <a:effectLst/>
                          <a:latin typeface="Arial" charset="0"/>
                          <a:cs typeface="Arial" charset="0"/>
                        </a:rPr>
                        <a:t>MS08-033</a:t>
                      </a:r>
                    </a:p>
                    <a:p>
                      <a:pPr marL="0" marR="0" lvl="0" indent="0" algn="ctr" defTabSz="914400" rtl="0" eaLnBrk="1" fontAlgn="base" latinLnBrk="0" hangingPunct="1">
                        <a:lnSpc>
                          <a:spcPct val="100000"/>
                        </a:lnSpc>
                        <a:spcBef>
                          <a:spcPct val="20000"/>
                        </a:spcBef>
                        <a:spcAft>
                          <a:spcPct val="0"/>
                        </a:spcAft>
                        <a:buClr>
                          <a:srgbClr val="FFCC00"/>
                        </a:buClr>
                        <a:buSzTx/>
                        <a:buFontTx/>
                        <a:buNone/>
                        <a:tabLst/>
                      </a:pPr>
                      <a:r>
                        <a:rPr kumimoji="0" lang="en-US" sz="1400" b="0" i="0" u="none" strike="noStrike" cap="none" normalizeH="0" baseline="0" smtClean="0">
                          <a:ln>
                            <a:noFill/>
                          </a:ln>
                          <a:solidFill>
                            <a:srgbClr val="FFFFFF"/>
                          </a:solidFill>
                          <a:effectLst/>
                          <a:latin typeface="Arial" charset="0"/>
                          <a:cs typeface="Arial" charset="0"/>
                        </a:rPr>
                        <a:t>MS09-011</a:t>
                      </a:r>
                    </a:p>
                  </a:txBody>
                  <a:tcPr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r>
              <a:tr h="274638">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1400" b="1" i="0" u="none" strike="noStrike" cap="none" normalizeH="0" baseline="0" smtClean="0">
                          <a:ln>
                            <a:noFill/>
                          </a:ln>
                          <a:solidFill>
                            <a:srgbClr val="FFFFFF"/>
                          </a:solidFill>
                          <a:effectLst/>
                          <a:latin typeface="Arial" charset="0"/>
                          <a:cs typeface="Arial" charset="0"/>
                        </a:rPr>
                        <a:t>MS09-029</a:t>
                      </a:r>
                    </a:p>
                  </a:txBody>
                  <a:tcPr marL="68580" marR="68580" marT="0" marB="0" horzOverflow="overflow">
                    <a:lnL w="12700"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rgbClr val="FFCC00"/>
                        </a:buClr>
                        <a:buSzTx/>
                        <a:buFontTx/>
                        <a:buNone/>
                        <a:tabLst/>
                      </a:pPr>
                      <a:r>
                        <a:rPr kumimoji="0" lang="en-US" sz="1400" b="0" i="0" u="none" strike="noStrike" cap="none" normalizeH="0" baseline="0" smtClean="0">
                          <a:ln>
                            <a:noFill/>
                          </a:ln>
                          <a:solidFill>
                            <a:srgbClr val="FFFFFF"/>
                          </a:solidFill>
                          <a:effectLst/>
                          <a:latin typeface="Arial" charset="0"/>
                          <a:cs typeface="Times New Roman" pitchFamily="18" charset="0"/>
                        </a:rPr>
                        <a:t>Oui</a:t>
                      </a:r>
                    </a:p>
                  </a:txBody>
                  <a:tcPr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rgbClr val="FFCC00"/>
                        </a:buClr>
                        <a:buSzTx/>
                        <a:buFontTx/>
                        <a:buNone/>
                        <a:tabLst/>
                      </a:pPr>
                      <a:r>
                        <a:rPr kumimoji="0" lang="en-US" sz="1400" b="0" i="0" u="none" strike="noStrike" cap="none" normalizeH="0" baseline="0" smtClean="0">
                          <a:ln>
                            <a:noFill/>
                          </a:ln>
                          <a:solidFill>
                            <a:srgbClr val="FFFFFF"/>
                          </a:solidFill>
                          <a:effectLst/>
                          <a:latin typeface="Arial" charset="0"/>
                          <a:cs typeface="Times New Roman" pitchFamily="18" charset="0"/>
                        </a:rPr>
                        <a:t>Oui</a:t>
                      </a:r>
                    </a:p>
                  </a:txBody>
                  <a:tcPr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rgbClr val="FFCC00"/>
                        </a:buClr>
                        <a:buSzTx/>
                        <a:buFontTx/>
                        <a:buNone/>
                        <a:tabLst/>
                      </a:pPr>
                      <a:r>
                        <a:rPr kumimoji="0" lang="en-US" sz="1400" b="0" i="0" u="none" strike="noStrike" cap="none" normalizeH="0" baseline="0" smtClean="0">
                          <a:ln>
                            <a:noFill/>
                          </a:ln>
                          <a:solidFill>
                            <a:srgbClr val="FFFFFF"/>
                          </a:solidFill>
                          <a:effectLst/>
                          <a:latin typeface="Arial" charset="0"/>
                          <a:cs typeface="Arial" charset="0"/>
                        </a:rPr>
                        <a:t>MS06-002</a:t>
                      </a:r>
                    </a:p>
                  </a:txBody>
                  <a:tcPr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r>
              <a:tr h="274638">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1400" b="1" i="0" u="none" strike="noStrike" cap="none" normalizeH="0" baseline="0" smtClean="0">
                          <a:ln>
                            <a:noFill/>
                          </a:ln>
                          <a:solidFill>
                            <a:srgbClr val="FFFFFF"/>
                          </a:solidFill>
                          <a:effectLst/>
                          <a:latin typeface="Arial" charset="0"/>
                          <a:cs typeface="Arial" charset="0"/>
                        </a:rPr>
                        <a:t>MS09-030</a:t>
                      </a:r>
                    </a:p>
                  </a:txBody>
                  <a:tcPr marL="68580" marR="68580" marT="0" marB="0" horzOverflow="overflow">
                    <a:lnL w="12700"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rgbClr val="FFCC00"/>
                        </a:buClr>
                        <a:buSzTx/>
                        <a:buFontTx/>
                        <a:buNone/>
                        <a:tabLst/>
                      </a:pPr>
                      <a:r>
                        <a:rPr kumimoji="0" lang="en-US" sz="1400" b="0" i="0" u="none" strike="noStrike" cap="none" normalizeH="0" baseline="0" smtClean="0">
                          <a:ln>
                            <a:noFill/>
                          </a:ln>
                          <a:solidFill>
                            <a:srgbClr val="FFFFFF"/>
                          </a:solidFill>
                          <a:effectLst/>
                          <a:latin typeface="Arial" charset="0"/>
                          <a:cs typeface="Times New Roman" pitchFamily="18" charset="0"/>
                        </a:rPr>
                        <a:t>Éventuellement</a:t>
                      </a:r>
                    </a:p>
                  </a:txBody>
                  <a:tcPr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rgbClr val="FFCC00"/>
                        </a:buClr>
                        <a:buSzTx/>
                        <a:buFontTx/>
                        <a:buNone/>
                        <a:tabLst/>
                      </a:pPr>
                      <a:r>
                        <a:rPr kumimoji="0" lang="en-US" sz="1400" b="0" i="0" u="none" strike="noStrike" cap="none" normalizeH="0" baseline="0" smtClean="0">
                          <a:ln>
                            <a:noFill/>
                          </a:ln>
                          <a:solidFill>
                            <a:srgbClr val="FFFFFF"/>
                          </a:solidFill>
                          <a:effectLst/>
                          <a:latin typeface="Arial" charset="0"/>
                          <a:cs typeface="Times New Roman" pitchFamily="18" charset="0"/>
                        </a:rPr>
                        <a:t>Oui</a:t>
                      </a:r>
                    </a:p>
                  </a:txBody>
                  <a:tcPr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rgbClr val="FFCC00"/>
                        </a:buClr>
                        <a:buSzTx/>
                        <a:buFontTx/>
                        <a:buNone/>
                        <a:tabLst/>
                      </a:pPr>
                      <a:r>
                        <a:rPr kumimoji="0" lang="en-US" sz="1400" b="0" i="0" u="none" strike="noStrike" cap="none" normalizeH="0" baseline="0" smtClean="0">
                          <a:ln>
                            <a:noFill/>
                          </a:ln>
                          <a:solidFill>
                            <a:srgbClr val="FFFFFF"/>
                          </a:solidFill>
                          <a:effectLst/>
                          <a:latin typeface="Arial" charset="0"/>
                          <a:cs typeface="Arial" charset="0"/>
                        </a:rPr>
                        <a:t>MS08-027</a:t>
                      </a:r>
                    </a:p>
                  </a:txBody>
                  <a:tcPr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r>
              <a:tr h="274638">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1400" b="1" i="0" u="none" strike="noStrike" cap="none" normalizeH="0" baseline="0" smtClean="0">
                          <a:ln>
                            <a:noFill/>
                          </a:ln>
                          <a:solidFill>
                            <a:srgbClr val="FFFFFF"/>
                          </a:solidFill>
                          <a:effectLst/>
                          <a:latin typeface="Arial" charset="0"/>
                          <a:cs typeface="Arial" charset="0"/>
                        </a:rPr>
                        <a:t>MS09-031</a:t>
                      </a:r>
                    </a:p>
                  </a:txBody>
                  <a:tcPr marL="68580" marR="68580" marT="0" marB="0" horzOverflow="overflow">
                    <a:lnL w="12700"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rgbClr val="FFCC00"/>
                        </a:buClr>
                        <a:buSzTx/>
                        <a:buFontTx/>
                        <a:buNone/>
                        <a:tabLst/>
                      </a:pPr>
                      <a:r>
                        <a:rPr kumimoji="0" lang="en-US" sz="1400" b="0" i="0" u="none" strike="noStrike" cap="none" normalizeH="0" baseline="0" smtClean="0">
                          <a:ln>
                            <a:noFill/>
                          </a:ln>
                          <a:solidFill>
                            <a:srgbClr val="FFFFFF"/>
                          </a:solidFill>
                          <a:effectLst/>
                          <a:latin typeface="Arial" charset="0"/>
                          <a:cs typeface="Times New Roman" pitchFamily="18" charset="0"/>
                        </a:rPr>
                        <a:t>Oui</a:t>
                      </a:r>
                    </a:p>
                  </a:txBody>
                  <a:tcPr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rgbClr val="FFCC00"/>
                        </a:buClr>
                        <a:buSzTx/>
                        <a:buFontTx/>
                        <a:buNone/>
                        <a:tabLst/>
                      </a:pPr>
                      <a:r>
                        <a:rPr kumimoji="0" lang="en-US" sz="1400" b="0" i="0" u="none" strike="noStrike" cap="none" normalizeH="0" baseline="0" smtClean="0">
                          <a:ln>
                            <a:noFill/>
                          </a:ln>
                          <a:solidFill>
                            <a:srgbClr val="FFFFFF"/>
                          </a:solidFill>
                          <a:effectLst/>
                          <a:latin typeface="Arial" charset="0"/>
                          <a:cs typeface="Times New Roman" pitchFamily="18" charset="0"/>
                        </a:rPr>
                        <a:t>Oui</a:t>
                      </a:r>
                    </a:p>
                  </a:txBody>
                  <a:tcPr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rgbClr val="FFCC00"/>
                        </a:buClr>
                        <a:buSzTx/>
                        <a:buFontTx/>
                        <a:buNone/>
                        <a:tabLst/>
                      </a:pPr>
                      <a:r>
                        <a:rPr kumimoji="0" lang="en-US" sz="1400" b="0" i="0" u="none" strike="noStrike" cap="none" normalizeH="0" baseline="0" smtClean="0">
                          <a:ln>
                            <a:noFill/>
                          </a:ln>
                          <a:solidFill>
                            <a:srgbClr val="FFFFFF"/>
                          </a:solidFill>
                          <a:effectLst/>
                          <a:latin typeface="Arial" charset="0"/>
                          <a:cs typeface="Arial" charset="0"/>
                        </a:rPr>
                        <a:t>(Aucun)</a:t>
                      </a:r>
                    </a:p>
                  </a:txBody>
                  <a:tcPr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r>
              <a:tr h="274638">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1400" b="1" i="0" u="none" strike="noStrike" cap="none" normalizeH="0" baseline="0" smtClean="0">
                          <a:ln>
                            <a:noFill/>
                          </a:ln>
                          <a:solidFill>
                            <a:srgbClr val="FFFFFF"/>
                          </a:solidFill>
                          <a:effectLst/>
                          <a:latin typeface="Arial" charset="0"/>
                          <a:cs typeface="Arial" charset="0"/>
                        </a:rPr>
                        <a:t>MS09-032</a:t>
                      </a:r>
                    </a:p>
                  </a:txBody>
                  <a:tcPr marL="68580" marR="68580" marT="0" marB="0" horzOverflow="overflow">
                    <a:lnL w="12700"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rgbClr val="FFCC00"/>
                        </a:buClr>
                        <a:buSzTx/>
                        <a:buFontTx/>
                        <a:buNone/>
                        <a:tabLst/>
                      </a:pPr>
                      <a:r>
                        <a:rPr kumimoji="0" lang="en-US" sz="1400" b="0" i="0" u="none" strike="noStrike" cap="none" normalizeH="0" baseline="0" smtClean="0">
                          <a:ln>
                            <a:noFill/>
                          </a:ln>
                          <a:solidFill>
                            <a:srgbClr val="FFFFFF"/>
                          </a:solidFill>
                          <a:effectLst/>
                          <a:latin typeface="Arial" charset="0"/>
                          <a:cs typeface="Times New Roman" pitchFamily="18" charset="0"/>
                        </a:rPr>
                        <a:t>Éventuellement</a:t>
                      </a:r>
                    </a:p>
                  </a:txBody>
                  <a:tcPr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rgbClr val="FFCC00"/>
                        </a:buClr>
                        <a:buSzTx/>
                        <a:buFontTx/>
                        <a:buNone/>
                        <a:tabLst/>
                      </a:pPr>
                      <a:r>
                        <a:rPr kumimoji="0" lang="en-US" sz="1400" b="0" i="0" u="none" strike="noStrike" cap="none" normalizeH="0" baseline="0" smtClean="0">
                          <a:ln>
                            <a:noFill/>
                          </a:ln>
                          <a:solidFill>
                            <a:srgbClr val="FFFFFF"/>
                          </a:solidFill>
                          <a:effectLst/>
                          <a:latin typeface="Arial" charset="0"/>
                          <a:cs typeface="Times New Roman" pitchFamily="18" charset="0"/>
                        </a:rPr>
                        <a:t>Oui</a:t>
                      </a:r>
                    </a:p>
                  </a:txBody>
                  <a:tcPr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rgbClr val="FFCC00"/>
                        </a:buClr>
                        <a:buSzTx/>
                        <a:buFontTx/>
                        <a:buNone/>
                        <a:tabLst/>
                      </a:pPr>
                      <a:r>
                        <a:rPr kumimoji="0" lang="en-US" sz="1400" b="0" i="0" u="none" strike="noStrike" cap="none" normalizeH="0" baseline="0" smtClean="0">
                          <a:ln>
                            <a:noFill/>
                          </a:ln>
                          <a:solidFill>
                            <a:srgbClr val="FFFFFF"/>
                          </a:solidFill>
                          <a:effectLst/>
                          <a:latin typeface="Arial" charset="0"/>
                          <a:cs typeface="Arial" charset="0"/>
                        </a:rPr>
                        <a:t>MS08-032</a:t>
                      </a:r>
                    </a:p>
                  </a:txBody>
                  <a:tcPr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r>
              <a:tr h="274638">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1400" b="1" i="0" u="none" strike="noStrike" cap="none" normalizeH="0" baseline="0" smtClean="0">
                          <a:ln>
                            <a:noFill/>
                          </a:ln>
                          <a:solidFill>
                            <a:srgbClr val="FFFFFF"/>
                          </a:solidFill>
                          <a:effectLst/>
                          <a:latin typeface="Arial" charset="0"/>
                          <a:cs typeface="Arial" charset="0"/>
                        </a:rPr>
                        <a:t>MS09-033</a:t>
                      </a:r>
                    </a:p>
                  </a:txBody>
                  <a:tcPr marL="68580" marR="68580" marT="0" marB="0" horzOverflow="overflow">
                    <a:lnL w="12700"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rgbClr val="FFCC00"/>
                        </a:buClr>
                        <a:buSzTx/>
                        <a:buFontTx/>
                        <a:buNone/>
                        <a:tabLst/>
                      </a:pPr>
                      <a:r>
                        <a:rPr kumimoji="0" lang="en-US" sz="1400" b="0" i="0" u="none" strike="noStrike" cap="none" normalizeH="0" baseline="0" smtClean="0">
                          <a:ln>
                            <a:noFill/>
                          </a:ln>
                          <a:solidFill>
                            <a:srgbClr val="FFFFFF"/>
                          </a:solidFill>
                          <a:effectLst/>
                          <a:latin typeface="Arial" charset="0"/>
                          <a:cs typeface="Times New Roman" pitchFamily="18" charset="0"/>
                        </a:rPr>
                        <a:t>Oui</a:t>
                      </a:r>
                    </a:p>
                  </a:txBody>
                  <a:tcPr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rgbClr val="FFCC00"/>
                        </a:buClr>
                        <a:buSzTx/>
                        <a:buFontTx/>
                        <a:buNone/>
                        <a:tabLst/>
                      </a:pPr>
                      <a:r>
                        <a:rPr kumimoji="0" lang="en-US" sz="1400" b="0" i="0" u="none" strike="noStrike" cap="none" normalizeH="0" baseline="0" smtClean="0">
                          <a:ln>
                            <a:noFill/>
                          </a:ln>
                          <a:solidFill>
                            <a:srgbClr val="FFFFFF"/>
                          </a:solidFill>
                          <a:effectLst/>
                          <a:latin typeface="Arial" charset="0"/>
                          <a:cs typeface="Times New Roman" pitchFamily="18" charset="0"/>
                        </a:rPr>
                        <a:t>Non</a:t>
                      </a:r>
                    </a:p>
                  </a:txBody>
                  <a:tcPr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rgbClr val="FFCC00"/>
                        </a:buClr>
                        <a:buSzTx/>
                        <a:buFontTx/>
                        <a:buNone/>
                        <a:tabLst/>
                      </a:pPr>
                      <a:r>
                        <a:rPr kumimoji="0" lang="en-US" sz="1400" b="0" i="0" u="none" strike="noStrike" cap="none" normalizeH="0" baseline="0" dirty="0" smtClean="0">
                          <a:ln>
                            <a:noFill/>
                          </a:ln>
                          <a:solidFill>
                            <a:srgbClr val="FFFFFF"/>
                          </a:solidFill>
                          <a:effectLst/>
                          <a:latin typeface="Arial" charset="0"/>
                          <a:cs typeface="Arial" charset="0"/>
                        </a:rPr>
                        <a:t>(</a:t>
                      </a:r>
                      <a:r>
                        <a:rPr kumimoji="0" lang="en-US" sz="1400" b="0" i="0" u="none" strike="noStrike" cap="none" normalizeH="0" baseline="0" dirty="0" err="1" smtClean="0">
                          <a:ln>
                            <a:noFill/>
                          </a:ln>
                          <a:solidFill>
                            <a:srgbClr val="FFFFFF"/>
                          </a:solidFill>
                          <a:effectLst/>
                          <a:latin typeface="Arial" charset="0"/>
                          <a:cs typeface="Arial" charset="0"/>
                        </a:rPr>
                        <a:t>Aucun</a:t>
                      </a:r>
                      <a:r>
                        <a:rPr kumimoji="0" lang="en-US" sz="1400" b="0" i="0" u="none" strike="noStrike" cap="none" normalizeH="0" baseline="0" dirty="0" smtClean="0">
                          <a:ln>
                            <a:noFill/>
                          </a:ln>
                          <a:solidFill>
                            <a:srgbClr val="FFFFFF"/>
                          </a:solidFill>
                          <a:effectLst/>
                          <a:latin typeface="Arial" charset="0"/>
                          <a:cs typeface="Arial" charset="0"/>
                        </a:rPr>
                        <a:t>)</a:t>
                      </a:r>
                    </a:p>
                  </a:txBody>
                  <a:tcPr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79714" name="Rectangle 2"/>
          <p:cNvSpPr>
            <a:spLocks noGrp="1" noChangeArrowheads="1"/>
          </p:cNvSpPr>
          <p:nvPr>
            <p:ph type="title"/>
          </p:nvPr>
        </p:nvSpPr>
        <p:spPr/>
        <p:txBody>
          <a:bodyPr/>
          <a:lstStyle/>
          <a:p>
            <a:r>
              <a:rPr lang="en-US" smtClean="0"/>
              <a:t>Bienvenue !</a:t>
            </a:r>
          </a:p>
        </p:txBody>
      </p:sp>
      <p:sp>
        <p:nvSpPr>
          <p:cNvPr id="1779715" name="Rectangle 3"/>
          <p:cNvSpPr>
            <a:spLocks noGrp="1" noChangeArrowheads="1"/>
          </p:cNvSpPr>
          <p:nvPr>
            <p:ph idx="1"/>
          </p:nvPr>
        </p:nvSpPr>
        <p:spPr>
          <a:xfrm>
            <a:off x="381000" y="1127125"/>
            <a:ext cx="8382000" cy="2210862"/>
          </a:xfrm>
        </p:spPr>
        <p:txBody>
          <a:bodyPr/>
          <a:lstStyle/>
          <a:p>
            <a:r>
              <a:rPr lang="fr-FR" dirty="0" smtClean="0"/>
              <a:t>Présentation des bulletins de juillet</a:t>
            </a:r>
          </a:p>
          <a:p>
            <a:pPr lvl="1"/>
            <a:r>
              <a:rPr lang="en-US" dirty="0" smtClean="0"/>
              <a:t>Nouveaux Bulletins de </a:t>
            </a:r>
            <a:r>
              <a:rPr lang="en-US" dirty="0" err="1" smtClean="0"/>
              <a:t>sécurité</a:t>
            </a:r>
            <a:endParaRPr lang="en-US" dirty="0" smtClean="0"/>
          </a:p>
          <a:p>
            <a:pPr lvl="1"/>
            <a:r>
              <a:rPr lang="en-US" dirty="0" smtClean="0"/>
              <a:t>Nouveaux Avis de </a:t>
            </a:r>
            <a:r>
              <a:rPr lang="en-US" dirty="0" err="1" smtClean="0"/>
              <a:t>sécurité</a:t>
            </a:r>
            <a:endParaRPr lang="en-US" dirty="0" smtClean="0"/>
          </a:p>
          <a:p>
            <a:pPr lvl="1"/>
            <a:r>
              <a:rPr lang="fr-FR" dirty="0" smtClean="0"/>
              <a:t>Mises à jour non relatives à la sécurité</a:t>
            </a:r>
          </a:p>
          <a:p>
            <a:r>
              <a:rPr lang="en-US" dirty="0" err="1" smtClean="0"/>
              <a:t>Informations</a:t>
            </a:r>
            <a:r>
              <a:rPr lang="en-US" dirty="0" smtClean="0"/>
              <a:t> </a:t>
            </a:r>
            <a:r>
              <a:rPr lang="en-US" dirty="0" err="1" smtClean="0"/>
              <a:t>connexes</a:t>
            </a:r>
            <a:r>
              <a:rPr lang="en-US" dirty="0" smtClean="0"/>
              <a:t> :</a:t>
            </a:r>
          </a:p>
          <a:p>
            <a:pPr lvl="1"/>
            <a:r>
              <a:rPr lang="en-US" altLang="ja-JP" dirty="0" smtClean="0"/>
              <a:t>Microsoft® Windows® Malicious Software* Removal Tool</a:t>
            </a:r>
          </a:p>
          <a:p>
            <a:pPr lvl="1"/>
            <a:r>
              <a:rPr lang="en-US" dirty="0" err="1" smtClean="0"/>
              <a:t>Autres</a:t>
            </a:r>
            <a:r>
              <a:rPr lang="en-US" dirty="0" smtClean="0"/>
              <a:t> </a:t>
            </a:r>
            <a:r>
              <a:rPr lang="en-US" dirty="0" err="1" smtClean="0"/>
              <a:t>informations</a:t>
            </a:r>
            <a:endParaRPr lang="en-US" dirty="0" smtClean="0"/>
          </a:p>
          <a:p>
            <a:r>
              <a:rPr lang="en-US" dirty="0" err="1" smtClean="0"/>
              <a:t>Ressources</a:t>
            </a:r>
            <a:endParaRPr lang="en-US" dirty="0" smtClean="0"/>
          </a:p>
          <a:p>
            <a:r>
              <a:rPr lang="fr-FR" dirty="0" smtClean="0"/>
              <a:t>Questions - Réponses : Envoyez dès maintenant !</a:t>
            </a:r>
            <a:endParaRPr lang="en-US" dirty="0" smtClean="0"/>
          </a:p>
        </p:txBody>
      </p:sp>
      <p:sp>
        <p:nvSpPr>
          <p:cNvPr id="6148" name="Text Box 5"/>
          <p:cNvSpPr txBox="1">
            <a:spLocks noChangeArrowheads="1"/>
          </p:cNvSpPr>
          <p:nvPr/>
        </p:nvSpPr>
        <p:spPr bwMode="auto">
          <a:xfrm>
            <a:off x="5211763" y="5915025"/>
            <a:ext cx="3932237" cy="304800"/>
          </a:xfrm>
          <a:prstGeom prst="rect">
            <a:avLst/>
          </a:prstGeom>
          <a:noFill/>
          <a:ln w="9525">
            <a:noFill/>
            <a:miter lim="800000"/>
            <a:headEnd/>
            <a:tailEnd/>
          </a:ln>
        </p:spPr>
        <p:txBody>
          <a:bodyPr>
            <a:spAutoFit/>
          </a:bodyPr>
          <a:lstStyle/>
          <a:p>
            <a:pPr algn="r">
              <a:spcBef>
                <a:spcPct val="50000"/>
              </a:spcBef>
            </a:pPr>
            <a:r>
              <a:rPr lang="en-US" sz="1400">
                <a:solidFill>
                  <a:srgbClr val="FFFFFF"/>
                </a:solidFill>
              </a:rPr>
              <a:t>* Malicious software (logiciel malveillant)</a:t>
            </a:r>
          </a:p>
        </p:txBody>
      </p:sp>
    </p:spTree>
  </p:cSld>
  <p:clrMapOvr>
    <a:masterClrMapping/>
  </p:clrMapOvr>
  <p:transition>
    <p:fad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title"/>
          </p:nvPr>
        </p:nvSpPr>
        <p:spPr>
          <a:xfrm>
            <a:off x="127000" y="127000"/>
            <a:ext cx="9017000" cy="1231900"/>
          </a:xfrm>
        </p:spPr>
        <p:txBody>
          <a:bodyPr/>
          <a:lstStyle/>
          <a:p>
            <a:r>
              <a:rPr lang="fr-FR" smtClean="0">
                <a:solidFill>
                  <a:srgbClr val="FFFFFF"/>
                </a:solidFill>
              </a:rPr>
              <a:t>Juin 2009 - Mises à jour non relatives à la sécurité</a:t>
            </a:r>
            <a:endParaRPr lang="en-US" smtClean="0">
              <a:solidFill>
                <a:srgbClr val="FFFFFF"/>
              </a:solidFill>
            </a:endParaRPr>
          </a:p>
        </p:txBody>
      </p:sp>
      <p:graphicFrame>
        <p:nvGraphicFramePr>
          <p:cNvPr id="6" name="Table Placeholder 4"/>
          <p:cNvGraphicFramePr>
            <a:graphicFrameLocks/>
          </p:cNvGraphicFramePr>
          <p:nvPr/>
        </p:nvGraphicFramePr>
        <p:xfrm>
          <a:off x="244475" y="1403350"/>
          <a:ext cx="8594726" cy="2547840"/>
        </p:xfrm>
        <a:graphic>
          <a:graphicData uri="http://schemas.openxmlformats.org/drawingml/2006/table">
            <a:tbl>
              <a:tblPr bandRow="1">
                <a:tableStyleId>{5C22544A-7EE6-4342-B048-85BDC9FD1C3A}</a:tableStyleId>
              </a:tblPr>
              <a:tblGrid>
                <a:gridCol w="828675"/>
                <a:gridCol w="6107419"/>
                <a:gridCol w="1658632"/>
              </a:tblGrid>
              <a:tr h="761998">
                <a:tc>
                  <a:txBody>
                    <a:bodyPr/>
                    <a:lstStyle/>
                    <a:p>
                      <a:pPr algn="ctr"/>
                      <a:r>
                        <a:rPr lang="en-US" sz="1400" b="0" cap="none" spc="0" dirty="0" smtClean="0">
                          <a:ln w="1905"/>
                          <a:solidFill>
                            <a:schemeClr val="tx1"/>
                          </a:solidFill>
                          <a:effectLst/>
                        </a:rPr>
                        <a:t>Article</a:t>
                      </a:r>
                      <a:endParaRPr lang="en-US" sz="1400" b="0" cap="none" spc="0" dirty="0">
                        <a:ln w="1905"/>
                        <a:solidFill>
                          <a:schemeClr val="tx1"/>
                        </a:solidFill>
                        <a:effectLst/>
                      </a:endParaRPr>
                    </a:p>
                  </a:txBody>
                  <a:tcPr marT="91440" marB="9144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cell3D prstMaterial="dkEdge">
                      <a:bevel/>
                      <a:lightRig rig="flood" dir="t"/>
                    </a:cell3D>
                    <a:noFill/>
                  </a:tcPr>
                </a:tc>
                <a:tc>
                  <a:txBody>
                    <a:bodyPr/>
                    <a:lstStyle/>
                    <a:p>
                      <a:pPr algn="ctr"/>
                      <a:r>
                        <a:rPr lang="en-US" sz="1400" b="0" cap="none" spc="0" dirty="0" smtClean="0">
                          <a:ln w="1905"/>
                          <a:solidFill>
                            <a:schemeClr val="tx1"/>
                          </a:solidFill>
                          <a:effectLst/>
                        </a:rPr>
                        <a:t>Title</a:t>
                      </a:r>
                      <a:endParaRPr lang="en-US" sz="1400" b="0" cap="none" spc="0" dirty="0">
                        <a:ln w="1905"/>
                        <a:solidFill>
                          <a:schemeClr val="tx1"/>
                        </a:solidFill>
                        <a:effectLst/>
                      </a:endParaRPr>
                    </a:p>
                  </a:txBody>
                  <a:tcPr marT="91440" marB="9144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cell3D prstMaterial="dkEdge">
                      <a:bevel/>
                      <a:lightRig rig="flood" dir="t"/>
                    </a:cell3D>
                    <a:noFill/>
                  </a:tcPr>
                </a:tc>
                <a:tc>
                  <a:txBody>
                    <a:bodyPr/>
                    <a:lstStyle/>
                    <a:p>
                      <a:pPr algn="ctr"/>
                      <a:r>
                        <a:rPr lang="en-US" sz="1400" b="0" cap="none" spc="0" dirty="0" smtClean="0">
                          <a:ln w="1905"/>
                          <a:solidFill>
                            <a:schemeClr val="tx1"/>
                          </a:solidFill>
                          <a:effectLst/>
                        </a:rPr>
                        <a:t>Distribution</a:t>
                      </a:r>
                      <a:endParaRPr lang="en-US" sz="1400" b="0" cap="none" spc="0" dirty="0">
                        <a:ln w="1905"/>
                        <a:solidFill>
                          <a:schemeClr val="tx1"/>
                        </a:solidFill>
                        <a:effectLst/>
                      </a:endParaRPr>
                    </a:p>
                  </a:txBody>
                  <a:tcPr marT="91440" marB="9144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cell3D prstMaterial="dkEdge">
                      <a:bevel/>
                      <a:lightRig rig="flood" dir="t"/>
                    </a:cell3D>
                    <a:noFill/>
                  </a:tcPr>
                </a:tc>
              </a:tr>
              <a:tr h="892921">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400" b="0" i="0" u="none" strike="noStrike" cap="none" normalizeH="0" baseline="0" dirty="0" smtClean="0">
                          <a:ln>
                            <a:noFill/>
                          </a:ln>
                          <a:solidFill>
                            <a:schemeClr val="tx1"/>
                          </a:solidFill>
                          <a:effectLst/>
                          <a:latin typeface="+mn-lt"/>
                          <a:cs typeface="Arial" charset="0"/>
                        </a:rPr>
                        <a:t>905866</a:t>
                      </a:r>
                    </a:p>
                  </a:txBody>
                  <a:tcPr marL="45720" marR="0" marB="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cell3D prstMaterial="dkEdge">
                      <a:bevel/>
                      <a:lightRig rig="flood" dir="t"/>
                    </a:cell3D>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1" i="0" u="none" strike="noStrike" cap="none" normalizeH="0" baseline="0" dirty="0" smtClean="0">
                          <a:ln>
                            <a:noFill/>
                          </a:ln>
                          <a:solidFill>
                            <a:schemeClr val="tx1"/>
                          </a:solidFill>
                          <a:effectLst/>
                          <a:latin typeface="+mn-lt"/>
                          <a:cs typeface="Arial" charset="0"/>
                        </a:rPr>
                        <a:t>Update for Windows Mail Junk E-mail Filter</a:t>
                      </a:r>
                    </a:p>
                  </a:txBody>
                  <a:tcPr marL="45720" marR="0" marB="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cell3D prstMaterial="dkEdge">
                      <a:bevel/>
                      <a:lightRig rig="flood" dir="t"/>
                    </a:cell3D>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b="0" dirty="0" smtClean="0">
                          <a:solidFill>
                            <a:schemeClr val="tx1"/>
                          </a:solidFill>
                          <a:effectLst/>
                          <a:latin typeface="+mn-lt"/>
                        </a:rPr>
                        <a:t>AU,</a:t>
                      </a:r>
                      <a:r>
                        <a:rPr lang="en-US" sz="1400" b="0" baseline="0" dirty="0" smtClean="0">
                          <a:solidFill>
                            <a:schemeClr val="tx1"/>
                          </a:solidFill>
                          <a:effectLst/>
                          <a:latin typeface="+mn-lt"/>
                        </a:rPr>
                        <a:t> WSUS et Catalogue</a:t>
                      </a:r>
                      <a:endParaRPr lang="en-US" sz="1400" b="0" dirty="0">
                        <a:solidFill>
                          <a:schemeClr val="tx1"/>
                        </a:solidFill>
                        <a:effectLst/>
                        <a:latin typeface="+mn-lt"/>
                      </a:endParaRPr>
                    </a:p>
                  </a:txBody>
                  <a:tcPr marL="45720" marB="9144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cell3D prstMaterial="dkEdge">
                      <a:bevel/>
                      <a:lightRig rig="flood" dir="t"/>
                    </a:cell3D>
                    <a:noFill/>
                  </a:tcPr>
                </a:tc>
              </a:tr>
              <a:tr h="892921">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400" b="0" i="0" u="none" strike="noStrike" cap="none" normalizeH="0" baseline="0" dirty="0" smtClean="0">
                          <a:ln>
                            <a:noFill/>
                          </a:ln>
                          <a:solidFill>
                            <a:schemeClr val="tx2"/>
                          </a:solidFill>
                          <a:effectLst/>
                          <a:latin typeface="+mn-lt"/>
                          <a:cs typeface="Arial" charset="0"/>
                        </a:rPr>
                        <a:t>970408</a:t>
                      </a:r>
                    </a:p>
                  </a:txBody>
                  <a:tcPr marL="45720" marR="0" marB="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cell3D prstMaterial="dkEdge">
                      <a:bevel/>
                      <a:lightRig rig="flood" dir="t"/>
                    </a:cell3D>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1" i="0" u="none" strike="noStrike" cap="none" normalizeH="0" baseline="0" dirty="0" smtClean="0">
                          <a:ln>
                            <a:noFill/>
                          </a:ln>
                          <a:solidFill>
                            <a:schemeClr val="tx2"/>
                          </a:solidFill>
                          <a:effectLst/>
                          <a:latin typeface="+mn-lt"/>
                          <a:cs typeface="Arial" charset="0"/>
                        </a:rPr>
                        <a:t>Update for Windows Vista</a:t>
                      </a:r>
                    </a:p>
                    <a:p>
                      <a:pPr marL="0" marR="0" lvl="0" indent="0" algn="l" defTabSz="914400" rtl="0" eaLnBrk="1" fontAlgn="base" latinLnBrk="0" hangingPunct="1">
                        <a:lnSpc>
                          <a:spcPct val="100000"/>
                        </a:lnSpc>
                        <a:spcBef>
                          <a:spcPct val="0"/>
                        </a:spcBef>
                        <a:spcAft>
                          <a:spcPct val="0"/>
                        </a:spcAft>
                        <a:buClrTx/>
                        <a:buSzTx/>
                        <a:buFontTx/>
                        <a:buNone/>
                        <a:tabLst/>
                        <a:defRPr/>
                      </a:pPr>
                      <a:r>
                        <a:rPr lang="en-US" sz="1400" i="1" kern="1200" dirty="0" smtClean="0">
                          <a:solidFill>
                            <a:schemeClr val="tx1"/>
                          </a:solidFill>
                          <a:effectLst/>
                          <a:latin typeface="+mn-lt"/>
                          <a:ea typeface="+mn-ea"/>
                          <a:cs typeface="+mn-cs"/>
                        </a:rPr>
                        <a:t>(Bluetooth)</a:t>
                      </a:r>
                    </a:p>
                  </a:txBody>
                  <a:tcPr marL="45720" marR="0" marB="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cell3D prstMaterial="dkEdge">
                      <a:bevel/>
                      <a:lightRig rig="flood" dir="t"/>
                    </a:cell3D>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b="0" dirty="0" smtClean="0">
                          <a:solidFill>
                            <a:schemeClr val="tx1"/>
                          </a:solidFill>
                          <a:effectLst/>
                          <a:latin typeface="+mn-lt"/>
                        </a:rPr>
                        <a:t>AU, WSUS et Catalogue</a:t>
                      </a:r>
                      <a:endParaRPr lang="en-US" sz="1400" b="0" dirty="0">
                        <a:solidFill>
                          <a:schemeClr val="tx1"/>
                        </a:solidFill>
                        <a:effectLst/>
                        <a:latin typeface="+mn-lt"/>
                      </a:endParaRPr>
                    </a:p>
                  </a:txBody>
                  <a:tcPr marL="45720" marB="9144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cell3D prstMaterial="dkEdge">
                      <a:bevel/>
                      <a:lightRig rig="flood" dir="t"/>
                    </a:cell3D>
                    <a:noFill/>
                  </a:tcPr>
                </a:tc>
              </a:tr>
            </a:tbl>
          </a:graphicData>
        </a:graphic>
      </p:graphicFrame>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fr-FR" smtClean="0"/>
              <a:t>Avis de sécurité Microsoft (973472) - Vulnérabilité dans Microsoft Office Web Components</a:t>
            </a:r>
            <a:endParaRPr lang="en-US" dirty="0" smtClean="0"/>
          </a:p>
        </p:txBody>
      </p:sp>
      <p:sp>
        <p:nvSpPr>
          <p:cNvPr id="4" name="Rectangle 3"/>
          <p:cNvSpPr txBox="1">
            <a:spLocks noChangeArrowheads="1"/>
          </p:cNvSpPr>
          <p:nvPr/>
        </p:nvSpPr>
        <p:spPr bwMode="auto">
          <a:xfrm>
            <a:off x="152400" y="2047875"/>
            <a:ext cx="8756650" cy="4031873"/>
          </a:xfrm>
          <a:prstGeom prst="rect">
            <a:avLst/>
          </a:prstGeom>
          <a:noFill/>
          <a:ln w="9525">
            <a:noFill/>
            <a:miter lim="800000"/>
            <a:headEnd/>
            <a:tailEnd/>
          </a:ln>
          <a:effectLst/>
        </p:spPr>
        <p:txBody>
          <a:bodyPr>
            <a:spAutoFit/>
          </a:bodyPr>
          <a:lstStyle/>
          <a:p>
            <a:pPr marL="342900" indent="-342900" eaLnBrk="0" hangingPunct="0">
              <a:spcBef>
                <a:spcPct val="20000"/>
              </a:spcBef>
              <a:buClr>
                <a:srgbClr val="FFCC00"/>
              </a:buClr>
              <a:buFontTx/>
              <a:buChar char="•"/>
            </a:pPr>
            <a:r>
              <a:rPr lang="fr-FR" sz="2000" dirty="0">
                <a:solidFill>
                  <a:srgbClr val="FFFFFF"/>
                </a:solidFill>
              </a:rPr>
              <a:t>Consultez l'Article 973471 de la Base de connaissances pour obtenir une solution.</a:t>
            </a:r>
          </a:p>
          <a:p>
            <a:pPr marL="342900" indent="-342900" eaLnBrk="0" hangingPunct="0">
              <a:spcBef>
                <a:spcPct val="20000"/>
              </a:spcBef>
              <a:buClr>
                <a:srgbClr val="FFCC00"/>
              </a:buClr>
              <a:buFontTx/>
              <a:buChar char="•"/>
            </a:pPr>
            <a:r>
              <a:rPr lang="en-US" sz="2000" dirty="0" err="1">
                <a:solidFill>
                  <a:srgbClr val="FFFFFF"/>
                </a:solidFill>
              </a:rPr>
              <a:t>Concerne</a:t>
            </a:r>
            <a:r>
              <a:rPr lang="en-US" sz="2000" dirty="0">
                <a:solidFill>
                  <a:srgbClr val="FFFFFF"/>
                </a:solidFill>
              </a:rPr>
              <a:t> Office XP, 2003, ISA Server (2004/2006) et Office Small Business Accounting 2006. </a:t>
            </a:r>
          </a:p>
          <a:p>
            <a:pPr marL="342900" indent="-342900" eaLnBrk="0" hangingPunct="0">
              <a:spcBef>
                <a:spcPct val="20000"/>
              </a:spcBef>
              <a:buClr>
                <a:srgbClr val="FFCC00"/>
              </a:buClr>
              <a:buFontTx/>
              <a:buChar char="•"/>
            </a:pPr>
            <a:r>
              <a:rPr lang="fr-FR" sz="2000" dirty="0">
                <a:solidFill>
                  <a:srgbClr val="FFFFFF"/>
                </a:solidFill>
              </a:rPr>
              <a:t>Ce problème ne concerne pas Office 2007 SP1/SP2 sur Windows Vista et Windows Server 2008. </a:t>
            </a:r>
          </a:p>
          <a:p>
            <a:pPr marL="342900" indent="-342900" eaLnBrk="0" hangingPunct="0">
              <a:spcBef>
                <a:spcPct val="20000"/>
              </a:spcBef>
              <a:buClr>
                <a:srgbClr val="FFCC00"/>
              </a:buClr>
              <a:buFontTx/>
              <a:buChar char="•"/>
            </a:pPr>
            <a:r>
              <a:rPr lang="fr-FR" sz="2000" dirty="0">
                <a:solidFill>
                  <a:srgbClr val="FFFFFF"/>
                </a:solidFill>
              </a:rPr>
              <a:t>Sur Windows Server 2003 et Windows Server 2008, la Configuration de sécurité améliorée d'Internet Explorer aide à réduire ce risque en modifiant de nombreux paramètres liés à la sécurité. </a:t>
            </a:r>
          </a:p>
          <a:p>
            <a:pPr marL="342900" indent="-342900" eaLnBrk="0" hangingPunct="0">
              <a:spcBef>
                <a:spcPct val="20000"/>
              </a:spcBef>
              <a:buClr>
                <a:srgbClr val="FFCC00"/>
              </a:buClr>
              <a:buFontTx/>
              <a:buChar char="•"/>
            </a:pPr>
            <a:r>
              <a:rPr lang="fr-FR" sz="2000" dirty="0">
                <a:solidFill>
                  <a:srgbClr val="FFFFFF"/>
                </a:solidFill>
              </a:rPr>
              <a:t>Impact de cette solution de contournement : Il n'y a pas d'impact tant que l'objet n'est pas prévu pour une utilisation dans Internet Explorer, Office, ou toute application respectant les </a:t>
            </a:r>
            <a:r>
              <a:rPr lang="fr-FR" sz="2000" dirty="0" err="1">
                <a:solidFill>
                  <a:srgbClr val="FFFFFF"/>
                </a:solidFill>
              </a:rPr>
              <a:t>kill</a:t>
            </a:r>
            <a:r>
              <a:rPr lang="fr-FR" sz="2000" dirty="0">
                <a:solidFill>
                  <a:srgbClr val="FFFFFF"/>
                </a:solidFill>
              </a:rPr>
              <a:t> bits.</a:t>
            </a:r>
            <a:endParaRPr lang="en-US" sz="2000" dirty="0">
              <a:solidFill>
                <a:srgbClr val="FFFFFF"/>
              </a:solidFill>
            </a:endParaRPr>
          </a:p>
        </p:txBody>
      </p:sp>
    </p:spTree>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38082" name="Rectangle 2"/>
          <p:cNvSpPr>
            <a:spLocks noGrp="1" noChangeArrowheads="1"/>
          </p:cNvSpPr>
          <p:nvPr>
            <p:ph type="title"/>
          </p:nvPr>
        </p:nvSpPr>
        <p:spPr/>
        <p:txBody>
          <a:bodyPr/>
          <a:lstStyle/>
          <a:p>
            <a:r>
              <a:rPr lang="en-US" smtClean="0"/>
              <a:t>Windows Malicious Software Removal Tool</a:t>
            </a:r>
          </a:p>
        </p:txBody>
      </p:sp>
      <p:sp>
        <p:nvSpPr>
          <p:cNvPr id="1838083" name="Rectangle 3"/>
          <p:cNvSpPr>
            <a:spLocks noGrp="1" noChangeArrowheads="1"/>
          </p:cNvSpPr>
          <p:nvPr>
            <p:ph idx="1"/>
          </p:nvPr>
        </p:nvSpPr>
        <p:spPr>
          <a:xfrm>
            <a:off x="381000" y="1412875"/>
            <a:ext cx="8382000" cy="2388346"/>
          </a:xfrm>
        </p:spPr>
        <p:txBody>
          <a:bodyPr/>
          <a:lstStyle/>
          <a:p>
            <a:r>
              <a:rPr lang="fr-FR" sz="2400" dirty="0" smtClean="0"/>
              <a:t>Ajoute la possibilité de supprimer :</a:t>
            </a:r>
          </a:p>
          <a:p>
            <a:pPr lvl="1"/>
            <a:r>
              <a:rPr lang="en-US" sz="2000" dirty="0" smtClean="0"/>
              <a:t>W32/</a:t>
            </a:r>
            <a:r>
              <a:rPr lang="en-US" sz="2000" dirty="0" err="1" smtClean="0"/>
              <a:t>FakeSpypro</a:t>
            </a:r>
            <a:r>
              <a:rPr lang="en-US" sz="2000" dirty="0" smtClean="0"/>
              <a:t> </a:t>
            </a:r>
          </a:p>
          <a:p>
            <a:pPr lvl="1"/>
            <a:r>
              <a:rPr lang="fr-FR" sz="2000" dirty="0" smtClean="0"/>
              <a:t>Disponible en tant que mise à jour prioritaire sous Windows Update et Microsoft Update</a:t>
            </a:r>
          </a:p>
          <a:p>
            <a:pPr lvl="1"/>
            <a:r>
              <a:rPr lang="en-US" sz="2000" dirty="0" err="1" smtClean="0"/>
              <a:t>Disponible</a:t>
            </a:r>
            <a:r>
              <a:rPr lang="en-US" sz="2000" dirty="0" smtClean="0"/>
              <a:t> par WSUS 3.0</a:t>
            </a:r>
          </a:p>
          <a:p>
            <a:r>
              <a:rPr lang="fr-FR" sz="2400" dirty="0" smtClean="0"/>
              <a:t>Disponible en téléchargement à l'adresse suivante : </a:t>
            </a:r>
            <a:r>
              <a:rPr lang="fr-FR" sz="2000" i="1" dirty="0" smtClean="0"/>
              <a:t>http://www.microsoft.com/france/securite/malwareremove</a:t>
            </a:r>
            <a:endParaRPr lang="fr-FR" sz="2400" i="1" dirty="0" smtClean="0"/>
          </a:p>
        </p:txBody>
      </p:sp>
    </p:spTree>
  </p:cSld>
  <p:clrMapOvr>
    <a:masterClrMapping/>
  </p:clrMapOvr>
  <p:transition>
    <p:fade/>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Arrêt d'Office Update</a:t>
            </a:r>
          </a:p>
        </p:txBody>
      </p:sp>
      <p:sp>
        <p:nvSpPr>
          <p:cNvPr id="3" name="Content Placeholder 2"/>
          <p:cNvSpPr>
            <a:spLocks noGrp="1"/>
          </p:cNvSpPr>
          <p:nvPr>
            <p:ph idx="1"/>
          </p:nvPr>
        </p:nvSpPr>
        <p:spPr>
          <a:xfrm>
            <a:off x="381000" y="1412875"/>
            <a:ext cx="8382000" cy="3785652"/>
          </a:xfrm>
        </p:spPr>
        <p:txBody>
          <a:bodyPr/>
          <a:lstStyle/>
          <a:p>
            <a:r>
              <a:rPr lang="fr-FR" sz="2400" dirty="0" smtClean="0"/>
              <a:t>À partir du 1er août 2009, Microsoft arrêtera le support d'Office Update et de l'Outil d'inventaire des mises à jour Office. </a:t>
            </a:r>
          </a:p>
          <a:p>
            <a:r>
              <a:rPr lang="fr-FR" sz="2400" dirty="0" smtClean="0"/>
              <a:t>Pour continuer à recevoir les mises à jour de sécurité pour les produits Microsoft Office, utilisez Microsoft Update </a:t>
            </a:r>
            <a:r>
              <a:rPr lang="fr-FR" sz="2000" dirty="0" smtClean="0"/>
              <a:t>(https://update.microsoft.com) </a:t>
            </a:r>
            <a:endParaRPr lang="fr-FR" sz="2400" dirty="0" smtClean="0"/>
          </a:p>
          <a:p>
            <a:r>
              <a:rPr lang="fr-FR" sz="2400" dirty="0" smtClean="0"/>
              <a:t>Pour plus d'informations, consultez le Forum aux questions </a:t>
            </a:r>
            <a:r>
              <a:rPr lang="fr-FR" sz="2000" dirty="0" smtClean="0"/>
              <a:t>(http://office.microsoft.com/downloads/FX010402221033)</a:t>
            </a:r>
            <a:endParaRPr lang="fr-FR" sz="2400" dirty="0" smtClean="0"/>
          </a:p>
          <a:p>
            <a:endParaRPr lang="en-US" sz="2400" dirty="0" smtClean="0"/>
          </a:p>
        </p:txBody>
      </p:sp>
    </p:spTree>
  </p:cSld>
  <p:clrMapOvr>
    <a:masterClrMapping/>
  </p:clrMapOvr>
  <p:transition>
    <p:fade/>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p:txBody>
          <a:bodyPr/>
          <a:lstStyle/>
          <a:p>
            <a:pPr defTabSz="914363" fontAlgn="auto">
              <a:spcAft>
                <a:spcPts val="0"/>
              </a:spcAft>
              <a:defRPr/>
            </a:pPr>
            <a:r>
              <a:rPr noProof="1">
                <a:solidFill>
                  <a:schemeClr val="tx1">
                    <a:lumMod val="95000"/>
                  </a:schemeClr>
                </a:solidFill>
              </a:rPr>
              <a:t>Ressources</a:t>
            </a:r>
          </a:p>
        </p:txBody>
      </p:sp>
      <p:sp>
        <p:nvSpPr>
          <p:cNvPr id="37891" name="Rectangle 3"/>
          <p:cNvSpPr>
            <a:spLocks noGrp="1" noChangeArrowheads="1"/>
          </p:cNvSpPr>
          <p:nvPr>
            <p:ph idx="1"/>
          </p:nvPr>
        </p:nvSpPr>
        <p:spPr>
          <a:xfrm>
            <a:off x="457200" y="1119188"/>
            <a:ext cx="8229600" cy="4838700"/>
          </a:xfrm>
        </p:spPr>
        <p:txBody>
          <a:bodyPr/>
          <a:lstStyle/>
          <a:p>
            <a:pPr>
              <a:lnSpc>
                <a:spcPct val="85000"/>
              </a:lnSpc>
              <a:spcBef>
                <a:spcPct val="15000"/>
              </a:spcBef>
            </a:pPr>
            <a:r>
              <a:rPr lang="en-US" sz="1600" noProof="1" smtClean="0"/>
              <a:t>Synthèse des </a:t>
            </a:r>
            <a:r>
              <a:rPr lang="fr-FR" sz="1600" dirty="0" smtClean="0"/>
              <a:t>Bulletin</a:t>
            </a:r>
            <a:r>
              <a:rPr lang="fr-FR" sz="1600" noProof="1" smtClean="0"/>
              <a:t>s de sécurité</a:t>
            </a:r>
            <a:br>
              <a:rPr lang="fr-FR" sz="1600" noProof="1" smtClean="0"/>
            </a:br>
            <a:r>
              <a:rPr lang="fr-FR" sz="1600" i="1" noProof="1" smtClean="0"/>
              <a:t>http://www.microsoft.com/france/technet/security/bulletin/ms09</a:t>
            </a:r>
            <a:r>
              <a:rPr lang="en-US" sz="1600" i="1" dirty="0" smtClean="0"/>
              <a:t>-</a:t>
            </a:r>
            <a:r>
              <a:rPr lang="en-US" sz="1600" i="1" dirty="0" err="1" smtClean="0"/>
              <a:t>jul</a:t>
            </a:r>
            <a:r>
              <a:rPr lang="en-US" sz="1600" i="1" dirty="0" smtClean="0"/>
              <a:t>.</a:t>
            </a:r>
            <a:r>
              <a:rPr lang="en-US" sz="1600" i="1" noProof="1" smtClean="0"/>
              <a:t>mspx</a:t>
            </a:r>
          </a:p>
          <a:p>
            <a:pPr>
              <a:lnSpc>
                <a:spcPct val="85000"/>
              </a:lnSpc>
              <a:spcBef>
                <a:spcPct val="15000"/>
              </a:spcBef>
            </a:pPr>
            <a:endParaRPr lang="en-US" sz="1600" i="1" noProof="1" smtClean="0"/>
          </a:p>
          <a:p>
            <a:pPr>
              <a:lnSpc>
                <a:spcPct val="85000"/>
              </a:lnSpc>
              <a:spcBef>
                <a:spcPct val="15000"/>
              </a:spcBef>
            </a:pPr>
            <a:r>
              <a:rPr lang="en-US" sz="1600" noProof="1" smtClean="0"/>
              <a:t>Bulletins de sécurité</a:t>
            </a:r>
            <a:br>
              <a:rPr lang="en-US" sz="1600" noProof="1" smtClean="0"/>
            </a:br>
            <a:r>
              <a:rPr lang="en-US" sz="1600" i="1" noProof="1" smtClean="0"/>
              <a:t>http://www.microsoft.com/france/technet/security/bulletin</a:t>
            </a:r>
            <a:endParaRPr lang="en-US" sz="1600" i="1" dirty="0" smtClean="0"/>
          </a:p>
          <a:p>
            <a:pPr>
              <a:lnSpc>
                <a:spcPct val="85000"/>
              </a:lnSpc>
              <a:spcBef>
                <a:spcPct val="15000"/>
              </a:spcBef>
            </a:pPr>
            <a:r>
              <a:rPr lang="en-US" sz="1600" noProof="1" smtClean="0"/>
              <a:t>Webcast des </a:t>
            </a:r>
            <a:r>
              <a:rPr lang="fr-FR" sz="1600" dirty="0" smtClean="0"/>
              <a:t>Bulletin</a:t>
            </a:r>
            <a:r>
              <a:rPr lang="fr-FR" sz="1600" noProof="1" smtClean="0"/>
              <a:t>s de sécurité</a:t>
            </a:r>
            <a:br>
              <a:rPr lang="fr-FR" sz="1600" noProof="1" smtClean="0"/>
            </a:br>
            <a:r>
              <a:rPr lang="fr-FR" sz="1600" i="1" noProof="1" smtClean="0"/>
              <a:t>http://www.microsoft.com/france/technet/security/bulletin/webcasts.mspx</a:t>
            </a:r>
          </a:p>
          <a:p>
            <a:pPr>
              <a:lnSpc>
                <a:spcPct val="85000"/>
              </a:lnSpc>
              <a:spcBef>
                <a:spcPct val="15000"/>
              </a:spcBef>
            </a:pPr>
            <a:endParaRPr lang="fr-FR" sz="1600" i="1" noProof="1" smtClean="0"/>
          </a:p>
          <a:p>
            <a:pPr>
              <a:lnSpc>
                <a:spcPct val="85000"/>
              </a:lnSpc>
              <a:spcBef>
                <a:spcPct val="15000"/>
              </a:spcBef>
            </a:pPr>
            <a:r>
              <a:rPr lang="fr-FR" sz="1600" noProof="1" smtClean="0"/>
              <a:t>Avis de sécurité</a:t>
            </a:r>
            <a:br>
              <a:rPr lang="fr-FR" sz="1600" noProof="1" smtClean="0"/>
            </a:br>
            <a:r>
              <a:rPr lang="fr-FR" sz="1600" i="1" noProof="1" smtClean="0"/>
              <a:t>http://www.microsoft.com/france/technet/security/advisory</a:t>
            </a:r>
          </a:p>
          <a:p>
            <a:pPr>
              <a:lnSpc>
                <a:spcPct val="85000"/>
              </a:lnSpc>
              <a:spcBef>
                <a:spcPct val="15000"/>
              </a:spcBef>
            </a:pPr>
            <a:endParaRPr lang="en-US" sz="1600" b="1" i="1" dirty="0" smtClean="0"/>
          </a:p>
          <a:p>
            <a:pPr>
              <a:lnSpc>
                <a:spcPct val="85000"/>
              </a:lnSpc>
              <a:spcBef>
                <a:spcPct val="15000"/>
              </a:spcBef>
            </a:pPr>
            <a:r>
              <a:rPr lang="fr-FR" sz="1600" dirty="0" smtClean="0"/>
              <a:t>Abonnez-vous à la synthèse des Bulletins de sécurité (en français)</a:t>
            </a:r>
            <a:r>
              <a:rPr lang="fr-FR" sz="1600" noProof="1" smtClean="0"/>
              <a:t/>
            </a:r>
            <a:br>
              <a:rPr lang="fr-FR" sz="1600" noProof="1" smtClean="0"/>
            </a:br>
            <a:r>
              <a:rPr lang="fr-FR" sz="1600" i="1" noProof="1" smtClean="0"/>
              <a:t>http://www.microsoft.com/france/securite/newsletters.mspx</a:t>
            </a:r>
          </a:p>
          <a:p>
            <a:pPr>
              <a:lnSpc>
                <a:spcPct val="85000"/>
              </a:lnSpc>
              <a:spcBef>
                <a:spcPct val="15000"/>
              </a:spcBef>
            </a:pPr>
            <a:endParaRPr lang="fr-FR" sz="1600" dirty="0" smtClean="0"/>
          </a:p>
          <a:p>
            <a:pPr>
              <a:lnSpc>
                <a:spcPct val="85000"/>
              </a:lnSpc>
              <a:spcBef>
                <a:spcPct val="15000"/>
              </a:spcBef>
            </a:pPr>
            <a:r>
              <a:rPr lang="fr-FR" sz="1600" noProof="1" smtClean="0"/>
              <a:t>Blog du MSRC (Microsoft Security Response Center)</a:t>
            </a:r>
            <a:br>
              <a:rPr lang="fr-FR" sz="1600" noProof="1" smtClean="0"/>
            </a:br>
            <a:r>
              <a:rPr lang="fr-FR" sz="1600" i="1" noProof="1" smtClean="0"/>
              <a:t>http://blogs.technet.com/msrc</a:t>
            </a:r>
          </a:p>
          <a:p>
            <a:pPr>
              <a:lnSpc>
                <a:spcPct val="85000"/>
              </a:lnSpc>
              <a:spcBef>
                <a:spcPct val="15000"/>
              </a:spcBef>
            </a:pPr>
            <a:endParaRPr lang="en-US" sz="1600" b="1" i="1" dirty="0" smtClean="0"/>
          </a:p>
          <a:p>
            <a:pPr>
              <a:lnSpc>
                <a:spcPct val="85000"/>
              </a:lnSpc>
              <a:spcBef>
                <a:spcPct val="15000"/>
              </a:spcBef>
            </a:pPr>
            <a:r>
              <a:rPr lang="en-US" sz="1600" noProof="1" smtClean="0"/>
              <a:t>Microsoft France sécurité </a:t>
            </a:r>
            <a:br>
              <a:rPr lang="en-US" sz="1600" noProof="1" smtClean="0"/>
            </a:br>
            <a:r>
              <a:rPr lang="en-US" sz="1600" i="1" noProof="1" smtClean="0"/>
              <a:t>http://www.microsoft.com/france/securite </a:t>
            </a:r>
          </a:p>
          <a:p>
            <a:pPr>
              <a:lnSpc>
                <a:spcPct val="85000"/>
              </a:lnSpc>
              <a:spcBef>
                <a:spcPct val="15000"/>
              </a:spcBef>
            </a:pPr>
            <a:r>
              <a:rPr lang="en-US" sz="1600" noProof="1" smtClean="0"/>
              <a:t>TechNet sécurité</a:t>
            </a:r>
            <a:br>
              <a:rPr lang="en-US" sz="1600" noProof="1" smtClean="0"/>
            </a:br>
            <a:r>
              <a:rPr lang="en-US" sz="1600" i="1" noProof="1" smtClean="0"/>
              <a:t>http://www.microsoft.com/france/technet/security</a:t>
            </a:r>
          </a:p>
        </p:txBody>
      </p:sp>
    </p:spTree>
  </p:cSld>
  <p:clrMapOvr>
    <a:masterClrMapping/>
  </p:clrMapOvr>
  <p:transition>
    <p:fade/>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ext Box 2"/>
          <p:cNvSpPr txBox="1">
            <a:spLocks noChangeArrowheads="1"/>
          </p:cNvSpPr>
          <p:nvPr/>
        </p:nvSpPr>
        <p:spPr bwMode="auto">
          <a:xfrm>
            <a:off x="179388" y="2854325"/>
            <a:ext cx="8820150" cy="3460750"/>
          </a:xfrm>
          <a:prstGeom prst="rect">
            <a:avLst/>
          </a:prstGeom>
          <a:noFill/>
          <a:ln w="9525">
            <a:noFill/>
            <a:miter lim="800000"/>
            <a:headEnd/>
            <a:tailEnd/>
          </a:ln>
        </p:spPr>
        <p:txBody>
          <a:bodyPr>
            <a:spAutoFit/>
          </a:bodyPr>
          <a:lstStyle/>
          <a:p>
            <a:r>
              <a:rPr lang="fr-FR" b="1" u="sng">
                <a:solidFill>
                  <a:schemeClr val="tx1"/>
                </a:solidFill>
                <a:ea typeface="Arial Unicode MS" pitchFamily="34" charset="-128"/>
                <a:cs typeface="Arial Unicode MS" pitchFamily="34" charset="-128"/>
              </a:rPr>
              <a:t>Informations légales</a:t>
            </a:r>
            <a:br>
              <a:rPr lang="fr-FR" b="1" u="sng">
                <a:solidFill>
                  <a:schemeClr val="tx1"/>
                </a:solidFill>
                <a:ea typeface="Arial Unicode MS" pitchFamily="34" charset="-128"/>
                <a:cs typeface="Arial Unicode MS" pitchFamily="34" charset="-128"/>
              </a:rPr>
            </a:br>
            <a:endParaRPr lang="fr-FR" b="1" u="sng">
              <a:solidFill>
                <a:schemeClr val="tx1"/>
              </a:solidFill>
              <a:ea typeface="Arial Unicode MS" pitchFamily="34" charset="-128"/>
              <a:cs typeface="Arial Unicode MS" pitchFamily="34" charset="-128"/>
            </a:endParaRPr>
          </a:p>
          <a:p>
            <a:pPr algn="just"/>
            <a:r>
              <a:rPr lang="en-US" sz="900">
                <a:solidFill>
                  <a:schemeClr val="tx1"/>
                </a:solidFill>
                <a:ea typeface="Arial Unicode MS" pitchFamily="34" charset="-128"/>
                <a:cs typeface="Arial Unicode MS" pitchFamily="34" charset="-128"/>
              </a:rPr>
              <a:t>L’OBJET DU PRESENT DOCUMENT EST DE VOUS FOURNIR L’INFORMATION QUE VOUS AVEZ DEMANDEE CONCERNANT LA SECURITE. GENERALEMENT, L’INFORMATION PROVOQUE UNE PRISE DE CONSCIENCE AUTOUR DE LA SECURITE ET IDENTIFIE LE PERSONNEL, LES PROCEDES, RESSOURCES ET TECHNOLOGIES QUI SONT DESTINES A PROMOUVOIR DE BONNES REGLES DE SECURITE DANS VOTRE ORGANISATION. LES VIRUS ET AUTRES TECHNOLOGIES NUISIBLES DESTINES A ATTAQUER VOTRE ENVIRONNEMENT INFORMATIQUE CHANGENT CONTINUELLEMENT AFIN DE CONTOURNER LES MESURES DE SECURITE EXISTANTES. DES LORS, MAINTENIR UN ENVIRONNEMENT INFORMATIQUE FIABLE EST UN PROCESSUS CONTINU QUI EXIGE QUE VOUS MAINTENIEZ UN PERSONNEL, DES PROCEDES, RESSOURCES ET TECHNOLOGIES ADEQUATS AFIN DE VOUS PROTEGER CONTRE TOUTE ATTEINTE A LA SECURITE. AUCUNE DISPOSITION CONTENUE DANS LES PRESENTES NE DOIT ETRE INTERPRETEE OU CONSIDEREE COMME UNE CERTIFICATION, UNE GARANTIE OU TOUTE AUTRE FORME DE VALIDATION QUE VOTRE ENVIRONNEMENT INFORMATIQUE EST ET DEMEURERA PROTEGE CONTRE DES ATTEINTES A LA SECURITE ET NOUS N’ASSUMONS AUCUNE RESPONSABILITE POUR TOUTE ATTEINTE A LA SECURITE OU TOUT DOMMAGE OU PERTE SUBSEQUENT. </a:t>
            </a:r>
          </a:p>
          <a:p>
            <a:pPr algn="just"/>
            <a:r>
              <a:rPr lang="en-US" sz="900">
                <a:solidFill>
                  <a:schemeClr val="tx1"/>
                </a:solidFill>
                <a:ea typeface="Arial Unicode MS" pitchFamily="34" charset="-128"/>
                <a:cs typeface="Arial Unicode MS" pitchFamily="34" charset="-128"/>
              </a:rPr>
              <a:t>TOUTES COMMUNICATIONS OU TRANSMISSIONS D’INFORMATION QUI VOUS SONT ADRESSEES AU SUJET DE MICROSOFT ET CONCERNANT LA SECURITE INCLUANT NOTAMMENT TOUTES SUGGESTIONS, ANALYSES, OU COMMENTAIRES QUI VOUS SONT FOURNIS DURANT UNE ANALYSE RELATIVE A LA SECURITE OU TOUTE AUTRE INFORMATION PASSEE, PRESENTE OU FUTURE RELATIVE NOTAMMENT AUX TESTS DE SECURITE, EVALUATIONS, DISPONIBILITES, HORAIRES OU OBJECTIFS (CI-APRES COLLECTIVEMENT DENOMMES « INFORMATIONS SUR LA SECURITE »), SONT FOURNIS CONFORMEMENT AUX CONDITIONS DU CONTRAT DE SERVICE EXISTANT ENTRE VOUS ET MICROSOFT ET UNIQUEMENT AFIN DE VOUS PERMETTRE DE VOUS ORGANISER FACE A D’EVENTUELS PROBLEMES DE SECURITE. TOUTES LES INFORMATIONS SUR LA SECURITE CONTIENNENT TOUTES LES DONNEES QUI NOUS SONT ACTUELLEMENT ACCESSIBLES MAIS QUI SONT SUSCEPTIBLES DE CHANGER EN RAISON DU CHANGEMENT CONSTANT DE CES DONNEES SANS QUE MICROSOFT VOUS AIT PREALABLEMENT INFORME DE CES CHANGEMENTS. NOUS VOUS RECOMMANDONS DONC DE VERIFIER REGULIEREMENT AUPRES DE NOUS ET SUR LE SITE INTERNET DE SECURITE SITUE A L’ADRESSE SUIVANTE </a:t>
            </a:r>
            <a:r>
              <a:rPr lang="en-US" sz="900">
                <a:solidFill>
                  <a:schemeClr val="tx1"/>
                </a:solidFill>
                <a:ea typeface="Arial Unicode MS" pitchFamily="34" charset="-128"/>
                <a:cs typeface="Arial Unicode MS" pitchFamily="34" charset="-128"/>
                <a:hlinkClick r:id="rId3" action="ppaction://hlinkfile"/>
              </a:rPr>
              <a:t>WWW.MICROSOFT.COM/SECURITY</a:t>
            </a:r>
            <a:r>
              <a:rPr lang="en-US" sz="900">
                <a:solidFill>
                  <a:schemeClr val="tx1"/>
                </a:solidFill>
                <a:ea typeface="Arial Unicode MS" pitchFamily="34" charset="-128"/>
                <a:cs typeface="Arial Unicode MS" pitchFamily="34" charset="-128"/>
              </a:rPr>
              <a:t> SI LES INFORMATIONS QUE NOUS VOUS AVONS FOURNIES FONT L’OBJET DE MISES A JOUR. VEUILLEZ NOUS CONTACTER SI VOUS AVEZ D’AUTRES QUESTIONS CONCERNANT DES PROBLEMES DE SECURITE OU SI VOUS AVEZ BESOIN D’UNE MISE A JOUR DES INFORMATIONS QUE NOUS VOUS AVONS FOURNIES. </a:t>
            </a:r>
          </a:p>
          <a:p>
            <a:endParaRPr lang="en-US" sz="900">
              <a:solidFill>
                <a:schemeClr val="tx1"/>
              </a:solidFill>
              <a:ea typeface="Arial Unicode MS" pitchFamily="34" charset="-128"/>
              <a:cs typeface="Arial Unicode MS" pitchFamily="34" charset="-128"/>
            </a:endParaRPr>
          </a:p>
        </p:txBody>
      </p:sp>
    </p:spTree>
  </p:cSld>
  <p:clrMapOvr>
    <a:masterClrMapping/>
  </p:clrMapOvr>
  <p:transition>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64706" name="Rectangle 2"/>
          <p:cNvSpPr>
            <a:spLocks noGrp="1" noChangeArrowheads="1"/>
          </p:cNvSpPr>
          <p:nvPr>
            <p:ph type="title"/>
          </p:nvPr>
        </p:nvSpPr>
        <p:spPr/>
        <p:txBody>
          <a:bodyPr/>
          <a:lstStyle/>
          <a:p>
            <a:pPr defTabSz="914363" fontAlgn="auto">
              <a:spcAft>
                <a:spcPts val="0"/>
              </a:spcAft>
              <a:defRPr/>
            </a:pPr>
            <a:r>
              <a:rPr>
                <a:solidFill>
                  <a:schemeClr val="tx1">
                    <a:lumMod val="95000"/>
                  </a:schemeClr>
                </a:solidFill>
              </a:rPr>
              <a:t>Questions - Réponses</a:t>
            </a:r>
          </a:p>
        </p:txBody>
      </p:sp>
      <p:sp>
        <p:nvSpPr>
          <p:cNvPr id="9219" name="Rectangle 3"/>
          <p:cNvSpPr>
            <a:spLocks noGrp="1" noChangeArrowheads="1"/>
          </p:cNvSpPr>
          <p:nvPr>
            <p:ph idx="1"/>
          </p:nvPr>
        </p:nvSpPr>
        <p:spPr>
          <a:xfrm>
            <a:off x="152400" y="1035050"/>
            <a:ext cx="8747125" cy="828675"/>
          </a:xfrm>
        </p:spPr>
        <p:txBody>
          <a:bodyPr/>
          <a:lstStyle/>
          <a:p>
            <a:pPr>
              <a:lnSpc>
                <a:spcPct val="150000"/>
              </a:lnSpc>
              <a:buFontTx/>
              <a:buNone/>
            </a:pPr>
            <a:r>
              <a:rPr lang="fr-FR" sz="2400" smtClean="0"/>
              <a:t>À tout moment pendant la présentation, posez vos questions :</a:t>
            </a:r>
            <a:endParaRPr lang="en-US" sz="2400" smtClean="0"/>
          </a:p>
        </p:txBody>
      </p:sp>
      <p:pic>
        <p:nvPicPr>
          <p:cNvPr id="9220" name="Picture 4"/>
          <p:cNvPicPr>
            <a:picLocks noChangeAspect="1" noChangeArrowheads="1"/>
          </p:cNvPicPr>
          <p:nvPr/>
        </p:nvPicPr>
        <p:blipFill>
          <a:blip r:embed="rId3" cstate="print"/>
          <a:srcRect/>
          <a:stretch>
            <a:fillRect/>
          </a:stretch>
        </p:blipFill>
        <p:spPr bwMode="auto">
          <a:xfrm>
            <a:off x="1527175" y="2232025"/>
            <a:ext cx="5899150" cy="1082675"/>
          </a:xfrm>
          <a:prstGeom prst="rect">
            <a:avLst/>
          </a:prstGeom>
          <a:noFill/>
          <a:ln w="9525">
            <a:noFill/>
            <a:miter lim="800000"/>
            <a:headEnd/>
            <a:tailEnd/>
          </a:ln>
        </p:spPr>
      </p:pic>
      <p:sp>
        <p:nvSpPr>
          <p:cNvPr id="9221" name="TextBox 4"/>
          <p:cNvSpPr txBox="1">
            <a:spLocks noChangeArrowheads="1"/>
          </p:cNvSpPr>
          <p:nvPr/>
        </p:nvSpPr>
        <p:spPr bwMode="auto">
          <a:xfrm>
            <a:off x="336550" y="1771650"/>
            <a:ext cx="7170738" cy="338138"/>
          </a:xfrm>
          <a:prstGeom prst="rect">
            <a:avLst/>
          </a:prstGeom>
          <a:noFill/>
          <a:ln w="9525">
            <a:noFill/>
            <a:miter lim="800000"/>
            <a:headEnd/>
            <a:tailEnd/>
          </a:ln>
        </p:spPr>
        <p:txBody>
          <a:bodyPr wrap="none">
            <a:spAutoFit/>
          </a:bodyPr>
          <a:lstStyle/>
          <a:p>
            <a:r>
              <a:rPr lang="fr-FR" sz="1600" b="1">
                <a:solidFill>
                  <a:schemeClr val="tx1"/>
                </a:solidFill>
              </a:rPr>
              <a:t>1. Ouvrez l’interface Questions-réponses en cliquant sur le menu Q&amp;R :</a:t>
            </a:r>
          </a:p>
        </p:txBody>
      </p:sp>
      <p:sp>
        <p:nvSpPr>
          <p:cNvPr id="9222" name="Rectangle 6"/>
          <p:cNvSpPr>
            <a:spLocks noChangeArrowheads="1"/>
          </p:cNvSpPr>
          <p:nvPr/>
        </p:nvSpPr>
        <p:spPr bwMode="auto">
          <a:xfrm>
            <a:off x="336550" y="3797300"/>
            <a:ext cx="7458075" cy="584200"/>
          </a:xfrm>
          <a:prstGeom prst="rect">
            <a:avLst/>
          </a:prstGeom>
          <a:noFill/>
          <a:ln w="9525">
            <a:noFill/>
            <a:miter lim="800000"/>
            <a:headEnd/>
            <a:tailEnd/>
          </a:ln>
        </p:spPr>
        <p:txBody>
          <a:bodyPr>
            <a:spAutoFit/>
          </a:bodyPr>
          <a:lstStyle/>
          <a:p>
            <a:r>
              <a:rPr lang="fr-FR" sz="1600" b="1">
                <a:solidFill>
                  <a:schemeClr val="tx1"/>
                </a:solidFill>
              </a:rPr>
              <a:t>2. Précisez le numéro du Bulletin, entrez votre question et cliquez sur « Poser une question » :</a:t>
            </a:r>
            <a:endParaRPr lang="fr-FR" sz="1600"/>
          </a:p>
        </p:txBody>
      </p:sp>
      <p:pic>
        <p:nvPicPr>
          <p:cNvPr id="9223" name="Picture 6"/>
          <p:cNvPicPr>
            <a:picLocks noChangeAspect="1" noChangeArrowheads="1"/>
          </p:cNvPicPr>
          <p:nvPr/>
        </p:nvPicPr>
        <p:blipFill>
          <a:blip r:embed="rId4" cstate="print"/>
          <a:srcRect/>
          <a:stretch>
            <a:fillRect/>
          </a:stretch>
        </p:blipFill>
        <p:spPr bwMode="auto">
          <a:xfrm>
            <a:off x="1533525" y="4476750"/>
            <a:ext cx="6103938" cy="1714500"/>
          </a:xfrm>
          <a:prstGeom prst="rect">
            <a:avLst/>
          </a:prstGeom>
          <a:noFill/>
          <a:ln w="9525">
            <a:noFill/>
            <a:miter lim="800000"/>
            <a:headEnd/>
            <a:tailEnd/>
          </a:ln>
        </p:spPr>
      </p:pic>
    </p:spTree>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78018" name="Rectangle 2"/>
          <p:cNvSpPr>
            <a:spLocks noGrp="1" noChangeArrowheads="1"/>
          </p:cNvSpPr>
          <p:nvPr>
            <p:ph type="title"/>
          </p:nvPr>
        </p:nvSpPr>
        <p:spPr/>
        <p:txBody>
          <a:bodyPr>
            <a:normAutofit fontScale="90000"/>
          </a:bodyPr>
          <a:lstStyle/>
          <a:p>
            <a:r>
              <a:rPr lang="fr-FR" smtClean="0"/>
              <a:t>Indices de gravité cumulée et Indices d'exploitabilité</a:t>
            </a:r>
            <a:endParaRPr lang="en-US" smtClean="0"/>
          </a:p>
        </p:txBody>
      </p:sp>
      <p:graphicFrame>
        <p:nvGraphicFramePr>
          <p:cNvPr id="5" name="Table 4"/>
          <p:cNvGraphicFramePr>
            <a:graphicFrameLocks noGrp="1"/>
          </p:cNvGraphicFramePr>
          <p:nvPr/>
        </p:nvGraphicFramePr>
        <p:xfrm>
          <a:off x="1165221" y="1348013"/>
          <a:ext cx="6813554" cy="4659087"/>
        </p:xfrm>
        <a:graphic>
          <a:graphicData uri="http://schemas.openxmlformats.org/drawingml/2006/table">
            <a:tbl>
              <a:tblPr/>
              <a:tblGrid>
                <a:gridCol w="458877"/>
                <a:gridCol w="133839"/>
                <a:gridCol w="78871"/>
                <a:gridCol w="830427"/>
                <a:gridCol w="115540"/>
                <a:gridCol w="924316"/>
                <a:gridCol w="115540"/>
                <a:gridCol w="808777"/>
                <a:gridCol w="115540"/>
                <a:gridCol w="808778"/>
                <a:gridCol w="115538"/>
                <a:gridCol w="808777"/>
                <a:gridCol w="115540"/>
                <a:gridCol w="808777"/>
                <a:gridCol w="115540"/>
                <a:gridCol w="458877"/>
              </a:tblGrid>
              <a:tr h="505221">
                <a:tc rowSpan="5">
                  <a:txBody>
                    <a:bodyPr/>
                    <a:lstStyle/>
                    <a:p>
                      <a:pPr algn="ctr" fontAlgn="ctr"/>
                      <a:r>
                        <a:rPr lang="en-US" sz="1200" b="1" i="0" u="none" strike="noStrike" dirty="0">
                          <a:solidFill>
                            <a:srgbClr val="FFFFFF"/>
                          </a:solidFill>
                          <a:latin typeface="Calibri"/>
                        </a:rPr>
                        <a:t>Exploitability Index</a:t>
                      </a:r>
                    </a:p>
                  </a:txBody>
                  <a:tcPr marL="5393" marR="5393" marT="5393" marB="0" vert="vert2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8D8D8">
                        <a:alpha val="24000"/>
                      </a:srgbClr>
                    </a:solidFill>
                  </a:tcPr>
                </a:tc>
                <a:tc>
                  <a:txBody>
                    <a:bodyPr/>
                    <a:lstStyle/>
                    <a:p>
                      <a:pPr algn="ctr" fontAlgn="ctr"/>
                      <a:r>
                        <a:rPr lang="en-US" sz="700" b="0" i="0" u="none" strike="noStrike" dirty="0" smtClean="0">
                          <a:solidFill>
                            <a:srgbClr val="FFFFFF"/>
                          </a:solidFill>
                          <a:effectLst>
                            <a:outerShdw blurRad="38100" dist="38100" dir="2700000" algn="tl">
                              <a:srgbClr val="000000">
                                <a:alpha val="43137"/>
                              </a:srgbClr>
                            </a:outerShdw>
                          </a:effectLst>
                          <a:latin typeface="Calibri"/>
                        </a:rPr>
                        <a:t>1</a:t>
                      </a:r>
                      <a:endParaRPr lang="en-US" sz="700" b="0" i="0" u="none" strike="noStrike" dirty="0">
                        <a:solidFill>
                          <a:srgbClr val="FFFFFF"/>
                        </a:solidFill>
                        <a:effectLst>
                          <a:outerShdw blurRad="38100" dist="38100" dir="2700000" algn="tl">
                            <a:srgbClr val="000000">
                              <a:alpha val="43137"/>
                            </a:srgbClr>
                          </a:outerShdw>
                        </a:effectLst>
                        <a:latin typeface="Calibri"/>
                      </a:endParaRPr>
                    </a:p>
                  </a:txBody>
                  <a:tcPr marL="5393" marR="5393" marT="5393" marB="0" vert="vert2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8D8D8">
                        <a:alpha val="24000"/>
                      </a:srgbClr>
                    </a:solidFill>
                  </a:tcPr>
                </a:tc>
                <a:tc>
                  <a:txBody>
                    <a:bodyPr/>
                    <a:lstStyle/>
                    <a:p>
                      <a:pPr algn="l" fontAlgn="b"/>
                      <a:r>
                        <a:rPr lang="en-US" sz="600" b="0" i="0" u="none" strike="noStrike">
                          <a:solidFill>
                            <a:srgbClr val="000000"/>
                          </a:solidFill>
                          <a:latin typeface="Calibri"/>
                        </a:rPr>
                        <a:t> </a:t>
                      </a:r>
                    </a:p>
                  </a:txBody>
                  <a:tcPr marL="5393" marR="5393" marT="539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5">
                  <a:txBody>
                    <a:bodyPr/>
                    <a:lstStyle/>
                    <a:p>
                      <a:pPr algn="ctr" fontAlgn="b"/>
                      <a:r>
                        <a:rPr lang="en-US" sz="600" b="0" i="0" u="none" strike="noStrike" dirty="0">
                          <a:solidFill>
                            <a:srgbClr val="000000"/>
                          </a:solidFill>
                          <a:latin typeface="Calibri"/>
                        </a:rPr>
                        <a:t> </a:t>
                      </a:r>
                    </a:p>
                  </a:txBody>
                  <a:tcPr marL="5393" marR="5393" marT="539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00000"/>
                    </a:solidFill>
                  </a:tcPr>
                </a:tc>
                <a:tc rowSpan="2">
                  <a:txBody>
                    <a:bodyPr/>
                    <a:lstStyle/>
                    <a:p>
                      <a:pPr algn="ctr" fontAlgn="b"/>
                      <a:endParaRPr lang="en-US" sz="600" b="0" i="0" u="none" strike="noStrike" dirty="0">
                        <a:solidFill>
                          <a:srgbClr val="000000"/>
                        </a:solidFill>
                        <a:latin typeface="Calibri"/>
                      </a:endParaRPr>
                    </a:p>
                  </a:txBody>
                  <a:tcPr marL="5393" marR="5393" marT="539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5">
                  <a:txBody>
                    <a:bodyPr/>
                    <a:lstStyle/>
                    <a:p>
                      <a:pPr algn="ctr" fontAlgn="b"/>
                      <a:endParaRPr lang="en-US" sz="600" b="0" i="0" u="none" strike="noStrike" kern="1200" dirty="0">
                        <a:solidFill>
                          <a:srgbClr val="000000"/>
                        </a:solidFill>
                        <a:latin typeface="Calibri"/>
                        <a:ea typeface="+mn-ea"/>
                        <a:cs typeface="+mn-cs"/>
                      </a:endParaRPr>
                    </a:p>
                  </a:txBody>
                  <a:tcPr marL="5393" marR="5393" marT="539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00000"/>
                    </a:solidFill>
                  </a:tcPr>
                </a:tc>
                <a:tc>
                  <a:txBody>
                    <a:bodyPr/>
                    <a:lstStyle/>
                    <a:p>
                      <a:pPr algn="l" fontAlgn="b"/>
                      <a:r>
                        <a:rPr lang="en-US" sz="600" b="0" i="0" u="none" strike="noStrike" dirty="0">
                          <a:solidFill>
                            <a:srgbClr val="000000"/>
                          </a:solidFill>
                          <a:latin typeface="Calibri"/>
                        </a:rPr>
                        <a:t> </a:t>
                      </a:r>
                    </a:p>
                  </a:txBody>
                  <a:tcPr marL="5393" marR="5393" marT="539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5">
                  <a:txBody>
                    <a:bodyPr/>
                    <a:lstStyle/>
                    <a:p>
                      <a:pPr algn="ctr" fontAlgn="b"/>
                      <a:r>
                        <a:rPr lang="en-US" sz="600" b="0" i="0" u="none" strike="noStrike" dirty="0">
                          <a:solidFill>
                            <a:srgbClr val="000000"/>
                          </a:solidFill>
                          <a:latin typeface="Calibri"/>
                        </a:rPr>
                        <a:t> </a:t>
                      </a:r>
                    </a:p>
                  </a:txBody>
                  <a:tcPr marL="5393" marR="5393" marT="539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00000"/>
                    </a:solidFill>
                  </a:tcPr>
                </a:tc>
                <a:tc>
                  <a:txBody>
                    <a:bodyPr/>
                    <a:lstStyle/>
                    <a:p>
                      <a:pPr algn="l" fontAlgn="b"/>
                      <a:r>
                        <a:rPr lang="en-US" sz="600" b="0" i="0" u="none" strike="noStrike" dirty="0">
                          <a:solidFill>
                            <a:srgbClr val="000000"/>
                          </a:solidFill>
                          <a:latin typeface="Calibri"/>
                        </a:rPr>
                        <a:t> </a:t>
                      </a:r>
                    </a:p>
                  </a:txBody>
                  <a:tcPr marL="5393" marR="5393" marT="539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5">
                  <a:txBody>
                    <a:bodyPr/>
                    <a:lstStyle/>
                    <a:p>
                      <a:pPr algn="l" fontAlgn="b"/>
                      <a:r>
                        <a:rPr lang="en-US" sz="600" b="0" i="0" u="none" strike="noStrike" dirty="0">
                          <a:solidFill>
                            <a:srgbClr val="000000"/>
                          </a:solidFill>
                          <a:latin typeface="Calibri"/>
                        </a:rPr>
                        <a:t> </a:t>
                      </a:r>
                    </a:p>
                    <a:p>
                      <a:pPr algn="ctr" fontAlgn="b"/>
                      <a:r>
                        <a:rPr lang="en-US" sz="600" b="0" i="0" u="none" strike="noStrike" dirty="0">
                          <a:solidFill>
                            <a:srgbClr val="000000"/>
                          </a:solidFill>
                          <a:latin typeface="Calibri"/>
                        </a:rPr>
                        <a:t> </a:t>
                      </a:r>
                    </a:p>
                  </a:txBody>
                  <a:tcPr marL="5393" marR="5393" marT="539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00000"/>
                    </a:solidFill>
                  </a:tcPr>
                </a:tc>
                <a:tc>
                  <a:txBody>
                    <a:bodyPr/>
                    <a:lstStyle/>
                    <a:p>
                      <a:pPr algn="l" fontAlgn="b"/>
                      <a:r>
                        <a:rPr lang="en-US" sz="600" b="0" i="0" u="none" strike="noStrike">
                          <a:solidFill>
                            <a:srgbClr val="000000"/>
                          </a:solidFill>
                          <a:latin typeface="Calibri"/>
                        </a:rPr>
                        <a:t> </a:t>
                      </a:r>
                    </a:p>
                  </a:txBody>
                  <a:tcPr marL="5393" marR="5393" marT="539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5">
                  <a:txBody>
                    <a:bodyPr/>
                    <a:lstStyle/>
                    <a:p>
                      <a:pPr algn="ctr" fontAlgn="b"/>
                      <a:r>
                        <a:rPr lang="en-US" sz="600" b="0" i="0" u="none" strike="noStrike" dirty="0">
                          <a:solidFill>
                            <a:srgbClr val="000000"/>
                          </a:solidFill>
                          <a:latin typeface="Calibri"/>
                        </a:rPr>
                        <a:t> </a:t>
                      </a:r>
                    </a:p>
                  </a:txBody>
                  <a:tcPr marL="5393" marR="5393" marT="539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00000"/>
                    </a:solidFill>
                  </a:tcPr>
                </a:tc>
                <a:tc>
                  <a:txBody>
                    <a:bodyPr/>
                    <a:lstStyle/>
                    <a:p>
                      <a:pPr algn="l" fontAlgn="b"/>
                      <a:r>
                        <a:rPr lang="en-US" sz="600" b="0" i="0" u="none" strike="noStrike">
                          <a:solidFill>
                            <a:srgbClr val="000000"/>
                          </a:solidFill>
                          <a:latin typeface="Calibri"/>
                        </a:rPr>
                        <a:t> </a:t>
                      </a:r>
                    </a:p>
                  </a:txBody>
                  <a:tcPr marL="5393" marR="5393" marT="539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600" b="0" i="0" u="none" strike="noStrike" dirty="0">
                          <a:solidFill>
                            <a:srgbClr val="000000"/>
                          </a:solidFill>
                          <a:latin typeface="Calibri"/>
                        </a:rPr>
                        <a:t> </a:t>
                      </a:r>
                    </a:p>
                  </a:txBody>
                  <a:tcPr marL="5393" marR="5393" marT="539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600" b="0" i="0" u="none" strike="noStrike">
                          <a:solidFill>
                            <a:srgbClr val="000000"/>
                          </a:solidFill>
                          <a:latin typeface="Calibri"/>
                        </a:rPr>
                        <a:t> </a:t>
                      </a:r>
                    </a:p>
                  </a:txBody>
                  <a:tcPr marL="5393" marR="5393" marT="539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5">
                  <a:txBody>
                    <a:bodyPr/>
                    <a:lstStyle/>
                    <a:p>
                      <a:pPr algn="ctr" fontAlgn="ctr"/>
                      <a:r>
                        <a:rPr lang="en-US" sz="1100" b="1" i="0" u="none" strike="noStrike" dirty="0">
                          <a:solidFill>
                            <a:srgbClr val="FFFFFF"/>
                          </a:solidFill>
                          <a:latin typeface="Calibri"/>
                        </a:rPr>
                        <a:t>RISK</a:t>
                      </a:r>
                    </a:p>
                  </a:txBody>
                  <a:tcPr marL="5393" marR="5393" marT="5393" marB="0" vert="vert2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alpha val="24000"/>
                      </a:schemeClr>
                    </a:solidFill>
                  </a:tcPr>
                </a:tc>
              </a:tr>
              <a:tr h="62682">
                <a:tc vMerge="1">
                  <a:txBody>
                    <a:bodyPr/>
                    <a:lstStyle/>
                    <a:p>
                      <a:endParaRPr lang="en-US"/>
                    </a:p>
                  </a:txBody>
                  <a:tcPr/>
                </a:tc>
                <a:tc rowSpan="2">
                  <a:txBody>
                    <a:bodyPr/>
                    <a:lstStyle/>
                    <a:p>
                      <a:pPr algn="ctr" fontAlgn="ctr"/>
                      <a:r>
                        <a:rPr lang="en-US" sz="700" b="0" i="0" u="none" strike="noStrike" dirty="0" smtClean="0">
                          <a:solidFill>
                            <a:srgbClr val="FFFFFF"/>
                          </a:solidFill>
                          <a:effectLst>
                            <a:outerShdw blurRad="38100" dist="38100" dir="2700000" algn="tl">
                              <a:srgbClr val="000000">
                                <a:alpha val="43137"/>
                              </a:srgbClr>
                            </a:outerShdw>
                          </a:effectLst>
                          <a:latin typeface="Calibri"/>
                        </a:rPr>
                        <a:t>2</a:t>
                      </a:r>
                      <a:endParaRPr lang="en-US" sz="700" b="0" i="0" u="none" strike="noStrike" dirty="0">
                        <a:solidFill>
                          <a:srgbClr val="FFFFFF"/>
                        </a:solidFill>
                        <a:effectLst>
                          <a:outerShdw blurRad="38100" dist="38100" dir="2700000" algn="tl">
                            <a:srgbClr val="000000">
                              <a:alpha val="43137"/>
                            </a:srgbClr>
                          </a:outerShdw>
                        </a:effectLst>
                        <a:latin typeface="Calibri"/>
                      </a:endParaRPr>
                    </a:p>
                  </a:txBody>
                  <a:tcPr marL="5393" marR="5393" marT="5393" marB="0" vert="vert2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8D8D8">
                        <a:alpha val="24000"/>
                      </a:srgbClr>
                    </a:solidFill>
                  </a:tcPr>
                </a:tc>
                <a:tc rowSpan="2">
                  <a:txBody>
                    <a:bodyPr/>
                    <a:lstStyle/>
                    <a:p>
                      <a:pPr algn="l" fontAlgn="b"/>
                      <a:r>
                        <a:rPr lang="en-US" sz="600" b="0" i="0" u="none" strike="noStrike">
                          <a:solidFill>
                            <a:srgbClr val="000000"/>
                          </a:solidFill>
                          <a:latin typeface="Calibri"/>
                        </a:rPr>
                        <a:t> </a:t>
                      </a:r>
                    </a:p>
                  </a:txBody>
                  <a:tcPr marL="5393" marR="5393" marT="539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dirty="0"/>
                    </a:p>
                  </a:txBody>
                  <a:tcPr/>
                </a:tc>
                <a:tc rowSpan="2">
                  <a:txBody>
                    <a:bodyPr/>
                    <a:lstStyle/>
                    <a:p>
                      <a:pPr algn="l" fontAlgn="b"/>
                      <a:r>
                        <a:rPr lang="en-US" sz="600" b="0" i="0" u="none" strike="noStrike" dirty="0">
                          <a:solidFill>
                            <a:srgbClr val="000000"/>
                          </a:solidFill>
                          <a:latin typeface="Calibri"/>
                        </a:rPr>
                        <a:t> </a:t>
                      </a:r>
                    </a:p>
                  </a:txBody>
                  <a:tcPr marL="5393" marR="5393" marT="539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dirty="0"/>
                    </a:p>
                  </a:txBody>
                  <a:tcPr marL="5393" marR="5393" marT="5393" marB="0" anchor="b">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noFill/>
                  </a:tcPr>
                </a:tc>
                <a:tc rowSpan="2">
                  <a:txBody>
                    <a:bodyPr/>
                    <a:lstStyle/>
                    <a:p>
                      <a:pPr algn="l" fontAlgn="b"/>
                      <a:r>
                        <a:rPr lang="en-US" sz="600" b="0" i="0" u="none" strike="noStrike" dirty="0">
                          <a:solidFill>
                            <a:srgbClr val="000000"/>
                          </a:solidFill>
                          <a:latin typeface="Calibri"/>
                        </a:rPr>
                        <a:t> </a:t>
                      </a:r>
                    </a:p>
                  </a:txBody>
                  <a:tcPr marL="5393" marR="5393" marT="539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ctr" fontAlgn="b"/>
                      <a:endParaRPr lang="en-US" sz="600" b="0" i="0" u="none" strike="noStrike" dirty="0">
                        <a:solidFill>
                          <a:srgbClr val="000000"/>
                        </a:solidFill>
                        <a:latin typeface="Calibri"/>
                      </a:endParaRPr>
                    </a:p>
                  </a:txBody>
                  <a:tcPr marL="5393" marR="5393" marT="5393" marB="0" anchor="b">
                    <a:lnL>
                      <a:noFill/>
                    </a:lnL>
                    <a:lnR>
                      <a:noFill/>
                    </a:lnR>
                    <a:lnT>
                      <a:noFill/>
                    </a:lnT>
                    <a:lnB w="6350" cap="flat" cmpd="sng" algn="ctr">
                      <a:solidFill>
                        <a:srgbClr val="FFFFFF"/>
                      </a:solidFill>
                      <a:prstDash val="solid"/>
                      <a:round/>
                      <a:headEnd type="none" w="med" len="med"/>
                      <a:tailEnd type="none" w="med" len="med"/>
                    </a:lnB>
                    <a:solidFill>
                      <a:srgbClr val="FF0000"/>
                    </a:solidFill>
                  </a:tcPr>
                </a:tc>
                <a:tc rowSpan="2">
                  <a:txBody>
                    <a:bodyPr/>
                    <a:lstStyle/>
                    <a:p>
                      <a:pPr algn="l" fontAlgn="b"/>
                      <a:r>
                        <a:rPr lang="en-US" sz="600" b="0" i="0" u="none" strike="noStrike" dirty="0">
                          <a:solidFill>
                            <a:srgbClr val="000000"/>
                          </a:solidFill>
                          <a:latin typeface="Calibri"/>
                        </a:rPr>
                        <a:t> </a:t>
                      </a:r>
                    </a:p>
                  </a:txBody>
                  <a:tcPr marL="5393" marR="5393" marT="539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rowSpan="2">
                  <a:txBody>
                    <a:bodyPr/>
                    <a:lstStyle/>
                    <a:p>
                      <a:pPr algn="l" fontAlgn="b"/>
                      <a:r>
                        <a:rPr lang="en-US" sz="600" b="0" i="0" u="none" strike="noStrike" dirty="0">
                          <a:solidFill>
                            <a:srgbClr val="000000"/>
                          </a:solidFill>
                          <a:latin typeface="Calibri"/>
                        </a:rPr>
                        <a:t> </a:t>
                      </a:r>
                    </a:p>
                  </a:txBody>
                  <a:tcPr marL="5393" marR="5393" marT="539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4">
                  <a:txBody>
                    <a:bodyPr/>
                    <a:lstStyle/>
                    <a:p>
                      <a:endParaRPr lang="en-US" dirty="0"/>
                    </a:p>
                  </a:txBody>
                  <a:tcPr marL="5393" marR="5393" marT="539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rowSpan="2">
                  <a:txBody>
                    <a:bodyPr/>
                    <a:lstStyle/>
                    <a:p>
                      <a:pPr algn="l" fontAlgn="b"/>
                      <a:r>
                        <a:rPr lang="en-US" sz="600" b="0" i="0" u="none" strike="noStrike">
                          <a:solidFill>
                            <a:srgbClr val="000000"/>
                          </a:solidFill>
                          <a:latin typeface="Calibri"/>
                        </a:rPr>
                        <a:t> </a:t>
                      </a:r>
                    </a:p>
                  </a:txBody>
                  <a:tcPr marL="5393" marR="5393" marT="539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r>
              <a:tr h="536202">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rowSpan="2">
                  <a:txBody>
                    <a:bodyPr/>
                    <a:lstStyle/>
                    <a:p>
                      <a:pPr algn="ctr" fontAlgn="b"/>
                      <a:endParaRPr lang="en-US" sz="600" b="0" i="0" u="none" strike="noStrike" dirty="0">
                        <a:solidFill>
                          <a:srgbClr val="000000"/>
                        </a:solidFill>
                        <a:latin typeface="Calibri"/>
                      </a:endParaRPr>
                    </a:p>
                  </a:txBody>
                  <a:tcPr marL="5393" marR="5393" marT="539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r>
              <a:tr h="31702">
                <a:tc vMerge="1">
                  <a:txBody>
                    <a:bodyPr/>
                    <a:lstStyle/>
                    <a:p>
                      <a:endParaRPr lang="en-US"/>
                    </a:p>
                  </a:txBody>
                  <a:tcPr/>
                </a:tc>
                <a:tc rowSpan="2">
                  <a:txBody>
                    <a:bodyPr/>
                    <a:lstStyle/>
                    <a:p>
                      <a:pPr algn="ctr" fontAlgn="ctr"/>
                      <a:r>
                        <a:rPr lang="en-US" sz="700" b="0" i="0" u="none" strike="noStrike" dirty="0" smtClean="0">
                          <a:solidFill>
                            <a:srgbClr val="FFFFFF"/>
                          </a:solidFill>
                          <a:effectLst>
                            <a:outerShdw blurRad="38100" dist="38100" dir="2700000" algn="tl">
                              <a:srgbClr val="000000">
                                <a:alpha val="43137"/>
                              </a:srgbClr>
                            </a:outerShdw>
                          </a:effectLst>
                          <a:latin typeface="Calibri"/>
                        </a:rPr>
                        <a:t>3</a:t>
                      </a:r>
                      <a:endParaRPr lang="en-US" sz="700" b="0" i="0" u="none" strike="noStrike" dirty="0">
                        <a:solidFill>
                          <a:srgbClr val="FFFFFF"/>
                        </a:solidFill>
                        <a:effectLst>
                          <a:outerShdw blurRad="38100" dist="38100" dir="2700000" algn="tl">
                            <a:srgbClr val="000000">
                              <a:alpha val="43137"/>
                            </a:srgbClr>
                          </a:outerShdw>
                        </a:effectLst>
                        <a:latin typeface="Calibri"/>
                      </a:endParaRPr>
                    </a:p>
                  </a:txBody>
                  <a:tcPr marL="5393" marR="5393" marT="5393" marB="0" vert="vert2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8D8D8">
                        <a:alpha val="24000"/>
                      </a:srgbClr>
                    </a:solidFill>
                  </a:tcPr>
                </a:tc>
                <a:tc rowSpan="2">
                  <a:txBody>
                    <a:bodyPr/>
                    <a:lstStyle/>
                    <a:p>
                      <a:pPr algn="l" fontAlgn="b"/>
                      <a:r>
                        <a:rPr lang="en-US" sz="600" b="0" i="0" u="none" strike="noStrike">
                          <a:solidFill>
                            <a:srgbClr val="000000"/>
                          </a:solidFill>
                          <a:latin typeface="Calibri"/>
                        </a:rPr>
                        <a:t> </a:t>
                      </a:r>
                    </a:p>
                  </a:txBody>
                  <a:tcPr marL="5393" marR="5393" marT="539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rowSpan="2">
                  <a:txBody>
                    <a:bodyPr/>
                    <a:lstStyle/>
                    <a:p>
                      <a:pPr algn="l" fontAlgn="b"/>
                      <a:r>
                        <a:rPr lang="en-US" sz="600" b="0" i="0" u="none" strike="noStrike">
                          <a:solidFill>
                            <a:srgbClr val="000000"/>
                          </a:solidFill>
                          <a:latin typeface="Calibri"/>
                        </a:rPr>
                        <a:t> </a:t>
                      </a:r>
                    </a:p>
                  </a:txBody>
                  <a:tcPr marL="5393" marR="5393" marT="539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dirty="0"/>
                    </a:p>
                  </a:txBody>
                  <a:tcPr marL="5393" marR="5393" marT="5393" marB="0" anchor="b">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accent1">
                        <a:lumMod val="50000"/>
                      </a:schemeClr>
                    </a:solidFill>
                  </a:tcPr>
                </a:tc>
                <a:tc rowSpan="2">
                  <a:txBody>
                    <a:bodyPr/>
                    <a:lstStyle/>
                    <a:p>
                      <a:pPr algn="l" fontAlgn="b"/>
                      <a:r>
                        <a:rPr lang="en-US" sz="600" b="0" i="0" u="none" strike="noStrike">
                          <a:solidFill>
                            <a:srgbClr val="000000"/>
                          </a:solidFill>
                          <a:latin typeface="Calibri"/>
                        </a:rPr>
                        <a:t> </a:t>
                      </a:r>
                    </a:p>
                  </a:txBody>
                  <a:tcPr marL="5393" marR="5393" marT="539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rowSpan="2">
                  <a:txBody>
                    <a:bodyPr/>
                    <a:lstStyle/>
                    <a:p>
                      <a:pPr algn="l" fontAlgn="b"/>
                      <a:r>
                        <a:rPr lang="en-US" sz="600" b="0" i="0" u="none" strike="noStrike" dirty="0">
                          <a:solidFill>
                            <a:srgbClr val="000000"/>
                          </a:solidFill>
                          <a:latin typeface="Calibri"/>
                        </a:rPr>
                        <a:t> </a:t>
                      </a:r>
                    </a:p>
                  </a:txBody>
                  <a:tcPr marL="5393" marR="5393" marT="539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rowSpan="2">
                  <a:txBody>
                    <a:bodyPr/>
                    <a:lstStyle/>
                    <a:p>
                      <a:pPr algn="l" fontAlgn="b"/>
                      <a:r>
                        <a:rPr lang="en-US" sz="600" b="0" i="0" u="none" strike="noStrike">
                          <a:solidFill>
                            <a:srgbClr val="000000"/>
                          </a:solidFill>
                          <a:latin typeface="Calibri"/>
                        </a:rPr>
                        <a:t> </a:t>
                      </a:r>
                    </a:p>
                  </a:txBody>
                  <a:tcPr marL="5393" marR="5393" marT="539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dirty="0"/>
                    </a:p>
                  </a:txBody>
                  <a:tcPr marL="5393" marR="5393" marT="539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50000"/>
                      </a:schemeClr>
                    </a:solidFill>
                  </a:tcPr>
                </a:tc>
                <a:tc rowSpan="2">
                  <a:txBody>
                    <a:bodyPr/>
                    <a:lstStyle/>
                    <a:p>
                      <a:pPr algn="l" fontAlgn="b"/>
                      <a:r>
                        <a:rPr lang="en-US" sz="600" b="0" i="0" u="none" strike="noStrike">
                          <a:solidFill>
                            <a:srgbClr val="000000"/>
                          </a:solidFill>
                          <a:latin typeface="Calibri"/>
                        </a:rPr>
                        <a:t> </a:t>
                      </a:r>
                    </a:p>
                  </a:txBody>
                  <a:tcPr marL="5393" marR="5393" marT="539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r>
              <a:tr h="567903">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ctr" fontAlgn="b"/>
                      <a:endParaRPr lang="en-US" sz="600" b="0" i="0" u="none" strike="noStrike" dirty="0">
                        <a:solidFill>
                          <a:srgbClr val="000000"/>
                        </a:solidFill>
                        <a:latin typeface="Calibri"/>
                      </a:endParaRPr>
                    </a:p>
                  </a:txBody>
                  <a:tcPr marL="5393" marR="5393" marT="539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r>
              <a:tr h="176748">
                <a:tc gridSpan="16">
                  <a:txBody>
                    <a:bodyPr/>
                    <a:lstStyle/>
                    <a:p>
                      <a:pPr algn="l" fontAlgn="b"/>
                      <a:r>
                        <a:rPr lang="en-US" sz="600" b="0" i="0" u="none" strike="noStrike" dirty="0">
                          <a:solidFill>
                            <a:srgbClr val="000000"/>
                          </a:solidFill>
                          <a:latin typeface="Calibri"/>
                        </a:rPr>
                        <a:t> </a:t>
                      </a:r>
                    </a:p>
                    <a:p>
                      <a:pPr algn="ctr" fontAlgn="b"/>
                      <a:r>
                        <a:rPr lang="en-US" sz="900" b="0" i="0" u="none" strike="noStrike" dirty="0">
                          <a:solidFill>
                            <a:srgbClr val="000000"/>
                          </a:solidFill>
                          <a:latin typeface="Calibri"/>
                        </a:rPr>
                        <a:t> </a:t>
                      </a:r>
                    </a:p>
                  </a:txBody>
                  <a:tcPr marL="5393" marR="5393" marT="539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l" fontAlgn="b"/>
                      <a:endParaRPr lang="en-US" sz="600" b="0" i="0" u="none" strike="noStrike" dirty="0">
                        <a:solidFill>
                          <a:srgbClr val="000000"/>
                        </a:solidFill>
                        <a:effectLst>
                          <a:outerShdw blurRad="38100" dist="38100" dir="2700000" algn="tl">
                            <a:srgbClr val="000000">
                              <a:alpha val="43137"/>
                            </a:srgbClr>
                          </a:outerShdw>
                        </a:effectLst>
                        <a:latin typeface="Calibri"/>
                      </a:endParaRPr>
                    </a:p>
                  </a:txBody>
                  <a:tcPr marL="5393" marR="5393" marT="539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l" fontAlgn="b"/>
                      <a:endParaRPr lang="en-US" sz="600" b="0" i="0" u="none" strike="noStrike" dirty="0">
                        <a:solidFill>
                          <a:srgbClr val="000000"/>
                        </a:solidFill>
                        <a:latin typeface="Calibri"/>
                      </a:endParaRPr>
                    </a:p>
                  </a:txBody>
                  <a:tcPr marL="5393" marR="5393" marT="539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l" fontAlgn="b"/>
                      <a:endParaRPr lang="en-US" sz="600" b="0" i="0" u="none" strike="noStrike" dirty="0">
                        <a:solidFill>
                          <a:srgbClr val="000000"/>
                        </a:solidFill>
                        <a:latin typeface="Calibri"/>
                      </a:endParaRPr>
                    </a:p>
                  </a:txBody>
                  <a:tcPr marL="5393" marR="5393" marT="539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l" fontAlgn="b"/>
                      <a:endParaRPr lang="en-US" sz="600" b="0" i="0" u="none" strike="noStrike" dirty="0">
                        <a:solidFill>
                          <a:srgbClr val="000000"/>
                        </a:solidFill>
                        <a:latin typeface="Calibri"/>
                      </a:endParaRPr>
                    </a:p>
                  </a:txBody>
                  <a:tcPr marL="5393" marR="5393" marT="539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l" fontAlgn="b"/>
                      <a:endParaRPr lang="en-US" sz="600" b="0" i="0" u="none" strike="noStrike" dirty="0">
                        <a:solidFill>
                          <a:srgbClr val="000000"/>
                        </a:solidFill>
                        <a:latin typeface="Calibri"/>
                      </a:endParaRPr>
                    </a:p>
                  </a:txBody>
                  <a:tcPr marL="5393" marR="5393" marT="539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l" fontAlgn="b"/>
                      <a:endParaRPr lang="en-US" sz="600" b="0" i="0" u="none" strike="noStrike">
                        <a:solidFill>
                          <a:srgbClr val="000000"/>
                        </a:solidFill>
                        <a:latin typeface="Calibri"/>
                      </a:endParaRPr>
                    </a:p>
                  </a:txBody>
                  <a:tcPr marL="5393" marR="5393" marT="539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l" fontAlgn="b"/>
                      <a:endParaRPr lang="en-US" sz="600" b="0" i="0" u="none" strike="noStrike" dirty="0">
                        <a:solidFill>
                          <a:srgbClr val="000000"/>
                        </a:solidFill>
                        <a:latin typeface="Calibri"/>
                      </a:endParaRPr>
                    </a:p>
                  </a:txBody>
                  <a:tcPr marL="5393" marR="5393" marT="539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l" fontAlgn="b"/>
                      <a:endParaRPr lang="en-US" sz="600" b="0" i="0" u="none" strike="noStrike" dirty="0">
                        <a:solidFill>
                          <a:srgbClr val="000000"/>
                        </a:solidFill>
                        <a:latin typeface="Calibri"/>
                      </a:endParaRPr>
                    </a:p>
                  </a:txBody>
                  <a:tcPr marL="5393" marR="5393" marT="539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l" fontAlgn="b"/>
                      <a:endParaRPr lang="en-US" sz="600" b="0" i="0" u="none" strike="noStrike" dirty="0">
                        <a:solidFill>
                          <a:srgbClr val="000000"/>
                        </a:solidFill>
                        <a:latin typeface="Calibri"/>
                      </a:endParaRPr>
                    </a:p>
                  </a:txBody>
                  <a:tcPr marL="5393" marR="5393" marT="539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l" fontAlgn="b"/>
                      <a:endParaRPr lang="en-US" sz="600" b="0" i="0" u="none" strike="noStrike" dirty="0">
                        <a:solidFill>
                          <a:srgbClr val="000000"/>
                        </a:solidFill>
                        <a:latin typeface="Calibri"/>
                      </a:endParaRPr>
                    </a:p>
                  </a:txBody>
                  <a:tcPr marL="5393" marR="5393" marT="539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l" fontAlgn="b"/>
                      <a:endParaRPr lang="en-US" sz="600" b="0" i="0" u="none" strike="noStrike" dirty="0">
                        <a:solidFill>
                          <a:srgbClr val="000000"/>
                        </a:solidFill>
                        <a:latin typeface="Calibri"/>
                      </a:endParaRPr>
                    </a:p>
                  </a:txBody>
                  <a:tcPr marL="5393" marR="5393" marT="539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l" fontAlgn="b"/>
                      <a:endParaRPr lang="en-US" sz="600" b="0" i="0" u="none" strike="noStrike" dirty="0">
                        <a:solidFill>
                          <a:srgbClr val="000000"/>
                        </a:solidFill>
                        <a:latin typeface="Calibri"/>
                      </a:endParaRPr>
                    </a:p>
                  </a:txBody>
                  <a:tcPr marL="5393" marR="5393" marT="539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l" fontAlgn="b"/>
                      <a:endParaRPr lang="en-US" sz="600" b="0" i="0" u="none" strike="noStrike" dirty="0">
                        <a:solidFill>
                          <a:srgbClr val="000000"/>
                        </a:solidFill>
                        <a:latin typeface="Calibri"/>
                      </a:endParaRPr>
                    </a:p>
                  </a:txBody>
                  <a:tcPr marL="5393" marR="5393" marT="539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l" fontAlgn="b"/>
                      <a:endParaRPr lang="en-US" sz="600" b="0" i="0" u="none" strike="noStrike" dirty="0">
                        <a:solidFill>
                          <a:srgbClr val="000000"/>
                        </a:solidFill>
                        <a:latin typeface="Calibri"/>
                      </a:endParaRPr>
                    </a:p>
                  </a:txBody>
                  <a:tcPr marL="5393" marR="5393" marT="539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fontAlgn="b"/>
                      <a:endParaRPr lang="en-US" sz="900" b="0" i="0" u="none" strike="noStrike" dirty="0">
                        <a:solidFill>
                          <a:srgbClr val="000000"/>
                        </a:solidFill>
                        <a:latin typeface="Calibri"/>
                      </a:endParaRPr>
                    </a:p>
                  </a:txBody>
                  <a:tcPr marL="5393" marR="5393" marT="539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629268">
                <a:tc rowSpan="9">
                  <a:txBody>
                    <a:bodyPr/>
                    <a:lstStyle/>
                    <a:p>
                      <a:pPr algn="ctr" fontAlgn="ctr"/>
                      <a:r>
                        <a:rPr lang="en-US" sz="1200" b="1" i="0" u="none" strike="noStrike" dirty="0">
                          <a:solidFill>
                            <a:srgbClr val="FFFFFF"/>
                          </a:solidFill>
                          <a:latin typeface="Calibri"/>
                        </a:rPr>
                        <a:t>Severity</a:t>
                      </a:r>
                    </a:p>
                  </a:txBody>
                  <a:tcPr marL="5393" marR="5393" marT="5393" marB="0" vert="vert2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8D8D8">
                        <a:alpha val="24000"/>
                      </a:srgbClr>
                    </a:solidFill>
                  </a:tcPr>
                </a:tc>
                <a:tc rowSpan="2">
                  <a:txBody>
                    <a:bodyPr/>
                    <a:lstStyle/>
                    <a:p>
                      <a:pPr algn="ctr" fontAlgn="ctr"/>
                      <a:r>
                        <a:rPr lang="en-US" sz="700" b="0" i="0" u="none" strike="noStrike" dirty="0">
                          <a:solidFill>
                            <a:srgbClr val="FFFFFF"/>
                          </a:solidFill>
                          <a:effectLst>
                            <a:outerShdw blurRad="38100" dist="38100" dir="2700000" algn="tl">
                              <a:srgbClr val="000000">
                                <a:alpha val="43137"/>
                              </a:srgbClr>
                            </a:outerShdw>
                          </a:effectLst>
                          <a:latin typeface="Calibri"/>
                        </a:rPr>
                        <a:t>CRITICAL</a:t>
                      </a:r>
                    </a:p>
                  </a:txBody>
                  <a:tcPr marL="5393" marR="5393" marT="5393" marB="0" vert="vert2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8D8D8">
                        <a:alpha val="24000"/>
                      </a:srgbClr>
                    </a:solidFill>
                  </a:tcPr>
                </a:tc>
                <a:tc rowSpan="2">
                  <a:txBody>
                    <a:bodyPr/>
                    <a:lstStyle/>
                    <a:p>
                      <a:pPr algn="l" fontAlgn="b"/>
                      <a:r>
                        <a:rPr lang="en-US" sz="600" b="0" i="0" u="none" strike="noStrike">
                          <a:solidFill>
                            <a:srgbClr val="000000"/>
                          </a:solidFill>
                          <a:latin typeface="Calibri"/>
                        </a:rPr>
                        <a:t> </a:t>
                      </a:r>
                    </a:p>
                  </a:txBody>
                  <a:tcPr marL="5393" marR="5393" marT="539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9">
                  <a:txBody>
                    <a:bodyPr/>
                    <a:lstStyle/>
                    <a:p>
                      <a:pPr algn="ctr" fontAlgn="b"/>
                      <a:r>
                        <a:rPr lang="en-US" sz="600" b="0" i="0" u="none" strike="noStrike" dirty="0">
                          <a:solidFill>
                            <a:srgbClr val="000000"/>
                          </a:solidFill>
                          <a:latin typeface="Calibri"/>
                        </a:rPr>
                        <a:t> </a:t>
                      </a:r>
                    </a:p>
                  </a:txBody>
                  <a:tcPr marL="5393" marR="5393" marT="539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00000"/>
                    </a:solidFill>
                  </a:tcPr>
                </a:tc>
                <a:tc>
                  <a:txBody>
                    <a:bodyPr/>
                    <a:lstStyle/>
                    <a:p>
                      <a:pPr algn="ctr" fontAlgn="b"/>
                      <a:endParaRPr lang="en-US" sz="600" b="0" i="0" u="none" strike="noStrike" dirty="0">
                        <a:solidFill>
                          <a:srgbClr val="000000"/>
                        </a:solidFill>
                        <a:latin typeface="Calibri"/>
                      </a:endParaRPr>
                    </a:p>
                  </a:txBody>
                  <a:tcPr marL="5393" marR="5393" marT="539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9">
                  <a:txBody>
                    <a:bodyPr/>
                    <a:lstStyle/>
                    <a:p>
                      <a:pPr algn="ctr" fontAlgn="b"/>
                      <a:endParaRPr lang="en-US" sz="600" b="0" i="0" u="none" strike="noStrike" dirty="0">
                        <a:solidFill>
                          <a:srgbClr val="000000"/>
                        </a:solidFill>
                        <a:latin typeface="Calibri"/>
                      </a:endParaRPr>
                    </a:p>
                  </a:txBody>
                  <a:tcPr marL="5393" marR="5393" marT="539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00000"/>
                    </a:solidFill>
                  </a:tcPr>
                </a:tc>
                <a:tc rowSpan="2">
                  <a:txBody>
                    <a:bodyPr/>
                    <a:lstStyle/>
                    <a:p>
                      <a:pPr algn="l" fontAlgn="b"/>
                      <a:r>
                        <a:rPr lang="en-US" sz="600" b="0" i="0" u="none" strike="noStrike" dirty="0">
                          <a:solidFill>
                            <a:srgbClr val="000000"/>
                          </a:solidFill>
                          <a:latin typeface="Calibri"/>
                        </a:rPr>
                        <a:t> </a:t>
                      </a:r>
                    </a:p>
                  </a:txBody>
                  <a:tcPr marL="5393" marR="5393" marT="539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algn="ctr" fontAlgn="b"/>
                      <a:r>
                        <a:rPr lang="en-US" sz="600" b="0" i="0" u="none" strike="noStrike" dirty="0">
                          <a:solidFill>
                            <a:srgbClr val="000000"/>
                          </a:solidFill>
                          <a:latin typeface="Calibri"/>
                        </a:rPr>
                        <a:t> </a:t>
                      </a:r>
                    </a:p>
                  </a:txBody>
                  <a:tcPr marL="5393" marR="5393" marT="539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pPr algn="l" fontAlgn="b"/>
                      <a:r>
                        <a:rPr lang="en-US" sz="600" b="0" i="0" u="none" strike="noStrike">
                          <a:solidFill>
                            <a:srgbClr val="000000"/>
                          </a:solidFill>
                          <a:latin typeface="Calibri"/>
                        </a:rPr>
                        <a:t> </a:t>
                      </a:r>
                    </a:p>
                  </a:txBody>
                  <a:tcPr marL="5393" marR="5393" marT="539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algn="ctr" fontAlgn="b"/>
                      <a:r>
                        <a:rPr lang="en-US" sz="600" b="0" i="0" u="none" strike="noStrike" dirty="0">
                          <a:solidFill>
                            <a:srgbClr val="000000"/>
                          </a:solidFill>
                          <a:latin typeface="Calibri"/>
                        </a:rPr>
                        <a:t> </a:t>
                      </a:r>
                    </a:p>
                  </a:txBody>
                  <a:tcPr marL="5393" marR="5393" marT="539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pPr algn="l" fontAlgn="b"/>
                      <a:r>
                        <a:rPr lang="en-US" sz="600" b="0" i="0" u="none" strike="noStrike">
                          <a:solidFill>
                            <a:srgbClr val="000000"/>
                          </a:solidFill>
                          <a:latin typeface="Calibri"/>
                        </a:rPr>
                        <a:t> </a:t>
                      </a:r>
                    </a:p>
                  </a:txBody>
                  <a:tcPr marL="5393" marR="5393" marT="539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9">
                  <a:txBody>
                    <a:bodyPr/>
                    <a:lstStyle/>
                    <a:p>
                      <a:pPr algn="l" fontAlgn="b"/>
                      <a:r>
                        <a:rPr lang="en-US" sz="600" b="0" i="0" u="none" strike="noStrike" dirty="0">
                          <a:solidFill>
                            <a:srgbClr val="000000"/>
                          </a:solidFill>
                          <a:latin typeface="Calibri"/>
                        </a:rPr>
                        <a:t> </a:t>
                      </a:r>
                    </a:p>
                    <a:p>
                      <a:pPr algn="ctr" fontAlgn="b"/>
                      <a:r>
                        <a:rPr lang="en-US" sz="600" b="0" i="0" u="none" strike="noStrike" dirty="0">
                          <a:solidFill>
                            <a:srgbClr val="000000"/>
                          </a:solidFill>
                          <a:latin typeface="Calibri"/>
                        </a:rPr>
                        <a:t> </a:t>
                      </a:r>
                    </a:p>
                  </a:txBody>
                  <a:tcPr marL="5393" marR="5393" marT="539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00000"/>
                    </a:solidFill>
                  </a:tcPr>
                </a:tc>
                <a:tc rowSpan="2">
                  <a:txBody>
                    <a:bodyPr/>
                    <a:lstStyle/>
                    <a:p>
                      <a:pPr algn="l" fontAlgn="b"/>
                      <a:r>
                        <a:rPr lang="en-US" sz="600" b="0" i="0" u="none" strike="noStrike" dirty="0">
                          <a:solidFill>
                            <a:srgbClr val="000000"/>
                          </a:solidFill>
                          <a:latin typeface="Calibri"/>
                        </a:rPr>
                        <a:t> </a:t>
                      </a:r>
                    </a:p>
                    <a:p>
                      <a:pPr algn="l" fontAlgn="b"/>
                      <a:r>
                        <a:rPr lang="en-US" sz="600" b="0" i="0" u="none" strike="noStrike" dirty="0">
                          <a:solidFill>
                            <a:srgbClr val="000000"/>
                          </a:solidFill>
                          <a:latin typeface="Calibri"/>
                        </a:rPr>
                        <a:t> </a:t>
                      </a:r>
                    </a:p>
                  </a:txBody>
                  <a:tcPr marL="5393" marR="5393" marT="539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algn="ctr" fontAlgn="b"/>
                      <a:r>
                        <a:rPr lang="en-US" sz="600" b="0" i="0" u="none" strike="noStrike" dirty="0">
                          <a:solidFill>
                            <a:srgbClr val="000000"/>
                          </a:solidFill>
                          <a:latin typeface="Calibri"/>
                        </a:rPr>
                        <a:t> </a:t>
                      </a:r>
                    </a:p>
                  </a:txBody>
                  <a:tcPr marL="5393" marR="5393" marT="539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pPr algn="l" fontAlgn="b"/>
                      <a:r>
                        <a:rPr lang="en-US" sz="600" b="0" i="0" u="none" strike="noStrike" dirty="0">
                          <a:solidFill>
                            <a:srgbClr val="000000"/>
                          </a:solidFill>
                          <a:latin typeface="Calibri"/>
                        </a:rPr>
                        <a:t> </a:t>
                      </a:r>
                    </a:p>
                    <a:p>
                      <a:pPr algn="l" fontAlgn="b"/>
                      <a:r>
                        <a:rPr lang="en-US" sz="600" b="0" i="0" u="none" strike="noStrike" dirty="0">
                          <a:solidFill>
                            <a:srgbClr val="000000"/>
                          </a:solidFill>
                          <a:latin typeface="Calibri"/>
                        </a:rPr>
                        <a:t> </a:t>
                      </a:r>
                    </a:p>
                  </a:txBody>
                  <a:tcPr marL="5393" marR="5393" marT="539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9">
                  <a:txBody>
                    <a:bodyPr/>
                    <a:lstStyle/>
                    <a:p>
                      <a:pPr algn="ctr" fontAlgn="ctr"/>
                      <a:r>
                        <a:rPr lang="en-US" sz="1100" b="1" i="0" u="none" strike="noStrike" dirty="0">
                          <a:solidFill>
                            <a:srgbClr val="FFFFFF"/>
                          </a:solidFill>
                          <a:latin typeface="Calibri"/>
                        </a:rPr>
                        <a:t>IMPACT</a:t>
                      </a:r>
                    </a:p>
                  </a:txBody>
                  <a:tcPr marL="5393" marR="5393" marT="5393" marB="0" vert="vert2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alpha val="24000"/>
                      </a:schemeClr>
                    </a:solidFill>
                  </a:tcPr>
                </a:tc>
              </a:tr>
              <a:tr h="0">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rowSpan="3">
                  <a:txBody>
                    <a:bodyPr/>
                    <a:lstStyle/>
                    <a:p>
                      <a:pPr algn="ctr" fontAlgn="b"/>
                      <a:endParaRPr lang="en-US" sz="600" b="0" i="0" u="none" strike="noStrike" dirty="0">
                        <a:solidFill>
                          <a:srgbClr val="000000"/>
                        </a:solidFill>
                        <a:latin typeface="Calibri"/>
                      </a:endParaRPr>
                    </a:p>
                  </a:txBody>
                  <a:tcPr marL="5393" marR="5393" marT="539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r>
              <a:tr h="590114">
                <a:tc vMerge="1">
                  <a:txBody>
                    <a:bodyPr/>
                    <a:lstStyle/>
                    <a:p>
                      <a:endParaRPr lang="en-US"/>
                    </a:p>
                  </a:txBody>
                  <a:tcPr/>
                </a:tc>
                <a:tc>
                  <a:txBody>
                    <a:bodyPr/>
                    <a:lstStyle/>
                    <a:p>
                      <a:pPr algn="ctr" fontAlgn="ctr"/>
                      <a:r>
                        <a:rPr lang="en-US" sz="700" b="0" i="0" u="none" strike="noStrike" dirty="0">
                          <a:solidFill>
                            <a:srgbClr val="FFFFFF"/>
                          </a:solidFill>
                          <a:effectLst>
                            <a:outerShdw blurRad="38100" dist="38100" dir="2700000" algn="tl">
                              <a:srgbClr val="000000">
                                <a:alpha val="43137"/>
                              </a:srgbClr>
                            </a:outerShdw>
                          </a:effectLst>
                          <a:latin typeface="Calibri"/>
                        </a:rPr>
                        <a:t>IMPORTANT</a:t>
                      </a:r>
                    </a:p>
                  </a:txBody>
                  <a:tcPr marL="5393" marR="5393" marT="5393" marB="0" vert="vert2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8D8D8">
                        <a:alpha val="24000"/>
                      </a:srgbClr>
                    </a:solidFill>
                  </a:tcPr>
                </a:tc>
                <a:tc>
                  <a:txBody>
                    <a:bodyPr/>
                    <a:lstStyle/>
                    <a:p>
                      <a:pPr algn="l" fontAlgn="b"/>
                      <a:r>
                        <a:rPr lang="en-US" sz="600" b="0" i="0" u="none" strike="noStrike">
                          <a:solidFill>
                            <a:srgbClr val="000000"/>
                          </a:solidFill>
                          <a:latin typeface="Calibri"/>
                        </a:rPr>
                        <a:t> </a:t>
                      </a:r>
                    </a:p>
                  </a:txBody>
                  <a:tcPr marL="5393" marR="5393" marT="539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l" fontAlgn="b"/>
                      <a:r>
                        <a:rPr lang="en-US" sz="600" b="0" i="0" u="none" strike="noStrike">
                          <a:solidFill>
                            <a:srgbClr val="000000"/>
                          </a:solidFill>
                          <a:latin typeface="Calibri"/>
                        </a:rPr>
                        <a:t> </a:t>
                      </a:r>
                    </a:p>
                  </a:txBody>
                  <a:tcPr marL="5393" marR="5393" marT="539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7">
                  <a:txBody>
                    <a:bodyPr/>
                    <a:lstStyle/>
                    <a:p>
                      <a:pPr algn="ctr" fontAlgn="b"/>
                      <a:endParaRPr lang="en-US" sz="600" b="0" i="0" u="none" strike="noStrike" dirty="0">
                        <a:solidFill>
                          <a:srgbClr val="000000"/>
                        </a:solidFill>
                        <a:latin typeface="Calibri"/>
                      </a:endParaRPr>
                    </a:p>
                  </a:txBody>
                  <a:tcPr marL="5393" marR="5393" marT="539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a:txBody>
                    <a:bodyPr/>
                    <a:lstStyle/>
                    <a:p>
                      <a:pPr algn="l" fontAlgn="b"/>
                      <a:r>
                        <a:rPr lang="en-US" sz="600" b="0" i="0" u="none" strike="noStrike">
                          <a:solidFill>
                            <a:srgbClr val="000000"/>
                          </a:solidFill>
                          <a:latin typeface="Calibri"/>
                        </a:rPr>
                        <a:t> </a:t>
                      </a:r>
                    </a:p>
                  </a:txBody>
                  <a:tcPr marL="5393" marR="5393" marT="539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7">
                  <a:txBody>
                    <a:bodyPr/>
                    <a:lstStyle/>
                    <a:p>
                      <a:endParaRPr lang="en-US" dirty="0"/>
                    </a:p>
                  </a:txBody>
                  <a:tcPr marL="5393" marR="5393" marT="539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ACA00"/>
                    </a:solidFill>
                  </a:tcPr>
                </a:tc>
                <a:tc>
                  <a:txBody>
                    <a:bodyPr/>
                    <a:lstStyle/>
                    <a:p>
                      <a:pPr algn="l" fontAlgn="b"/>
                      <a:r>
                        <a:rPr lang="en-US" sz="600" b="0" i="0" u="none" strike="noStrike">
                          <a:solidFill>
                            <a:srgbClr val="000000"/>
                          </a:solidFill>
                          <a:latin typeface="Calibri"/>
                        </a:rPr>
                        <a:t> </a:t>
                      </a:r>
                    </a:p>
                  </a:txBody>
                  <a:tcPr marL="5393" marR="5393" marT="539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ctr" fontAlgn="b"/>
                      <a:endParaRPr lang="en-US" sz="600" b="0" i="0" u="none" strike="noStrike" dirty="0">
                        <a:solidFill>
                          <a:srgbClr val="000000"/>
                        </a:solidFill>
                        <a:latin typeface="Calibri"/>
                      </a:endParaRPr>
                    </a:p>
                  </a:txBody>
                  <a:tcPr marL="5393" marR="5393" marT="5393" marB="0" anchor="b">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C000"/>
                    </a:solidFill>
                  </a:tcPr>
                </a:tc>
                <a:tc rowSpan="4">
                  <a:txBody>
                    <a:bodyPr/>
                    <a:lstStyle/>
                    <a:p>
                      <a:pPr algn="l" fontAlgn="b"/>
                      <a:r>
                        <a:rPr lang="en-US" sz="600" b="0" i="0" u="none" strike="noStrike" dirty="0">
                          <a:solidFill>
                            <a:srgbClr val="000000"/>
                          </a:solidFill>
                          <a:latin typeface="Calibri"/>
                        </a:rPr>
                        <a:t> </a:t>
                      </a:r>
                    </a:p>
                  </a:txBody>
                  <a:tcPr marL="5393" marR="5393" marT="539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7">
                  <a:txBody>
                    <a:bodyPr/>
                    <a:lstStyle/>
                    <a:p>
                      <a:pPr algn="ctr" fontAlgn="b"/>
                      <a:endParaRPr lang="en-US" sz="600" b="0" i="0" u="none" strike="noStrike" dirty="0">
                        <a:solidFill>
                          <a:srgbClr val="000000"/>
                        </a:solidFill>
                        <a:latin typeface="Calibri"/>
                      </a:endParaRPr>
                    </a:p>
                  </a:txBody>
                  <a:tcPr marL="5393" marR="5393" marT="539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ACA00"/>
                    </a:solidFill>
                  </a:tcPr>
                </a:tc>
                <a:tc rowSpan="3">
                  <a:txBody>
                    <a:bodyPr/>
                    <a:lstStyle/>
                    <a:p>
                      <a:pPr algn="l" fontAlgn="b"/>
                      <a:r>
                        <a:rPr lang="en-US" sz="600" b="0" i="0" u="none" strike="noStrike" dirty="0">
                          <a:solidFill>
                            <a:srgbClr val="000000"/>
                          </a:solidFill>
                          <a:latin typeface="Calibri"/>
                        </a:rPr>
                        <a:t> </a:t>
                      </a:r>
                    </a:p>
                  </a:txBody>
                  <a:tcPr marL="5393" marR="5393" marT="539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r>
              <a:tr h="0">
                <a:tc vMerge="1">
                  <a:txBody>
                    <a:bodyPr/>
                    <a:lstStyle/>
                    <a:p>
                      <a:endParaRPr lang="en-US"/>
                    </a:p>
                  </a:txBody>
                  <a:tcPr/>
                </a:tc>
                <a:tc rowSpan="5">
                  <a:txBody>
                    <a:bodyPr/>
                    <a:lstStyle/>
                    <a:p>
                      <a:pPr algn="ctr" fontAlgn="ctr"/>
                      <a:r>
                        <a:rPr lang="en-US" sz="700" b="0" i="0" u="none" strike="noStrike" dirty="0">
                          <a:solidFill>
                            <a:srgbClr val="FFFFFF"/>
                          </a:solidFill>
                          <a:effectLst>
                            <a:outerShdw blurRad="38100" dist="38100" dir="2700000" algn="tl">
                              <a:srgbClr val="000000">
                                <a:alpha val="43137"/>
                              </a:srgbClr>
                            </a:outerShdw>
                          </a:effectLst>
                          <a:latin typeface="Calibri"/>
                        </a:rPr>
                        <a:t>MODERATE</a:t>
                      </a:r>
                    </a:p>
                  </a:txBody>
                  <a:tcPr marL="5393" marR="5393" marT="5393" marB="0" vert="vert2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8D8D8">
                        <a:alpha val="24000"/>
                      </a:srgbClr>
                    </a:solidFill>
                  </a:tcPr>
                </a:tc>
                <a:tc rowSpan="5">
                  <a:txBody>
                    <a:bodyPr/>
                    <a:lstStyle/>
                    <a:p>
                      <a:pPr algn="l" fontAlgn="b"/>
                      <a:r>
                        <a:rPr lang="en-US" sz="600" b="0" i="0" u="none" strike="noStrike">
                          <a:solidFill>
                            <a:srgbClr val="000000"/>
                          </a:solidFill>
                          <a:latin typeface="Calibri"/>
                        </a:rPr>
                        <a:t> </a:t>
                      </a:r>
                    </a:p>
                  </a:txBody>
                  <a:tcPr marL="5393" marR="5393" marT="539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rowSpan="5">
                  <a:txBody>
                    <a:bodyPr/>
                    <a:lstStyle/>
                    <a:p>
                      <a:pPr algn="l" fontAlgn="b"/>
                      <a:r>
                        <a:rPr lang="en-US" sz="600" b="0" i="0" u="none" strike="noStrike">
                          <a:solidFill>
                            <a:srgbClr val="000000"/>
                          </a:solidFill>
                          <a:latin typeface="Calibri"/>
                        </a:rPr>
                        <a:t> </a:t>
                      </a:r>
                    </a:p>
                  </a:txBody>
                  <a:tcPr marL="5393" marR="5393" marT="539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ctr" fontAlgn="b"/>
                      <a:endParaRPr lang="en-US" sz="600" b="0" i="0" u="none" strike="noStrike" dirty="0">
                        <a:solidFill>
                          <a:srgbClr val="000000"/>
                        </a:solidFill>
                        <a:latin typeface="Calibri"/>
                      </a:endParaRPr>
                    </a:p>
                  </a:txBody>
                  <a:tcPr marL="5393" marR="5393" marT="5393" marB="0" anchor="b">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C000"/>
                    </a:solidFill>
                  </a:tcPr>
                </a:tc>
                <a:tc rowSpan="5">
                  <a:txBody>
                    <a:bodyPr/>
                    <a:lstStyle/>
                    <a:p>
                      <a:pPr algn="l" fontAlgn="b"/>
                      <a:r>
                        <a:rPr lang="en-US" sz="600" b="0" i="0" u="none" strike="noStrike">
                          <a:solidFill>
                            <a:srgbClr val="000000"/>
                          </a:solidFill>
                          <a:latin typeface="Calibri"/>
                        </a:rPr>
                        <a:t> </a:t>
                      </a:r>
                    </a:p>
                  </a:txBody>
                  <a:tcPr marL="5393" marR="5393" marT="539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rowSpan="5">
                  <a:txBody>
                    <a:bodyPr/>
                    <a:lstStyle/>
                    <a:p>
                      <a:pPr algn="l" fontAlgn="b"/>
                      <a:r>
                        <a:rPr lang="en-US" sz="600" b="0" i="0" u="none" strike="noStrike">
                          <a:solidFill>
                            <a:srgbClr val="000000"/>
                          </a:solidFill>
                          <a:latin typeface="Calibri"/>
                        </a:rPr>
                        <a:t> </a:t>
                      </a:r>
                    </a:p>
                  </a:txBody>
                  <a:tcPr marL="5393" marR="5393" marT="539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pPr algn="l" fontAlgn="b"/>
                      <a:endParaRPr lang="en-US" sz="600" b="0" i="0" u="none" strike="noStrike">
                        <a:solidFill>
                          <a:srgbClr val="000000"/>
                        </a:solidFill>
                        <a:latin typeface="Calibri"/>
                      </a:endParaRPr>
                    </a:p>
                  </a:txBody>
                  <a:tcPr marL="5393" marR="5393" marT="5393" marB="0" anchor="b">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vMerge="1">
                  <a:txBody>
                    <a:bodyPr/>
                    <a:lstStyle/>
                    <a:p>
                      <a:pPr algn="ctr" fontAlgn="b"/>
                      <a:endParaRPr lang="en-US" sz="600" b="0" i="0" u="none" strike="noStrike" dirty="0">
                        <a:solidFill>
                          <a:srgbClr val="000000"/>
                        </a:solidFill>
                        <a:latin typeface="Calibri"/>
                      </a:endParaRPr>
                    </a:p>
                  </a:txBody>
                  <a:tcPr marL="5393" marR="5393" marT="5393" marB="0" anchor="b">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accent1">
                        <a:lumMod val="50000"/>
                      </a:schemeClr>
                    </a:solidFill>
                  </a:tcPr>
                </a:tc>
                <a:tc vMerge="1">
                  <a:txBody>
                    <a:bodyPr/>
                    <a:lstStyle/>
                    <a:p>
                      <a:pPr algn="l" fontAlgn="b"/>
                      <a:endParaRPr lang="en-US" sz="600" b="0" i="0" u="none" strike="noStrike">
                        <a:solidFill>
                          <a:srgbClr val="000000"/>
                        </a:solidFill>
                        <a:latin typeface="Calibri"/>
                      </a:endParaRPr>
                    </a:p>
                  </a:txBody>
                  <a:tcPr marL="5393" marR="5393" marT="5393" marB="0" anchor="b">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vMerge="1">
                  <a:txBody>
                    <a:bodyPr/>
                    <a:lstStyle/>
                    <a:p>
                      <a:endParaRPr lang="en-US"/>
                    </a:p>
                  </a:txBody>
                  <a:tcPr/>
                </a:tc>
              </a:tr>
              <a:tr h="0">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rowSpan="3">
                  <a:txBody>
                    <a:bodyPr/>
                    <a:lstStyle/>
                    <a:p>
                      <a:pPr algn="ctr" fontAlgn="b"/>
                      <a:endParaRPr lang="en-US" sz="600" b="0" i="0" u="none" strike="noStrike" dirty="0">
                        <a:solidFill>
                          <a:srgbClr val="000000"/>
                        </a:solidFill>
                        <a:latin typeface="Calibri"/>
                      </a:endParaRPr>
                    </a:p>
                  </a:txBody>
                  <a:tcPr marL="5393" marR="5393" marT="539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r>
              <a:tr h="0">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rowSpan="3">
                  <a:txBody>
                    <a:bodyPr/>
                    <a:lstStyle/>
                    <a:p>
                      <a:pPr algn="l" fontAlgn="b"/>
                      <a:endParaRPr lang="en-US" sz="600" b="0" i="0" u="none" strike="noStrike" dirty="0">
                        <a:solidFill>
                          <a:srgbClr val="000000"/>
                        </a:solidFill>
                        <a:latin typeface="Calibri"/>
                      </a:endParaRPr>
                    </a:p>
                  </a:txBody>
                  <a:tcPr marL="5393" marR="5393" marT="539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r>
              <a:tr h="574383">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rowSpan="2">
                  <a:txBody>
                    <a:bodyPr/>
                    <a:lstStyle/>
                    <a:p>
                      <a:pPr algn="l" fontAlgn="b"/>
                      <a:endParaRPr lang="en-US" sz="600" b="0" i="0" u="none" strike="noStrike" dirty="0">
                        <a:solidFill>
                          <a:srgbClr val="000000"/>
                        </a:solidFill>
                        <a:latin typeface="Calibri"/>
                      </a:endParaRPr>
                    </a:p>
                  </a:txBody>
                  <a:tcPr marL="5393" marR="5393" marT="539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r>
              <a:tr h="0">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rowSpan="2">
                  <a:txBody>
                    <a:bodyPr/>
                    <a:lstStyle/>
                    <a:p>
                      <a:pPr algn="ctr" fontAlgn="b"/>
                      <a:endParaRPr lang="en-US" sz="600" b="0" i="0" u="none" strike="noStrike" dirty="0">
                        <a:solidFill>
                          <a:srgbClr val="000000"/>
                        </a:solidFill>
                        <a:latin typeface="Calibri"/>
                      </a:endParaRPr>
                    </a:p>
                  </a:txBody>
                  <a:tcPr marL="5393" marR="5393" marT="539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r>
              <a:tr h="605729">
                <a:tc vMerge="1">
                  <a:txBody>
                    <a:bodyPr/>
                    <a:lstStyle/>
                    <a:p>
                      <a:endParaRPr lang="en-US"/>
                    </a:p>
                  </a:txBody>
                  <a:tcPr/>
                </a:tc>
                <a:tc>
                  <a:txBody>
                    <a:bodyPr/>
                    <a:lstStyle/>
                    <a:p>
                      <a:pPr algn="ctr" fontAlgn="ctr"/>
                      <a:r>
                        <a:rPr lang="en-US" sz="700" b="0" i="0" u="none" strike="noStrike" dirty="0">
                          <a:solidFill>
                            <a:srgbClr val="FFFFFF"/>
                          </a:solidFill>
                          <a:effectLst>
                            <a:outerShdw blurRad="38100" dist="38100" dir="2700000" algn="tl">
                              <a:srgbClr val="000000">
                                <a:alpha val="43137"/>
                              </a:srgbClr>
                            </a:outerShdw>
                          </a:effectLst>
                          <a:latin typeface="Calibri"/>
                        </a:rPr>
                        <a:t>LOW</a:t>
                      </a:r>
                    </a:p>
                  </a:txBody>
                  <a:tcPr marL="5393" marR="5393" marT="5393" marB="0" vert="vert2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8D8D8">
                        <a:alpha val="24000"/>
                      </a:srgbClr>
                    </a:solidFill>
                  </a:tcPr>
                </a:tc>
                <a:tc>
                  <a:txBody>
                    <a:bodyPr/>
                    <a:lstStyle/>
                    <a:p>
                      <a:pPr algn="l" fontAlgn="b"/>
                      <a:r>
                        <a:rPr lang="en-US" sz="600" b="0" i="0" u="none" strike="noStrike">
                          <a:solidFill>
                            <a:srgbClr val="000000"/>
                          </a:solidFill>
                          <a:latin typeface="Calibri"/>
                        </a:rPr>
                        <a:t> </a:t>
                      </a:r>
                    </a:p>
                  </a:txBody>
                  <a:tcPr marL="5393" marR="5393" marT="539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l" fontAlgn="b"/>
                      <a:r>
                        <a:rPr lang="en-US" sz="600" b="0" i="0" u="none" strike="noStrike">
                          <a:solidFill>
                            <a:srgbClr val="000000"/>
                          </a:solidFill>
                          <a:latin typeface="Calibri"/>
                        </a:rPr>
                        <a:t> </a:t>
                      </a:r>
                    </a:p>
                  </a:txBody>
                  <a:tcPr marL="5393" marR="5393" marT="539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ctr" fontAlgn="b"/>
                      <a:endParaRPr lang="en-US" sz="600" b="0" i="0" u="none" strike="noStrike" dirty="0">
                        <a:solidFill>
                          <a:srgbClr val="000000"/>
                        </a:solidFill>
                        <a:latin typeface="Calibri"/>
                      </a:endParaRPr>
                    </a:p>
                  </a:txBody>
                  <a:tcPr marL="5393" marR="5393" marT="5393" marB="0" anchor="b">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C000"/>
                    </a:solidFill>
                  </a:tcPr>
                </a:tc>
                <a:tc>
                  <a:txBody>
                    <a:bodyPr/>
                    <a:lstStyle/>
                    <a:p>
                      <a:pPr algn="l" fontAlgn="b"/>
                      <a:r>
                        <a:rPr lang="en-US" sz="600" b="0" i="0" u="none" strike="noStrike">
                          <a:solidFill>
                            <a:srgbClr val="000000"/>
                          </a:solidFill>
                          <a:latin typeface="Calibri"/>
                        </a:rPr>
                        <a:t> </a:t>
                      </a:r>
                    </a:p>
                  </a:txBody>
                  <a:tcPr marL="5393" marR="5393" marT="539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a:txBody>
                    <a:bodyPr/>
                    <a:lstStyle/>
                    <a:p>
                      <a:pPr algn="l" fontAlgn="b"/>
                      <a:r>
                        <a:rPr lang="en-US" sz="600" b="0" i="0" u="none" strike="noStrike">
                          <a:solidFill>
                            <a:srgbClr val="000000"/>
                          </a:solidFill>
                          <a:latin typeface="Calibri"/>
                        </a:rPr>
                        <a:t> </a:t>
                      </a:r>
                    </a:p>
                  </a:txBody>
                  <a:tcPr marL="5393" marR="5393" marT="539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a:txBody>
                    <a:bodyPr/>
                    <a:lstStyle/>
                    <a:p>
                      <a:pPr algn="l" fontAlgn="b"/>
                      <a:r>
                        <a:rPr lang="en-US" sz="600" b="0" i="0" u="none" strike="noStrike">
                          <a:solidFill>
                            <a:srgbClr val="000000"/>
                          </a:solidFill>
                          <a:latin typeface="Calibri"/>
                        </a:rPr>
                        <a:t> </a:t>
                      </a:r>
                    </a:p>
                  </a:txBody>
                  <a:tcPr marL="5393" marR="5393" marT="539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ctr" fontAlgn="b"/>
                      <a:endParaRPr lang="en-US" sz="600" b="0" i="0" u="none" strike="noStrike" dirty="0">
                        <a:solidFill>
                          <a:srgbClr val="000000"/>
                        </a:solidFill>
                        <a:latin typeface="Calibri"/>
                      </a:endParaRPr>
                    </a:p>
                  </a:txBody>
                  <a:tcPr marL="5393" marR="5393" marT="5393" marB="0" anchor="b">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accent1">
                        <a:lumMod val="50000"/>
                      </a:schemeClr>
                    </a:solidFill>
                  </a:tcPr>
                </a:tc>
                <a:tc>
                  <a:txBody>
                    <a:bodyPr/>
                    <a:lstStyle/>
                    <a:p>
                      <a:pPr algn="l" fontAlgn="b"/>
                      <a:r>
                        <a:rPr lang="en-US" sz="600" b="0" i="0" u="none" strike="noStrike">
                          <a:solidFill>
                            <a:srgbClr val="000000"/>
                          </a:solidFill>
                          <a:latin typeface="Calibri"/>
                        </a:rPr>
                        <a:t> </a:t>
                      </a:r>
                    </a:p>
                  </a:txBody>
                  <a:tcPr marL="5393" marR="5393" marT="539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r>
              <a:tr h="167925">
                <a:tc>
                  <a:txBody>
                    <a:bodyPr/>
                    <a:lstStyle/>
                    <a:p>
                      <a:pPr algn="l" fontAlgn="b"/>
                      <a:endParaRPr lang="en-US" sz="600" b="0" i="0" u="none" strike="noStrike">
                        <a:solidFill>
                          <a:srgbClr val="000000"/>
                        </a:solidFill>
                        <a:latin typeface="Calibri"/>
                      </a:endParaRPr>
                    </a:p>
                  </a:txBody>
                  <a:tcPr marL="5393" marR="5393" marT="539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600" b="0" i="0" u="none" strike="noStrike">
                        <a:solidFill>
                          <a:srgbClr val="000000"/>
                        </a:solidFill>
                        <a:latin typeface="Calibri"/>
                      </a:endParaRPr>
                    </a:p>
                  </a:txBody>
                  <a:tcPr marL="5393" marR="5393" marT="539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600" b="0" i="0" u="none" strike="noStrike">
                        <a:solidFill>
                          <a:srgbClr val="000000"/>
                        </a:solidFill>
                        <a:latin typeface="Calibri"/>
                      </a:endParaRPr>
                    </a:p>
                  </a:txBody>
                  <a:tcPr marL="5393" marR="5393" marT="539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900" b="1" i="0" u="none" strike="noStrike" dirty="0" smtClean="0">
                          <a:solidFill>
                            <a:srgbClr val="FFFFFF"/>
                          </a:solidFill>
                          <a:latin typeface="Calibri"/>
                        </a:rPr>
                        <a:t>MS09-028</a:t>
                      </a:r>
                      <a:endParaRPr lang="en-US" sz="900" b="1" i="0" u="none" strike="noStrike" dirty="0">
                        <a:solidFill>
                          <a:srgbClr val="FFFFFF"/>
                        </a:solidFill>
                        <a:latin typeface="Calibri"/>
                      </a:endParaRPr>
                    </a:p>
                  </a:txBody>
                  <a:tcPr marL="5393" marR="5393" marT="539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en-US" sz="900" b="1" i="0" u="none" strike="noStrike" dirty="0">
                        <a:solidFill>
                          <a:srgbClr val="FFFFFF"/>
                        </a:solidFill>
                        <a:latin typeface="Calibri"/>
                      </a:endParaRPr>
                    </a:p>
                  </a:txBody>
                  <a:tcPr marL="5393" marR="5393" marT="539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900" b="1" i="0" u="none" strike="noStrike" dirty="0" smtClean="0">
                          <a:solidFill>
                            <a:srgbClr val="FFFFFF"/>
                          </a:solidFill>
                          <a:latin typeface="Calibri"/>
                        </a:rPr>
                        <a:t>MS09-029</a:t>
                      </a:r>
                      <a:endParaRPr lang="en-US" sz="900" b="1" i="0" u="none" strike="noStrike" dirty="0">
                        <a:solidFill>
                          <a:srgbClr val="FFFFFF"/>
                        </a:solidFill>
                        <a:latin typeface="Calibri"/>
                      </a:endParaRPr>
                    </a:p>
                  </a:txBody>
                  <a:tcPr marL="5393" marR="5393" marT="539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en-US" sz="900" b="1" i="0" u="none" strike="noStrike" dirty="0">
                        <a:solidFill>
                          <a:srgbClr val="FFFFFF"/>
                        </a:solidFill>
                        <a:latin typeface="Calibri"/>
                      </a:endParaRPr>
                    </a:p>
                  </a:txBody>
                  <a:tcPr marL="5393" marR="5393" marT="539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900" b="1" i="0" u="none" strike="noStrike" dirty="0" smtClean="0">
                          <a:solidFill>
                            <a:srgbClr val="FFFFFF"/>
                          </a:solidFill>
                          <a:latin typeface="Calibri"/>
                        </a:rPr>
                        <a:t>MS09-030</a:t>
                      </a:r>
                      <a:endParaRPr lang="en-US" sz="900" b="1" i="0" u="none" strike="noStrike" dirty="0">
                        <a:solidFill>
                          <a:srgbClr val="FFFFFF"/>
                        </a:solidFill>
                        <a:latin typeface="Calibri"/>
                      </a:endParaRPr>
                    </a:p>
                  </a:txBody>
                  <a:tcPr marL="5393" marR="5393" marT="539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en-US" sz="900" b="1" i="0" u="none" strike="noStrike" dirty="0">
                        <a:solidFill>
                          <a:srgbClr val="FFFFFF"/>
                        </a:solidFill>
                        <a:latin typeface="Calibri"/>
                      </a:endParaRPr>
                    </a:p>
                  </a:txBody>
                  <a:tcPr marL="5393" marR="5393" marT="539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900" b="1" i="0" u="none" strike="noStrike" dirty="0" smtClean="0">
                          <a:solidFill>
                            <a:srgbClr val="FFFFFF"/>
                          </a:solidFill>
                          <a:latin typeface="Calibri"/>
                        </a:rPr>
                        <a:t>MS09-031</a:t>
                      </a:r>
                      <a:endParaRPr lang="en-US" sz="900" b="1" i="0" u="none" strike="noStrike" dirty="0">
                        <a:solidFill>
                          <a:srgbClr val="FFFFFF"/>
                        </a:solidFill>
                        <a:latin typeface="Calibri"/>
                      </a:endParaRPr>
                    </a:p>
                  </a:txBody>
                  <a:tcPr marL="5393" marR="5393" marT="539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en-US" sz="900" b="1" i="0" u="none" strike="noStrike" dirty="0">
                        <a:solidFill>
                          <a:srgbClr val="FFFFFF"/>
                        </a:solidFill>
                        <a:latin typeface="Calibri"/>
                      </a:endParaRPr>
                    </a:p>
                  </a:txBody>
                  <a:tcPr marL="5393" marR="5393" marT="539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900" b="1" i="0" u="none" strike="noStrike" dirty="0" smtClean="0">
                          <a:solidFill>
                            <a:srgbClr val="FFFFFF"/>
                          </a:solidFill>
                          <a:latin typeface="Calibri"/>
                        </a:rPr>
                        <a:t>MS09-032</a:t>
                      </a:r>
                      <a:endParaRPr lang="en-US" sz="900" b="1" i="0" u="none" strike="noStrike" dirty="0">
                        <a:solidFill>
                          <a:srgbClr val="FFFFFF"/>
                        </a:solidFill>
                        <a:latin typeface="Calibri"/>
                      </a:endParaRPr>
                    </a:p>
                  </a:txBody>
                  <a:tcPr marL="5393" marR="5393" marT="539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en-US" sz="900" b="1" i="0" u="none" strike="noStrike" dirty="0">
                        <a:solidFill>
                          <a:srgbClr val="FFFFFF"/>
                        </a:solidFill>
                        <a:latin typeface="Calibri"/>
                      </a:endParaRPr>
                    </a:p>
                  </a:txBody>
                  <a:tcPr marL="5393" marR="5393" marT="539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900" b="1" i="0" u="none" strike="noStrike" dirty="0" smtClean="0">
                          <a:solidFill>
                            <a:srgbClr val="FFFFFF"/>
                          </a:solidFill>
                          <a:latin typeface="Calibri"/>
                        </a:rPr>
                        <a:t>MS09-033</a:t>
                      </a:r>
                      <a:endParaRPr lang="en-US" sz="900" b="1" i="0" u="none" strike="noStrike" dirty="0">
                        <a:solidFill>
                          <a:srgbClr val="FFFFFF"/>
                        </a:solidFill>
                        <a:latin typeface="Calibri"/>
                      </a:endParaRPr>
                    </a:p>
                  </a:txBody>
                  <a:tcPr marL="5393" marR="5393" marT="539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en-US" sz="900" b="1" i="0" u="none" strike="noStrike" dirty="0">
                        <a:solidFill>
                          <a:srgbClr val="FFFFFF"/>
                        </a:solidFill>
                        <a:latin typeface="Calibri"/>
                      </a:endParaRPr>
                    </a:p>
                  </a:txBody>
                  <a:tcPr marL="5393" marR="5393" marT="539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600" b="0" i="0" u="none" strike="noStrike" dirty="0">
                        <a:solidFill>
                          <a:srgbClr val="000000"/>
                        </a:solidFill>
                        <a:latin typeface="Calibri"/>
                      </a:endParaRPr>
                    </a:p>
                  </a:txBody>
                  <a:tcPr marL="5393" marR="5393" marT="539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a:spLocks noGrp="1" noChangeArrowheads="1"/>
          </p:cNvSpPr>
          <p:nvPr>
            <p:ph type="title"/>
          </p:nvPr>
        </p:nvSpPr>
        <p:spPr/>
        <p:txBody>
          <a:bodyPr/>
          <a:lstStyle/>
          <a:p>
            <a:r>
              <a:rPr lang="fr-FR" smtClean="0"/>
              <a:t>MS09-028 : Introduction et indices de gravité</a:t>
            </a:r>
            <a:endParaRPr lang="en-US" smtClean="0"/>
          </a:p>
        </p:txBody>
      </p:sp>
      <p:graphicFrame>
        <p:nvGraphicFramePr>
          <p:cNvPr id="4" name="Group 79"/>
          <p:cNvGraphicFramePr>
            <a:graphicFrameLocks noGrp="1"/>
          </p:cNvGraphicFramePr>
          <p:nvPr/>
        </p:nvGraphicFramePr>
        <p:xfrm>
          <a:off x="336550" y="1587500"/>
          <a:ext cx="8102600" cy="3537585"/>
        </p:xfrm>
        <a:graphic>
          <a:graphicData uri="http://schemas.openxmlformats.org/drawingml/2006/table">
            <a:tbl>
              <a:tblPr/>
              <a:tblGrid>
                <a:gridCol w="2301875"/>
                <a:gridCol w="2117725"/>
                <a:gridCol w="3683000"/>
              </a:tblGrid>
              <a:tr h="2486025">
                <a:tc>
                  <a:txBody>
                    <a:bodyPr/>
                    <a:lstStyle/>
                    <a:p>
                      <a:pPr marL="0" marR="0" lvl="0" indent="0" algn="ctr" defTabSz="914400" rtl="0" eaLnBrk="1" fontAlgn="base" latinLnBrk="0" hangingPunct="1">
                        <a:lnSpc>
                          <a:spcPct val="100000"/>
                        </a:lnSpc>
                        <a:spcBef>
                          <a:spcPct val="20000"/>
                        </a:spcBef>
                        <a:spcAft>
                          <a:spcPct val="0"/>
                        </a:spcAft>
                        <a:buClr>
                          <a:srgbClr val="FFCC00"/>
                        </a:buClr>
                        <a:buSzTx/>
                        <a:buFontTx/>
                        <a:buNone/>
                        <a:tabLst/>
                      </a:pPr>
                      <a:r>
                        <a:rPr lang="en-US" sz="1200" dirty="0" err="1" smtClean="0"/>
                        <a:t>Numéro</a:t>
                      </a:r>
                      <a:endParaRPr lang="en-US" sz="1200" dirty="0" smtClean="0"/>
                    </a:p>
                    <a:p>
                      <a:pPr marL="0" marR="0" lvl="0" indent="0" algn="ctr" defTabSz="914400" rtl="0" eaLnBrk="1" fontAlgn="base" latinLnBrk="0" hangingPunct="1">
                        <a:lnSpc>
                          <a:spcPct val="100000"/>
                        </a:lnSpc>
                        <a:spcBef>
                          <a:spcPct val="20000"/>
                        </a:spcBef>
                        <a:spcAft>
                          <a:spcPct val="0"/>
                        </a:spcAft>
                        <a:buClr>
                          <a:srgbClr val="FFCC00"/>
                        </a:buClr>
                        <a:buSzTx/>
                        <a:buFontTx/>
                        <a:buNone/>
                        <a:tabLst/>
                      </a:pPr>
                      <a:endParaRPr lang="en-US" sz="1200" dirty="0" smtClean="0"/>
                    </a:p>
                    <a:p>
                      <a:pPr marL="0" marR="0" lvl="0" indent="0" algn="ctr" defTabSz="914400" rtl="0" eaLnBrk="1" fontAlgn="base" latinLnBrk="0" hangingPunct="1">
                        <a:lnSpc>
                          <a:spcPct val="100000"/>
                        </a:lnSpc>
                        <a:spcBef>
                          <a:spcPct val="20000"/>
                        </a:spcBef>
                        <a:spcAft>
                          <a:spcPct val="0"/>
                        </a:spcAft>
                        <a:buClr>
                          <a:srgbClr val="FFCC00"/>
                        </a:buClr>
                        <a:buSzTx/>
                        <a:buFontTx/>
                        <a:buNone/>
                        <a:tabLst/>
                      </a:pPr>
                      <a:r>
                        <a:rPr lang="en-US" sz="1200" dirty="0" smtClean="0"/>
                        <a:t>MS09-028</a:t>
                      </a:r>
                    </a:p>
                  </a:txBody>
                  <a:tcPr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lang="en-US" sz="1200" dirty="0" smtClean="0"/>
                        <a:t>Microsoft DirectX 7.0 </a:t>
                      </a:r>
                      <a:r>
                        <a:rPr lang="en-US" sz="1200" dirty="0" err="1" smtClean="0"/>
                        <a:t>sur</a:t>
                      </a:r>
                      <a:r>
                        <a:rPr lang="en-US" sz="1200" dirty="0" smtClean="0"/>
                        <a:t> : </a:t>
                      </a:r>
                      <a:br>
                        <a:rPr lang="en-US" sz="1200" dirty="0" smtClean="0"/>
                      </a:br>
                      <a:r>
                        <a:rPr lang="en-US" sz="1200" dirty="0" smtClean="0"/>
                        <a:t>Windows 2000 SP4</a:t>
                      </a:r>
                    </a:p>
                    <a:p>
                      <a:pPr marL="0" marR="0" lvl="0" indent="0" algn="l" defTabSz="914400" rtl="0" eaLnBrk="1" fontAlgn="base" latinLnBrk="0" hangingPunct="1">
                        <a:lnSpc>
                          <a:spcPct val="100000"/>
                        </a:lnSpc>
                        <a:spcBef>
                          <a:spcPct val="0"/>
                        </a:spcBef>
                        <a:spcAft>
                          <a:spcPct val="0"/>
                        </a:spcAft>
                        <a:buClrTx/>
                        <a:buSzTx/>
                        <a:buFontTx/>
                        <a:buNone/>
                        <a:tabLst/>
                      </a:pPr>
                      <a:endParaRPr lang="en-US" sz="1200" dirty="0" smtClean="0"/>
                    </a:p>
                    <a:p>
                      <a:pPr marL="0" marR="0" lvl="0" indent="0" algn="l" defTabSz="914400" rtl="0" eaLnBrk="1" fontAlgn="base" latinLnBrk="0" hangingPunct="1">
                        <a:lnSpc>
                          <a:spcPct val="100000"/>
                        </a:lnSpc>
                        <a:spcBef>
                          <a:spcPct val="0"/>
                        </a:spcBef>
                        <a:spcAft>
                          <a:spcPct val="0"/>
                        </a:spcAft>
                        <a:buClrTx/>
                        <a:buSzTx/>
                        <a:buFontTx/>
                        <a:buNone/>
                        <a:tabLst/>
                      </a:pPr>
                      <a:r>
                        <a:rPr lang="en-US" sz="1200" dirty="0" smtClean="0"/>
                        <a:t>Microsoft DirectX 8.1 </a:t>
                      </a:r>
                      <a:r>
                        <a:rPr lang="en-US" sz="1200" dirty="0" err="1" smtClean="0"/>
                        <a:t>sur</a:t>
                      </a:r>
                      <a:r>
                        <a:rPr lang="en-US" sz="1200" dirty="0" smtClean="0"/>
                        <a:t> : </a:t>
                      </a:r>
                      <a:br>
                        <a:rPr lang="en-US" sz="1200" dirty="0" smtClean="0"/>
                      </a:br>
                      <a:r>
                        <a:rPr lang="en-US" sz="1200" dirty="0" smtClean="0"/>
                        <a:t>Windows 2000 SP4</a:t>
                      </a:r>
                    </a:p>
                    <a:p>
                      <a:pPr marL="0" marR="0" lvl="0" indent="0" algn="l" defTabSz="914400" rtl="0" eaLnBrk="1" fontAlgn="base" latinLnBrk="0" hangingPunct="1">
                        <a:lnSpc>
                          <a:spcPct val="100000"/>
                        </a:lnSpc>
                        <a:spcBef>
                          <a:spcPct val="0"/>
                        </a:spcBef>
                        <a:spcAft>
                          <a:spcPct val="0"/>
                        </a:spcAft>
                        <a:buClrTx/>
                        <a:buSzTx/>
                        <a:buFontTx/>
                        <a:buNone/>
                        <a:tabLst/>
                      </a:pPr>
                      <a:endParaRPr lang="en-US" sz="1200" dirty="0" smtClean="0"/>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 latinLnBrk="0" hangingPunct="0">
                        <a:lnSpc>
                          <a:spcPct val="100000"/>
                        </a:lnSpc>
                        <a:spcBef>
                          <a:spcPct val="0"/>
                        </a:spcBef>
                        <a:spcAft>
                          <a:spcPct val="0"/>
                        </a:spcAft>
                        <a:buClrTx/>
                        <a:buSzTx/>
                        <a:buFontTx/>
                        <a:buNone/>
                        <a:tabLst/>
                      </a:pPr>
                      <a:r>
                        <a:rPr lang="en-US" sz="1200" smtClean="0"/>
                        <a:t>Microsoft DirectX 9.0* sur : </a:t>
                      </a:r>
                    </a:p>
                    <a:p>
                      <a:pPr marL="0" marR="0" lvl="0" indent="0" algn="l" defTabSz="914400" rtl="0" eaLnBrk="0" fontAlgn="b" latinLnBrk="0" hangingPunct="0">
                        <a:lnSpc>
                          <a:spcPct val="100000"/>
                        </a:lnSpc>
                        <a:spcBef>
                          <a:spcPct val="0"/>
                        </a:spcBef>
                        <a:spcAft>
                          <a:spcPct val="0"/>
                        </a:spcAft>
                        <a:buClrTx/>
                        <a:buSzTx/>
                        <a:buFontTx/>
                        <a:buChar char="•"/>
                        <a:tabLst/>
                      </a:pPr>
                      <a:r>
                        <a:rPr lang="en-US" sz="1200" smtClean="0"/>
                        <a:t> Windows 2000 SP4</a:t>
                      </a:r>
                    </a:p>
                    <a:p>
                      <a:pPr marL="0" marR="0" lvl="0" indent="0" algn="l" defTabSz="914400" rtl="0" eaLnBrk="0" fontAlgn="b" latinLnBrk="0" hangingPunct="0">
                        <a:lnSpc>
                          <a:spcPct val="100000"/>
                        </a:lnSpc>
                        <a:spcBef>
                          <a:spcPct val="0"/>
                        </a:spcBef>
                        <a:spcAft>
                          <a:spcPct val="0"/>
                        </a:spcAft>
                        <a:buClrTx/>
                        <a:buSzTx/>
                        <a:buFontTx/>
                        <a:buChar char="•"/>
                        <a:tabLst/>
                      </a:pPr>
                      <a:r>
                        <a:rPr lang="en-US" sz="1200" smtClean="0"/>
                        <a:t> Windows XP SP2 et SP3</a:t>
                      </a:r>
                    </a:p>
                    <a:p>
                      <a:pPr marL="0" marR="0" lvl="0" indent="0" algn="l" defTabSz="914400" rtl="0" eaLnBrk="0" fontAlgn="b" latinLnBrk="0" hangingPunct="0">
                        <a:lnSpc>
                          <a:spcPct val="100000"/>
                        </a:lnSpc>
                        <a:spcBef>
                          <a:spcPct val="0"/>
                        </a:spcBef>
                        <a:spcAft>
                          <a:spcPct val="0"/>
                        </a:spcAft>
                        <a:buClrTx/>
                        <a:buSzTx/>
                        <a:buFontTx/>
                        <a:buChar char="•"/>
                        <a:tabLst/>
                      </a:pPr>
                      <a:r>
                        <a:rPr lang="fr-FR" sz="1200" smtClean="0"/>
                        <a:t> Windows XP Professionnel Édition x64 SP2</a:t>
                      </a:r>
                    </a:p>
                    <a:p>
                      <a:pPr marL="0" marR="0" lvl="0" indent="0" algn="l" defTabSz="914400" rtl="0" eaLnBrk="0" fontAlgn="b" latinLnBrk="0" hangingPunct="0">
                        <a:lnSpc>
                          <a:spcPct val="100000"/>
                        </a:lnSpc>
                        <a:spcBef>
                          <a:spcPct val="0"/>
                        </a:spcBef>
                        <a:spcAft>
                          <a:spcPct val="0"/>
                        </a:spcAft>
                        <a:buClrTx/>
                        <a:buSzTx/>
                        <a:buFontTx/>
                        <a:buChar char="•"/>
                        <a:tabLst/>
                      </a:pPr>
                      <a:r>
                        <a:rPr lang="en-US" sz="1200" smtClean="0"/>
                        <a:t> Windows Server 2003 SP2</a:t>
                      </a:r>
                    </a:p>
                    <a:p>
                      <a:pPr marL="0" marR="0" lvl="0" indent="0" algn="l" defTabSz="914400" rtl="0" eaLnBrk="0" fontAlgn="b" latinLnBrk="0" hangingPunct="0">
                        <a:lnSpc>
                          <a:spcPct val="100000"/>
                        </a:lnSpc>
                        <a:spcBef>
                          <a:spcPct val="0"/>
                        </a:spcBef>
                        <a:spcAft>
                          <a:spcPct val="0"/>
                        </a:spcAft>
                        <a:buClrTx/>
                        <a:buSzTx/>
                        <a:buFontTx/>
                        <a:buChar char="•"/>
                        <a:tabLst/>
                      </a:pPr>
                      <a:r>
                        <a:rPr lang="en-US" sz="1200" smtClean="0"/>
                        <a:t> Windows Server 2003 Édition x64 SP2</a:t>
                      </a:r>
                    </a:p>
                    <a:p>
                      <a:pPr marL="0" marR="0" lvl="0" indent="0" algn="l" defTabSz="914400" rtl="0" eaLnBrk="0" fontAlgn="b" latinLnBrk="0" hangingPunct="0">
                        <a:lnSpc>
                          <a:spcPct val="100000"/>
                        </a:lnSpc>
                        <a:spcBef>
                          <a:spcPct val="0"/>
                        </a:spcBef>
                        <a:spcAft>
                          <a:spcPct val="0"/>
                        </a:spcAft>
                        <a:buClrTx/>
                        <a:buSzTx/>
                        <a:buFontTx/>
                        <a:buChar char="•"/>
                        <a:tabLst/>
                      </a:pPr>
                      <a:r>
                        <a:rPr lang="fr-FR" sz="1200" smtClean="0"/>
                        <a:t> Windows Server 2003 avec SP2 pour systèmes Itanium</a:t>
                      </a:r>
                    </a:p>
                    <a:p>
                      <a:pPr marL="0" marR="0" lvl="0" indent="0" algn="l" defTabSz="914400" rtl="0" eaLnBrk="0" fontAlgn="b" latinLnBrk="0" hangingPunct="0">
                        <a:lnSpc>
                          <a:spcPct val="100000"/>
                        </a:lnSpc>
                        <a:spcBef>
                          <a:spcPct val="0"/>
                        </a:spcBef>
                        <a:spcAft>
                          <a:spcPct val="0"/>
                        </a:spcAft>
                        <a:buClrTx/>
                        <a:buSzTx/>
                        <a:buFontTx/>
                        <a:buNone/>
                        <a:tabLst/>
                      </a:pPr>
                      <a:endParaRPr lang="en-US" sz="1200" smtClean="0"/>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87375">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lang="fr-FR" sz="1200" smtClean="0"/>
                        <a:t>Des vulnérabilités dans Microsoft DirectShow pourraient permettre l'exécution de code à distance (971633)</a:t>
                      </a:r>
                      <a:endParaRPr lang="en-US" sz="1200" smtClean="0"/>
                    </a:p>
                  </a:txBody>
                  <a:tcPr marL="68580" marR="68580" marT="0" marB="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lang="en-US" sz="1200" smtClean="0"/>
                        <a:t>Critique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00000"/>
                    </a:solid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lang="en-US" sz="1200" dirty="0" smtClean="0"/>
                        <a:t>Critique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00000"/>
                    </a:solidFill>
                  </a:tcPr>
                </a:tc>
              </a:tr>
            </a:tbl>
          </a:graphicData>
        </a:graphic>
      </p:graphicFrame>
      <p:sp>
        <p:nvSpPr>
          <p:cNvPr id="8209" name="TextBox 3"/>
          <p:cNvSpPr txBox="1">
            <a:spLocks noChangeArrowheads="1"/>
          </p:cNvSpPr>
          <p:nvPr/>
        </p:nvSpPr>
        <p:spPr bwMode="auto">
          <a:xfrm>
            <a:off x="704850" y="5362575"/>
            <a:ext cx="7181850" cy="307975"/>
          </a:xfrm>
          <a:prstGeom prst="rect">
            <a:avLst/>
          </a:prstGeom>
          <a:noFill/>
          <a:ln w="9525">
            <a:noFill/>
            <a:miter lim="800000"/>
            <a:headEnd/>
            <a:tailEnd/>
          </a:ln>
        </p:spPr>
        <p:txBody>
          <a:bodyPr>
            <a:spAutoFit/>
          </a:bodyPr>
          <a:lstStyle/>
          <a:p>
            <a:r>
              <a:rPr lang="fr-FR" sz="1400">
                <a:solidFill>
                  <a:srgbClr val="FFFFFF"/>
                </a:solidFill>
              </a:rPr>
              <a:t>*La mise à jour pour DirectX 9.0 s'applique également à DirectX 9.0a, DirectX 9.0b et DirectX 9.0c.</a:t>
            </a:r>
            <a:endParaRPr lang="en-US" sz="1400">
              <a:solidFill>
                <a:srgbClr val="FFFFFF"/>
              </a:solidFill>
            </a:endParaRPr>
          </a:p>
        </p:txBody>
      </p:sp>
    </p:spTree>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fr-FR" smtClean="0"/>
              <a:t>MS09-028 : Des vulnérabilités dans Microsoft DirectShow pourraient permettre l'exécution de code à distance (971633) - Critique</a:t>
            </a:r>
            <a:br>
              <a:rPr lang="fr-FR" smtClean="0"/>
            </a:br>
            <a:endParaRPr lang="en-US" smtClean="0"/>
          </a:p>
        </p:txBody>
      </p:sp>
      <p:graphicFrame>
        <p:nvGraphicFramePr>
          <p:cNvPr id="4" name="Table 3"/>
          <p:cNvGraphicFramePr>
            <a:graphicFrameLocks noGrp="1"/>
          </p:cNvGraphicFramePr>
          <p:nvPr/>
        </p:nvGraphicFramePr>
        <p:xfrm>
          <a:off x="336550" y="1771650"/>
          <a:ext cx="8229600" cy="4041648"/>
        </p:xfrm>
        <a:graphic>
          <a:graphicData uri="http://schemas.openxmlformats.org/drawingml/2006/table">
            <a:tbl>
              <a:tblPr/>
              <a:tblGrid>
                <a:gridCol w="1655763"/>
                <a:gridCol w="6573837"/>
              </a:tblGrid>
              <a:tr h="180975">
                <a:tc>
                  <a:txBody>
                    <a:bodyPr/>
                    <a:lstStyle/>
                    <a:p>
                      <a:pPr marL="0" marR="0" lvl="0" indent="0" algn="l" defTabSz="914400" rtl="0" eaLnBrk="1" fontAlgn="base" latinLnBrk="0" hangingPunct="1">
                        <a:lnSpc>
                          <a:spcPct val="100000"/>
                        </a:lnSpc>
                        <a:spcBef>
                          <a:spcPct val="20000"/>
                        </a:spcBef>
                        <a:spcAft>
                          <a:spcPct val="0"/>
                        </a:spcAft>
                        <a:buClr>
                          <a:srgbClr val="FFCC00"/>
                        </a:buClr>
                        <a:buSzTx/>
                        <a:buFontTx/>
                        <a:buNone/>
                        <a:tabLst/>
                      </a:pPr>
                      <a:r>
                        <a:rPr kumimoji="0" lang="en-US" sz="1400" b="0" i="0" u="none" strike="noStrike" cap="none" normalizeH="0" baseline="0" dirty="0" err="1" smtClean="0">
                          <a:ln>
                            <a:noFill/>
                          </a:ln>
                          <a:solidFill>
                            <a:srgbClr val="FFFFFF"/>
                          </a:solidFill>
                          <a:effectLst/>
                          <a:latin typeface="Arial" charset="0"/>
                          <a:cs typeface="Arial" charset="0"/>
                        </a:rPr>
                        <a:t>Vulnérabilité</a:t>
                      </a:r>
                      <a:endParaRPr kumimoji="0" lang="en-US" sz="1400" b="0" i="0" u="none" strike="noStrike" cap="none" normalizeH="0" baseline="0" dirty="0" smtClean="0">
                        <a:ln>
                          <a:noFill/>
                        </a:ln>
                        <a:solidFill>
                          <a:srgbClr val="FFFFFF"/>
                        </a:solidFill>
                        <a:effectLst/>
                        <a:latin typeface="Arial" charset="0"/>
                        <a:cs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71450" marR="0" lvl="0" indent="-171450" algn="just" defTabSz="914400" rtl="0" eaLnBrk="1" fontAlgn="base" latinLnBrk="0" hangingPunct="1">
                        <a:lnSpc>
                          <a:spcPct val="100000"/>
                        </a:lnSpc>
                        <a:spcBef>
                          <a:spcPct val="20000"/>
                        </a:spcBef>
                        <a:spcAft>
                          <a:spcPct val="0"/>
                        </a:spcAft>
                        <a:buClr>
                          <a:srgbClr val="FFCC00"/>
                        </a:buClr>
                        <a:buSzTx/>
                        <a:buFontTx/>
                        <a:buChar char="•"/>
                        <a:tabLst/>
                      </a:pPr>
                      <a:r>
                        <a:rPr kumimoji="0" lang="fr-FR" sz="1400" b="0" i="0" u="none" strike="noStrike" cap="none" normalizeH="0" baseline="0" smtClean="0">
                          <a:ln>
                            <a:noFill/>
                          </a:ln>
                          <a:solidFill>
                            <a:srgbClr val="FFFFFF"/>
                          </a:solidFill>
                          <a:effectLst/>
                          <a:latin typeface="Arial" charset="0"/>
                          <a:ea typeface="PMingLiU" pitchFamily="18" charset="-120"/>
                          <a:cs typeface="Times New Roman" pitchFamily="18" charset="0"/>
                        </a:rPr>
                        <a:t>Trois vulnérabilités d'exécution de code à distance.</a:t>
                      </a:r>
                      <a:endParaRPr kumimoji="0" lang="en-US" sz="1400" b="0" i="0" u="none" strike="noStrike" cap="none" normalizeH="0" baseline="0" smtClean="0">
                        <a:ln>
                          <a:noFill/>
                        </a:ln>
                        <a:solidFill>
                          <a:srgbClr val="FFFFFF"/>
                        </a:solidFill>
                        <a:effectLst/>
                        <a:latin typeface="Arial" charset="0"/>
                        <a:ea typeface="PMingLiU" pitchFamily="18" charset="-120"/>
                        <a:cs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58775">
                <a:tc>
                  <a:txBody>
                    <a:bodyPr/>
                    <a:lstStyle/>
                    <a:p>
                      <a:pPr marL="0" marR="0" lvl="0" indent="0" algn="l" defTabSz="914400" rtl="0" eaLnBrk="1" fontAlgn="base" latinLnBrk="0" hangingPunct="1">
                        <a:lnSpc>
                          <a:spcPct val="100000"/>
                        </a:lnSpc>
                        <a:spcBef>
                          <a:spcPct val="20000"/>
                        </a:spcBef>
                        <a:spcAft>
                          <a:spcPct val="0"/>
                        </a:spcAft>
                        <a:buClr>
                          <a:srgbClr val="FFCC00"/>
                        </a:buClr>
                        <a:buSzTx/>
                        <a:buFontTx/>
                        <a:buNone/>
                        <a:tabLst/>
                      </a:pPr>
                      <a:r>
                        <a:rPr kumimoji="0" lang="en-US" sz="1400" b="0" i="0" u="none" strike="noStrike" cap="none" normalizeH="0" baseline="0" smtClean="0">
                          <a:ln>
                            <a:noFill/>
                          </a:ln>
                          <a:solidFill>
                            <a:srgbClr val="FFFFFF"/>
                          </a:solidFill>
                          <a:effectLst/>
                          <a:latin typeface="Arial" charset="0"/>
                          <a:cs typeface="Arial" charset="0"/>
                        </a:rPr>
                        <a:t>Vecteurs d'attaque possibles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73038" marR="0" lvl="0" indent="-173038" algn="l" defTabSz="914400" rtl="0" eaLnBrk="1" fontAlgn="base" latinLnBrk="0" hangingPunct="1">
                        <a:lnSpc>
                          <a:spcPct val="100000"/>
                        </a:lnSpc>
                        <a:spcBef>
                          <a:spcPct val="20000"/>
                        </a:spcBef>
                        <a:spcAft>
                          <a:spcPct val="0"/>
                        </a:spcAft>
                        <a:buClr>
                          <a:srgbClr val="FFCC00"/>
                        </a:buClr>
                        <a:buSzTx/>
                        <a:buFontTx/>
                        <a:buChar char="•"/>
                        <a:tabLst/>
                      </a:pPr>
                      <a:r>
                        <a:rPr kumimoji="0" lang="fr-FR" sz="1400" b="0" i="0" u="none" strike="noStrike" cap="none" normalizeH="0" baseline="0" dirty="0" smtClean="0">
                          <a:ln>
                            <a:noFill/>
                          </a:ln>
                          <a:solidFill>
                            <a:srgbClr val="FFFFFF"/>
                          </a:solidFill>
                          <a:effectLst/>
                          <a:latin typeface="Arial" charset="0"/>
                          <a:cs typeface="Arial" charset="0"/>
                        </a:rPr>
                        <a:t>Ouverture d'un fichier QuickTime ou réception de contenu en continu spécialement conçus d'un site Web ou de toute application proposant du contenu Web.</a:t>
                      </a:r>
                    </a:p>
                    <a:p>
                      <a:pPr marL="173038" marR="0" lvl="0" indent="-173038" algn="l" defTabSz="914400" rtl="0" eaLnBrk="1" fontAlgn="base" latinLnBrk="0" hangingPunct="1">
                        <a:lnSpc>
                          <a:spcPct val="100000"/>
                        </a:lnSpc>
                        <a:spcBef>
                          <a:spcPct val="20000"/>
                        </a:spcBef>
                        <a:spcAft>
                          <a:spcPct val="0"/>
                        </a:spcAft>
                        <a:buClr>
                          <a:srgbClr val="FFCC00"/>
                        </a:buClr>
                        <a:buSzTx/>
                        <a:buFontTx/>
                        <a:buChar char="•"/>
                        <a:tabLst/>
                      </a:pPr>
                      <a:r>
                        <a:rPr kumimoji="0" lang="fr-FR" sz="1400" b="0" i="0" u="none" strike="noStrike" cap="none" normalizeH="0" baseline="0" dirty="0" smtClean="0">
                          <a:ln>
                            <a:noFill/>
                          </a:ln>
                          <a:solidFill>
                            <a:srgbClr val="FFFFFF"/>
                          </a:solidFill>
                          <a:effectLst/>
                          <a:latin typeface="Arial" charset="0"/>
                          <a:ea typeface="PMingLiU" pitchFamily="18" charset="-120"/>
                          <a:cs typeface="Times New Roman" pitchFamily="18" charset="0"/>
                        </a:rPr>
                        <a:t>Le contenu pourrait être envoyé par messagerie ou être hébergé sur un site Web.</a:t>
                      </a:r>
                    </a:p>
                    <a:p>
                      <a:pPr marL="173038" marR="0" lvl="0" indent="-173038" algn="l" defTabSz="914400" rtl="0" eaLnBrk="1" fontAlgn="base" latinLnBrk="0" hangingPunct="1">
                        <a:lnSpc>
                          <a:spcPct val="100000"/>
                        </a:lnSpc>
                        <a:spcBef>
                          <a:spcPct val="20000"/>
                        </a:spcBef>
                        <a:spcAft>
                          <a:spcPct val="0"/>
                        </a:spcAft>
                        <a:buClr>
                          <a:srgbClr val="FFCC00"/>
                        </a:buClr>
                        <a:buSzTx/>
                        <a:buFontTx/>
                        <a:buChar char="•"/>
                        <a:tabLst/>
                      </a:pPr>
                      <a:r>
                        <a:rPr kumimoji="0" lang="fr-FR" sz="1400" b="0" i="0" u="none" strike="noStrike" cap="none" normalizeH="0" baseline="0" dirty="0" smtClean="0">
                          <a:ln>
                            <a:noFill/>
                          </a:ln>
                          <a:solidFill>
                            <a:srgbClr val="FFFFFF"/>
                          </a:solidFill>
                          <a:effectLst/>
                          <a:latin typeface="Arial" charset="0"/>
                          <a:ea typeface="PMingLiU" pitchFamily="18" charset="-120"/>
                          <a:cs typeface="Times New Roman" pitchFamily="18" charset="0"/>
                        </a:rPr>
                        <a:t>Le contenu pourrait être hébergé sur un partage réseau. Survoler le fichier avec la souris pourrait entraîner une défaillance du système.</a:t>
                      </a:r>
                      <a:endParaRPr kumimoji="0" lang="en-US" sz="1400" b="0" i="0" u="none" strike="noStrike" cap="none" normalizeH="0" baseline="0" dirty="0" smtClean="0">
                        <a:ln>
                          <a:noFill/>
                        </a:ln>
                        <a:solidFill>
                          <a:srgbClr val="FFFFFF"/>
                        </a:solidFill>
                        <a:effectLst/>
                        <a:latin typeface="Arial" charset="0"/>
                        <a:ea typeface="PMingLiU" pitchFamily="18" charset="-120"/>
                        <a:cs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76225">
                <a:tc>
                  <a:txBody>
                    <a:bodyPr/>
                    <a:lstStyle/>
                    <a:p>
                      <a:pPr marL="0" marR="0" lvl="0" indent="0" algn="l" defTabSz="914400" rtl="0" eaLnBrk="1" fontAlgn="base" latinLnBrk="0" hangingPunct="1">
                        <a:lnSpc>
                          <a:spcPct val="100000"/>
                        </a:lnSpc>
                        <a:spcBef>
                          <a:spcPct val="20000"/>
                        </a:spcBef>
                        <a:spcAft>
                          <a:spcPct val="0"/>
                        </a:spcAft>
                        <a:buClr>
                          <a:srgbClr val="FFCC00"/>
                        </a:buClr>
                        <a:buSzTx/>
                        <a:buFontTx/>
                        <a:buNone/>
                        <a:tabLst/>
                      </a:pPr>
                      <a:r>
                        <a:rPr kumimoji="0" lang="en-US" sz="1400" b="0" i="0" u="none" strike="noStrike" cap="none" normalizeH="0" baseline="0" smtClean="0">
                          <a:ln>
                            <a:noFill/>
                          </a:ln>
                          <a:solidFill>
                            <a:srgbClr val="FFFFFF"/>
                          </a:solidFill>
                          <a:effectLst/>
                          <a:latin typeface="Arial" charset="0"/>
                          <a:cs typeface="Arial" charset="0"/>
                        </a:rPr>
                        <a:t>Impact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71450" marR="0" lvl="0" indent="-171450" algn="just" defTabSz="914400" rtl="0" eaLnBrk="1" fontAlgn="base" latinLnBrk="0" hangingPunct="1">
                        <a:lnSpc>
                          <a:spcPct val="100000"/>
                        </a:lnSpc>
                        <a:spcBef>
                          <a:spcPct val="20000"/>
                        </a:spcBef>
                        <a:spcAft>
                          <a:spcPct val="0"/>
                        </a:spcAft>
                        <a:buClr>
                          <a:srgbClr val="FFCC00"/>
                        </a:buClr>
                        <a:buSzTx/>
                        <a:buFontTx/>
                        <a:buChar char="•"/>
                        <a:tabLst/>
                      </a:pPr>
                      <a:r>
                        <a:rPr kumimoji="0" lang="fr-FR" sz="1400" b="0" i="0" u="none" strike="noStrike" cap="none" normalizeH="0" baseline="0" smtClean="0">
                          <a:ln>
                            <a:noFill/>
                          </a:ln>
                          <a:solidFill>
                            <a:srgbClr val="FFFFFF"/>
                          </a:solidFill>
                          <a:effectLst/>
                          <a:latin typeface="Arial" charset="0"/>
                          <a:ea typeface="PMingLiU" pitchFamily="18" charset="-120"/>
                          <a:cs typeface="Times New Roman" pitchFamily="18" charset="0"/>
                        </a:rPr>
                        <a:t>Un attaquant pourrait obtenir les mêmes droits que l'utilisateur connecté.</a:t>
                      </a:r>
                      <a:endParaRPr kumimoji="0" lang="en-US" sz="1400" b="0" i="0" u="none" strike="noStrike" cap="none" normalizeH="0" baseline="0" smtClean="0">
                        <a:ln>
                          <a:noFill/>
                        </a:ln>
                        <a:solidFill>
                          <a:srgbClr val="FFFFFF"/>
                        </a:solidFill>
                        <a:effectLst/>
                        <a:latin typeface="Arial" charset="0"/>
                        <a:ea typeface="PMingLiU" pitchFamily="18" charset="-120"/>
                        <a:cs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41288">
                <a:tc>
                  <a:txBody>
                    <a:bodyPr/>
                    <a:lstStyle/>
                    <a:p>
                      <a:pPr marL="0" marR="0" lvl="0" indent="0" algn="l" defTabSz="914400" rtl="0" eaLnBrk="1" fontAlgn="base" latinLnBrk="0" hangingPunct="1">
                        <a:lnSpc>
                          <a:spcPct val="100000"/>
                        </a:lnSpc>
                        <a:spcBef>
                          <a:spcPct val="20000"/>
                        </a:spcBef>
                        <a:spcAft>
                          <a:spcPct val="0"/>
                        </a:spcAft>
                        <a:buClr>
                          <a:srgbClr val="FFCC00"/>
                        </a:buClr>
                        <a:buSzTx/>
                        <a:buFontTx/>
                        <a:buNone/>
                        <a:tabLst/>
                      </a:pPr>
                      <a:r>
                        <a:rPr kumimoji="0" lang="en-US" sz="1400" b="0" i="0" u="none" strike="noStrike" cap="none" normalizeH="0" baseline="0" smtClean="0">
                          <a:ln>
                            <a:noFill/>
                          </a:ln>
                          <a:solidFill>
                            <a:srgbClr val="FFFFFF"/>
                          </a:solidFill>
                          <a:effectLst/>
                          <a:latin typeface="Arial" charset="0"/>
                          <a:cs typeface="Arial" charset="0"/>
                        </a:rPr>
                        <a:t>Facteurs atténuants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73038" marR="0" lvl="0" indent="-173038" algn="l" defTabSz="914400" rtl="0" eaLnBrk="1" fontAlgn="base" latinLnBrk="0" hangingPunct="1">
                        <a:lnSpc>
                          <a:spcPct val="100000"/>
                        </a:lnSpc>
                        <a:spcBef>
                          <a:spcPct val="20000"/>
                        </a:spcBef>
                        <a:spcAft>
                          <a:spcPct val="0"/>
                        </a:spcAft>
                        <a:buClr>
                          <a:srgbClr val="FFCC00"/>
                        </a:buClr>
                        <a:buSzTx/>
                        <a:buFontTx/>
                        <a:buChar char="•"/>
                        <a:tabLst/>
                      </a:pPr>
                      <a:r>
                        <a:rPr kumimoji="0" lang="fr-FR" sz="1400" b="0" i="0" u="none" strike="noStrike" cap="none" normalizeH="0" baseline="0" smtClean="0">
                          <a:ln>
                            <a:noFill/>
                          </a:ln>
                          <a:solidFill>
                            <a:srgbClr val="FFFFFF"/>
                          </a:solidFill>
                          <a:effectLst/>
                          <a:latin typeface="Arial" charset="0"/>
                          <a:cs typeface="Arial" charset="0"/>
                        </a:rPr>
                        <a:t>Un attaquant n'aurait aucun moyen d'obliger les utilisateurs à visiter un site Web malveillant ou d'ouvrir un fichier spécialement conçu.</a:t>
                      </a:r>
                    </a:p>
                    <a:p>
                      <a:pPr marL="173038" marR="0" lvl="0" indent="-173038" algn="l" defTabSz="914400" rtl="0" eaLnBrk="1" fontAlgn="base" latinLnBrk="0" hangingPunct="1">
                        <a:lnSpc>
                          <a:spcPct val="100000"/>
                        </a:lnSpc>
                        <a:spcBef>
                          <a:spcPct val="20000"/>
                        </a:spcBef>
                        <a:spcAft>
                          <a:spcPct val="0"/>
                        </a:spcAft>
                        <a:buClr>
                          <a:srgbClr val="FFCC00"/>
                        </a:buClr>
                        <a:buSzTx/>
                        <a:buFontTx/>
                        <a:buChar char="•"/>
                        <a:tabLst/>
                      </a:pPr>
                      <a:r>
                        <a:rPr kumimoji="0" lang="fr-FR" sz="1400" b="0" i="0" u="none" strike="noStrike" cap="none" normalizeH="0" baseline="0" smtClean="0">
                          <a:ln>
                            <a:noFill/>
                          </a:ln>
                          <a:solidFill>
                            <a:srgbClr val="FFFFFF"/>
                          </a:solidFill>
                          <a:effectLst/>
                          <a:latin typeface="Arial" charset="0"/>
                          <a:cs typeface="Arial" charset="0"/>
                        </a:rPr>
                        <a:t>Toutes les versions de Windows Vista et de Windows Server 2008 ne sont pas concernées.</a:t>
                      </a:r>
                      <a:endParaRPr kumimoji="0" lang="en-US" sz="1400" b="0" i="0" u="none" strike="noStrike" cap="none" normalizeH="0" baseline="0" smtClean="0">
                        <a:ln>
                          <a:noFill/>
                        </a:ln>
                        <a:solidFill>
                          <a:srgbClr val="FFFFFF"/>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41288">
                <a:tc>
                  <a:txBody>
                    <a:bodyPr/>
                    <a:lstStyle/>
                    <a:p>
                      <a:pPr marL="0" marR="0" lvl="0" indent="0" algn="l" defTabSz="914400" rtl="0" eaLnBrk="1" fontAlgn="base" latinLnBrk="0" hangingPunct="1">
                        <a:lnSpc>
                          <a:spcPct val="100000"/>
                        </a:lnSpc>
                        <a:spcBef>
                          <a:spcPct val="20000"/>
                        </a:spcBef>
                        <a:spcAft>
                          <a:spcPct val="0"/>
                        </a:spcAft>
                        <a:buClr>
                          <a:srgbClr val="FFCC00"/>
                        </a:buClr>
                        <a:buSzTx/>
                        <a:buFontTx/>
                        <a:buNone/>
                        <a:tabLst/>
                      </a:pPr>
                      <a:r>
                        <a:rPr kumimoji="0" lang="en-US" sz="1400" b="0" i="0" u="none" strike="noStrike" cap="none" normalizeH="0" baseline="0" smtClean="0">
                          <a:ln>
                            <a:noFill/>
                          </a:ln>
                          <a:solidFill>
                            <a:srgbClr val="FFFFFF"/>
                          </a:solidFill>
                          <a:effectLst/>
                          <a:latin typeface="Arial" charset="0"/>
                          <a:cs typeface="Arial" charset="0"/>
                        </a:rPr>
                        <a:t>Informations complémentaires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73038" marR="0" lvl="0" indent="-173038" algn="l" defTabSz="914400" rtl="0" eaLnBrk="1" fontAlgn="base" latinLnBrk="0" hangingPunct="1">
                        <a:lnSpc>
                          <a:spcPct val="100000"/>
                        </a:lnSpc>
                        <a:spcBef>
                          <a:spcPct val="20000"/>
                        </a:spcBef>
                        <a:spcAft>
                          <a:spcPct val="0"/>
                        </a:spcAft>
                        <a:buClr>
                          <a:srgbClr val="FFCC00"/>
                        </a:buClr>
                        <a:buSzTx/>
                        <a:buFontTx/>
                        <a:buChar char="•"/>
                        <a:tabLst/>
                      </a:pPr>
                      <a:r>
                        <a:rPr kumimoji="0" lang="fr-FR" sz="1400" b="0" i="0" u="none" strike="noStrike" cap="none" normalizeH="0" baseline="0" dirty="0" smtClean="0">
                          <a:ln>
                            <a:noFill/>
                          </a:ln>
                          <a:solidFill>
                            <a:srgbClr val="FFFFFF"/>
                          </a:solidFill>
                          <a:effectLst/>
                          <a:latin typeface="Arial" charset="0"/>
                          <a:ea typeface="PMingLiU" pitchFamily="18" charset="-120"/>
                          <a:cs typeface="Times New Roman" pitchFamily="18" charset="0"/>
                        </a:rPr>
                        <a:t>Résout le problème décrit dans l'Avis de sécurité Microsoft 971778.</a:t>
                      </a:r>
                    </a:p>
                    <a:p>
                      <a:pPr marL="173038" marR="0" lvl="0" indent="-173038" algn="l" defTabSz="914400" rtl="0" eaLnBrk="1" fontAlgn="base" latinLnBrk="0" hangingPunct="1">
                        <a:lnSpc>
                          <a:spcPct val="100000"/>
                        </a:lnSpc>
                        <a:spcBef>
                          <a:spcPct val="20000"/>
                        </a:spcBef>
                        <a:spcAft>
                          <a:spcPct val="0"/>
                        </a:spcAft>
                        <a:buClr>
                          <a:srgbClr val="FFCC00"/>
                        </a:buClr>
                        <a:buSzTx/>
                        <a:buFontTx/>
                        <a:buChar char="•"/>
                        <a:tabLst/>
                      </a:pPr>
                      <a:r>
                        <a:rPr kumimoji="0" lang="fr-FR" sz="1400" b="0" i="0" u="none" strike="noStrike" cap="none" normalizeH="0" baseline="0" dirty="0" smtClean="0">
                          <a:ln>
                            <a:noFill/>
                          </a:ln>
                          <a:solidFill>
                            <a:srgbClr val="FFFFFF"/>
                          </a:solidFill>
                          <a:effectLst/>
                          <a:latin typeface="Arial" charset="0"/>
                          <a:ea typeface="PMingLiU" pitchFamily="18" charset="-120"/>
                          <a:cs typeface="Times New Roman" pitchFamily="18" charset="0"/>
                        </a:rPr>
                        <a:t>À ce jour, Microsoft a connaissance d'attaques limitées visant à exploiter cette vulnérabilité.</a:t>
                      </a:r>
                      <a:endParaRPr kumimoji="0" lang="en-US" sz="1400" b="0" i="0" u="none" strike="noStrike" cap="none" normalizeH="0" baseline="0" dirty="0" smtClean="0">
                        <a:ln>
                          <a:noFill/>
                        </a:ln>
                        <a:solidFill>
                          <a:srgbClr val="FFFFFF"/>
                        </a:solidFill>
                        <a:effectLst/>
                        <a:latin typeface="Arial" charset="0"/>
                        <a:ea typeface="PMingLiU" pitchFamily="18" charset="-120"/>
                        <a:cs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ransition>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78018" name="Rectangle 2"/>
          <p:cNvSpPr>
            <a:spLocks noGrp="1" noChangeArrowheads="1"/>
          </p:cNvSpPr>
          <p:nvPr>
            <p:ph type="title"/>
          </p:nvPr>
        </p:nvSpPr>
        <p:spPr/>
        <p:txBody>
          <a:bodyPr/>
          <a:lstStyle/>
          <a:p>
            <a:r>
              <a:rPr lang="fr-FR" smtClean="0"/>
              <a:t>MS09-029 : Introduction et indices de gravité</a:t>
            </a:r>
            <a:endParaRPr lang="en-US" smtClean="0"/>
          </a:p>
        </p:txBody>
      </p:sp>
      <p:graphicFrame>
        <p:nvGraphicFramePr>
          <p:cNvPr id="9273" name="Group 57"/>
          <p:cNvGraphicFramePr>
            <a:graphicFrameLocks noGrp="1"/>
          </p:cNvGraphicFramePr>
          <p:nvPr/>
        </p:nvGraphicFramePr>
        <p:xfrm>
          <a:off x="244475" y="1495425"/>
          <a:ext cx="8596313" cy="3130551"/>
        </p:xfrm>
        <a:graphic>
          <a:graphicData uri="http://schemas.openxmlformats.org/drawingml/2006/table">
            <a:tbl>
              <a:tblPr/>
              <a:tblGrid>
                <a:gridCol w="1138238"/>
                <a:gridCol w="1900237"/>
                <a:gridCol w="1841500"/>
                <a:gridCol w="3716338"/>
              </a:tblGrid>
              <a:tr h="741363">
                <a:tc>
                  <a:txBody>
                    <a:bodyPr/>
                    <a:lstStyle/>
                    <a:p>
                      <a:pPr marL="0" marR="0" lvl="0" indent="0" algn="ctr" defTabSz="914400" rtl="0" eaLnBrk="1" fontAlgn="base" latinLnBrk="0" hangingPunct="1">
                        <a:lnSpc>
                          <a:spcPct val="100000"/>
                        </a:lnSpc>
                        <a:spcBef>
                          <a:spcPct val="20000"/>
                        </a:spcBef>
                        <a:spcAft>
                          <a:spcPct val="0"/>
                        </a:spcAft>
                        <a:buClr>
                          <a:srgbClr val="FFCC00"/>
                        </a:buClr>
                        <a:buSzTx/>
                        <a:buFontTx/>
                        <a:buNone/>
                        <a:tabLst/>
                      </a:pPr>
                      <a:r>
                        <a:rPr kumimoji="0" lang="en-US" sz="1400" b="0" i="0" u="none" strike="noStrike" cap="none" normalizeH="0" baseline="0" dirty="0" err="1" smtClean="0">
                          <a:ln>
                            <a:noFill/>
                          </a:ln>
                          <a:solidFill>
                            <a:srgbClr val="FFFFFF"/>
                          </a:solidFill>
                          <a:effectLst/>
                          <a:latin typeface="Arial" charset="0"/>
                          <a:cs typeface="Arial" charset="0"/>
                        </a:rPr>
                        <a:t>Numéro</a:t>
                      </a:r>
                      <a:endParaRPr kumimoji="0" lang="en-US" sz="1400" b="0" i="0" u="none" strike="noStrike" cap="none" normalizeH="0" baseline="0" dirty="0" smtClean="0">
                        <a:ln>
                          <a:noFill/>
                        </a:ln>
                        <a:solidFill>
                          <a:srgbClr val="FFFFFF"/>
                        </a:solidFill>
                        <a:effectLst/>
                        <a:latin typeface="Arial" charset="0"/>
                        <a:cs typeface="Arial" charset="0"/>
                      </a:endParaRPr>
                    </a:p>
                  </a:txBody>
                  <a:tcPr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rgbClr val="FFCC00"/>
                        </a:buClr>
                        <a:buSzTx/>
                        <a:buFontTx/>
                        <a:buNone/>
                        <a:tabLst/>
                      </a:pPr>
                      <a:r>
                        <a:rPr kumimoji="0" lang="en-US" sz="1400" b="0" i="0" u="none" strike="noStrike" cap="none" normalizeH="0" baseline="0" smtClean="0">
                          <a:ln>
                            <a:noFill/>
                          </a:ln>
                          <a:solidFill>
                            <a:srgbClr val="FFFFFF"/>
                          </a:solidFill>
                          <a:effectLst/>
                          <a:latin typeface="Arial" charset="0"/>
                          <a:cs typeface="Arial" charset="0"/>
                        </a:rPr>
                        <a:t>Titre</a:t>
                      </a:r>
                      <a:r>
                        <a:rPr kumimoji="0" lang="en-US" sz="1400" b="0" i="0" u="none" strike="noStrike" cap="none" normalizeH="0" baseline="0" smtClean="0">
                          <a:ln>
                            <a:noFill/>
                          </a:ln>
                          <a:solidFill>
                            <a:schemeClr val="tx1"/>
                          </a:solidFill>
                          <a:effectLst/>
                          <a:latin typeface="Arial" charset="0"/>
                          <a:cs typeface="Arial" charset="0"/>
                        </a:rPr>
                        <a:t> </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rgbClr val="FFCC00"/>
                        </a:buClr>
                        <a:buSzTx/>
                        <a:buFontTx/>
                        <a:buNone/>
                        <a:tabLst/>
                      </a:pPr>
                      <a:r>
                        <a:rPr kumimoji="0" lang="en-US" sz="1400" b="0" i="0" u="none" strike="noStrike" cap="none" normalizeH="0" baseline="0" smtClean="0">
                          <a:ln>
                            <a:noFill/>
                          </a:ln>
                          <a:solidFill>
                            <a:srgbClr val="FFFFFF"/>
                          </a:solidFill>
                          <a:effectLst/>
                          <a:latin typeface="Arial" charset="0"/>
                          <a:cs typeface="Arial" charset="0"/>
                        </a:rPr>
                        <a:t>Indice de gravité maximal</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rgbClr val="FFCC00"/>
                        </a:buClr>
                        <a:buSzTx/>
                        <a:buFontTx/>
                        <a:buNone/>
                        <a:tabLst/>
                      </a:pPr>
                      <a:r>
                        <a:rPr kumimoji="0" lang="en-US" sz="1400" b="0" i="0" u="none" strike="noStrike" cap="none" normalizeH="0" baseline="0" smtClean="0">
                          <a:ln>
                            <a:noFill/>
                          </a:ln>
                          <a:solidFill>
                            <a:srgbClr val="FFFFFF"/>
                          </a:solidFill>
                          <a:effectLst/>
                          <a:latin typeface="Arial" charset="0"/>
                          <a:cs typeface="Arial" charset="0"/>
                        </a:rPr>
                        <a:t>Produits affectés</a:t>
                      </a:r>
                    </a:p>
                  </a:txBody>
                  <a:tcPr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389188">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1400" b="0" i="0" u="none" strike="noStrike" cap="none" normalizeH="0" baseline="0" smtClean="0">
                          <a:ln>
                            <a:noFill/>
                          </a:ln>
                          <a:solidFill>
                            <a:srgbClr val="FFFFFF"/>
                          </a:solidFill>
                          <a:effectLst/>
                          <a:latin typeface="Arial" charset="0"/>
                          <a:cs typeface="Arial" charset="0"/>
                        </a:rPr>
                        <a:t>MS09-029</a:t>
                      </a:r>
                    </a:p>
                  </a:txBody>
                  <a:tcPr marL="68580" marR="68580" marT="0" marB="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1400" b="0" i="0" u="none" strike="noStrike" cap="none" normalizeH="0" baseline="0" dirty="0" smtClean="0">
                          <a:ln>
                            <a:noFill/>
                          </a:ln>
                          <a:solidFill>
                            <a:srgbClr val="FFFFFF"/>
                          </a:solidFill>
                          <a:effectLst/>
                          <a:latin typeface="Arial" charset="0"/>
                          <a:cs typeface="Arial" charset="0"/>
                        </a:rPr>
                        <a:t>Des vulnérabilités dans le moteur de polices Embedded </a:t>
                      </a:r>
                      <a:r>
                        <a:rPr kumimoji="0" lang="fr-FR" sz="1400" b="0" i="0" u="none" strike="noStrike" cap="none" normalizeH="0" baseline="0" dirty="0" err="1" smtClean="0">
                          <a:ln>
                            <a:noFill/>
                          </a:ln>
                          <a:solidFill>
                            <a:srgbClr val="FFFFFF"/>
                          </a:solidFill>
                          <a:effectLst/>
                          <a:latin typeface="Arial" charset="0"/>
                          <a:cs typeface="Arial" charset="0"/>
                        </a:rPr>
                        <a:t>OpenType</a:t>
                      </a:r>
                      <a:r>
                        <a:rPr kumimoji="0" lang="fr-FR" sz="1400" b="0" i="0" u="none" strike="noStrike" cap="none" normalizeH="0" baseline="0" dirty="0" smtClean="0">
                          <a:ln>
                            <a:noFill/>
                          </a:ln>
                          <a:solidFill>
                            <a:srgbClr val="FFFFFF"/>
                          </a:solidFill>
                          <a:effectLst/>
                          <a:latin typeface="Arial" charset="0"/>
                          <a:cs typeface="Arial" charset="0"/>
                        </a:rPr>
                        <a:t> pourraient permettre l'exécution de code à distance (961371)</a:t>
                      </a:r>
                      <a:r>
                        <a:rPr kumimoji="0" lang="fr-FR" sz="1400" b="0" i="0" u="none" strike="noStrike" cap="none" normalizeH="0" baseline="0" dirty="0" smtClean="0">
                          <a:ln>
                            <a:noFill/>
                          </a:ln>
                          <a:solidFill>
                            <a:schemeClr val="tx1"/>
                          </a:solidFill>
                          <a:effectLst/>
                          <a:latin typeface="Arial" charset="0"/>
                          <a:cs typeface="Arial" charset="0"/>
                        </a:rPr>
                        <a:t> </a:t>
                      </a:r>
                      <a:endParaRPr kumimoji="0" lang="en-US" sz="1400" b="0" i="0" u="none" strike="noStrike" cap="none" normalizeH="0" baseline="0" dirty="0" smtClean="0">
                        <a:ln>
                          <a:noFill/>
                        </a:ln>
                        <a:solidFill>
                          <a:schemeClr val="tx1"/>
                        </a:solidFill>
                        <a:effectLst/>
                        <a:latin typeface="Arial" charset="0"/>
                        <a:cs typeface="Arial"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en-US" sz="1400" b="0" i="0" u="none" strike="noStrike" cap="none" normalizeH="0" baseline="0" smtClean="0">
                          <a:ln>
                            <a:noFill/>
                          </a:ln>
                          <a:solidFill>
                            <a:srgbClr val="FFFFFF"/>
                          </a:solidFill>
                          <a:effectLst/>
                          <a:latin typeface="Calibri" pitchFamily="34" charset="0"/>
                          <a:cs typeface="Arial" charset="0"/>
                        </a:rPr>
                        <a:t>Critique</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00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1400" b="0" i="0" u="none" strike="noStrike" cap="none" normalizeH="0" baseline="0" dirty="0" smtClean="0">
                          <a:ln>
                            <a:noFill/>
                          </a:ln>
                          <a:solidFill>
                            <a:srgbClr val="FFFFFF"/>
                          </a:solidFill>
                          <a:effectLst/>
                          <a:latin typeface="Arial" charset="0"/>
                          <a:cs typeface="Arial" charset="0"/>
                        </a:rPr>
                        <a:t>Toutes versions de Windows en cours de support*</a:t>
                      </a:r>
                      <a:endParaRPr kumimoji="0" lang="en-US" sz="1400" b="0" i="0" u="none" strike="noStrike" cap="none" normalizeH="0" baseline="0" dirty="0" smtClean="0">
                        <a:ln>
                          <a:noFill/>
                        </a:ln>
                        <a:solidFill>
                          <a:srgbClr val="FFFFFF"/>
                        </a:solidFill>
                        <a:effectLst/>
                        <a:latin typeface="Arial" charset="0"/>
                        <a:cs typeface="Arial" charset="0"/>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0260" name="TextBox 3"/>
          <p:cNvSpPr txBox="1">
            <a:spLocks noChangeArrowheads="1"/>
          </p:cNvSpPr>
          <p:nvPr/>
        </p:nvSpPr>
        <p:spPr bwMode="auto">
          <a:xfrm>
            <a:off x="3282950" y="4810125"/>
            <a:ext cx="5524500" cy="307777"/>
          </a:xfrm>
          <a:prstGeom prst="rect">
            <a:avLst/>
          </a:prstGeom>
          <a:noFill/>
          <a:ln w="9525">
            <a:noFill/>
            <a:miter lim="800000"/>
            <a:headEnd/>
            <a:tailEnd/>
          </a:ln>
        </p:spPr>
        <p:txBody>
          <a:bodyPr wrap="square">
            <a:spAutoFit/>
          </a:bodyPr>
          <a:lstStyle/>
          <a:p>
            <a:pPr algn="r"/>
            <a:r>
              <a:rPr lang="fr-FR" sz="1400" dirty="0">
                <a:solidFill>
                  <a:srgbClr val="FFFFFF"/>
                </a:solidFill>
              </a:rPr>
              <a:t>*Installation Server </a:t>
            </a:r>
            <a:r>
              <a:rPr lang="fr-FR" sz="1400" dirty="0" err="1">
                <a:solidFill>
                  <a:srgbClr val="FFFFFF"/>
                </a:solidFill>
              </a:rPr>
              <a:t>Core</a:t>
            </a:r>
            <a:r>
              <a:rPr lang="fr-FR" sz="1400" dirty="0">
                <a:solidFill>
                  <a:srgbClr val="FFFFFF"/>
                </a:solidFill>
              </a:rPr>
              <a:t> de Windows Server 2008 non concernée</a:t>
            </a:r>
            <a:endParaRPr lang="en-US" sz="1400" dirty="0">
              <a:solidFill>
                <a:srgbClr val="FFFFFF"/>
              </a:solidFill>
            </a:endParaRPr>
          </a:p>
        </p:txBody>
      </p:sp>
    </p:spTree>
  </p:cSld>
  <p:clrMapOvr>
    <a:masterClrMapping/>
  </p:clrMapOvr>
  <p:transition>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fr-FR" sz="2800" dirty="0" smtClean="0"/>
              <a:t>MS09-029 : Des vulnérabilités dans le moteur de polices Embedded </a:t>
            </a:r>
            <a:r>
              <a:rPr lang="fr-FR" sz="2800" dirty="0" err="1" smtClean="0"/>
              <a:t>OpenType</a:t>
            </a:r>
            <a:r>
              <a:rPr lang="fr-FR" sz="2800" dirty="0" smtClean="0"/>
              <a:t> pourraient permettre l'exécution de code à distance (961371) - Critique</a:t>
            </a:r>
            <a:endParaRPr lang="en-US" sz="2800" dirty="0" smtClean="0"/>
          </a:p>
        </p:txBody>
      </p:sp>
      <p:graphicFrame>
        <p:nvGraphicFramePr>
          <p:cNvPr id="4" name="Table 3"/>
          <p:cNvGraphicFramePr>
            <a:graphicFrameLocks noGrp="1"/>
          </p:cNvGraphicFramePr>
          <p:nvPr/>
        </p:nvGraphicFramePr>
        <p:xfrm>
          <a:off x="393700" y="1679575"/>
          <a:ext cx="8229600" cy="4681728"/>
        </p:xfrm>
        <a:graphic>
          <a:graphicData uri="http://schemas.openxmlformats.org/drawingml/2006/table">
            <a:tbl>
              <a:tblPr/>
              <a:tblGrid>
                <a:gridCol w="1655763"/>
                <a:gridCol w="6573837"/>
              </a:tblGrid>
              <a:tr h="180975">
                <a:tc>
                  <a:txBody>
                    <a:bodyPr/>
                    <a:lstStyle/>
                    <a:p>
                      <a:pPr marL="0" marR="0" lvl="0" indent="0" algn="l" defTabSz="914400" rtl="0" eaLnBrk="1" fontAlgn="base" latinLnBrk="0" hangingPunct="1">
                        <a:lnSpc>
                          <a:spcPct val="100000"/>
                        </a:lnSpc>
                        <a:spcBef>
                          <a:spcPct val="20000"/>
                        </a:spcBef>
                        <a:spcAft>
                          <a:spcPct val="0"/>
                        </a:spcAft>
                        <a:buClr>
                          <a:srgbClr val="FFCC00"/>
                        </a:buClr>
                        <a:buSzTx/>
                        <a:buFontTx/>
                        <a:buNone/>
                        <a:tabLst/>
                      </a:pPr>
                      <a:r>
                        <a:rPr kumimoji="0" lang="en-US" sz="1400" b="0" i="0" u="none" strike="noStrike" cap="none" normalizeH="0" baseline="0" dirty="0" err="1" smtClean="0">
                          <a:ln>
                            <a:noFill/>
                          </a:ln>
                          <a:solidFill>
                            <a:srgbClr val="FFFFFF"/>
                          </a:solidFill>
                          <a:effectLst/>
                          <a:latin typeface="Arial" charset="0"/>
                          <a:cs typeface="Arial" charset="0"/>
                        </a:rPr>
                        <a:t>Vulnérabilité</a:t>
                      </a:r>
                      <a:endParaRPr kumimoji="0" lang="en-US" sz="1400" b="0" i="0" u="none" strike="noStrike" cap="none" normalizeH="0" baseline="0" dirty="0" smtClean="0">
                        <a:ln>
                          <a:noFill/>
                        </a:ln>
                        <a:solidFill>
                          <a:srgbClr val="FFFFFF"/>
                        </a:solidFill>
                        <a:effectLst/>
                        <a:latin typeface="Arial" charset="0"/>
                        <a:cs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71450" marR="0" lvl="0" indent="-171450" algn="just" defTabSz="914400" rtl="0" eaLnBrk="1" fontAlgn="base" latinLnBrk="0" hangingPunct="1">
                        <a:lnSpc>
                          <a:spcPct val="100000"/>
                        </a:lnSpc>
                        <a:spcBef>
                          <a:spcPct val="20000"/>
                        </a:spcBef>
                        <a:spcAft>
                          <a:spcPct val="0"/>
                        </a:spcAft>
                        <a:buClr>
                          <a:srgbClr val="FFCC00"/>
                        </a:buClr>
                        <a:buSzTx/>
                        <a:buFontTx/>
                        <a:buChar char="•"/>
                        <a:tabLst/>
                      </a:pPr>
                      <a:r>
                        <a:rPr kumimoji="0" lang="fr-FR" sz="1400" b="0" i="0" u="none" strike="noStrike" cap="none" normalizeH="0" baseline="0" smtClean="0">
                          <a:ln>
                            <a:noFill/>
                          </a:ln>
                          <a:solidFill>
                            <a:srgbClr val="FFFFFF"/>
                          </a:solidFill>
                          <a:effectLst/>
                          <a:latin typeface="Arial" charset="0"/>
                          <a:ea typeface="PMingLiU" pitchFamily="18" charset="-120"/>
                          <a:cs typeface="Times New Roman" pitchFamily="18" charset="0"/>
                        </a:rPr>
                        <a:t>Deux vulnérabilités d'exécution de code à distance.</a:t>
                      </a:r>
                      <a:endParaRPr kumimoji="0" lang="en-US" sz="1400" b="0" i="0" u="none" strike="noStrike" cap="none" normalizeH="0" baseline="0" smtClean="0">
                        <a:ln>
                          <a:noFill/>
                        </a:ln>
                        <a:solidFill>
                          <a:srgbClr val="FFFFFF"/>
                        </a:solidFill>
                        <a:effectLst/>
                        <a:latin typeface="Arial" charset="0"/>
                        <a:ea typeface="PMingLiU" pitchFamily="18" charset="-120"/>
                        <a:cs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58775">
                <a:tc>
                  <a:txBody>
                    <a:bodyPr/>
                    <a:lstStyle/>
                    <a:p>
                      <a:pPr marL="0" marR="0" lvl="0" indent="0" algn="l" defTabSz="914400" rtl="0" eaLnBrk="1" fontAlgn="base" latinLnBrk="0" hangingPunct="1">
                        <a:lnSpc>
                          <a:spcPct val="100000"/>
                        </a:lnSpc>
                        <a:spcBef>
                          <a:spcPct val="20000"/>
                        </a:spcBef>
                        <a:spcAft>
                          <a:spcPct val="0"/>
                        </a:spcAft>
                        <a:buClr>
                          <a:srgbClr val="FFCC00"/>
                        </a:buClr>
                        <a:buSzTx/>
                        <a:buFontTx/>
                        <a:buNone/>
                        <a:tabLst/>
                      </a:pPr>
                      <a:r>
                        <a:rPr kumimoji="0" lang="en-US" sz="1400" b="0" i="0" u="none" strike="noStrike" cap="none" normalizeH="0" baseline="0" smtClean="0">
                          <a:ln>
                            <a:noFill/>
                          </a:ln>
                          <a:solidFill>
                            <a:srgbClr val="FFFFFF"/>
                          </a:solidFill>
                          <a:effectLst/>
                          <a:latin typeface="Arial" charset="0"/>
                          <a:cs typeface="Arial" charset="0"/>
                        </a:rPr>
                        <a:t>Vecteurs d'attaque possibles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73038" marR="0" lvl="0" indent="-173038" algn="l" defTabSz="914400" rtl="0" eaLnBrk="1" fontAlgn="base" latinLnBrk="0" hangingPunct="1">
                        <a:lnSpc>
                          <a:spcPct val="100000"/>
                        </a:lnSpc>
                        <a:spcBef>
                          <a:spcPct val="20000"/>
                        </a:spcBef>
                        <a:spcAft>
                          <a:spcPct val="0"/>
                        </a:spcAft>
                        <a:buClr>
                          <a:srgbClr val="FFCC00"/>
                        </a:buClr>
                        <a:buSzTx/>
                        <a:buFontTx/>
                        <a:buChar char="•"/>
                        <a:tabLst/>
                      </a:pPr>
                      <a:r>
                        <a:rPr kumimoji="0" lang="fr-FR" sz="1400" b="0" i="0" u="none" strike="noStrike" cap="none" normalizeH="0" baseline="0" dirty="0" smtClean="0">
                          <a:ln>
                            <a:noFill/>
                          </a:ln>
                          <a:solidFill>
                            <a:srgbClr val="FFFFFF"/>
                          </a:solidFill>
                          <a:effectLst/>
                          <a:latin typeface="Arial" charset="0"/>
                          <a:cs typeface="Arial" charset="0"/>
                        </a:rPr>
                        <a:t>Cette vulnérabilité exige que l'utilisateur affiche une police EOT spécialement conçue.</a:t>
                      </a:r>
                    </a:p>
                    <a:p>
                      <a:pPr marL="173038" marR="0" lvl="0" indent="-173038" algn="l" defTabSz="914400" rtl="0" eaLnBrk="1" fontAlgn="base" latinLnBrk="0" hangingPunct="1">
                        <a:lnSpc>
                          <a:spcPct val="100000"/>
                        </a:lnSpc>
                        <a:spcBef>
                          <a:spcPct val="20000"/>
                        </a:spcBef>
                        <a:spcAft>
                          <a:spcPct val="0"/>
                        </a:spcAft>
                        <a:buClr>
                          <a:srgbClr val="FFCC00"/>
                        </a:buClr>
                        <a:buSzTx/>
                        <a:buFontTx/>
                        <a:buChar char="•"/>
                        <a:tabLst/>
                      </a:pPr>
                      <a:r>
                        <a:rPr kumimoji="0" lang="fr-FR" sz="1400" b="0" i="0" u="none" strike="noStrike" cap="none" normalizeH="0" baseline="0" dirty="0" smtClean="0">
                          <a:ln>
                            <a:noFill/>
                          </a:ln>
                          <a:solidFill>
                            <a:srgbClr val="FFFFFF"/>
                          </a:solidFill>
                          <a:effectLst/>
                          <a:latin typeface="Arial" charset="0"/>
                          <a:cs typeface="Arial" charset="0"/>
                        </a:rPr>
                        <a:t>Dans le cas d'une attaque par courrier électronique, un attaquant pourrait exploiter cette vulnérabilité en envoyant à l'utilisateur un message électronique avec un fichier Microsoft Word ou PowerPoint contenant une police EOT spécialement conçue et intégrée au document et en le persuadant de l'ouvrir ou de le </a:t>
                      </a:r>
                      <a:r>
                        <a:rPr kumimoji="0" lang="fr-FR" sz="1400" b="0" i="0" u="none" strike="noStrike" cap="none" normalizeH="0" baseline="0" dirty="0" err="1" smtClean="0">
                          <a:ln>
                            <a:noFill/>
                          </a:ln>
                          <a:solidFill>
                            <a:srgbClr val="FFFFFF"/>
                          </a:solidFill>
                          <a:effectLst/>
                          <a:latin typeface="Arial" charset="0"/>
                          <a:cs typeface="Arial" charset="0"/>
                        </a:rPr>
                        <a:t>prévisualiser</a:t>
                      </a:r>
                      <a:r>
                        <a:rPr kumimoji="0" lang="fr-FR" sz="1400" b="0" i="0" u="none" strike="noStrike" cap="none" normalizeH="0" baseline="0" dirty="0" smtClean="0">
                          <a:ln>
                            <a:noFill/>
                          </a:ln>
                          <a:solidFill>
                            <a:srgbClr val="FFFFFF"/>
                          </a:solidFill>
                          <a:effectLst/>
                          <a:latin typeface="Arial" charset="0"/>
                          <a:cs typeface="Arial" charset="0"/>
                        </a:rPr>
                        <a:t>.</a:t>
                      </a:r>
                    </a:p>
                    <a:p>
                      <a:pPr marL="173038" marR="0" lvl="0" indent="-173038" algn="l" defTabSz="914400" rtl="0" eaLnBrk="1" fontAlgn="base" latinLnBrk="0" hangingPunct="1">
                        <a:lnSpc>
                          <a:spcPct val="100000"/>
                        </a:lnSpc>
                        <a:spcBef>
                          <a:spcPct val="20000"/>
                        </a:spcBef>
                        <a:spcAft>
                          <a:spcPct val="0"/>
                        </a:spcAft>
                        <a:buClr>
                          <a:srgbClr val="FFCC00"/>
                        </a:buClr>
                        <a:buSzTx/>
                        <a:buFontTx/>
                        <a:buChar char="•"/>
                        <a:tabLst/>
                      </a:pPr>
                      <a:r>
                        <a:rPr kumimoji="0" lang="fr-FR" sz="1400" b="0" i="0" u="none" strike="noStrike" cap="none" normalizeH="0" baseline="0" dirty="0" smtClean="0">
                          <a:ln>
                            <a:noFill/>
                          </a:ln>
                          <a:solidFill>
                            <a:srgbClr val="FFFFFF"/>
                          </a:solidFill>
                          <a:effectLst/>
                          <a:latin typeface="Arial" charset="0"/>
                          <a:ea typeface="PMingLiU" pitchFamily="18" charset="-120"/>
                          <a:cs typeface="Times New Roman" pitchFamily="18" charset="0"/>
                        </a:rPr>
                        <a:t>Un site Web malveillant ou compromis pourrait héberger des polices spécialement conçues.</a:t>
                      </a:r>
                      <a:endParaRPr kumimoji="0" lang="en-US" sz="1400" b="0" i="0" u="none" strike="noStrike" cap="none" normalizeH="0" baseline="0" dirty="0" smtClean="0">
                        <a:ln>
                          <a:noFill/>
                        </a:ln>
                        <a:solidFill>
                          <a:srgbClr val="FFFFFF"/>
                        </a:solidFill>
                        <a:effectLst/>
                        <a:latin typeface="Arial" charset="0"/>
                        <a:ea typeface="PMingLiU" pitchFamily="18" charset="-120"/>
                        <a:cs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76225">
                <a:tc>
                  <a:txBody>
                    <a:bodyPr/>
                    <a:lstStyle/>
                    <a:p>
                      <a:pPr marL="0" marR="0" lvl="0" indent="0" algn="l" defTabSz="914400" rtl="0" eaLnBrk="1" fontAlgn="base" latinLnBrk="0" hangingPunct="1">
                        <a:lnSpc>
                          <a:spcPct val="100000"/>
                        </a:lnSpc>
                        <a:spcBef>
                          <a:spcPct val="20000"/>
                        </a:spcBef>
                        <a:spcAft>
                          <a:spcPct val="0"/>
                        </a:spcAft>
                        <a:buClr>
                          <a:srgbClr val="FFCC00"/>
                        </a:buClr>
                        <a:buSzTx/>
                        <a:buFontTx/>
                        <a:buNone/>
                        <a:tabLst/>
                      </a:pPr>
                      <a:r>
                        <a:rPr kumimoji="0" lang="en-US" sz="1400" b="0" i="0" u="none" strike="noStrike" cap="none" normalizeH="0" baseline="0" smtClean="0">
                          <a:ln>
                            <a:noFill/>
                          </a:ln>
                          <a:solidFill>
                            <a:srgbClr val="FFFFFF"/>
                          </a:solidFill>
                          <a:effectLst/>
                          <a:latin typeface="Arial" charset="0"/>
                          <a:cs typeface="Arial" charset="0"/>
                        </a:rPr>
                        <a:t>Impact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71450" marR="0" lvl="0" indent="-171450" algn="just" defTabSz="914400" rtl="0" eaLnBrk="1" fontAlgn="base" latinLnBrk="0" hangingPunct="1">
                        <a:lnSpc>
                          <a:spcPct val="100000"/>
                        </a:lnSpc>
                        <a:spcBef>
                          <a:spcPct val="20000"/>
                        </a:spcBef>
                        <a:spcAft>
                          <a:spcPct val="0"/>
                        </a:spcAft>
                        <a:buClr>
                          <a:srgbClr val="FFCC00"/>
                        </a:buClr>
                        <a:buSzTx/>
                        <a:buFontTx/>
                        <a:buChar char="•"/>
                        <a:tabLst/>
                      </a:pPr>
                      <a:r>
                        <a:rPr kumimoji="0" lang="fr-FR" sz="1400" b="0" i="0" u="none" strike="noStrike" cap="none" normalizeH="0" baseline="0" smtClean="0">
                          <a:ln>
                            <a:noFill/>
                          </a:ln>
                          <a:solidFill>
                            <a:srgbClr val="FFFFFF"/>
                          </a:solidFill>
                          <a:effectLst/>
                          <a:latin typeface="Arial" charset="0"/>
                          <a:ea typeface="PMingLiU" pitchFamily="18" charset="-120"/>
                          <a:cs typeface="Times New Roman" pitchFamily="18" charset="0"/>
                        </a:rPr>
                        <a:t>Un attaquant pourrait obtenir les mêmes droits que l'utilisateur connecté.</a:t>
                      </a:r>
                      <a:endParaRPr kumimoji="0" lang="en-US" sz="1400" b="0" i="0" u="none" strike="noStrike" cap="none" normalizeH="0" baseline="0" smtClean="0">
                        <a:ln>
                          <a:noFill/>
                        </a:ln>
                        <a:solidFill>
                          <a:srgbClr val="FFFFFF"/>
                        </a:solidFill>
                        <a:effectLst/>
                        <a:latin typeface="Arial" charset="0"/>
                        <a:ea typeface="PMingLiU" pitchFamily="18" charset="-120"/>
                        <a:cs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41288">
                <a:tc>
                  <a:txBody>
                    <a:bodyPr/>
                    <a:lstStyle/>
                    <a:p>
                      <a:pPr marL="0" marR="0" lvl="0" indent="0" algn="l" defTabSz="914400" rtl="0" eaLnBrk="1" fontAlgn="base" latinLnBrk="0" hangingPunct="1">
                        <a:lnSpc>
                          <a:spcPct val="100000"/>
                        </a:lnSpc>
                        <a:spcBef>
                          <a:spcPct val="20000"/>
                        </a:spcBef>
                        <a:spcAft>
                          <a:spcPct val="0"/>
                        </a:spcAft>
                        <a:buClr>
                          <a:srgbClr val="FFCC00"/>
                        </a:buClr>
                        <a:buSzTx/>
                        <a:buFontTx/>
                        <a:buNone/>
                        <a:tabLst/>
                      </a:pPr>
                      <a:r>
                        <a:rPr kumimoji="0" lang="en-US" sz="1400" b="0" i="0" u="none" strike="noStrike" cap="none" normalizeH="0" baseline="0" smtClean="0">
                          <a:ln>
                            <a:noFill/>
                          </a:ln>
                          <a:solidFill>
                            <a:srgbClr val="FFFFFF"/>
                          </a:solidFill>
                          <a:effectLst/>
                          <a:latin typeface="Arial" charset="0"/>
                          <a:cs typeface="Arial" charset="0"/>
                        </a:rPr>
                        <a:t>Facteurs atténuants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73038" marR="0" lvl="0" indent="-173038" algn="l" defTabSz="914400" rtl="0" eaLnBrk="1" fontAlgn="base" latinLnBrk="0" hangingPunct="1">
                        <a:lnSpc>
                          <a:spcPct val="100000"/>
                        </a:lnSpc>
                        <a:spcBef>
                          <a:spcPct val="20000"/>
                        </a:spcBef>
                        <a:spcAft>
                          <a:spcPct val="0"/>
                        </a:spcAft>
                        <a:buClr>
                          <a:srgbClr val="FFCC00"/>
                        </a:buClr>
                        <a:buSzTx/>
                        <a:buFontTx/>
                        <a:buChar char="•"/>
                        <a:tabLst/>
                      </a:pPr>
                      <a:r>
                        <a:rPr kumimoji="0" lang="fr-FR" sz="1400" b="0" i="0" u="none" strike="noStrike" cap="none" normalizeH="0" baseline="0" smtClean="0">
                          <a:ln>
                            <a:noFill/>
                          </a:ln>
                          <a:solidFill>
                            <a:srgbClr val="FFFFFF"/>
                          </a:solidFill>
                          <a:effectLst/>
                          <a:latin typeface="Arial" charset="0"/>
                          <a:cs typeface="Arial" charset="0"/>
                        </a:rPr>
                        <a:t>Un attaquant n'aurait aucun moyen d'obliger les utilisateurs à visiter un site Web malveillant ou d'ouvrir un fichier spécialement conçu.</a:t>
                      </a:r>
                    </a:p>
                    <a:p>
                      <a:pPr marL="173038" marR="0" lvl="0" indent="-173038" algn="l" defTabSz="914400" rtl="0" eaLnBrk="1" fontAlgn="base" latinLnBrk="0" hangingPunct="1">
                        <a:lnSpc>
                          <a:spcPct val="100000"/>
                        </a:lnSpc>
                        <a:spcBef>
                          <a:spcPct val="20000"/>
                        </a:spcBef>
                        <a:spcAft>
                          <a:spcPct val="0"/>
                        </a:spcAft>
                        <a:buClr>
                          <a:srgbClr val="FFCC00"/>
                        </a:buClr>
                        <a:buSzTx/>
                        <a:buFontTx/>
                        <a:buChar char="•"/>
                        <a:tabLst/>
                      </a:pPr>
                      <a:r>
                        <a:rPr kumimoji="0" lang="fr-FR" sz="1400" b="0" i="0" u="none" strike="noStrike" cap="none" normalizeH="0" baseline="0" smtClean="0">
                          <a:ln>
                            <a:noFill/>
                          </a:ln>
                          <a:solidFill>
                            <a:srgbClr val="FFFFFF"/>
                          </a:solidFill>
                          <a:effectLst/>
                          <a:latin typeface="Arial" charset="0"/>
                          <a:cs typeface="Arial" charset="0"/>
                        </a:rPr>
                        <a:t>Les utilisateurs dont les comptes sont configurés avec des privilèges moins élevés sur le système subiraient moins d'impact que ceux qui possèdent des privilèges d'administrateur.</a:t>
                      </a:r>
                      <a:endParaRPr kumimoji="0" lang="en-US" sz="1400" b="0" i="0" u="none" strike="noStrike" cap="none" normalizeH="0" baseline="0" smtClean="0">
                        <a:ln>
                          <a:noFill/>
                        </a:ln>
                        <a:solidFill>
                          <a:srgbClr val="FFFFFF"/>
                        </a:solidFill>
                        <a:effectLst/>
                        <a:latin typeface="Arial" charset="0"/>
                        <a:ea typeface="PMingLiU" pitchFamily="18" charset="-120"/>
                        <a:cs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41288">
                <a:tc>
                  <a:txBody>
                    <a:bodyPr/>
                    <a:lstStyle/>
                    <a:p>
                      <a:pPr marL="0" marR="0" lvl="0" indent="0" algn="l" defTabSz="914400" rtl="0" eaLnBrk="1" fontAlgn="base" latinLnBrk="0" hangingPunct="1">
                        <a:lnSpc>
                          <a:spcPct val="100000"/>
                        </a:lnSpc>
                        <a:spcBef>
                          <a:spcPct val="20000"/>
                        </a:spcBef>
                        <a:spcAft>
                          <a:spcPct val="0"/>
                        </a:spcAft>
                        <a:buClr>
                          <a:srgbClr val="FFCC00"/>
                        </a:buClr>
                        <a:buSzTx/>
                        <a:buFontTx/>
                        <a:buNone/>
                        <a:tabLst/>
                      </a:pPr>
                      <a:r>
                        <a:rPr kumimoji="0" lang="en-US" sz="1400" b="0" i="0" u="none" strike="noStrike" cap="none" normalizeH="0" baseline="0" smtClean="0">
                          <a:ln>
                            <a:noFill/>
                          </a:ln>
                          <a:solidFill>
                            <a:srgbClr val="FFFFFF"/>
                          </a:solidFill>
                          <a:effectLst/>
                          <a:latin typeface="Arial" charset="0"/>
                          <a:cs typeface="Arial" charset="0"/>
                        </a:rPr>
                        <a:t>Informations complémentaires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73038" marR="0" lvl="0" indent="-173038" algn="l" defTabSz="914400" rtl="0" eaLnBrk="1" fontAlgn="base" latinLnBrk="0" hangingPunct="1">
                        <a:lnSpc>
                          <a:spcPct val="100000"/>
                        </a:lnSpc>
                        <a:spcBef>
                          <a:spcPct val="20000"/>
                        </a:spcBef>
                        <a:spcAft>
                          <a:spcPct val="0"/>
                        </a:spcAft>
                        <a:buClr>
                          <a:srgbClr val="FFCC00"/>
                        </a:buClr>
                        <a:buSzTx/>
                        <a:buFontTx/>
                        <a:buChar char="•"/>
                        <a:tabLst/>
                      </a:pPr>
                      <a:r>
                        <a:rPr kumimoji="0" lang="fr-FR" sz="1400" b="0" i="0" u="none" strike="noStrike" cap="none" normalizeH="0" baseline="0" dirty="0" smtClean="0">
                          <a:ln>
                            <a:noFill/>
                          </a:ln>
                          <a:solidFill>
                            <a:srgbClr val="FFFFFF"/>
                          </a:solidFill>
                          <a:effectLst/>
                          <a:latin typeface="Arial" charset="0"/>
                          <a:ea typeface="PMingLiU" pitchFamily="18" charset="-120"/>
                          <a:cs typeface="Times New Roman" pitchFamily="18" charset="0"/>
                        </a:rPr>
                        <a:t>Ces vulnérabilités ont été signalées de manière responsable.</a:t>
                      </a:r>
                    </a:p>
                    <a:p>
                      <a:pPr marL="173038" marR="0" lvl="0" indent="-173038" algn="l" defTabSz="914400" rtl="0" eaLnBrk="1" fontAlgn="base" latinLnBrk="0" hangingPunct="1">
                        <a:lnSpc>
                          <a:spcPct val="100000"/>
                        </a:lnSpc>
                        <a:spcBef>
                          <a:spcPct val="20000"/>
                        </a:spcBef>
                        <a:spcAft>
                          <a:spcPct val="0"/>
                        </a:spcAft>
                        <a:buClr>
                          <a:srgbClr val="FFCC00"/>
                        </a:buClr>
                        <a:buSzTx/>
                        <a:buFontTx/>
                        <a:buChar char="•"/>
                        <a:tabLst/>
                      </a:pPr>
                      <a:r>
                        <a:rPr kumimoji="0" lang="fr-FR" sz="1400" b="0" i="0" u="none" strike="noStrike" cap="none" normalizeH="0" baseline="0" dirty="0" smtClean="0">
                          <a:ln>
                            <a:noFill/>
                          </a:ln>
                          <a:solidFill>
                            <a:srgbClr val="FFFFFF"/>
                          </a:solidFill>
                          <a:effectLst/>
                          <a:latin typeface="Arial" charset="0"/>
                          <a:ea typeface="PMingLiU" pitchFamily="18" charset="-120"/>
                          <a:cs typeface="Times New Roman" pitchFamily="18" charset="0"/>
                        </a:rPr>
                        <a:t>À la publication de ce Bulletin, nous n'avons pas connaissance d'attaques ou de code d'exploitation.</a:t>
                      </a:r>
                      <a:endParaRPr kumimoji="0" lang="en-US" sz="1400" b="0" i="0" u="none" strike="noStrike" cap="none" normalizeH="0" baseline="0" dirty="0" smtClean="0">
                        <a:ln>
                          <a:noFill/>
                        </a:ln>
                        <a:solidFill>
                          <a:srgbClr val="FFFFFF"/>
                        </a:solidFill>
                        <a:effectLst/>
                        <a:latin typeface="Arial" charset="0"/>
                        <a:ea typeface="PMingLiU" pitchFamily="18" charset="-120"/>
                        <a:cs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ransition>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78018" name="Rectangle 2"/>
          <p:cNvSpPr>
            <a:spLocks noGrp="1" noChangeArrowheads="1"/>
          </p:cNvSpPr>
          <p:nvPr>
            <p:ph type="title"/>
          </p:nvPr>
        </p:nvSpPr>
        <p:spPr/>
        <p:txBody>
          <a:bodyPr/>
          <a:lstStyle/>
          <a:p>
            <a:r>
              <a:rPr lang="fr-FR" smtClean="0"/>
              <a:t>MS09-030 : Introduction et indices de gravité</a:t>
            </a:r>
            <a:endParaRPr lang="en-US" smtClean="0"/>
          </a:p>
        </p:txBody>
      </p:sp>
      <p:graphicFrame>
        <p:nvGraphicFramePr>
          <p:cNvPr id="9273" name="Group 57"/>
          <p:cNvGraphicFramePr>
            <a:graphicFrameLocks noGrp="1"/>
          </p:cNvGraphicFramePr>
          <p:nvPr/>
        </p:nvGraphicFramePr>
        <p:xfrm>
          <a:off x="520700" y="1311275"/>
          <a:ext cx="8010525" cy="3130551"/>
        </p:xfrm>
        <a:graphic>
          <a:graphicData uri="http://schemas.openxmlformats.org/drawingml/2006/table">
            <a:tbl>
              <a:tblPr/>
              <a:tblGrid>
                <a:gridCol w="1085850"/>
                <a:gridCol w="2162175"/>
                <a:gridCol w="1403350"/>
                <a:gridCol w="3359150"/>
              </a:tblGrid>
              <a:tr h="741363">
                <a:tc>
                  <a:txBody>
                    <a:bodyPr/>
                    <a:lstStyle/>
                    <a:p>
                      <a:pPr marL="0" marR="0" lvl="0" indent="0" algn="ctr" defTabSz="914400" rtl="0" eaLnBrk="1" fontAlgn="base" latinLnBrk="0" hangingPunct="1">
                        <a:lnSpc>
                          <a:spcPct val="100000"/>
                        </a:lnSpc>
                        <a:spcBef>
                          <a:spcPct val="20000"/>
                        </a:spcBef>
                        <a:spcAft>
                          <a:spcPct val="0"/>
                        </a:spcAft>
                        <a:buClr>
                          <a:srgbClr val="FFCC00"/>
                        </a:buClr>
                        <a:buSzTx/>
                        <a:buFontTx/>
                        <a:buNone/>
                        <a:tabLst/>
                      </a:pPr>
                      <a:r>
                        <a:rPr kumimoji="0" lang="en-US" sz="1400" b="0" i="0" u="none" strike="noStrike" cap="none" normalizeH="0" baseline="0" dirty="0" err="1" smtClean="0">
                          <a:ln>
                            <a:noFill/>
                          </a:ln>
                          <a:solidFill>
                            <a:srgbClr val="FFFFFF"/>
                          </a:solidFill>
                          <a:effectLst/>
                          <a:latin typeface="Arial" charset="0"/>
                          <a:cs typeface="Arial" charset="0"/>
                        </a:rPr>
                        <a:t>Numéro</a:t>
                      </a:r>
                      <a:endParaRPr kumimoji="0" lang="en-US" sz="1400" b="0" i="0" u="none" strike="noStrike" cap="none" normalizeH="0" baseline="0" dirty="0" smtClean="0">
                        <a:ln>
                          <a:noFill/>
                        </a:ln>
                        <a:solidFill>
                          <a:srgbClr val="FFFFFF"/>
                        </a:solidFill>
                        <a:effectLst/>
                        <a:latin typeface="Arial" charset="0"/>
                        <a:cs typeface="Arial" charset="0"/>
                      </a:endParaRPr>
                    </a:p>
                  </a:txBody>
                  <a:tcPr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rgbClr val="FFCC00"/>
                        </a:buClr>
                        <a:buSzTx/>
                        <a:buFontTx/>
                        <a:buNone/>
                        <a:tabLst/>
                      </a:pPr>
                      <a:r>
                        <a:rPr kumimoji="0" lang="en-US" sz="1400" b="0" i="0" u="none" strike="noStrike" cap="none" normalizeH="0" baseline="0" smtClean="0">
                          <a:ln>
                            <a:noFill/>
                          </a:ln>
                          <a:solidFill>
                            <a:srgbClr val="FFFFFF"/>
                          </a:solidFill>
                          <a:effectLst/>
                          <a:latin typeface="Arial" charset="0"/>
                          <a:cs typeface="Arial" charset="0"/>
                        </a:rPr>
                        <a:t>Titre</a:t>
                      </a:r>
                      <a:r>
                        <a:rPr kumimoji="0" lang="en-US" sz="1400" b="0" i="0" u="none" strike="noStrike" cap="none" normalizeH="0" baseline="0" smtClean="0">
                          <a:ln>
                            <a:noFill/>
                          </a:ln>
                          <a:solidFill>
                            <a:schemeClr val="tx1"/>
                          </a:solidFill>
                          <a:effectLst/>
                          <a:latin typeface="Arial" charset="0"/>
                          <a:cs typeface="Arial" charset="0"/>
                        </a:rPr>
                        <a:t> </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rgbClr val="FFCC00"/>
                        </a:buClr>
                        <a:buSzTx/>
                        <a:buFontTx/>
                        <a:buNone/>
                        <a:tabLst/>
                      </a:pPr>
                      <a:r>
                        <a:rPr kumimoji="0" lang="en-US" sz="1400" b="0" i="0" u="none" strike="noStrike" cap="none" normalizeH="0" baseline="0" smtClean="0">
                          <a:ln>
                            <a:noFill/>
                          </a:ln>
                          <a:solidFill>
                            <a:srgbClr val="FFFFFF"/>
                          </a:solidFill>
                          <a:effectLst/>
                          <a:latin typeface="Arial" charset="0"/>
                          <a:cs typeface="Arial" charset="0"/>
                        </a:rPr>
                        <a:t>Indice de gravité maximal</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rgbClr val="FFCC00"/>
                        </a:buClr>
                        <a:buSzTx/>
                        <a:buFontTx/>
                        <a:buNone/>
                        <a:tabLst/>
                      </a:pPr>
                      <a:r>
                        <a:rPr kumimoji="0" lang="en-US" sz="1400" b="0" i="0" u="none" strike="noStrike" cap="none" normalizeH="0" baseline="0" smtClean="0">
                          <a:ln>
                            <a:noFill/>
                          </a:ln>
                          <a:solidFill>
                            <a:srgbClr val="FFFFFF"/>
                          </a:solidFill>
                          <a:effectLst/>
                          <a:latin typeface="Arial" charset="0"/>
                          <a:cs typeface="Arial" charset="0"/>
                        </a:rPr>
                        <a:t>Produits affectés</a:t>
                      </a:r>
                    </a:p>
                  </a:txBody>
                  <a:tcPr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389188">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1400" b="0" i="0" u="none" strike="noStrike" cap="none" normalizeH="0" baseline="0" smtClean="0">
                          <a:ln>
                            <a:noFill/>
                          </a:ln>
                          <a:solidFill>
                            <a:srgbClr val="FFFFFF"/>
                          </a:solidFill>
                          <a:effectLst/>
                          <a:latin typeface="Arial" charset="0"/>
                          <a:cs typeface="Arial" charset="0"/>
                        </a:rPr>
                        <a:t>MS09-030</a:t>
                      </a:r>
                    </a:p>
                  </a:txBody>
                  <a:tcPr marL="68580" marR="68580" marT="0" marB="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1400" b="0" i="0" u="none" strike="noStrike" cap="none" normalizeH="0" baseline="0" dirty="0" smtClean="0">
                          <a:ln>
                            <a:noFill/>
                          </a:ln>
                          <a:solidFill>
                            <a:srgbClr val="FFFFFF"/>
                          </a:solidFill>
                          <a:effectLst/>
                          <a:latin typeface="Arial" charset="0"/>
                          <a:cs typeface="Arial" charset="0"/>
                        </a:rPr>
                        <a:t>Une vulnérabilité dans Microsoft Office Publisher pourrait permettre l’exécution de code à distance (969516)</a:t>
                      </a:r>
                      <a:endParaRPr kumimoji="0" lang="en-US" sz="1400" b="0" i="0" u="none" strike="noStrike" cap="none" normalizeH="0" baseline="0" dirty="0" smtClean="0">
                        <a:ln>
                          <a:noFill/>
                        </a:ln>
                        <a:solidFill>
                          <a:srgbClr val="FFFFFF"/>
                        </a:solidFill>
                        <a:effectLst/>
                        <a:latin typeface="Arial" charset="0"/>
                        <a:cs typeface="Arial"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Calibri" pitchFamily="34" charset="0"/>
                          <a:cs typeface="Arial" charset="0"/>
                        </a:rPr>
                        <a:t>Important</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ACA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cs typeface="Arial" charset="0"/>
                        </a:rPr>
                        <a:t> </a:t>
                      </a:r>
                      <a:r>
                        <a:rPr kumimoji="0" lang="en-US" sz="1400" b="0" i="0" u="none" strike="noStrike" cap="none" normalizeH="0" baseline="0" dirty="0" smtClean="0">
                          <a:ln>
                            <a:noFill/>
                          </a:ln>
                          <a:solidFill>
                            <a:srgbClr val="FFFFFF"/>
                          </a:solidFill>
                          <a:effectLst/>
                          <a:latin typeface="Arial" charset="0"/>
                          <a:cs typeface="Arial" charset="0"/>
                        </a:rPr>
                        <a:t>Office System 2007 SP1</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Blue_template">
  <a:themeElements>
    <a:clrScheme name="Blue Template-Template">
      <a:dk1>
        <a:srgbClr val="000000"/>
      </a:dk1>
      <a:lt1>
        <a:srgbClr val="FFFFFF"/>
      </a:lt1>
      <a:dk2>
        <a:srgbClr val="050595"/>
      </a:dk2>
      <a:lt2>
        <a:srgbClr val="FFFF99"/>
      </a:lt2>
      <a:accent1>
        <a:srgbClr val="FFC000"/>
      </a:accent1>
      <a:accent2>
        <a:srgbClr val="3497AE"/>
      </a:accent2>
      <a:accent3>
        <a:srgbClr val="DF8045"/>
      </a:accent3>
      <a:accent4>
        <a:srgbClr val="7DCC2E"/>
      </a:accent4>
      <a:accent5>
        <a:srgbClr val="FF9929"/>
      </a:accent5>
      <a:accent6>
        <a:srgbClr val="7D3DA1"/>
      </a:accent6>
      <a:hlink>
        <a:srgbClr val="F3EB4F"/>
      </a:hlink>
      <a:folHlink>
        <a:srgbClr val="7DDDFF"/>
      </a:folHlink>
    </a:clrScheme>
    <a:fontScheme name="Trebuchet - Trebuchet">
      <a:majorFont>
        <a:latin typeface="Trebuchet MS"/>
        <a:ea typeface=""/>
        <a:cs typeface=""/>
      </a:majorFont>
      <a:minorFont>
        <a:latin typeface="Trebuchet MS"/>
        <a:ea typeface=""/>
        <a:cs typeface=""/>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rgbClr val="FFFFFF"/>
            </a:solidFill>
            <a:effectLst>
              <a:outerShdw blurRad="38100" dist="38100" dir="2700000" algn="tl">
                <a:srgbClr val="000000">
                  <a:alpha val="43137"/>
                </a:srgbClr>
              </a:outerShdw>
            </a:effectLst>
            <a:latin typeface="Trebuchet MS"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200906-WebcastSecurite</Template>
  <TotalTime>0</TotalTime>
  <Words>1619</Words>
  <Application>Microsoft Office PowerPoint</Application>
  <PresentationFormat>On-screen Show (4:3)</PresentationFormat>
  <Paragraphs>436</Paragraphs>
  <Slides>25</Slides>
  <Notes>25</Notes>
  <HiddenSlides>0</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Blue_template</vt:lpstr>
      <vt:lpstr>Bulletins de sécurité Microsoft Juillet 2009</vt:lpstr>
      <vt:lpstr>Bienvenue !</vt:lpstr>
      <vt:lpstr>Questions - Réponses</vt:lpstr>
      <vt:lpstr>Indices de gravité cumulée et Indices d'exploitabilité</vt:lpstr>
      <vt:lpstr>MS09-028 : Introduction et indices de gravité</vt:lpstr>
      <vt:lpstr>MS09-028 : Des vulnérabilités dans Microsoft DirectShow pourraient permettre l'exécution de code à distance (971633) - Critique </vt:lpstr>
      <vt:lpstr>MS09-029 : Introduction et indices de gravité</vt:lpstr>
      <vt:lpstr>MS09-029 : Des vulnérabilités dans le moteur de polices Embedded OpenType pourraient permettre l'exécution de code à distance (961371) - Critique</vt:lpstr>
      <vt:lpstr>MS09-030 : Introduction et indices de gravité</vt:lpstr>
      <vt:lpstr>MS09-030 : Une vulnérabilité dans Microsoft Office Publisher pourrait permettre l’exécution de code à distance (969516) - Important</vt:lpstr>
      <vt:lpstr>MS09-031 : Introduction et indices de gravité</vt:lpstr>
      <vt:lpstr>MS09-031 : Une vulnérabilité dans Microsoft ISA Server 2006 pourrait entraîner une élévation de privilèges (970953) - Important </vt:lpstr>
      <vt:lpstr>MS09-032 : Introduction</vt:lpstr>
      <vt:lpstr>MS09-032 : Indices de gravité</vt:lpstr>
      <vt:lpstr>MS09-032 : Mise à jour de sécurité cumulative pour les kill bits ActiveX (973346) - Critique</vt:lpstr>
      <vt:lpstr>MS09-033 : Introduction et indices de gravité</vt:lpstr>
      <vt:lpstr>MS09-033 : Une vulnérabilité dans Virtual PC et Virtual Server pourrait permettre une élévation de privilèges (969856) - Important</vt:lpstr>
      <vt:lpstr>Détection et déploiement</vt:lpstr>
      <vt:lpstr>Informations de mise à jour (suite)</vt:lpstr>
      <vt:lpstr>Juin 2009 - Mises à jour non relatives à la sécurité</vt:lpstr>
      <vt:lpstr>Avis de sécurité Microsoft (973472) - Vulnérabilité dans Microsoft Office Web Components</vt:lpstr>
      <vt:lpstr>Windows Malicious Software Removal Tool</vt:lpstr>
      <vt:lpstr>Arrêt d'Office Update</vt:lpstr>
      <vt:lpstr>Ressources</vt:lpstr>
      <vt:lpstr>Slide 25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2009-07-15T15:58:34Z</dcterms:created>
  <dcterms:modified xsi:type="dcterms:W3CDTF">2009-07-15T16:07:21Z</dcterms:modified>
</cp:coreProperties>
</file>