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notesSlides/notesSlide25.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4277" r:id="rId1"/>
  </p:sldMasterIdLst>
  <p:notesMasterIdLst>
    <p:notesMasterId r:id="rId42"/>
  </p:notesMasterIdLst>
  <p:handoutMasterIdLst>
    <p:handoutMasterId r:id="rId43"/>
  </p:handoutMasterIdLst>
  <p:sldIdLst>
    <p:sldId id="920" r:id="rId2"/>
    <p:sldId id="548" r:id="rId3"/>
    <p:sldId id="921" r:id="rId4"/>
    <p:sldId id="872" r:id="rId5"/>
    <p:sldId id="892" r:id="rId6"/>
    <p:sldId id="893" r:id="rId7"/>
    <p:sldId id="894" r:id="rId8"/>
    <p:sldId id="904" r:id="rId9"/>
    <p:sldId id="905" r:id="rId10"/>
    <p:sldId id="906" r:id="rId11"/>
    <p:sldId id="907" r:id="rId12"/>
    <p:sldId id="908" r:id="rId13"/>
    <p:sldId id="898" r:id="rId14"/>
    <p:sldId id="899" r:id="rId15"/>
    <p:sldId id="900" r:id="rId16"/>
    <p:sldId id="901" r:id="rId17"/>
    <p:sldId id="902" r:id="rId18"/>
    <p:sldId id="903" r:id="rId19"/>
    <p:sldId id="912" r:id="rId20"/>
    <p:sldId id="913" r:id="rId21"/>
    <p:sldId id="833" r:id="rId22"/>
    <p:sldId id="875" r:id="rId23"/>
    <p:sldId id="876" r:id="rId24"/>
    <p:sldId id="878" r:id="rId25"/>
    <p:sldId id="879" r:id="rId26"/>
    <p:sldId id="880" r:id="rId27"/>
    <p:sldId id="881" r:id="rId28"/>
    <p:sldId id="909" r:id="rId29"/>
    <p:sldId id="910" r:id="rId30"/>
    <p:sldId id="911" r:id="rId31"/>
    <p:sldId id="918" r:id="rId32"/>
    <p:sldId id="919" r:id="rId33"/>
    <p:sldId id="916" r:id="rId34"/>
    <p:sldId id="917" r:id="rId35"/>
    <p:sldId id="888" r:id="rId36"/>
    <p:sldId id="827" r:id="rId37"/>
    <p:sldId id="591" r:id="rId38"/>
    <p:sldId id="914" r:id="rId39"/>
    <p:sldId id="922" r:id="rId40"/>
    <p:sldId id="923" r:id="rId41"/>
  </p:sldIdLst>
  <p:sldSz cx="9144000" cy="6858000" type="screen4x3"/>
  <p:notesSz cx="6858000" cy="9180513"/>
  <p:defaultTextStyle>
    <a:defPPr>
      <a:defRPr lang="en-US"/>
    </a:defPPr>
    <a:lvl1pPr algn="l" rtl="0" fontAlgn="base">
      <a:spcBef>
        <a:spcPct val="0"/>
      </a:spcBef>
      <a:spcAft>
        <a:spcPct val="0"/>
      </a:spcAft>
      <a:defRPr sz="1200" kern="1200">
        <a:solidFill>
          <a:schemeClr val="bg2"/>
        </a:solidFill>
        <a:latin typeface="Arial" charset="0"/>
        <a:ea typeface="+mn-ea"/>
        <a:cs typeface="Arial" charset="0"/>
      </a:defRPr>
    </a:lvl1pPr>
    <a:lvl2pPr marL="457200" algn="l" rtl="0" fontAlgn="base">
      <a:spcBef>
        <a:spcPct val="0"/>
      </a:spcBef>
      <a:spcAft>
        <a:spcPct val="0"/>
      </a:spcAft>
      <a:defRPr sz="1200" kern="1200">
        <a:solidFill>
          <a:schemeClr val="bg2"/>
        </a:solidFill>
        <a:latin typeface="Arial" charset="0"/>
        <a:ea typeface="+mn-ea"/>
        <a:cs typeface="Arial" charset="0"/>
      </a:defRPr>
    </a:lvl2pPr>
    <a:lvl3pPr marL="914400" algn="l" rtl="0" fontAlgn="base">
      <a:spcBef>
        <a:spcPct val="0"/>
      </a:spcBef>
      <a:spcAft>
        <a:spcPct val="0"/>
      </a:spcAft>
      <a:defRPr sz="1200" kern="1200">
        <a:solidFill>
          <a:schemeClr val="bg2"/>
        </a:solidFill>
        <a:latin typeface="Arial" charset="0"/>
        <a:ea typeface="+mn-ea"/>
        <a:cs typeface="Arial" charset="0"/>
      </a:defRPr>
    </a:lvl3pPr>
    <a:lvl4pPr marL="1371600" algn="l" rtl="0" fontAlgn="base">
      <a:spcBef>
        <a:spcPct val="0"/>
      </a:spcBef>
      <a:spcAft>
        <a:spcPct val="0"/>
      </a:spcAft>
      <a:defRPr sz="1200" kern="1200">
        <a:solidFill>
          <a:schemeClr val="bg2"/>
        </a:solidFill>
        <a:latin typeface="Arial" charset="0"/>
        <a:ea typeface="+mn-ea"/>
        <a:cs typeface="Arial" charset="0"/>
      </a:defRPr>
    </a:lvl4pPr>
    <a:lvl5pPr marL="1828800" algn="l" rtl="0" fontAlgn="base">
      <a:spcBef>
        <a:spcPct val="0"/>
      </a:spcBef>
      <a:spcAft>
        <a:spcPct val="0"/>
      </a:spcAft>
      <a:defRPr sz="1200" kern="1200">
        <a:solidFill>
          <a:schemeClr val="bg2"/>
        </a:solidFill>
        <a:latin typeface="Arial" charset="0"/>
        <a:ea typeface="+mn-ea"/>
        <a:cs typeface="Arial" charset="0"/>
      </a:defRPr>
    </a:lvl5pPr>
    <a:lvl6pPr marL="2286000" algn="l" defTabSz="914400" rtl="0" eaLnBrk="1" latinLnBrk="0" hangingPunct="1">
      <a:defRPr sz="1200" kern="1200">
        <a:solidFill>
          <a:schemeClr val="bg2"/>
        </a:solidFill>
        <a:latin typeface="Arial" charset="0"/>
        <a:ea typeface="+mn-ea"/>
        <a:cs typeface="Arial" charset="0"/>
      </a:defRPr>
    </a:lvl6pPr>
    <a:lvl7pPr marL="2743200" algn="l" defTabSz="914400" rtl="0" eaLnBrk="1" latinLnBrk="0" hangingPunct="1">
      <a:defRPr sz="1200" kern="1200">
        <a:solidFill>
          <a:schemeClr val="bg2"/>
        </a:solidFill>
        <a:latin typeface="Arial" charset="0"/>
        <a:ea typeface="+mn-ea"/>
        <a:cs typeface="Arial" charset="0"/>
      </a:defRPr>
    </a:lvl7pPr>
    <a:lvl8pPr marL="3200400" algn="l" defTabSz="914400" rtl="0" eaLnBrk="1" latinLnBrk="0" hangingPunct="1">
      <a:defRPr sz="1200" kern="1200">
        <a:solidFill>
          <a:schemeClr val="bg2"/>
        </a:solidFill>
        <a:latin typeface="Arial" charset="0"/>
        <a:ea typeface="+mn-ea"/>
        <a:cs typeface="Arial" charset="0"/>
      </a:defRPr>
    </a:lvl8pPr>
    <a:lvl9pPr marL="3657600" algn="l" defTabSz="914400" rtl="0" eaLnBrk="1" latinLnBrk="0" hangingPunct="1">
      <a:defRPr sz="1200" kern="1200">
        <a:solidFill>
          <a:schemeClr val="bg2"/>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CA00"/>
    <a:srgbClr val="FF9933"/>
    <a:srgbClr val="FF990F"/>
    <a:srgbClr val="FF0000"/>
    <a:srgbClr val="FFFF66"/>
    <a:srgbClr val="0000FF"/>
    <a:srgbClr val="339933"/>
    <a:srgbClr val="EBF7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060" autoAdjust="0"/>
    <p:restoredTop sz="86470" autoAdjust="0"/>
  </p:normalViewPr>
  <p:slideViewPr>
    <p:cSldViewPr>
      <p:cViewPr varScale="1">
        <p:scale>
          <a:sx n="75" d="100"/>
          <a:sy n="75" d="100"/>
        </p:scale>
        <p:origin x="-728" y="-82"/>
      </p:cViewPr>
      <p:guideLst>
        <p:guide orient="horz" pos="950"/>
        <p:guide pos="239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0" d="100"/>
        <a:sy n="70" d="100"/>
      </p:scale>
      <p:origin x="0" y="0"/>
    </p:cViewPr>
  </p:sorterViewPr>
  <p:notesViewPr>
    <p:cSldViewPr>
      <p:cViewPr varScale="1">
        <p:scale>
          <a:sx n="85" d="100"/>
          <a:sy n="85" d="100"/>
        </p:scale>
        <p:origin x="-3198" y="-102"/>
      </p:cViewPr>
      <p:guideLst>
        <p:guide orient="horz" pos="2891"/>
        <p:guide pos="2160"/>
      </p:guideLst>
    </p:cSldViewPr>
  </p:notesViewPr>
  <p:gridSpacing cx="93633925" cy="9363392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950" name="Rectangle 6"/>
          <p:cNvSpPr>
            <a:spLocks noChangeArrowheads="1"/>
          </p:cNvSpPr>
          <p:nvPr/>
        </p:nvSpPr>
        <p:spPr bwMode="auto">
          <a:xfrm>
            <a:off x="5715000" y="8610600"/>
            <a:ext cx="1085850" cy="461963"/>
          </a:xfrm>
          <a:prstGeom prst="rect">
            <a:avLst/>
          </a:prstGeom>
          <a:noFill/>
          <a:ln w="12700">
            <a:noFill/>
            <a:miter lim="800000"/>
            <a:headEnd type="none" w="sm" len="sm"/>
            <a:tailEnd type="none" w="sm" len="sm"/>
          </a:ln>
          <a:effectLst/>
        </p:spPr>
        <p:txBody>
          <a:bodyPr wrap="none" lIns="92684" tIns="46342" rIns="92684" bIns="46342" anchor="b"/>
          <a:lstStyle/>
          <a:p>
            <a:pPr algn="r" defTabSz="927100" eaLnBrk="0" hangingPunct="0"/>
            <a:fld id="{B65D9ED3-1ACC-437E-B784-C4F03E1DF2D9}" type="slidenum">
              <a:rPr lang="ar-SA" b="1">
                <a:solidFill>
                  <a:srgbClr val="000000"/>
                </a:solidFill>
              </a:rPr>
              <a:pPr algn="r" defTabSz="927100" eaLnBrk="0" hangingPunct="0"/>
              <a:t>‹#›</a:t>
            </a:fld>
            <a:endParaRPr lang="en-US" b="1">
              <a:solidFill>
                <a:srgbClr val="000000"/>
              </a:solidFill>
            </a:endParaRPr>
          </a:p>
        </p:txBody>
      </p:sp>
      <p:sp>
        <p:nvSpPr>
          <p:cNvPr id="82951" name="Text Box 7"/>
          <p:cNvSpPr txBox="1">
            <a:spLocks noChangeArrowheads="1"/>
          </p:cNvSpPr>
          <p:nvPr/>
        </p:nvSpPr>
        <p:spPr bwMode="auto">
          <a:xfrm>
            <a:off x="0" y="219075"/>
            <a:ext cx="6985000" cy="304800"/>
          </a:xfrm>
          <a:prstGeom prst="rect">
            <a:avLst/>
          </a:prstGeom>
          <a:noFill/>
          <a:ln w="12700">
            <a:noFill/>
            <a:miter lim="800000"/>
            <a:headEnd type="none" w="sm" len="sm"/>
            <a:tailEnd type="none" w="sm" len="sm"/>
          </a:ln>
          <a:effectLst/>
        </p:spPr>
        <p:txBody>
          <a:bodyPr lIns="92684" tIns="46342" rIns="92684" bIns="46342" anchor="ctr">
            <a:spAutoFit/>
          </a:bodyPr>
          <a:lstStyle/>
          <a:p>
            <a:pPr algn="ctr" defTabSz="927100" eaLnBrk="0" hangingPunct="0">
              <a:spcBef>
                <a:spcPct val="50000"/>
              </a:spcBef>
            </a:pPr>
            <a:r>
              <a:rPr lang="en-US" sz="1400" b="1">
                <a:solidFill>
                  <a:srgbClr val="000000"/>
                </a:solidFill>
              </a:rPr>
              <a:t>http://www.microsoft.com/france/technet/security</a:t>
            </a:r>
          </a:p>
        </p:txBody>
      </p:sp>
      <p:pic>
        <p:nvPicPr>
          <p:cNvPr id="89092" name="Picture 10" descr="TechNet9"/>
          <p:cNvPicPr>
            <a:picLocks noChangeAspect="1" noChangeArrowheads="1"/>
          </p:cNvPicPr>
          <p:nvPr/>
        </p:nvPicPr>
        <p:blipFill>
          <a:blip r:embed="rId2" cstate="print"/>
          <a:srcRect/>
          <a:stretch>
            <a:fillRect/>
          </a:stretch>
        </p:blipFill>
        <p:spPr bwMode="auto">
          <a:xfrm>
            <a:off x="80963" y="63500"/>
            <a:ext cx="1303337" cy="508000"/>
          </a:xfrm>
          <a:prstGeom prst="rect">
            <a:avLst/>
          </a:prstGeom>
          <a:noFill/>
          <a:ln w="9525">
            <a:noFill/>
            <a:miter lim="800000"/>
            <a:headEnd/>
            <a:tailEnd/>
          </a:ln>
        </p:spPr>
      </p:pic>
      <p:sp>
        <p:nvSpPr>
          <p:cNvPr id="82955" name="Text Box 11"/>
          <p:cNvSpPr txBox="1">
            <a:spLocks noChangeArrowheads="1"/>
          </p:cNvSpPr>
          <p:nvPr/>
        </p:nvSpPr>
        <p:spPr bwMode="auto">
          <a:xfrm>
            <a:off x="5461000" y="225425"/>
            <a:ext cx="1397000" cy="333375"/>
          </a:xfrm>
          <a:prstGeom prst="rect">
            <a:avLst/>
          </a:prstGeom>
          <a:noFill/>
          <a:ln w="9525">
            <a:noFill/>
            <a:miter lim="800000"/>
            <a:headEnd/>
            <a:tailEnd/>
          </a:ln>
          <a:effectLst/>
        </p:spPr>
        <p:txBody>
          <a:bodyPr lIns="90151" tIns="45075" rIns="90151" bIns="45075">
            <a:spAutoFit/>
          </a:bodyPr>
          <a:lstStyle/>
          <a:p>
            <a:pPr algn="ctr" eaLnBrk="0" hangingPunct="0"/>
            <a:endParaRPr lang="en-US" sz="3200" b="1">
              <a:solidFill>
                <a:schemeClr val="accent1"/>
              </a:solidFill>
            </a:endParaRPr>
          </a:p>
        </p:txBody>
      </p:sp>
      <p:pic>
        <p:nvPicPr>
          <p:cNvPr id="89094" name="Picture 13" descr="g_ms"/>
          <p:cNvPicPr>
            <a:picLocks noChangeAspect="1" noChangeArrowheads="1"/>
          </p:cNvPicPr>
          <p:nvPr/>
        </p:nvPicPr>
        <p:blipFill>
          <a:blip r:embed="rId3" cstate="print"/>
          <a:srcRect/>
          <a:stretch>
            <a:fillRect/>
          </a:stretch>
        </p:blipFill>
        <p:spPr bwMode="auto">
          <a:xfrm>
            <a:off x="177800" y="8721725"/>
            <a:ext cx="1727200" cy="2809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4"/>
          <p:cNvSpPr>
            <a:spLocks noGrp="1" noRot="1" noChangeAspect="1" noChangeArrowheads="1" noTextEdit="1"/>
          </p:cNvSpPr>
          <p:nvPr>
            <p:ph type="sldImg" idx="2"/>
          </p:nvPr>
        </p:nvSpPr>
        <p:spPr bwMode="auto">
          <a:xfrm>
            <a:off x="4319588" y="457200"/>
            <a:ext cx="2282825" cy="1914525"/>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457200" y="2538413"/>
            <a:ext cx="5981700" cy="60086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1" name="Rectangle 7"/>
          <p:cNvSpPr>
            <a:spLocks noGrp="1" noChangeArrowheads="1"/>
          </p:cNvSpPr>
          <p:nvPr>
            <p:ph type="sldNum" sz="quarter" idx="5"/>
          </p:nvPr>
        </p:nvSpPr>
        <p:spPr bwMode="auto">
          <a:xfrm>
            <a:off x="2971800" y="8721725"/>
            <a:ext cx="520700" cy="4587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a:solidFill>
                  <a:schemeClr val="tx1"/>
                </a:solidFill>
                <a:latin typeface="Times New Roman" pitchFamily="18" charset="0"/>
                <a:cs typeface="Times New Roman" pitchFamily="18" charset="0"/>
              </a:defRPr>
            </a:lvl1pPr>
          </a:lstStyle>
          <a:p>
            <a:fld id="{B3A24557-6172-4AC8-B3EC-F51CA63E83BE}" type="slidenum">
              <a:rPr lang="ar-SA"/>
              <a:pPr/>
              <a:t>‹#›</a:t>
            </a:fld>
            <a:endParaRPr lang="en-US"/>
          </a:p>
        </p:txBody>
      </p:sp>
      <p:pic>
        <p:nvPicPr>
          <p:cNvPr id="47109" name="Picture 9" descr="TechNet9"/>
          <p:cNvPicPr>
            <a:picLocks noChangeAspect="1" noChangeArrowheads="1"/>
          </p:cNvPicPr>
          <p:nvPr/>
        </p:nvPicPr>
        <p:blipFill>
          <a:blip r:embed="rId2"/>
          <a:srcRect/>
          <a:stretch>
            <a:fillRect/>
          </a:stretch>
        </p:blipFill>
        <p:spPr bwMode="auto">
          <a:xfrm>
            <a:off x="0" y="0"/>
            <a:ext cx="1530350" cy="595313"/>
          </a:xfrm>
          <a:prstGeom prst="rect">
            <a:avLst/>
          </a:prstGeom>
          <a:noFill/>
          <a:ln w="9525">
            <a:noFill/>
            <a:miter lim="800000"/>
            <a:headEnd/>
            <a:tailEnd/>
          </a:ln>
        </p:spPr>
      </p:pic>
      <p:sp>
        <p:nvSpPr>
          <p:cNvPr id="6154" name="Text Box 10"/>
          <p:cNvSpPr txBox="1">
            <a:spLocks noChangeArrowheads="1"/>
          </p:cNvSpPr>
          <p:nvPr/>
        </p:nvSpPr>
        <p:spPr bwMode="auto">
          <a:xfrm>
            <a:off x="0" y="155575"/>
            <a:ext cx="6858000" cy="301625"/>
          </a:xfrm>
          <a:prstGeom prst="rect">
            <a:avLst/>
          </a:prstGeom>
          <a:noFill/>
          <a:ln w="12700">
            <a:noFill/>
            <a:miter lim="800000"/>
            <a:headEnd type="none" w="sm" len="sm"/>
            <a:tailEnd type="none" w="sm" len="sm"/>
          </a:ln>
          <a:effectLst/>
        </p:spPr>
        <p:txBody>
          <a:bodyPr lIns="91377" tIns="45689" rIns="91377" bIns="45689" anchor="ctr">
            <a:spAutoFit/>
          </a:bodyPr>
          <a:lstStyle/>
          <a:p>
            <a:pPr algn="ctr" eaLnBrk="0" hangingPunct="0">
              <a:spcBef>
                <a:spcPct val="50000"/>
              </a:spcBef>
            </a:pPr>
            <a:r>
              <a:rPr lang="en-US" sz="1400" b="1">
                <a:solidFill>
                  <a:srgbClr val="000000"/>
                </a:solidFill>
              </a:rPr>
              <a:t>http://www.microsoft.com/france/technet/security</a:t>
            </a:r>
          </a:p>
        </p:txBody>
      </p:sp>
      <p:sp>
        <p:nvSpPr>
          <p:cNvPr id="6155" name="Text Box 11"/>
          <p:cNvSpPr txBox="1">
            <a:spLocks noChangeArrowheads="1"/>
          </p:cNvSpPr>
          <p:nvPr/>
        </p:nvSpPr>
        <p:spPr bwMode="auto">
          <a:xfrm>
            <a:off x="5461000" y="136525"/>
            <a:ext cx="1397000" cy="333375"/>
          </a:xfrm>
          <a:prstGeom prst="rect">
            <a:avLst/>
          </a:prstGeom>
          <a:noFill/>
          <a:ln w="9525">
            <a:noFill/>
            <a:miter lim="800000"/>
            <a:headEnd/>
            <a:tailEnd/>
          </a:ln>
          <a:effectLst/>
        </p:spPr>
        <p:txBody>
          <a:bodyPr lIns="90151" tIns="45075" rIns="90151" bIns="45075">
            <a:spAutoFit/>
          </a:bodyPr>
          <a:lstStyle/>
          <a:p>
            <a:pPr defTabSz="901700" eaLnBrk="0" hangingPunct="0">
              <a:spcBef>
                <a:spcPct val="50000"/>
              </a:spcBef>
            </a:pPr>
            <a:endParaRPr lang="en-US" sz="3200" b="1">
              <a:solidFill>
                <a:schemeClr val="tx1"/>
              </a:solidFill>
              <a:latin typeface="Times New Roman" pitchFamily="18" charset="0"/>
            </a:endParaRPr>
          </a:p>
        </p:txBody>
      </p:sp>
      <p:pic>
        <p:nvPicPr>
          <p:cNvPr id="47112" name="Picture 1030" descr="g_ms"/>
          <p:cNvPicPr>
            <a:picLocks noChangeAspect="1" noChangeArrowheads="1"/>
          </p:cNvPicPr>
          <p:nvPr/>
        </p:nvPicPr>
        <p:blipFill>
          <a:blip r:embed="rId3"/>
          <a:srcRect/>
          <a:stretch>
            <a:fillRect/>
          </a:stretch>
        </p:blipFill>
        <p:spPr bwMode="auto">
          <a:xfrm>
            <a:off x="177800" y="8721725"/>
            <a:ext cx="1727200" cy="2809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txBox="1">
            <a:spLocks noGrp="1" noChangeArrowheads="1"/>
          </p:cNvSpPr>
          <p:nvPr/>
        </p:nvSpPr>
        <p:spPr bwMode="auto">
          <a:xfrm>
            <a:off x="2971800" y="8721725"/>
            <a:ext cx="520700" cy="458788"/>
          </a:xfrm>
          <a:prstGeom prst="rect">
            <a:avLst/>
          </a:prstGeom>
          <a:noFill/>
          <a:ln w="9525">
            <a:noFill/>
            <a:miter lim="800000"/>
            <a:headEnd/>
            <a:tailEnd/>
          </a:ln>
        </p:spPr>
        <p:txBody>
          <a:bodyPr lIns="91433" tIns="45717" rIns="91433" bIns="45717" anchor="b"/>
          <a:lstStyle/>
          <a:p>
            <a:pPr algn="r" eaLnBrk="0" hangingPunct="0"/>
            <a:r>
              <a:rPr lang="en-US">
                <a:solidFill>
                  <a:srgbClr val="000000"/>
                </a:solidFill>
                <a:latin typeface="Times New Roman" pitchFamily="18" charset="0"/>
                <a:cs typeface="Times New Roman" pitchFamily="18" charset="0"/>
              </a:rPr>
              <a:t>1</a:t>
            </a:r>
          </a:p>
        </p:txBody>
      </p:sp>
      <p:sp>
        <p:nvSpPr>
          <p:cNvPr id="40963" name="Rectangle 2"/>
          <p:cNvSpPr>
            <a:spLocks noGrp="1" noRot="1" noChangeAspect="1" noChangeArrowheads="1" noTextEdit="1"/>
          </p:cNvSpPr>
          <p:nvPr>
            <p:ph type="sldImg"/>
          </p:nvPr>
        </p:nvSpPr>
        <p:spPr>
          <a:xfrm>
            <a:off x="4186238" y="457200"/>
            <a:ext cx="2552700" cy="1914525"/>
          </a:xfrm>
          <a:prstGeom prst="rect">
            <a:avLst/>
          </a:prstGeom>
          <a:ln/>
        </p:spPr>
      </p:sp>
      <p:sp>
        <p:nvSpPr>
          <p:cNvPr id="40964"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xfrm>
            <a:off x="4184650" y="457200"/>
            <a:ext cx="2552700" cy="1914525"/>
          </a:xfrm>
          <a:ln/>
        </p:spPr>
      </p:sp>
      <p:sp>
        <p:nvSpPr>
          <p:cNvPr id="57347" name="Notes Placeholder 2"/>
          <p:cNvSpPr>
            <a:spLocks noGrp="1"/>
          </p:cNvSpPr>
          <p:nvPr>
            <p:ph type="body" idx="1"/>
          </p:nvPr>
        </p:nvSpPr>
        <p:spPr>
          <a:noFill/>
          <a:ln/>
        </p:spPr>
        <p:txBody>
          <a:bodyPr/>
          <a:lstStyle/>
          <a:p>
            <a:endParaRPr lang="en-US" smtClean="0"/>
          </a:p>
        </p:txBody>
      </p:sp>
      <p:sp>
        <p:nvSpPr>
          <p:cNvPr id="57348" name="Slide Number Placeholder 3"/>
          <p:cNvSpPr>
            <a:spLocks noGrp="1"/>
          </p:cNvSpPr>
          <p:nvPr>
            <p:ph type="sldNum" sz="quarter" idx="5"/>
          </p:nvPr>
        </p:nvSpPr>
        <p:spPr>
          <a:noFill/>
        </p:spPr>
        <p:txBody>
          <a:bodyPr/>
          <a:lstStyle/>
          <a:p>
            <a:r>
              <a:rPr lang="ar-SA">
                <a:solidFill>
                  <a:srgbClr val="000000"/>
                </a:solidFill>
              </a:rPr>
              <a:t>8</a:t>
            </a:r>
            <a:endParaRPr lang="en-US">
              <a:solidFill>
                <a:srgbClr val="000000"/>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xfrm>
            <a:off x="4184650" y="457200"/>
            <a:ext cx="2552700" cy="1914525"/>
          </a:xfrm>
          <a:ln/>
        </p:spPr>
      </p:sp>
      <p:sp>
        <p:nvSpPr>
          <p:cNvPr id="58371" name="Notes Placeholder 2"/>
          <p:cNvSpPr>
            <a:spLocks noGrp="1"/>
          </p:cNvSpPr>
          <p:nvPr>
            <p:ph type="body" idx="1"/>
          </p:nvPr>
        </p:nvSpPr>
        <p:spPr>
          <a:noFill/>
          <a:ln/>
        </p:spPr>
        <p:txBody>
          <a:bodyPr/>
          <a:lstStyle/>
          <a:p>
            <a:endParaRPr lang="en-US" smtClean="0"/>
          </a:p>
        </p:txBody>
      </p:sp>
      <p:sp>
        <p:nvSpPr>
          <p:cNvPr id="58372" name="Slide Number Placeholder 3"/>
          <p:cNvSpPr>
            <a:spLocks noGrp="1"/>
          </p:cNvSpPr>
          <p:nvPr>
            <p:ph type="sldNum" sz="quarter" idx="5"/>
          </p:nvPr>
        </p:nvSpPr>
        <p:spPr>
          <a:noFill/>
        </p:spPr>
        <p:txBody>
          <a:bodyPr/>
          <a:lstStyle/>
          <a:p>
            <a:r>
              <a:rPr lang="ar-SA">
                <a:solidFill>
                  <a:srgbClr val="000000"/>
                </a:solidFill>
              </a:rPr>
              <a:t>9</a:t>
            </a:r>
            <a:endParaRPr lang="en-US">
              <a:solidFill>
                <a:srgbClr val="000000"/>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xfrm>
            <a:off x="4184650" y="457200"/>
            <a:ext cx="2552700" cy="1914525"/>
          </a:xfrm>
          <a:ln/>
        </p:spPr>
      </p:sp>
      <p:sp>
        <p:nvSpPr>
          <p:cNvPr id="59395" name="Notes Placeholder 2"/>
          <p:cNvSpPr>
            <a:spLocks noGrp="1"/>
          </p:cNvSpPr>
          <p:nvPr>
            <p:ph type="body" idx="1"/>
          </p:nvPr>
        </p:nvSpPr>
        <p:spPr>
          <a:noFill/>
          <a:ln/>
        </p:spPr>
        <p:txBody>
          <a:bodyPr/>
          <a:lstStyle/>
          <a:p>
            <a:endParaRPr lang="en-US" smtClean="0"/>
          </a:p>
        </p:txBody>
      </p:sp>
      <p:sp>
        <p:nvSpPr>
          <p:cNvPr id="59396" name="Slide Number Placeholder 3"/>
          <p:cNvSpPr>
            <a:spLocks noGrp="1"/>
          </p:cNvSpPr>
          <p:nvPr>
            <p:ph type="sldNum" sz="quarter" idx="5"/>
          </p:nvPr>
        </p:nvSpPr>
        <p:spPr>
          <a:noFill/>
        </p:spPr>
        <p:txBody>
          <a:bodyPr/>
          <a:lstStyle/>
          <a:p>
            <a:r>
              <a:rPr lang="ar-SA">
                <a:solidFill>
                  <a:srgbClr val="000000"/>
                </a:solidFill>
              </a:rPr>
              <a:t>10</a:t>
            </a:r>
            <a:endParaRPr lang="en-US">
              <a:solidFill>
                <a:srgbClr val="000000"/>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xfrm>
            <a:off x="4184650" y="457200"/>
            <a:ext cx="2552700" cy="1914525"/>
          </a:xfrm>
          <a:ln/>
        </p:spPr>
      </p:sp>
      <p:sp>
        <p:nvSpPr>
          <p:cNvPr id="60419" name="Notes Placeholder 2"/>
          <p:cNvSpPr>
            <a:spLocks noGrp="1"/>
          </p:cNvSpPr>
          <p:nvPr>
            <p:ph type="body" idx="1"/>
          </p:nvPr>
        </p:nvSpPr>
        <p:spPr>
          <a:noFill/>
          <a:ln/>
        </p:spPr>
        <p:txBody>
          <a:bodyPr/>
          <a:lstStyle/>
          <a:p>
            <a:endParaRPr lang="en-US" smtClean="0"/>
          </a:p>
        </p:txBody>
      </p:sp>
      <p:sp>
        <p:nvSpPr>
          <p:cNvPr id="60420" name="Slide Number Placeholder 3"/>
          <p:cNvSpPr>
            <a:spLocks noGrp="1"/>
          </p:cNvSpPr>
          <p:nvPr>
            <p:ph type="sldNum" sz="quarter" idx="5"/>
          </p:nvPr>
        </p:nvSpPr>
        <p:spPr>
          <a:noFill/>
        </p:spPr>
        <p:txBody>
          <a:bodyPr/>
          <a:lstStyle/>
          <a:p>
            <a:r>
              <a:rPr lang="ar-SA">
                <a:solidFill>
                  <a:srgbClr val="000000"/>
                </a:solidFill>
              </a:rPr>
              <a:t>11</a:t>
            </a:r>
            <a:endParaRPr lang="en-US">
              <a:solidFill>
                <a:srgbClr val="000000"/>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xfrm>
            <a:off x="4184650" y="457200"/>
            <a:ext cx="2552700" cy="1914525"/>
          </a:xfrm>
          <a:ln/>
        </p:spPr>
      </p:sp>
      <p:sp>
        <p:nvSpPr>
          <p:cNvPr id="61443" name="Notes Placeholder 2"/>
          <p:cNvSpPr>
            <a:spLocks noGrp="1"/>
          </p:cNvSpPr>
          <p:nvPr>
            <p:ph type="body" idx="1"/>
          </p:nvPr>
        </p:nvSpPr>
        <p:spPr>
          <a:noFill/>
          <a:ln/>
        </p:spPr>
        <p:txBody>
          <a:bodyPr/>
          <a:lstStyle/>
          <a:p>
            <a:endParaRPr lang="en-US" smtClean="0"/>
          </a:p>
        </p:txBody>
      </p:sp>
      <p:sp>
        <p:nvSpPr>
          <p:cNvPr id="61444" name="Slide Number Placeholder 3"/>
          <p:cNvSpPr>
            <a:spLocks noGrp="1"/>
          </p:cNvSpPr>
          <p:nvPr>
            <p:ph type="sldNum" sz="quarter" idx="5"/>
          </p:nvPr>
        </p:nvSpPr>
        <p:spPr>
          <a:noFill/>
        </p:spPr>
        <p:txBody>
          <a:bodyPr/>
          <a:lstStyle/>
          <a:p>
            <a:r>
              <a:rPr lang="ar-SA">
                <a:solidFill>
                  <a:srgbClr val="000000"/>
                </a:solidFill>
              </a:rPr>
              <a:t>12</a:t>
            </a:r>
            <a:endParaRPr lang="en-US">
              <a:solidFill>
                <a:srgbClr val="000000"/>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xfrm>
            <a:off x="4184650" y="457200"/>
            <a:ext cx="2552700" cy="1914525"/>
          </a:xfrm>
          <a:ln/>
        </p:spPr>
      </p:sp>
      <p:sp>
        <p:nvSpPr>
          <p:cNvPr id="62467" name="Notes Placeholder 2"/>
          <p:cNvSpPr>
            <a:spLocks noGrp="1"/>
          </p:cNvSpPr>
          <p:nvPr>
            <p:ph type="body" idx="1"/>
          </p:nvPr>
        </p:nvSpPr>
        <p:spPr>
          <a:noFill/>
          <a:ln/>
        </p:spPr>
        <p:txBody>
          <a:bodyPr/>
          <a:lstStyle/>
          <a:p>
            <a:endParaRPr lang="en-US" smtClean="0"/>
          </a:p>
        </p:txBody>
      </p:sp>
      <p:sp>
        <p:nvSpPr>
          <p:cNvPr id="62468" name="Slide Number Placeholder 3"/>
          <p:cNvSpPr>
            <a:spLocks noGrp="1"/>
          </p:cNvSpPr>
          <p:nvPr>
            <p:ph type="sldNum" sz="quarter" idx="5"/>
          </p:nvPr>
        </p:nvSpPr>
        <p:spPr>
          <a:noFill/>
        </p:spPr>
        <p:txBody>
          <a:bodyPr/>
          <a:lstStyle/>
          <a:p>
            <a:r>
              <a:rPr lang="ar-SA">
                <a:solidFill>
                  <a:srgbClr val="000000"/>
                </a:solidFill>
              </a:rPr>
              <a:t>13</a:t>
            </a:r>
            <a:endParaRPr lang="en-US">
              <a:solidFill>
                <a:srgbClr val="000000"/>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xfrm>
            <a:off x="4184650" y="457200"/>
            <a:ext cx="2552700" cy="1914525"/>
          </a:xfrm>
          <a:ln/>
        </p:spPr>
      </p:sp>
      <p:sp>
        <p:nvSpPr>
          <p:cNvPr id="63491" name="Notes Placeholder 2"/>
          <p:cNvSpPr>
            <a:spLocks noGrp="1"/>
          </p:cNvSpPr>
          <p:nvPr>
            <p:ph type="body" idx="1"/>
          </p:nvPr>
        </p:nvSpPr>
        <p:spPr>
          <a:noFill/>
          <a:ln/>
        </p:spPr>
        <p:txBody>
          <a:bodyPr/>
          <a:lstStyle/>
          <a:p>
            <a:endParaRPr lang="en-US" smtClean="0"/>
          </a:p>
        </p:txBody>
      </p:sp>
      <p:sp>
        <p:nvSpPr>
          <p:cNvPr id="63492" name="Slide Number Placeholder 3"/>
          <p:cNvSpPr>
            <a:spLocks noGrp="1"/>
          </p:cNvSpPr>
          <p:nvPr>
            <p:ph type="sldNum" sz="quarter" idx="5"/>
          </p:nvPr>
        </p:nvSpPr>
        <p:spPr>
          <a:noFill/>
        </p:spPr>
        <p:txBody>
          <a:bodyPr/>
          <a:lstStyle/>
          <a:p>
            <a:r>
              <a:rPr lang="ar-SA">
                <a:solidFill>
                  <a:srgbClr val="000000"/>
                </a:solidFill>
              </a:rPr>
              <a:t>14</a:t>
            </a:r>
            <a:endParaRPr lang="en-US">
              <a:solidFill>
                <a:srgbClr val="000000"/>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xfrm>
            <a:off x="4184650" y="457200"/>
            <a:ext cx="2552700" cy="1914525"/>
          </a:xfrm>
          <a:ln/>
        </p:spPr>
      </p:sp>
      <p:sp>
        <p:nvSpPr>
          <p:cNvPr id="64515" name="Notes Placeholder 2"/>
          <p:cNvSpPr>
            <a:spLocks noGrp="1"/>
          </p:cNvSpPr>
          <p:nvPr>
            <p:ph type="body" idx="1"/>
          </p:nvPr>
        </p:nvSpPr>
        <p:spPr>
          <a:noFill/>
          <a:ln/>
        </p:spPr>
        <p:txBody>
          <a:bodyPr/>
          <a:lstStyle/>
          <a:p>
            <a:endParaRPr lang="en-US" smtClean="0"/>
          </a:p>
        </p:txBody>
      </p:sp>
      <p:sp>
        <p:nvSpPr>
          <p:cNvPr id="64516" name="Slide Number Placeholder 3"/>
          <p:cNvSpPr>
            <a:spLocks noGrp="1"/>
          </p:cNvSpPr>
          <p:nvPr>
            <p:ph type="sldNum" sz="quarter" idx="5"/>
          </p:nvPr>
        </p:nvSpPr>
        <p:spPr>
          <a:noFill/>
        </p:spPr>
        <p:txBody>
          <a:bodyPr/>
          <a:lstStyle/>
          <a:p>
            <a:r>
              <a:rPr lang="ar-SA">
                <a:solidFill>
                  <a:srgbClr val="000000"/>
                </a:solidFill>
              </a:rPr>
              <a:t>15</a:t>
            </a:r>
            <a:endParaRPr lang="en-US">
              <a:solidFill>
                <a:srgbClr val="000000"/>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xfrm>
            <a:off x="4184650" y="457200"/>
            <a:ext cx="2552700" cy="1914525"/>
          </a:xfrm>
          <a:ln/>
        </p:spPr>
      </p:sp>
      <p:sp>
        <p:nvSpPr>
          <p:cNvPr id="65539" name="Notes Placeholder 2"/>
          <p:cNvSpPr>
            <a:spLocks noGrp="1"/>
          </p:cNvSpPr>
          <p:nvPr>
            <p:ph type="body" idx="1"/>
          </p:nvPr>
        </p:nvSpPr>
        <p:spPr>
          <a:noFill/>
          <a:ln/>
        </p:spPr>
        <p:txBody>
          <a:bodyPr/>
          <a:lstStyle/>
          <a:p>
            <a:endParaRPr lang="en-US" smtClean="0"/>
          </a:p>
        </p:txBody>
      </p:sp>
      <p:sp>
        <p:nvSpPr>
          <p:cNvPr id="65540" name="Slide Number Placeholder 3"/>
          <p:cNvSpPr>
            <a:spLocks noGrp="1"/>
          </p:cNvSpPr>
          <p:nvPr>
            <p:ph type="sldNum" sz="quarter" idx="5"/>
          </p:nvPr>
        </p:nvSpPr>
        <p:spPr>
          <a:noFill/>
        </p:spPr>
        <p:txBody>
          <a:bodyPr/>
          <a:lstStyle/>
          <a:p>
            <a:r>
              <a:rPr lang="ar-SA">
                <a:solidFill>
                  <a:srgbClr val="000000"/>
                </a:solidFill>
              </a:rPr>
              <a:t>16</a:t>
            </a:r>
            <a:endParaRPr lang="en-US">
              <a:solidFill>
                <a:srgbClr val="000000"/>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xfrm>
            <a:off x="4184650" y="457200"/>
            <a:ext cx="2552700" cy="1914525"/>
          </a:xfrm>
          <a:ln/>
        </p:spPr>
      </p:sp>
      <p:sp>
        <p:nvSpPr>
          <p:cNvPr id="66563" name="Notes Placeholder 2"/>
          <p:cNvSpPr>
            <a:spLocks noGrp="1"/>
          </p:cNvSpPr>
          <p:nvPr>
            <p:ph type="body" idx="1"/>
          </p:nvPr>
        </p:nvSpPr>
        <p:spPr>
          <a:noFill/>
          <a:ln/>
        </p:spPr>
        <p:txBody>
          <a:bodyPr/>
          <a:lstStyle/>
          <a:p>
            <a:endParaRPr lang="en-US" smtClean="0"/>
          </a:p>
        </p:txBody>
      </p:sp>
      <p:sp>
        <p:nvSpPr>
          <p:cNvPr id="66564" name="Slide Number Placeholder 3"/>
          <p:cNvSpPr>
            <a:spLocks noGrp="1"/>
          </p:cNvSpPr>
          <p:nvPr>
            <p:ph type="sldNum" sz="quarter" idx="5"/>
          </p:nvPr>
        </p:nvSpPr>
        <p:spPr>
          <a:noFill/>
        </p:spPr>
        <p:txBody>
          <a:bodyPr/>
          <a:lstStyle/>
          <a:p>
            <a:r>
              <a:rPr lang="ar-SA">
                <a:solidFill>
                  <a:srgbClr val="000000"/>
                </a:solidFill>
              </a:rPr>
              <a:t>17</a:t>
            </a:r>
            <a:endParaRPr lang="en-US">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4184650" y="457200"/>
            <a:ext cx="2552700" cy="1914525"/>
          </a:xfrm>
          <a:ln/>
        </p:spPr>
      </p:sp>
      <p:sp>
        <p:nvSpPr>
          <p:cNvPr id="50179" name="Notes Placeholder 2"/>
          <p:cNvSpPr>
            <a:spLocks noGrp="1"/>
          </p:cNvSpPr>
          <p:nvPr>
            <p:ph type="body" idx="1"/>
          </p:nvPr>
        </p:nvSpPr>
        <p:spPr>
          <a:noFill/>
          <a:ln/>
        </p:spPr>
        <p:txBody>
          <a:bodyPr/>
          <a:lstStyle/>
          <a:p>
            <a:endParaRPr lang="en-US" smtClean="0"/>
          </a:p>
        </p:txBody>
      </p:sp>
      <p:sp>
        <p:nvSpPr>
          <p:cNvPr id="50180" name="Slide Number Placeholder 3"/>
          <p:cNvSpPr>
            <a:spLocks noGrp="1"/>
          </p:cNvSpPr>
          <p:nvPr>
            <p:ph type="sldNum" sz="quarter" idx="5"/>
          </p:nvPr>
        </p:nvSpPr>
        <p:spPr>
          <a:noFill/>
        </p:spPr>
        <p:txBody>
          <a:bodyPr/>
          <a:lstStyle/>
          <a:p>
            <a:r>
              <a:rPr lang="ar-SA">
                <a:solidFill>
                  <a:srgbClr val="000000"/>
                </a:solidFill>
              </a:rPr>
              <a:t>1</a:t>
            </a:r>
            <a:endParaRPr lang="en-US">
              <a:solidFill>
                <a:srgbClr val="000000"/>
              </a:solidFil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xfrm>
            <a:off x="4184650" y="457200"/>
            <a:ext cx="2552700" cy="1914525"/>
          </a:xfrm>
          <a:ln/>
        </p:spPr>
      </p:sp>
      <p:sp>
        <p:nvSpPr>
          <p:cNvPr id="67587" name="Notes Placeholder 2"/>
          <p:cNvSpPr>
            <a:spLocks noGrp="1"/>
          </p:cNvSpPr>
          <p:nvPr>
            <p:ph type="body" idx="1"/>
          </p:nvPr>
        </p:nvSpPr>
        <p:spPr>
          <a:noFill/>
          <a:ln/>
        </p:spPr>
        <p:txBody>
          <a:bodyPr/>
          <a:lstStyle/>
          <a:p>
            <a:endParaRPr lang="en-US" smtClean="0"/>
          </a:p>
        </p:txBody>
      </p:sp>
      <p:sp>
        <p:nvSpPr>
          <p:cNvPr id="67588" name="Slide Number Placeholder 3"/>
          <p:cNvSpPr>
            <a:spLocks noGrp="1"/>
          </p:cNvSpPr>
          <p:nvPr>
            <p:ph type="sldNum" sz="quarter" idx="5"/>
          </p:nvPr>
        </p:nvSpPr>
        <p:spPr>
          <a:noFill/>
        </p:spPr>
        <p:txBody>
          <a:bodyPr/>
          <a:lstStyle/>
          <a:p>
            <a:r>
              <a:rPr lang="ar-SA">
                <a:solidFill>
                  <a:srgbClr val="000000"/>
                </a:solidFill>
              </a:rPr>
              <a:t>18</a:t>
            </a:r>
            <a:endParaRPr lang="en-US">
              <a:solidFill>
                <a:srgbClr val="000000"/>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xfrm>
            <a:off x="4184650" y="457200"/>
            <a:ext cx="2552700" cy="1914525"/>
          </a:xfrm>
          <a:ln/>
        </p:spPr>
      </p:sp>
      <p:sp>
        <p:nvSpPr>
          <p:cNvPr id="68611" name="Notes Placeholder 2"/>
          <p:cNvSpPr>
            <a:spLocks noGrp="1"/>
          </p:cNvSpPr>
          <p:nvPr>
            <p:ph type="body" idx="1"/>
          </p:nvPr>
        </p:nvSpPr>
        <p:spPr>
          <a:noFill/>
          <a:ln/>
        </p:spPr>
        <p:txBody>
          <a:bodyPr/>
          <a:lstStyle/>
          <a:p>
            <a:endParaRPr lang="en-US" smtClean="0"/>
          </a:p>
        </p:txBody>
      </p:sp>
      <p:sp>
        <p:nvSpPr>
          <p:cNvPr id="68612" name="Slide Number Placeholder 3"/>
          <p:cNvSpPr>
            <a:spLocks noGrp="1"/>
          </p:cNvSpPr>
          <p:nvPr>
            <p:ph type="sldNum" sz="quarter" idx="5"/>
          </p:nvPr>
        </p:nvSpPr>
        <p:spPr>
          <a:noFill/>
        </p:spPr>
        <p:txBody>
          <a:bodyPr/>
          <a:lstStyle/>
          <a:p>
            <a:r>
              <a:rPr lang="ar-SA">
                <a:solidFill>
                  <a:srgbClr val="000000"/>
                </a:solidFill>
              </a:rPr>
              <a:t>19</a:t>
            </a:r>
            <a:endParaRPr lang="en-US">
              <a:solidFill>
                <a:srgbClr val="000000"/>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xfrm>
            <a:off x="4184650" y="457200"/>
            <a:ext cx="2552700" cy="1914525"/>
          </a:xfrm>
          <a:ln/>
        </p:spPr>
      </p:sp>
      <p:sp>
        <p:nvSpPr>
          <p:cNvPr id="69635" name="Notes Placeholder 2"/>
          <p:cNvSpPr>
            <a:spLocks noGrp="1"/>
          </p:cNvSpPr>
          <p:nvPr>
            <p:ph type="body" idx="1"/>
          </p:nvPr>
        </p:nvSpPr>
        <p:spPr>
          <a:noFill/>
          <a:ln/>
        </p:spPr>
        <p:txBody>
          <a:bodyPr/>
          <a:lstStyle/>
          <a:p>
            <a:endParaRPr lang="en-US" smtClean="0"/>
          </a:p>
        </p:txBody>
      </p:sp>
      <p:sp>
        <p:nvSpPr>
          <p:cNvPr id="69636" name="Slide Number Placeholder 3"/>
          <p:cNvSpPr>
            <a:spLocks noGrp="1"/>
          </p:cNvSpPr>
          <p:nvPr>
            <p:ph type="sldNum" sz="quarter" idx="5"/>
          </p:nvPr>
        </p:nvSpPr>
        <p:spPr>
          <a:noFill/>
        </p:spPr>
        <p:txBody>
          <a:bodyPr/>
          <a:lstStyle/>
          <a:p>
            <a:r>
              <a:rPr lang="ar-SA">
                <a:solidFill>
                  <a:srgbClr val="000000"/>
                </a:solidFill>
              </a:rPr>
              <a:t>20</a:t>
            </a:r>
            <a:endParaRPr lang="en-US">
              <a:solidFill>
                <a:srgbClr val="000000"/>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xfrm>
            <a:off x="4184650" y="457200"/>
            <a:ext cx="2552700" cy="1914525"/>
          </a:xfrm>
          <a:ln/>
        </p:spPr>
      </p:sp>
      <p:sp>
        <p:nvSpPr>
          <p:cNvPr id="70659" name="Notes Placeholder 2"/>
          <p:cNvSpPr>
            <a:spLocks noGrp="1"/>
          </p:cNvSpPr>
          <p:nvPr>
            <p:ph type="body" idx="1"/>
          </p:nvPr>
        </p:nvSpPr>
        <p:spPr>
          <a:noFill/>
          <a:ln/>
        </p:spPr>
        <p:txBody>
          <a:bodyPr/>
          <a:lstStyle/>
          <a:p>
            <a:endParaRPr lang="en-US" smtClean="0"/>
          </a:p>
        </p:txBody>
      </p:sp>
      <p:sp>
        <p:nvSpPr>
          <p:cNvPr id="70660" name="Slide Number Placeholder 3"/>
          <p:cNvSpPr>
            <a:spLocks noGrp="1"/>
          </p:cNvSpPr>
          <p:nvPr>
            <p:ph type="sldNum" sz="quarter" idx="5"/>
          </p:nvPr>
        </p:nvSpPr>
        <p:spPr>
          <a:noFill/>
        </p:spPr>
        <p:txBody>
          <a:bodyPr/>
          <a:lstStyle/>
          <a:p>
            <a:r>
              <a:rPr lang="ar-SA">
                <a:solidFill>
                  <a:srgbClr val="000000"/>
                </a:solidFill>
              </a:rPr>
              <a:t>21</a:t>
            </a:r>
            <a:endParaRPr lang="en-US">
              <a:solidFill>
                <a:srgbClr val="000000"/>
              </a:solidFil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xfrm>
            <a:off x="4184650" y="457200"/>
            <a:ext cx="2552700" cy="1914525"/>
          </a:xfrm>
          <a:ln/>
        </p:spPr>
      </p:sp>
      <p:sp>
        <p:nvSpPr>
          <p:cNvPr id="71683" name="Notes Placeholder 2"/>
          <p:cNvSpPr>
            <a:spLocks noGrp="1"/>
          </p:cNvSpPr>
          <p:nvPr>
            <p:ph type="body" idx="1"/>
          </p:nvPr>
        </p:nvSpPr>
        <p:spPr>
          <a:noFill/>
          <a:ln/>
        </p:spPr>
        <p:txBody>
          <a:bodyPr/>
          <a:lstStyle/>
          <a:p>
            <a:endParaRPr lang="en-US" smtClean="0"/>
          </a:p>
        </p:txBody>
      </p:sp>
      <p:sp>
        <p:nvSpPr>
          <p:cNvPr id="71684" name="Slide Number Placeholder 3"/>
          <p:cNvSpPr>
            <a:spLocks noGrp="1"/>
          </p:cNvSpPr>
          <p:nvPr>
            <p:ph type="sldNum" sz="quarter" idx="5"/>
          </p:nvPr>
        </p:nvSpPr>
        <p:spPr>
          <a:noFill/>
        </p:spPr>
        <p:txBody>
          <a:bodyPr/>
          <a:lstStyle/>
          <a:p>
            <a:r>
              <a:rPr lang="ar-SA">
                <a:solidFill>
                  <a:srgbClr val="000000"/>
                </a:solidFill>
              </a:rPr>
              <a:t>22</a:t>
            </a:r>
            <a:endParaRPr lang="en-US">
              <a:solidFill>
                <a:srgbClr val="000000"/>
              </a:solidFill>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xfrm>
            <a:off x="4184650" y="457200"/>
            <a:ext cx="2552700" cy="1914525"/>
          </a:xfrm>
          <a:ln/>
        </p:spPr>
      </p:sp>
      <p:sp>
        <p:nvSpPr>
          <p:cNvPr id="72707" name="Notes Placeholder 2"/>
          <p:cNvSpPr>
            <a:spLocks noGrp="1"/>
          </p:cNvSpPr>
          <p:nvPr>
            <p:ph type="body" idx="1"/>
          </p:nvPr>
        </p:nvSpPr>
        <p:spPr>
          <a:noFill/>
          <a:ln/>
        </p:spPr>
        <p:txBody>
          <a:bodyPr/>
          <a:lstStyle/>
          <a:p>
            <a:endParaRPr lang="en-US" smtClean="0"/>
          </a:p>
        </p:txBody>
      </p:sp>
      <p:sp>
        <p:nvSpPr>
          <p:cNvPr id="72708" name="Slide Number Placeholder 3"/>
          <p:cNvSpPr>
            <a:spLocks noGrp="1"/>
          </p:cNvSpPr>
          <p:nvPr>
            <p:ph type="sldNum" sz="quarter" idx="5"/>
          </p:nvPr>
        </p:nvSpPr>
        <p:spPr>
          <a:noFill/>
        </p:spPr>
        <p:txBody>
          <a:bodyPr/>
          <a:lstStyle/>
          <a:p>
            <a:r>
              <a:rPr lang="ar-SA">
                <a:solidFill>
                  <a:srgbClr val="000000"/>
                </a:solidFill>
              </a:rPr>
              <a:t>23</a:t>
            </a:r>
            <a:endParaRPr lang="en-US">
              <a:solidFill>
                <a:srgbClr val="000000"/>
              </a:solidFil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xfrm>
            <a:off x="4184650" y="457200"/>
            <a:ext cx="2552700" cy="1914525"/>
          </a:xfrm>
          <a:ln/>
        </p:spPr>
      </p:sp>
      <p:sp>
        <p:nvSpPr>
          <p:cNvPr id="73731" name="Notes Placeholder 2"/>
          <p:cNvSpPr>
            <a:spLocks noGrp="1"/>
          </p:cNvSpPr>
          <p:nvPr>
            <p:ph type="body" idx="1"/>
          </p:nvPr>
        </p:nvSpPr>
        <p:spPr>
          <a:noFill/>
          <a:ln/>
        </p:spPr>
        <p:txBody>
          <a:bodyPr/>
          <a:lstStyle/>
          <a:p>
            <a:endParaRPr lang="en-US" smtClean="0"/>
          </a:p>
        </p:txBody>
      </p:sp>
      <p:sp>
        <p:nvSpPr>
          <p:cNvPr id="73732" name="Slide Number Placeholder 3"/>
          <p:cNvSpPr>
            <a:spLocks noGrp="1"/>
          </p:cNvSpPr>
          <p:nvPr>
            <p:ph type="sldNum" sz="quarter" idx="5"/>
          </p:nvPr>
        </p:nvSpPr>
        <p:spPr>
          <a:noFill/>
        </p:spPr>
        <p:txBody>
          <a:bodyPr/>
          <a:lstStyle/>
          <a:p>
            <a:r>
              <a:rPr lang="ar-SA">
                <a:solidFill>
                  <a:srgbClr val="000000"/>
                </a:solidFill>
              </a:rPr>
              <a:t>24</a:t>
            </a:r>
            <a:endParaRPr lang="en-US">
              <a:solidFill>
                <a:srgbClr val="000000"/>
              </a:solidFil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xfrm>
            <a:off x="4184650" y="457200"/>
            <a:ext cx="2552700" cy="1914525"/>
          </a:xfrm>
          <a:ln/>
        </p:spPr>
      </p:sp>
      <p:sp>
        <p:nvSpPr>
          <p:cNvPr id="74755" name="Notes Placeholder 2"/>
          <p:cNvSpPr>
            <a:spLocks noGrp="1"/>
          </p:cNvSpPr>
          <p:nvPr>
            <p:ph type="body" idx="1"/>
          </p:nvPr>
        </p:nvSpPr>
        <p:spPr>
          <a:noFill/>
          <a:ln/>
        </p:spPr>
        <p:txBody>
          <a:bodyPr/>
          <a:lstStyle/>
          <a:p>
            <a:endParaRPr lang="en-US" smtClean="0"/>
          </a:p>
        </p:txBody>
      </p:sp>
      <p:sp>
        <p:nvSpPr>
          <p:cNvPr id="74756" name="Slide Number Placeholder 3"/>
          <p:cNvSpPr>
            <a:spLocks noGrp="1"/>
          </p:cNvSpPr>
          <p:nvPr>
            <p:ph type="sldNum" sz="quarter" idx="5"/>
          </p:nvPr>
        </p:nvSpPr>
        <p:spPr>
          <a:noFill/>
        </p:spPr>
        <p:txBody>
          <a:bodyPr/>
          <a:lstStyle/>
          <a:p>
            <a:r>
              <a:rPr lang="ar-SA">
                <a:solidFill>
                  <a:srgbClr val="000000"/>
                </a:solidFill>
              </a:rPr>
              <a:t>25</a:t>
            </a:r>
            <a:endParaRPr lang="en-US">
              <a:solidFill>
                <a:srgbClr val="000000"/>
              </a:solidFill>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xfrm>
            <a:off x="4184650" y="457200"/>
            <a:ext cx="2552700" cy="1914525"/>
          </a:xfrm>
          <a:ln/>
        </p:spPr>
      </p:sp>
      <p:sp>
        <p:nvSpPr>
          <p:cNvPr id="75779" name="Notes Placeholder 2"/>
          <p:cNvSpPr>
            <a:spLocks noGrp="1"/>
          </p:cNvSpPr>
          <p:nvPr>
            <p:ph type="body" idx="1"/>
          </p:nvPr>
        </p:nvSpPr>
        <p:spPr>
          <a:noFill/>
          <a:ln/>
        </p:spPr>
        <p:txBody>
          <a:bodyPr/>
          <a:lstStyle/>
          <a:p>
            <a:endParaRPr lang="en-US" smtClean="0"/>
          </a:p>
        </p:txBody>
      </p:sp>
      <p:sp>
        <p:nvSpPr>
          <p:cNvPr id="75780" name="Slide Number Placeholder 3"/>
          <p:cNvSpPr>
            <a:spLocks noGrp="1"/>
          </p:cNvSpPr>
          <p:nvPr>
            <p:ph type="sldNum" sz="quarter" idx="5"/>
          </p:nvPr>
        </p:nvSpPr>
        <p:spPr>
          <a:noFill/>
        </p:spPr>
        <p:txBody>
          <a:bodyPr/>
          <a:lstStyle/>
          <a:p>
            <a:r>
              <a:rPr lang="ar-SA">
                <a:solidFill>
                  <a:srgbClr val="000000"/>
                </a:solidFill>
              </a:rPr>
              <a:t>26</a:t>
            </a:r>
            <a:endParaRPr lang="en-US">
              <a:solidFill>
                <a:srgbClr val="000000"/>
              </a:solidFill>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xfrm>
            <a:off x="4184650" y="457200"/>
            <a:ext cx="2552700" cy="1914525"/>
          </a:xfrm>
          <a:ln/>
        </p:spPr>
      </p:sp>
      <p:sp>
        <p:nvSpPr>
          <p:cNvPr id="76803" name="Notes Placeholder 2"/>
          <p:cNvSpPr>
            <a:spLocks noGrp="1"/>
          </p:cNvSpPr>
          <p:nvPr>
            <p:ph type="body" idx="1"/>
          </p:nvPr>
        </p:nvSpPr>
        <p:spPr>
          <a:noFill/>
          <a:ln/>
        </p:spPr>
        <p:txBody>
          <a:bodyPr/>
          <a:lstStyle/>
          <a:p>
            <a:endParaRPr lang="en-US" smtClean="0"/>
          </a:p>
        </p:txBody>
      </p:sp>
      <p:sp>
        <p:nvSpPr>
          <p:cNvPr id="76804" name="Slide Number Placeholder 3"/>
          <p:cNvSpPr>
            <a:spLocks noGrp="1"/>
          </p:cNvSpPr>
          <p:nvPr>
            <p:ph type="sldNum" sz="quarter" idx="5"/>
          </p:nvPr>
        </p:nvSpPr>
        <p:spPr>
          <a:noFill/>
        </p:spPr>
        <p:txBody>
          <a:bodyPr/>
          <a:lstStyle/>
          <a:p>
            <a:r>
              <a:rPr lang="ar-SA">
                <a:solidFill>
                  <a:srgbClr val="000000"/>
                </a:solidFill>
              </a:rPr>
              <a:t>27</a:t>
            </a:r>
            <a:endParaRPr lang="en-US">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r>
              <a:rPr lang="ar-SA">
                <a:solidFill>
                  <a:srgbClr val="000000"/>
                </a:solidFill>
              </a:rPr>
              <a:t>3</a:t>
            </a:r>
            <a:endParaRPr lang="en-US">
              <a:solidFill>
                <a:srgbClr val="000000"/>
              </a:solidFill>
            </a:endParaRPr>
          </a:p>
        </p:txBody>
      </p:sp>
      <p:sp>
        <p:nvSpPr>
          <p:cNvPr id="43011" name="Rectangle 2"/>
          <p:cNvSpPr>
            <a:spLocks noGrp="1" noRot="1" noChangeAspect="1" noChangeArrowheads="1" noTextEdit="1"/>
          </p:cNvSpPr>
          <p:nvPr>
            <p:ph type="sldImg"/>
          </p:nvPr>
        </p:nvSpPr>
        <p:spPr>
          <a:xfrm>
            <a:off x="4184650" y="457200"/>
            <a:ext cx="2552700" cy="1914525"/>
          </a:xfrm>
          <a:prstGeom prst="rect">
            <a:avLst/>
          </a:prstGeom>
          <a:ln/>
        </p:spPr>
      </p:sp>
      <p:sp>
        <p:nvSpPr>
          <p:cNvPr id="43012"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xfrm>
            <a:off x="4184650" y="457200"/>
            <a:ext cx="2552700" cy="1914525"/>
          </a:xfrm>
          <a:ln/>
        </p:spPr>
      </p:sp>
      <p:sp>
        <p:nvSpPr>
          <p:cNvPr id="77827" name="Notes Placeholder 2"/>
          <p:cNvSpPr>
            <a:spLocks noGrp="1"/>
          </p:cNvSpPr>
          <p:nvPr>
            <p:ph type="body" idx="1"/>
          </p:nvPr>
        </p:nvSpPr>
        <p:spPr>
          <a:noFill/>
          <a:ln/>
        </p:spPr>
        <p:txBody>
          <a:bodyPr/>
          <a:lstStyle/>
          <a:p>
            <a:endParaRPr lang="en-US" smtClean="0"/>
          </a:p>
        </p:txBody>
      </p:sp>
      <p:sp>
        <p:nvSpPr>
          <p:cNvPr id="77828" name="Slide Number Placeholder 3"/>
          <p:cNvSpPr>
            <a:spLocks noGrp="1"/>
          </p:cNvSpPr>
          <p:nvPr>
            <p:ph type="sldNum" sz="quarter" idx="5"/>
          </p:nvPr>
        </p:nvSpPr>
        <p:spPr>
          <a:noFill/>
        </p:spPr>
        <p:txBody>
          <a:bodyPr/>
          <a:lstStyle/>
          <a:p>
            <a:r>
              <a:rPr lang="ar-SA">
                <a:solidFill>
                  <a:srgbClr val="000000"/>
                </a:solidFill>
              </a:rPr>
              <a:t>28</a:t>
            </a:r>
            <a:endParaRPr lang="en-US">
              <a:solidFill>
                <a:srgbClr val="000000"/>
              </a:solidFill>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xfrm>
            <a:off x="4184650" y="457200"/>
            <a:ext cx="2552700" cy="1914525"/>
          </a:xfrm>
          <a:ln/>
        </p:spPr>
      </p:sp>
      <p:sp>
        <p:nvSpPr>
          <p:cNvPr id="78851" name="Notes Placeholder 2"/>
          <p:cNvSpPr>
            <a:spLocks noGrp="1"/>
          </p:cNvSpPr>
          <p:nvPr>
            <p:ph type="body" idx="1"/>
          </p:nvPr>
        </p:nvSpPr>
        <p:spPr>
          <a:noFill/>
          <a:ln/>
        </p:spPr>
        <p:txBody>
          <a:bodyPr/>
          <a:lstStyle/>
          <a:p>
            <a:endParaRPr lang="en-US" smtClean="0"/>
          </a:p>
        </p:txBody>
      </p:sp>
      <p:sp>
        <p:nvSpPr>
          <p:cNvPr id="78852" name="Slide Number Placeholder 3"/>
          <p:cNvSpPr>
            <a:spLocks noGrp="1"/>
          </p:cNvSpPr>
          <p:nvPr>
            <p:ph type="sldNum" sz="quarter" idx="5"/>
          </p:nvPr>
        </p:nvSpPr>
        <p:spPr>
          <a:noFill/>
        </p:spPr>
        <p:txBody>
          <a:bodyPr/>
          <a:lstStyle/>
          <a:p>
            <a:r>
              <a:rPr lang="ar-SA">
                <a:solidFill>
                  <a:srgbClr val="000000"/>
                </a:solidFill>
              </a:rPr>
              <a:t>29</a:t>
            </a:r>
            <a:endParaRPr lang="en-US">
              <a:solidFill>
                <a:srgbClr val="000000"/>
              </a:solidFill>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xfrm>
            <a:off x="4184650" y="457200"/>
            <a:ext cx="2552700" cy="1914525"/>
          </a:xfrm>
          <a:ln/>
        </p:spPr>
      </p:sp>
      <p:sp>
        <p:nvSpPr>
          <p:cNvPr id="79875" name="Notes Placeholder 2"/>
          <p:cNvSpPr>
            <a:spLocks noGrp="1"/>
          </p:cNvSpPr>
          <p:nvPr>
            <p:ph type="body" idx="1"/>
          </p:nvPr>
        </p:nvSpPr>
        <p:spPr>
          <a:noFill/>
          <a:ln/>
        </p:spPr>
        <p:txBody>
          <a:bodyPr/>
          <a:lstStyle/>
          <a:p>
            <a:endParaRPr lang="en-US" smtClean="0"/>
          </a:p>
        </p:txBody>
      </p:sp>
      <p:sp>
        <p:nvSpPr>
          <p:cNvPr id="79876" name="Slide Number Placeholder 3"/>
          <p:cNvSpPr>
            <a:spLocks noGrp="1"/>
          </p:cNvSpPr>
          <p:nvPr>
            <p:ph type="sldNum" sz="quarter" idx="5"/>
          </p:nvPr>
        </p:nvSpPr>
        <p:spPr>
          <a:noFill/>
        </p:spPr>
        <p:txBody>
          <a:bodyPr/>
          <a:lstStyle/>
          <a:p>
            <a:r>
              <a:rPr lang="ar-SA">
                <a:solidFill>
                  <a:srgbClr val="000000"/>
                </a:solidFill>
              </a:rPr>
              <a:t>30</a:t>
            </a:r>
            <a:endParaRPr lang="en-US">
              <a:solidFill>
                <a:srgbClr val="000000"/>
              </a:solidFill>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xfrm>
            <a:off x="4184650" y="457200"/>
            <a:ext cx="2552700" cy="1914525"/>
          </a:xfrm>
          <a:ln/>
        </p:spPr>
      </p:sp>
      <p:sp>
        <p:nvSpPr>
          <p:cNvPr id="80899" name="Notes Placeholder 2"/>
          <p:cNvSpPr>
            <a:spLocks noGrp="1"/>
          </p:cNvSpPr>
          <p:nvPr>
            <p:ph type="body" idx="1"/>
          </p:nvPr>
        </p:nvSpPr>
        <p:spPr>
          <a:noFill/>
          <a:ln/>
        </p:spPr>
        <p:txBody>
          <a:bodyPr/>
          <a:lstStyle/>
          <a:p>
            <a:endParaRPr lang="en-US" smtClean="0">
              <a:latin typeface="Arial" charset="0"/>
            </a:endParaRPr>
          </a:p>
        </p:txBody>
      </p:sp>
      <p:sp>
        <p:nvSpPr>
          <p:cNvPr id="80900" name="Slide Number Placeholder 3"/>
          <p:cNvSpPr>
            <a:spLocks noGrp="1"/>
          </p:cNvSpPr>
          <p:nvPr>
            <p:ph type="sldNum" sz="quarter" idx="5"/>
          </p:nvPr>
        </p:nvSpPr>
        <p:spPr>
          <a:noFill/>
        </p:spPr>
        <p:txBody>
          <a:bodyPr/>
          <a:lstStyle/>
          <a:p>
            <a:r>
              <a:rPr lang="en-US">
                <a:solidFill>
                  <a:srgbClr val="000000"/>
                </a:solidFill>
              </a:rPr>
              <a:t>31</a:t>
            </a:r>
          </a:p>
        </p:txBody>
      </p:sp>
      <p:sp>
        <p:nvSpPr>
          <p:cNvPr id="80901" name="Header Placeholder 4"/>
          <p:cNvSpPr>
            <a:spLocks noGrp="1"/>
          </p:cNvSpPr>
          <p:nvPr>
            <p:ph type="hdr" sz="quarter" idx="4294967295"/>
          </p:nvPr>
        </p:nvSpPr>
        <p:spPr bwMode="auto">
          <a:xfrm>
            <a:off x="0" y="0"/>
            <a:ext cx="2971800" cy="458788"/>
          </a:xfrm>
          <a:prstGeom prst="rect">
            <a:avLst/>
          </a:prstGeom>
          <a:noFill/>
          <a:ln>
            <a:miter lim="800000"/>
            <a:headEnd/>
            <a:tailEnd/>
          </a:ln>
        </p:spPr>
        <p:txBody>
          <a:bodyPr lIns="89931" tIns="44966" rIns="89931" bIns="44966"/>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xfrm>
            <a:off x="4184650" y="457200"/>
            <a:ext cx="2552700" cy="1914525"/>
          </a:xfrm>
          <a:ln/>
        </p:spPr>
      </p:sp>
      <p:sp>
        <p:nvSpPr>
          <p:cNvPr id="81923" name="Notes Placeholder 2"/>
          <p:cNvSpPr>
            <a:spLocks noGrp="1"/>
          </p:cNvSpPr>
          <p:nvPr>
            <p:ph type="body" idx="1"/>
          </p:nvPr>
        </p:nvSpPr>
        <p:spPr>
          <a:noFill/>
          <a:ln/>
        </p:spPr>
        <p:txBody>
          <a:bodyPr/>
          <a:lstStyle/>
          <a:p>
            <a:endParaRPr lang="en-US" smtClean="0">
              <a:latin typeface="Arial" charset="0"/>
            </a:endParaRPr>
          </a:p>
        </p:txBody>
      </p:sp>
      <p:sp>
        <p:nvSpPr>
          <p:cNvPr id="81924" name="Slide Number Placeholder 3"/>
          <p:cNvSpPr>
            <a:spLocks noGrp="1"/>
          </p:cNvSpPr>
          <p:nvPr>
            <p:ph type="sldNum" sz="quarter" idx="5"/>
          </p:nvPr>
        </p:nvSpPr>
        <p:spPr>
          <a:noFill/>
        </p:spPr>
        <p:txBody>
          <a:bodyPr/>
          <a:lstStyle/>
          <a:p>
            <a:r>
              <a:rPr lang="en-US">
                <a:solidFill>
                  <a:srgbClr val="000000"/>
                </a:solidFill>
              </a:rPr>
              <a:t>32</a:t>
            </a:r>
          </a:p>
        </p:txBody>
      </p:sp>
      <p:sp>
        <p:nvSpPr>
          <p:cNvPr id="81925" name="Header Placeholder 4"/>
          <p:cNvSpPr>
            <a:spLocks noGrp="1"/>
          </p:cNvSpPr>
          <p:nvPr>
            <p:ph type="hdr" sz="quarter" idx="4294967295"/>
          </p:nvPr>
        </p:nvSpPr>
        <p:spPr bwMode="auto">
          <a:xfrm>
            <a:off x="0" y="0"/>
            <a:ext cx="2971800" cy="458788"/>
          </a:xfrm>
          <a:prstGeom prst="rect">
            <a:avLst/>
          </a:prstGeom>
          <a:noFill/>
          <a:ln>
            <a:miter lim="800000"/>
            <a:headEnd/>
            <a:tailEnd/>
          </a:ln>
        </p:spPr>
        <p:txBody>
          <a:bodyPr lIns="89931" tIns="44966" rIns="89931" bIns="44966"/>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p>
            <a:r>
              <a:rPr lang="ar-SA">
                <a:solidFill>
                  <a:srgbClr val="000000"/>
                </a:solidFill>
              </a:rPr>
              <a:t>33</a:t>
            </a:r>
            <a:endParaRPr lang="en-US">
              <a:solidFill>
                <a:srgbClr val="000000"/>
              </a:solidFill>
            </a:endParaRPr>
          </a:p>
        </p:txBody>
      </p:sp>
      <p:sp>
        <p:nvSpPr>
          <p:cNvPr id="82947" name="Rectangle 2"/>
          <p:cNvSpPr>
            <a:spLocks noGrp="1" noRot="1" noChangeAspect="1" noChangeArrowheads="1" noTextEdit="1"/>
          </p:cNvSpPr>
          <p:nvPr>
            <p:ph type="sldImg"/>
          </p:nvPr>
        </p:nvSpPr>
        <p:spPr>
          <a:xfrm>
            <a:off x="4184650" y="457200"/>
            <a:ext cx="2552700" cy="1914525"/>
          </a:xfrm>
          <a:ln/>
        </p:spPr>
      </p:sp>
      <p:sp>
        <p:nvSpPr>
          <p:cNvPr id="82948"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xfrm>
            <a:off x="4184650" y="457200"/>
            <a:ext cx="2552700" cy="1914525"/>
          </a:xfrm>
          <a:ln/>
        </p:spPr>
      </p:sp>
      <p:sp>
        <p:nvSpPr>
          <p:cNvPr id="83971" name="Notes Placeholder 2"/>
          <p:cNvSpPr>
            <a:spLocks noGrp="1"/>
          </p:cNvSpPr>
          <p:nvPr>
            <p:ph type="body" idx="1"/>
          </p:nvPr>
        </p:nvSpPr>
        <p:spPr>
          <a:noFill/>
          <a:ln/>
        </p:spPr>
        <p:txBody>
          <a:bodyPr/>
          <a:lstStyle/>
          <a:p>
            <a:endParaRPr lang="en-US" smtClean="0"/>
          </a:p>
        </p:txBody>
      </p:sp>
      <p:sp>
        <p:nvSpPr>
          <p:cNvPr id="83972" name="Header Placeholder 3"/>
          <p:cNvSpPr>
            <a:spLocks noGrp="1"/>
          </p:cNvSpPr>
          <p:nvPr>
            <p:ph type="hdr" sz="quarter" idx="4294967295"/>
          </p:nvPr>
        </p:nvSpPr>
        <p:spPr bwMode="auto">
          <a:xfrm>
            <a:off x="0" y="0"/>
            <a:ext cx="2971800" cy="458788"/>
          </a:xfrm>
          <a:prstGeom prst="rect">
            <a:avLst/>
          </a:prstGeom>
          <a:noFill/>
          <a:ln>
            <a:miter lim="800000"/>
            <a:headEnd/>
            <a:tailEnd/>
          </a:ln>
        </p:spPr>
        <p:txBody>
          <a:bodyPr/>
          <a:lstStyle/>
          <a:p>
            <a:endParaRPr lang="en-US"/>
          </a:p>
        </p:txBody>
      </p:sp>
      <p:sp>
        <p:nvSpPr>
          <p:cNvPr id="83973" name="Slide Number Placeholder 4"/>
          <p:cNvSpPr>
            <a:spLocks noGrp="1"/>
          </p:cNvSpPr>
          <p:nvPr>
            <p:ph type="sldNum" sz="quarter" idx="5"/>
          </p:nvPr>
        </p:nvSpPr>
        <p:spPr>
          <a:noFill/>
        </p:spPr>
        <p:txBody>
          <a:bodyPr/>
          <a:lstStyle/>
          <a:p>
            <a:r>
              <a:rPr lang="en-US">
                <a:solidFill>
                  <a:srgbClr val="000000"/>
                </a:solidFill>
              </a:rPr>
              <a:t>34</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xfrm>
            <a:off x="4184650" y="457200"/>
            <a:ext cx="2552700" cy="1914525"/>
          </a:xfrm>
          <a:ln/>
        </p:spPr>
      </p:sp>
      <p:sp>
        <p:nvSpPr>
          <p:cNvPr id="84995" name="Notes Placeholder 2"/>
          <p:cNvSpPr>
            <a:spLocks noGrp="1"/>
          </p:cNvSpPr>
          <p:nvPr>
            <p:ph type="body" idx="1"/>
          </p:nvPr>
        </p:nvSpPr>
        <p:spPr>
          <a:noFill/>
          <a:ln/>
        </p:spPr>
        <p:txBody>
          <a:bodyPr/>
          <a:lstStyle/>
          <a:p>
            <a:endParaRPr lang="en-US" smtClean="0"/>
          </a:p>
        </p:txBody>
      </p:sp>
      <p:sp>
        <p:nvSpPr>
          <p:cNvPr id="84996" name="Slide Number Placeholder 3"/>
          <p:cNvSpPr>
            <a:spLocks noGrp="1"/>
          </p:cNvSpPr>
          <p:nvPr>
            <p:ph type="sldNum" sz="quarter" idx="5"/>
          </p:nvPr>
        </p:nvSpPr>
        <p:spPr>
          <a:noFill/>
        </p:spPr>
        <p:txBody>
          <a:bodyPr/>
          <a:lstStyle/>
          <a:p>
            <a:r>
              <a:rPr lang="ar-SA">
                <a:solidFill>
                  <a:srgbClr val="000000"/>
                </a:solidFill>
              </a:rPr>
              <a:t>35</a:t>
            </a:r>
            <a:endParaRPr lang="en-US">
              <a:solidFill>
                <a:srgbClr val="000000"/>
              </a:solidFill>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Rot="1" noChangeAspect="1" noChangeArrowheads="1" noTextEdit="1"/>
          </p:cNvSpPr>
          <p:nvPr>
            <p:ph type="sldImg"/>
          </p:nvPr>
        </p:nvSpPr>
        <p:spPr>
          <a:xfrm>
            <a:off x="4184650" y="457200"/>
            <a:ext cx="2552700" cy="1914525"/>
          </a:xfrm>
          <a:ln/>
        </p:spPr>
      </p:sp>
      <p:sp>
        <p:nvSpPr>
          <p:cNvPr id="10240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xfrm>
            <a:off x="4184650" y="457200"/>
            <a:ext cx="2552700" cy="1914525"/>
          </a:xfrm>
          <a:prstGeom prst="rect">
            <a:avLst/>
          </a:prstGeom>
          <a:ln/>
        </p:spPr>
      </p:sp>
      <p:sp>
        <p:nvSpPr>
          <p:cNvPr id="71683" name="Notes Placeholder 2"/>
          <p:cNvSpPr>
            <a:spLocks noGrp="1"/>
          </p:cNvSpPr>
          <p:nvPr>
            <p:ph type="body" idx="1"/>
          </p:nvPr>
        </p:nvSpPr>
        <p:spPr>
          <a:noFill/>
          <a:ln/>
        </p:spPr>
        <p:txBody>
          <a:bodyPr/>
          <a:lstStyle/>
          <a:p>
            <a:endParaRPr lang="en-US" smtClean="0"/>
          </a:p>
        </p:txBody>
      </p:sp>
      <p:sp>
        <p:nvSpPr>
          <p:cNvPr id="71684" name="Slide Number Placeholder 3"/>
          <p:cNvSpPr>
            <a:spLocks noGrp="1"/>
          </p:cNvSpPr>
          <p:nvPr>
            <p:ph type="sldNum" sz="quarter" idx="5"/>
          </p:nvPr>
        </p:nvSpPr>
        <p:spPr>
          <a:noFill/>
        </p:spPr>
        <p:txBody>
          <a:bodyPr/>
          <a:lstStyle/>
          <a:p>
            <a:fld id="{0FA80BF8-4735-4D47-BC00-6A4D56CB634F}" type="slidenum">
              <a:rPr lang="ar-SA"/>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xfrm>
            <a:off x="4184650" y="457200"/>
            <a:ext cx="2552700" cy="1914525"/>
          </a:xfrm>
          <a:ln/>
        </p:spPr>
      </p:sp>
      <p:sp>
        <p:nvSpPr>
          <p:cNvPr id="51203" name="Notes Placeholder 2"/>
          <p:cNvSpPr>
            <a:spLocks noGrp="1"/>
          </p:cNvSpPr>
          <p:nvPr>
            <p:ph type="body" idx="1"/>
          </p:nvPr>
        </p:nvSpPr>
        <p:spPr>
          <a:noFill/>
          <a:ln/>
        </p:spPr>
        <p:txBody>
          <a:bodyPr/>
          <a:lstStyle/>
          <a:p>
            <a:endParaRPr lang="en-US" smtClean="0"/>
          </a:p>
        </p:txBody>
      </p:sp>
      <p:sp>
        <p:nvSpPr>
          <p:cNvPr id="51204" name="Slide Number Placeholder 3"/>
          <p:cNvSpPr>
            <a:spLocks noGrp="1"/>
          </p:cNvSpPr>
          <p:nvPr>
            <p:ph type="sldNum" sz="quarter" idx="5"/>
          </p:nvPr>
        </p:nvSpPr>
        <p:spPr>
          <a:noFill/>
        </p:spPr>
        <p:txBody>
          <a:bodyPr/>
          <a:lstStyle/>
          <a:p>
            <a:r>
              <a:rPr lang="ar-SA">
                <a:solidFill>
                  <a:srgbClr val="000000"/>
                </a:solidFill>
              </a:rPr>
              <a:t>2</a:t>
            </a:r>
            <a:endParaRPr lang="en-US">
              <a:solidFill>
                <a:srgbClr val="000000"/>
              </a:solidFill>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xfrm>
            <a:off x="4184650" y="457200"/>
            <a:ext cx="2552700" cy="1914525"/>
          </a:xfrm>
          <a:prstGeom prst="rect">
            <a:avLst/>
          </a:prstGeom>
          <a:ln/>
        </p:spPr>
      </p:sp>
      <p:sp>
        <p:nvSpPr>
          <p:cNvPr id="72707" name="Notes Placeholder 2"/>
          <p:cNvSpPr>
            <a:spLocks noGrp="1"/>
          </p:cNvSpPr>
          <p:nvPr>
            <p:ph type="body" idx="1"/>
          </p:nvPr>
        </p:nvSpPr>
        <p:spPr>
          <a:noFill/>
          <a:ln/>
        </p:spPr>
        <p:txBody>
          <a:bodyPr/>
          <a:lstStyle/>
          <a:p>
            <a:endParaRPr lang="en-US" smtClean="0"/>
          </a:p>
        </p:txBody>
      </p:sp>
      <p:sp>
        <p:nvSpPr>
          <p:cNvPr id="72708" name="Slide Number Placeholder 3"/>
          <p:cNvSpPr>
            <a:spLocks noGrp="1"/>
          </p:cNvSpPr>
          <p:nvPr>
            <p:ph type="sldNum" sz="quarter" idx="5"/>
          </p:nvPr>
        </p:nvSpPr>
        <p:spPr>
          <a:noFill/>
        </p:spPr>
        <p:txBody>
          <a:bodyPr/>
          <a:lstStyle/>
          <a:p>
            <a:fld id="{3DFD9FB1-BF1C-48C2-91F9-9BF6F9DFE5F9}" type="slidenum">
              <a:rPr lang="ar-SA"/>
              <a:pPr/>
              <a:t>40</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xfrm>
            <a:off x="4184650" y="457200"/>
            <a:ext cx="2552700" cy="1914525"/>
          </a:xfrm>
          <a:ln/>
        </p:spPr>
      </p:sp>
      <p:sp>
        <p:nvSpPr>
          <p:cNvPr id="52227" name="Notes Placeholder 2"/>
          <p:cNvSpPr>
            <a:spLocks noGrp="1"/>
          </p:cNvSpPr>
          <p:nvPr>
            <p:ph type="body" idx="1"/>
          </p:nvPr>
        </p:nvSpPr>
        <p:spPr>
          <a:noFill/>
          <a:ln/>
        </p:spPr>
        <p:txBody>
          <a:bodyPr/>
          <a:lstStyle/>
          <a:p>
            <a:endParaRPr lang="en-US" smtClean="0"/>
          </a:p>
        </p:txBody>
      </p:sp>
      <p:sp>
        <p:nvSpPr>
          <p:cNvPr id="52228" name="Slide Number Placeholder 3"/>
          <p:cNvSpPr>
            <a:spLocks noGrp="1"/>
          </p:cNvSpPr>
          <p:nvPr>
            <p:ph type="sldNum" sz="quarter" idx="5"/>
          </p:nvPr>
        </p:nvSpPr>
        <p:spPr>
          <a:noFill/>
        </p:spPr>
        <p:txBody>
          <a:bodyPr/>
          <a:lstStyle/>
          <a:p>
            <a:r>
              <a:rPr lang="ar-SA">
                <a:solidFill>
                  <a:srgbClr val="000000"/>
                </a:solidFill>
              </a:rPr>
              <a:t>3</a:t>
            </a:r>
            <a:endParaRPr lang="en-US">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xfrm>
            <a:off x="4184650" y="457200"/>
            <a:ext cx="2552700" cy="1914525"/>
          </a:xfrm>
          <a:ln/>
        </p:spPr>
      </p:sp>
      <p:sp>
        <p:nvSpPr>
          <p:cNvPr id="53251" name="Notes Placeholder 2"/>
          <p:cNvSpPr>
            <a:spLocks noGrp="1"/>
          </p:cNvSpPr>
          <p:nvPr>
            <p:ph type="body" idx="1"/>
          </p:nvPr>
        </p:nvSpPr>
        <p:spPr>
          <a:noFill/>
          <a:ln/>
        </p:spPr>
        <p:txBody>
          <a:bodyPr/>
          <a:lstStyle/>
          <a:p>
            <a:endParaRPr lang="en-US" smtClean="0"/>
          </a:p>
        </p:txBody>
      </p:sp>
      <p:sp>
        <p:nvSpPr>
          <p:cNvPr id="53252" name="Slide Number Placeholder 3"/>
          <p:cNvSpPr>
            <a:spLocks noGrp="1"/>
          </p:cNvSpPr>
          <p:nvPr>
            <p:ph type="sldNum" sz="quarter" idx="5"/>
          </p:nvPr>
        </p:nvSpPr>
        <p:spPr>
          <a:noFill/>
        </p:spPr>
        <p:txBody>
          <a:bodyPr/>
          <a:lstStyle/>
          <a:p>
            <a:r>
              <a:rPr lang="ar-SA">
                <a:solidFill>
                  <a:srgbClr val="000000"/>
                </a:solidFill>
              </a:rPr>
              <a:t>4</a:t>
            </a:r>
            <a:endParaRPr lang="en-US">
              <a:solidFill>
                <a:srgbClr val="000000"/>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xfrm>
            <a:off x="4184650" y="457200"/>
            <a:ext cx="2552700" cy="1914525"/>
          </a:xfrm>
          <a:ln/>
        </p:spPr>
      </p:sp>
      <p:sp>
        <p:nvSpPr>
          <p:cNvPr id="54275" name="Notes Placeholder 2"/>
          <p:cNvSpPr>
            <a:spLocks noGrp="1"/>
          </p:cNvSpPr>
          <p:nvPr>
            <p:ph type="body" idx="1"/>
          </p:nvPr>
        </p:nvSpPr>
        <p:spPr>
          <a:noFill/>
          <a:ln/>
        </p:spPr>
        <p:txBody>
          <a:bodyPr/>
          <a:lstStyle/>
          <a:p>
            <a:endParaRPr lang="en-US" smtClean="0"/>
          </a:p>
        </p:txBody>
      </p:sp>
      <p:sp>
        <p:nvSpPr>
          <p:cNvPr id="54276" name="Slide Number Placeholder 3"/>
          <p:cNvSpPr>
            <a:spLocks noGrp="1"/>
          </p:cNvSpPr>
          <p:nvPr>
            <p:ph type="sldNum" sz="quarter" idx="5"/>
          </p:nvPr>
        </p:nvSpPr>
        <p:spPr>
          <a:noFill/>
        </p:spPr>
        <p:txBody>
          <a:bodyPr/>
          <a:lstStyle/>
          <a:p>
            <a:r>
              <a:rPr lang="ar-SA">
                <a:solidFill>
                  <a:srgbClr val="000000"/>
                </a:solidFill>
              </a:rPr>
              <a:t>5</a:t>
            </a:r>
            <a:endParaRPr lang="en-US">
              <a:solidFill>
                <a:srgbClr val="000000"/>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xfrm>
            <a:off x="4184650" y="457200"/>
            <a:ext cx="2552700" cy="1914525"/>
          </a:xfrm>
          <a:ln/>
        </p:spPr>
      </p:sp>
      <p:sp>
        <p:nvSpPr>
          <p:cNvPr id="55299" name="Notes Placeholder 2"/>
          <p:cNvSpPr>
            <a:spLocks noGrp="1"/>
          </p:cNvSpPr>
          <p:nvPr>
            <p:ph type="body" idx="1"/>
          </p:nvPr>
        </p:nvSpPr>
        <p:spPr>
          <a:noFill/>
          <a:ln/>
        </p:spPr>
        <p:txBody>
          <a:bodyPr/>
          <a:lstStyle/>
          <a:p>
            <a:endParaRPr lang="en-US" smtClean="0"/>
          </a:p>
        </p:txBody>
      </p:sp>
      <p:sp>
        <p:nvSpPr>
          <p:cNvPr id="55300" name="Slide Number Placeholder 3"/>
          <p:cNvSpPr>
            <a:spLocks noGrp="1"/>
          </p:cNvSpPr>
          <p:nvPr>
            <p:ph type="sldNum" sz="quarter" idx="5"/>
          </p:nvPr>
        </p:nvSpPr>
        <p:spPr>
          <a:noFill/>
        </p:spPr>
        <p:txBody>
          <a:bodyPr/>
          <a:lstStyle/>
          <a:p>
            <a:r>
              <a:rPr lang="ar-SA">
                <a:solidFill>
                  <a:srgbClr val="000000"/>
                </a:solidFill>
              </a:rPr>
              <a:t>6</a:t>
            </a:r>
            <a:endParaRPr lang="en-US">
              <a:solidFill>
                <a:srgbClr val="00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xfrm>
            <a:off x="4184650" y="457200"/>
            <a:ext cx="2552700" cy="1914525"/>
          </a:xfrm>
          <a:ln/>
        </p:spPr>
      </p:sp>
      <p:sp>
        <p:nvSpPr>
          <p:cNvPr id="56323" name="Notes Placeholder 2"/>
          <p:cNvSpPr>
            <a:spLocks noGrp="1"/>
          </p:cNvSpPr>
          <p:nvPr>
            <p:ph type="body" idx="1"/>
          </p:nvPr>
        </p:nvSpPr>
        <p:spPr>
          <a:noFill/>
          <a:ln/>
        </p:spPr>
        <p:txBody>
          <a:bodyPr/>
          <a:lstStyle/>
          <a:p>
            <a:endParaRPr lang="en-US" smtClean="0"/>
          </a:p>
        </p:txBody>
      </p:sp>
      <p:sp>
        <p:nvSpPr>
          <p:cNvPr id="56324" name="Slide Number Placeholder 3"/>
          <p:cNvSpPr>
            <a:spLocks noGrp="1"/>
          </p:cNvSpPr>
          <p:nvPr>
            <p:ph type="sldNum" sz="quarter" idx="5"/>
          </p:nvPr>
        </p:nvSpPr>
        <p:spPr>
          <a:noFill/>
        </p:spPr>
        <p:txBody>
          <a:bodyPr/>
          <a:lstStyle/>
          <a:p>
            <a:r>
              <a:rPr lang="ar-SA">
                <a:solidFill>
                  <a:srgbClr val="000000"/>
                </a:solidFill>
              </a:rPr>
              <a:t>7</a:t>
            </a:r>
            <a:endParaRPr lang="en-US">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4" name="Picture 2" descr="C:\Users\mathieum.EUROPE\Desktop\MS-SEC.png"/>
          <p:cNvPicPr>
            <a:picLocks noChangeAspect="1" noChangeArrowheads="1"/>
          </p:cNvPicPr>
          <p:nvPr/>
        </p:nvPicPr>
        <p:blipFill>
          <a:blip r:embed="rId3" cstate="print">
            <a:lum bright="100000" contrast="100000"/>
          </a:blip>
          <a:srcRect/>
          <a:stretch>
            <a:fillRect/>
          </a:stretch>
        </p:blipFill>
        <p:spPr bwMode="auto">
          <a:xfrm>
            <a:off x="7010400" y="6553200"/>
            <a:ext cx="2133600" cy="239713"/>
          </a:xfrm>
          <a:prstGeom prst="rect">
            <a:avLst/>
          </a:prstGeom>
          <a:noFill/>
          <a:ln w="9525">
            <a:noFill/>
            <a:miter lim="800000"/>
            <a:headEnd/>
            <a:tailEnd/>
          </a:ln>
        </p:spPr>
      </p:pic>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9728" y="1581912"/>
            <a:ext cx="427177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 y="2339975"/>
            <a:ext cx="427177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81912"/>
            <a:ext cx="43084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339975"/>
            <a:ext cx="43084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1"/>
          <p:cNvSpPr>
            <a:spLocks noGrp="1"/>
          </p:cNvSpPr>
          <p:nvPr>
            <p:ph type="title"/>
          </p:nvPr>
        </p:nvSpPr>
        <p:spPr>
          <a:xfrm>
            <a:off x="127000" y="127000"/>
            <a:ext cx="9017000" cy="661988"/>
          </a:xfrm>
        </p:spPr>
        <p:txBody>
          <a:bodyPr/>
          <a:lstStyle/>
          <a:p>
            <a:r>
              <a:rPr lang="en-US" smtClean="0"/>
              <a:t>Click to edit Master title style</a:t>
            </a:r>
            <a:endParaRPr 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581912"/>
            <a:ext cx="5111750" cy="45442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9728" y="158191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itle 1"/>
          <p:cNvSpPr>
            <a:spLocks noGrp="1"/>
          </p:cNvSpPr>
          <p:nvPr>
            <p:ph type="title"/>
          </p:nvPr>
        </p:nvSpPr>
        <p:spPr>
          <a:xfrm>
            <a:off x="127000" y="127000"/>
            <a:ext cx="9017000" cy="661988"/>
          </a:xfrm>
        </p:spPr>
        <p:txBody>
          <a:bodyPr/>
          <a:lstStyle/>
          <a:p>
            <a:r>
              <a:rPr lang="en-US" smtClean="0"/>
              <a:t>Click to edit Master title style</a:t>
            </a:r>
            <a:endParaRPr lang="en-US"/>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792288" y="1581913"/>
            <a:ext cx="5486400" cy="36250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itle 1"/>
          <p:cNvSpPr>
            <a:spLocks noGrp="1"/>
          </p:cNvSpPr>
          <p:nvPr>
            <p:ph type="title"/>
          </p:nvPr>
        </p:nvSpPr>
        <p:spPr>
          <a:xfrm>
            <a:off x="127000" y="127000"/>
            <a:ext cx="9017000" cy="661988"/>
          </a:xfrm>
        </p:spPr>
        <p:txBody>
          <a:bodyPr/>
          <a:lstStyle/>
          <a:p>
            <a:r>
              <a:rPr lang="en-US" smtClean="0"/>
              <a:t>Click to edit Master title style</a:t>
            </a:r>
            <a:endParaRPr lang="en-US"/>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2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9728" y="1581912"/>
            <a:ext cx="427177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 y="2339975"/>
            <a:ext cx="427177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81912"/>
            <a:ext cx="43084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339975"/>
            <a:ext cx="43084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1"/>
          <p:cNvSpPr>
            <a:spLocks noGrp="1"/>
          </p:cNvSpPr>
          <p:nvPr>
            <p:ph type="title"/>
          </p:nvPr>
        </p:nvSpPr>
        <p:spPr>
          <a:xfrm>
            <a:off x="127000" y="127000"/>
            <a:ext cx="9017000" cy="661988"/>
          </a:xfrm>
        </p:spPr>
        <p:txBody>
          <a:bodyPr/>
          <a:lstStyle/>
          <a:p>
            <a:r>
              <a:rPr lang="en-US" smtClean="0"/>
              <a:t>Click to edit Master title style</a:t>
            </a:r>
            <a:endParaRPr lang="en-US"/>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2_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581912"/>
            <a:ext cx="5111750" cy="45442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9728" y="158191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itle 1"/>
          <p:cNvSpPr>
            <a:spLocks noGrp="1"/>
          </p:cNvSpPr>
          <p:nvPr>
            <p:ph type="title"/>
          </p:nvPr>
        </p:nvSpPr>
        <p:spPr>
          <a:xfrm>
            <a:off x="127000" y="127000"/>
            <a:ext cx="9017000" cy="661988"/>
          </a:xfrm>
        </p:spPr>
        <p:txBody>
          <a:bodyPr/>
          <a:lstStyle/>
          <a:p>
            <a:r>
              <a:rPr lang="en-US" smtClean="0"/>
              <a:t>Click to edit Master title style</a:t>
            </a:r>
            <a:endParaRPr lang="en-US"/>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2_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792288" y="1581913"/>
            <a:ext cx="5486400" cy="36250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itle 1"/>
          <p:cNvSpPr>
            <a:spLocks noGrp="1"/>
          </p:cNvSpPr>
          <p:nvPr>
            <p:ph type="title"/>
          </p:nvPr>
        </p:nvSpPr>
        <p:spPr>
          <a:xfrm>
            <a:off x="127000" y="127000"/>
            <a:ext cx="9017000" cy="661988"/>
          </a:xfrm>
        </p:spPr>
        <p:txBody>
          <a:bodyPr/>
          <a:lstStyle/>
          <a:p>
            <a:r>
              <a:rPr lang="en-US" smtClean="0"/>
              <a:t>Click to edit Master title style</a:t>
            </a:r>
            <a:endParaRPr lang="en-US"/>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3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9728" y="1581912"/>
            <a:ext cx="427177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 y="2339975"/>
            <a:ext cx="427177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81912"/>
            <a:ext cx="43084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339975"/>
            <a:ext cx="43084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1"/>
          <p:cNvSpPr>
            <a:spLocks noGrp="1"/>
          </p:cNvSpPr>
          <p:nvPr>
            <p:ph type="title"/>
          </p:nvPr>
        </p:nvSpPr>
        <p:spPr>
          <a:xfrm>
            <a:off x="127000" y="127000"/>
            <a:ext cx="9017000" cy="661988"/>
          </a:xfrm>
        </p:spPr>
        <p:txBody>
          <a:bodyPr/>
          <a:lstStyle/>
          <a:p>
            <a:r>
              <a:rPr lang="en-US" smtClean="0"/>
              <a:t>Click to edit Master title style</a:t>
            </a:r>
            <a:endParaRPr lang="en-US"/>
          </a:p>
        </p:txBody>
      </p:sp>
    </p:spTree>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_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581912"/>
            <a:ext cx="5111750" cy="45442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9728" y="158191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itle 1"/>
          <p:cNvSpPr>
            <a:spLocks noGrp="1"/>
          </p:cNvSpPr>
          <p:nvPr>
            <p:ph type="title"/>
          </p:nvPr>
        </p:nvSpPr>
        <p:spPr>
          <a:xfrm>
            <a:off x="127000" y="127000"/>
            <a:ext cx="9017000" cy="661988"/>
          </a:xfrm>
        </p:spPr>
        <p:txBody>
          <a:bodyPr/>
          <a:lstStyle/>
          <a:p>
            <a:r>
              <a:rPr lang="en-US" smtClean="0"/>
              <a:t>Click to edit Master title style</a:t>
            </a:r>
            <a:endParaRPr lang="en-US"/>
          </a:p>
        </p:txBody>
      </p:sp>
    </p:spTree>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_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792288" y="1581913"/>
            <a:ext cx="5486400" cy="36250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itle 1"/>
          <p:cNvSpPr>
            <a:spLocks noGrp="1"/>
          </p:cNvSpPr>
          <p:nvPr>
            <p:ph type="title"/>
          </p:nvPr>
        </p:nvSpPr>
        <p:spPr>
          <a:xfrm>
            <a:off x="127000" y="127000"/>
            <a:ext cx="9017000" cy="661988"/>
          </a:xfrm>
        </p:spPr>
        <p:txBody>
          <a:bodyPr/>
          <a:lstStyle/>
          <a:p>
            <a:r>
              <a:rPr lang="en-US" smtClean="0"/>
              <a:t>Click to edit Master title style</a:t>
            </a:r>
            <a:endParaRPr lang="en-US"/>
          </a:p>
        </p:txBody>
      </p:sp>
    </p:spTree>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4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9728" y="1581912"/>
            <a:ext cx="427177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 y="2339975"/>
            <a:ext cx="427177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81912"/>
            <a:ext cx="43084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339975"/>
            <a:ext cx="43084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1"/>
          <p:cNvSpPr>
            <a:spLocks noGrp="1"/>
          </p:cNvSpPr>
          <p:nvPr>
            <p:ph type="title"/>
          </p:nvPr>
        </p:nvSpPr>
        <p:spPr>
          <a:xfrm>
            <a:off x="127000" y="127000"/>
            <a:ext cx="9017000" cy="661988"/>
          </a:xfrm>
        </p:spPr>
        <p:txBody>
          <a:bodyPr/>
          <a:lstStyle/>
          <a:p>
            <a:r>
              <a:rPr lang="en-US" smtClean="0"/>
              <a:t>Click to edit Master title style</a:t>
            </a:r>
            <a:endParaRPr 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2" descr="C:\Users\mathieum.EUROPE\Desktop\MS-SEC.png"/>
          <p:cNvPicPr>
            <a:picLocks noChangeAspect="1" noChangeArrowheads="1"/>
          </p:cNvPicPr>
          <p:nvPr/>
        </p:nvPicPr>
        <p:blipFill>
          <a:blip r:embed="rId2" cstate="print">
            <a:lum bright="70000" contrast="-70000"/>
          </a:blip>
          <a:srcRect/>
          <a:stretch>
            <a:fillRect/>
          </a:stretch>
        </p:blipFill>
        <p:spPr bwMode="auto">
          <a:xfrm>
            <a:off x="7010400" y="6553200"/>
            <a:ext cx="2133600" cy="239713"/>
          </a:xfrm>
          <a:prstGeom prst="rect">
            <a:avLst/>
          </a:prstGeom>
          <a:noFill/>
          <a:ln w="9525">
            <a:noFill/>
            <a:miter lim="800000"/>
            <a:headEnd/>
            <a:tailEnd/>
          </a:ln>
        </p:spPr>
      </p:pic>
      <p:sp>
        <p:nvSpPr>
          <p:cNvPr id="2" name="Title 1"/>
          <p:cNvSpPr>
            <a:spLocks noGrp="1"/>
          </p:cNvSpPr>
          <p:nvPr>
            <p:ph type="title"/>
          </p:nvPr>
        </p:nvSpPr>
        <p:spPr>
          <a:xfrm>
            <a:off x="381000" y="230188"/>
            <a:ext cx="8382000" cy="498598"/>
          </a:xfrm>
        </p:spPr>
        <p:txBody>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381000" y="1412875"/>
            <a:ext cx="8382000" cy="2210862"/>
          </a:xfrm>
        </p:spPr>
        <p:txBody>
          <a:bodyPr/>
          <a:lstStyle>
            <a:lvl1pPr>
              <a:lnSpc>
                <a:spcPct val="90000"/>
              </a:lnSpc>
              <a:spcBef>
                <a:spcPts val="1200"/>
              </a:spcBef>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4_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581912"/>
            <a:ext cx="5111750" cy="45442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9728" y="158191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itle 1"/>
          <p:cNvSpPr>
            <a:spLocks noGrp="1"/>
          </p:cNvSpPr>
          <p:nvPr>
            <p:ph type="title"/>
          </p:nvPr>
        </p:nvSpPr>
        <p:spPr>
          <a:xfrm>
            <a:off x="127000" y="127000"/>
            <a:ext cx="9017000" cy="661988"/>
          </a:xfrm>
        </p:spPr>
        <p:txBody>
          <a:bodyPr/>
          <a:lstStyle/>
          <a:p>
            <a:r>
              <a:rPr lang="en-US" smtClean="0"/>
              <a:t>Click to edit Master title style</a:t>
            </a:r>
            <a:endParaRPr lang="en-US"/>
          </a:p>
        </p:txBody>
      </p:sp>
    </p:spTree>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4_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792288" y="1581913"/>
            <a:ext cx="5486400" cy="36250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itle 1"/>
          <p:cNvSpPr>
            <a:spLocks noGrp="1"/>
          </p:cNvSpPr>
          <p:nvPr>
            <p:ph type="title"/>
          </p:nvPr>
        </p:nvSpPr>
        <p:spPr>
          <a:xfrm>
            <a:off x="127000" y="127000"/>
            <a:ext cx="9017000" cy="661988"/>
          </a:xfrm>
        </p:spPr>
        <p:txBody>
          <a:bodyPr/>
          <a:lstStyle/>
          <a:p>
            <a:r>
              <a:rPr lang="en-US" smtClean="0"/>
              <a:t>Click to edit Master title style</a:t>
            </a:r>
            <a:endParaRPr lang="en-US"/>
          </a:p>
        </p:txBody>
      </p:sp>
    </p:spTree>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5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9728" y="1581912"/>
            <a:ext cx="427177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109728" y="2339975"/>
            <a:ext cx="427177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81912"/>
            <a:ext cx="43084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339975"/>
            <a:ext cx="43084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1"/>
          <p:cNvSpPr>
            <a:spLocks noGrp="1"/>
          </p:cNvSpPr>
          <p:nvPr>
            <p:ph type="title"/>
          </p:nvPr>
        </p:nvSpPr>
        <p:spPr>
          <a:xfrm>
            <a:off x="127000" y="127000"/>
            <a:ext cx="9017000" cy="661988"/>
          </a:xfrm>
        </p:spPr>
        <p:txBody>
          <a:bodyPr/>
          <a:lstStyle/>
          <a:p>
            <a:r>
              <a:rPr lang="en-US" smtClean="0"/>
              <a:t>Click to edit Master title style</a:t>
            </a:r>
            <a:endParaRPr lang="en-US"/>
          </a:p>
        </p:txBody>
      </p:sp>
    </p:spTree>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5_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581912"/>
            <a:ext cx="5111750" cy="45442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9728" y="158191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itle 1"/>
          <p:cNvSpPr>
            <a:spLocks noGrp="1"/>
          </p:cNvSpPr>
          <p:nvPr>
            <p:ph type="title"/>
          </p:nvPr>
        </p:nvSpPr>
        <p:spPr>
          <a:xfrm>
            <a:off x="127000" y="127000"/>
            <a:ext cx="9017000" cy="661988"/>
          </a:xfrm>
        </p:spPr>
        <p:txBody>
          <a:bodyPr/>
          <a:lstStyle/>
          <a:p>
            <a:r>
              <a:rPr lang="en-US" smtClean="0"/>
              <a:t>Click to edit Master title style</a:t>
            </a:r>
            <a:endParaRPr lang="en-US"/>
          </a:p>
        </p:txBody>
      </p:sp>
    </p:spTree>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5_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792288" y="1581913"/>
            <a:ext cx="5486400" cy="36250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itle 1"/>
          <p:cNvSpPr>
            <a:spLocks noGrp="1"/>
          </p:cNvSpPr>
          <p:nvPr>
            <p:ph type="title"/>
          </p:nvPr>
        </p:nvSpPr>
        <p:spPr>
          <a:xfrm>
            <a:off x="127000" y="127000"/>
            <a:ext cx="9017000" cy="661988"/>
          </a:xfrm>
        </p:spPr>
        <p:txBody>
          <a:bodyPr/>
          <a:lstStyle/>
          <a:p>
            <a:r>
              <a:rPr lang="en-US" smtClean="0"/>
              <a:t>Click to edit Master title style</a:t>
            </a:r>
            <a:endParaRPr lang="en-US"/>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3" descr="C:\Users\mathieum.EUROPE\Desktop\MS-SEC.png"/>
          <p:cNvPicPr>
            <a:picLocks noChangeAspect="1" noChangeArrowheads="1"/>
          </p:cNvPicPr>
          <p:nvPr/>
        </p:nvPicPr>
        <p:blipFill>
          <a:blip r:embed="rId2" cstate="print">
            <a:lum bright="70000" contrast="-70000"/>
          </a:blip>
          <a:srcRect/>
          <a:stretch>
            <a:fillRect/>
          </a:stretch>
        </p:blipFill>
        <p:spPr bwMode="auto">
          <a:xfrm>
            <a:off x="7010400" y="6553200"/>
            <a:ext cx="2133600" cy="239713"/>
          </a:xfrm>
          <a:prstGeom prst="rect">
            <a:avLst/>
          </a:prstGeom>
          <a:noFill/>
          <a:ln w="9525">
            <a:noFill/>
            <a:miter lim="800000"/>
            <a:headEnd/>
            <a:tailEnd/>
          </a:ln>
        </p:spPr>
      </p:pic>
      <p:sp>
        <p:nvSpPr>
          <p:cNvPr id="2" name="Title 1"/>
          <p:cNvSpPr>
            <a:spLocks noGrp="1"/>
          </p:cNvSpPr>
          <p:nvPr>
            <p:ph type="title"/>
          </p:nvPr>
        </p:nvSpPr>
        <p:spPr>
          <a:xfrm>
            <a:off x="381000" y="230188"/>
            <a:ext cx="8382000" cy="553998"/>
          </a:xfrm>
        </p:spPr>
        <p:txBody>
          <a:bodyPr>
            <a:normAutofit/>
          </a:bodyPr>
          <a:lstStyle>
            <a:lvl1pPr>
              <a:defRPr sz="3600">
                <a:solidFill>
                  <a:schemeClr val="tx1">
                    <a:lumMod val="95000"/>
                  </a:schemeClr>
                </a:solidFill>
                <a:effectLst/>
              </a:defRPr>
            </a:lvl1pPr>
          </a:lstStyle>
          <a:p>
            <a:r>
              <a:rPr lang="en-US" smtClean="0"/>
              <a:t>Click to edit Master title style</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pic>
        <p:nvPicPr>
          <p:cNvPr id="4" name="Picture 2" descr="C:\Users\mathieum.EUROPE\Desktop\MS-SEC.png"/>
          <p:cNvPicPr>
            <a:picLocks noChangeAspect="1" noChangeArrowheads="1"/>
          </p:cNvPicPr>
          <p:nvPr/>
        </p:nvPicPr>
        <p:blipFill>
          <a:blip r:embed="rId2" cstate="print">
            <a:lum bright="70000" contrast="-70000"/>
          </a:blip>
          <a:srcRect/>
          <a:stretch>
            <a:fillRect/>
          </a:stretch>
        </p:blipFill>
        <p:spPr bwMode="auto">
          <a:xfrm>
            <a:off x="7010400" y="6553200"/>
            <a:ext cx="2133600" cy="239713"/>
          </a:xfrm>
          <a:prstGeom prst="rect">
            <a:avLst/>
          </a:prstGeom>
          <a:noFill/>
          <a:ln w="9525">
            <a:noFill/>
            <a:miter lim="800000"/>
            <a:headEnd/>
            <a:tailEnd/>
          </a:ln>
        </p:spPr>
      </p:pic>
      <p:sp>
        <p:nvSpPr>
          <p:cNvPr id="2" name="Title 1"/>
          <p:cNvSpPr>
            <a:spLocks noGrp="1"/>
          </p:cNvSpPr>
          <p:nvPr>
            <p:ph type="title"/>
          </p:nvPr>
        </p:nvSpPr>
        <p:spPr>
          <a:xfrm>
            <a:off x="722313" y="4406900"/>
            <a:ext cx="7772400" cy="1362075"/>
          </a:xfrm>
        </p:spPr>
        <p:txBody>
          <a:bodyPr>
            <a:noAutofit/>
          </a:bodyPr>
          <a:lstStyle>
            <a:lvl1pPr algn="l">
              <a:defRPr sz="4000" b="0" cap="none" baseline="0"/>
            </a:lvl1pPr>
          </a:lstStyle>
          <a:p>
            <a:r>
              <a:rPr lang="en-US" smtClean="0"/>
              <a:t>Click to edit Master title style</a:t>
            </a:r>
            <a:endParaRPr lang="fr-FR" dirty="0"/>
          </a:p>
        </p:txBody>
      </p:sp>
      <p:sp>
        <p:nvSpPr>
          <p:cNvPr id="3" name="Text Placeholder 2"/>
          <p:cNvSpPr>
            <a:spLocks noGrp="1"/>
          </p:cNvSpPr>
          <p:nvPr>
            <p:ph type="body" idx="1"/>
          </p:nvPr>
        </p:nvSpPr>
        <p:spPr>
          <a:xfrm>
            <a:off x="722313" y="2906713"/>
            <a:ext cx="7772400" cy="1500187"/>
          </a:xfrm>
        </p:spPr>
        <p:txBody>
          <a:bodyPr anchor="b">
            <a:noAutofit/>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27000" y="127000"/>
            <a:ext cx="8229600" cy="701675"/>
          </a:xfrm>
        </p:spPr>
        <p:txBody>
          <a:bodyPr/>
          <a:lstStyle/>
          <a:p>
            <a:r>
              <a:rPr lang="en-US" smtClean="0"/>
              <a:t>Click to edit Master title style</a:t>
            </a:r>
            <a:endParaRPr lang="en-US" dirty="0"/>
          </a:p>
        </p:txBody>
      </p:sp>
      <p:sp>
        <p:nvSpPr>
          <p:cNvPr id="3" name="Table Placeholder 2"/>
          <p:cNvSpPr>
            <a:spLocks noGrp="1"/>
          </p:cNvSpPr>
          <p:nvPr>
            <p:ph type="tbl" idx="1"/>
          </p:nvPr>
        </p:nvSpPr>
        <p:spPr>
          <a:xfrm>
            <a:off x="109538" y="1581150"/>
            <a:ext cx="8229600" cy="1982788"/>
          </a:xfrm>
        </p:spPr>
        <p:txBody>
          <a:bodyPr/>
          <a:lstStyle/>
          <a:p>
            <a:pPr lvl="0"/>
            <a:r>
              <a:rPr lang="en-US" noProof="0" smtClean="0"/>
              <a:t>Click icon to add table</a:t>
            </a:r>
            <a:endParaRPr lang="en-US" noProof="0" dirty="0" smtClean="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9728" y="1581912"/>
            <a:ext cx="427177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 y="2339975"/>
            <a:ext cx="427177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81912"/>
            <a:ext cx="43084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339975"/>
            <a:ext cx="43084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1"/>
          <p:cNvSpPr>
            <a:spLocks noGrp="1"/>
          </p:cNvSpPr>
          <p:nvPr>
            <p:ph type="title"/>
          </p:nvPr>
        </p:nvSpPr>
        <p:spPr>
          <a:xfrm>
            <a:off x="127000" y="127000"/>
            <a:ext cx="9017000" cy="661988"/>
          </a:xfrm>
        </p:spPr>
        <p:txBody>
          <a:bodyPr/>
          <a:lstStyle/>
          <a:p>
            <a:r>
              <a:rPr lang="en-US" smtClean="0"/>
              <a:t>Click to edit Master title style</a:t>
            </a:r>
            <a:endParaRPr lang="en-US" dirty="0"/>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581912"/>
            <a:ext cx="5111750" cy="45442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9728" y="158191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itle 1"/>
          <p:cNvSpPr>
            <a:spLocks noGrp="1"/>
          </p:cNvSpPr>
          <p:nvPr>
            <p:ph type="title"/>
          </p:nvPr>
        </p:nvSpPr>
        <p:spPr>
          <a:xfrm>
            <a:off x="127000" y="127000"/>
            <a:ext cx="9017000" cy="661988"/>
          </a:xfrm>
        </p:spPr>
        <p:txBody>
          <a:bodyPr/>
          <a:lstStyle/>
          <a:p>
            <a:r>
              <a:rPr lang="en-US" smtClean="0"/>
              <a:t>Click to edit Master title style</a:t>
            </a:r>
            <a:endParaRPr lang="en-US"/>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792288" y="1581913"/>
            <a:ext cx="5486400" cy="36250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itle 1"/>
          <p:cNvSpPr>
            <a:spLocks noGrp="1"/>
          </p:cNvSpPr>
          <p:nvPr>
            <p:ph type="title"/>
          </p:nvPr>
        </p:nvSpPr>
        <p:spPr>
          <a:xfrm>
            <a:off x="127000" y="127000"/>
            <a:ext cx="9017000" cy="661988"/>
          </a:xfrm>
        </p:spPr>
        <p:txBody>
          <a:bodyPr/>
          <a:lstStyle/>
          <a:p>
            <a:r>
              <a:rPr lang="en-US" smtClean="0"/>
              <a:t>Click to edit Master title style</a:t>
            </a:r>
            <a:endParaRPr lang="en-US"/>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1.jpe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3.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26"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498598"/>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381000" y="1412875"/>
            <a:ext cx="8382000" cy="177641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1" tx1="lt1" bg2="dk2" tx2="lt2" accent1="accent1" accent2="accent2" accent3="accent3" accent4="accent4" accent5="accent5" accent6="accent6" hlink="hlink" folHlink="folHlink"/>
  <p:sldLayoutIdLst>
    <p:sldLayoutId id="2147484278" r:id="rId1"/>
    <p:sldLayoutId id="2147484279" r:id="rId2"/>
    <p:sldLayoutId id="2147484280" r:id="rId3"/>
    <p:sldLayoutId id="2147484281" r:id="rId4"/>
    <p:sldLayoutId id="2147484282" r:id="rId5"/>
    <p:sldLayoutId id="2147484283" r:id="rId6"/>
    <p:sldLayoutId id="2147484284" r:id="rId7"/>
    <p:sldLayoutId id="2147484285" r:id="rId8"/>
    <p:sldLayoutId id="2147484286" r:id="rId9"/>
    <p:sldLayoutId id="2147484287" r:id="rId10"/>
    <p:sldLayoutId id="2147484288" r:id="rId11"/>
    <p:sldLayoutId id="2147484289" r:id="rId12"/>
    <p:sldLayoutId id="2147484290" r:id="rId13"/>
    <p:sldLayoutId id="2147484291" r:id="rId14"/>
    <p:sldLayoutId id="2147484292" r:id="rId15"/>
    <p:sldLayoutId id="2147484293" r:id="rId16"/>
    <p:sldLayoutId id="2147484294" r:id="rId17"/>
    <p:sldLayoutId id="2147484295" r:id="rId18"/>
    <p:sldLayoutId id="2147484296" r:id="rId19"/>
    <p:sldLayoutId id="2147484297" r:id="rId20"/>
    <p:sldLayoutId id="2147484298" r:id="rId21"/>
    <p:sldLayoutId id="2147484263" r:id="rId22"/>
    <p:sldLayoutId id="2147484260" r:id="rId23"/>
    <p:sldLayoutId id="2147484259" r:id="rId24"/>
  </p:sldLayoutIdLst>
  <p:transition>
    <p:fade/>
  </p:transition>
  <p:txStyles>
    <p:titleStyle>
      <a:lvl1pPr algn="l" defTabSz="912813" rtl="0" eaLnBrk="1" fontAlgn="base" hangingPunct="1">
        <a:lnSpc>
          <a:spcPct val="90000"/>
        </a:lnSpc>
        <a:spcBef>
          <a:spcPct val="0"/>
        </a:spcBef>
        <a:spcAft>
          <a:spcPct val="0"/>
        </a:spcAft>
        <a:defRPr lang="en-US" sz="3600" kern="1200" spc="-150" dirty="0">
          <a:ln w="3175">
            <a:noFill/>
          </a:ln>
          <a:solidFill>
            <a:srgbClr val="F2F2F2"/>
          </a:solidFill>
          <a:latin typeface="Trebuchet MS" pitchFamily="34" charset="0"/>
          <a:ea typeface="+mn-ea"/>
          <a:cs typeface="Arial" charset="0"/>
        </a:defRPr>
      </a:lvl1pPr>
      <a:lvl2pPr algn="l" defTabSz="912813" rtl="0" eaLnBrk="1" fontAlgn="base" hangingPunct="1">
        <a:lnSpc>
          <a:spcPct val="90000"/>
        </a:lnSpc>
        <a:spcBef>
          <a:spcPct val="0"/>
        </a:spcBef>
        <a:spcAft>
          <a:spcPct val="0"/>
        </a:spcAft>
        <a:defRPr sz="3800">
          <a:solidFill>
            <a:srgbClr val="F2F2F2"/>
          </a:solidFill>
          <a:latin typeface="Trebuchet MS" pitchFamily="34" charset="0"/>
          <a:cs typeface="Arial" charset="0"/>
        </a:defRPr>
      </a:lvl2pPr>
      <a:lvl3pPr algn="l" defTabSz="912813" rtl="0" eaLnBrk="1" fontAlgn="base" hangingPunct="1">
        <a:lnSpc>
          <a:spcPct val="90000"/>
        </a:lnSpc>
        <a:spcBef>
          <a:spcPct val="0"/>
        </a:spcBef>
        <a:spcAft>
          <a:spcPct val="0"/>
        </a:spcAft>
        <a:defRPr sz="3800">
          <a:solidFill>
            <a:srgbClr val="F2F2F2"/>
          </a:solidFill>
          <a:latin typeface="Trebuchet MS" pitchFamily="34" charset="0"/>
          <a:cs typeface="Arial" charset="0"/>
        </a:defRPr>
      </a:lvl3pPr>
      <a:lvl4pPr algn="l" defTabSz="912813" rtl="0" eaLnBrk="1" fontAlgn="base" hangingPunct="1">
        <a:lnSpc>
          <a:spcPct val="90000"/>
        </a:lnSpc>
        <a:spcBef>
          <a:spcPct val="0"/>
        </a:spcBef>
        <a:spcAft>
          <a:spcPct val="0"/>
        </a:spcAft>
        <a:defRPr sz="3800">
          <a:solidFill>
            <a:srgbClr val="F2F2F2"/>
          </a:solidFill>
          <a:latin typeface="Trebuchet MS" pitchFamily="34" charset="0"/>
          <a:cs typeface="Arial" charset="0"/>
        </a:defRPr>
      </a:lvl4pPr>
      <a:lvl5pPr algn="l" defTabSz="912813" rtl="0" eaLnBrk="1" fontAlgn="base" hangingPunct="1">
        <a:lnSpc>
          <a:spcPct val="90000"/>
        </a:lnSpc>
        <a:spcBef>
          <a:spcPct val="0"/>
        </a:spcBef>
        <a:spcAft>
          <a:spcPct val="0"/>
        </a:spcAft>
        <a:defRPr sz="3800">
          <a:solidFill>
            <a:srgbClr val="F2F2F2"/>
          </a:solidFill>
          <a:latin typeface="Trebuchet MS" pitchFamily="34" charset="0"/>
          <a:cs typeface="Arial" charset="0"/>
        </a:defRPr>
      </a:lvl5pPr>
      <a:lvl6pPr marL="457200" algn="l" defTabSz="912813" rtl="0" eaLnBrk="1" fontAlgn="base" hangingPunct="1">
        <a:lnSpc>
          <a:spcPct val="90000"/>
        </a:lnSpc>
        <a:spcBef>
          <a:spcPct val="0"/>
        </a:spcBef>
        <a:spcAft>
          <a:spcPct val="0"/>
        </a:spcAft>
        <a:defRPr sz="4000">
          <a:solidFill>
            <a:srgbClr val="F2F2F2"/>
          </a:solidFill>
          <a:latin typeface="Trebuchet MS" pitchFamily="34" charset="0"/>
          <a:cs typeface="Arial" charset="0"/>
        </a:defRPr>
      </a:lvl6pPr>
      <a:lvl7pPr marL="914400" algn="l" defTabSz="912813" rtl="0" eaLnBrk="1" fontAlgn="base" hangingPunct="1">
        <a:lnSpc>
          <a:spcPct val="90000"/>
        </a:lnSpc>
        <a:spcBef>
          <a:spcPct val="0"/>
        </a:spcBef>
        <a:spcAft>
          <a:spcPct val="0"/>
        </a:spcAft>
        <a:defRPr sz="4000">
          <a:solidFill>
            <a:srgbClr val="F2F2F2"/>
          </a:solidFill>
          <a:latin typeface="Trebuchet MS" pitchFamily="34" charset="0"/>
          <a:cs typeface="Arial" charset="0"/>
        </a:defRPr>
      </a:lvl7pPr>
      <a:lvl8pPr marL="1371600" algn="l" defTabSz="912813" rtl="0" eaLnBrk="1" fontAlgn="base" hangingPunct="1">
        <a:lnSpc>
          <a:spcPct val="90000"/>
        </a:lnSpc>
        <a:spcBef>
          <a:spcPct val="0"/>
        </a:spcBef>
        <a:spcAft>
          <a:spcPct val="0"/>
        </a:spcAft>
        <a:defRPr sz="4000">
          <a:solidFill>
            <a:srgbClr val="F2F2F2"/>
          </a:solidFill>
          <a:latin typeface="Trebuchet MS" pitchFamily="34" charset="0"/>
          <a:cs typeface="Arial" charset="0"/>
        </a:defRPr>
      </a:lvl8pPr>
      <a:lvl9pPr marL="1828800" algn="l" defTabSz="912813" rtl="0" eaLnBrk="1" fontAlgn="base" hangingPunct="1">
        <a:lnSpc>
          <a:spcPct val="90000"/>
        </a:lnSpc>
        <a:spcBef>
          <a:spcPct val="0"/>
        </a:spcBef>
        <a:spcAft>
          <a:spcPct val="0"/>
        </a:spcAft>
        <a:defRPr sz="4000">
          <a:solidFill>
            <a:srgbClr val="F2F2F2"/>
          </a:solidFill>
          <a:latin typeface="Trebuchet MS" pitchFamily="34" charset="0"/>
          <a:cs typeface="Arial" charset="0"/>
        </a:defRPr>
      </a:lvl9pPr>
    </p:titleStyle>
    <p:bodyStyle>
      <a:lvl1pPr marL="396875" indent="-396875" algn="l" defTabSz="912813" rtl="0" eaLnBrk="1" fontAlgn="base" hangingPunct="1">
        <a:lnSpc>
          <a:spcPct val="90000"/>
        </a:lnSpc>
        <a:spcBef>
          <a:spcPct val="20000"/>
        </a:spcBef>
        <a:spcAft>
          <a:spcPct val="0"/>
        </a:spcAft>
        <a:buBlip>
          <a:blip r:embed="rId27"/>
        </a:buBlip>
        <a:defRPr sz="2800" kern="1200">
          <a:solidFill>
            <a:schemeClr val="tx1"/>
          </a:solidFill>
          <a:latin typeface="Trebuchet MS" pitchFamily="34" charset="0"/>
          <a:ea typeface="+mn-ea"/>
          <a:cs typeface="+mn-cs"/>
        </a:defRPr>
      </a:lvl1pPr>
      <a:lvl2pPr marL="803275" indent="-396875" algn="l" defTabSz="912813" rtl="0" eaLnBrk="1" fontAlgn="base" hangingPunct="1">
        <a:lnSpc>
          <a:spcPct val="90000"/>
        </a:lnSpc>
        <a:spcBef>
          <a:spcPct val="20000"/>
        </a:spcBef>
        <a:spcAft>
          <a:spcPct val="0"/>
        </a:spcAft>
        <a:buBlip>
          <a:blip r:embed="rId28"/>
        </a:buBlip>
        <a:defRPr sz="2400" kern="1200">
          <a:solidFill>
            <a:schemeClr val="tx1"/>
          </a:solidFill>
          <a:latin typeface="Trebuchet MS" pitchFamily="34" charset="0"/>
          <a:ea typeface="+mn-ea"/>
          <a:cs typeface="+mn-cs"/>
        </a:defRPr>
      </a:lvl2pPr>
      <a:lvl3pPr marL="1147763" indent="-344488" algn="l" defTabSz="912813" rtl="0" eaLnBrk="1" fontAlgn="base" hangingPunct="1">
        <a:lnSpc>
          <a:spcPct val="90000"/>
        </a:lnSpc>
        <a:spcBef>
          <a:spcPct val="20000"/>
        </a:spcBef>
        <a:spcAft>
          <a:spcPct val="0"/>
        </a:spcAft>
        <a:buBlip>
          <a:blip r:embed="rId28"/>
        </a:buBlip>
        <a:defRPr sz="2000" kern="1200">
          <a:solidFill>
            <a:schemeClr val="tx1"/>
          </a:solidFill>
          <a:latin typeface="Trebuchet MS" pitchFamily="34" charset="0"/>
          <a:ea typeface="+mn-ea"/>
          <a:cs typeface="+mn-cs"/>
        </a:defRPr>
      </a:lvl3pPr>
      <a:lvl4pPr marL="1485900" indent="-346075" algn="l" defTabSz="912813" rtl="0" eaLnBrk="1" fontAlgn="base" hangingPunct="1">
        <a:lnSpc>
          <a:spcPct val="90000"/>
        </a:lnSpc>
        <a:spcBef>
          <a:spcPct val="20000"/>
        </a:spcBef>
        <a:spcAft>
          <a:spcPct val="0"/>
        </a:spcAft>
        <a:buBlip>
          <a:blip r:embed="rId28"/>
        </a:buBlip>
        <a:defRPr kern="1200">
          <a:solidFill>
            <a:schemeClr val="tx1"/>
          </a:solidFill>
          <a:latin typeface="Trebuchet MS" pitchFamily="34" charset="0"/>
          <a:ea typeface="+mn-ea"/>
          <a:cs typeface="+mn-cs"/>
        </a:defRPr>
      </a:lvl4pPr>
      <a:lvl5pPr marL="1828800" indent="-334963" algn="l" defTabSz="912813" rtl="0" eaLnBrk="1" fontAlgn="base" hangingPunct="1">
        <a:lnSpc>
          <a:spcPct val="90000"/>
        </a:lnSpc>
        <a:spcBef>
          <a:spcPct val="20000"/>
        </a:spcBef>
        <a:spcAft>
          <a:spcPct val="0"/>
        </a:spcAft>
        <a:buBlip>
          <a:blip r:embed="rId28"/>
        </a:buBlip>
        <a:defRPr kern="1200">
          <a:solidFill>
            <a:schemeClr val="tx1"/>
          </a:solidFill>
          <a:latin typeface="Trebuchet MS" pitchFamily="34" charset="0"/>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3" Type="http://schemas.openxmlformats.org/officeDocument/2006/relationships/hyperlink" Target="../../my%20documents/Webcasts/200612/WWW.MICROSOFT.COM/SECURITY" TargetMode="External"/><Relationship Id="rId2" Type="http://schemas.openxmlformats.org/officeDocument/2006/relationships/notesSlide" Target="../notesSlides/notesSlide40.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730250" y="1905000"/>
            <a:ext cx="7681913" cy="1524000"/>
          </a:xfrm>
        </p:spPr>
        <p:txBody>
          <a:bodyPr numCol="1" anchorCtr="0" compatLnSpc="1">
            <a:prstTxWarp prst="textNoShape">
              <a:avLst/>
            </a:prstTxWarp>
            <a:normAutofit/>
          </a:bodyPr>
          <a:lstStyle/>
          <a:p>
            <a:pPr>
              <a:defRPr/>
            </a:pPr>
            <a:r>
              <a:rPr sz="4300" dirty="0" smtClean="0">
                <a:ln>
                  <a:noFill/>
                </a:ln>
              </a:rPr>
              <a:t>Bulletins de </a:t>
            </a:r>
            <a:r>
              <a:rPr sz="4300" dirty="0" err="1" smtClean="0">
                <a:ln>
                  <a:noFill/>
                </a:ln>
              </a:rPr>
              <a:t>sécurité</a:t>
            </a:r>
            <a:r>
              <a:rPr sz="4300" dirty="0" smtClean="0">
                <a:ln>
                  <a:noFill/>
                </a:ln>
              </a:rPr>
              <a:t> Microsoft</a:t>
            </a:r>
            <a:br>
              <a:rPr sz="4300" dirty="0" smtClean="0">
                <a:ln>
                  <a:noFill/>
                </a:ln>
              </a:rPr>
            </a:br>
            <a:r>
              <a:rPr sz="4000" dirty="0" err="1" smtClean="0">
                <a:ln>
                  <a:noFill/>
                </a:ln>
              </a:rPr>
              <a:t>Juin</a:t>
            </a:r>
            <a:r>
              <a:rPr sz="4000" dirty="0" smtClean="0">
                <a:ln>
                  <a:noFill/>
                </a:ln>
              </a:rPr>
              <a:t> 2009</a:t>
            </a:r>
            <a:endParaRPr sz="4300" dirty="0" smtClean="0">
              <a:ln>
                <a:noFill/>
              </a:ln>
            </a:endParaRPr>
          </a:p>
        </p:txBody>
      </p:sp>
      <p:sp>
        <p:nvSpPr>
          <p:cNvPr id="5" name="Subtitle 4"/>
          <p:cNvSpPr txBox="1">
            <a:spLocks/>
          </p:cNvSpPr>
          <p:nvPr/>
        </p:nvSpPr>
        <p:spPr bwMode="auto">
          <a:xfrm>
            <a:off x="796925" y="4624388"/>
            <a:ext cx="7681913" cy="461962"/>
          </a:xfrm>
          <a:prstGeom prst="rect">
            <a:avLst/>
          </a:prstGeom>
          <a:noFill/>
          <a:ln w="9525">
            <a:noFill/>
            <a:miter lim="800000"/>
            <a:headEnd/>
            <a:tailEnd/>
          </a:ln>
        </p:spPr>
        <p:txBody>
          <a:bodyPr lIns="0" tIns="0" rIns="0" bIns="0"/>
          <a:lstStyle/>
          <a:p>
            <a:pPr defTabSz="912813" eaLnBrk="0" hangingPunct="0">
              <a:lnSpc>
                <a:spcPct val="90000"/>
              </a:lnSpc>
              <a:defRPr/>
            </a:pPr>
            <a:r>
              <a:rPr lang="en-US" sz="2000" dirty="0">
                <a:solidFill>
                  <a:srgbClr val="FFFFFF"/>
                </a:solidFill>
                <a:latin typeface="Trebuchet MS" pitchFamily="34" charset="0"/>
              </a:rPr>
              <a:t>Jean Gautier</a:t>
            </a:r>
            <a:br>
              <a:rPr lang="en-US" sz="2000" dirty="0">
                <a:solidFill>
                  <a:srgbClr val="FFFFFF"/>
                </a:solidFill>
                <a:latin typeface="Trebuchet MS" pitchFamily="34" charset="0"/>
              </a:rPr>
            </a:br>
            <a:r>
              <a:rPr lang="en-US" sz="1400" i="1" dirty="0">
                <a:solidFill>
                  <a:srgbClr val="FFFFFF"/>
                </a:solidFill>
                <a:latin typeface="Trebuchet MS" pitchFamily="34" charset="0"/>
              </a:rPr>
              <a:t>CSS Security EMEA </a:t>
            </a:r>
            <a:br>
              <a:rPr lang="en-US" sz="1400" i="1" dirty="0">
                <a:solidFill>
                  <a:srgbClr val="FFFFFF"/>
                </a:solidFill>
                <a:latin typeface="Trebuchet MS" pitchFamily="34" charset="0"/>
              </a:rPr>
            </a:br>
            <a:endParaRPr lang="en-US" sz="800" i="1" dirty="0">
              <a:solidFill>
                <a:srgbClr val="FFFFFF"/>
              </a:solidFill>
              <a:latin typeface="Trebuchet MS" pitchFamily="34" charset="0"/>
            </a:endParaRPr>
          </a:p>
          <a:p>
            <a:pPr defTabSz="912813" eaLnBrk="0" hangingPunct="0">
              <a:lnSpc>
                <a:spcPct val="90000"/>
              </a:lnSpc>
              <a:defRPr/>
            </a:pPr>
            <a:endParaRPr lang="en-US" sz="1050" i="1" dirty="0">
              <a:solidFill>
                <a:srgbClr val="FFFFFF"/>
              </a:solidFill>
              <a:latin typeface="Trebuchet MS" pitchFamily="34" charset="0"/>
            </a:endParaRPr>
          </a:p>
          <a:p>
            <a:pPr defTabSz="912813" eaLnBrk="0" hangingPunct="0">
              <a:lnSpc>
                <a:spcPct val="90000"/>
              </a:lnSpc>
              <a:defRPr/>
            </a:pPr>
            <a:r>
              <a:rPr lang="en-US" sz="2000" dirty="0">
                <a:solidFill>
                  <a:srgbClr val="FFFFFF"/>
                </a:solidFill>
                <a:latin typeface="Trebuchet MS" pitchFamily="34" charset="0"/>
              </a:rPr>
              <a:t>Mathieu Malaise</a:t>
            </a:r>
          </a:p>
          <a:p>
            <a:pPr defTabSz="912813" eaLnBrk="0" hangingPunct="0">
              <a:lnSpc>
                <a:spcPct val="90000"/>
              </a:lnSpc>
              <a:defRPr/>
            </a:pPr>
            <a:r>
              <a:rPr lang="en-US" sz="1400" i="1" dirty="0">
                <a:solidFill>
                  <a:srgbClr val="FFFFFF"/>
                </a:solidFill>
                <a:latin typeface="Trebuchet MS" pitchFamily="34" charset="0"/>
              </a:rPr>
              <a:t>Direction</a:t>
            </a:r>
            <a:r>
              <a:rPr lang="en-US" sz="1800" i="1" dirty="0">
                <a:solidFill>
                  <a:srgbClr val="FFFFFF"/>
                </a:solidFill>
                <a:latin typeface="Trebuchet MS" pitchFamily="34" charset="0"/>
              </a:rPr>
              <a:t> </a:t>
            </a:r>
            <a:r>
              <a:rPr lang="en-US" sz="1400" i="1" dirty="0">
                <a:solidFill>
                  <a:srgbClr val="FFFFFF"/>
                </a:solidFill>
                <a:latin typeface="Trebuchet MS" pitchFamily="34" charset="0"/>
              </a:rPr>
              <a:t>technique</a:t>
            </a:r>
            <a:r>
              <a:rPr lang="en-US" sz="1800" i="1" dirty="0">
                <a:solidFill>
                  <a:srgbClr val="FFFFFF"/>
                </a:solidFill>
                <a:latin typeface="Trebuchet MS" pitchFamily="34" charset="0"/>
              </a:rPr>
              <a:t> </a:t>
            </a:r>
            <a:r>
              <a:rPr lang="en-US" sz="1400" i="1" dirty="0">
                <a:solidFill>
                  <a:srgbClr val="FFFFFF"/>
                </a:solidFill>
                <a:latin typeface="Trebuchet MS" pitchFamily="34" charset="0"/>
              </a:rPr>
              <a:t>et</a:t>
            </a:r>
            <a:r>
              <a:rPr lang="en-US" sz="1800" i="1" dirty="0">
                <a:solidFill>
                  <a:srgbClr val="FFFFFF"/>
                </a:solidFill>
                <a:latin typeface="Trebuchet MS" pitchFamily="34" charset="0"/>
              </a:rPr>
              <a:t> </a:t>
            </a:r>
            <a:r>
              <a:rPr lang="en-US" sz="1400" i="1" dirty="0" err="1">
                <a:solidFill>
                  <a:srgbClr val="FFFFFF"/>
                </a:solidFill>
                <a:latin typeface="Trebuchet MS" pitchFamily="34" charset="0"/>
              </a:rPr>
              <a:t>sécurité</a:t>
            </a:r>
            <a:endParaRPr lang="en-US" sz="1400" i="1" dirty="0">
              <a:solidFill>
                <a:srgbClr val="FFFFFF"/>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smtClean="0"/>
              <a:t>MS09-019 : Mise à jour de sécurité cumulative pour Internet Explorer (969897) - Critique</a:t>
            </a:r>
            <a:endParaRPr lang="en-US" smtClean="0"/>
          </a:p>
        </p:txBody>
      </p:sp>
      <p:graphicFrame>
        <p:nvGraphicFramePr>
          <p:cNvPr id="4" name="Table 3"/>
          <p:cNvGraphicFramePr>
            <a:graphicFrameLocks noGrp="1"/>
          </p:cNvGraphicFramePr>
          <p:nvPr/>
        </p:nvGraphicFramePr>
        <p:xfrm>
          <a:off x="428625" y="1679575"/>
          <a:ext cx="8229600" cy="4480560"/>
        </p:xfrm>
        <a:graphic>
          <a:graphicData uri="http://schemas.openxmlformats.org/drawingml/2006/table">
            <a:tbl>
              <a:tblPr/>
              <a:tblGrid>
                <a:gridCol w="1655763"/>
                <a:gridCol w="6573837"/>
              </a:tblGrid>
              <a:tr h="18097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0" i="0" u="none" strike="noStrike" cap="none" normalizeH="0" baseline="0" dirty="0" err="1" smtClean="0">
                          <a:ln>
                            <a:noFill/>
                          </a:ln>
                          <a:solidFill>
                            <a:srgbClr val="FFFFFF"/>
                          </a:solidFill>
                          <a:effectLst/>
                          <a:latin typeface="Arial" charset="0"/>
                          <a:cs typeface="Arial" charset="0"/>
                        </a:rPr>
                        <a:t>Vulnérabilité</a:t>
                      </a:r>
                      <a:endParaRPr kumimoji="0" lang="en-US" sz="1200" b="0" i="0" u="none" strike="noStrike" cap="none" normalizeH="0" baseline="0" dirty="0" smtClean="0">
                        <a:ln>
                          <a:noFill/>
                        </a:ln>
                        <a:solidFill>
                          <a:srgbClr val="FFFFFF"/>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just"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smtClean="0">
                          <a:ln>
                            <a:noFill/>
                          </a:ln>
                          <a:solidFill>
                            <a:srgbClr val="FFFFFF"/>
                          </a:solidFill>
                          <a:effectLst/>
                          <a:latin typeface="Arial" charset="0"/>
                          <a:ea typeface="PMingLiU" pitchFamily="18" charset="-120"/>
                          <a:cs typeface="Times New Roman" pitchFamily="18" charset="0"/>
                        </a:rPr>
                        <a:t>6 vulnérabilités d'exécution de code à distance et 2 vulnérabilités de divulgation d'informations</a:t>
                      </a:r>
                      <a:endParaRPr kumimoji="0" lang="en-US" sz="1200" b="0" i="0" u="none" strike="noStrike" cap="none" normalizeH="0" baseline="0" smtClean="0">
                        <a:ln>
                          <a:noFill/>
                        </a:ln>
                        <a:solidFill>
                          <a:srgbClr val="FFFFFF"/>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877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0" i="0" u="none" strike="noStrike" cap="none" normalizeH="0" baseline="0" smtClean="0">
                          <a:ln>
                            <a:noFill/>
                          </a:ln>
                          <a:solidFill>
                            <a:srgbClr val="FFFFFF"/>
                          </a:solidFill>
                          <a:effectLst/>
                          <a:latin typeface="Arial" charset="0"/>
                          <a:cs typeface="Arial" charset="0"/>
                        </a:rPr>
                        <a:t>Vecteurs d'attaque possibles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dirty="0" smtClean="0">
                          <a:ln>
                            <a:noFill/>
                          </a:ln>
                          <a:solidFill>
                            <a:srgbClr val="FFFFFF"/>
                          </a:solidFill>
                          <a:effectLst/>
                          <a:latin typeface="Arial" charset="0"/>
                          <a:ea typeface="PMingLiU" pitchFamily="18" charset="-120"/>
                          <a:cs typeface="Times New Roman" pitchFamily="18" charset="0"/>
                        </a:rPr>
                        <a:t>Sites Web spécialement conçus, panneaux publicitaires ou d'autres moyens utilisés pour envoyer du contenu Web aux systèmes affectés.</a:t>
                      </a:r>
                      <a:endParaRPr kumimoji="0" lang="en-US" sz="1200" b="0" i="0" u="none" strike="noStrike" cap="none" normalizeH="0" baseline="0" dirty="0" smtClean="0">
                        <a:ln>
                          <a:noFill/>
                        </a:ln>
                        <a:solidFill>
                          <a:srgbClr val="FFFFFF"/>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622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0" i="0" u="none" strike="noStrike" cap="none" normalizeH="0" baseline="0" smtClean="0">
                          <a:ln>
                            <a:noFill/>
                          </a:ln>
                          <a:solidFill>
                            <a:srgbClr val="FFFFFF"/>
                          </a:solidFill>
                          <a:effectLst/>
                          <a:latin typeface="Arial" charset="0"/>
                          <a:cs typeface="Arial" charset="0"/>
                        </a:rPr>
                        <a:t>Impact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just"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smtClean="0">
                          <a:ln>
                            <a:noFill/>
                          </a:ln>
                          <a:solidFill>
                            <a:srgbClr val="FFFFFF"/>
                          </a:solidFill>
                          <a:effectLst/>
                          <a:latin typeface="Arial" charset="0"/>
                          <a:cs typeface="Arial" charset="0"/>
                        </a:rPr>
                        <a:t>Un attaquant parvenant à exploiter cette vulnérabilité pourrait obtenir les mêmes droits qu'un utilisateur connecté.</a:t>
                      </a:r>
                    </a:p>
                    <a:p>
                      <a:pPr marL="171450" marR="0" lvl="0" indent="-171450" algn="just"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smtClean="0">
                          <a:ln>
                            <a:noFill/>
                          </a:ln>
                          <a:solidFill>
                            <a:srgbClr val="FFFFFF"/>
                          </a:solidFill>
                          <a:effectLst/>
                          <a:latin typeface="Arial" charset="0"/>
                          <a:cs typeface="Arial" charset="0"/>
                        </a:rPr>
                        <a:t>Un attaquant pourrait voir le contenu d'une autre fenêtre de navigation dans un domaine ou une zone Internet Explorer distincte du domaine ou de la zone de l'attaquant.</a:t>
                      </a:r>
                      <a:endParaRPr kumimoji="0" lang="en-US" sz="1200" b="0" i="0" u="none" strike="noStrike" cap="none" normalizeH="0" baseline="0" smtClean="0">
                        <a:ln>
                          <a:noFill/>
                        </a:ln>
                        <a:solidFill>
                          <a:srgbClr val="FFFFFF"/>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1288">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0" i="0" u="none" strike="noStrike" cap="none" normalizeH="0" baseline="0" smtClean="0">
                          <a:ln>
                            <a:noFill/>
                          </a:ln>
                          <a:solidFill>
                            <a:srgbClr val="FFFFFF"/>
                          </a:solidFill>
                          <a:effectLst/>
                          <a:latin typeface="Arial" charset="0"/>
                          <a:cs typeface="Arial" charset="0"/>
                        </a:rPr>
                        <a:t>Facteurs atténuants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smtClean="0">
                          <a:ln>
                            <a:noFill/>
                          </a:ln>
                          <a:solidFill>
                            <a:srgbClr val="FFFFFF"/>
                          </a:solidFill>
                          <a:effectLst/>
                          <a:latin typeface="Arial" charset="0"/>
                          <a:ea typeface="PMingLiU" pitchFamily="18" charset="-120"/>
                          <a:cs typeface="Times New Roman" pitchFamily="18" charset="0"/>
                        </a:rPr>
                        <a:t>Un attaquant n'aurait aucun moyen de forcer un utilisateur à visiter son site Web.</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smtClean="0">
                          <a:ln>
                            <a:noFill/>
                          </a:ln>
                          <a:solidFill>
                            <a:srgbClr val="FFFFFF"/>
                          </a:solidFill>
                          <a:effectLst/>
                          <a:latin typeface="Arial" charset="0"/>
                          <a:ea typeface="PMingLiU" pitchFamily="18" charset="-120"/>
                          <a:cs typeface="Times New Roman" pitchFamily="18" charset="0"/>
                        </a:rPr>
                        <a:t>Par défaut, dans toutes les versions de Microsoft Outlook en cours de support et dans Microsoft Outlook Express, les messages au format HTML sont ouverts dans la zone Sites sensibles. </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smtClean="0">
                          <a:ln>
                            <a:noFill/>
                          </a:ln>
                          <a:solidFill>
                            <a:srgbClr val="FFFFFF"/>
                          </a:solidFill>
                          <a:effectLst/>
                          <a:latin typeface="Arial" charset="0"/>
                          <a:ea typeface="PMingLiU" pitchFamily="18" charset="-120"/>
                          <a:cs typeface="Times New Roman" pitchFamily="18" charset="0"/>
                        </a:rPr>
                        <a:t>Par défaut, Internet Explorer sur Windows Server 2003 et Windows Server 2008 s'exécute selon un mode restreint nommé Configuration de sécurité améliorée.</a:t>
                      </a:r>
                      <a:r>
                        <a:rPr kumimoji="0" lang="fr-FR" sz="1200" b="0" i="0" u="none" strike="noStrike" cap="none" normalizeH="0" baseline="0" smtClean="0">
                          <a:ln>
                            <a:noFill/>
                          </a:ln>
                          <a:solidFill>
                            <a:schemeClr val="tx1"/>
                          </a:solidFill>
                          <a:effectLst/>
                          <a:latin typeface="Arial" charset="0"/>
                          <a:ea typeface="PMingLiU" pitchFamily="18" charset="-120"/>
                          <a:cs typeface="Times New Roman" pitchFamily="18" charset="0"/>
                        </a:rPr>
                        <a:t> </a:t>
                      </a:r>
                      <a:endParaRPr kumimoji="0" lang="en-US" sz="1200" b="0" i="0" u="none" strike="noStrike" cap="none" normalizeH="0" baseline="0" smtClean="0">
                        <a:ln>
                          <a:noFill/>
                        </a:ln>
                        <a:solidFill>
                          <a:schemeClr val="tx1"/>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1288">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0" i="0" u="none" strike="noStrike" cap="none" normalizeH="0" baseline="0" smtClean="0">
                          <a:ln>
                            <a:noFill/>
                          </a:ln>
                          <a:solidFill>
                            <a:srgbClr val="FFFFFF"/>
                          </a:solidFill>
                          <a:effectLst/>
                          <a:latin typeface="Arial" charset="0"/>
                          <a:cs typeface="Arial" charset="0"/>
                        </a:rPr>
                        <a:t>Informations complémentaires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dirty="0" smtClean="0">
                          <a:ln>
                            <a:noFill/>
                          </a:ln>
                          <a:solidFill>
                            <a:srgbClr val="FFFFFF"/>
                          </a:solidFill>
                          <a:effectLst/>
                          <a:latin typeface="Arial" charset="0"/>
                          <a:ea typeface="PMingLiU" pitchFamily="18" charset="-120"/>
                          <a:cs typeface="Times New Roman" pitchFamily="18" charset="0"/>
                        </a:rPr>
                        <a:t>Corrige la vulnérabilité Internet Explorer 8 qui a été révélée lors du concours pwn2own de </a:t>
                      </a:r>
                      <a:r>
                        <a:rPr kumimoji="0" lang="fr-FR" sz="1200" b="0" i="0" u="none" strike="noStrike" cap="none" normalizeH="0" baseline="0" dirty="0" err="1" smtClean="0">
                          <a:ln>
                            <a:noFill/>
                          </a:ln>
                          <a:solidFill>
                            <a:srgbClr val="FFFFFF"/>
                          </a:solidFill>
                          <a:effectLst/>
                          <a:latin typeface="Arial" charset="0"/>
                          <a:ea typeface="PMingLiU" pitchFamily="18" charset="-120"/>
                          <a:cs typeface="Times New Roman" pitchFamily="18" charset="0"/>
                        </a:rPr>
                        <a:t>CanSecWest</a:t>
                      </a:r>
                      <a:r>
                        <a:rPr kumimoji="0" lang="fr-FR" sz="1200" b="0" i="0" u="none" strike="noStrike" cap="none" normalizeH="0" baseline="0" dirty="0" smtClean="0">
                          <a:ln>
                            <a:noFill/>
                          </a:ln>
                          <a:solidFill>
                            <a:srgbClr val="FFFFFF"/>
                          </a:solidFill>
                          <a:effectLst/>
                          <a:latin typeface="Arial" charset="0"/>
                          <a:ea typeface="PMingLiU" pitchFamily="18" charset="-120"/>
                          <a:cs typeface="Times New Roman" pitchFamily="18" charset="0"/>
                        </a:rPr>
                        <a:t>. </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dirty="0" smtClean="0">
                          <a:ln>
                            <a:noFill/>
                          </a:ln>
                          <a:solidFill>
                            <a:srgbClr val="FFFFFF"/>
                          </a:solidFill>
                          <a:effectLst/>
                          <a:latin typeface="Arial" charset="0"/>
                          <a:ea typeface="PMingLiU" pitchFamily="18" charset="-120"/>
                          <a:cs typeface="Times New Roman" pitchFamily="18" charset="0"/>
                        </a:rPr>
                        <a:t>Nous n'avons pas connaissance d'attaques actives sur les vulnérabilités traitées dans ce Bulletin.</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dirty="0" smtClean="0">
                          <a:ln>
                            <a:noFill/>
                          </a:ln>
                          <a:solidFill>
                            <a:srgbClr val="FFFFFF"/>
                          </a:solidFill>
                          <a:effectLst/>
                          <a:latin typeface="Arial" charset="0"/>
                          <a:ea typeface="PMingLiU" pitchFamily="18" charset="-120"/>
                          <a:cs typeface="Times New Roman" pitchFamily="18" charset="0"/>
                        </a:rPr>
                        <a:t>Ne concerne pas Internet Explorer 8 fourni avec la </a:t>
                      </a:r>
                      <a:r>
                        <a:rPr kumimoji="0" lang="fr-FR" sz="1200" b="0" i="0" u="none" strike="noStrike" cap="none" normalizeH="0" baseline="0" dirty="0" err="1" smtClean="0">
                          <a:ln>
                            <a:noFill/>
                          </a:ln>
                          <a:solidFill>
                            <a:srgbClr val="FFFFFF"/>
                          </a:solidFill>
                          <a:effectLst/>
                          <a:latin typeface="Arial" charset="0"/>
                          <a:ea typeface="PMingLiU" pitchFamily="18" charset="-120"/>
                          <a:cs typeface="Times New Roman" pitchFamily="18" charset="0"/>
                        </a:rPr>
                        <a:t>pré-version</a:t>
                      </a:r>
                      <a:r>
                        <a:rPr kumimoji="0" lang="fr-FR" sz="1200" b="0" i="0" u="none" strike="noStrike" cap="none" normalizeH="0" baseline="0" dirty="0" smtClean="0">
                          <a:ln>
                            <a:noFill/>
                          </a:ln>
                          <a:solidFill>
                            <a:srgbClr val="FFFFFF"/>
                          </a:solidFill>
                          <a:effectLst/>
                          <a:latin typeface="Arial" charset="0"/>
                          <a:ea typeface="PMingLiU" pitchFamily="18" charset="-120"/>
                          <a:cs typeface="Times New Roman" pitchFamily="18" charset="0"/>
                        </a:rPr>
                        <a:t> RC (7100) de Windows 7. Concerne la version beta. Des mises à jour seront rendues disponibles dans l'Article KB969897</a:t>
                      </a:r>
                      <a:endParaRPr kumimoji="0" lang="en-US" sz="1200" b="0" i="0" u="none" strike="noStrike" cap="none" normalizeH="0" baseline="0" dirty="0" smtClean="0">
                        <a:ln>
                          <a:noFill/>
                        </a:ln>
                        <a:solidFill>
                          <a:srgbClr val="FFFFFF"/>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p:txBody>
          <a:bodyPr/>
          <a:lstStyle/>
          <a:p>
            <a:r>
              <a:rPr lang="fr-FR" smtClean="0"/>
              <a:t>MS09-020 : Introduction et indices de gravité</a:t>
            </a:r>
            <a:endParaRPr lang="en-US" smtClean="0"/>
          </a:p>
        </p:txBody>
      </p:sp>
      <p:graphicFrame>
        <p:nvGraphicFramePr>
          <p:cNvPr id="4" name="Group 79"/>
          <p:cNvGraphicFramePr>
            <a:graphicFrameLocks noGrp="1"/>
          </p:cNvGraphicFramePr>
          <p:nvPr/>
        </p:nvGraphicFramePr>
        <p:xfrm>
          <a:off x="520700" y="1403350"/>
          <a:ext cx="8010525" cy="4331907"/>
        </p:xfrm>
        <a:graphic>
          <a:graphicData uri="http://schemas.openxmlformats.org/drawingml/2006/table">
            <a:tbl>
              <a:tblPr/>
              <a:tblGrid>
                <a:gridCol w="1749425"/>
                <a:gridCol w="1749425"/>
                <a:gridCol w="1841500"/>
                <a:gridCol w="2670175"/>
              </a:tblGrid>
              <a:tr h="2635250">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dirty="0" err="1" smtClean="0">
                          <a:ln>
                            <a:noFill/>
                          </a:ln>
                          <a:solidFill>
                            <a:srgbClr val="FFFFFF"/>
                          </a:solidFill>
                          <a:effectLst/>
                          <a:latin typeface="Arial" charset="0"/>
                          <a:cs typeface="Arial" charset="0"/>
                        </a:rPr>
                        <a:t>Numéro</a:t>
                      </a:r>
                      <a:endParaRPr kumimoji="0" lang="en-US" sz="1400" b="0" i="0" u="none" strike="noStrike" cap="none" normalizeH="0" baseline="0" dirty="0" smtClean="0">
                        <a:ln>
                          <a:noFill/>
                        </a:ln>
                        <a:solidFill>
                          <a:srgbClr val="FFFFFF"/>
                        </a:solidFill>
                        <a:effectLst/>
                        <a:latin typeface="Arial" charset="0"/>
                        <a:cs typeface="Arial" charset="0"/>
                      </a:endParaRPr>
                    </a:p>
                    <a:p>
                      <a:pPr marL="0" marR="0" lvl="0" indent="0" algn="ctr" defTabSz="914400" rtl="0" eaLnBrk="1" fontAlgn="base" latinLnBrk="0" hangingPunct="1">
                        <a:lnSpc>
                          <a:spcPct val="100000"/>
                        </a:lnSpc>
                        <a:spcBef>
                          <a:spcPct val="20000"/>
                        </a:spcBef>
                        <a:spcAft>
                          <a:spcPct val="0"/>
                        </a:spcAft>
                        <a:buClr>
                          <a:srgbClr val="FFCC00"/>
                        </a:buClr>
                        <a:buSzTx/>
                        <a:buFontTx/>
                        <a:buNone/>
                        <a:tabLst/>
                      </a:pPr>
                      <a:endParaRPr kumimoji="0" lang="en-US" sz="1400" b="0" i="0" u="none" strike="noStrike" cap="none" normalizeH="0" baseline="0" dirty="0" smtClean="0">
                        <a:ln>
                          <a:noFill/>
                        </a:ln>
                        <a:solidFill>
                          <a:srgbClr val="FFFFFF"/>
                        </a:solidFill>
                        <a:effectLst/>
                        <a:latin typeface="Arial" charset="0"/>
                        <a:cs typeface="Arial" charset="0"/>
                      </a:endParaRPr>
                    </a:p>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dirty="0" smtClean="0">
                          <a:ln>
                            <a:noFill/>
                          </a:ln>
                          <a:solidFill>
                            <a:srgbClr val="FFFFFF"/>
                          </a:solidFill>
                          <a:effectLst/>
                          <a:latin typeface="Arial" charset="0"/>
                          <a:cs typeface="Arial" charset="0"/>
                        </a:rPr>
                        <a:t>MS09-020</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smtClean="0">
                          <a:ln>
                            <a:noFill/>
                          </a:ln>
                          <a:solidFill>
                            <a:srgbClr val="FFC000"/>
                          </a:solidFill>
                          <a:effectLst/>
                          <a:latin typeface="Arial" charset="0"/>
                          <a:cs typeface="Arial" charset="0"/>
                        </a:rPr>
                        <a:t>Internet Information Services 5.0 sur :</a:t>
                      </a:r>
                      <a:r>
                        <a:rPr kumimoji="0" lang="fr-FR" sz="1400" b="0" i="0" u="none" strike="noStrike" cap="none" normalizeH="0" baseline="0" smtClean="0">
                          <a:ln>
                            <a:noFill/>
                          </a:ln>
                          <a:solidFill>
                            <a:srgbClr val="FFFFFF"/>
                          </a:solidFill>
                          <a:effectLst/>
                          <a:latin typeface="Arial" charset="0"/>
                          <a:cs typeface="Arial" charset="0"/>
                        </a:rPr>
                        <a:t/>
                      </a:r>
                      <a:br>
                        <a:rPr kumimoji="0" lang="fr-FR" sz="1400" b="0" i="0" u="none" strike="noStrike" cap="none" normalizeH="0" baseline="0" smtClean="0">
                          <a:ln>
                            <a:noFill/>
                          </a:ln>
                          <a:solidFill>
                            <a:srgbClr val="FFFFFF"/>
                          </a:solidFill>
                          <a:effectLst/>
                          <a:latin typeface="Arial" charset="0"/>
                          <a:cs typeface="Arial" charset="0"/>
                        </a:rPr>
                      </a:br>
                      <a:r>
                        <a:rPr kumimoji="0" lang="fr-FR" sz="1400" b="0" i="0" u="none" strike="noStrike" cap="none" normalizeH="0" baseline="0" smtClean="0">
                          <a:ln>
                            <a:noFill/>
                          </a:ln>
                          <a:solidFill>
                            <a:srgbClr val="FFFFFF"/>
                          </a:solidFill>
                          <a:effectLst/>
                          <a:latin typeface="Arial" charset="0"/>
                          <a:cs typeface="Arial" charset="0"/>
                        </a:rPr>
                        <a:t>Windows 2000 SP4</a:t>
                      </a:r>
                      <a:endParaRPr kumimoji="0" lang="en-US" sz="1400" b="0" i="0" u="none" strike="noStrike" cap="none" normalizeH="0" baseline="0" smtClean="0">
                        <a:ln>
                          <a:noFill/>
                        </a:ln>
                        <a:solidFill>
                          <a:srgbClr val="FFFFFF"/>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fr-FR" sz="1400" b="0" i="0" u="none" strike="noStrike" cap="none" normalizeH="0" baseline="0" smtClean="0">
                          <a:ln>
                            <a:noFill/>
                          </a:ln>
                          <a:solidFill>
                            <a:srgbClr val="FFC000"/>
                          </a:solidFill>
                          <a:effectLst/>
                          <a:latin typeface="Arial" charset="0"/>
                          <a:cs typeface="Arial" charset="0"/>
                        </a:rPr>
                        <a:t>Internet Information Services 5.1 sur :</a:t>
                      </a:r>
                    </a:p>
                    <a:p>
                      <a:pPr marL="0" marR="0" lvl="0" indent="0" algn="l" defTabSz="914400" rtl="0" eaLnBrk="0" fontAlgn="b" latinLnBrk="0" hangingPunct="0">
                        <a:lnSpc>
                          <a:spcPct val="100000"/>
                        </a:lnSpc>
                        <a:spcBef>
                          <a:spcPct val="0"/>
                        </a:spcBef>
                        <a:spcAft>
                          <a:spcPct val="0"/>
                        </a:spcAft>
                        <a:buClrTx/>
                        <a:buSzTx/>
                        <a:buFontTx/>
                        <a:buNone/>
                        <a:tabLst/>
                      </a:pPr>
                      <a:r>
                        <a:rPr kumimoji="0" lang="fr-FR" sz="1400" b="0" i="0" u="none" strike="noStrike" cap="none" normalizeH="0" baseline="0" smtClean="0">
                          <a:ln>
                            <a:noFill/>
                          </a:ln>
                          <a:solidFill>
                            <a:srgbClr val="FFFFFF"/>
                          </a:solidFill>
                          <a:effectLst/>
                          <a:latin typeface="Arial" charset="0"/>
                          <a:cs typeface="Arial" charset="0"/>
                        </a:rPr>
                        <a:t>Windows XP Professionnel SP2 et SP3</a:t>
                      </a:r>
                      <a:endParaRPr kumimoji="0" lang="en-US" sz="1400" b="0" i="0" u="none" strike="noStrike" cap="none" normalizeH="0" baseline="0" smtClean="0">
                        <a:ln>
                          <a:noFill/>
                        </a:ln>
                        <a:solidFill>
                          <a:srgbClr val="FFFFFF"/>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fr-FR" sz="1400" b="0" i="0" u="none" strike="noStrike" cap="none" normalizeH="0" baseline="0" smtClean="0">
                          <a:ln>
                            <a:noFill/>
                          </a:ln>
                          <a:solidFill>
                            <a:srgbClr val="FFC000"/>
                          </a:solidFill>
                          <a:effectLst/>
                          <a:latin typeface="Arial" charset="0"/>
                          <a:cs typeface="Arial" charset="0"/>
                        </a:rPr>
                        <a:t>Internet Information Services 6.0 sur :</a:t>
                      </a:r>
                      <a:endParaRPr kumimoji="0" lang="fr-FR" sz="1400" b="0" i="0" u="none" strike="noStrike" cap="none" normalizeH="0" baseline="0" smtClean="0">
                        <a:ln>
                          <a:noFill/>
                        </a:ln>
                        <a:solidFill>
                          <a:srgbClr val="FFFFFF"/>
                        </a:solidFill>
                        <a:effectLst/>
                        <a:latin typeface="Arial" charset="0"/>
                        <a:cs typeface="Arial" charset="0"/>
                      </a:endParaRPr>
                    </a:p>
                    <a:p>
                      <a:pPr marL="0" marR="0" lvl="0" indent="0" algn="l" defTabSz="914400" rtl="0" eaLnBrk="0" fontAlgn="b" latinLnBrk="0" hangingPunct="0">
                        <a:lnSpc>
                          <a:spcPct val="100000"/>
                        </a:lnSpc>
                        <a:spcBef>
                          <a:spcPct val="0"/>
                        </a:spcBef>
                        <a:spcAft>
                          <a:spcPct val="0"/>
                        </a:spcAft>
                        <a:buClrTx/>
                        <a:buSzTx/>
                        <a:buFontTx/>
                        <a:buChar char="•"/>
                        <a:tabLst/>
                      </a:pPr>
                      <a:r>
                        <a:rPr kumimoji="0" lang="fr-FR" sz="1400" b="0" i="0" u="none" strike="noStrike" cap="none" normalizeH="0" baseline="0" smtClean="0">
                          <a:ln>
                            <a:noFill/>
                          </a:ln>
                          <a:solidFill>
                            <a:schemeClr val="tx1"/>
                          </a:solidFill>
                          <a:effectLst/>
                          <a:latin typeface="Arial" charset="0"/>
                          <a:cs typeface="Arial" charset="0"/>
                        </a:rPr>
                        <a:t> </a:t>
                      </a:r>
                      <a:r>
                        <a:rPr kumimoji="0" lang="fr-FR" sz="1400" b="0" i="0" u="none" strike="noStrike" cap="none" normalizeH="0" baseline="0" smtClean="0">
                          <a:ln>
                            <a:noFill/>
                          </a:ln>
                          <a:solidFill>
                            <a:srgbClr val="FFFFFF"/>
                          </a:solidFill>
                          <a:effectLst/>
                          <a:latin typeface="Arial" charset="0"/>
                          <a:cs typeface="Arial" charset="0"/>
                        </a:rPr>
                        <a:t>Windows XP Professionnel Édition x64 SP2</a:t>
                      </a:r>
                    </a:p>
                    <a:p>
                      <a:pPr marL="0" marR="0" lvl="0" indent="0" algn="l" defTabSz="914400" rtl="0" eaLnBrk="0" fontAlgn="b" latinLnBrk="0" hangingPunct="0">
                        <a:lnSpc>
                          <a:spcPct val="100000"/>
                        </a:lnSpc>
                        <a:spcBef>
                          <a:spcPct val="0"/>
                        </a:spcBef>
                        <a:spcAft>
                          <a:spcPct val="0"/>
                        </a:spcAft>
                        <a:buClrTx/>
                        <a:buSzTx/>
                        <a:buFontTx/>
                        <a:buChar char="•"/>
                        <a:tabLst/>
                      </a:pPr>
                      <a:r>
                        <a:rPr kumimoji="0" lang="en-US" sz="1400" b="0" i="0" u="none" strike="noStrike" cap="none" normalizeH="0" baseline="0" smtClean="0">
                          <a:ln>
                            <a:noFill/>
                          </a:ln>
                          <a:solidFill>
                            <a:schemeClr val="tx1"/>
                          </a:solidFill>
                          <a:effectLst/>
                          <a:latin typeface="Arial" charset="0"/>
                          <a:cs typeface="Arial" charset="0"/>
                        </a:rPr>
                        <a:t> </a:t>
                      </a:r>
                      <a:r>
                        <a:rPr kumimoji="0" lang="en-US" sz="1400" b="0" i="0" u="none" strike="noStrike" cap="none" normalizeH="0" baseline="0" smtClean="0">
                          <a:ln>
                            <a:noFill/>
                          </a:ln>
                          <a:solidFill>
                            <a:srgbClr val="FFFFFF"/>
                          </a:solidFill>
                          <a:effectLst/>
                          <a:latin typeface="Arial" charset="0"/>
                          <a:cs typeface="Arial" charset="0"/>
                        </a:rPr>
                        <a:t>Windows Server 2003 SP2</a:t>
                      </a:r>
                    </a:p>
                    <a:p>
                      <a:pPr marL="0" marR="0" lvl="0" indent="0" algn="l" defTabSz="914400" rtl="0" eaLnBrk="0" fontAlgn="b" latinLnBrk="0" hangingPunct="0">
                        <a:lnSpc>
                          <a:spcPct val="100000"/>
                        </a:lnSpc>
                        <a:spcBef>
                          <a:spcPct val="0"/>
                        </a:spcBef>
                        <a:spcAft>
                          <a:spcPct val="0"/>
                        </a:spcAft>
                        <a:buClrTx/>
                        <a:buSzTx/>
                        <a:buFontTx/>
                        <a:buChar char="•"/>
                        <a:tabLst/>
                      </a:pPr>
                      <a:r>
                        <a:rPr kumimoji="0" lang="en-US" sz="1400" b="0" i="0" u="none" strike="noStrike" cap="none" normalizeH="0" baseline="0" smtClean="0">
                          <a:ln>
                            <a:noFill/>
                          </a:ln>
                          <a:solidFill>
                            <a:schemeClr val="tx1"/>
                          </a:solidFill>
                          <a:effectLst/>
                          <a:latin typeface="Arial" charset="0"/>
                          <a:cs typeface="Arial" charset="0"/>
                        </a:rPr>
                        <a:t>  </a:t>
                      </a:r>
                      <a:r>
                        <a:rPr kumimoji="0" lang="en-US" sz="1400" b="0" i="0" u="none" strike="noStrike" cap="none" normalizeH="0" baseline="0" smtClean="0">
                          <a:ln>
                            <a:noFill/>
                          </a:ln>
                          <a:solidFill>
                            <a:srgbClr val="FFFFFF"/>
                          </a:solidFill>
                          <a:effectLst/>
                          <a:latin typeface="Arial" charset="0"/>
                          <a:cs typeface="Arial" charset="0"/>
                        </a:rPr>
                        <a:t>Windows Server 2003 Édition x64 SP2</a:t>
                      </a:r>
                    </a:p>
                    <a:p>
                      <a:pPr marL="0" marR="0" lvl="0" indent="0" algn="l" defTabSz="914400" rtl="0" eaLnBrk="0" fontAlgn="b" latinLnBrk="0" hangingPunct="0">
                        <a:lnSpc>
                          <a:spcPct val="100000"/>
                        </a:lnSpc>
                        <a:spcBef>
                          <a:spcPct val="0"/>
                        </a:spcBef>
                        <a:spcAft>
                          <a:spcPct val="0"/>
                        </a:spcAft>
                        <a:buClrTx/>
                        <a:buSzTx/>
                        <a:buFontTx/>
                        <a:buChar char="•"/>
                        <a:tabLst/>
                      </a:pPr>
                      <a:r>
                        <a:rPr kumimoji="0" lang="fr-FR" sz="1400" b="0" i="0" u="none" strike="noStrike" cap="none" normalizeH="0" baseline="0" smtClean="0">
                          <a:ln>
                            <a:noFill/>
                          </a:ln>
                          <a:solidFill>
                            <a:schemeClr val="tx1"/>
                          </a:solidFill>
                          <a:effectLst/>
                          <a:latin typeface="Arial" charset="0"/>
                          <a:cs typeface="Arial" charset="0"/>
                        </a:rPr>
                        <a:t> </a:t>
                      </a:r>
                      <a:r>
                        <a:rPr kumimoji="0" lang="fr-FR" sz="1400" b="0" i="0" u="none" strike="noStrike" cap="none" normalizeH="0" baseline="0" smtClean="0">
                          <a:ln>
                            <a:noFill/>
                          </a:ln>
                          <a:solidFill>
                            <a:srgbClr val="FFFFFF"/>
                          </a:solidFill>
                          <a:effectLst/>
                          <a:latin typeface="Arial" charset="0"/>
                          <a:cs typeface="Arial" charset="0"/>
                        </a:rPr>
                        <a:t>Windows Server 2003 avec SP2 pour systèmes Itanium</a:t>
                      </a:r>
                      <a:endParaRPr kumimoji="0" lang="en-US" sz="1400" b="0" i="0" u="none" strike="noStrike" cap="none" normalizeH="0" baseline="0" smtClean="0">
                        <a:ln>
                          <a:noFill/>
                        </a:ln>
                        <a:solidFill>
                          <a:srgbClr val="FFFFFF"/>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737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fr-FR" sz="1400" b="0" i="0" u="none" strike="noStrike" cap="none" normalizeH="0" baseline="0" smtClean="0">
                          <a:ln>
                            <a:noFill/>
                          </a:ln>
                          <a:solidFill>
                            <a:srgbClr val="FFFFFF"/>
                          </a:solidFill>
                          <a:effectLst/>
                          <a:latin typeface="Arial" charset="0"/>
                          <a:cs typeface="Arial" charset="0"/>
                        </a:rPr>
                        <a:t>Des vulnérabilités dans Internet Information Services (IIS) pourraient permettre une élévation de privilèges (970483)</a:t>
                      </a:r>
                      <a:r>
                        <a:rPr kumimoji="0" lang="fr-FR" sz="1400" b="0" i="0" u="none" strike="noStrike" cap="none" normalizeH="0" baseline="0" smtClean="0">
                          <a:ln>
                            <a:noFill/>
                          </a:ln>
                          <a:solidFill>
                            <a:schemeClr val="tx1"/>
                          </a:solidFill>
                          <a:effectLst/>
                          <a:latin typeface="Arial" charset="0"/>
                          <a:cs typeface="Arial" charset="0"/>
                        </a:rPr>
                        <a:t> </a:t>
                      </a:r>
                      <a:endParaRPr kumimoji="0" lang="en-US" sz="1400" b="0" i="0" u="none" strike="noStrike" cap="none" normalizeH="0" baseline="0" smtClean="0">
                        <a:ln>
                          <a:noFill/>
                        </a:ln>
                        <a:solidFill>
                          <a:schemeClr val="tx1"/>
                        </a:solidFill>
                        <a:effectLst/>
                        <a:latin typeface="Arial" charset="0"/>
                        <a:cs typeface="Arial" charset="0"/>
                      </a:endParaRPr>
                    </a:p>
                  </a:txBody>
                  <a:tcPr marL="68580" marR="6858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charset="0"/>
                          <a:cs typeface="Arial" charset="0"/>
                        </a:rPr>
                        <a:t>Important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charset="0"/>
                          <a:cs typeface="Arial" charset="0"/>
                        </a:rPr>
                        <a:t>Important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cs typeface="Arial" charset="0"/>
                        </a:rPr>
                        <a:t>Important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r>
            </a:tbl>
          </a:graphicData>
        </a:graphic>
      </p:graphicFrame>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smtClean="0"/>
              <a:t>MS09-020 : Des vulnérabilités dans Internet Information Services (IIS) pourraient permettre une élévation de privilèges (970483) - Important</a:t>
            </a:r>
            <a:endParaRPr lang="en-US" smtClean="0"/>
          </a:p>
        </p:txBody>
      </p:sp>
      <p:graphicFrame>
        <p:nvGraphicFramePr>
          <p:cNvPr id="4" name="Table 3"/>
          <p:cNvGraphicFramePr>
            <a:graphicFrameLocks noGrp="1"/>
          </p:cNvGraphicFramePr>
          <p:nvPr/>
        </p:nvGraphicFramePr>
        <p:xfrm>
          <a:off x="428625" y="2047875"/>
          <a:ext cx="8229600" cy="4443984"/>
        </p:xfrm>
        <a:graphic>
          <a:graphicData uri="http://schemas.openxmlformats.org/drawingml/2006/table">
            <a:tbl>
              <a:tblPr/>
              <a:tblGrid>
                <a:gridCol w="1655763"/>
                <a:gridCol w="6573837"/>
              </a:tblGrid>
              <a:tr h="18097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0" i="0" u="none" strike="noStrike" cap="none" normalizeH="0" baseline="0" dirty="0" err="1" smtClean="0">
                          <a:ln>
                            <a:noFill/>
                          </a:ln>
                          <a:solidFill>
                            <a:srgbClr val="FFFFFF"/>
                          </a:solidFill>
                          <a:effectLst/>
                          <a:latin typeface="Arial" charset="0"/>
                          <a:cs typeface="Arial" charset="0"/>
                        </a:rPr>
                        <a:t>Vulnérabilité</a:t>
                      </a:r>
                      <a:endParaRPr kumimoji="0" lang="en-US" sz="1200" b="0" i="0" u="none" strike="noStrike" cap="none" normalizeH="0" baseline="0" dirty="0" smtClean="0">
                        <a:ln>
                          <a:noFill/>
                        </a:ln>
                        <a:solidFill>
                          <a:srgbClr val="FFFFFF"/>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just"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smtClean="0">
                          <a:ln>
                            <a:noFill/>
                          </a:ln>
                          <a:solidFill>
                            <a:srgbClr val="FFFFFF"/>
                          </a:solidFill>
                          <a:effectLst/>
                          <a:latin typeface="Arial" charset="0"/>
                          <a:ea typeface="PMingLiU" pitchFamily="18" charset="-120"/>
                          <a:cs typeface="Times New Roman" pitchFamily="18" charset="0"/>
                        </a:rPr>
                        <a:t>2 vulnérabilités d'élévation de privilèges</a:t>
                      </a:r>
                      <a:endParaRPr kumimoji="0" lang="en-US" sz="1200" b="0" i="0" u="none" strike="noStrike" cap="none" normalizeH="0" baseline="0" smtClean="0">
                        <a:ln>
                          <a:noFill/>
                        </a:ln>
                        <a:solidFill>
                          <a:srgbClr val="FFFFFF"/>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877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0" i="0" u="none" strike="noStrike" cap="none" normalizeH="0" baseline="0" smtClean="0">
                          <a:ln>
                            <a:noFill/>
                          </a:ln>
                          <a:solidFill>
                            <a:srgbClr val="FFFFFF"/>
                          </a:solidFill>
                          <a:effectLst/>
                          <a:latin typeface="Arial" charset="0"/>
                          <a:cs typeface="Arial" charset="0"/>
                        </a:rPr>
                        <a:t>Vecteurs d'attaque possibles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smtClean="0">
                          <a:ln>
                            <a:noFill/>
                          </a:ln>
                          <a:solidFill>
                            <a:srgbClr val="FFFFFF"/>
                          </a:solidFill>
                          <a:effectLst/>
                          <a:latin typeface="Arial" charset="0"/>
                          <a:cs typeface="Arial" charset="0"/>
                        </a:rPr>
                        <a:t>Un attaquant pourrait exploiter cette vulnérabilité en créant une requête HTTP spécialement conçue vers un site Web nécessitant une authentification et ainsi accéder sans autorisation à des ressources protégées.</a:t>
                      </a:r>
                      <a:endParaRPr kumimoji="0" lang="en-US" sz="1200" b="0" i="0" u="none" strike="noStrike" cap="none" normalizeH="0" baseline="0" smtClean="0">
                        <a:ln>
                          <a:noFill/>
                        </a:ln>
                        <a:solidFill>
                          <a:srgbClr val="FFFFFF"/>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622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0" i="0" u="none" strike="noStrike" cap="none" normalizeH="0" baseline="0" smtClean="0">
                          <a:ln>
                            <a:noFill/>
                          </a:ln>
                          <a:solidFill>
                            <a:srgbClr val="FFFFFF"/>
                          </a:solidFill>
                          <a:effectLst/>
                          <a:latin typeface="Arial" charset="0"/>
                          <a:cs typeface="Arial" charset="0"/>
                        </a:rPr>
                        <a:t>Impact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just"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dirty="0" smtClean="0">
                          <a:ln>
                            <a:noFill/>
                          </a:ln>
                          <a:solidFill>
                            <a:srgbClr val="FFFFFF"/>
                          </a:solidFill>
                          <a:effectLst/>
                          <a:latin typeface="Arial" charset="0"/>
                          <a:cs typeface="Arial" charset="0"/>
                        </a:rPr>
                        <a:t>Un attaquant qui parviendrait à exploiter cette vulnérabilité pourrait contourner la configuration IIS qui indique quel type d'authentification est autorisé. La liste de contrôle d'accès (ACL) basée sur le système de fichiers qui vérifie si un fichier est accessible par un utilisateur donné sera cependant toujours effective. </a:t>
                      </a:r>
                    </a:p>
                    <a:p>
                      <a:pPr marL="171450" marR="0" lvl="0" indent="-171450" algn="just"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dirty="0" smtClean="0">
                          <a:ln>
                            <a:noFill/>
                          </a:ln>
                          <a:solidFill>
                            <a:srgbClr val="FFFFFF"/>
                          </a:solidFill>
                          <a:effectLst/>
                          <a:latin typeface="Arial" charset="0"/>
                          <a:cs typeface="Arial" charset="0"/>
                        </a:rPr>
                        <a:t>Une exploitation réussie de cette vulnérabilité limiterait l'attaquant aux autorisations accordées au compte utilisateur anonyme au niveau des listes de contrôle d'accès du système de fichiers. Ceci pourrait permettre à un attaquant d'accéder anonymement à des informations qui devraient être accessibles uniquement à un utilisateur authentifié. Il pourrait également écrire des fichiers aux emplacements où le compte utilisateur anonyme a l'autorisation d'écriture.</a:t>
                      </a:r>
                      <a:endParaRPr kumimoji="0" lang="en-US" sz="1200" b="0" i="0" u="none" strike="noStrike" cap="none" normalizeH="0" baseline="0" dirty="0" smtClean="0">
                        <a:ln>
                          <a:noFill/>
                        </a:ln>
                        <a:solidFill>
                          <a:srgbClr val="FFFFFF"/>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1288">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0" i="0" u="none" strike="noStrike" cap="none" normalizeH="0" baseline="0" smtClean="0">
                          <a:ln>
                            <a:noFill/>
                          </a:ln>
                          <a:solidFill>
                            <a:srgbClr val="FFFFFF"/>
                          </a:solidFill>
                          <a:effectLst/>
                          <a:latin typeface="Arial" charset="0"/>
                          <a:cs typeface="Arial" charset="0"/>
                        </a:rPr>
                        <a:t>Facteurs atténuants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smtClean="0">
                          <a:ln>
                            <a:noFill/>
                          </a:ln>
                          <a:solidFill>
                            <a:srgbClr val="FFFFFF"/>
                          </a:solidFill>
                          <a:effectLst/>
                          <a:latin typeface="Arial" charset="0"/>
                          <a:ea typeface="PMingLiU" pitchFamily="18" charset="-120"/>
                          <a:cs typeface="Times New Roman" pitchFamily="18" charset="0"/>
                        </a:rPr>
                        <a:t>Le compte utilisateur anonyme ne dispose pas d'accès en écriture par défaut.</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smtClean="0">
                          <a:ln>
                            <a:noFill/>
                          </a:ln>
                          <a:solidFill>
                            <a:srgbClr val="FFFFFF"/>
                          </a:solidFill>
                          <a:effectLst/>
                          <a:latin typeface="Arial" charset="0"/>
                          <a:ea typeface="PMingLiU" pitchFamily="18" charset="-120"/>
                          <a:cs typeface="Times New Roman" pitchFamily="18" charset="0"/>
                        </a:rPr>
                        <a:t>Les listes de contrôle d'accès du système de fichiers sont appliquées.</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smtClean="0">
                          <a:ln>
                            <a:noFill/>
                          </a:ln>
                          <a:solidFill>
                            <a:srgbClr val="FFFFFF"/>
                          </a:solidFill>
                          <a:effectLst/>
                          <a:latin typeface="Arial" charset="0"/>
                          <a:ea typeface="PMingLiU" pitchFamily="18" charset="-120"/>
                          <a:cs typeface="Times New Roman" pitchFamily="18" charset="0"/>
                        </a:rPr>
                        <a:t>WebDAV n'est pas activé par défaut sur IIS 6.0.</a:t>
                      </a:r>
                      <a:endParaRPr kumimoji="0" lang="en-US" sz="1200" b="0" i="0" u="none" strike="noStrike" cap="none" normalizeH="0" baseline="0" smtClean="0">
                        <a:ln>
                          <a:noFill/>
                        </a:ln>
                        <a:solidFill>
                          <a:srgbClr val="FFFFFF"/>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1288">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0" i="0" u="none" strike="noStrike" cap="none" normalizeH="0" baseline="0" smtClean="0">
                          <a:ln>
                            <a:noFill/>
                          </a:ln>
                          <a:solidFill>
                            <a:srgbClr val="FFFFFF"/>
                          </a:solidFill>
                          <a:effectLst/>
                          <a:latin typeface="Arial" charset="0"/>
                          <a:cs typeface="Arial" charset="0"/>
                        </a:rPr>
                        <a:t>Informations complémentaires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dirty="0" smtClean="0">
                          <a:ln>
                            <a:noFill/>
                          </a:ln>
                          <a:solidFill>
                            <a:srgbClr val="FFFFFF"/>
                          </a:solidFill>
                          <a:effectLst/>
                          <a:latin typeface="Arial" charset="0"/>
                          <a:cs typeface="Arial" charset="0"/>
                        </a:rPr>
                        <a:t>Cette mise à jour de sécurité concerne également la vulnérabilité décrite dans l'Avis de sécurité Microsoft 971492.</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dirty="0" smtClean="0">
                          <a:ln>
                            <a:noFill/>
                          </a:ln>
                          <a:solidFill>
                            <a:srgbClr val="FFFFFF"/>
                          </a:solidFill>
                          <a:effectLst/>
                          <a:latin typeface="Arial" charset="0"/>
                          <a:cs typeface="Arial" charset="0"/>
                        </a:rPr>
                        <a:t>CVE-2009-1535 a été révélée publiquement mais nous n'avons pas connaissance d'attaques actives.</a:t>
                      </a:r>
                      <a:endParaRPr kumimoji="0" lang="en-US" sz="1200" b="0" i="0" u="none" strike="noStrike" cap="none" normalizeH="0" baseline="0" dirty="0" smtClean="0">
                        <a:ln>
                          <a:noFill/>
                        </a:ln>
                        <a:solidFill>
                          <a:srgbClr val="FFFFFF"/>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8018" name="Rectangle 2"/>
          <p:cNvSpPr>
            <a:spLocks noGrp="1" noChangeArrowheads="1"/>
          </p:cNvSpPr>
          <p:nvPr>
            <p:ph type="title"/>
          </p:nvPr>
        </p:nvSpPr>
        <p:spPr/>
        <p:txBody>
          <a:bodyPr/>
          <a:lstStyle/>
          <a:p>
            <a:r>
              <a:rPr lang="en-US" smtClean="0">
                <a:solidFill>
                  <a:srgbClr val="FFFFFF"/>
                </a:solidFill>
              </a:rPr>
              <a:t>MS09-021 : Introduction</a:t>
            </a:r>
          </a:p>
        </p:txBody>
      </p:sp>
      <p:graphicFrame>
        <p:nvGraphicFramePr>
          <p:cNvPr id="9273" name="Group 57"/>
          <p:cNvGraphicFramePr>
            <a:graphicFrameLocks noGrp="1"/>
          </p:cNvGraphicFramePr>
          <p:nvPr/>
        </p:nvGraphicFramePr>
        <p:xfrm>
          <a:off x="428625" y="1127125"/>
          <a:ext cx="8470900" cy="4440873"/>
        </p:xfrm>
        <a:graphic>
          <a:graphicData uri="http://schemas.openxmlformats.org/drawingml/2006/table">
            <a:tbl>
              <a:tblPr/>
              <a:tblGrid>
                <a:gridCol w="1122363"/>
                <a:gridCol w="1916112"/>
                <a:gridCol w="1657350"/>
                <a:gridCol w="3775075"/>
              </a:tblGrid>
              <a:tr h="722313">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dirty="0" err="1" smtClean="0">
                          <a:ln>
                            <a:noFill/>
                          </a:ln>
                          <a:solidFill>
                            <a:srgbClr val="FFFFFF"/>
                          </a:solidFill>
                          <a:effectLst/>
                          <a:latin typeface="Arial" charset="0"/>
                          <a:cs typeface="Arial" charset="0"/>
                        </a:rPr>
                        <a:t>Numéro</a:t>
                      </a:r>
                      <a:endParaRPr kumimoji="0" lang="en-US" sz="1400" b="0" i="0" u="none" strike="noStrike" cap="none" normalizeH="0" baseline="0" dirty="0" smtClean="0">
                        <a:ln>
                          <a:noFill/>
                        </a:ln>
                        <a:solidFill>
                          <a:srgbClr val="FFFFFF"/>
                        </a:solidFill>
                        <a:effectLst/>
                        <a:latin typeface="Arial" charset="0"/>
                        <a:cs typeface="Arial" charset="0"/>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Titre</a:t>
                      </a:r>
                      <a:r>
                        <a:rPr kumimoji="0" lang="en-US" sz="1400" b="0" i="0" u="none" strike="noStrike" cap="none" normalizeH="0" baseline="0" smtClean="0">
                          <a:ln>
                            <a:noFill/>
                          </a:ln>
                          <a:solidFill>
                            <a:schemeClr val="tx1"/>
                          </a:solidFill>
                          <a:effectLst/>
                          <a:latin typeface="Arial" charset="0"/>
                          <a:cs typeface="Arial" charset="0"/>
                        </a:rPr>
                        <a:t> </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Indice de gravité maximal</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Produits affectés</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0823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MS09-021</a:t>
                      </a:r>
                    </a:p>
                  </a:txBody>
                  <a:tcPr marL="68580" marR="6858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fr-FR" sz="1400" b="0" i="0" u="none" strike="noStrike" cap="none" normalizeH="0" baseline="0" dirty="0" smtClean="0">
                          <a:ln>
                            <a:noFill/>
                          </a:ln>
                          <a:solidFill>
                            <a:srgbClr val="FFFFFF"/>
                          </a:solidFill>
                          <a:effectLst/>
                          <a:latin typeface="Arial" charset="0"/>
                          <a:cs typeface="Arial" charset="0"/>
                        </a:rPr>
                        <a:t>Des vulnérabilités dans Microsoft Office Excel pourraient permettre l'exécution de code à distance (969462)</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FFFFFF"/>
                        </a:solidFill>
                        <a:effectLst/>
                        <a:latin typeface="Arial"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Critique</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Arial" charset="0"/>
                          <a:cs typeface="Arial" charset="0"/>
                        </a:rPr>
                        <a:t> </a:t>
                      </a:r>
                      <a:r>
                        <a:rPr kumimoji="0" lang="en-US" sz="1400" b="0" i="0" u="none" strike="noStrike" cap="none" normalizeH="0" baseline="0" dirty="0" smtClean="0">
                          <a:ln>
                            <a:noFill/>
                          </a:ln>
                          <a:solidFill>
                            <a:srgbClr val="FFFFFF"/>
                          </a:solidFill>
                          <a:effectLst/>
                          <a:latin typeface="Arial" charset="0"/>
                          <a:cs typeface="Arial" charset="0"/>
                        </a:rPr>
                        <a:t>Office 2000 SP3</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Arial" charset="0"/>
                          <a:cs typeface="Arial" charset="0"/>
                        </a:rPr>
                        <a:t> </a:t>
                      </a:r>
                      <a:r>
                        <a:rPr kumimoji="0" lang="en-US" sz="1400" b="0" i="0" u="none" strike="noStrike" cap="none" normalizeH="0" baseline="0" dirty="0" smtClean="0">
                          <a:ln>
                            <a:noFill/>
                          </a:ln>
                          <a:solidFill>
                            <a:srgbClr val="FFFFFF"/>
                          </a:solidFill>
                          <a:effectLst/>
                          <a:latin typeface="Arial" charset="0"/>
                          <a:cs typeface="Arial" charset="0"/>
                        </a:rPr>
                        <a:t>Office 2004 pour Mac </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nn-NO" sz="1400" b="0" i="0" u="none" strike="noStrike" cap="none" normalizeH="0" baseline="0" dirty="0" smtClean="0">
                          <a:ln>
                            <a:noFill/>
                          </a:ln>
                          <a:solidFill>
                            <a:schemeClr val="tx1"/>
                          </a:solidFill>
                          <a:effectLst/>
                          <a:latin typeface="Arial" charset="0"/>
                          <a:cs typeface="Arial" charset="0"/>
                        </a:rPr>
                        <a:t> </a:t>
                      </a:r>
                      <a:r>
                        <a:rPr kumimoji="0" lang="nn-NO" sz="1400" b="0" i="0" u="none" strike="noStrike" cap="none" normalizeH="0" baseline="0" dirty="0" smtClean="0">
                          <a:ln>
                            <a:noFill/>
                          </a:ln>
                          <a:solidFill>
                            <a:srgbClr val="FFFFFF"/>
                          </a:solidFill>
                          <a:effectLst/>
                          <a:latin typeface="Arial" charset="0"/>
                          <a:cs typeface="Arial" charset="0"/>
                        </a:rPr>
                        <a:t>Office 2008 pour Mac</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fr-FR" sz="1400" b="0" i="0" u="none" strike="noStrike" cap="none" normalizeH="0" baseline="0" dirty="0" smtClean="0">
                          <a:ln>
                            <a:noFill/>
                          </a:ln>
                          <a:solidFill>
                            <a:schemeClr val="tx1"/>
                          </a:solidFill>
                          <a:effectLst/>
                          <a:latin typeface="Arial" charset="0"/>
                          <a:cs typeface="Arial" charset="0"/>
                        </a:rPr>
                        <a:t> </a:t>
                      </a:r>
                      <a:r>
                        <a:rPr kumimoji="0" lang="fr-FR" sz="1400" b="0" i="0" u="none" strike="noStrike" cap="none" normalizeH="0" baseline="0" dirty="0" smtClean="0">
                          <a:ln>
                            <a:noFill/>
                          </a:ln>
                          <a:solidFill>
                            <a:srgbClr val="FFFFFF"/>
                          </a:solidFill>
                          <a:effectLst/>
                          <a:latin typeface="Arial" charset="0"/>
                          <a:cs typeface="Arial" charset="0"/>
                        </a:rPr>
                        <a:t>Convertisseur de formats de fichier Open XML pour Mac</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Arial" charset="0"/>
                          <a:cs typeface="Arial" charset="0"/>
                        </a:rPr>
                        <a:t> </a:t>
                      </a:r>
                      <a:r>
                        <a:rPr kumimoji="0" lang="en-US" sz="1400" b="0" i="0" u="none" strike="noStrike" cap="none" normalizeH="0" baseline="0" dirty="0" smtClean="0">
                          <a:ln>
                            <a:noFill/>
                          </a:ln>
                          <a:solidFill>
                            <a:srgbClr val="FFFFFF"/>
                          </a:solidFill>
                          <a:effectLst/>
                          <a:latin typeface="Arial" charset="0"/>
                          <a:cs typeface="Arial" charset="0"/>
                        </a:rPr>
                        <a:t>Office Excel Viewer 2003 SP3</a:t>
                      </a:r>
                      <a:br>
                        <a:rPr kumimoji="0" lang="en-US" sz="1400" b="0" i="0" u="none" strike="noStrike" cap="none" normalizeH="0" baseline="0" dirty="0" smtClean="0">
                          <a:ln>
                            <a:noFill/>
                          </a:ln>
                          <a:solidFill>
                            <a:srgbClr val="FFFFFF"/>
                          </a:solidFill>
                          <a:effectLst/>
                          <a:latin typeface="Arial" charset="0"/>
                          <a:cs typeface="Arial" charset="0"/>
                        </a:rPr>
                      </a:br>
                      <a:r>
                        <a:rPr kumimoji="0" lang="en-US" sz="1400" b="0" i="0" u="none" strike="noStrike" cap="none" normalizeH="0" baseline="0" dirty="0" smtClean="0">
                          <a:ln>
                            <a:noFill/>
                          </a:ln>
                          <a:solidFill>
                            <a:srgbClr val="FFFFFF"/>
                          </a:solidFill>
                          <a:effectLst/>
                          <a:latin typeface="Arial" charset="0"/>
                          <a:cs typeface="Arial" charset="0"/>
                        </a:rPr>
                        <a:t>Office Excel Viewer</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fr-FR" sz="1400" b="0" i="0" u="none" strike="noStrike" cap="none" normalizeH="0" baseline="0" dirty="0" smtClean="0">
                          <a:ln>
                            <a:noFill/>
                          </a:ln>
                          <a:solidFill>
                            <a:schemeClr val="tx1"/>
                          </a:solidFill>
                          <a:effectLst/>
                          <a:latin typeface="Arial" charset="0"/>
                          <a:cs typeface="Arial" charset="0"/>
                        </a:rPr>
                        <a:t> </a:t>
                      </a:r>
                      <a:r>
                        <a:rPr kumimoji="0" lang="fr-FR" sz="1400" b="0" i="0" u="none" strike="noStrike" cap="none" normalizeH="0" baseline="0" dirty="0" smtClean="0">
                          <a:ln>
                            <a:noFill/>
                          </a:ln>
                          <a:solidFill>
                            <a:srgbClr val="FFFFFF"/>
                          </a:solidFill>
                          <a:effectLst/>
                          <a:latin typeface="Arial" charset="0"/>
                          <a:cs typeface="Arial" charset="0"/>
                        </a:rPr>
                        <a:t>Pack de compatibilité Office pour les formats de fichier Word, Excel et PowerPoint 2007 SP1 </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Arial" charset="0"/>
                          <a:cs typeface="Arial" charset="0"/>
                        </a:rPr>
                        <a:t> </a:t>
                      </a:r>
                      <a:r>
                        <a:rPr kumimoji="0" lang="en-US" sz="1400" b="0" i="0" u="none" strike="noStrike" cap="none" normalizeH="0" baseline="0" dirty="0" smtClean="0">
                          <a:ln>
                            <a:noFill/>
                          </a:ln>
                          <a:solidFill>
                            <a:srgbClr val="FFFFFF"/>
                          </a:solidFill>
                          <a:effectLst/>
                          <a:latin typeface="Arial" charset="0"/>
                          <a:cs typeface="Arial" charset="0"/>
                        </a:rPr>
                        <a:t>Office SharePoint Server 2007 SP1 et SP2 (</a:t>
                      </a:r>
                      <a:r>
                        <a:rPr kumimoji="0" lang="en-US" sz="1400" b="0" i="0" u="none" strike="noStrike" cap="none" normalizeH="0" baseline="0" dirty="0" err="1" smtClean="0">
                          <a:ln>
                            <a:noFill/>
                          </a:ln>
                          <a:solidFill>
                            <a:srgbClr val="FFFFFF"/>
                          </a:solidFill>
                          <a:effectLst/>
                          <a:latin typeface="Arial" charset="0"/>
                          <a:cs typeface="Arial" charset="0"/>
                        </a:rPr>
                        <a:t>éditions</a:t>
                      </a:r>
                      <a:r>
                        <a:rPr kumimoji="0" lang="en-US" sz="1400" b="0" i="0" u="none" strike="noStrike" cap="none" normalizeH="0" baseline="0" dirty="0" smtClean="0">
                          <a:ln>
                            <a:noFill/>
                          </a:ln>
                          <a:solidFill>
                            <a:srgbClr val="FFFFFF"/>
                          </a:solidFill>
                          <a:effectLst/>
                          <a:latin typeface="Arial" charset="0"/>
                          <a:cs typeface="Arial" charset="0"/>
                        </a:rPr>
                        <a:t> 32 bits)</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Arial" charset="0"/>
                          <a:cs typeface="Arial" charset="0"/>
                        </a:rPr>
                        <a:t> </a:t>
                      </a:r>
                      <a:r>
                        <a:rPr kumimoji="0" lang="en-US" sz="1400" b="0" i="0" u="none" strike="noStrike" cap="none" normalizeH="0" baseline="0" dirty="0" smtClean="0">
                          <a:ln>
                            <a:noFill/>
                          </a:ln>
                          <a:solidFill>
                            <a:srgbClr val="FFFFFF"/>
                          </a:solidFill>
                          <a:effectLst/>
                          <a:latin typeface="Arial" charset="0"/>
                          <a:cs typeface="Arial" charset="0"/>
                        </a:rPr>
                        <a:t>Office SharePoint Server 2007 SP2 (</a:t>
                      </a:r>
                      <a:r>
                        <a:rPr kumimoji="0" lang="en-US" sz="1400" b="0" i="0" u="none" strike="noStrike" cap="none" normalizeH="0" baseline="0" dirty="0" err="1" smtClean="0">
                          <a:ln>
                            <a:noFill/>
                          </a:ln>
                          <a:solidFill>
                            <a:srgbClr val="FFFFFF"/>
                          </a:solidFill>
                          <a:effectLst/>
                          <a:latin typeface="Arial" charset="0"/>
                          <a:cs typeface="Arial" charset="0"/>
                        </a:rPr>
                        <a:t>éditions</a:t>
                      </a:r>
                      <a:r>
                        <a:rPr kumimoji="0" lang="en-US" sz="1400" b="0" i="0" u="none" strike="noStrike" cap="none" normalizeH="0" baseline="0" dirty="0" smtClean="0">
                          <a:ln>
                            <a:noFill/>
                          </a:ln>
                          <a:solidFill>
                            <a:srgbClr val="FFFFFF"/>
                          </a:solidFill>
                          <a:effectLst/>
                          <a:latin typeface="Arial" charset="0"/>
                          <a:cs typeface="Arial" charset="0"/>
                        </a:rPr>
                        <a:t> 64 bits)</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Arial" charset="0"/>
                          <a:cs typeface="Arial" charset="0"/>
                        </a:rPr>
                        <a:t> </a:t>
                      </a:r>
                      <a:r>
                        <a:rPr kumimoji="0" lang="en-US" sz="1400" b="0" i="0" u="none" strike="noStrike" cap="none" normalizeH="0" baseline="0" dirty="0" smtClean="0">
                          <a:ln>
                            <a:noFill/>
                          </a:ln>
                          <a:solidFill>
                            <a:srgbClr val="FFFFFF"/>
                          </a:solidFill>
                          <a:effectLst/>
                          <a:latin typeface="Arial" charset="0"/>
                          <a:cs typeface="Arial" charset="0"/>
                        </a:rPr>
                        <a:t>Office XP SP3</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da-DK" sz="1400" b="0" i="0" u="none" strike="noStrike" cap="none" normalizeH="0" baseline="0" dirty="0" smtClean="0">
                          <a:ln>
                            <a:noFill/>
                          </a:ln>
                          <a:solidFill>
                            <a:schemeClr val="tx1"/>
                          </a:solidFill>
                          <a:effectLst/>
                          <a:latin typeface="Arial" charset="0"/>
                          <a:cs typeface="Arial" charset="0"/>
                        </a:rPr>
                        <a:t> </a:t>
                      </a:r>
                      <a:r>
                        <a:rPr kumimoji="0" lang="da-DK" sz="1400" b="0" i="0" u="none" strike="noStrike" cap="none" normalizeH="0" baseline="0" dirty="0" smtClean="0">
                          <a:ln>
                            <a:noFill/>
                          </a:ln>
                          <a:solidFill>
                            <a:srgbClr val="FFFFFF"/>
                          </a:solidFill>
                          <a:effectLst/>
                          <a:latin typeface="Arial" charset="0"/>
                          <a:cs typeface="Arial" charset="0"/>
                        </a:rPr>
                        <a:t>Office System 2007 SP1 et SP2</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Arial" charset="0"/>
                          <a:cs typeface="Arial" charset="0"/>
                        </a:rPr>
                        <a:t> </a:t>
                      </a:r>
                      <a:r>
                        <a:rPr kumimoji="0" lang="en-US" sz="1400" b="0" i="0" u="none" strike="noStrike" cap="none" normalizeH="0" baseline="0" dirty="0" smtClean="0">
                          <a:ln>
                            <a:noFill/>
                          </a:ln>
                          <a:solidFill>
                            <a:srgbClr val="FFFFFF"/>
                          </a:solidFill>
                          <a:effectLst/>
                          <a:latin typeface="Arial" charset="0"/>
                          <a:cs typeface="Arial" charset="0"/>
                        </a:rPr>
                        <a:t>Office 2003 SP3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8018" name="Rectangle 2"/>
          <p:cNvSpPr>
            <a:spLocks noGrp="1" noChangeArrowheads="1"/>
          </p:cNvSpPr>
          <p:nvPr>
            <p:ph type="title"/>
          </p:nvPr>
        </p:nvSpPr>
        <p:spPr/>
        <p:txBody>
          <a:bodyPr/>
          <a:lstStyle/>
          <a:p>
            <a:r>
              <a:rPr lang="en-US" smtClean="0"/>
              <a:t>MS09-021 : Indices de gravité</a:t>
            </a:r>
          </a:p>
        </p:txBody>
      </p:sp>
      <p:graphicFrame>
        <p:nvGraphicFramePr>
          <p:cNvPr id="9273" name="Group 57"/>
          <p:cNvGraphicFramePr>
            <a:graphicFrameLocks noGrp="1"/>
          </p:cNvGraphicFramePr>
          <p:nvPr/>
        </p:nvGraphicFramePr>
        <p:xfrm>
          <a:off x="368300" y="1043305"/>
          <a:ext cx="8347075" cy="5055870"/>
        </p:xfrm>
        <a:graphic>
          <a:graphicData uri="http://schemas.openxmlformats.org/drawingml/2006/table">
            <a:tbl>
              <a:tblPr/>
              <a:tblGrid>
                <a:gridCol w="1565275"/>
                <a:gridCol w="1657350"/>
                <a:gridCol w="5124450"/>
              </a:tblGrid>
              <a:tr h="492125">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dirty="0" err="1" smtClean="0">
                          <a:ln>
                            <a:noFill/>
                          </a:ln>
                          <a:solidFill>
                            <a:srgbClr val="FFFFFF"/>
                          </a:solidFill>
                          <a:effectLst/>
                          <a:latin typeface="Arial" charset="0"/>
                          <a:cs typeface="Arial" charset="0"/>
                        </a:rPr>
                        <a:t>Numéro</a:t>
                      </a:r>
                      <a:endParaRPr kumimoji="0" lang="en-US" sz="1400" b="0" i="0" u="none" strike="noStrike" cap="none" normalizeH="0" baseline="0" dirty="0" smtClean="0">
                        <a:ln>
                          <a:noFill/>
                        </a:ln>
                        <a:solidFill>
                          <a:srgbClr val="FFFFFF"/>
                        </a:solidFill>
                        <a:effectLst/>
                        <a:latin typeface="Arial" charset="0"/>
                        <a:cs typeface="Arial" charset="0"/>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chemeClr val="tx1"/>
                          </a:solidFill>
                          <a:effectLst/>
                          <a:latin typeface="Arial" charset="0"/>
                          <a:cs typeface="Arial" charset="0"/>
                        </a:rPr>
                        <a:t> </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endParaRPr kumimoji="0" lang="en-US" sz="1400" b="0" i="0" u="none" strike="noStrike" cap="none" normalizeH="0" baseline="0" smtClean="0">
                        <a:ln>
                          <a:noFill/>
                        </a:ln>
                        <a:solidFill>
                          <a:schemeClr val="tx1"/>
                        </a:solidFill>
                        <a:effectLst/>
                        <a:latin typeface="Arial" charset="0"/>
                        <a:cs typeface="Arial"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0337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cs typeface="Arial" charset="0"/>
                      </a:endParaRPr>
                    </a:p>
                  </a:txBody>
                  <a:tcPr marL="68580" marR="6858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dirty="0" smtClean="0">
                          <a:ln>
                            <a:noFill/>
                          </a:ln>
                          <a:solidFill>
                            <a:srgbClr val="FFC000"/>
                          </a:solidFill>
                          <a:effectLst/>
                          <a:latin typeface="Arial" charset="0"/>
                          <a:cs typeface="Arial" charset="0"/>
                        </a:rPr>
                        <a:t>Office Excel 2000 SP3 sur :</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Arial" charset="0"/>
                          <a:cs typeface="Arial" charset="0"/>
                        </a:rPr>
                        <a:t> </a:t>
                      </a:r>
                      <a:r>
                        <a:rPr kumimoji="0" lang="en-US" sz="1400" b="0" i="0" u="none" strike="noStrike" cap="none" normalizeH="0" baseline="0" dirty="0" smtClean="0">
                          <a:ln>
                            <a:noFill/>
                          </a:ln>
                          <a:solidFill>
                            <a:srgbClr val="FFFFFF"/>
                          </a:solidFill>
                          <a:effectLst/>
                          <a:latin typeface="Arial" charset="0"/>
                          <a:cs typeface="Arial" charset="0"/>
                        </a:rPr>
                        <a:t>Office 2000 SP3</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smtClean="0">
                          <a:ln>
                            <a:noFill/>
                          </a:ln>
                          <a:solidFill>
                            <a:srgbClr val="FFC000"/>
                          </a:solidFill>
                          <a:effectLst/>
                          <a:latin typeface="Arial" charset="0"/>
                          <a:cs typeface="Arial" charset="0"/>
                        </a:rPr>
                        <a:t>Office Excel 2002 SP3 sur :</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smtClean="0">
                          <a:ln>
                            <a:noFill/>
                          </a:ln>
                          <a:solidFill>
                            <a:schemeClr val="tx1"/>
                          </a:solidFill>
                          <a:effectLst/>
                          <a:latin typeface="Arial" charset="0"/>
                          <a:cs typeface="Arial" charset="0"/>
                        </a:rPr>
                        <a:t> </a:t>
                      </a:r>
                      <a:r>
                        <a:rPr kumimoji="0" lang="en-US" sz="1400" b="0" i="0" u="none" strike="noStrike" cap="none" normalizeH="0" baseline="0" smtClean="0">
                          <a:ln>
                            <a:noFill/>
                          </a:ln>
                          <a:solidFill>
                            <a:srgbClr val="FFFFFF"/>
                          </a:solidFill>
                          <a:effectLst/>
                          <a:latin typeface="Arial" charset="0"/>
                          <a:cs typeface="Arial" charset="0"/>
                        </a:rPr>
                        <a:t>Office XP SP3</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smtClean="0">
                          <a:ln>
                            <a:noFill/>
                          </a:ln>
                          <a:solidFill>
                            <a:srgbClr val="FFC000"/>
                          </a:solidFill>
                          <a:effectLst/>
                          <a:latin typeface="Arial" charset="0"/>
                          <a:cs typeface="Arial" charset="0"/>
                        </a:rPr>
                        <a:t>Office Excel 2007 SP1 sur :</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smtClean="0">
                          <a:ln>
                            <a:noFill/>
                          </a:ln>
                          <a:solidFill>
                            <a:schemeClr val="tx1"/>
                          </a:solidFill>
                          <a:effectLst/>
                          <a:latin typeface="Arial" charset="0"/>
                          <a:cs typeface="Arial" charset="0"/>
                        </a:rPr>
                        <a:t> </a:t>
                      </a:r>
                      <a:r>
                        <a:rPr kumimoji="0" lang="en-US" sz="1400" b="0" i="0" u="none" strike="noStrike" cap="none" normalizeH="0" baseline="0" smtClean="0">
                          <a:ln>
                            <a:noFill/>
                          </a:ln>
                          <a:solidFill>
                            <a:srgbClr val="FFFFFF"/>
                          </a:solidFill>
                          <a:effectLst/>
                          <a:latin typeface="Arial" charset="0"/>
                          <a:cs typeface="Arial" charset="0"/>
                        </a:rPr>
                        <a:t>Office System 2007 SP1</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smtClean="0">
                          <a:ln>
                            <a:noFill/>
                          </a:ln>
                          <a:solidFill>
                            <a:srgbClr val="FFC000"/>
                          </a:solidFill>
                          <a:effectLst/>
                          <a:latin typeface="Arial" charset="0"/>
                          <a:cs typeface="Arial" charset="0"/>
                        </a:rPr>
                        <a:t>Office Excel 2007 SP2 sur :</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smtClean="0">
                          <a:ln>
                            <a:noFill/>
                          </a:ln>
                          <a:solidFill>
                            <a:schemeClr val="tx1"/>
                          </a:solidFill>
                          <a:effectLst/>
                          <a:latin typeface="Arial" charset="0"/>
                          <a:cs typeface="Arial" charset="0"/>
                        </a:rPr>
                        <a:t> </a:t>
                      </a:r>
                      <a:r>
                        <a:rPr kumimoji="0" lang="en-US" sz="1400" b="0" i="0" u="none" strike="noStrike" cap="none" normalizeH="0" baseline="0" smtClean="0">
                          <a:ln>
                            <a:noFill/>
                          </a:ln>
                          <a:solidFill>
                            <a:srgbClr val="FFFFFF"/>
                          </a:solidFill>
                          <a:effectLst/>
                          <a:latin typeface="Arial" charset="0"/>
                          <a:cs typeface="Arial" charset="0"/>
                        </a:rPr>
                        <a:t>Office 2007 SP2</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smtClean="0">
                          <a:ln>
                            <a:noFill/>
                          </a:ln>
                          <a:solidFill>
                            <a:srgbClr val="FFC000"/>
                          </a:solidFill>
                          <a:effectLst/>
                          <a:latin typeface="Arial" charset="0"/>
                          <a:cs typeface="Arial" charset="0"/>
                        </a:rPr>
                        <a:t>Office Excel 2003 SP3 sur :</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smtClean="0">
                          <a:ln>
                            <a:noFill/>
                          </a:ln>
                          <a:solidFill>
                            <a:schemeClr val="tx1"/>
                          </a:solidFill>
                          <a:effectLst/>
                          <a:latin typeface="Arial" charset="0"/>
                          <a:cs typeface="Arial" charset="0"/>
                        </a:rPr>
                        <a:t> </a:t>
                      </a:r>
                      <a:r>
                        <a:rPr kumimoji="0" lang="en-US" sz="1400" b="0" i="0" u="none" strike="noStrike" cap="none" normalizeH="0" baseline="0" smtClean="0">
                          <a:ln>
                            <a:noFill/>
                          </a:ln>
                          <a:solidFill>
                            <a:srgbClr val="FFFFFF"/>
                          </a:solidFill>
                          <a:effectLst/>
                          <a:latin typeface="Arial" charset="0"/>
                          <a:cs typeface="Arial" charset="0"/>
                        </a:rPr>
                        <a:t>Office 2003 SP3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05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MS09-021</a:t>
                      </a:r>
                    </a:p>
                  </a:txBody>
                  <a:tcPr marL="68580" marR="6858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Critique</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114300" marR="0" lvl="0" indent="-11430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66"/>
                          </a:solidFill>
                          <a:effectLst/>
                          <a:latin typeface="Arial" charset="0"/>
                          <a:cs typeface="Arial" charset="0"/>
                        </a:rPr>
                        <a:t>Important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r>
              <a:tr h="2374900">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cs typeface="Arial" charset="0"/>
                      </a:endParaRPr>
                    </a:p>
                  </a:txBody>
                  <a:tcPr marL="68580" marR="6858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Arial" charset="0"/>
                          <a:cs typeface="Arial" charset="0"/>
                        </a:rPr>
                        <a:t> </a:t>
                      </a:r>
                      <a:r>
                        <a:rPr kumimoji="0" lang="en-US" sz="1400" b="0" i="0" u="none" strike="noStrike" cap="none" normalizeH="0" baseline="0" dirty="0" smtClean="0">
                          <a:ln>
                            <a:noFill/>
                          </a:ln>
                          <a:solidFill>
                            <a:srgbClr val="FFFFFF"/>
                          </a:solidFill>
                          <a:effectLst/>
                          <a:latin typeface="Arial" charset="0"/>
                          <a:cs typeface="Arial" charset="0"/>
                        </a:rPr>
                        <a:t>Office 2004 pour Mac </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nn-NO" sz="1400" b="0" i="0" u="none" strike="noStrike" cap="none" normalizeH="0" baseline="0" dirty="0" smtClean="0">
                          <a:ln>
                            <a:noFill/>
                          </a:ln>
                          <a:solidFill>
                            <a:schemeClr val="tx1"/>
                          </a:solidFill>
                          <a:effectLst/>
                          <a:latin typeface="Arial" charset="0"/>
                          <a:cs typeface="Arial" charset="0"/>
                        </a:rPr>
                        <a:t> </a:t>
                      </a:r>
                      <a:r>
                        <a:rPr kumimoji="0" lang="nn-NO" sz="1400" b="0" i="0" u="none" strike="noStrike" cap="none" normalizeH="0" baseline="0" dirty="0" smtClean="0">
                          <a:ln>
                            <a:noFill/>
                          </a:ln>
                          <a:solidFill>
                            <a:srgbClr val="FFFFFF"/>
                          </a:solidFill>
                          <a:effectLst/>
                          <a:latin typeface="Arial" charset="0"/>
                          <a:cs typeface="Arial" charset="0"/>
                        </a:rPr>
                        <a:t>Office 2008 pour Mac</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fr-FR" sz="1400" b="0" i="0" u="none" strike="noStrike" cap="none" normalizeH="0" baseline="0" dirty="0" smtClean="0">
                          <a:ln>
                            <a:noFill/>
                          </a:ln>
                          <a:solidFill>
                            <a:schemeClr val="tx1"/>
                          </a:solidFill>
                          <a:effectLst/>
                          <a:latin typeface="Arial" charset="0"/>
                          <a:cs typeface="Arial" charset="0"/>
                        </a:rPr>
                        <a:t> </a:t>
                      </a:r>
                      <a:r>
                        <a:rPr kumimoji="0" lang="fr-FR" sz="1400" b="0" i="0" u="none" strike="noStrike" cap="none" normalizeH="0" baseline="0" dirty="0" smtClean="0">
                          <a:ln>
                            <a:noFill/>
                          </a:ln>
                          <a:solidFill>
                            <a:srgbClr val="FFFFFF"/>
                          </a:solidFill>
                          <a:effectLst/>
                          <a:latin typeface="Arial" charset="0"/>
                          <a:cs typeface="Arial" charset="0"/>
                        </a:rPr>
                        <a:t>Convertisseur de formats de fichier Open XML pour Mac</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Arial" charset="0"/>
                          <a:cs typeface="Arial" charset="0"/>
                        </a:rPr>
                        <a:t> </a:t>
                      </a:r>
                      <a:r>
                        <a:rPr kumimoji="0" lang="en-US" sz="1400" b="0" i="0" u="none" strike="noStrike" cap="none" normalizeH="0" baseline="0" dirty="0" smtClean="0">
                          <a:ln>
                            <a:noFill/>
                          </a:ln>
                          <a:solidFill>
                            <a:srgbClr val="FFFFFF"/>
                          </a:solidFill>
                          <a:effectLst/>
                          <a:latin typeface="Arial" charset="0"/>
                          <a:cs typeface="Arial" charset="0"/>
                        </a:rPr>
                        <a:t>Office Excel Viewer 2003 SP3</a:t>
                      </a:r>
                      <a:br>
                        <a:rPr kumimoji="0" lang="en-US" sz="1400" b="0" i="0" u="none" strike="noStrike" cap="none" normalizeH="0" baseline="0" dirty="0" smtClean="0">
                          <a:ln>
                            <a:noFill/>
                          </a:ln>
                          <a:solidFill>
                            <a:srgbClr val="FFFFFF"/>
                          </a:solidFill>
                          <a:effectLst/>
                          <a:latin typeface="Arial" charset="0"/>
                          <a:cs typeface="Arial" charset="0"/>
                        </a:rPr>
                      </a:br>
                      <a:r>
                        <a:rPr kumimoji="0" lang="en-US" sz="1400" b="0" i="0" u="none" strike="noStrike" cap="none" normalizeH="0" baseline="0" dirty="0" smtClean="0">
                          <a:ln>
                            <a:noFill/>
                          </a:ln>
                          <a:solidFill>
                            <a:srgbClr val="FFFFFF"/>
                          </a:solidFill>
                          <a:effectLst/>
                          <a:latin typeface="Arial" charset="0"/>
                          <a:cs typeface="Arial" charset="0"/>
                        </a:rPr>
                        <a:t>Office Excel Viewer</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fr-FR" sz="1400" b="0" i="0" u="none" strike="noStrike" cap="none" normalizeH="0" baseline="0" dirty="0" smtClean="0">
                          <a:ln>
                            <a:noFill/>
                          </a:ln>
                          <a:solidFill>
                            <a:schemeClr val="tx1"/>
                          </a:solidFill>
                          <a:effectLst/>
                          <a:latin typeface="Arial" charset="0"/>
                          <a:cs typeface="Arial" charset="0"/>
                        </a:rPr>
                        <a:t> </a:t>
                      </a:r>
                      <a:r>
                        <a:rPr kumimoji="0" lang="fr-FR" sz="1400" b="0" i="0" u="none" strike="noStrike" cap="none" normalizeH="0" baseline="0" dirty="0" smtClean="0">
                          <a:ln>
                            <a:noFill/>
                          </a:ln>
                          <a:solidFill>
                            <a:srgbClr val="FFFFFF"/>
                          </a:solidFill>
                          <a:effectLst/>
                          <a:latin typeface="Arial" charset="0"/>
                          <a:cs typeface="Arial" charset="0"/>
                        </a:rPr>
                        <a:t>Pack de compatibilité Office pour les formats de fichier Word, Excel et PowerPoint 2007 SP1 </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Arial" charset="0"/>
                          <a:cs typeface="Arial" charset="0"/>
                        </a:rPr>
                        <a:t> </a:t>
                      </a:r>
                      <a:r>
                        <a:rPr kumimoji="0" lang="en-US" sz="1400" b="0" i="0" u="none" strike="noStrike" cap="none" normalizeH="0" baseline="0" dirty="0" smtClean="0">
                          <a:ln>
                            <a:noFill/>
                          </a:ln>
                          <a:solidFill>
                            <a:srgbClr val="FFFFFF"/>
                          </a:solidFill>
                          <a:effectLst/>
                          <a:latin typeface="Arial" charset="0"/>
                          <a:cs typeface="Arial" charset="0"/>
                        </a:rPr>
                        <a:t>Office SharePoint Server 2007 SP1 et SP2 (</a:t>
                      </a:r>
                      <a:r>
                        <a:rPr kumimoji="0" lang="en-US" sz="1400" b="0" i="0" u="none" strike="noStrike" cap="none" normalizeH="0" baseline="0" dirty="0" err="1" smtClean="0">
                          <a:ln>
                            <a:noFill/>
                          </a:ln>
                          <a:solidFill>
                            <a:srgbClr val="FFFFFF"/>
                          </a:solidFill>
                          <a:effectLst/>
                          <a:latin typeface="Arial" charset="0"/>
                          <a:cs typeface="Arial" charset="0"/>
                        </a:rPr>
                        <a:t>éditions</a:t>
                      </a:r>
                      <a:r>
                        <a:rPr kumimoji="0" lang="en-US" sz="1400" b="0" i="0" u="none" strike="noStrike" cap="none" normalizeH="0" baseline="0" dirty="0" smtClean="0">
                          <a:ln>
                            <a:noFill/>
                          </a:ln>
                          <a:solidFill>
                            <a:srgbClr val="FFFFFF"/>
                          </a:solidFill>
                          <a:effectLst/>
                          <a:latin typeface="Arial" charset="0"/>
                          <a:cs typeface="Arial" charset="0"/>
                        </a:rPr>
                        <a:t> 32 bits)</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Arial" charset="0"/>
                          <a:cs typeface="Arial" charset="0"/>
                        </a:rPr>
                        <a:t> </a:t>
                      </a:r>
                      <a:r>
                        <a:rPr kumimoji="0" lang="en-US" sz="1400" b="0" i="0" u="none" strike="noStrike" cap="none" normalizeH="0" baseline="0" dirty="0" smtClean="0">
                          <a:ln>
                            <a:noFill/>
                          </a:ln>
                          <a:solidFill>
                            <a:srgbClr val="FFFFFF"/>
                          </a:solidFill>
                          <a:effectLst/>
                          <a:latin typeface="Arial" charset="0"/>
                          <a:cs typeface="Arial" charset="0"/>
                        </a:rPr>
                        <a:t>Office SharePoint Server 2007 SP2 (</a:t>
                      </a:r>
                      <a:r>
                        <a:rPr kumimoji="0" lang="en-US" sz="1400" b="0" i="0" u="none" strike="noStrike" cap="none" normalizeH="0" baseline="0" dirty="0" err="1" smtClean="0">
                          <a:ln>
                            <a:noFill/>
                          </a:ln>
                          <a:solidFill>
                            <a:srgbClr val="FFFFFF"/>
                          </a:solidFill>
                          <a:effectLst/>
                          <a:latin typeface="Arial" charset="0"/>
                          <a:cs typeface="Arial" charset="0"/>
                        </a:rPr>
                        <a:t>éditions</a:t>
                      </a:r>
                      <a:r>
                        <a:rPr kumimoji="0" lang="en-US" sz="1400" b="0" i="0" u="none" strike="noStrike" cap="none" normalizeH="0" baseline="0" dirty="0" smtClean="0">
                          <a:ln>
                            <a:noFill/>
                          </a:ln>
                          <a:solidFill>
                            <a:srgbClr val="FFFFFF"/>
                          </a:solidFill>
                          <a:effectLst/>
                          <a:latin typeface="Arial" charset="0"/>
                          <a:cs typeface="Arial" charset="0"/>
                        </a:rPr>
                        <a:t> 64 bits)</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smtClean="0"/>
              <a:t>MS09-021 : Des vulnérabilités dans Microsoft Office Excel pourraient permettre l'exécution de code à distance (969462) - Critique</a:t>
            </a:r>
            <a:br>
              <a:rPr lang="fr-FR" smtClean="0"/>
            </a:br>
            <a:endParaRPr lang="en-US" smtClean="0"/>
          </a:p>
        </p:txBody>
      </p:sp>
      <p:graphicFrame>
        <p:nvGraphicFramePr>
          <p:cNvPr id="4" name="Table 3"/>
          <p:cNvGraphicFramePr>
            <a:graphicFrameLocks noGrp="1"/>
          </p:cNvGraphicFramePr>
          <p:nvPr/>
        </p:nvGraphicFramePr>
        <p:xfrm>
          <a:off x="393700" y="2016506"/>
          <a:ext cx="8229600" cy="3714369"/>
        </p:xfrm>
        <a:graphic>
          <a:graphicData uri="http://schemas.openxmlformats.org/drawingml/2006/table">
            <a:tbl>
              <a:tblPr/>
              <a:tblGrid>
                <a:gridCol w="1655763"/>
                <a:gridCol w="6573837"/>
              </a:tblGrid>
              <a:tr h="18097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0" i="0" u="none" strike="noStrike" cap="none" normalizeH="0" baseline="0" dirty="0" err="1" smtClean="0">
                          <a:ln>
                            <a:noFill/>
                          </a:ln>
                          <a:solidFill>
                            <a:srgbClr val="FFFFFF"/>
                          </a:solidFill>
                          <a:effectLst/>
                          <a:latin typeface="Arial" charset="0"/>
                          <a:cs typeface="Arial" charset="0"/>
                        </a:rPr>
                        <a:t>Vulnérabilité</a:t>
                      </a:r>
                      <a:endParaRPr kumimoji="0" lang="en-US" sz="1200" b="0" i="0" u="none" strike="noStrike" cap="none" normalizeH="0" baseline="0" dirty="0" smtClean="0">
                        <a:ln>
                          <a:noFill/>
                        </a:ln>
                        <a:solidFill>
                          <a:srgbClr val="FFFFFF"/>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just"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smtClean="0">
                          <a:ln>
                            <a:noFill/>
                          </a:ln>
                          <a:solidFill>
                            <a:srgbClr val="FFFFFF"/>
                          </a:solidFill>
                          <a:effectLst/>
                          <a:latin typeface="Arial" charset="0"/>
                          <a:ea typeface="PMingLiU" pitchFamily="18" charset="-120"/>
                          <a:cs typeface="Times New Roman" pitchFamily="18" charset="0"/>
                        </a:rPr>
                        <a:t>7 vulnérabilités d'exécution de code à distance</a:t>
                      </a:r>
                      <a:r>
                        <a:rPr kumimoji="0" lang="fr-FR" sz="1200" b="0" i="0" u="none" strike="noStrike" cap="none" normalizeH="0" baseline="0" smtClean="0">
                          <a:ln>
                            <a:noFill/>
                          </a:ln>
                          <a:solidFill>
                            <a:schemeClr val="tx1"/>
                          </a:solidFill>
                          <a:effectLst/>
                          <a:latin typeface="Arial" charset="0"/>
                          <a:ea typeface="PMingLiU" pitchFamily="18" charset="-120"/>
                          <a:cs typeface="Times New Roman" pitchFamily="18" charset="0"/>
                        </a:rPr>
                        <a:t> </a:t>
                      </a:r>
                      <a:endParaRPr kumimoji="0" lang="en-US" sz="1200" b="0" i="0" u="none" strike="noStrike" cap="none" normalizeH="0" baseline="0" smtClean="0">
                        <a:ln>
                          <a:noFill/>
                        </a:ln>
                        <a:solidFill>
                          <a:schemeClr val="tx1"/>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877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0" i="0" u="none" strike="noStrike" cap="none" normalizeH="0" baseline="0" smtClean="0">
                          <a:ln>
                            <a:noFill/>
                          </a:ln>
                          <a:solidFill>
                            <a:srgbClr val="FFFFFF"/>
                          </a:solidFill>
                          <a:effectLst/>
                          <a:latin typeface="Arial" charset="0"/>
                          <a:cs typeface="Arial" charset="0"/>
                        </a:rPr>
                        <a:t>Vecteurs d'attaque possibles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dirty="0" smtClean="0">
                          <a:ln>
                            <a:noFill/>
                          </a:ln>
                          <a:solidFill>
                            <a:srgbClr val="FFFFFF"/>
                          </a:solidFill>
                          <a:effectLst/>
                          <a:latin typeface="Arial" charset="0"/>
                          <a:ea typeface="PMingLiU" pitchFamily="18" charset="-120"/>
                          <a:cs typeface="Times New Roman" pitchFamily="18" charset="0"/>
                        </a:rPr>
                        <a:t>Ouvrir, depuis une version affectée de Microsoft Office Excel, une feuille de calcul Excel spécialement conçue. </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dirty="0" smtClean="0">
                          <a:ln>
                            <a:noFill/>
                          </a:ln>
                          <a:solidFill>
                            <a:srgbClr val="FFFFFF"/>
                          </a:solidFill>
                          <a:effectLst/>
                          <a:latin typeface="Arial" charset="0"/>
                          <a:ea typeface="PMingLiU" pitchFamily="18" charset="-120"/>
                          <a:cs typeface="Times New Roman" pitchFamily="18" charset="0"/>
                        </a:rPr>
                        <a:t>Dans le cas d'une attaque par courrier électronique, un attaquant pourrait exploiter cette vulnérabilité en envoyant un fichier Excel spécialement conçu à l'utilisateur et en le persuadant d'ouvrir ce fichier.</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dirty="0" smtClean="0">
                          <a:ln>
                            <a:noFill/>
                          </a:ln>
                          <a:solidFill>
                            <a:srgbClr val="FFFFFF"/>
                          </a:solidFill>
                          <a:effectLst/>
                          <a:latin typeface="Arial" charset="0"/>
                          <a:ea typeface="PMingLiU" pitchFamily="18" charset="-120"/>
                          <a:cs typeface="Times New Roman" pitchFamily="18" charset="0"/>
                        </a:rPr>
                        <a:t>Dans le cas d'une attaque Web, l'attaquant devrait héberger un site Web qui contient un fichier Office spécialement conçu pour exploiter cette vulnérabilité.</a:t>
                      </a:r>
                      <a:r>
                        <a:rPr kumimoji="0" lang="fr-FR" sz="1200" b="0" i="0" u="none" strike="noStrike" cap="none" normalizeH="0" baseline="0" dirty="0" smtClean="0">
                          <a:ln>
                            <a:noFill/>
                          </a:ln>
                          <a:solidFill>
                            <a:schemeClr val="tx1"/>
                          </a:solidFill>
                          <a:effectLst/>
                          <a:latin typeface="Arial" charset="0"/>
                          <a:ea typeface="PMingLiU" pitchFamily="18" charset="-120"/>
                          <a:cs typeface="Times New Roman" pitchFamily="18" charset="0"/>
                        </a:rPr>
                        <a:t> </a:t>
                      </a:r>
                      <a:endParaRPr kumimoji="0" lang="en-US" sz="1200" b="0" i="0" u="none" strike="noStrike" cap="none" normalizeH="0" baseline="0" dirty="0" smtClean="0">
                        <a:ln>
                          <a:noFill/>
                        </a:ln>
                        <a:solidFill>
                          <a:schemeClr val="tx1"/>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622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0" i="0" u="none" strike="noStrike" cap="none" normalizeH="0" baseline="0" smtClean="0">
                          <a:ln>
                            <a:noFill/>
                          </a:ln>
                          <a:solidFill>
                            <a:srgbClr val="FFFFFF"/>
                          </a:solidFill>
                          <a:effectLst/>
                          <a:latin typeface="Arial" charset="0"/>
                          <a:cs typeface="Arial" charset="0"/>
                        </a:rPr>
                        <a:t>Impact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just"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smtClean="0">
                          <a:ln>
                            <a:noFill/>
                          </a:ln>
                          <a:solidFill>
                            <a:srgbClr val="FFFFFF"/>
                          </a:solidFill>
                          <a:effectLst/>
                          <a:latin typeface="Arial" charset="0"/>
                          <a:cs typeface="Arial" charset="0"/>
                        </a:rPr>
                        <a:t>Un attaquant pourrait exécuter du code arbitraire dans le contexte de l'utilisateur connecté.</a:t>
                      </a:r>
                      <a:endParaRPr kumimoji="0" lang="en-US" sz="1200" b="0" i="0" u="none" strike="noStrike" cap="none" normalizeH="0" baseline="0" smtClean="0">
                        <a:ln>
                          <a:noFill/>
                        </a:ln>
                        <a:solidFill>
                          <a:srgbClr val="FFFFFF"/>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1288">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0" i="0" u="none" strike="noStrike" cap="none" normalizeH="0" baseline="0" smtClean="0">
                          <a:ln>
                            <a:noFill/>
                          </a:ln>
                          <a:solidFill>
                            <a:srgbClr val="FFFFFF"/>
                          </a:solidFill>
                          <a:effectLst/>
                          <a:latin typeface="Arial" charset="0"/>
                          <a:cs typeface="Arial" charset="0"/>
                        </a:rPr>
                        <a:t>Facteurs atténuants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smtClean="0">
                          <a:ln>
                            <a:noFill/>
                          </a:ln>
                          <a:solidFill>
                            <a:srgbClr val="FFFFFF"/>
                          </a:solidFill>
                          <a:effectLst/>
                          <a:latin typeface="Arial" charset="0"/>
                          <a:ea typeface="PMingLiU" pitchFamily="18" charset="-120"/>
                          <a:cs typeface="Times New Roman" pitchFamily="18" charset="0"/>
                        </a:rPr>
                        <a:t>Ces vulnérabilités ne peuvent pas être exploitées automatiquement par le biais des messages électroniques.</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smtClean="0">
                          <a:ln>
                            <a:noFill/>
                          </a:ln>
                          <a:solidFill>
                            <a:srgbClr val="FFFFFF"/>
                          </a:solidFill>
                          <a:effectLst/>
                          <a:latin typeface="Arial" charset="0"/>
                          <a:ea typeface="PMingLiU" pitchFamily="18" charset="-120"/>
                          <a:cs typeface="Arial" charset="0"/>
                        </a:rPr>
                        <a:t>Les utilisateurs qui ont installé et qui utilisent l'Outil de confirmation à l'ouverture pour Office 2000 (Office Document Open Confirmation Tool for Office 2000) seront invités à Ouvrir, Enregistrer ou Annuler avant d'ouvrir un document.</a:t>
                      </a:r>
                      <a:endParaRPr kumimoji="0" lang="en-US" sz="1200" b="0" i="0" u="none" strike="noStrike" cap="none" normalizeH="0" baseline="0" smtClean="0">
                        <a:ln>
                          <a:noFill/>
                        </a:ln>
                        <a:solidFill>
                          <a:srgbClr val="FFFFFF"/>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1288">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0" i="0" u="none" strike="noStrike" cap="none" normalizeH="0" baseline="0" smtClean="0">
                          <a:ln>
                            <a:noFill/>
                          </a:ln>
                          <a:solidFill>
                            <a:srgbClr val="FFFFFF"/>
                          </a:solidFill>
                          <a:effectLst/>
                          <a:latin typeface="Arial" charset="0"/>
                          <a:cs typeface="Arial" charset="0"/>
                        </a:rPr>
                        <a:t>Informations complémentaires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dirty="0" smtClean="0">
                          <a:ln>
                            <a:noFill/>
                          </a:ln>
                          <a:solidFill>
                            <a:srgbClr val="FFFFFF"/>
                          </a:solidFill>
                          <a:effectLst/>
                          <a:latin typeface="Arial" charset="0"/>
                          <a:cs typeface="Arial" charset="0"/>
                        </a:rPr>
                        <a:t>L'Environnement isolé de conversion Microsoft Office (MOICE) protégera les installations d'Office 2003 lors de l'ouverture des fichiers Word, Excel et PowerPoint au format binaire.</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dirty="0" smtClean="0">
                          <a:ln>
                            <a:noFill/>
                          </a:ln>
                          <a:solidFill>
                            <a:srgbClr val="FFFFFF"/>
                          </a:solidFill>
                          <a:effectLst/>
                          <a:latin typeface="Arial" charset="0"/>
                          <a:cs typeface="Arial" charset="0"/>
                        </a:rPr>
                        <a:t>Ces vulnérabilités ont été signalées confidentiellement.</a:t>
                      </a:r>
                      <a:endParaRPr kumimoji="0" lang="en-US" sz="1200" b="0" i="0" u="none" strike="noStrike" cap="none" normalizeH="0" baseline="0" dirty="0" smtClean="0">
                        <a:ln>
                          <a:noFill/>
                        </a:ln>
                        <a:solidFill>
                          <a:srgbClr val="FFFFFF"/>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8018" name="Rectangle 2"/>
          <p:cNvSpPr>
            <a:spLocks noGrp="1" noChangeArrowheads="1"/>
          </p:cNvSpPr>
          <p:nvPr>
            <p:ph type="title"/>
          </p:nvPr>
        </p:nvSpPr>
        <p:spPr/>
        <p:txBody>
          <a:bodyPr/>
          <a:lstStyle/>
          <a:p>
            <a:r>
              <a:rPr lang="en-US" smtClean="0"/>
              <a:t>MS09-022 : Introduction</a:t>
            </a:r>
          </a:p>
        </p:txBody>
      </p:sp>
      <p:graphicFrame>
        <p:nvGraphicFramePr>
          <p:cNvPr id="9273" name="Group 57"/>
          <p:cNvGraphicFramePr>
            <a:graphicFrameLocks noGrp="1"/>
          </p:cNvGraphicFramePr>
          <p:nvPr/>
        </p:nvGraphicFramePr>
        <p:xfrm>
          <a:off x="428625" y="1469707"/>
          <a:ext cx="8470900" cy="3800793"/>
        </p:xfrm>
        <a:graphic>
          <a:graphicData uri="http://schemas.openxmlformats.org/drawingml/2006/table">
            <a:tbl>
              <a:tblPr/>
              <a:tblGrid>
                <a:gridCol w="1122363"/>
                <a:gridCol w="1916112"/>
                <a:gridCol w="1657350"/>
                <a:gridCol w="3775075"/>
              </a:tblGrid>
              <a:tr h="722313">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dirty="0" err="1" smtClean="0">
                          <a:ln>
                            <a:noFill/>
                          </a:ln>
                          <a:solidFill>
                            <a:srgbClr val="FFFFFF"/>
                          </a:solidFill>
                          <a:effectLst/>
                          <a:latin typeface="Arial" charset="0"/>
                          <a:cs typeface="Arial" charset="0"/>
                        </a:rPr>
                        <a:t>Numéro</a:t>
                      </a:r>
                      <a:endParaRPr kumimoji="0" lang="en-US" sz="1400" b="0" i="0" u="none" strike="noStrike" cap="none" normalizeH="0" baseline="0" dirty="0" smtClean="0">
                        <a:ln>
                          <a:noFill/>
                        </a:ln>
                        <a:solidFill>
                          <a:srgbClr val="FFFFFF"/>
                        </a:solidFill>
                        <a:effectLst/>
                        <a:latin typeface="Arial" charset="0"/>
                        <a:cs typeface="Arial" charset="0"/>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Titre</a:t>
                      </a:r>
                      <a:r>
                        <a:rPr kumimoji="0" lang="en-US" sz="1400" b="0" i="0" u="none" strike="noStrike" cap="none" normalizeH="0" baseline="0" smtClean="0">
                          <a:ln>
                            <a:noFill/>
                          </a:ln>
                          <a:solidFill>
                            <a:schemeClr val="tx1"/>
                          </a:solidFill>
                          <a:effectLst/>
                          <a:latin typeface="Arial" charset="0"/>
                          <a:cs typeface="Arial" charset="0"/>
                        </a:rPr>
                        <a:t> </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Indice de gravité maximal</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Produits affectés</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0823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MS09-022</a:t>
                      </a:r>
                    </a:p>
                  </a:txBody>
                  <a:tcPr marL="68580" marR="6858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dirty="0" smtClean="0">
                          <a:ln>
                            <a:noFill/>
                          </a:ln>
                          <a:solidFill>
                            <a:srgbClr val="FFFFFF"/>
                          </a:solidFill>
                          <a:effectLst/>
                          <a:latin typeface="Arial" charset="0"/>
                          <a:cs typeface="Arial" charset="0"/>
                        </a:rPr>
                        <a:t>Des vulnérabilités dans le spouleur d'impression Windows pourraient permettre l'exécution de code à distance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a:t>
                      </a:r>
                      <a:r>
                        <a:rPr kumimoji="0" lang="en-US" sz="1400" b="0" i="0" u="none" strike="noStrike" cap="none" normalizeH="0" baseline="0" dirty="0" smtClean="0">
                          <a:ln>
                            <a:noFill/>
                          </a:ln>
                          <a:solidFill>
                            <a:srgbClr val="FFFFFF"/>
                          </a:solidFill>
                          <a:effectLst/>
                          <a:latin typeface="Arial" charset="0"/>
                          <a:cs typeface="Arial" charset="0"/>
                        </a:rPr>
                        <a:t>(961501)</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FFFFFF"/>
                        </a:solidFill>
                        <a:effectLst/>
                        <a:latin typeface="Arial"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Critique</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Arial" charset="0"/>
                          <a:cs typeface="Arial" charset="0"/>
                        </a:rPr>
                        <a:t> </a:t>
                      </a:r>
                      <a:r>
                        <a:rPr kumimoji="0" lang="en-US" sz="1400" b="0" i="0" u="none" strike="noStrike" cap="none" normalizeH="0" baseline="0" dirty="0" smtClean="0">
                          <a:ln>
                            <a:noFill/>
                          </a:ln>
                          <a:solidFill>
                            <a:srgbClr val="FFFFFF"/>
                          </a:solidFill>
                          <a:effectLst/>
                          <a:latin typeface="Arial" charset="0"/>
                          <a:cs typeface="Arial" charset="0"/>
                        </a:rPr>
                        <a:t>Windows 2000 SP4</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Arial" charset="0"/>
                          <a:cs typeface="Arial" charset="0"/>
                        </a:rPr>
                        <a:t>  </a:t>
                      </a:r>
                      <a:r>
                        <a:rPr kumimoji="0" lang="en-US" sz="1400" b="0" i="0" u="none" strike="noStrike" cap="none" normalizeH="0" baseline="0" dirty="0" smtClean="0">
                          <a:ln>
                            <a:noFill/>
                          </a:ln>
                          <a:solidFill>
                            <a:srgbClr val="FFFFFF"/>
                          </a:solidFill>
                          <a:effectLst/>
                          <a:latin typeface="Arial" charset="0"/>
                          <a:cs typeface="Arial" charset="0"/>
                        </a:rPr>
                        <a:t>Windows Vista, Windows Vista SP1 et SP2</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fr-FR" sz="1400" b="0" i="0" u="none" strike="noStrike" cap="none" normalizeH="0" baseline="0" dirty="0" smtClean="0">
                          <a:ln>
                            <a:noFill/>
                          </a:ln>
                          <a:solidFill>
                            <a:schemeClr val="tx1"/>
                          </a:solidFill>
                          <a:effectLst/>
                          <a:latin typeface="Arial" charset="0"/>
                          <a:cs typeface="Arial" charset="0"/>
                        </a:rPr>
                        <a:t> </a:t>
                      </a:r>
                      <a:r>
                        <a:rPr kumimoji="0" lang="fr-FR" sz="1400" b="0" i="0" u="none" strike="noStrike" cap="none" normalizeH="0" baseline="0" dirty="0" smtClean="0">
                          <a:ln>
                            <a:noFill/>
                          </a:ln>
                          <a:solidFill>
                            <a:srgbClr val="FFFFFF"/>
                          </a:solidFill>
                          <a:effectLst/>
                          <a:latin typeface="Arial" charset="0"/>
                          <a:cs typeface="Arial" charset="0"/>
                        </a:rPr>
                        <a:t>Windows Server 2008 pour systèmes 32 bits et SP2*</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fr-FR" sz="1400" b="0" i="0" u="none" strike="noStrike" cap="none" normalizeH="0" baseline="0" dirty="0" smtClean="0">
                          <a:ln>
                            <a:noFill/>
                          </a:ln>
                          <a:solidFill>
                            <a:schemeClr val="tx1"/>
                          </a:solidFill>
                          <a:effectLst/>
                          <a:latin typeface="Arial" charset="0"/>
                          <a:cs typeface="Arial" charset="0"/>
                        </a:rPr>
                        <a:t> </a:t>
                      </a:r>
                      <a:r>
                        <a:rPr kumimoji="0" lang="fr-FR" sz="1400" b="0" i="0" u="none" strike="noStrike" cap="none" normalizeH="0" baseline="0" dirty="0" smtClean="0">
                          <a:ln>
                            <a:noFill/>
                          </a:ln>
                          <a:solidFill>
                            <a:srgbClr val="FFFFFF"/>
                          </a:solidFill>
                          <a:effectLst/>
                          <a:latin typeface="Arial" charset="0"/>
                          <a:cs typeface="Arial" charset="0"/>
                        </a:rPr>
                        <a:t>Windows Server 2008 pour systèmes x64  et SP2*</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fr-FR" sz="1400" b="0" i="0" u="none" strike="noStrike" cap="none" normalizeH="0" baseline="0" dirty="0" smtClean="0">
                          <a:ln>
                            <a:noFill/>
                          </a:ln>
                          <a:solidFill>
                            <a:schemeClr val="tx1"/>
                          </a:solidFill>
                          <a:effectLst/>
                          <a:latin typeface="Arial" charset="0"/>
                          <a:cs typeface="Arial" charset="0"/>
                        </a:rPr>
                        <a:t> </a:t>
                      </a:r>
                      <a:r>
                        <a:rPr kumimoji="0" lang="fr-FR" sz="1400" b="0" i="0" u="none" strike="noStrike" cap="none" normalizeH="0" baseline="0" dirty="0" smtClean="0">
                          <a:ln>
                            <a:noFill/>
                          </a:ln>
                          <a:solidFill>
                            <a:srgbClr val="FFFFFF"/>
                          </a:solidFill>
                          <a:effectLst/>
                          <a:latin typeface="Arial" charset="0"/>
                          <a:cs typeface="Arial" charset="0"/>
                        </a:rPr>
                        <a:t>Windows Server 2008 pour systèmes </a:t>
                      </a:r>
                      <a:r>
                        <a:rPr kumimoji="0" lang="fr-FR" sz="1400" b="0" i="0" u="none" strike="noStrike" cap="none" normalizeH="0" baseline="0" dirty="0" err="1" smtClean="0">
                          <a:ln>
                            <a:noFill/>
                          </a:ln>
                          <a:solidFill>
                            <a:srgbClr val="FFFFFF"/>
                          </a:solidFill>
                          <a:effectLst/>
                          <a:latin typeface="Arial" charset="0"/>
                          <a:cs typeface="Arial" charset="0"/>
                        </a:rPr>
                        <a:t>Itanium</a:t>
                      </a:r>
                      <a:r>
                        <a:rPr kumimoji="0" lang="fr-FR" sz="1400" b="0" i="0" u="none" strike="noStrike" cap="none" normalizeH="0" baseline="0" dirty="0" smtClean="0">
                          <a:ln>
                            <a:noFill/>
                          </a:ln>
                          <a:solidFill>
                            <a:srgbClr val="FFFFFF"/>
                          </a:solidFill>
                          <a:effectLst/>
                          <a:latin typeface="Arial" charset="0"/>
                          <a:cs typeface="Arial" charset="0"/>
                        </a:rPr>
                        <a:t> et SP2*</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rgbClr val="FFFFFF"/>
                          </a:solidFill>
                          <a:effectLst/>
                          <a:latin typeface="Arial" charset="0"/>
                          <a:cs typeface="Arial" charset="0"/>
                        </a:rPr>
                        <a:t>Windows XP SP2 et SP3</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fr-FR" sz="1400" b="0" i="0" u="none" strike="noStrike" cap="none" normalizeH="0" baseline="0" dirty="0" smtClean="0">
                          <a:ln>
                            <a:noFill/>
                          </a:ln>
                          <a:solidFill>
                            <a:schemeClr val="tx1"/>
                          </a:solidFill>
                          <a:effectLst/>
                          <a:latin typeface="Arial" charset="0"/>
                          <a:cs typeface="Arial" charset="0"/>
                        </a:rPr>
                        <a:t> </a:t>
                      </a:r>
                      <a:r>
                        <a:rPr kumimoji="0" lang="fr-FR" sz="1400" b="0" i="0" u="none" strike="noStrike" cap="none" normalizeH="0" baseline="0" dirty="0" smtClean="0">
                          <a:ln>
                            <a:noFill/>
                          </a:ln>
                          <a:solidFill>
                            <a:srgbClr val="FFFFFF"/>
                          </a:solidFill>
                          <a:effectLst/>
                          <a:latin typeface="Arial" charset="0"/>
                          <a:cs typeface="Arial" charset="0"/>
                        </a:rPr>
                        <a:t>Windows XP Professionnel Édition x64 SP2</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Arial" charset="0"/>
                          <a:cs typeface="Arial" charset="0"/>
                        </a:rPr>
                        <a:t> </a:t>
                      </a:r>
                      <a:r>
                        <a:rPr kumimoji="0" lang="en-US" sz="1400" b="0" i="0" u="none" strike="noStrike" cap="none" normalizeH="0" baseline="0" dirty="0" smtClean="0">
                          <a:ln>
                            <a:noFill/>
                          </a:ln>
                          <a:solidFill>
                            <a:srgbClr val="FFFFFF"/>
                          </a:solidFill>
                          <a:effectLst/>
                          <a:latin typeface="Arial" charset="0"/>
                          <a:cs typeface="Arial" charset="0"/>
                        </a:rPr>
                        <a:t>Windows Server 2003 SP2</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Arial" charset="0"/>
                          <a:cs typeface="Arial" charset="0"/>
                        </a:rPr>
                        <a:t> </a:t>
                      </a:r>
                      <a:r>
                        <a:rPr kumimoji="0" lang="en-US" sz="1400" b="0" i="0" u="none" strike="noStrike" cap="none" normalizeH="0" baseline="0" dirty="0" smtClean="0">
                          <a:ln>
                            <a:noFill/>
                          </a:ln>
                          <a:solidFill>
                            <a:srgbClr val="FFFFFF"/>
                          </a:solidFill>
                          <a:effectLst/>
                          <a:latin typeface="Arial" charset="0"/>
                          <a:cs typeface="Arial" charset="0"/>
                        </a:rPr>
                        <a:t>Windows Server 2003 </a:t>
                      </a:r>
                      <a:r>
                        <a:rPr kumimoji="0" lang="en-US" sz="1400" b="0" i="0" u="none" strike="noStrike" cap="none" normalizeH="0" baseline="0" dirty="0" err="1" smtClean="0">
                          <a:ln>
                            <a:noFill/>
                          </a:ln>
                          <a:solidFill>
                            <a:srgbClr val="FFFFFF"/>
                          </a:solidFill>
                          <a:effectLst/>
                          <a:latin typeface="Arial" charset="0"/>
                          <a:cs typeface="Arial" charset="0"/>
                        </a:rPr>
                        <a:t>Édition</a:t>
                      </a:r>
                      <a:r>
                        <a:rPr kumimoji="0" lang="en-US" sz="1400" b="0" i="0" u="none" strike="noStrike" cap="none" normalizeH="0" baseline="0" dirty="0" smtClean="0">
                          <a:ln>
                            <a:noFill/>
                          </a:ln>
                          <a:solidFill>
                            <a:srgbClr val="FFFFFF"/>
                          </a:solidFill>
                          <a:effectLst/>
                          <a:latin typeface="Arial" charset="0"/>
                          <a:cs typeface="Arial" charset="0"/>
                        </a:rPr>
                        <a:t> x64 SP2</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fr-FR" sz="1400" b="0" i="0" u="none" strike="noStrike" cap="none" normalizeH="0" baseline="0" dirty="0" smtClean="0">
                          <a:ln>
                            <a:noFill/>
                          </a:ln>
                          <a:solidFill>
                            <a:schemeClr val="tx1"/>
                          </a:solidFill>
                          <a:effectLst/>
                          <a:latin typeface="Arial" charset="0"/>
                          <a:cs typeface="Arial" charset="0"/>
                        </a:rPr>
                        <a:t> </a:t>
                      </a:r>
                      <a:r>
                        <a:rPr kumimoji="0" lang="fr-FR" sz="1400" b="0" i="0" u="none" strike="noStrike" cap="none" normalizeH="0" baseline="0" dirty="0" smtClean="0">
                          <a:ln>
                            <a:noFill/>
                          </a:ln>
                          <a:solidFill>
                            <a:srgbClr val="FFFFFF"/>
                          </a:solidFill>
                          <a:effectLst/>
                          <a:latin typeface="Arial" charset="0"/>
                          <a:cs typeface="Arial" charset="0"/>
                        </a:rPr>
                        <a:t>Windows Server 2003 avec SP2 pour systèmes </a:t>
                      </a:r>
                      <a:r>
                        <a:rPr kumimoji="0" lang="fr-FR" sz="1400" b="0" i="0" u="none" strike="noStrike" cap="none" normalizeH="0" baseline="0" dirty="0" err="1" smtClean="0">
                          <a:ln>
                            <a:noFill/>
                          </a:ln>
                          <a:solidFill>
                            <a:srgbClr val="FFFFFF"/>
                          </a:solidFill>
                          <a:effectLst/>
                          <a:latin typeface="Arial" charset="0"/>
                          <a:cs typeface="Arial" charset="0"/>
                        </a:rPr>
                        <a:t>Itanium</a:t>
                      </a:r>
                      <a:endParaRPr kumimoji="0" lang="en-US" sz="1400" b="0" i="0" u="none" strike="noStrike" cap="none" normalizeH="0" baseline="0" dirty="0" smtClean="0">
                        <a:ln>
                          <a:noFill/>
                        </a:ln>
                        <a:solidFill>
                          <a:srgbClr val="FFFFFF"/>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 name="TextBox 6"/>
          <p:cNvSpPr txBox="1">
            <a:spLocks noChangeArrowheads="1"/>
          </p:cNvSpPr>
          <p:nvPr/>
        </p:nvSpPr>
        <p:spPr bwMode="auto">
          <a:xfrm>
            <a:off x="3972981" y="5546725"/>
            <a:ext cx="5110694" cy="307777"/>
          </a:xfrm>
          <a:prstGeom prst="rect">
            <a:avLst/>
          </a:prstGeom>
          <a:noFill/>
          <a:ln w="9525">
            <a:noFill/>
            <a:miter lim="800000"/>
            <a:headEnd/>
            <a:tailEnd/>
          </a:ln>
        </p:spPr>
        <p:txBody>
          <a:bodyPr wrap="none">
            <a:spAutoFit/>
          </a:bodyPr>
          <a:lstStyle/>
          <a:p>
            <a:r>
              <a:rPr lang="fr-FR" sz="1400" dirty="0">
                <a:solidFill>
                  <a:srgbClr val="FFFFFF"/>
                </a:solidFill>
              </a:rPr>
              <a:t>*Installation Server </a:t>
            </a:r>
            <a:r>
              <a:rPr lang="fr-FR" sz="1400" dirty="0" err="1">
                <a:solidFill>
                  <a:srgbClr val="FFFFFF"/>
                </a:solidFill>
              </a:rPr>
              <a:t>Core</a:t>
            </a:r>
            <a:r>
              <a:rPr lang="fr-FR" sz="1400" dirty="0">
                <a:solidFill>
                  <a:srgbClr val="FFFFFF"/>
                </a:solidFill>
              </a:rPr>
              <a:t> de Windows Server 2008 </a:t>
            </a:r>
            <a:r>
              <a:rPr lang="fr-FR" sz="1400" dirty="0" smtClean="0">
                <a:solidFill>
                  <a:srgbClr val="FFFFFF"/>
                </a:solidFill>
              </a:rPr>
              <a:t>concernée</a:t>
            </a:r>
            <a:endParaRPr lang="en-US" sz="1400" dirty="0">
              <a:solidFill>
                <a:srgbClr val="FFFFFF"/>
              </a:solidFill>
            </a:endParaRP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8018" name="Rectangle 2"/>
          <p:cNvSpPr>
            <a:spLocks noGrp="1" noChangeArrowheads="1"/>
          </p:cNvSpPr>
          <p:nvPr>
            <p:ph type="title"/>
          </p:nvPr>
        </p:nvSpPr>
        <p:spPr/>
        <p:txBody>
          <a:bodyPr/>
          <a:lstStyle/>
          <a:p>
            <a:r>
              <a:rPr lang="en-US" dirty="0" smtClean="0"/>
              <a:t>MS09-022 : Indices de </a:t>
            </a:r>
            <a:r>
              <a:rPr lang="en-US" dirty="0" err="1" smtClean="0"/>
              <a:t>gravité</a:t>
            </a:r>
            <a:endParaRPr lang="en-US" dirty="0" smtClean="0"/>
          </a:p>
        </p:txBody>
      </p:sp>
      <p:graphicFrame>
        <p:nvGraphicFramePr>
          <p:cNvPr id="9273" name="Group 57"/>
          <p:cNvGraphicFramePr>
            <a:graphicFrameLocks noGrp="1"/>
          </p:cNvGraphicFramePr>
          <p:nvPr/>
        </p:nvGraphicFramePr>
        <p:xfrm>
          <a:off x="428625" y="1728787"/>
          <a:ext cx="8378825" cy="3357563"/>
        </p:xfrm>
        <a:graphic>
          <a:graphicData uri="http://schemas.openxmlformats.org/drawingml/2006/table">
            <a:tbl>
              <a:tblPr/>
              <a:tblGrid>
                <a:gridCol w="1104900"/>
                <a:gridCol w="1925638"/>
                <a:gridCol w="2584450"/>
                <a:gridCol w="2763837"/>
              </a:tblGrid>
              <a:tr h="296863">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dirty="0" err="1" smtClean="0">
                          <a:ln>
                            <a:noFill/>
                          </a:ln>
                          <a:solidFill>
                            <a:srgbClr val="FFFFFF"/>
                          </a:solidFill>
                          <a:effectLst/>
                          <a:latin typeface="Arial" charset="0"/>
                          <a:cs typeface="Arial" charset="0"/>
                        </a:rPr>
                        <a:t>Numéro</a:t>
                      </a:r>
                      <a:endParaRPr kumimoji="0" lang="en-US" sz="1400" b="0" i="0" u="none" strike="noStrike" cap="none" normalizeH="0" baseline="0" dirty="0" smtClean="0">
                        <a:ln>
                          <a:noFill/>
                        </a:ln>
                        <a:solidFill>
                          <a:srgbClr val="FFFFFF"/>
                        </a:solidFill>
                        <a:effectLst/>
                        <a:latin typeface="Arial" charset="0"/>
                        <a:cs typeface="Arial" charset="0"/>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chemeClr val="tx1"/>
                          </a:solidFill>
                          <a:effectLst/>
                          <a:latin typeface="Arial" charset="0"/>
                          <a:cs typeface="Arial" charset="0"/>
                        </a:rPr>
                        <a:t> </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endParaRPr kumimoji="0" lang="en-US" sz="1400" b="0" i="0" u="none" strike="noStrike" cap="none" normalizeH="0" baseline="0" smtClean="0">
                        <a:ln>
                          <a:noFill/>
                        </a:ln>
                        <a:solidFill>
                          <a:schemeClr val="tx1"/>
                        </a:solidFill>
                        <a:effectLst/>
                        <a:latin typeface="Arial" charset="0"/>
                        <a:cs typeface="Arial"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endParaRPr kumimoji="0" lang="en-US" sz="1400" b="0" i="0" u="none" strike="noStrike" cap="none" normalizeH="0" baseline="0" smtClean="0">
                        <a:ln>
                          <a:noFill/>
                        </a:ln>
                        <a:solidFill>
                          <a:schemeClr val="tx1"/>
                        </a:solidFill>
                        <a:effectLst/>
                        <a:latin typeface="Arial" charset="0"/>
                        <a:cs typeface="Arial"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796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MS09-022</a:t>
                      </a:r>
                    </a:p>
                  </a:txBody>
                  <a:tcPr marL="68580" marR="6858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Arial" charset="0"/>
                          <a:cs typeface="Arial" charset="0"/>
                        </a:rPr>
                        <a:t> </a:t>
                      </a:r>
                      <a:r>
                        <a:rPr kumimoji="0" lang="en-US" sz="1400" b="0" i="0" u="none" strike="noStrike" cap="none" normalizeH="0" baseline="0" dirty="0" smtClean="0">
                          <a:ln>
                            <a:noFill/>
                          </a:ln>
                          <a:solidFill>
                            <a:srgbClr val="FFFFFF"/>
                          </a:solidFill>
                          <a:effectLst/>
                          <a:latin typeface="Arial" charset="0"/>
                          <a:cs typeface="Arial" charset="0"/>
                        </a:rPr>
                        <a:t>Windows 2000 SP4</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smtClean="0">
                          <a:ln>
                            <a:noFill/>
                          </a:ln>
                          <a:solidFill>
                            <a:schemeClr val="tx1"/>
                          </a:solidFill>
                          <a:effectLst/>
                          <a:latin typeface="Arial" charset="0"/>
                          <a:cs typeface="Arial" charset="0"/>
                        </a:rPr>
                        <a:t> </a:t>
                      </a:r>
                      <a:r>
                        <a:rPr kumimoji="0" lang="en-US" sz="1400" b="0" i="0" u="none" strike="noStrike" cap="none" normalizeH="0" baseline="0" smtClean="0">
                          <a:ln>
                            <a:noFill/>
                          </a:ln>
                          <a:solidFill>
                            <a:srgbClr val="FFFFFF"/>
                          </a:solidFill>
                          <a:effectLst/>
                          <a:latin typeface="Arial" charset="0"/>
                          <a:cs typeface="Arial" charset="0"/>
                        </a:rPr>
                        <a:t>Windows Vista, Windows Vista SP1 et SP2</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fr-FR" sz="1400" b="0" i="0" u="none" strike="noStrike" cap="none" normalizeH="0" baseline="0" smtClean="0">
                          <a:ln>
                            <a:noFill/>
                          </a:ln>
                          <a:solidFill>
                            <a:schemeClr val="tx1"/>
                          </a:solidFill>
                          <a:effectLst/>
                          <a:latin typeface="Arial" charset="0"/>
                          <a:cs typeface="Arial" charset="0"/>
                        </a:rPr>
                        <a:t> </a:t>
                      </a:r>
                      <a:r>
                        <a:rPr kumimoji="0" lang="fr-FR" sz="1400" b="0" i="0" u="none" strike="noStrike" cap="none" normalizeH="0" baseline="0" smtClean="0">
                          <a:ln>
                            <a:noFill/>
                          </a:ln>
                          <a:solidFill>
                            <a:srgbClr val="FFFFFF"/>
                          </a:solidFill>
                          <a:effectLst/>
                          <a:latin typeface="Arial" charset="0"/>
                          <a:cs typeface="Arial" charset="0"/>
                        </a:rPr>
                        <a:t>Windows Server 2008 pour systèmes 32 bits et SP2*</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fr-FR" sz="1400" b="0" i="0" u="none" strike="noStrike" cap="none" normalizeH="0" baseline="0" smtClean="0">
                          <a:ln>
                            <a:noFill/>
                          </a:ln>
                          <a:solidFill>
                            <a:schemeClr val="tx1"/>
                          </a:solidFill>
                          <a:effectLst/>
                          <a:latin typeface="Arial" charset="0"/>
                          <a:cs typeface="Arial" charset="0"/>
                        </a:rPr>
                        <a:t> </a:t>
                      </a:r>
                      <a:r>
                        <a:rPr kumimoji="0" lang="fr-FR" sz="1400" b="0" i="0" u="none" strike="noStrike" cap="none" normalizeH="0" baseline="0" smtClean="0">
                          <a:ln>
                            <a:noFill/>
                          </a:ln>
                          <a:solidFill>
                            <a:srgbClr val="FFFFFF"/>
                          </a:solidFill>
                          <a:effectLst/>
                          <a:latin typeface="Arial" charset="0"/>
                          <a:cs typeface="Arial" charset="0"/>
                        </a:rPr>
                        <a:t>Windows Server 2008 pour systèmes x64  et SP2*</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fr-FR" sz="1400" b="0" i="0" u="none" strike="noStrike" cap="none" normalizeH="0" baseline="0" smtClean="0">
                          <a:ln>
                            <a:noFill/>
                          </a:ln>
                          <a:solidFill>
                            <a:schemeClr val="tx1"/>
                          </a:solidFill>
                          <a:effectLst/>
                          <a:latin typeface="Arial" charset="0"/>
                          <a:cs typeface="Arial" charset="0"/>
                        </a:rPr>
                        <a:t> </a:t>
                      </a:r>
                      <a:r>
                        <a:rPr kumimoji="0" lang="fr-FR" sz="1400" b="0" i="0" u="none" strike="noStrike" cap="none" normalizeH="0" baseline="0" smtClean="0">
                          <a:ln>
                            <a:noFill/>
                          </a:ln>
                          <a:solidFill>
                            <a:srgbClr val="FFFFFF"/>
                          </a:solidFill>
                          <a:effectLst/>
                          <a:latin typeface="Arial" charset="0"/>
                          <a:cs typeface="Arial" charset="0"/>
                        </a:rPr>
                        <a:t>Windows Server 2008 pour systèmes Itanium et SP2*</a:t>
                      </a:r>
                      <a:endParaRPr kumimoji="0" lang="en-US" sz="1400" b="0" i="0" u="none" strike="noStrike" cap="none" normalizeH="0" baseline="0" smtClean="0">
                        <a:ln>
                          <a:noFill/>
                        </a:ln>
                        <a:solidFill>
                          <a:srgbClr val="FFFFFF"/>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smtClean="0">
                          <a:ln>
                            <a:noFill/>
                          </a:ln>
                          <a:solidFill>
                            <a:schemeClr val="tx1"/>
                          </a:solidFill>
                          <a:effectLst/>
                          <a:latin typeface="Arial" charset="0"/>
                          <a:cs typeface="Arial" charset="0"/>
                        </a:rPr>
                        <a:t> </a:t>
                      </a:r>
                      <a:r>
                        <a:rPr kumimoji="0" lang="en-US" sz="1400" b="0" i="0" u="none" strike="noStrike" cap="none" normalizeH="0" baseline="0" smtClean="0">
                          <a:ln>
                            <a:noFill/>
                          </a:ln>
                          <a:solidFill>
                            <a:srgbClr val="FFFFFF"/>
                          </a:solidFill>
                          <a:effectLst/>
                          <a:latin typeface="Arial" charset="0"/>
                          <a:cs typeface="Arial" charset="0"/>
                        </a:rPr>
                        <a:t>Windows XP SP2 et SP3</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fr-FR" sz="1400" b="0" i="0" u="none" strike="noStrike" cap="none" normalizeH="0" baseline="0" smtClean="0">
                          <a:ln>
                            <a:noFill/>
                          </a:ln>
                          <a:solidFill>
                            <a:schemeClr val="tx1"/>
                          </a:solidFill>
                          <a:effectLst/>
                          <a:latin typeface="Arial" charset="0"/>
                          <a:cs typeface="Arial" charset="0"/>
                        </a:rPr>
                        <a:t> </a:t>
                      </a:r>
                      <a:r>
                        <a:rPr kumimoji="0" lang="fr-FR" sz="1400" b="0" i="0" u="none" strike="noStrike" cap="none" normalizeH="0" baseline="0" smtClean="0">
                          <a:ln>
                            <a:noFill/>
                          </a:ln>
                          <a:solidFill>
                            <a:srgbClr val="FFFFFF"/>
                          </a:solidFill>
                          <a:effectLst/>
                          <a:latin typeface="Arial" charset="0"/>
                          <a:cs typeface="Arial" charset="0"/>
                        </a:rPr>
                        <a:t>Windows XP Professionnel Édition x64 SP2</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smtClean="0">
                          <a:ln>
                            <a:noFill/>
                          </a:ln>
                          <a:solidFill>
                            <a:schemeClr val="tx1"/>
                          </a:solidFill>
                          <a:effectLst/>
                          <a:latin typeface="Arial" charset="0"/>
                          <a:cs typeface="Arial" charset="0"/>
                        </a:rPr>
                        <a:t> </a:t>
                      </a:r>
                      <a:r>
                        <a:rPr kumimoji="0" lang="en-US" sz="1400" b="0" i="0" u="none" strike="noStrike" cap="none" normalizeH="0" baseline="0" smtClean="0">
                          <a:ln>
                            <a:noFill/>
                          </a:ln>
                          <a:solidFill>
                            <a:srgbClr val="FFFFFF"/>
                          </a:solidFill>
                          <a:effectLst/>
                          <a:latin typeface="Arial" charset="0"/>
                          <a:cs typeface="Arial" charset="0"/>
                        </a:rPr>
                        <a:t>Windows Server 2003 SP2</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smtClean="0">
                          <a:ln>
                            <a:noFill/>
                          </a:ln>
                          <a:solidFill>
                            <a:schemeClr val="tx1"/>
                          </a:solidFill>
                          <a:effectLst/>
                          <a:latin typeface="Arial" charset="0"/>
                          <a:cs typeface="Arial" charset="0"/>
                        </a:rPr>
                        <a:t> </a:t>
                      </a:r>
                      <a:r>
                        <a:rPr kumimoji="0" lang="en-US" sz="1400" b="0" i="0" u="none" strike="noStrike" cap="none" normalizeH="0" baseline="0" smtClean="0">
                          <a:ln>
                            <a:noFill/>
                          </a:ln>
                          <a:solidFill>
                            <a:srgbClr val="FFFFFF"/>
                          </a:solidFill>
                          <a:effectLst/>
                          <a:latin typeface="Arial" charset="0"/>
                          <a:cs typeface="Arial" charset="0"/>
                        </a:rPr>
                        <a:t>Windows Server 2003 Édition x64 SP2</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fr-FR" sz="1400" b="0" i="0" u="none" strike="noStrike" cap="none" normalizeH="0" baseline="0" smtClean="0">
                          <a:ln>
                            <a:noFill/>
                          </a:ln>
                          <a:solidFill>
                            <a:schemeClr val="tx1"/>
                          </a:solidFill>
                          <a:effectLst/>
                          <a:latin typeface="Arial" charset="0"/>
                          <a:cs typeface="Arial" charset="0"/>
                        </a:rPr>
                        <a:t> </a:t>
                      </a:r>
                      <a:r>
                        <a:rPr kumimoji="0" lang="fr-FR" sz="1400" b="0" i="0" u="none" strike="noStrike" cap="none" normalizeH="0" baseline="0" smtClean="0">
                          <a:ln>
                            <a:noFill/>
                          </a:ln>
                          <a:solidFill>
                            <a:srgbClr val="FFFFFF"/>
                          </a:solidFill>
                          <a:effectLst/>
                          <a:latin typeface="Arial" charset="0"/>
                          <a:cs typeface="Arial" charset="0"/>
                        </a:rPr>
                        <a:t>Windows Server 2003 avec SP2 pour systèmes Itanium</a:t>
                      </a:r>
                      <a:endParaRPr kumimoji="0" lang="en-US" sz="1400" b="0" i="0" u="none" strike="noStrike" cap="none" normalizeH="0" baseline="0" smtClean="0">
                        <a:ln>
                          <a:noFill/>
                        </a:ln>
                        <a:solidFill>
                          <a:srgbClr val="FFFFFF"/>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0650">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cs typeface="Arial" charset="0"/>
                      </a:endParaRPr>
                    </a:p>
                  </a:txBody>
                  <a:tcPr marL="68580" marR="6858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Critique</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114300" marR="0" lvl="0" indent="-11430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66"/>
                          </a:solidFill>
                          <a:effectLst/>
                          <a:latin typeface="Arial" charset="0"/>
                          <a:cs typeface="Arial" charset="0"/>
                        </a:rPr>
                        <a:t>Important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114300" marR="0" lvl="0" indent="-11430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rgbClr val="000000"/>
                          </a:solidFill>
                          <a:effectLst/>
                          <a:latin typeface="Arial" charset="0"/>
                          <a:cs typeface="Arial" charset="0"/>
                        </a:rPr>
                        <a:t>Modéré</a:t>
                      </a:r>
                      <a:endParaRPr kumimoji="0" lang="en-US" sz="1400" b="0" i="0" u="none" strike="noStrike" cap="none" normalizeH="0" baseline="0" dirty="0" smtClean="0">
                        <a:ln>
                          <a:noFill/>
                        </a:ln>
                        <a:solidFill>
                          <a:srgbClr val="000000"/>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r>
            </a:tbl>
          </a:graphicData>
        </a:graphic>
      </p:graphicFrame>
      <p:sp>
        <p:nvSpPr>
          <p:cNvPr id="4" name="TextBox 6"/>
          <p:cNvSpPr txBox="1">
            <a:spLocks noChangeArrowheads="1"/>
          </p:cNvSpPr>
          <p:nvPr/>
        </p:nvSpPr>
        <p:spPr bwMode="auto">
          <a:xfrm>
            <a:off x="3788831" y="5270500"/>
            <a:ext cx="5110694" cy="307777"/>
          </a:xfrm>
          <a:prstGeom prst="rect">
            <a:avLst/>
          </a:prstGeom>
          <a:noFill/>
          <a:ln w="9525">
            <a:noFill/>
            <a:miter lim="800000"/>
            <a:headEnd/>
            <a:tailEnd/>
          </a:ln>
        </p:spPr>
        <p:txBody>
          <a:bodyPr wrap="none">
            <a:spAutoFit/>
          </a:bodyPr>
          <a:lstStyle/>
          <a:p>
            <a:r>
              <a:rPr lang="fr-FR" sz="1400" dirty="0">
                <a:solidFill>
                  <a:srgbClr val="FFFFFF"/>
                </a:solidFill>
              </a:rPr>
              <a:t>*Installation Server </a:t>
            </a:r>
            <a:r>
              <a:rPr lang="fr-FR" sz="1400" dirty="0" err="1">
                <a:solidFill>
                  <a:srgbClr val="FFFFFF"/>
                </a:solidFill>
              </a:rPr>
              <a:t>Core</a:t>
            </a:r>
            <a:r>
              <a:rPr lang="fr-FR" sz="1400" dirty="0">
                <a:solidFill>
                  <a:srgbClr val="FFFFFF"/>
                </a:solidFill>
              </a:rPr>
              <a:t> de Windows Server 2008 </a:t>
            </a:r>
            <a:r>
              <a:rPr lang="fr-FR" sz="1400" dirty="0" smtClean="0">
                <a:solidFill>
                  <a:srgbClr val="FFFFFF"/>
                </a:solidFill>
              </a:rPr>
              <a:t>concernée</a:t>
            </a:r>
            <a:endParaRPr lang="en-US" sz="1400" dirty="0">
              <a:solidFill>
                <a:srgbClr val="FFFFFF"/>
              </a:solidFill>
            </a:endParaRP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smtClean="0"/>
              <a:t>MS09-022 : Des vulnérabilités dans le spouleur d'impression Windows pourraient permettre l'exécution de code à distance (961501)  - Critique</a:t>
            </a:r>
            <a:br>
              <a:rPr lang="fr-FR" smtClean="0"/>
            </a:br>
            <a:endParaRPr lang="en-US" smtClean="0"/>
          </a:p>
        </p:txBody>
      </p:sp>
      <p:graphicFrame>
        <p:nvGraphicFramePr>
          <p:cNvPr id="4" name="Table 3"/>
          <p:cNvGraphicFramePr>
            <a:graphicFrameLocks noGrp="1"/>
          </p:cNvGraphicFramePr>
          <p:nvPr/>
        </p:nvGraphicFramePr>
        <p:xfrm>
          <a:off x="336550" y="1771650"/>
          <a:ext cx="8229600" cy="4700016"/>
        </p:xfrm>
        <a:graphic>
          <a:graphicData uri="http://schemas.openxmlformats.org/drawingml/2006/table">
            <a:tbl>
              <a:tblPr/>
              <a:tblGrid>
                <a:gridCol w="1655763"/>
                <a:gridCol w="6573837"/>
              </a:tblGrid>
              <a:tr h="18097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0" i="0" u="none" strike="noStrike" cap="none" normalizeH="0" baseline="0" dirty="0" err="1" smtClean="0">
                          <a:ln>
                            <a:noFill/>
                          </a:ln>
                          <a:solidFill>
                            <a:srgbClr val="FFFFFF"/>
                          </a:solidFill>
                          <a:effectLst/>
                          <a:latin typeface="Arial" charset="0"/>
                          <a:cs typeface="Arial" charset="0"/>
                        </a:rPr>
                        <a:t>Vulnérabilité</a:t>
                      </a:r>
                      <a:endParaRPr kumimoji="0" lang="en-US" sz="1200" b="0" i="0" u="none" strike="noStrike" cap="none" normalizeH="0" baseline="0" dirty="0" smtClean="0">
                        <a:ln>
                          <a:noFill/>
                        </a:ln>
                        <a:solidFill>
                          <a:srgbClr val="FFFFFF"/>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just"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smtClean="0">
                          <a:ln>
                            <a:noFill/>
                          </a:ln>
                          <a:solidFill>
                            <a:srgbClr val="FFFFFF"/>
                          </a:solidFill>
                          <a:effectLst/>
                          <a:latin typeface="Arial" charset="0"/>
                          <a:ea typeface="PMingLiU" pitchFamily="18" charset="-120"/>
                          <a:cs typeface="Times New Roman" pitchFamily="18" charset="0"/>
                        </a:rPr>
                        <a:t>2 vulnérabilités d'exécution de code à distance et 1 vulnérabilité de divulgation d'informations.</a:t>
                      </a:r>
                      <a:endParaRPr kumimoji="0" lang="en-US" sz="1200" b="0" i="0" u="none" strike="noStrike" cap="none" normalizeH="0" baseline="0" smtClean="0">
                        <a:ln>
                          <a:noFill/>
                        </a:ln>
                        <a:solidFill>
                          <a:srgbClr val="FFFFFF"/>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877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0" i="0" u="none" strike="noStrike" cap="none" normalizeH="0" baseline="0" smtClean="0">
                          <a:ln>
                            <a:noFill/>
                          </a:ln>
                          <a:solidFill>
                            <a:srgbClr val="FFFFFF"/>
                          </a:solidFill>
                          <a:effectLst/>
                          <a:latin typeface="Arial" charset="0"/>
                          <a:cs typeface="Arial" charset="0"/>
                        </a:rPr>
                        <a:t>Vecteurs d'attaque possibles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smtClean="0">
                          <a:ln>
                            <a:noFill/>
                          </a:ln>
                          <a:solidFill>
                            <a:srgbClr val="FFFFFF"/>
                          </a:solidFill>
                          <a:effectLst/>
                          <a:latin typeface="Arial" charset="0"/>
                          <a:ea typeface="PMingLiU" pitchFamily="18" charset="-120"/>
                          <a:cs typeface="Times New Roman" pitchFamily="18" charset="0"/>
                        </a:rPr>
                        <a:t>Envoi de messages RPC spécialement conçus aux systèmes affectés.</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smtClean="0">
                          <a:ln>
                            <a:noFill/>
                          </a:ln>
                          <a:solidFill>
                            <a:srgbClr val="FFFFFF"/>
                          </a:solidFill>
                          <a:effectLst/>
                          <a:latin typeface="Arial" charset="0"/>
                          <a:ea typeface="PMingLiU" pitchFamily="18" charset="-120"/>
                          <a:cs typeface="Times New Roman" pitchFamily="18" charset="0"/>
                        </a:rPr>
                        <a:t>Pages de séparation spécialement conçues sur les systèmes sur lesquels l'attaquant peut ouvrir une session.</a:t>
                      </a:r>
                      <a:endParaRPr kumimoji="0" lang="en-US" sz="1200" b="0" i="0" u="none" strike="noStrike" cap="none" normalizeH="0" baseline="0" smtClean="0">
                        <a:ln>
                          <a:noFill/>
                        </a:ln>
                        <a:solidFill>
                          <a:srgbClr val="FFFFFF"/>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622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0" i="0" u="none" strike="noStrike" cap="none" normalizeH="0" baseline="0" smtClean="0">
                          <a:ln>
                            <a:noFill/>
                          </a:ln>
                          <a:solidFill>
                            <a:srgbClr val="FFFFFF"/>
                          </a:solidFill>
                          <a:effectLst/>
                          <a:latin typeface="Arial" charset="0"/>
                          <a:cs typeface="Arial" charset="0"/>
                        </a:rPr>
                        <a:t>Impact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just"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dirty="0" smtClean="0">
                          <a:ln>
                            <a:noFill/>
                          </a:ln>
                          <a:solidFill>
                            <a:srgbClr val="FFFFFF"/>
                          </a:solidFill>
                          <a:effectLst/>
                          <a:latin typeface="Arial" charset="0"/>
                          <a:ea typeface="PMingLiU" pitchFamily="18" charset="-120"/>
                          <a:cs typeface="Times New Roman" pitchFamily="18" charset="0"/>
                        </a:rPr>
                        <a:t>CVE-3009-0228 - Un attaquant réussissant à exploiter cette vulnérabilité pourrait exécuter du code arbitraire sur le système d'un utilisateur avec des privilèges système.</a:t>
                      </a:r>
                    </a:p>
                    <a:p>
                      <a:pPr marL="171450" marR="0" lvl="0" indent="-171450" algn="just"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dirty="0" smtClean="0">
                          <a:ln>
                            <a:noFill/>
                          </a:ln>
                          <a:solidFill>
                            <a:srgbClr val="FFFFFF"/>
                          </a:solidFill>
                          <a:effectLst/>
                          <a:latin typeface="Arial" charset="0"/>
                          <a:ea typeface="PMingLiU" pitchFamily="18" charset="-120"/>
                          <a:cs typeface="Times New Roman" pitchFamily="18" charset="0"/>
                        </a:rPr>
                        <a:t>CVE-3009-0229 - Un attaquant qui réussirait à exploiter cette vulnérabilité pourrait lire ou imprimer tout fichier sur un système affecté.</a:t>
                      </a:r>
                    </a:p>
                    <a:p>
                      <a:pPr marL="171450" marR="0" lvl="0" indent="-171450" algn="just"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dirty="0" smtClean="0">
                          <a:ln>
                            <a:noFill/>
                          </a:ln>
                          <a:solidFill>
                            <a:srgbClr val="FFFFFF"/>
                          </a:solidFill>
                          <a:effectLst/>
                          <a:latin typeface="Arial" charset="0"/>
                          <a:ea typeface="PMingLiU" pitchFamily="18" charset="-120"/>
                          <a:cs typeface="Times New Roman" pitchFamily="18" charset="0"/>
                        </a:rPr>
                        <a:t>CVE-3009-0230 - Un attaquant ayant réussi à exploiter cette vulnérabilité pourrait exécuter du code arbitraire avec les mêmes droits que le spouleur d'impression Windows.</a:t>
                      </a:r>
                      <a:r>
                        <a:rPr kumimoji="0" lang="fr-FR" sz="1200" b="0" i="0" u="none" strike="noStrike" cap="none" normalizeH="0" baseline="0" dirty="0" smtClean="0">
                          <a:ln>
                            <a:noFill/>
                          </a:ln>
                          <a:solidFill>
                            <a:schemeClr val="tx1"/>
                          </a:solidFill>
                          <a:effectLst/>
                          <a:latin typeface="Arial" charset="0"/>
                          <a:ea typeface="PMingLiU" pitchFamily="18" charset="-120"/>
                          <a:cs typeface="Times New Roman" pitchFamily="18" charset="0"/>
                        </a:rPr>
                        <a:t> </a:t>
                      </a:r>
                      <a:endParaRPr kumimoji="0" lang="en-US" sz="1200" b="0" i="0" u="none" strike="noStrike" cap="none" normalizeH="0" baseline="0" dirty="0" smtClean="0">
                        <a:ln>
                          <a:noFill/>
                        </a:ln>
                        <a:solidFill>
                          <a:schemeClr val="tx1"/>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1288">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0" i="0" u="none" strike="noStrike" cap="none" normalizeH="0" baseline="0" smtClean="0">
                          <a:ln>
                            <a:noFill/>
                          </a:ln>
                          <a:solidFill>
                            <a:srgbClr val="FFFFFF"/>
                          </a:solidFill>
                          <a:effectLst/>
                          <a:latin typeface="Arial" charset="0"/>
                          <a:cs typeface="Arial" charset="0"/>
                        </a:rPr>
                        <a:t>Facteurs atténuants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smtClean="0">
                          <a:ln>
                            <a:noFill/>
                          </a:ln>
                          <a:solidFill>
                            <a:srgbClr val="FFFFFF"/>
                          </a:solidFill>
                          <a:effectLst/>
                          <a:latin typeface="Arial" charset="0"/>
                          <a:ea typeface="PMingLiU" pitchFamily="18" charset="-120"/>
                          <a:cs typeface="Times New Roman" pitchFamily="18" charset="0"/>
                        </a:rPr>
                        <a:t>Les meilleures pratiques en matière de pare-feu contribuent à protéger contre les attaques depuis Internet.</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smtClean="0">
                          <a:ln>
                            <a:noFill/>
                          </a:ln>
                          <a:solidFill>
                            <a:srgbClr val="FFFFFF"/>
                          </a:solidFill>
                          <a:effectLst/>
                          <a:latin typeface="Arial" charset="0"/>
                          <a:ea typeface="PMingLiU" pitchFamily="18" charset="-120"/>
                          <a:cs typeface="Times New Roman" pitchFamily="18" charset="0"/>
                        </a:rPr>
                        <a:t>Pour CVE-3009-0229, l'attaquant doit disposer d'informations d'identification valides.</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smtClean="0">
                          <a:ln>
                            <a:noFill/>
                          </a:ln>
                          <a:solidFill>
                            <a:srgbClr val="FFFFFF"/>
                          </a:solidFill>
                          <a:effectLst/>
                          <a:latin typeface="Arial" charset="0"/>
                          <a:ea typeface="PMingLiU" pitchFamily="18" charset="-120"/>
                          <a:cs typeface="Times New Roman" pitchFamily="18" charset="0"/>
                        </a:rPr>
                        <a:t>Pour CVE-3009-0230, seuls des utilisateurs authentifiés peuvent exploiter cette vulnérabilité.</a:t>
                      </a:r>
                      <a:endParaRPr kumimoji="0" lang="en-US" sz="1200" b="0" i="0" u="none" strike="noStrike" cap="none" normalizeH="0" baseline="0" smtClean="0">
                        <a:ln>
                          <a:noFill/>
                        </a:ln>
                        <a:solidFill>
                          <a:srgbClr val="FFFFFF"/>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1288">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0" i="0" u="none" strike="noStrike" cap="none" normalizeH="0" baseline="0" smtClean="0">
                          <a:ln>
                            <a:noFill/>
                          </a:ln>
                          <a:solidFill>
                            <a:srgbClr val="FFFFFF"/>
                          </a:solidFill>
                          <a:effectLst/>
                          <a:latin typeface="Arial" charset="0"/>
                          <a:cs typeface="Arial" charset="0"/>
                        </a:rPr>
                        <a:t>Informations complémentaires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dirty="0" smtClean="0">
                          <a:ln>
                            <a:noFill/>
                          </a:ln>
                          <a:solidFill>
                            <a:srgbClr val="FFFFFF"/>
                          </a:solidFill>
                          <a:effectLst/>
                          <a:latin typeface="Arial" charset="0"/>
                          <a:cs typeface="Arial" charset="0"/>
                        </a:rPr>
                        <a:t>Sur toutes les versions de Microsoft Windows, l'attaquant doit disposer des privilèges « Gérer l'imprimante » pour exploiter cette vulnérabilité. Sur Windows Vista et Windows Server 2008, l'utilisateur local se voit automatiquement attribuer cette autorisation lorsqu'il installe une imprimante locale. Ceci peut se faire sans privilèges d'administrateur si le pilote d'impression est inclus par défaut.</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dirty="0" smtClean="0">
                          <a:ln>
                            <a:noFill/>
                          </a:ln>
                          <a:solidFill>
                            <a:srgbClr val="FFFFFF"/>
                          </a:solidFill>
                          <a:effectLst/>
                          <a:latin typeface="Arial" charset="0"/>
                          <a:cs typeface="Arial" charset="0"/>
                        </a:rPr>
                        <a:t>Ces vulnérabilités ont été signalées confidentiellement.</a:t>
                      </a:r>
                      <a:endParaRPr kumimoji="0" lang="en-US" sz="1200" b="0" i="0" u="none" strike="noStrike" cap="none" normalizeH="0" baseline="0" dirty="0" smtClean="0">
                        <a:ln>
                          <a:noFill/>
                        </a:ln>
                        <a:solidFill>
                          <a:srgbClr val="FFFFFF"/>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8018" name="Rectangle 2"/>
          <p:cNvSpPr>
            <a:spLocks noGrp="1" noChangeArrowheads="1"/>
          </p:cNvSpPr>
          <p:nvPr>
            <p:ph type="title"/>
          </p:nvPr>
        </p:nvSpPr>
        <p:spPr/>
        <p:txBody>
          <a:bodyPr/>
          <a:lstStyle/>
          <a:p>
            <a:r>
              <a:rPr lang="fr-FR" smtClean="0"/>
              <a:t>MS09-023 : Introduction et indices de gravité</a:t>
            </a:r>
            <a:endParaRPr lang="en-US" smtClean="0"/>
          </a:p>
        </p:txBody>
      </p:sp>
      <p:graphicFrame>
        <p:nvGraphicFramePr>
          <p:cNvPr id="9273" name="Group 57"/>
          <p:cNvGraphicFramePr>
            <a:graphicFrameLocks noGrp="1"/>
          </p:cNvGraphicFramePr>
          <p:nvPr/>
        </p:nvGraphicFramePr>
        <p:xfrm>
          <a:off x="244475" y="1771649"/>
          <a:ext cx="8596313" cy="3130551"/>
        </p:xfrm>
        <a:graphic>
          <a:graphicData uri="http://schemas.openxmlformats.org/drawingml/2006/table">
            <a:tbl>
              <a:tblPr/>
              <a:tblGrid>
                <a:gridCol w="1138238"/>
                <a:gridCol w="2268537"/>
                <a:gridCol w="1473200"/>
                <a:gridCol w="3716338"/>
              </a:tblGrid>
              <a:tr h="741363">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dirty="0" err="1" smtClean="0">
                          <a:ln>
                            <a:noFill/>
                          </a:ln>
                          <a:solidFill>
                            <a:srgbClr val="FFFFFF"/>
                          </a:solidFill>
                          <a:effectLst/>
                          <a:latin typeface="Arial" charset="0"/>
                          <a:cs typeface="Arial" charset="0"/>
                        </a:rPr>
                        <a:t>Numéro</a:t>
                      </a:r>
                      <a:endParaRPr kumimoji="0" lang="en-US" sz="1400" b="0" i="0" u="none" strike="noStrike" cap="none" normalizeH="0" baseline="0" dirty="0" smtClean="0">
                        <a:ln>
                          <a:noFill/>
                        </a:ln>
                        <a:solidFill>
                          <a:srgbClr val="FFFFFF"/>
                        </a:solidFill>
                        <a:effectLst/>
                        <a:latin typeface="Arial" charset="0"/>
                        <a:cs typeface="Arial" charset="0"/>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Titre</a:t>
                      </a:r>
                      <a:r>
                        <a:rPr kumimoji="0" lang="en-US" sz="1400" b="0" i="0" u="none" strike="noStrike" cap="none" normalizeH="0" baseline="0" smtClean="0">
                          <a:ln>
                            <a:noFill/>
                          </a:ln>
                          <a:solidFill>
                            <a:schemeClr val="tx1"/>
                          </a:solidFill>
                          <a:effectLst/>
                          <a:latin typeface="Arial" charset="0"/>
                          <a:cs typeface="Arial" charset="0"/>
                        </a:rPr>
                        <a:t> </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Indice de gravité maximal</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Produits affectés</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8918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dirty="0" smtClean="0">
                          <a:ln>
                            <a:noFill/>
                          </a:ln>
                          <a:solidFill>
                            <a:srgbClr val="FFFFFF"/>
                          </a:solidFill>
                          <a:effectLst/>
                          <a:latin typeface="Arial" charset="0"/>
                          <a:cs typeface="Arial" charset="0"/>
                        </a:rPr>
                        <a:t>MS09-023</a:t>
                      </a:r>
                    </a:p>
                  </a:txBody>
                  <a:tcPr marL="68580" marR="6858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dirty="0" smtClean="0">
                          <a:ln>
                            <a:noFill/>
                          </a:ln>
                          <a:solidFill>
                            <a:srgbClr val="FFFFFF"/>
                          </a:solidFill>
                          <a:effectLst/>
                          <a:latin typeface="Arial" charset="0"/>
                          <a:cs typeface="Arial" charset="0"/>
                        </a:rPr>
                        <a:t>Une vulnérabilité dans Windows </a:t>
                      </a:r>
                      <a:r>
                        <a:rPr kumimoji="0" lang="fr-FR" sz="1400" b="0" i="0" u="none" strike="noStrike" cap="none" normalizeH="0" baseline="0" dirty="0" err="1" smtClean="0">
                          <a:ln>
                            <a:noFill/>
                          </a:ln>
                          <a:solidFill>
                            <a:srgbClr val="FFFFFF"/>
                          </a:solidFill>
                          <a:effectLst/>
                          <a:latin typeface="Arial" charset="0"/>
                          <a:cs typeface="Arial" charset="0"/>
                        </a:rPr>
                        <a:t>Search</a:t>
                      </a:r>
                      <a:r>
                        <a:rPr kumimoji="0" lang="fr-FR" sz="1400" b="0" i="0" u="none" strike="noStrike" cap="none" normalizeH="0" baseline="0" dirty="0" smtClean="0">
                          <a:ln>
                            <a:noFill/>
                          </a:ln>
                          <a:solidFill>
                            <a:srgbClr val="FFFFFF"/>
                          </a:solidFill>
                          <a:effectLst/>
                          <a:latin typeface="Arial" charset="0"/>
                          <a:cs typeface="Arial" charset="0"/>
                        </a:rPr>
                        <a:t> pourrait permettre la divulgation d'informations (963093)</a:t>
                      </a:r>
                      <a:endParaRPr kumimoji="0" lang="en-US" sz="1400" b="0" i="0" u="none" strike="noStrike" cap="none" normalizeH="0" baseline="0" dirty="0" smtClean="0">
                        <a:ln>
                          <a:noFill/>
                        </a:ln>
                        <a:solidFill>
                          <a:srgbClr val="FFFFFF"/>
                        </a:solidFill>
                        <a:effectLst/>
                        <a:latin typeface="Arial"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66"/>
                          </a:solidFill>
                          <a:effectLst/>
                          <a:latin typeface="Calibri" pitchFamily="34" charset="0"/>
                          <a:cs typeface="Arial" charset="0"/>
                        </a:rPr>
                        <a:t>Modéré</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70B8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C000"/>
                          </a:solidFill>
                          <a:effectLst/>
                          <a:latin typeface="Arial" charset="0"/>
                          <a:cs typeface="Arial" charset="0"/>
                        </a:rPr>
                        <a:t>Windows Search </a:t>
                      </a:r>
                      <a:r>
                        <a:rPr kumimoji="0" lang="en-US" sz="1400" b="0" i="0" u="none" strike="noStrike" cap="none" normalizeH="0" baseline="0" dirty="0" err="1" smtClean="0">
                          <a:ln>
                            <a:noFill/>
                          </a:ln>
                          <a:solidFill>
                            <a:srgbClr val="FFC000"/>
                          </a:solidFill>
                          <a:effectLst/>
                          <a:latin typeface="Arial" charset="0"/>
                          <a:cs typeface="Arial" charset="0"/>
                        </a:rPr>
                        <a:t>sur</a:t>
                      </a:r>
                      <a:r>
                        <a:rPr kumimoji="0" lang="en-US" sz="1400" b="0" i="0" u="none" strike="noStrike" cap="none" normalizeH="0" baseline="0" dirty="0" smtClean="0">
                          <a:ln>
                            <a:noFill/>
                          </a:ln>
                          <a:solidFill>
                            <a:srgbClr val="FFC000"/>
                          </a:solidFill>
                          <a:effectLst/>
                          <a:latin typeface="Arial" charset="0"/>
                          <a:cs typeface="Arial" charset="0"/>
                        </a:rPr>
                        <a:t> : </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fr-FR" sz="1400" b="0" i="0" u="none" strike="noStrike" cap="none" normalizeH="0" baseline="0" dirty="0" smtClean="0">
                          <a:ln>
                            <a:noFill/>
                          </a:ln>
                          <a:solidFill>
                            <a:schemeClr val="tx2"/>
                          </a:solidFill>
                          <a:effectLst/>
                          <a:latin typeface="Arial" charset="0"/>
                          <a:cs typeface="Arial" charset="0"/>
                        </a:rPr>
                        <a:t> </a:t>
                      </a:r>
                      <a:r>
                        <a:rPr kumimoji="0" lang="fr-FR" sz="1400" b="0" i="0" u="none" strike="noStrike" cap="none" normalizeH="0" baseline="0" dirty="0" smtClean="0">
                          <a:ln>
                            <a:noFill/>
                          </a:ln>
                          <a:solidFill>
                            <a:srgbClr val="FFFFFF"/>
                          </a:solidFill>
                          <a:effectLst/>
                          <a:latin typeface="Arial" charset="0"/>
                          <a:cs typeface="Arial" charset="0"/>
                        </a:rPr>
                        <a:t>Windows XP Professionnel SP2 et SP3</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fr-FR" sz="1400" b="0" i="0" u="none" strike="noStrike" cap="none" normalizeH="0" baseline="0" dirty="0" smtClean="0">
                          <a:ln>
                            <a:noFill/>
                          </a:ln>
                          <a:solidFill>
                            <a:schemeClr val="tx1"/>
                          </a:solidFill>
                          <a:effectLst/>
                          <a:latin typeface="Arial" charset="0"/>
                          <a:cs typeface="Arial" charset="0"/>
                        </a:rPr>
                        <a:t> </a:t>
                      </a:r>
                      <a:r>
                        <a:rPr kumimoji="0" lang="fr-FR" sz="1400" b="0" i="0" u="none" strike="noStrike" cap="none" normalizeH="0" baseline="0" dirty="0" smtClean="0">
                          <a:ln>
                            <a:noFill/>
                          </a:ln>
                          <a:solidFill>
                            <a:srgbClr val="FFFFFF"/>
                          </a:solidFill>
                          <a:effectLst/>
                          <a:latin typeface="Arial" charset="0"/>
                          <a:cs typeface="Arial" charset="0"/>
                        </a:rPr>
                        <a:t>Windows XP Professionnel Édition x64 SP2</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Arial" charset="0"/>
                          <a:cs typeface="Arial" charset="0"/>
                        </a:rPr>
                        <a:t> </a:t>
                      </a:r>
                      <a:r>
                        <a:rPr kumimoji="0" lang="en-US" sz="1400" b="0" i="0" u="none" strike="noStrike" cap="none" normalizeH="0" baseline="0" dirty="0" smtClean="0">
                          <a:ln>
                            <a:noFill/>
                          </a:ln>
                          <a:solidFill>
                            <a:srgbClr val="FFFFFF"/>
                          </a:solidFill>
                          <a:effectLst/>
                          <a:latin typeface="Arial" charset="0"/>
                          <a:cs typeface="Arial" charset="0"/>
                        </a:rPr>
                        <a:t>Windows Server 2003 SP2</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Arial" charset="0"/>
                          <a:cs typeface="Arial" charset="0"/>
                        </a:rPr>
                        <a:t> </a:t>
                      </a:r>
                      <a:r>
                        <a:rPr kumimoji="0" lang="en-US" sz="1400" b="0" i="0" u="none" strike="noStrike" cap="none" normalizeH="0" baseline="0" dirty="0" smtClean="0">
                          <a:ln>
                            <a:noFill/>
                          </a:ln>
                          <a:solidFill>
                            <a:srgbClr val="FFFFFF"/>
                          </a:solidFill>
                          <a:effectLst/>
                          <a:latin typeface="Arial" charset="0"/>
                          <a:cs typeface="Arial" charset="0"/>
                        </a:rPr>
                        <a:t>Windows Server 2003 </a:t>
                      </a:r>
                      <a:r>
                        <a:rPr kumimoji="0" lang="en-US" sz="1400" b="0" i="0" u="none" strike="noStrike" cap="none" normalizeH="0" baseline="0" dirty="0" err="1" smtClean="0">
                          <a:ln>
                            <a:noFill/>
                          </a:ln>
                          <a:solidFill>
                            <a:srgbClr val="FFFFFF"/>
                          </a:solidFill>
                          <a:effectLst/>
                          <a:latin typeface="Arial" charset="0"/>
                          <a:cs typeface="Arial" charset="0"/>
                        </a:rPr>
                        <a:t>Édition</a:t>
                      </a:r>
                      <a:r>
                        <a:rPr kumimoji="0" lang="en-US" sz="1400" b="0" i="0" u="none" strike="noStrike" cap="none" normalizeH="0" baseline="0" dirty="0" smtClean="0">
                          <a:ln>
                            <a:noFill/>
                          </a:ln>
                          <a:solidFill>
                            <a:srgbClr val="FFFFFF"/>
                          </a:solidFill>
                          <a:effectLst/>
                          <a:latin typeface="Arial" charset="0"/>
                          <a:cs typeface="Arial" charset="0"/>
                        </a:rPr>
                        <a:t> x64 SP2</a:t>
                      </a:r>
                      <a:br>
                        <a:rPr kumimoji="0" lang="en-US" sz="1400" b="0" i="0" u="none" strike="noStrike" cap="none" normalizeH="0" baseline="0" dirty="0" smtClean="0">
                          <a:ln>
                            <a:noFill/>
                          </a:ln>
                          <a:solidFill>
                            <a:srgbClr val="FFFFFF"/>
                          </a:solidFill>
                          <a:effectLst/>
                          <a:latin typeface="Arial" charset="0"/>
                          <a:cs typeface="Arial" charset="0"/>
                        </a:rPr>
                      </a:br>
                      <a:r>
                        <a:rPr kumimoji="0" lang="en-US" sz="1200" b="0" i="0" u="none" strike="noStrike" cap="none" normalizeH="0" baseline="0" dirty="0" smtClean="0">
                          <a:ln>
                            <a:noFill/>
                          </a:ln>
                          <a:solidFill>
                            <a:srgbClr val="FFFFFF"/>
                          </a:solidFill>
                          <a:effectLst/>
                          <a:latin typeface="Arial" charset="0"/>
                          <a:cs typeface="Arial" charset="0"/>
                        </a:rPr>
                        <a:t/>
                      </a:r>
                      <a:br>
                        <a:rPr kumimoji="0" lang="en-US" sz="1200" b="0" i="0" u="none" strike="noStrike" cap="none" normalizeH="0" baseline="0" dirty="0" smtClean="0">
                          <a:ln>
                            <a:noFill/>
                          </a:ln>
                          <a:solidFill>
                            <a:srgbClr val="FFFFFF"/>
                          </a:solidFill>
                          <a:effectLst/>
                          <a:latin typeface="Arial" charset="0"/>
                          <a:cs typeface="Arial" charset="0"/>
                        </a:rPr>
                      </a:br>
                      <a:endParaRPr kumimoji="0" lang="en-US" sz="1200" b="0" i="0" u="none" strike="noStrike" cap="none" normalizeH="0" baseline="0" dirty="0" smtClean="0">
                        <a:ln>
                          <a:noFill/>
                        </a:ln>
                        <a:solidFill>
                          <a:srgbClr val="FFFFFF"/>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9714" name="Rectangle 2"/>
          <p:cNvSpPr>
            <a:spLocks noGrp="1" noChangeArrowheads="1"/>
          </p:cNvSpPr>
          <p:nvPr>
            <p:ph type="title"/>
          </p:nvPr>
        </p:nvSpPr>
        <p:spPr/>
        <p:txBody>
          <a:bodyPr/>
          <a:lstStyle/>
          <a:p>
            <a:r>
              <a:rPr lang="en-US" smtClean="0"/>
              <a:t>Bienvenue !</a:t>
            </a:r>
          </a:p>
        </p:txBody>
      </p:sp>
      <p:sp>
        <p:nvSpPr>
          <p:cNvPr id="1779715" name="Rectangle 3"/>
          <p:cNvSpPr>
            <a:spLocks noGrp="1" noChangeArrowheads="1"/>
          </p:cNvSpPr>
          <p:nvPr>
            <p:ph idx="1"/>
          </p:nvPr>
        </p:nvSpPr>
        <p:spPr>
          <a:xfrm>
            <a:off x="381000" y="1035050"/>
            <a:ext cx="8382000" cy="4376583"/>
          </a:xfrm>
        </p:spPr>
        <p:txBody>
          <a:bodyPr/>
          <a:lstStyle/>
          <a:p>
            <a:r>
              <a:rPr lang="fr-FR" dirty="0" smtClean="0"/>
              <a:t>Présentation des Bulletins de juin</a:t>
            </a:r>
          </a:p>
          <a:p>
            <a:pPr lvl="1"/>
            <a:r>
              <a:rPr lang="en-US" dirty="0" smtClean="0"/>
              <a:t>10 nouveaux Bulletins de </a:t>
            </a:r>
            <a:r>
              <a:rPr lang="en-US" dirty="0" err="1" smtClean="0"/>
              <a:t>sécurité</a:t>
            </a:r>
            <a:endParaRPr lang="en-US" dirty="0" smtClean="0"/>
          </a:p>
          <a:p>
            <a:pPr lvl="1"/>
            <a:r>
              <a:rPr lang="en-US" smtClean="0"/>
              <a:t>2 nouveaux </a:t>
            </a:r>
            <a:r>
              <a:rPr lang="en-US" dirty="0" smtClean="0"/>
              <a:t>Avis de </a:t>
            </a:r>
            <a:r>
              <a:rPr lang="en-US" dirty="0" err="1" smtClean="0"/>
              <a:t>sécurité</a:t>
            </a:r>
            <a:endParaRPr lang="en-US" dirty="0" smtClean="0"/>
          </a:p>
          <a:p>
            <a:pPr lvl="1"/>
            <a:r>
              <a:rPr lang="fr-FR" dirty="0" smtClean="0"/>
              <a:t>Mises à jour non relatives à la sécurité</a:t>
            </a:r>
          </a:p>
          <a:p>
            <a:r>
              <a:rPr lang="en-US" dirty="0" err="1" smtClean="0"/>
              <a:t>Informations</a:t>
            </a:r>
            <a:r>
              <a:rPr lang="en-US" dirty="0" smtClean="0"/>
              <a:t> </a:t>
            </a:r>
            <a:r>
              <a:rPr lang="en-US" dirty="0" err="1" smtClean="0"/>
              <a:t>connexes</a:t>
            </a:r>
            <a:r>
              <a:rPr lang="en-US" dirty="0" smtClean="0"/>
              <a:t> :</a:t>
            </a:r>
          </a:p>
          <a:p>
            <a:pPr lvl="1"/>
            <a:r>
              <a:rPr lang="en-US" altLang="ja-JP" dirty="0" smtClean="0"/>
              <a:t>Microsoft® Windows® Malicious Software* Removal Tool</a:t>
            </a:r>
          </a:p>
          <a:p>
            <a:pPr lvl="1"/>
            <a:r>
              <a:rPr lang="en-US" altLang="ja-JP" dirty="0" smtClean="0"/>
              <a:t>Cycle de support </a:t>
            </a:r>
            <a:r>
              <a:rPr lang="en-US" altLang="ja-JP" dirty="0" err="1" smtClean="0"/>
              <a:t>produits</a:t>
            </a:r>
            <a:endParaRPr lang="en-US" altLang="ja-JP" dirty="0" smtClean="0"/>
          </a:p>
          <a:p>
            <a:r>
              <a:rPr lang="en-US" dirty="0" err="1" smtClean="0"/>
              <a:t>Ressources</a:t>
            </a:r>
            <a:endParaRPr lang="en-US" dirty="0" smtClean="0"/>
          </a:p>
          <a:p>
            <a:r>
              <a:rPr lang="fr-FR" dirty="0" smtClean="0"/>
              <a:t>Questions - Réponses : Envoyez dès maintenant !</a:t>
            </a:r>
            <a:endParaRPr lang="en-US" dirty="0" smtClean="0"/>
          </a:p>
        </p:txBody>
      </p:sp>
      <p:sp>
        <p:nvSpPr>
          <p:cNvPr id="6148" name="Text Box 5"/>
          <p:cNvSpPr txBox="1">
            <a:spLocks noChangeArrowheads="1"/>
          </p:cNvSpPr>
          <p:nvPr/>
        </p:nvSpPr>
        <p:spPr bwMode="auto">
          <a:xfrm>
            <a:off x="5211763" y="5915025"/>
            <a:ext cx="3932237" cy="304800"/>
          </a:xfrm>
          <a:prstGeom prst="rect">
            <a:avLst/>
          </a:prstGeom>
          <a:noFill/>
          <a:ln w="9525">
            <a:noFill/>
            <a:miter lim="800000"/>
            <a:headEnd/>
            <a:tailEnd/>
          </a:ln>
        </p:spPr>
        <p:txBody>
          <a:bodyPr>
            <a:spAutoFit/>
          </a:bodyPr>
          <a:lstStyle/>
          <a:p>
            <a:pPr algn="r">
              <a:spcBef>
                <a:spcPct val="50000"/>
              </a:spcBef>
            </a:pPr>
            <a:r>
              <a:rPr lang="en-US" sz="1400">
                <a:solidFill>
                  <a:srgbClr val="FFFFFF"/>
                </a:solidFill>
              </a:rPr>
              <a:t>* Malicious software (logiciel malveillant)</a:t>
            </a:r>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dirty="0" smtClean="0"/>
              <a:t>MS09-023 : Une vulnérabilité dans Windows </a:t>
            </a:r>
            <a:r>
              <a:rPr lang="fr-FR" dirty="0" err="1" smtClean="0"/>
              <a:t>Search</a:t>
            </a:r>
            <a:r>
              <a:rPr lang="fr-FR" dirty="0" smtClean="0"/>
              <a:t> pourrait permettre la divulgation d'informations (963093) - Modéré</a:t>
            </a:r>
            <a:endParaRPr lang="en-US" dirty="0" smtClean="0"/>
          </a:p>
        </p:txBody>
      </p:sp>
      <p:graphicFrame>
        <p:nvGraphicFramePr>
          <p:cNvPr id="4" name="Table 3"/>
          <p:cNvGraphicFramePr>
            <a:graphicFrameLocks noGrp="1"/>
          </p:cNvGraphicFramePr>
          <p:nvPr/>
        </p:nvGraphicFramePr>
        <p:xfrm>
          <a:off x="428625" y="2139950"/>
          <a:ext cx="8229600" cy="3895344"/>
        </p:xfrm>
        <a:graphic>
          <a:graphicData uri="http://schemas.openxmlformats.org/drawingml/2006/table">
            <a:tbl>
              <a:tblPr/>
              <a:tblGrid>
                <a:gridCol w="1655763"/>
                <a:gridCol w="6573837"/>
              </a:tblGrid>
              <a:tr h="18097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0" i="0" u="none" strike="noStrike" cap="none" normalizeH="0" baseline="0" smtClean="0">
                          <a:ln>
                            <a:noFill/>
                          </a:ln>
                          <a:solidFill>
                            <a:srgbClr val="FFFFFF"/>
                          </a:solidFill>
                          <a:effectLst/>
                          <a:latin typeface="Arial" charset="0"/>
                          <a:cs typeface="Arial" charset="0"/>
                        </a:rPr>
                        <a:t>Vulnérabilité</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just"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smtClean="0">
                          <a:ln>
                            <a:noFill/>
                          </a:ln>
                          <a:solidFill>
                            <a:srgbClr val="FFFFFF"/>
                          </a:solidFill>
                          <a:effectLst/>
                          <a:latin typeface="Arial" charset="0"/>
                          <a:ea typeface="PMingLiU" pitchFamily="18" charset="-120"/>
                          <a:cs typeface="Times New Roman" pitchFamily="18" charset="0"/>
                        </a:rPr>
                        <a:t>1 vulnérabilité de divulgation d'informations</a:t>
                      </a:r>
                      <a:endParaRPr kumimoji="0" lang="en-US" sz="1200" b="0" i="0" u="none" strike="noStrike" cap="none" normalizeH="0" baseline="0" smtClean="0">
                        <a:ln>
                          <a:noFill/>
                        </a:ln>
                        <a:solidFill>
                          <a:srgbClr val="FFFFFF"/>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877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0" i="0" u="none" strike="noStrike" cap="none" normalizeH="0" baseline="0" smtClean="0">
                          <a:ln>
                            <a:noFill/>
                          </a:ln>
                          <a:solidFill>
                            <a:srgbClr val="FFFFFF"/>
                          </a:solidFill>
                          <a:effectLst/>
                          <a:latin typeface="Arial" charset="0"/>
                          <a:cs typeface="Arial" charset="0"/>
                        </a:rPr>
                        <a:t>Vecteurs d'attaque possibles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smtClean="0">
                          <a:ln>
                            <a:noFill/>
                          </a:ln>
                          <a:solidFill>
                            <a:srgbClr val="FFFFFF"/>
                          </a:solidFill>
                          <a:effectLst/>
                          <a:latin typeface="Arial" charset="0"/>
                          <a:cs typeface="Arial" charset="0"/>
                        </a:rPr>
                        <a:t>Cette vulnérabilité nécessite qu'un fichier spécialement conçu soit placé sur le système ou dans un message électronique dans une boîte e-mail indexée. Si un utilisateur exécute une recherche renvoyant ce fichier en tant que premier résultat, du script HTML arbitraire pourrait s'exécuter.</a:t>
                      </a:r>
                      <a:r>
                        <a:rPr kumimoji="0" lang="fr-FR" sz="1200" b="0" i="0" u="none" strike="noStrike" cap="none" normalizeH="0" baseline="0" smtClean="0">
                          <a:ln>
                            <a:noFill/>
                          </a:ln>
                          <a:solidFill>
                            <a:schemeClr val="tx1"/>
                          </a:solidFill>
                          <a:effectLst/>
                          <a:latin typeface="Arial" charset="0"/>
                          <a:cs typeface="Arial" charset="0"/>
                        </a:rPr>
                        <a:t> </a:t>
                      </a:r>
                      <a:endParaRPr kumimoji="0" lang="en-US" sz="1200" b="0" i="0" u="none" strike="noStrike" cap="none" normalizeH="0" baseline="0" smtClean="0">
                        <a:ln>
                          <a:noFill/>
                        </a:ln>
                        <a:solidFill>
                          <a:schemeClr val="tx1"/>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622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0" i="0" u="none" strike="noStrike" cap="none" normalizeH="0" baseline="0" smtClean="0">
                          <a:ln>
                            <a:noFill/>
                          </a:ln>
                          <a:solidFill>
                            <a:srgbClr val="FFFFFF"/>
                          </a:solidFill>
                          <a:effectLst/>
                          <a:latin typeface="Arial" charset="0"/>
                          <a:cs typeface="Arial" charset="0"/>
                        </a:rPr>
                        <a:t>Impact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just"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smtClean="0">
                          <a:ln>
                            <a:noFill/>
                          </a:ln>
                          <a:solidFill>
                            <a:srgbClr val="FFFFFF"/>
                          </a:solidFill>
                          <a:effectLst/>
                          <a:latin typeface="Arial" charset="0"/>
                          <a:cs typeface="Arial" charset="0"/>
                        </a:rPr>
                        <a:t>Un attaquant qui aurait réussi à exploiter cette vulnérabilité pourrait exécuter un script malveillant côté client. </a:t>
                      </a:r>
                    </a:p>
                    <a:p>
                      <a:pPr marL="171450" marR="0" lvl="0" indent="-171450" algn="just"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smtClean="0">
                          <a:ln>
                            <a:noFill/>
                          </a:ln>
                          <a:solidFill>
                            <a:srgbClr val="FFFFFF"/>
                          </a:solidFill>
                          <a:effectLst/>
                          <a:latin typeface="Arial" charset="0"/>
                          <a:cs typeface="Arial" charset="0"/>
                        </a:rPr>
                        <a:t>Si ce script malveillant était exécuté, il le serait avec des autorisations spéciales qui sont normalement accordées à un script s'exécutant sur une page Web Internet. </a:t>
                      </a:r>
                    </a:p>
                    <a:p>
                      <a:pPr marL="171450" marR="0" lvl="0" indent="-171450" algn="just"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smtClean="0">
                          <a:ln>
                            <a:noFill/>
                          </a:ln>
                          <a:solidFill>
                            <a:srgbClr val="FFFFFF"/>
                          </a:solidFill>
                          <a:effectLst/>
                          <a:latin typeface="Arial" charset="0"/>
                          <a:cs typeface="Arial" charset="0"/>
                        </a:rPr>
                        <a:t>Ces autorisations pourraient permettre la divulgation d'informations confidentielles, le transfert de données utilisateur à un tiers ou l'accès à des données sur les systèmes affectés qui n'étaient accessibles que par un utilisateur connecté.</a:t>
                      </a:r>
                      <a:endParaRPr kumimoji="0" lang="en-US" sz="1200" b="0" i="0" u="none" strike="noStrike" cap="none" normalizeH="0" baseline="0" smtClean="0">
                        <a:ln>
                          <a:noFill/>
                        </a:ln>
                        <a:solidFill>
                          <a:srgbClr val="FFFFFF"/>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1288">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0" i="0" u="none" strike="noStrike" cap="none" normalizeH="0" baseline="0" smtClean="0">
                          <a:ln>
                            <a:noFill/>
                          </a:ln>
                          <a:solidFill>
                            <a:srgbClr val="FFFFFF"/>
                          </a:solidFill>
                          <a:effectLst/>
                          <a:latin typeface="Arial" charset="0"/>
                          <a:cs typeface="Arial" charset="0"/>
                        </a:rPr>
                        <a:t>Facteurs atténuants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smtClean="0">
                          <a:ln>
                            <a:noFill/>
                          </a:ln>
                          <a:solidFill>
                            <a:srgbClr val="FFFFFF"/>
                          </a:solidFill>
                          <a:effectLst/>
                          <a:latin typeface="Arial" charset="0"/>
                          <a:cs typeface="Arial" charset="0"/>
                        </a:rPr>
                        <a:t>Le composant Windows Search n'est pas préinstallé sur les systèmes Windows affectés.</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smtClean="0">
                          <a:ln>
                            <a:noFill/>
                          </a:ln>
                          <a:solidFill>
                            <a:srgbClr val="FFFFFF"/>
                          </a:solidFill>
                          <a:effectLst/>
                          <a:latin typeface="Arial" charset="0"/>
                          <a:cs typeface="Arial" charset="0"/>
                        </a:rPr>
                        <a:t>Si le fichier spécialement conçu n'est pas le premier résultat, l'utilisateur devrait sélectionner et prévisualiser le fichier pour qu'il y ait exploitation de la vulnérabilité.</a:t>
                      </a:r>
                      <a:endParaRPr kumimoji="0" lang="en-US" sz="1200" b="0" i="0" u="none" strike="noStrike" cap="none" normalizeH="0" baseline="0" smtClean="0">
                        <a:ln>
                          <a:noFill/>
                        </a:ln>
                        <a:solidFill>
                          <a:srgbClr val="FFFFFF"/>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1288">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0" i="0" u="none" strike="noStrike" cap="none" normalizeH="0" baseline="0" smtClean="0">
                          <a:ln>
                            <a:noFill/>
                          </a:ln>
                          <a:solidFill>
                            <a:srgbClr val="FFFFFF"/>
                          </a:solidFill>
                          <a:effectLst/>
                          <a:latin typeface="Arial" charset="0"/>
                          <a:cs typeface="Arial" charset="0"/>
                        </a:rPr>
                        <a:t>Informations complémentaires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dirty="0" smtClean="0">
                          <a:ln>
                            <a:noFill/>
                          </a:ln>
                          <a:solidFill>
                            <a:srgbClr val="FFFFFF"/>
                          </a:solidFill>
                          <a:effectLst/>
                          <a:latin typeface="Arial" charset="0"/>
                          <a:ea typeface="PMingLiU" pitchFamily="18" charset="-120"/>
                          <a:cs typeface="Times New Roman" pitchFamily="18" charset="0"/>
                        </a:rPr>
                        <a:t>Les tentatives d'exploitation de cette vulnérabilité nécessitent une interaction avec l'utilisateur.</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dirty="0" smtClean="0">
                          <a:ln>
                            <a:noFill/>
                          </a:ln>
                          <a:solidFill>
                            <a:srgbClr val="FFFFFF"/>
                          </a:solidFill>
                          <a:effectLst/>
                          <a:latin typeface="Arial" charset="0"/>
                          <a:ea typeface="PMingLiU" pitchFamily="18" charset="-120"/>
                          <a:cs typeface="Times New Roman" pitchFamily="18" charset="0"/>
                        </a:rPr>
                        <a:t>La vulnérabilité a été signalée confidentiellement.</a:t>
                      </a:r>
                      <a:endParaRPr kumimoji="0" lang="en-US" sz="1200" b="0" i="0" u="none" strike="noStrike" cap="none" normalizeH="0" baseline="0" dirty="0" smtClean="0">
                        <a:ln>
                          <a:noFill/>
                        </a:ln>
                        <a:solidFill>
                          <a:srgbClr val="FFFFFF"/>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8018" name="Rectangle 2"/>
          <p:cNvSpPr>
            <a:spLocks noGrp="1" noChangeArrowheads="1"/>
          </p:cNvSpPr>
          <p:nvPr>
            <p:ph type="title"/>
          </p:nvPr>
        </p:nvSpPr>
        <p:spPr/>
        <p:txBody>
          <a:bodyPr/>
          <a:lstStyle/>
          <a:p>
            <a:r>
              <a:rPr lang="en-US" smtClean="0"/>
              <a:t>MS09-024 : Introduction</a:t>
            </a:r>
          </a:p>
        </p:txBody>
      </p:sp>
      <p:graphicFrame>
        <p:nvGraphicFramePr>
          <p:cNvPr id="9273" name="Group 57"/>
          <p:cNvGraphicFramePr>
            <a:graphicFrameLocks noGrp="1"/>
          </p:cNvGraphicFramePr>
          <p:nvPr/>
        </p:nvGraphicFramePr>
        <p:xfrm>
          <a:off x="428625" y="1863724"/>
          <a:ext cx="8470900" cy="3130551"/>
        </p:xfrm>
        <a:graphic>
          <a:graphicData uri="http://schemas.openxmlformats.org/drawingml/2006/table">
            <a:tbl>
              <a:tblPr/>
              <a:tblGrid>
                <a:gridCol w="1122363"/>
                <a:gridCol w="2652712"/>
                <a:gridCol w="1933575"/>
                <a:gridCol w="2762250"/>
              </a:tblGrid>
              <a:tr h="722313">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dirty="0" err="1" smtClean="0">
                          <a:ln>
                            <a:noFill/>
                          </a:ln>
                          <a:solidFill>
                            <a:srgbClr val="FFFFFF"/>
                          </a:solidFill>
                          <a:effectLst/>
                          <a:latin typeface="Arial" charset="0"/>
                          <a:cs typeface="Arial" charset="0"/>
                        </a:rPr>
                        <a:t>Numéro</a:t>
                      </a:r>
                      <a:endParaRPr kumimoji="0" lang="en-US" sz="1400" b="0" i="0" u="none" strike="noStrike" cap="none" normalizeH="0" baseline="0" dirty="0" smtClean="0">
                        <a:ln>
                          <a:noFill/>
                        </a:ln>
                        <a:solidFill>
                          <a:srgbClr val="FFFFFF"/>
                        </a:solidFill>
                        <a:effectLst/>
                        <a:latin typeface="Arial" charset="0"/>
                        <a:cs typeface="Arial" charset="0"/>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Titre</a:t>
                      </a:r>
                      <a:r>
                        <a:rPr kumimoji="0" lang="en-US" sz="1400" b="0" i="0" u="none" strike="noStrike" cap="none" normalizeH="0" baseline="0" smtClean="0">
                          <a:ln>
                            <a:noFill/>
                          </a:ln>
                          <a:solidFill>
                            <a:schemeClr val="tx1"/>
                          </a:solidFill>
                          <a:effectLst/>
                          <a:latin typeface="Arial" charset="0"/>
                          <a:cs typeface="Arial" charset="0"/>
                        </a:rPr>
                        <a:t> </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Indice de gravité maximal</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Produits affectés</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0823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MS09-024</a:t>
                      </a:r>
                    </a:p>
                  </a:txBody>
                  <a:tcPr marL="68580" marR="6858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dirty="0" smtClean="0">
                          <a:ln>
                            <a:noFill/>
                          </a:ln>
                          <a:solidFill>
                            <a:srgbClr val="FFFFFF"/>
                          </a:solidFill>
                          <a:effectLst/>
                          <a:latin typeface="Arial" charset="0"/>
                          <a:cs typeface="Arial" charset="0"/>
                        </a:rPr>
                        <a:t>Une vulnérabilité dans les convertisseurs Microsoft Works pourrait permettre l'exécution de code à distance (957632)</a:t>
                      </a:r>
                      <a:endParaRPr kumimoji="0" lang="en-US" sz="1400" b="0" i="0" u="none" strike="noStrike" cap="none" normalizeH="0" baseline="0" dirty="0" smtClean="0">
                        <a:ln>
                          <a:noFill/>
                        </a:ln>
                        <a:solidFill>
                          <a:srgbClr val="FFFFFF"/>
                        </a:solidFill>
                        <a:effectLst/>
                        <a:latin typeface="Arial"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Critique</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Arial" charset="0"/>
                          <a:cs typeface="Arial" charset="0"/>
                        </a:rPr>
                        <a:t> </a:t>
                      </a:r>
                      <a:r>
                        <a:rPr kumimoji="0" lang="en-US" sz="1400" b="0" i="0" u="none" strike="noStrike" cap="none" normalizeH="0" baseline="0" dirty="0" smtClean="0">
                          <a:ln>
                            <a:noFill/>
                          </a:ln>
                          <a:solidFill>
                            <a:srgbClr val="FFFFFF"/>
                          </a:solidFill>
                          <a:effectLst/>
                          <a:latin typeface="Arial" charset="0"/>
                          <a:cs typeface="Arial" charset="0"/>
                        </a:rPr>
                        <a:t>Office 2000 SP3 </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Arial" charset="0"/>
                          <a:cs typeface="Arial" charset="0"/>
                        </a:rPr>
                        <a:t> </a:t>
                      </a:r>
                      <a:r>
                        <a:rPr kumimoji="0" lang="en-US" sz="1400" b="0" i="0" u="none" strike="noStrike" cap="none" normalizeH="0" baseline="0" dirty="0" smtClean="0">
                          <a:ln>
                            <a:noFill/>
                          </a:ln>
                          <a:solidFill>
                            <a:srgbClr val="FFFFFF"/>
                          </a:solidFill>
                          <a:effectLst/>
                          <a:latin typeface="Arial" charset="0"/>
                          <a:cs typeface="Arial" charset="0"/>
                        </a:rPr>
                        <a:t>Office XP SP3 </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Arial" charset="0"/>
                          <a:cs typeface="Arial" charset="0"/>
                        </a:rPr>
                        <a:t> </a:t>
                      </a:r>
                      <a:r>
                        <a:rPr kumimoji="0" lang="en-US" sz="1400" b="0" i="0" u="none" strike="noStrike" cap="none" normalizeH="0" baseline="0" dirty="0" smtClean="0">
                          <a:ln>
                            <a:noFill/>
                          </a:ln>
                          <a:solidFill>
                            <a:srgbClr val="FFFFFF"/>
                          </a:solidFill>
                          <a:effectLst/>
                          <a:latin typeface="Arial" charset="0"/>
                          <a:cs typeface="Arial" charset="0"/>
                        </a:rPr>
                        <a:t>Office 2003 SP3*</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Arial" charset="0"/>
                          <a:cs typeface="Arial" charset="0"/>
                        </a:rPr>
                        <a:t> </a:t>
                      </a:r>
                      <a:r>
                        <a:rPr kumimoji="0" lang="en-US" sz="1400" b="0" i="0" u="none" strike="noStrike" cap="none" normalizeH="0" baseline="0" dirty="0" smtClean="0">
                          <a:ln>
                            <a:noFill/>
                          </a:ln>
                          <a:solidFill>
                            <a:srgbClr val="FFFFFF"/>
                          </a:solidFill>
                          <a:effectLst/>
                          <a:latin typeface="Arial" charset="0"/>
                          <a:cs typeface="Arial" charset="0"/>
                        </a:rPr>
                        <a:t>Office 2007 SP1</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Arial" charset="0"/>
                          <a:cs typeface="Arial" charset="0"/>
                        </a:rPr>
                        <a:t> </a:t>
                      </a:r>
                      <a:r>
                        <a:rPr kumimoji="0" lang="en-US" sz="1400" b="0" i="0" u="none" strike="noStrike" cap="none" normalizeH="0" baseline="0" dirty="0" smtClean="0">
                          <a:ln>
                            <a:noFill/>
                          </a:ln>
                          <a:solidFill>
                            <a:srgbClr val="FFFFFF"/>
                          </a:solidFill>
                          <a:effectLst/>
                          <a:latin typeface="Arial" charset="0"/>
                          <a:cs typeface="Arial" charset="0"/>
                        </a:rPr>
                        <a:t>Works 8.5</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Arial" charset="0"/>
                          <a:cs typeface="Arial" charset="0"/>
                        </a:rPr>
                        <a:t> </a:t>
                      </a:r>
                      <a:r>
                        <a:rPr kumimoji="0" lang="en-US" sz="1400" b="0" i="0" u="none" strike="noStrike" cap="none" normalizeH="0" baseline="0" dirty="0" smtClean="0">
                          <a:ln>
                            <a:noFill/>
                          </a:ln>
                          <a:solidFill>
                            <a:srgbClr val="FFFFFF"/>
                          </a:solidFill>
                          <a:effectLst/>
                          <a:latin typeface="Arial" charset="0"/>
                          <a:cs typeface="Arial" charset="0"/>
                        </a:rPr>
                        <a:t>Works 9.0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 name="TextBox 6"/>
          <p:cNvSpPr txBox="1">
            <a:spLocks noChangeArrowheads="1"/>
          </p:cNvSpPr>
          <p:nvPr/>
        </p:nvSpPr>
        <p:spPr bwMode="auto">
          <a:xfrm>
            <a:off x="2085975" y="5054798"/>
            <a:ext cx="6938053" cy="307777"/>
          </a:xfrm>
          <a:prstGeom prst="rect">
            <a:avLst/>
          </a:prstGeom>
          <a:noFill/>
          <a:ln w="9525">
            <a:noFill/>
            <a:miter lim="800000"/>
            <a:headEnd/>
            <a:tailEnd/>
          </a:ln>
        </p:spPr>
        <p:txBody>
          <a:bodyPr wrap="none">
            <a:spAutoFit/>
          </a:bodyPr>
          <a:lstStyle/>
          <a:p>
            <a:r>
              <a:rPr lang="fr-FR" sz="1400" dirty="0">
                <a:solidFill>
                  <a:srgbClr val="FFFFFF"/>
                </a:solidFill>
              </a:rPr>
              <a:t>*Concerné uniquement si le Convertisseur de fichier Microsoft Works 6–9 est </a:t>
            </a:r>
            <a:r>
              <a:rPr lang="fr-FR" sz="1400" dirty="0" smtClean="0">
                <a:solidFill>
                  <a:srgbClr val="FFFFFF"/>
                </a:solidFill>
              </a:rPr>
              <a:t>installé</a:t>
            </a:r>
            <a:endParaRPr lang="en-US" sz="1400" dirty="0">
              <a:solidFill>
                <a:srgbClr val="FFFFFF"/>
              </a:solidFill>
            </a:endParaRPr>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p:txBody>
          <a:bodyPr/>
          <a:lstStyle/>
          <a:p>
            <a:r>
              <a:rPr lang="en-US" smtClean="0"/>
              <a:t>MS09-024 : Indices de gravité</a:t>
            </a:r>
          </a:p>
        </p:txBody>
      </p:sp>
      <p:graphicFrame>
        <p:nvGraphicFramePr>
          <p:cNvPr id="4" name="Group 79"/>
          <p:cNvGraphicFramePr>
            <a:graphicFrameLocks noGrp="1"/>
          </p:cNvGraphicFramePr>
          <p:nvPr/>
        </p:nvGraphicFramePr>
        <p:xfrm>
          <a:off x="612775" y="1547812"/>
          <a:ext cx="8010525" cy="3906838"/>
        </p:xfrm>
        <a:graphic>
          <a:graphicData uri="http://schemas.openxmlformats.org/drawingml/2006/table">
            <a:tbl>
              <a:tblPr/>
              <a:tblGrid>
                <a:gridCol w="1430338"/>
                <a:gridCol w="2041525"/>
                <a:gridCol w="2605087"/>
                <a:gridCol w="1933575"/>
              </a:tblGrid>
              <a:tr h="1479550">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dirty="0" err="1" smtClean="0">
                          <a:ln>
                            <a:noFill/>
                          </a:ln>
                          <a:solidFill>
                            <a:srgbClr val="FFFFFF"/>
                          </a:solidFill>
                          <a:effectLst/>
                          <a:latin typeface="Arial" charset="0"/>
                          <a:cs typeface="Arial" charset="0"/>
                        </a:rPr>
                        <a:t>Numéro</a:t>
                      </a:r>
                      <a:endParaRPr kumimoji="0" lang="en-US" sz="1400" b="0" i="0" u="none" strike="noStrike" cap="none" normalizeH="0" baseline="0" dirty="0" smtClean="0">
                        <a:ln>
                          <a:noFill/>
                        </a:ln>
                        <a:solidFill>
                          <a:srgbClr val="FFFFFF"/>
                        </a:solidFill>
                        <a:effectLst/>
                        <a:latin typeface="Arial" charset="0"/>
                        <a:cs typeface="Arial" charset="0"/>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C000"/>
                          </a:solidFill>
                          <a:effectLst/>
                          <a:latin typeface="Arial" charset="0"/>
                          <a:cs typeface="Arial" charset="0"/>
                        </a:rPr>
                        <a:t>Word 2000 SP3 dans :</a:t>
                      </a:r>
                      <a:r>
                        <a:rPr kumimoji="0" lang="en-US" sz="1400" b="0" i="0" u="none" strike="noStrike" cap="none" normalizeH="0" baseline="0" smtClean="0">
                          <a:ln>
                            <a:noFill/>
                          </a:ln>
                          <a:solidFill>
                            <a:srgbClr val="FFFFFF"/>
                          </a:solidFill>
                          <a:effectLst/>
                          <a:latin typeface="Arial" charset="0"/>
                          <a:cs typeface="Arial" charset="0"/>
                        </a:rPr>
                        <a:t/>
                      </a:r>
                      <a:br>
                        <a:rPr kumimoji="0" lang="en-US" sz="1400" b="0" i="0" u="none" strike="noStrike" cap="none" normalizeH="0" baseline="0" smtClean="0">
                          <a:ln>
                            <a:noFill/>
                          </a:ln>
                          <a:solidFill>
                            <a:srgbClr val="FFFFFF"/>
                          </a:solidFill>
                          <a:effectLst/>
                          <a:latin typeface="Arial" charset="0"/>
                          <a:cs typeface="Arial" charset="0"/>
                        </a:rPr>
                      </a:br>
                      <a:r>
                        <a:rPr kumimoji="0" lang="en-US" sz="1400" b="0" i="0" u="none" strike="noStrike" cap="none" normalizeH="0" baseline="0" smtClean="0">
                          <a:ln>
                            <a:noFill/>
                          </a:ln>
                          <a:solidFill>
                            <a:srgbClr val="FFFFFF"/>
                          </a:solidFill>
                          <a:effectLst/>
                          <a:latin typeface="Arial" charset="0"/>
                          <a:cs typeface="Arial" charset="0"/>
                        </a:rPr>
                        <a:t>Office 2000 SP3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C000"/>
                          </a:solidFill>
                          <a:effectLst/>
                          <a:latin typeface="Arial" charset="0"/>
                          <a:cs typeface="Arial" charset="0"/>
                        </a:rPr>
                        <a:t>Word 2002 SP3 dans :</a:t>
                      </a:r>
                    </a:p>
                    <a:p>
                      <a:pPr marL="0" marR="0" lvl="0" indent="0" algn="l"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Office XP SP3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Works 8.5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511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MS09-024</a:t>
                      </a:r>
                    </a:p>
                  </a:txBody>
                  <a:tcPr marL="68580" marR="6858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Critique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charset="0"/>
                          <a:cs typeface="Arial" charset="0"/>
                        </a:rPr>
                        <a:t>Important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charset="0"/>
                          <a:cs typeface="Arial" charset="0"/>
                        </a:rPr>
                        <a:t>Important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r>
              <a:tr h="212248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cs typeface="Arial" charset="0"/>
                      </a:endParaRPr>
                    </a:p>
                  </a:txBody>
                  <a:tcPr marL="68580" marR="6858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dirty="0" smtClean="0">
                          <a:ln>
                            <a:noFill/>
                          </a:ln>
                          <a:solidFill>
                            <a:srgbClr val="FFC000"/>
                          </a:solidFill>
                          <a:effectLst/>
                          <a:latin typeface="Arial" charset="0"/>
                          <a:cs typeface="Arial" charset="0"/>
                        </a:rPr>
                        <a:t>Word 2003 SP3 avec le Convertisseur de fichier Microsoft Works 6–9 sur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FFFF"/>
                          </a:solidFill>
                          <a:effectLst/>
                          <a:latin typeface="Arial" charset="0"/>
                          <a:cs typeface="Arial" charset="0"/>
                        </a:rPr>
                        <a:t>Office 2003 SP3</a:t>
                      </a:r>
                    </a:p>
                    <a:p>
                      <a:pPr marL="0" marR="0" lvl="0" indent="0" algn="ctr" defTabSz="914400" rtl="0" eaLnBrk="0" fontAlgn="b"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FFFFFF"/>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FFFF"/>
                          </a:solidFill>
                          <a:effectLst/>
                          <a:latin typeface="Arial" charset="0"/>
                          <a:cs typeface="Arial" charset="0"/>
                        </a:rPr>
                        <a:t>Works 9.0</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a:t>
                      </a:r>
                      <a:endParaRPr kumimoji="0" lang="en-US" sz="1400" b="0" i="0" u="none" strike="noStrike" cap="none" normalizeH="0" baseline="0" dirty="0" smtClean="0">
                        <a:ln>
                          <a:noFill/>
                        </a:ln>
                        <a:solidFill>
                          <a:srgbClr val="FFFFFF"/>
                        </a:solidFill>
                        <a:effectLst/>
                        <a:latin typeface="Arial" charset="0"/>
                        <a:cs typeface="Arial" charset="0"/>
                      </a:endParaRPr>
                    </a:p>
                    <a:p>
                      <a:pPr marL="0" marR="0" lvl="0" indent="0" algn="l" defTabSz="914400" rtl="0" eaLnBrk="0" fontAlgn="b"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FFFFFF"/>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smtClean="0"/>
              <a:t>MS09-024 : Une vulnérabilité dans les convertisseurs Microsoft Works pourrait permettre l'exécution de code à distance (957632) - Critique</a:t>
            </a:r>
            <a:endParaRPr lang="en-US" smtClean="0"/>
          </a:p>
        </p:txBody>
      </p:sp>
      <p:graphicFrame>
        <p:nvGraphicFramePr>
          <p:cNvPr id="4" name="Table 3"/>
          <p:cNvGraphicFramePr>
            <a:graphicFrameLocks noGrp="1"/>
          </p:cNvGraphicFramePr>
          <p:nvPr/>
        </p:nvGraphicFramePr>
        <p:xfrm>
          <a:off x="428625" y="2139950"/>
          <a:ext cx="8229600" cy="3312033"/>
        </p:xfrm>
        <a:graphic>
          <a:graphicData uri="http://schemas.openxmlformats.org/drawingml/2006/table">
            <a:tbl>
              <a:tblPr/>
              <a:tblGrid>
                <a:gridCol w="1655763"/>
                <a:gridCol w="6573837"/>
              </a:tblGrid>
              <a:tr h="18097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0" i="0" u="none" strike="noStrike" cap="none" normalizeH="0" baseline="0" dirty="0" err="1" smtClean="0">
                          <a:ln>
                            <a:noFill/>
                          </a:ln>
                          <a:solidFill>
                            <a:srgbClr val="FFFFFF"/>
                          </a:solidFill>
                          <a:effectLst/>
                          <a:latin typeface="Arial" charset="0"/>
                          <a:cs typeface="Arial" charset="0"/>
                        </a:rPr>
                        <a:t>Vulnérabilité</a:t>
                      </a:r>
                      <a:endParaRPr kumimoji="0" lang="en-US" sz="1200" b="0" i="0" u="none" strike="noStrike" cap="none" normalizeH="0" baseline="0" dirty="0" smtClean="0">
                        <a:ln>
                          <a:noFill/>
                        </a:ln>
                        <a:solidFill>
                          <a:srgbClr val="FFFFFF"/>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just"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smtClean="0">
                          <a:ln>
                            <a:noFill/>
                          </a:ln>
                          <a:solidFill>
                            <a:srgbClr val="FFFFFF"/>
                          </a:solidFill>
                          <a:effectLst/>
                          <a:latin typeface="Arial" charset="0"/>
                          <a:cs typeface="Arial" charset="0"/>
                        </a:rPr>
                        <a:t>Il existe une vulnérabilité d'exécution de code à distance dans la façon dont les convertisseurs de documents Works pour Windows traitent les fichiers Works spécialement conçus.</a:t>
                      </a:r>
                      <a:r>
                        <a:rPr kumimoji="0" lang="fr-FR" sz="1200" b="0" i="0" u="none" strike="noStrike" cap="none" normalizeH="0" baseline="0" smtClean="0">
                          <a:ln>
                            <a:noFill/>
                          </a:ln>
                          <a:solidFill>
                            <a:schemeClr val="tx1"/>
                          </a:solidFill>
                          <a:effectLst/>
                          <a:latin typeface="Arial" charset="0"/>
                          <a:cs typeface="Arial" charset="0"/>
                        </a:rPr>
                        <a:t> </a:t>
                      </a:r>
                      <a:endParaRPr kumimoji="0" lang="en-US" sz="1200" b="0" i="0" u="none" strike="noStrike" cap="none" normalizeH="0" baseline="0" smtClean="0">
                        <a:ln>
                          <a:noFill/>
                        </a:ln>
                        <a:solidFill>
                          <a:schemeClr val="tx1"/>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877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0" i="0" u="none" strike="noStrike" cap="none" normalizeH="0" baseline="0" dirty="0" err="1" smtClean="0">
                          <a:ln>
                            <a:noFill/>
                          </a:ln>
                          <a:solidFill>
                            <a:srgbClr val="FFFFFF"/>
                          </a:solidFill>
                          <a:effectLst/>
                          <a:latin typeface="Arial" charset="0"/>
                          <a:cs typeface="Arial" charset="0"/>
                        </a:rPr>
                        <a:t>Vecteurs</a:t>
                      </a:r>
                      <a:r>
                        <a:rPr kumimoji="0" lang="en-US" sz="1200" b="0" i="0" u="none" strike="noStrike" cap="none" normalizeH="0" baseline="0" dirty="0" smtClean="0">
                          <a:ln>
                            <a:noFill/>
                          </a:ln>
                          <a:solidFill>
                            <a:srgbClr val="FFFFFF"/>
                          </a:solidFill>
                          <a:effectLst/>
                          <a:latin typeface="Arial" charset="0"/>
                          <a:cs typeface="Arial" charset="0"/>
                        </a:rPr>
                        <a:t> </a:t>
                      </a:r>
                      <a:r>
                        <a:rPr kumimoji="0" lang="en-US" sz="1200" b="0" i="0" u="none" strike="noStrike" cap="none" normalizeH="0" baseline="0" dirty="0" err="1" smtClean="0">
                          <a:ln>
                            <a:noFill/>
                          </a:ln>
                          <a:solidFill>
                            <a:srgbClr val="FFFFFF"/>
                          </a:solidFill>
                          <a:effectLst/>
                          <a:latin typeface="Arial" charset="0"/>
                          <a:cs typeface="Arial" charset="0"/>
                        </a:rPr>
                        <a:t>d'attaque</a:t>
                      </a:r>
                      <a:r>
                        <a:rPr kumimoji="0" lang="en-US" sz="1200" b="0" i="0" u="none" strike="noStrike" cap="none" normalizeH="0" baseline="0" dirty="0" smtClean="0">
                          <a:ln>
                            <a:noFill/>
                          </a:ln>
                          <a:solidFill>
                            <a:srgbClr val="FFFFFF"/>
                          </a:solidFill>
                          <a:effectLst/>
                          <a:latin typeface="Arial" charset="0"/>
                          <a:cs typeface="Arial" charset="0"/>
                        </a:rPr>
                        <a:t> </a:t>
                      </a:r>
                      <a:r>
                        <a:rPr kumimoji="0" lang="en-US" sz="1200" b="0" i="0" u="none" strike="noStrike" cap="none" normalizeH="0" baseline="0" dirty="0" err="1" smtClean="0">
                          <a:ln>
                            <a:noFill/>
                          </a:ln>
                          <a:solidFill>
                            <a:srgbClr val="FFFFFF"/>
                          </a:solidFill>
                          <a:effectLst/>
                          <a:latin typeface="Arial" charset="0"/>
                          <a:cs typeface="Arial" charset="0"/>
                        </a:rPr>
                        <a:t>possibles</a:t>
                      </a:r>
                      <a:endParaRPr kumimoji="0" lang="en-US" sz="1200" b="0" i="0" u="none" strike="noStrike" cap="none" normalizeH="0" baseline="0" dirty="0" smtClean="0">
                        <a:ln>
                          <a:noFill/>
                        </a:ln>
                        <a:solidFill>
                          <a:srgbClr val="FFFFFF"/>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smtClean="0">
                          <a:ln>
                            <a:noFill/>
                          </a:ln>
                          <a:solidFill>
                            <a:srgbClr val="FFFFFF"/>
                          </a:solidFill>
                          <a:effectLst/>
                          <a:latin typeface="Arial" charset="0"/>
                          <a:cs typeface="Arial" charset="0"/>
                        </a:rPr>
                        <a:t>Un utilisateur ouvre un fichier Works spécialement conçu envoyé par messagerie électronique ou hébergé sur un site Web.</a:t>
                      </a:r>
                      <a:endParaRPr kumimoji="0" lang="en-US" sz="1200" b="0" i="0" u="none" strike="noStrike" cap="none" normalizeH="0" baseline="0" smtClean="0">
                        <a:ln>
                          <a:noFill/>
                        </a:ln>
                        <a:solidFill>
                          <a:srgbClr val="FFFFFF"/>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622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0" i="0" u="none" strike="noStrike" cap="none" normalizeH="0" baseline="0" smtClean="0">
                          <a:ln>
                            <a:noFill/>
                          </a:ln>
                          <a:solidFill>
                            <a:srgbClr val="FFFFFF"/>
                          </a:solidFill>
                          <a:effectLst/>
                          <a:latin typeface="Arial" charset="0"/>
                          <a:cs typeface="Arial" charset="0"/>
                        </a:rPr>
                        <a:t>Impact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just"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smtClean="0">
                          <a:ln>
                            <a:noFill/>
                          </a:ln>
                          <a:solidFill>
                            <a:srgbClr val="FFFFFF"/>
                          </a:solidFill>
                          <a:effectLst/>
                          <a:latin typeface="Arial" charset="0"/>
                          <a:cs typeface="Arial" charset="0"/>
                        </a:rPr>
                        <a:t>Un attaquant pourrait exécuter du code arbitraire dans le contexte de l'utilisateur connecté.</a:t>
                      </a:r>
                      <a:endParaRPr kumimoji="0" lang="en-US" sz="1200" b="0" i="0" u="none" strike="noStrike" cap="none" normalizeH="0" baseline="0" smtClean="0">
                        <a:ln>
                          <a:noFill/>
                        </a:ln>
                        <a:solidFill>
                          <a:srgbClr val="FFFFFF"/>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1288">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0" i="0" u="none" strike="noStrike" cap="none" normalizeH="0" baseline="0" smtClean="0">
                          <a:ln>
                            <a:noFill/>
                          </a:ln>
                          <a:solidFill>
                            <a:srgbClr val="FFFFFF"/>
                          </a:solidFill>
                          <a:effectLst/>
                          <a:latin typeface="Arial" charset="0"/>
                          <a:cs typeface="Arial" charset="0"/>
                        </a:rPr>
                        <a:t>Facteurs atténuants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smtClean="0">
                          <a:ln>
                            <a:noFill/>
                          </a:ln>
                          <a:solidFill>
                            <a:srgbClr val="FFFFFF"/>
                          </a:solidFill>
                          <a:effectLst/>
                          <a:latin typeface="Arial" charset="0"/>
                          <a:cs typeface="Arial" charset="0"/>
                        </a:rPr>
                        <a:t>Les utilisateurs qui ont installé et qui utilisent l'Outil de confirmation à l'ouverture pour Office 2000 (Office Document Open Confirmation Tool for Office 2000) seront invités à Ouvrir, Enregistrer ou Annuler avant d'ouvrir un document.</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smtClean="0">
                          <a:ln>
                            <a:noFill/>
                          </a:ln>
                          <a:solidFill>
                            <a:srgbClr val="FFFFFF"/>
                          </a:solidFill>
                          <a:effectLst/>
                          <a:latin typeface="Arial" charset="0"/>
                          <a:cs typeface="Arial" charset="0"/>
                        </a:rPr>
                        <a:t>La vulnérabilité ne peut pas être exploitée automatiquement par le biais des messages électroniques. </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smtClean="0">
                          <a:ln>
                            <a:noFill/>
                          </a:ln>
                          <a:solidFill>
                            <a:srgbClr val="FFFFFF"/>
                          </a:solidFill>
                          <a:effectLst/>
                          <a:latin typeface="Arial" charset="0"/>
                          <a:cs typeface="Arial" charset="0"/>
                        </a:rPr>
                        <a:t>Microsoft Office Word 2003 est concerné uniquement si le convertisseur Works est installé.</a:t>
                      </a:r>
                      <a:endParaRPr kumimoji="0" lang="en-US" sz="1200" b="0" i="0" u="none" strike="noStrike" cap="none" normalizeH="0" baseline="0" smtClean="0">
                        <a:ln>
                          <a:noFill/>
                        </a:ln>
                        <a:solidFill>
                          <a:srgbClr val="FFFFFF"/>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1288">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0" i="0" u="none" strike="noStrike" cap="none" normalizeH="0" baseline="0" smtClean="0">
                          <a:ln>
                            <a:noFill/>
                          </a:ln>
                          <a:solidFill>
                            <a:srgbClr val="FFFFFF"/>
                          </a:solidFill>
                          <a:effectLst/>
                          <a:latin typeface="Arial" charset="0"/>
                          <a:cs typeface="Arial" charset="0"/>
                        </a:rPr>
                        <a:t>Informations complémentaires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dirty="0" smtClean="0">
                          <a:ln>
                            <a:noFill/>
                          </a:ln>
                          <a:solidFill>
                            <a:srgbClr val="FFFFFF"/>
                          </a:solidFill>
                          <a:effectLst/>
                          <a:latin typeface="Arial" charset="0"/>
                          <a:cs typeface="Arial" charset="0"/>
                        </a:rPr>
                        <a:t>Les convertisseurs Works sont disponibles pour Microsoft Office Word 2003 en tant que téléchargement à partir de la page Convertisseur de fichier Microsoft Works 6–9. </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dirty="0" smtClean="0">
                          <a:ln>
                            <a:noFill/>
                          </a:ln>
                          <a:solidFill>
                            <a:srgbClr val="FFFFFF"/>
                          </a:solidFill>
                          <a:effectLst/>
                          <a:latin typeface="Arial" charset="0"/>
                          <a:ea typeface="PMingLiU" pitchFamily="18" charset="-120"/>
                          <a:cs typeface="Times New Roman" pitchFamily="18" charset="0"/>
                        </a:rPr>
                        <a:t>La vulnérabilité a été signalée confidentiellement.</a:t>
                      </a:r>
                      <a:endParaRPr kumimoji="0" lang="en-US" sz="1200" b="0" i="0" u="none" strike="noStrike" cap="none" normalizeH="0" baseline="0" dirty="0" smtClean="0">
                        <a:ln>
                          <a:noFill/>
                        </a:ln>
                        <a:solidFill>
                          <a:srgbClr val="FFFFFF"/>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8018" name="Rectangle 2"/>
          <p:cNvSpPr>
            <a:spLocks noGrp="1" noChangeArrowheads="1"/>
          </p:cNvSpPr>
          <p:nvPr>
            <p:ph type="title"/>
          </p:nvPr>
        </p:nvSpPr>
        <p:spPr/>
        <p:txBody>
          <a:bodyPr/>
          <a:lstStyle/>
          <a:p>
            <a:r>
              <a:rPr lang="fr-FR" smtClean="0"/>
              <a:t>MS09-025 : Introduction et indices de gravité</a:t>
            </a:r>
            <a:endParaRPr lang="en-US" smtClean="0"/>
          </a:p>
        </p:txBody>
      </p:sp>
      <p:graphicFrame>
        <p:nvGraphicFramePr>
          <p:cNvPr id="9273" name="Group 57"/>
          <p:cNvGraphicFramePr>
            <a:graphicFrameLocks noGrp="1"/>
          </p:cNvGraphicFramePr>
          <p:nvPr/>
        </p:nvGraphicFramePr>
        <p:xfrm>
          <a:off x="244475" y="1495425"/>
          <a:ext cx="8596313" cy="3130551"/>
        </p:xfrm>
        <a:graphic>
          <a:graphicData uri="http://schemas.openxmlformats.org/drawingml/2006/table">
            <a:tbl>
              <a:tblPr/>
              <a:tblGrid>
                <a:gridCol w="1138238"/>
                <a:gridCol w="2268537"/>
                <a:gridCol w="1473200"/>
                <a:gridCol w="3716338"/>
              </a:tblGrid>
              <a:tr h="741363">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dirty="0" err="1" smtClean="0">
                          <a:ln>
                            <a:noFill/>
                          </a:ln>
                          <a:solidFill>
                            <a:srgbClr val="FFFFFF"/>
                          </a:solidFill>
                          <a:effectLst/>
                          <a:latin typeface="Arial" charset="0"/>
                          <a:cs typeface="Arial" charset="0"/>
                        </a:rPr>
                        <a:t>Numéro</a:t>
                      </a:r>
                      <a:endParaRPr kumimoji="0" lang="en-US" sz="1400" b="0" i="0" u="none" strike="noStrike" cap="none" normalizeH="0" baseline="0" dirty="0" smtClean="0">
                        <a:ln>
                          <a:noFill/>
                        </a:ln>
                        <a:solidFill>
                          <a:srgbClr val="FFFFFF"/>
                        </a:solidFill>
                        <a:effectLst/>
                        <a:latin typeface="Arial" charset="0"/>
                        <a:cs typeface="Arial" charset="0"/>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Titre</a:t>
                      </a:r>
                      <a:r>
                        <a:rPr kumimoji="0" lang="en-US" sz="1400" b="0" i="0" u="none" strike="noStrike" cap="none" normalizeH="0" baseline="0" smtClean="0">
                          <a:ln>
                            <a:noFill/>
                          </a:ln>
                          <a:solidFill>
                            <a:schemeClr val="tx1"/>
                          </a:solidFill>
                          <a:effectLst/>
                          <a:latin typeface="Arial" charset="0"/>
                          <a:cs typeface="Arial" charset="0"/>
                        </a:rPr>
                        <a:t> </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Indice de gravité maximal</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Produits affectés</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8918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MS09-025</a:t>
                      </a:r>
                    </a:p>
                  </a:txBody>
                  <a:tcPr marL="68580" marR="6858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dirty="0" smtClean="0">
                          <a:ln>
                            <a:noFill/>
                          </a:ln>
                          <a:solidFill>
                            <a:srgbClr val="FFFFFF"/>
                          </a:solidFill>
                          <a:effectLst/>
                          <a:latin typeface="Arial" charset="0"/>
                          <a:cs typeface="Arial" charset="0"/>
                        </a:rPr>
                        <a:t>Des vulnérabilités dans le noyau Windows pourraient permettre une élévation de privilèges (968537)</a:t>
                      </a:r>
                      <a:endParaRPr kumimoji="0" lang="en-US" sz="1400" b="0" i="0" u="none" strike="noStrike" cap="none" normalizeH="0" baseline="0" dirty="0" smtClean="0">
                        <a:ln>
                          <a:noFill/>
                        </a:ln>
                        <a:solidFill>
                          <a:srgbClr val="FFFFFF"/>
                        </a:solidFill>
                        <a:effectLst/>
                        <a:latin typeface="Arial"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66"/>
                          </a:solidFill>
                          <a:effectLst/>
                          <a:latin typeface="Arial" charset="0"/>
                          <a:cs typeface="Arial" charset="0"/>
                        </a:rPr>
                        <a:t>Important</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0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dirty="0" smtClean="0">
                          <a:ln>
                            <a:noFill/>
                          </a:ln>
                          <a:solidFill>
                            <a:srgbClr val="FFFFFF"/>
                          </a:solidFill>
                          <a:effectLst/>
                          <a:latin typeface="Arial" charset="0"/>
                          <a:cs typeface="Arial" charset="0"/>
                        </a:rPr>
                        <a:t>Toutes les versions de Windows et Windows Server*</a:t>
                      </a:r>
                      <a:br>
                        <a:rPr kumimoji="0" lang="fr-FR" sz="1400" b="0" i="0" u="none" strike="noStrike" cap="none" normalizeH="0" baseline="0" dirty="0" smtClean="0">
                          <a:ln>
                            <a:noFill/>
                          </a:ln>
                          <a:solidFill>
                            <a:srgbClr val="FFFFFF"/>
                          </a:solidFill>
                          <a:effectLst/>
                          <a:latin typeface="Arial" charset="0"/>
                          <a:cs typeface="Arial" charset="0"/>
                        </a:rPr>
                      </a:br>
                      <a:r>
                        <a:rPr kumimoji="0" lang="fr-FR" sz="1400" b="0" i="0" u="none" strike="noStrike" cap="none" normalizeH="0" baseline="0" dirty="0" smtClean="0">
                          <a:ln>
                            <a:noFill/>
                          </a:ln>
                          <a:solidFill>
                            <a:srgbClr val="FFFFFF"/>
                          </a:solidFill>
                          <a:effectLst/>
                          <a:latin typeface="Arial" charset="0"/>
                          <a:cs typeface="Arial" charset="0"/>
                        </a:rPr>
                        <a:t/>
                      </a:r>
                      <a:br>
                        <a:rPr kumimoji="0" lang="fr-FR" sz="1400" b="0" i="0" u="none" strike="noStrike" cap="none" normalizeH="0" baseline="0" dirty="0" smtClean="0">
                          <a:ln>
                            <a:noFill/>
                          </a:ln>
                          <a:solidFill>
                            <a:srgbClr val="FFFFFF"/>
                          </a:solidFill>
                          <a:effectLst/>
                          <a:latin typeface="Arial" charset="0"/>
                          <a:cs typeface="Arial" charset="0"/>
                        </a:rPr>
                      </a:br>
                      <a:endParaRPr kumimoji="0" lang="en-US" sz="1400" b="0" i="0" u="none" strike="noStrike" cap="none" normalizeH="0" baseline="0" dirty="0" smtClean="0">
                        <a:ln>
                          <a:noFill/>
                        </a:ln>
                        <a:solidFill>
                          <a:srgbClr val="FFFFFF"/>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TextBox 6"/>
          <p:cNvSpPr txBox="1">
            <a:spLocks noChangeArrowheads="1"/>
          </p:cNvSpPr>
          <p:nvPr/>
        </p:nvSpPr>
        <p:spPr bwMode="auto">
          <a:xfrm>
            <a:off x="3972981" y="4718050"/>
            <a:ext cx="5110694" cy="307777"/>
          </a:xfrm>
          <a:prstGeom prst="rect">
            <a:avLst/>
          </a:prstGeom>
          <a:noFill/>
          <a:ln w="9525">
            <a:noFill/>
            <a:miter lim="800000"/>
            <a:headEnd/>
            <a:tailEnd/>
          </a:ln>
        </p:spPr>
        <p:txBody>
          <a:bodyPr wrap="none">
            <a:spAutoFit/>
          </a:bodyPr>
          <a:lstStyle/>
          <a:p>
            <a:r>
              <a:rPr lang="fr-FR" sz="1400" dirty="0">
                <a:solidFill>
                  <a:srgbClr val="FFFFFF"/>
                </a:solidFill>
              </a:rPr>
              <a:t>*Installation Server </a:t>
            </a:r>
            <a:r>
              <a:rPr lang="fr-FR" sz="1400" dirty="0" err="1">
                <a:solidFill>
                  <a:srgbClr val="FFFFFF"/>
                </a:solidFill>
              </a:rPr>
              <a:t>Core</a:t>
            </a:r>
            <a:r>
              <a:rPr lang="fr-FR" sz="1400" dirty="0">
                <a:solidFill>
                  <a:srgbClr val="FFFFFF"/>
                </a:solidFill>
              </a:rPr>
              <a:t> de Windows Server 2008 </a:t>
            </a:r>
            <a:r>
              <a:rPr lang="fr-FR" sz="1400" dirty="0" smtClean="0">
                <a:solidFill>
                  <a:srgbClr val="FFFFFF"/>
                </a:solidFill>
              </a:rPr>
              <a:t>concernée</a:t>
            </a:r>
            <a:endParaRPr lang="en-US" sz="1400" dirty="0">
              <a:solidFill>
                <a:srgbClr val="FFFFFF"/>
              </a:solidFill>
            </a:endParaRPr>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smtClean="0"/>
              <a:t>MS09-025 : Des vulnérabilités dans le noyau Windows pourraient permettre une élévation de privilèges (968537) - important</a:t>
            </a:r>
            <a:endParaRPr lang="en-US" smtClean="0"/>
          </a:p>
        </p:txBody>
      </p:sp>
      <p:graphicFrame>
        <p:nvGraphicFramePr>
          <p:cNvPr id="4" name="Table 3"/>
          <p:cNvGraphicFramePr>
            <a:graphicFrameLocks noGrp="1"/>
          </p:cNvGraphicFramePr>
          <p:nvPr/>
        </p:nvGraphicFramePr>
        <p:xfrm>
          <a:off x="428625" y="2139950"/>
          <a:ext cx="8229600" cy="3054096"/>
        </p:xfrm>
        <a:graphic>
          <a:graphicData uri="http://schemas.openxmlformats.org/drawingml/2006/table">
            <a:tbl>
              <a:tblPr/>
              <a:tblGrid>
                <a:gridCol w="1655763"/>
                <a:gridCol w="6573837"/>
              </a:tblGrid>
              <a:tr h="18097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0" i="0" u="none" strike="noStrike" cap="none" normalizeH="0" baseline="0" dirty="0" err="1" smtClean="0">
                          <a:ln>
                            <a:noFill/>
                          </a:ln>
                          <a:solidFill>
                            <a:srgbClr val="FFFFFF"/>
                          </a:solidFill>
                          <a:effectLst/>
                          <a:latin typeface="Arial" charset="0"/>
                          <a:cs typeface="Arial" charset="0"/>
                        </a:rPr>
                        <a:t>Vulnérabilité</a:t>
                      </a:r>
                      <a:endParaRPr kumimoji="0" lang="en-US" sz="1200" b="0" i="0" u="none" strike="noStrike" cap="none" normalizeH="0" baseline="0" dirty="0" smtClean="0">
                        <a:ln>
                          <a:noFill/>
                        </a:ln>
                        <a:solidFill>
                          <a:srgbClr val="FFFFFF"/>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just"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smtClean="0">
                          <a:ln>
                            <a:noFill/>
                          </a:ln>
                          <a:solidFill>
                            <a:srgbClr val="FFFFFF"/>
                          </a:solidFill>
                          <a:effectLst/>
                          <a:latin typeface="Arial" charset="0"/>
                          <a:ea typeface="PMingLiU" pitchFamily="18" charset="-120"/>
                          <a:cs typeface="Times New Roman" pitchFamily="18" charset="0"/>
                        </a:rPr>
                        <a:t>4 vulnérabilités d'élévation de privilèges dans le noyau Windows.</a:t>
                      </a:r>
                      <a:endParaRPr kumimoji="0" lang="en-US" sz="1200" b="0" i="0" u="none" strike="noStrike" cap="none" normalizeH="0" baseline="0" smtClean="0">
                        <a:ln>
                          <a:noFill/>
                        </a:ln>
                        <a:solidFill>
                          <a:srgbClr val="FFFFFF"/>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877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0" i="0" u="none" strike="noStrike" cap="none" normalizeH="0" baseline="0" smtClean="0">
                          <a:ln>
                            <a:noFill/>
                          </a:ln>
                          <a:solidFill>
                            <a:srgbClr val="FFFFFF"/>
                          </a:solidFill>
                          <a:effectLst/>
                          <a:latin typeface="Arial" charset="0"/>
                          <a:cs typeface="Arial" charset="0"/>
                        </a:rPr>
                        <a:t>Vecteurs d'attaque possibles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dirty="0" smtClean="0">
                          <a:ln>
                            <a:noFill/>
                          </a:ln>
                          <a:solidFill>
                            <a:srgbClr val="FFFFFF"/>
                          </a:solidFill>
                          <a:effectLst/>
                          <a:latin typeface="Arial" charset="0"/>
                          <a:ea typeface="PMingLiU" pitchFamily="18" charset="-120"/>
                          <a:cs typeface="Times New Roman" pitchFamily="18" charset="0"/>
                        </a:rPr>
                        <a:t>Un attaquant ouvre une session locale et exécuter une application spécialement conçue.</a:t>
                      </a:r>
                      <a:endParaRPr kumimoji="0" lang="en-US" sz="1200" b="0" i="0" u="none" strike="noStrike" cap="none" normalizeH="0" baseline="0" dirty="0" smtClean="0">
                        <a:ln>
                          <a:noFill/>
                        </a:ln>
                        <a:solidFill>
                          <a:srgbClr val="FFFFFF"/>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622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0" i="0" u="none" strike="noStrike" cap="none" normalizeH="0" baseline="0" smtClean="0">
                          <a:ln>
                            <a:noFill/>
                          </a:ln>
                          <a:solidFill>
                            <a:srgbClr val="FFFFFF"/>
                          </a:solidFill>
                          <a:effectLst/>
                          <a:latin typeface="Arial" charset="0"/>
                          <a:cs typeface="Arial" charset="0"/>
                        </a:rPr>
                        <a:t>Impact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just"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smtClean="0">
                          <a:ln>
                            <a:noFill/>
                          </a:ln>
                          <a:solidFill>
                            <a:srgbClr val="FFFFFF"/>
                          </a:solidFill>
                          <a:effectLst/>
                          <a:latin typeface="Arial" charset="0"/>
                          <a:cs typeface="Arial" charset="0"/>
                        </a:rPr>
                        <a:t>Un attaquant qui parviendrait à exploiter cette vulnérabilité pourrait exécuter du code arbitraire en mode noyau.</a:t>
                      </a:r>
                      <a:r>
                        <a:rPr kumimoji="0" lang="fr-FR" sz="1200" b="0" i="0" u="none" strike="noStrike" cap="none" normalizeH="0" baseline="0" smtClean="0">
                          <a:ln>
                            <a:noFill/>
                          </a:ln>
                          <a:solidFill>
                            <a:schemeClr val="tx1"/>
                          </a:solidFill>
                          <a:effectLst/>
                          <a:latin typeface="Arial" charset="0"/>
                          <a:cs typeface="Arial" charset="0"/>
                        </a:rPr>
                        <a:t> </a:t>
                      </a:r>
                      <a:endParaRPr kumimoji="0" lang="en-US" sz="1200" b="0" i="0" u="none" strike="noStrike" cap="none" normalizeH="0" baseline="0" smtClean="0">
                        <a:ln>
                          <a:noFill/>
                        </a:ln>
                        <a:solidFill>
                          <a:schemeClr val="tx1"/>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1288">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0" i="0" u="none" strike="noStrike" cap="none" normalizeH="0" baseline="0" smtClean="0">
                          <a:ln>
                            <a:noFill/>
                          </a:ln>
                          <a:solidFill>
                            <a:srgbClr val="FFFFFF"/>
                          </a:solidFill>
                          <a:effectLst/>
                          <a:latin typeface="Arial" charset="0"/>
                          <a:cs typeface="Arial" charset="0"/>
                        </a:rPr>
                        <a:t>Facteurs atténuants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smtClean="0">
                          <a:ln>
                            <a:noFill/>
                          </a:ln>
                          <a:solidFill>
                            <a:srgbClr val="FFFFFF"/>
                          </a:solidFill>
                          <a:effectLst/>
                          <a:latin typeface="Arial" charset="0"/>
                          <a:cs typeface="Arial" charset="0"/>
                        </a:rPr>
                        <a:t>Pour exploiter cette vulnérabilité, l’attaquant doit disposer d’informations d’identification valides pour ouvrir une session en local. Cette vulnérabilité ne peut pas être exploitée à distance ou par des utilisateurs anonymes.</a:t>
                      </a:r>
                      <a:endParaRPr kumimoji="0" lang="en-US" sz="1200" b="0" i="0" u="none" strike="noStrike" cap="none" normalizeH="0" baseline="0" smtClean="0">
                        <a:ln>
                          <a:noFill/>
                        </a:ln>
                        <a:solidFill>
                          <a:srgbClr val="FFFFFF"/>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1288">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0" i="0" u="none" strike="noStrike" cap="none" normalizeH="0" baseline="0" smtClean="0">
                          <a:ln>
                            <a:noFill/>
                          </a:ln>
                          <a:solidFill>
                            <a:srgbClr val="FFFFFF"/>
                          </a:solidFill>
                          <a:effectLst/>
                          <a:latin typeface="Arial" charset="0"/>
                          <a:cs typeface="Arial" charset="0"/>
                        </a:rPr>
                        <a:t>Informations complémentaires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dirty="0" smtClean="0">
                          <a:ln>
                            <a:noFill/>
                          </a:ln>
                          <a:solidFill>
                            <a:srgbClr val="FFFFFF"/>
                          </a:solidFill>
                          <a:effectLst/>
                          <a:latin typeface="Arial" charset="0"/>
                          <a:cs typeface="Arial" charset="0"/>
                        </a:rPr>
                        <a:t>Les postes de travail et les serveurs Terminal Server sont les plus exposés. Les serveurs pourraient être plus exposés si les administrateurs autorisent les utilisateurs à ouvrir une session sur ces serveurs et à y exécuter des programmes. Néanmoins, les meilleures pratiques recommandent fortement de ne pas autoriser cela.</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dirty="0" smtClean="0">
                          <a:ln>
                            <a:noFill/>
                          </a:ln>
                          <a:solidFill>
                            <a:srgbClr val="FFFFFF"/>
                          </a:solidFill>
                          <a:effectLst/>
                          <a:latin typeface="Arial" charset="0"/>
                          <a:ea typeface="PMingLiU" pitchFamily="18" charset="-120"/>
                          <a:cs typeface="Times New Roman" pitchFamily="18" charset="0"/>
                        </a:rPr>
                        <a:t>Deux de ces vulnérabilités ont été révélées publiquement (CVE-2009-1123 et CVE-2009-1126) mais nous n'avons pas connaissance d'attaques actives.</a:t>
                      </a:r>
                      <a:endParaRPr kumimoji="0" lang="en-US" sz="1200" b="0" i="0" u="none" strike="noStrike" cap="none" normalizeH="0" baseline="0" dirty="0" smtClean="0">
                        <a:ln>
                          <a:noFill/>
                        </a:ln>
                        <a:solidFill>
                          <a:srgbClr val="FFFFFF"/>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8018" name="Rectangle 2"/>
          <p:cNvSpPr>
            <a:spLocks noGrp="1" noChangeArrowheads="1"/>
          </p:cNvSpPr>
          <p:nvPr>
            <p:ph type="title"/>
          </p:nvPr>
        </p:nvSpPr>
        <p:spPr/>
        <p:txBody>
          <a:bodyPr/>
          <a:lstStyle/>
          <a:p>
            <a:r>
              <a:rPr lang="fr-FR" smtClean="0"/>
              <a:t>MS09-026 : Introduction et indices de gravité</a:t>
            </a:r>
            <a:endParaRPr lang="en-US" smtClean="0"/>
          </a:p>
        </p:txBody>
      </p:sp>
      <p:graphicFrame>
        <p:nvGraphicFramePr>
          <p:cNvPr id="9273" name="Group 57"/>
          <p:cNvGraphicFramePr>
            <a:graphicFrameLocks noGrp="1"/>
          </p:cNvGraphicFramePr>
          <p:nvPr/>
        </p:nvGraphicFramePr>
        <p:xfrm>
          <a:off x="244475" y="1403350"/>
          <a:ext cx="8596313" cy="3130551"/>
        </p:xfrm>
        <a:graphic>
          <a:graphicData uri="http://schemas.openxmlformats.org/drawingml/2006/table">
            <a:tbl>
              <a:tblPr/>
              <a:tblGrid>
                <a:gridCol w="1138238"/>
                <a:gridCol w="2268537"/>
                <a:gridCol w="1473200"/>
                <a:gridCol w="3716338"/>
              </a:tblGrid>
              <a:tr h="741363">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dirty="0" err="1" smtClean="0">
                          <a:ln>
                            <a:noFill/>
                          </a:ln>
                          <a:solidFill>
                            <a:srgbClr val="FFFFFF"/>
                          </a:solidFill>
                          <a:effectLst/>
                          <a:latin typeface="Arial" charset="0"/>
                          <a:cs typeface="Arial" charset="0"/>
                        </a:rPr>
                        <a:t>Numéro</a:t>
                      </a:r>
                      <a:endParaRPr kumimoji="0" lang="en-US" sz="1400" b="0" i="0" u="none" strike="noStrike" cap="none" normalizeH="0" baseline="0" dirty="0" smtClean="0">
                        <a:ln>
                          <a:noFill/>
                        </a:ln>
                        <a:solidFill>
                          <a:srgbClr val="FFFFFF"/>
                        </a:solidFill>
                        <a:effectLst/>
                        <a:latin typeface="Arial" charset="0"/>
                        <a:cs typeface="Arial" charset="0"/>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Titre</a:t>
                      </a:r>
                      <a:r>
                        <a:rPr kumimoji="0" lang="en-US" sz="1400" b="0" i="0" u="none" strike="noStrike" cap="none" normalizeH="0" baseline="0" smtClean="0">
                          <a:ln>
                            <a:noFill/>
                          </a:ln>
                          <a:solidFill>
                            <a:schemeClr val="tx1"/>
                          </a:solidFill>
                          <a:effectLst/>
                          <a:latin typeface="Arial" charset="0"/>
                          <a:cs typeface="Arial" charset="0"/>
                        </a:rPr>
                        <a:t> </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Indice de gravité maximal</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Produits affectés</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8918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MS09-026</a:t>
                      </a:r>
                    </a:p>
                  </a:txBody>
                  <a:tcPr marL="68580" marR="6858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dirty="0" smtClean="0">
                          <a:ln>
                            <a:noFill/>
                          </a:ln>
                          <a:solidFill>
                            <a:srgbClr val="FFFFFF"/>
                          </a:solidFill>
                          <a:effectLst/>
                          <a:latin typeface="Arial" charset="0"/>
                          <a:cs typeface="Arial" charset="0"/>
                        </a:rPr>
                        <a:t>Une vulnérabilité dans RPC pourrait permettre une élévation des privilèges (970238)</a:t>
                      </a:r>
                      <a:endParaRPr kumimoji="0" lang="en-US" sz="1400" b="0" i="0" u="none" strike="noStrike" cap="none" normalizeH="0" baseline="0" dirty="0" smtClean="0">
                        <a:ln>
                          <a:noFill/>
                        </a:ln>
                        <a:solidFill>
                          <a:srgbClr val="FFFFFF"/>
                        </a:solidFill>
                        <a:effectLst/>
                        <a:latin typeface="Arial"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66"/>
                          </a:solidFill>
                          <a:effectLst/>
                          <a:latin typeface="Arial" charset="0"/>
                          <a:cs typeface="Arial" charset="0"/>
                        </a:rPr>
                        <a:t>Important</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0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dirty="0" smtClean="0">
                          <a:ln>
                            <a:noFill/>
                          </a:ln>
                          <a:solidFill>
                            <a:srgbClr val="FFFFFF"/>
                          </a:solidFill>
                          <a:effectLst/>
                          <a:latin typeface="Arial" charset="0"/>
                          <a:cs typeface="Arial" charset="0"/>
                        </a:rPr>
                        <a:t>Toutes les versions de Windows et Windows Server*</a:t>
                      </a:r>
                      <a:br>
                        <a:rPr kumimoji="0" lang="fr-FR" sz="1400" b="0" i="0" u="none" strike="noStrike" cap="none" normalizeH="0" baseline="0" dirty="0" smtClean="0">
                          <a:ln>
                            <a:noFill/>
                          </a:ln>
                          <a:solidFill>
                            <a:srgbClr val="FFFFFF"/>
                          </a:solidFill>
                          <a:effectLst/>
                          <a:latin typeface="Arial" charset="0"/>
                          <a:cs typeface="Arial" charset="0"/>
                        </a:rPr>
                      </a:br>
                      <a:r>
                        <a:rPr kumimoji="0" lang="fr-FR" sz="1400" b="0" i="0" u="none" strike="noStrike" cap="none" normalizeH="0" baseline="0" dirty="0" smtClean="0">
                          <a:ln>
                            <a:noFill/>
                          </a:ln>
                          <a:solidFill>
                            <a:srgbClr val="FFFFFF"/>
                          </a:solidFill>
                          <a:effectLst/>
                          <a:latin typeface="Arial" charset="0"/>
                          <a:cs typeface="Arial" charset="0"/>
                        </a:rPr>
                        <a:t/>
                      </a:r>
                      <a:br>
                        <a:rPr kumimoji="0" lang="fr-FR" sz="1400" b="0" i="0" u="none" strike="noStrike" cap="none" normalizeH="0" baseline="0" dirty="0" smtClean="0">
                          <a:ln>
                            <a:noFill/>
                          </a:ln>
                          <a:solidFill>
                            <a:srgbClr val="FFFFFF"/>
                          </a:solidFill>
                          <a:effectLst/>
                          <a:latin typeface="Arial" charset="0"/>
                          <a:cs typeface="Arial" charset="0"/>
                        </a:rPr>
                      </a:br>
                      <a:endParaRPr kumimoji="0" lang="en-US" sz="1400" b="0" i="0" u="none" strike="noStrike" cap="none" normalizeH="0" baseline="0" dirty="0" smtClean="0">
                        <a:ln>
                          <a:noFill/>
                        </a:ln>
                        <a:solidFill>
                          <a:srgbClr val="FFFFFF"/>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TextBox 6"/>
          <p:cNvSpPr txBox="1">
            <a:spLocks noChangeArrowheads="1"/>
          </p:cNvSpPr>
          <p:nvPr/>
        </p:nvSpPr>
        <p:spPr bwMode="auto">
          <a:xfrm>
            <a:off x="1717675" y="4902200"/>
            <a:ext cx="4759325" cy="307975"/>
          </a:xfrm>
          <a:prstGeom prst="rect">
            <a:avLst/>
          </a:prstGeom>
          <a:noFill/>
          <a:ln w="9525">
            <a:noFill/>
            <a:miter lim="800000"/>
            <a:headEnd/>
            <a:tailEnd/>
          </a:ln>
        </p:spPr>
        <p:txBody>
          <a:bodyPr wrap="none">
            <a:spAutoFit/>
          </a:bodyPr>
          <a:lstStyle/>
          <a:p>
            <a:r>
              <a:rPr lang="fr-FR" sz="1400">
                <a:solidFill>
                  <a:srgbClr val="FFFFFF"/>
                </a:solidFill>
                <a:effectLst>
                  <a:outerShdw blurRad="38100" dist="38100" dir="2700000" algn="tl">
                    <a:srgbClr val="000000"/>
                  </a:outerShdw>
                </a:effectLst>
              </a:rPr>
              <a:t>*Installation Server Core de Windows Server 2008 concernée.</a:t>
            </a:r>
            <a:endParaRPr lang="en-US" sz="1400">
              <a:solidFill>
                <a:srgbClr val="FFFFFF"/>
              </a:solidFill>
              <a:effectLst>
                <a:outerShdw blurRad="38100" dist="38100" dir="2700000" algn="tl">
                  <a:srgbClr val="000000"/>
                </a:outerShdw>
              </a:effectLst>
            </a:endParaRPr>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smtClean="0"/>
              <a:t>MS09-026 : Une vulnérabilité dans RPC pourrait permettre une élévation des privilèges (970238) - Important</a:t>
            </a:r>
            <a:endParaRPr lang="en-US" smtClean="0"/>
          </a:p>
        </p:txBody>
      </p:sp>
      <p:graphicFrame>
        <p:nvGraphicFramePr>
          <p:cNvPr id="4" name="Table 3"/>
          <p:cNvGraphicFramePr>
            <a:graphicFrameLocks noGrp="1"/>
          </p:cNvGraphicFramePr>
          <p:nvPr/>
        </p:nvGraphicFramePr>
        <p:xfrm>
          <a:off x="428625" y="2139950"/>
          <a:ext cx="8229600" cy="3054096"/>
        </p:xfrm>
        <a:graphic>
          <a:graphicData uri="http://schemas.openxmlformats.org/drawingml/2006/table">
            <a:tbl>
              <a:tblPr/>
              <a:tblGrid>
                <a:gridCol w="1655763"/>
                <a:gridCol w="6573837"/>
              </a:tblGrid>
              <a:tr h="18097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0" i="0" u="none" strike="noStrike" cap="none" normalizeH="0" baseline="0" dirty="0" err="1" smtClean="0">
                          <a:ln>
                            <a:noFill/>
                          </a:ln>
                          <a:solidFill>
                            <a:srgbClr val="FFFFFF"/>
                          </a:solidFill>
                          <a:effectLst/>
                          <a:latin typeface="Arial" charset="0"/>
                          <a:cs typeface="Arial" charset="0"/>
                        </a:rPr>
                        <a:t>Vulnérabilité</a:t>
                      </a:r>
                      <a:endParaRPr kumimoji="0" lang="en-US" sz="1200" b="0" i="0" u="none" strike="noStrike" cap="none" normalizeH="0" baseline="0" dirty="0" smtClean="0">
                        <a:ln>
                          <a:noFill/>
                        </a:ln>
                        <a:solidFill>
                          <a:srgbClr val="FFFFFF"/>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just"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smtClean="0">
                          <a:ln>
                            <a:noFill/>
                          </a:ln>
                          <a:solidFill>
                            <a:srgbClr val="FFFFFF"/>
                          </a:solidFill>
                          <a:effectLst/>
                          <a:latin typeface="Arial" charset="0"/>
                          <a:ea typeface="PMingLiU" pitchFamily="18" charset="-120"/>
                          <a:cs typeface="Times New Roman" pitchFamily="18" charset="0"/>
                        </a:rPr>
                        <a:t>1 vulnérabilité d'élévation de privilèges dans Windows RPC.</a:t>
                      </a:r>
                      <a:endParaRPr kumimoji="0" lang="en-US" sz="1200" b="0" i="0" u="none" strike="noStrike" cap="none" normalizeH="0" baseline="0" smtClean="0">
                        <a:ln>
                          <a:noFill/>
                        </a:ln>
                        <a:solidFill>
                          <a:srgbClr val="FFFFFF"/>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877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0" i="0" u="none" strike="noStrike" cap="none" normalizeH="0" baseline="0" smtClean="0">
                          <a:ln>
                            <a:noFill/>
                          </a:ln>
                          <a:solidFill>
                            <a:srgbClr val="FFFFFF"/>
                          </a:solidFill>
                          <a:effectLst/>
                          <a:latin typeface="Arial" charset="0"/>
                          <a:cs typeface="Arial" charset="0"/>
                        </a:rPr>
                        <a:t>Vecteurs d'attaque possibles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smtClean="0">
                          <a:ln>
                            <a:noFill/>
                          </a:ln>
                          <a:solidFill>
                            <a:srgbClr val="FFFFFF"/>
                          </a:solidFill>
                          <a:effectLst/>
                          <a:latin typeface="Arial" charset="0"/>
                          <a:cs typeface="Arial" charset="0"/>
                        </a:rPr>
                        <a:t>Un attaquant pourrait exploiter la vulnérabilité en créant un message RPC spécialement conçu et en l'envoyant à un système concerné sur un port TCP ou UDP affecté.</a:t>
                      </a:r>
                      <a:r>
                        <a:rPr kumimoji="0" lang="fr-FR" sz="1200" b="0" i="0" u="none" strike="noStrike" cap="none" normalizeH="0" baseline="0" smtClean="0">
                          <a:ln>
                            <a:noFill/>
                          </a:ln>
                          <a:solidFill>
                            <a:schemeClr val="tx1"/>
                          </a:solidFill>
                          <a:effectLst/>
                          <a:latin typeface="Arial" charset="0"/>
                          <a:cs typeface="Arial" charset="0"/>
                        </a:rPr>
                        <a:t> </a:t>
                      </a:r>
                      <a:endParaRPr kumimoji="0" lang="en-US" sz="1200" b="0" i="0" u="none" strike="noStrike" cap="none" normalizeH="0" baseline="0" smtClean="0">
                        <a:ln>
                          <a:noFill/>
                        </a:ln>
                        <a:solidFill>
                          <a:schemeClr val="tx1"/>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622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0" i="0" u="none" strike="noStrike" cap="none" normalizeH="0" baseline="0" smtClean="0">
                          <a:ln>
                            <a:noFill/>
                          </a:ln>
                          <a:solidFill>
                            <a:srgbClr val="FFFFFF"/>
                          </a:solidFill>
                          <a:effectLst/>
                          <a:latin typeface="Arial" charset="0"/>
                          <a:cs typeface="Arial" charset="0"/>
                        </a:rPr>
                        <a:t>Impact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just"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smtClean="0">
                          <a:ln>
                            <a:noFill/>
                          </a:ln>
                          <a:solidFill>
                            <a:srgbClr val="FFFFFF"/>
                          </a:solidFill>
                          <a:effectLst/>
                          <a:latin typeface="Arial" charset="0"/>
                          <a:cs typeface="Arial" charset="0"/>
                        </a:rPr>
                        <a:t>Un attaquant qui parviendrait à exploiter cette vulnérabilité pourrait exécuter du code arbitraire avec des autorisations élevées.</a:t>
                      </a:r>
                      <a:endParaRPr kumimoji="0" lang="en-US" sz="1200" b="0" i="0" u="none" strike="noStrike" cap="none" normalizeH="0" baseline="0" smtClean="0">
                        <a:ln>
                          <a:noFill/>
                        </a:ln>
                        <a:solidFill>
                          <a:srgbClr val="FFFFFF"/>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1288">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0" i="0" u="none" strike="noStrike" cap="none" normalizeH="0" baseline="0" smtClean="0">
                          <a:ln>
                            <a:noFill/>
                          </a:ln>
                          <a:solidFill>
                            <a:srgbClr val="FFFFFF"/>
                          </a:solidFill>
                          <a:effectLst/>
                          <a:latin typeface="Arial" charset="0"/>
                          <a:cs typeface="Arial" charset="0"/>
                        </a:rPr>
                        <a:t>Facteurs atténuants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dirty="0" smtClean="0">
                          <a:ln>
                            <a:noFill/>
                          </a:ln>
                          <a:solidFill>
                            <a:srgbClr val="FFFFFF"/>
                          </a:solidFill>
                          <a:effectLst/>
                          <a:latin typeface="Arial" charset="0"/>
                          <a:cs typeface="Arial" charset="0"/>
                        </a:rPr>
                        <a:t>Les éditions en cours de support de Microsoft Windows ne sont fournies avec aucun client ou serveur RPC exposé à l'exploitation de cette vulnérabilité. Dans une configuration par défaut, les utilisateurs ne pourraient pas être attaqués par l'exploitation de cette vulnérabilité. Cependant, il existe une vulnérabilité dans le service d'exécution RPC de Microsoft Windows qui pourrait affecter des applications RPC tierces.</a:t>
                      </a:r>
                      <a:endParaRPr kumimoji="0" lang="en-US" sz="1200" b="0" i="0" u="none" strike="noStrike" cap="none" normalizeH="0" baseline="0" dirty="0" smtClean="0">
                        <a:ln>
                          <a:noFill/>
                        </a:ln>
                        <a:solidFill>
                          <a:srgbClr val="FFFFFF"/>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1288">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0" i="0" u="none" strike="noStrike" cap="none" normalizeH="0" baseline="0" smtClean="0">
                          <a:ln>
                            <a:noFill/>
                          </a:ln>
                          <a:solidFill>
                            <a:srgbClr val="FFFFFF"/>
                          </a:solidFill>
                          <a:effectLst/>
                          <a:latin typeface="Arial" charset="0"/>
                          <a:cs typeface="Arial" charset="0"/>
                        </a:rPr>
                        <a:t>Informations complémentaires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dirty="0" smtClean="0">
                          <a:ln>
                            <a:noFill/>
                          </a:ln>
                          <a:solidFill>
                            <a:srgbClr val="FFFFFF"/>
                          </a:solidFill>
                          <a:effectLst/>
                          <a:latin typeface="Arial" charset="0"/>
                          <a:cs typeface="Arial" charset="0"/>
                        </a:rPr>
                        <a:t>Les systèmes qui autorisent le trafic RPC à partir de réseaux non sûrs sont susceptibles d'être plus exposés.</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dirty="0" smtClean="0">
                          <a:ln>
                            <a:noFill/>
                          </a:ln>
                          <a:solidFill>
                            <a:srgbClr val="FFFFFF"/>
                          </a:solidFill>
                          <a:effectLst/>
                          <a:latin typeface="Arial" charset="0"/>
                          <a:ea typeface="PMingLiU" pitchFamily="18" charset="-120"/>
                          <a:cs typeface="Times New Roman" pitchFamily="18" charset="0"/>
                        </a:rPr>
                        <a:t>Cette vulnérabilité a été révélée publiquement mais nous n'avons pas connaissance d'attaques actives.</a:t>
                      </a:r>
                      <a:endParaRPr kumimoji="0" lang="en-US" sz="1200" b="0" i="0" u="none" strike="noStrike" cap="none" normalizeH="0" baseline="0" dirty="0" smtClean="0">
                        <a:ln>
                          <a:noFill/>
                        </a:ln>
                        <a:solidFill>
                          <a:srgbClr val="FFFFFF"/>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8018" name="Rectangle 2"/>
          <p:cNvSpPr>
            <a:spLocks noGrp="1" noChangeArrowheads="1"/>
          </p:cNvSpPr>
          <p:nvPr>
            <p:ph type="title"/>
          </p:nvPr>
        </p:nvSpPr>
        <p:spPr/>
        <p:txBody>
          <a:bodyPr/>
          <a:lstStyle/>
          <a:p>
            <a:r>
              <a:rPr lang="en-US" smtClean="0"/>
              <a:t>MS09-027 : Introduction</a:t>
            </a:r>
          </a:p>
        </p:txBody>
      </p:sp>
      <p:graphicFrame>
        <p:nvGraphicFramePr>
          <p:cNvPr id="9273" name="Group 57"/>
          <p:cNvGraphicFramePr>
            <a:graphicFrameLocks noGrp="1"/>
          </p:cNvGraphicFramePr>
          <p:nvPr/>
        </p:nvGraphicFramePr>
        <p:xfrm>
          <a:off x="428625" y="1127125"/>
          <a:ext cx="8470900" cy="4014153"/>
        </p:xfrm>
        <a:graphic>
          <a:graphicData uri="http://schemas.openxmlformats.org/drawingml/2006/table">
            <a:tbl>
              <a:tblPr/>
              <a:tblGrid>
                <a:gridCol w="1122363"/>
                <a:gridCol w="2652712"/>
                <a:gridCol w="1933575"/>
                <a:gridCol w="2762250"/>
              </a:tblGrid>
              <a:tr h="722313">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dirty="0" err="1" smtClean="0">
                          <a:ln>
                            <a:noFill/>
                          </a:ln>
                          <a:solidFill>
                            <a:srgbClr val="FFFFFF"/>
                          </a:solidFill>
                          <a:effectLst/>
                          <a:latin typeface="Arial" charset="0"/>
                          <a:cs typeface="Arial" charset="0"/>
                        </a:rPr>
                        <a:t>Numéro</a:t>
                      </a:r>
                      <a:endParaRPr kumimoji="0" lang="en-US" sz="1400" b="0" i="0" u="none" strike="noStrike" cap="none" normalizeH="0" baseline="0" dirty="0" smtClean="0">
                        <a:ln>
                          <a:noFill/>
                        </a:ln>
                        <a:solidFill>
                          <a:srgbClr val="FFFFFF"/>
                        </a:solidFill>
                        <a:effectLst/>
                        <a:latin typeface="Arial" charset="0"/>
                        <a:cs typeface="Arial" charset="0"/>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Titre</a:t>
                      </a:r>
                      <a:r>
                        <a:rPr kumimoji="0" lang="en-US" sz="1400" b="0" i="0" u="none" strike="noStrike" cap="none" normalizeH="0" baseline="0" smtClean="0">
                          <a:ln>
                            <a:noFill/>
                          </a:ln>
                          <a:solidFill>
                            <a:schemeClr val="tx1"/>
                          </a:solidFill>
                          <a:effectLst/>
                          <a:latin typeface="Arial" charset="0"/>
                          <a:cs typeface="Arial" charset="0"/>
                        </a:rPr>
                        <a:t> </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Indice de gravité maximal</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Produits affectés</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0823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MS09-027</a:t>
                      </a:r>
                    </a:p>
                  </a:txBody>
                  <a:tcPr marL="68580" marR="6858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fr-FR" sz="1400" b="0" i="0" u="none" strike="noStrike" cap="none" normalizeH="0" baseline="0" dirty="0" smtClean="0">
                          <a:ln>
                            <a:noFill/>
                          </a:ln>
                          <a:solidFill>
                            <a:srgbClr val="FFFFFF"/>
                          </a:solidFill>
                          <a:effectLst/>
                          <a:latin typeface="Arial" charset="0"/>
                          <a:cs typeface="Arial" charset="0"/>
                        </a:rPr>
                        <a:t>Des vulnérabilités dans Microsoft Office Word pourraient permettre l'exécution de code à distance (969514)</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FFFFFF"/>
                        </a:solidFill>
                        <a:effectLst/>
                        <a:latin typeface="Arial"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Critique</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Arial" charset="0"/>
                          <a:cs typeface="Arial" charset="0"/>
                        </a:rPr>
                        <a:t> </a:t>
                      </a:r>
                      <a:r>
                        <a:rPr kumimoji="0" lang="en-US" sz="1400" b="0" i="0" u="none" strike="noStrike" cap="none" normalizeH="0" baseline="0" dirty="0" smtClean="0">
                          <a:ln>
                            <a:noFill/>
                          </a:ln>
                          <a:solidFill>
                            <a:srgbClr val="FFFFFF"/>
                          </a:solidFill>
                          <a:effectLst/>
                          <a:latin typeface="Arial" charset="0"/>
                          <a:cs typeface="Arial" charset="0"/>
                        </a:rPr>
                        <a:t>Office 2000 SP3</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Arial" charset="0"/>
                          <a:cs typeface="Arial" charset="0"/>
                        </a:rPr>
                        <a:t> </a:t>
                      </a:r>
                      <a:r>
                        <a:rPr kumimoji="0" lang="en-US" sz="1400" b="0" i="0" u="none" strike="noStrike" cap="none" normalizeH="0" baseline="0" dirty="0" smtClean="0">
                          <a:ln>
                            <a:noFill/>
                          </a:ln>
                          <a:solidFill>
                            <a:srgbClr val="FFFFFF"/>
                          </a:solidFill>
                          <a:effectLst/>
                          <a:latin typeface="Arial" charset="0"/>
                          <a:cs typeface="Arial" charset="0"/>
                        </a:rPr>
                        <a:t>Office XP SP3</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Arial" charset="0"/>
                          <a:cs typeface="Arial" charset="0"/>
                        </a:rPr>
                        <a:t> </a:t>
                      </a:r>
                      <a:r>
                        <a:rPr kumimoji="0" lang="en-US" sz="1400" b="0" i="0" u="none" strike="noStrike" cap="none" normalizeH="0" baseline="0" dirty="0" smtClean="0">
                          <a:ln>
                            <a:noFill/>
                          </a:ln>
                          <a:solidFill>
                            <a:srgbClr val="FFFFFF"/>
                          </a:solidFill>
                          <a:effectLst/>
                          <a:latin typeface="Arial" charset="0"/>
                          <a:cs typeface="Arial" charset="0"/>
                        </a:rPr>
                        <a:t>Office 2003  SP3</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da-DK" sz="1400" b="0" i="0" u="none" strike="noStrike" cap="none" normalizeH="0" baseline="0" dirty="0" smtClean="0">
                          <a:ln>
                            <a:noFill/>
                          </a:ln>
                          <a:solidFill>
                            <a:schemeClr val="tx1"/>
                          </a:solidFill>
                          <a:effectLst/>
                          <a:latin typeface="Arial" charset="0"/>
                          <a:cs typeface="Arial" charset="0"/>
                        </a:rPr>
                        <a:t> </a:t>
                      </a:r>
                      <a:r>
                        <a:rPr kumimoji="0" lang="da-DK" sz="1400" b="0" i="0" u="none" strike="noStrike" cap="none" normalizeH="0" baseline="0" dirty="0" smtClean="0">
                          <a:ln>
                            <a:noFill/>
                          </a:ln>
                          <a:solidFill>
                            <a:srgbClr val="FFFFFF"/>
                          </a:solidFill>
                          <a:effectLst/>
                          <a:latin typeface="Arial" charset="0"/>
                          <a:cs typeface="Arial" charset="0"/>
                        </a:rPr>
                        <a:t>Office System 2007 SP1 et SP2</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Arial" charset="0"/>
                          <a:cs typeface="Arial" charset="0"/>
                        </a:rPr>
                        <a:t> </a:t>
                      </a:r>
                      <a:r>
                        <a:rPr kumimoji="0" lang="en-US" sz="1400" b="0" i="0" u="none" strike="noStrike" cap="none" normalizeH="0" baseline="0" dirty="0" smtClean="0">
                          <a:ln>
                            <a:noFill/>
                          </a:ln>
                          <a:solidFill>
                            <a:srgbClr val="FFFFFF"/>
                          </a:solidFill>
                          <a:effectLst/>
                          <a:latin typeface="Arial" charset="0"/>
                          <a:cs typeface="Arial" charset="0"/>
                        </a:rPr>
                        <a:t>Office 2004 pour Mac</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fr-FR" sz="1400" b="0" i="0" u="none" strike="noStrike" cap="none" normalizeH="0" baseline="0" dirty="0" smtClean="0">
                          <a:ln>
                            <a:noFill/>
                          </a:ln>
                          <a:solidFill>
                            <a:srgbClr val="FFFFFF"/>
                          </a:solidFill>
                          <a:effectLst/>
                          <a:latin typeface="Arial" charset="0"/>
                          <a:cs typeface="Arial" charset="0"/>
                        </a:rPr>
                        <a:t>Microsoft Office 2008 pour Mac</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fr-FR" sz="1400" b="0" i="0" u="none" strike="noStrike" cap="none" normalizeH="0" baseline="0" dirty="0" smtClean="0">
                          <a:ln>
                            <a:noFill/>
                          </a:ln>
                          <a:solidFill>
                            <a:srgbClr val="FFFFFF"/>
                          </a:solidFill>
                          <a:effectLst/>
                          <a:latin typeface="Arial" charset="0"/>
                          <a:cs typeface="Arial" charset="0"/>
                        </a:rPr>
                        <a:t>Convertisseur de formats de fichier Open XML pour Mac</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rgbClr val="FFFFFF"/>
                          </a:solidFill>
                          <a:effectLst/>
                          <a:latin typeface="Arial" charset="0"/>
                          <a:cs typeface="Arial" charset="0"/>
                        </a:rPr>
                        <a:t>Office Word Viewer 2003 SP3</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rgbClr val="FFFFFF"/>
                          </a:solidFill>
                          <a:effectLst/>
                          <a:latin typeface="Arial" charset="0"/>
                          <a:cs typeface="Arial" charset="0"/>
                        </a:rPr>
                        <a:t>Office Word Viewer </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fr-FR" sz="1400" b="0" i="0" u="none" strike="noStrike" cap="none" normalizeH="0" baseline="0" dirty="0" smtClean="0">
                          <a:ln>
                            <a:noFill/>
                          </a:ln>
                          <a:solidFill>
                            <a:schemeClr val="tx1"/>
                          </a:solidFill>
                          <a:effectLst/>
                          <a:latin typeface="Arial" charset="0"/>
                          <a:cs typeface="Arial" charset="0"/>
                        </a:rPr>
                        <a:t> </a:t>
                      </a:r>
                      <a:r>
                        <a:rPr kumimoji="0" lang="fr-FR" sz="1400" b="0" i="0" u="none" strike="noStrike" cap="none" normalizeH="0" baseline="0" dirty="0" smtClean="0">
                          <a:ln>
                            <a:noFill/>
                          </a:ln>
                          <a:solidFill>
                            <a:srgbClr val="FFFFFF"/>
                          </a:solidFill>
                          <a:effectLst/>
                          <a:latin typeface="Arial" charset="0"/>
                          <a:cs typeface="Arial" charset="0"/>
                        </a:rPr>
                        <a:t>Pack de compatibilité Office pour les formats de fichier Word, Excel et PowerPoint 2007 SP1 et SP2</a:t>
                      </a:r>
                      <a:endParaRPr kumimoji="0" lang="en-US" sz="1400" b="0" i="0" u="none" strike="noStrike" cap="none" normalizeH="0" baseline="0" dirty="0" smtClean="0">
                        <a:ln>
                          <a:noFill/>
                        </a:ln>
                        <a:solidFill>
                          <a:srgbClr val="FFFFFF"/>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8018" name="Rectangle 2"/>
          <p:cNvSpPr>
            <a:spLocks noGrp="1" noChangeArrowheads="1"/>
          </p:cNvSpPr>
          <p:nvPr>
            <p:ph type="title"/>
          </p:nvPr>
        </p:nvSpPr>
        <p:spPr/>
        <p:txBody>
          <a:bodyPr/>
          <a:lstStyle/>
          <a:p>
            <a:r>
              <a:rPr lang="en-US" smtClean="0"/>
              <a:t>MS09-027 : Indices de gravité</a:t>
            </a:r>
          </a:p>
        </p:txBody>
      </p:sp>
      <p:graphicFrame>
        <p:nvGraphicFramePr>
          <p:cNvPr id="9273" name="Group 57"/>
          <p:cNvGraphicFramePr>
            <a:graphicFrameLocks noGrp="1"/>
          </p:cNvGraphicFramePr>
          <p:nvPr/>
        </p:nvGraphicFramePr>
        <p:xfrm>
          <a:off x="152400" y="803275"/>
          <a:ext cx="8747125" cy="5116513"/>
        </p:xfrm>
        <a:graphic>
          <a:graphicData uri="http://schemas.openxmlformats.org/drawingml/2006/table">
            <a:tbl>
              <a:tblPr/>
              <a:tblGrid>
                <a:gridCol w="1381125"/>
                <a:gridCol w="2446338"/>
                <a:gridCol w="4919662"/>
              </a:tblGrid>
              <a:tr h="447675">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dirty="0" err="1" smtClean="0">
                          <a:ln>
                            <a:noFill/>
                          </a:ln>
                          <a:solidFill>
                            <a:srgbClr val="FFFFFF"/>
                          </a:solidFill>
                          <a:effectLst/>
                          <a:latin typeface="Arial" charset="0"/>
                          <a:cs typeface="Arial" charset="0"/>
                        </a:rPr>
                        <a:t>Numéro</a:t>
                      </a:r>
                      <a:endParaRPr kumimoji="0" lang="en-US" sz="1400" b="0" i="0" u="none" strike="noStrike" cap="none" normalizeH="0" baseline="0" dirty="0" smtClean="0">
                        <a:ln>
                          <a:noFill/>
                        </a:ln>
                        <a:solidFill>
                          <a:srgbClr val="FFFFFF"/>
                        </a:solidFill>
                        <a:effectLst/>
                        <a:latin typeface="Arial" charset="0"/>
                        <a:cs typeface="Arial" charset="0"/>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chemeClr val="tx1"/>
                          </a:solidFill>
                          <a:effectLst/>
                          <a:latin typeface="Arial" charset="0"/>
                          <a:cs typeface="Arial" charset="0"/>
                        </a:rPr>
                        <a:t> </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endParaRPr kumimoji="0" lang="en-US" sz="1400" b="0" i="0" u="none" strike="noStrike" cap="none" normalizeH="0" baseline="0" smtClean="0">
                        <a:ln>
                          <a:noFill/>
                        </a:ln>
                        <a:solidFill>
                          <a:schemeClr val="tx1"/>
                        </a:solidFill>
                        <a:effectLst/>
                        <a:latin typeface="Arial" charset="0"/>
                        <a:cs typeface="Arial"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51000">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MS09-027</a:t>
                      </a:r>
                    </a:p>
                  </a:txBody>
                  <a:tcPr marL="68580" marR="6858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C000"/>
                          </a:solidFill>
                          <a:effectLst/>
                          <a:latin typeface="Arial" charset="0"/>
                          <a:cs typeface="Arial" charset="0"/>
                        </a:rPr>
                        <a:t>Office Word 2000 SP3 </a:t>
                      </a:r>
                      <a:r>
                        <a:rPr kumimoji="0" lang="en-US" sz="1400" b="0" i="0" u="none" strike="noStrike" cap="none" normalizeH="0" baseline="0" dirty="0" err="1" smtClean="0">
                          <a:ln>
                            <a:noFill/>
                          </a:ln>
                          <a:solidFill>
                            <a:srgbClr val="FFC000"/>
                          </a:solidFill>
                          <a:effectLst/>
                          <a:latin typeface="Arial" charset="0"/>
                          <a:cs typeface="Arial" charset="0"/>
                        </a:rPr>
                        <a:t>sur</a:t>
                      </a:r>
                      <a:r>
                        <a:rPr kumimoji="0" lang="en-US" sz="1400" b="0" i="0" u="none" strike="noStrike" cap="none" normalizeH="0" baseline="0" dirty="0" smtClean="0">
                          <a:ln>
                            <a:noFill/>
                          </a:ln>
                          <a:solidFill>
                            <a:srgbClr val="FFC000"/>
                          </a:solidFill>
                          <a:effectLst/>
                          <a:latin typeface="Arial" charset="0"/>
                          <a:cs typeface="Arial"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FFFF"/>
                          </a:solidFill>
                          <a:effectLst/>
                          <a:latin typeface="Arial" charset="0"/>
                          <a:cs typeface="Arial" charset="0"/>
                        </a:rPr>
                        <a:t>Office 2000 SP3</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FFFFFF"/>
                        </a:solidFill>
                        <a:effectLst/>
                        <a:latin typeface="Arial"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C000"/>
                          </a:solidFill>
                          <a:effectLst/>
                          <a:latin typeface="Arial" charset="0"/>
                          <a:cs typeface="Arial" charset="0"/>
                        </a:rPr>
                        <a:t>Office Word 2002 SP3 sur :</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smtClean="0">
                          <a:ln>
                            <a:noFill/>
                          </a:ln>
                          <a:solidFill>
                            <a:schemeClr val="tx1"/>
                          </a:solidFill>
                          <a:effectLst/>
                          <a:latin typeface="Arial" charset="0"/>
                          <a:cs typeface="Arial" charset="0"/>
                        </a:rPr>
                        <a:t> </a:t>
                      </a:r>
                      <a:r>
                        <a:rPr kumimoji="0" lang="en-US" sz="1400" b="0" i="0" u="none" strike="noStrike" cap="none" normalizeH="0" baseline="0" smtClean="0">
                          <a:ln>
                            <a:noFill/>
                          </a:ln>
                          <a:solidFill>
                            <a:srgbClr val="FFFFFF"/>
                          </a:solidFill>
                          <a:effectLst/>
                          <a:latin typeface="Arial" charset="0"/>
                          <a:cs typeface="Arial" charset="0"/>
                        </a:rPr>
                        <a:t>Office XP SP3</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smtClean="0">
                          <a:ln>
                            <a:noFill/>
                          </a:ln>
                          <a:solidFill>
                            <a:schemeClr val="tx1"/>
                          </a:solidFill>
                          <a:effectLst/>
                          <a:latin typeface="Arial" charset="0"/>
                          <a:cs typeface="Arial" charset="0"/>
                        </a:rPr>
                        <a:t> </a:t>
                      </a:r>
                      <a:r>
                        <a:rPr kumimoji="0" lang="en-US" sz="1400" b="0" i="0" u="none" strike="noStrike" cap="none" normalizeH="0" baseline="0" smtClean="0">
                          <a:ln>
                            <a:noFill/>
                          </a:ln>
                          <a:solidFill>
                            <a:srgbClr val="FFFFFF"/>
                          </a:solidFill>
                          <a:effectLst/>
                          <a:latin typeface="Arial" charset="0"/>
                          <a:cs typeface="Arial" charset="0"/>
                        </a:rPr>
                        <a:t>Office 2003  SP3</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da-DK" sz="1400" b="0" i="0" u="none" strike="noStrike" cap="none" normalizeH="0" baseline="0" smtClean="0">
                          <a:ln>
                            <a:noFill/>
                          </a:ln>
                          <a:solidFill>
                            <a:schemeClr val="tx1"/>
                          </a:solidFill>
                          <a:effectLst/>
                          <a:latin typeface="Arial" charset="0"/>
                          <a:cs typeface="Arial" charset="0"/>
                        </a:rPr>
                        <a:t> </a:t>
                      </a:r>
                      <a:r>
                        <a:rPr kumimoji="0" lang="da-DK" sz="1400" b="0" i="0" u="none" strike="noStrike" cap="none" normalizeH="0" baseline="0" smtClean="0">
                          <a:ln>
                            <a:noFill/>
                          </a:ln>
                          <a:solidFill>
                            <a:srgbClr val="FFFFFF"/>
                          </a:solidFill>
                          <a:effectLst/>
                          <a:latin typeface="Arial" charset="0"/>
                          <a:cs typeface="Arial" charset="0"/>
                        </a:rPr>
                        <a:t>Office System 2007 SP1 et SP2</a:t>
                      </a:r>
                      <a:endParaRPr kumimoji="0" lang="en-US" sz="1400" b="0" i="0" u="none" strike="noStrike" cap="none" normalizeH="0" baseline="0" smtClean="0">
                        <a:ln>
                          <a:noFill/>
                        </a:ln>
                        <a:solidFill>
                          <a:srgbClr val="FFFFFF"/>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4771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cs typeface="Arial" charset="0"/>
                      </a:endParaRPr>
                    </a:p>
                  </a:txBody>
                  <a:tcPr marL="68580" marR="6858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Critique</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114300" marR="0" lvl="0" indent="-11430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66"/>
                          </a:solidFill>
                          <a:effectLst/>
                          <a:latin typeface="Arial" charset="0"/>
                          <a:cs typeface="Arial" charset="0"/>
                        </a:rPr>
                        <a:t>Important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r>
              <a:tr h="22701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cs typeface="Arial" charset="0"/>
                      </a:endParaRPr>
                    </a:p>
                  </a:txBody>
                  <a:tcPr marL="68580" marR="6858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14300" marR="0" lvl="0" indent="-11430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rgbClr val="FFFFFF"/>
                          </a:solidFill>
                          <a:effectLst/>
                          <a:latin typeface="Arial" charset="0"/>
                          <a:cs typeface="Arial" charset="0"/>
                        </a:rPr>
                        <a:t>Office 2004 pour Mac</a:t>
                      </a:r>
                    </a:p>
                    <a:p>
                      <a:pPr marL="114300" marR="0" lvl="0" indent="-114300" algn="l" defTabSz="914400" rtl="0" eaLnBrk="1" fontAlgn="base" latinLnBrk="0" hangingPunct="1">
                        <a:lnSpc>
                          <a:spcPct val="100000"/>
                        </a:lnSpc>
                        <a:spcBef>
                          <a:spcPct val="0"/>
                        </a:spcBef>
                        <a:spcAft>
                          <a:spcPct val="0"/>
                        </a:spcAft>
                        <a:buClrTx/>
                        <a:buSzTx/>
                        <a:buFontTx/>
                        <a:buChar char="•"/>
                        <a:tabLst/>
                      </a:pPr>
                      <a:r>
                        <a:rPr kumimoji="0" lang="fr-FR" sz="1400" b="0" i="0" u="none" strike="noStrike" cap="none" normalizeH="0" baseline="0" dirty="0" smtClean="0">
                          <a:ln>
                            <a:noFill/>
                          </a:ln>
                          <a:solidFill>
                            <a:srgbClr val="FFFFFF"/>
                          </a:solidFill>
                          <a:effectLst/>
                          <a:latin typeface="Arial" charset="0"/>
                          <a:cs typeface="Arial" charset="0"/>
                        </a:rPr>
                        <a:t>Microsoft Office 2008 pour Mac</a:t>
                      </a:r>
                    </a:p>
                    <a:p>
                      <a:pPr marL="114300" marR="0" lvl="0" indent="-114300" algn="l" defTabSz="914400" rtl="0" eaLnBrk="1" fontAlgn="base" latinLnBrk="0" hangingPunct="1">
                        <a:lnSpc>
                          <a:spcPct val="100000"/>
                        </a:lnSpc>
                        <a:spcBef>
                          <a:spcPct val="0"/>
                        </a:spcBef>
                        <a:spcAft>
                          <a:spcPct val="0"/>
                        </a:spcAft>
                        <a:buClrTx/>
                        <a:buSzTx/>
                        <a:buFontTx/>
                        <a:buChar char="•"/>
                        <a:tabLst/>
                      </a:pPr>
                      <a:r>
                        <a:rPr kumimoji="0" lang="fr-FR" sz="1400" b="0" i="0" u="none" strike="noStrike" cap="none" normalizeH="0" baseline="0" dirty="0" smtClean="0">
                          <a:ln>
                            <a:noFill/>
                          </a:ln>
                          <a:solidFill>
                            <a:srgbClr val="FFFFFF"/>
                          </a:solidFill>
                          <a:effectLst/>
                          <a:latin typeface="Arial" charset="0"/>
                          <a:cs typeface="Arial" charset="0"/>
                        </a:rPr>
                        <a:t>Convertisseur de formats de fichier Open XML pour Mac</a:t>
                      </a:r>
                    </a:p>
                    <a:p>
                      <a:pPr marL="114300" marR="0" lvl="0" indent="-11430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rgbClr val="FFFFFF"/>
                          </a:solidFill>
                          <a:effectLst/>
                          <a:latin typeface="Arial" charset="0"/>
                          <a:cs typeface="Arial" charset="0"/>
                        </a:rPr>
                        <a:t>Office Word Viewer 2003 SP3</a:t>
                      </a:r>
                    </a:p>
                    <a:p>
                      <a:pPr marL="114300" marR="0" lvl="0" indent="-11430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rgbClr val="FFFFFF"/>
                          </a:solidFill>
                          <a:effectLst/>
                          <a:latin typeface="Arial" charset="0"/>
                          <a:cs typeface="Arial" charset="0"/>
                        </a:rPr>
                        <a:t>Office Word Viewer </a:t>
                      </a:r>
                    </a:p>
                    <a:p>
                      <a:pPr marL="114300" marR="0" lvl="0" indent="-114300" algn="l" defTabSz="914400" rtl="0" eaLnBrk="1" fontAlgn="base" latinLnBrk="0" hangingPunct="1">
                        <a:lnSpc>
                          <a:spcPct val="100000"/>
                        </a:lnSpc>
                        <a:spcBef>
                          <a:spcPct val="0"/>
                        </a:spcBef>
                        <a:spcAft>
                          <a:spcPct val="0"/>
                        </a:spcAft>
                        <a:buClrTx/>
                        <a:buSzTx/>
                        <a:buFontTx/>
                        <a:buChar char="•"/>
                        <a:tabLst/>
                      </a:pPr>
                      <a:r>
                        <a:rPr kumimoji="0" lang="fr-FR" sz="1400" b="0" i="0" u="none" strike="noStrike" cap="none" normalizeH="0" baseline="0" dirty="0" smtClean="0">
                          <a:ln>
                            <a:noFill/>
                          </a:ln>
                          <a:solidFill>
                            <a:schemeClr val="tx1"/>
                          </a:solidFill>
                          <a:effectLst/>
                          <a:latin typeface="Arial" charset="0"/>
                          <a:cs typeface="Arial" charset="0"/>
                        </a:rPr>
                        <a:t> </a:t>
                      </a:r>
                      <a:r>
                        <a:rPr kumimoji="0" lang="fr-FR" sz="1400" b="0" i="0" u="none" strike="noStrike" cap="none" normalizeH="0" baseline="0" dirty="0" smtClean="0">
                          <a:ln>
                            <a:noFill/>
                          </a:ln>
                          <a:solidFill>
                            <a:srgbClr val="FFFFFF"/>
                          </a:solidFill>
                          <a:effectLst/>
                          <a:latin typeface="Arial" charset="0"/>
                          <a:cs typeface="Arial" charset="0"/>
                        </a:rPr>
                        <a:t>Pack de compatibilité Office pour les formats de fichier Word, Excel et PowerPoint 2007 SP1 et SP2</a:t>
                      </a:r>
                    </a:p>
                    <a:p>
                      <a:pPr marL="114300" marR="0" lvl="0" indent="-114300" algn="l" defTabSz="914400" rtl="0" eaLnBrk="1" fontAlgn="base" latinLnBrk="0" hangingPunct="1">
                        <a:lnSpc>
                          <a:spcPct val="100000"/>
                        </a:lnSpc>
                        <a:spcBef>
                          <a:spcPct val="0"/>
                        </a:spcBef>
                        <a:spcAft>
                          <a:spcPct val="0"/>
                        </a:spcAft>
                        <a:buClrTx/>
                        <a:buSzTx/>
                        <a:buFontTx/>
                        <a:buChar char="•"/>
                        <a:tabLst/>
                      </a:pPr>
                      <a:endParaRPr kumimoji="0" lang="en-US" sz="1400" b="0" i="0" u="none" strike="noStrike" cap="none" normalizeH="0" baseline="0" dirty="0" smtClean="0">
                        <a:ln>
                          <a:noFill/>
                        </a:ln>
                        <a:solidFill>
                          <a:srgbClr val="FFFFFF"/>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4706" name="Rectangle 2"/>
          <p:cNvSpPr>
            <a:spLocks noGrp="1" noChangeArrowheads="1"/>
          </p:cNvSpPr>
          <p:nvPr>
            <p:ph type="title"/>
          </p:nvPr>
        </p:nvSpPr>
        <p:spPr/>
        <p:txBody>
          <a:bodyPr/>
          <a:lstStyle/>
          <a:p>
            <a:pPr defTabSz="914363" fontAlgn="auto">
              <a:spcAft>
                <a:spcPts val="0"/>
              </a:spcAft>
              <a:defRPr/>
            </a:pPr>
            <a:r>
              <a:rPr>
                <a:solidFill>
                  <a:schemeClr val="tx1">
                    <a:lumMod val="95000"/>
                  </a:schemeClr>
                </a:solidFill>
              </a:rPr>
              <a:t>Questions - Réponses</a:t>
            </a:r>
          </a:p>
        </p:txBody>
      </p:sp>
      <p:sp>
        <p:nvSpPr>
          <p:cNvPr id="9219" name="Rectangle 3"/>
          <p:cNvSpPr>
            <a:spLocks noGrp="1" noChangeArrowheads="1"/>
          </p:cNvSpPr>
          <p:nvPr>
            <p:ph idx="1"/>
          </p:nvPr>
        </p:nvSpPr>
        <p:spPr>
          <a:xfrm>
            <a:off x="152400" y="1035050"/>
            <a:ext cx="8747125" cy="828675"/>
          </a:xfrm>
        </p:spPr>
        <p:txBody>
          <a:bodyPr/>
          <a:lstStyle/>
          <a:p>
            <a:pPr>
              <a:lnSpc>
                <a:spcPct val="150000"/>
              </a:lnSpc>
              <a:buFontTx/>
              <a:buNone/>
            </a:pPr>
            <a:r>
              <a:rPr lang="fr-FR" sz="2400" smtClean="0"/>
              <a:t>À tout moment pendant la présentation, posez vos questions :</a:t>
            </a:r>
            <a:endParaRPr lang="en-US" sz="2400" smtClean="0"/>
          </a:p>
        </p:txBody>
      </p:sp>
      <p:pic>
        <p:nvPicPr>
          <p:cNvPr id="9220" name="Picture 4"/>
          <p:cNvPicPr>
            <a:picLocks noChangeAspect="1" noChangeArrowheads="1"/>
          </p:cNvPicPr>
          <p:nvPr/>
        </p:nvPicPr>
        <p:blipFill>
          <a:blip r:embed="rId3" cstate="print"/>
          <a:srcRect/>
          <a:stretch>
            <a:fillRect/>
          </a:stretch>
        </p:blipFill>
        <p:spPr bwMode="auto">
          <a:xfrm>
            <a:off x="1527175" y="2232025"/>
            <a:ext cx="5899150" cy="1082675"/>
          </a:xfrm>
          <a:prstGeom prst="rect">
            <a:avLst/>
          </a:prstGeom>
          <a:noFill/>
          <a:ln w="9525">
            <a:noFill/>
            <a:miter lim="800000"/>
            <a:headEnd/>
            <a:tailEnd/>
          </a:ln>
        </p:spPr>
      </p:pic>
      <p:sp>
        <p:nvSpPr>
          <p:cNvPr id="9221" name="TextBox 4"/>
          <p:cNvSpPr txBox="1">
            <a:spLocks noChangeArrowheads="1"/>
          </p:cNvSpPr>
          <p:nvPr/>
        </p:nvSpPr>
        <p:spPr bwMode="auto">
          <a:xfrm>
            <a:off x="336550" y="1771650"/>
            <a:ext cx="7170738" cy="338138"/>
          </a:xfrm>
          <a:prstGeom prst="rect">
            <a:avLst/>
          </a:prstGeom>
          <a:noFill/>
          <a:ln w="9525">
            <a:noFill/>
            <a:miter lim="800000"/>
            <a:headEnd/>
            <a:tailEnd/>
          </a:ln>
        </p:spPr>
        <p:txBody>
          <a:bodyPr wrap="none">
            <a:spAutoFit/>
          </a:bodyPr>
          <a:lstStyle/>
          <a:p>
            <a:r>
              <a:rPr lang="fr-FR" sz="1600" b="1">
                <a:solidFill>
                  <a:schemeClr val="tx1"/>
                </a:solidFill>
              </a:rPr>
              <a:t>1. Ouvrez l’interface Questions-réponses en cliquant sur le menu Q&amp;R :</a:t>
            </a:r>
          </a:p>
        </p:txBody>
      </p:sp>
      <p:sp>
        <p:nvSpPr>
          <p:cNvPr id="9222" name="Rectangle 6"/>
          <p:cNvSpPr>
            <a:spLocks noChangeArrowheads="1"/>
          </p:cNvSpPr>
          <p:nvPr/>
        </p:nvSpPr>
        <p:spPr bwMode="auto">
          <a:xfrm>
            <a:off x="336550" y="3797300"/>
            <a:ext cx="7458075" cy="584200"/>
          </a:xfrm>
          <a:prstGeom prst="rect">
            <a:avLst/>
          </a:prstGeom>
          <a:noFill/>
          <a:ln w="9525">
            <a:noFill/>
            <a:miter lim="800000"/>
            <a:headEnd/>
            <a:tailEnd/>
          </a:ln>
        </p:spPr>
        <p:txBody>
          <a:bodyPr>
            <a:spAutoFit/>
          </a:bodyPr>
          <a:lstStyle/>
          <a:p>
            <a:r>
              <a:rPr lang="fr-FR" sz="1600" b="1">
                <a:solidFill>
                  <a:schemeClr val="tx1"/>
                </a:solidFill>
              </a:rPr>
              <a:t>2. Précisez le numéro du Bulletin, entrez votre question et cliquez sur « Poser une question » :</a:t>
            </a:r>
            <a:endParaRPr lang="fr-FR" sz="1600"/>
          </a:p>
        </p:txBody>
      </p:sp>
      <p:pic>
        <p:nvPicPr>
          <p:cNvPr id="9223" name="Picture 6"/>
          <p:cNvPicPr>
            <a:picLocks noChangeAspect="1" noChangeArrowheads="1"/>
          </p:cNvPicPr>
          <p:nvPr/>
        </p:nvPicPr>
        <p:blipFill>
          <a:blip r:embed="rId4" cstate="print"/>
          <a:srcRect/>
          <a:stretch>
            <a:fillRect/>
          </a:stretch>
        </p:blipFill>
        <p:spPr bwMode="auto">
          <a:xfrm>
            <a:off x="1533525" y="4476750"/>
            <a:ext cx="6103938" cy="1714500"/>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smtClean="0"/>
              <a:t>MS09-027 : Des vulnérabilités dans Microsoft Office Word pourraient permettre l'exécution de code à distance (969514) - Critique</a:t>
            </a:r>
            <a:br>
              <a:rPr lang="fr-FR" smtClean="0"/>
            </a:br>
            <a:r>
              <a:rPr lang="fr-FR" smtClean="0"/>
              <a:t/>
            </a:r>
            <a:br>
              <a:rPr lang="fr-FR" smtClean="0"/>
            </a:br>
            <a:endParaRPr lang="en-US" smtClean="0"/>
          </a:p>
        </p:txBody>
      </p:sp>
      <p:graphicFrame>
        <p:nvGraphicFramePr>
          <p:cNvPr id="4" name="Table 3"/>
          <p:cNvGraphicFramePr>
            <a:graphicFrameLocks noGrp="1"/>
          </p:cNvGraphicFramePr>
          <p:nvPr/>
        </p:nvGraphicFramePr>
        <p:xfrm>
          <a:off x="393700" y="2268728"/>
          <a:ext cx="8229600" cy="2909697"/>
        </p:xfrm>
        <a:graphic>
          <a:graphicData uri="http://schemas.openxmlformats.org/drawingml/2006/table">
            <a:tbl>
              <a:tblPr/>
              <a:tblGrid>
                <a:gridCol w="1655763"/>
                <a:gridCol w="6573837"/>
              </a:tblGrid>
              <a:tr h="18097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0" i="0" u="none" strike="noStrike" cap="none" normalizeH="0" baseline="0" smtClean="0">
                          <a:ln>
                            <a:noFill/>
                          </a:ln>
                          <a:solidFill>
                            <a:srgbClr val="FFFFFF"/>
                          </a:solidFill>
                          <a:effectLst/>
                          <a:latin typeface="Arial" charset="0"/>
                          <a:cs typeface="Arial" charset="0"/>
                        </a:rPr>
                        <a:t>Vulnérabilité</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just"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smtClean="0">
                          <a:ln>
                            <a:noFill/>
                          </a:ln>
                          <a:solidFill>
                            <a:srgbClr val="FFFFFF"/>
                          </a:solidFill>
                          <a:effectLst/>
                          <a:latin typeface="Arial" charset="0"/>
                          <a:ea typeface="PMingLiU" pitchFamily="18" charset="-120"/>
                          <a:cs typeface="Times New Roman" pitchFamily="18" charset="0"/>
                        </a:rPr>
                        <a:t>2 vulnérabilités d'exécution de code à distance dans Microsoft Office Word.</a:t>
                      </a:r>
                      <a:endParaRPr kumimoji="0" lang="en-US" sz="1200" b="0" i="0" u="none" strike="noStrike" cap="none" normalizeH="0" baseline="0" smtClean="0">
                        <a:ln>
                          <a:noFill/>
                        </a:ln>
                        <a:solidFill>
                          <a:srgbClr val="FFFFFF"/>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877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0" i="0" u="none" strike="noStrike" cap="none" normalizeH="0" baseline="0" dirty="0" err="1" smtClean="0">
                          <a:ln>
                            <a:noFill/>
                          </a:ln>
                          <a:solidFill>
                            <a:srgbClr val="FFFFFF"/>
                          </a:solidFill>
                          <a:effectLst/>
                          <a:latin typeface="Arial" charset="0"/>
                          <a:cs typeface="Arial" charset="0"/>
                        </a:rPr>
                        <a:t>Vecteurs</a:t>
                      </a:r>
                      <a:r>
                        <a:rPr kumimoji="0" lang="en-US" sz="1200" b="0" i="0" u="none" strike="noStrike" cap="none" normalizeH="0" baseline="0" dirty="0" smtClean="0">
                          <a:ln>
                            <a:noFill/>
                          </a:ln>
                          <a:solidFill>
                            <a:srgbClr val="FFFFFF"/>
                          </a:solidFill>
                          <a:effectLst/>
                          <a:latin typeface="Arial" charset="0"/>
                          <a:cs typeface="Arial" charset="0"/>
                        </a:rPr>
                        <a:t> </a:t>
                      </a:r>
                      <a:r>
                        <a:rPr kumimoji="0" lang="en-US" sz="1200" b="0" i="0" u="none" strike="noStrike" cap="none" normalizeH="0" baseline="0" dirty="0" err="1" smtClean="0">
                          <a:ln>
                            <a:noFill/>
                          </a:ln>
                          <a:solidFill>
                            <a:srgbClr val="FFFFFF"/>
                          </a:solidFill>
                          <a:effectLst/>
                          <a:latin typeface="Arial" charset="0"/>
                          <a:cs typeface="Arial" charset="0"/>
                        </a:rPr>
                        <a:t>d'attaque</a:t>
                      </a:r>
                      <a:r>
                        <a:rPr kumimoji="0" lang="en-US" sz="1200" b="0" i="0" u="none" strike="noStrike" cap="none" normalizeH="0" baseline="0" dirty="0" smtClean="0">
                          <a:ln>
                            <a:noFill/>
                          </a:ln>
                          <a:solidFill>
                            <a:srgbClr val="FFFFFF"/>
                          </a:solidFill>
                          <a:effectLst/>
                          <a:latin typeface="Arial" charset="0"/>
                          <a:cs typeface="Arial" charset="0"/>
                        </a:rPr>
                        <a:t> </a:t>
                      </a:r>
                      <a:r>
                        <a:rPr kumimoji="0" lang="en-US" sz="1200" b="0" i="0" u="none" strike="noStrike" cap="none" normalizeH="0" baseline="0" dirty="0" err="1" smtClean="0">
                          <a:ln>
                            <a:noFill/>
                          </a:ln>
                          <a:solidFill>
                            <a:srgbClr val="FFFFFF"/>
                          </a:solidFill>
                          <a:effectLst/>
                          <a:latin typeface="Arial" charset="0"/>
                          <a:cs typeface="Arial" charset="0"/>
                        </a:rPr>
                        <a:t>possibles</a:t>
                      </a:r>
                      <a:endParaRPr kumimoji="0" lang="en-US" sz="1200" b="0" i="0" u="none" strike="noStrike" cap="none" normalizeH="0" baseline="0" dirty="0" smtClean="0">
                        <a:ln>
                          <a:noFill/>
                        </a:ln>
                        <a:solidFill>
                          <a:srgbClr val="FFFFFF"/>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smtClean="0">
                          <a:ln>
                            <a:noFill/>
                          </a:ln>
                          <a:solidFill>
                            <a:srgbClr val="FFFFFF"/>
                          </a:solidFill>
                          <a:effectLst/>
                          <a:latin typeface="Arial" charset="0"/>
                          <a:cs typeface="Arial" charset="0"/>
                        </a:rPr>
                        <a:t>Un utilisateur ouvre un fichier Works spécialement conçu envoyé par messagerie électronique ou hébergé sur un site Web.</a:t>
                      </a:r>
                      <a:endParaRPr kumimoji="0" lang="en-US" sz="1200" b="0" i="0" u="none" strike="noStrike" cap="none" normalizeH="0" baseline="0" smtClean="0">
                        <a:ln>
                          <a:noFill/>
                        </a:ln>
                        <a:solidFill>
                          <a:srgbClr val="FFFFFF"/>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622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0" i="0" u="none" strike="noStrike" cap="none" normalizeH="0" baseline="0" smtClean="0">
                          <a:ln>
                            <a:noFill/>
                          </a:ln>
                          <a:solidFill>
                            <a:srgbClr val="FFFFFF"/>
                          </a:solidFill>
                          <a:effectLst/>
                          <a:latin typeface="Arial" charset="0"/>
                          <a:cs typeface="Arial" charset="0"/>
                        </a:rPr>
                        <a:t>Impact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just"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smtClean="0">
                          <a:ln>
                            <a:noFill/>
                          </a:ln>
                          <a:solidFill>
                            <a:srgbClr val="FFFFFF"/>
                          </a:solidFill>
                          <a:effectLst/>
                          <a:latin typeface="Arial" charset="0"/>
                          <a:cs typeface="Arial" charset="0"/>
                        </a:rPr>
                        <a:t>Un attaquant pourrait exécuter du code arbitraire dans le contexte de l'utilisateur connecté.</a:t>
                      </a:r>
                      <a:endParaRPr kumimoji="0" lang="en-US" sz="1200" b="0" i="0" u="none" strike="noStrike" cap="none" normalizeH="0" baseline="0" smtClean="0">
                        <a:ln>
                          <a:noFill/>
                        </a:ln>
                        <a:solidFill>
                          <a:srgbClr val="FFFFFF"/>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1288">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0" i="0" u="none" strike="noStrike" cap="none" normalizeH="0" baseline="0" smtClean="0">
                          <a:ln>
                            <a:noFill/>
                          </a:ln>
                          <a:solidFill>
                            <a:srgbClr val="FFFFFF"/>
                          </a:solidFill>
                          <a:effectLst/>
                          <a:latin typeface="Arial" charset="0"/>
                          <a:cs typeface="Arial" charset="0"/>
                        </a:rPr>
                        <a:t>Facteurs atténuants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smtClean="0">
                          <a:ln>
                            <a:noFill/>
                          </a:ln>
                          <a:solidFill>
                            <a:srgbClr val="FFFFFF"/>
                          </a:solidFill>
                          <a:effectLst/>
                          <a:latin typeface="Arial" charset="0"/>
                          <a:ea typeface="PMingLiU" pitchFamily="18" charset="-120"/>
                          <a:cs typeface="Times New Roman" pitchFamily="18" charset="0"/>
                        </a:rPr>
                        <a:t>Un attaquant n'aurait aucun moyen de forcer un utilisateur à ouvrir des fichiers depuis un site Web ou dans un message électronique. </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smtClean="0">
                          <a:ln>
                            <a:noFill/>
                          </a:ln>
                          <a:solidFill>
                            <a:srgbClr val="FFFFFF"/>
                          </a:solidFill>
                          <a:effectLst/>
                          <a:latin typeface="Arial" charset="0"/>
                          <a:ea typeface="PMingLiU" pitchFamily="18" charset="-120"/>
                          <a:cs typeface="Arial" charset="0"/>
                        </a:rPr>
                        <a:t>Les utilisateurs qui ont installé et qui utilisent l'Outil de confirmation à l'ouverture pour Office 2000 (Office Document Open Confirmation Tool for Office 2000) seront invités à Ouvrir, Enregistrer ou Annuler avant d'ouvrir un document.</a:t>
                      </a:r>
                      <a:endParaRPr kumimoji="0" lang="en-US" sz="1200" b="0" i="0" u="none" strike="noStrike" cap="none" normalizeH="0" baseline="0" smtClean="0">
                        <a:ln>
                          <a:noFill/>
                        </a:ln>
                        <a:solidFill>
                          <a:srgbClr val="FFFFFF"/>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1288">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0" i="0" u="none" strike="noStrike" cap="none" normalizeH="0" baseline="0" smtClean="0">
                          <a:ln>
                            <a:noFill/>
                          </a:ln>
                          <a:solidFill>
                            <a:srgbClr val="FFFFFF"/>
                          </a:solidFill>
                          <a:effectLst/>
                          <a:latin typeface="Arial" charset="0"/>
                          <a:cs typeface="Arial" charset="0"/>
                        </a:rPr>
                        <a:t>Informations complémentaires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dirty="0" smtClean="0">
                          <a:ln>
                            <a:noFill/>
                          </a:ln>
                          <a:solidFill>
                            <a:srgbClr val="FFFFFF"/>
                          </a:solidFill>
                          <a:effectLst/>
                          <a:latin typeface="Arial" charset="0"/>
                          <a:ea typeface="PMingLiU" pitchFamily="18" charset="-120"/>
                          <a:cs typeface="Times New Roman" pitchFamily="18" charset="0"/>
                        </a:rPr>
                        <a:t>Adoptez la stratégie de blocage des fichiers Microsoft Office pour bloquer l'ouverture des documents au format Office 2003 et d'une version antérieure provenant d'une source inconnue ou non fiable. </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dirty="0" smtClean="0">
                          <a:ln>
                            <a:noFill/>
                          </a:ln>
                          <a:solidFill>
                            <a:srgbClr val="FFFFFF"/>
                          </a:solidFill>
                          <a:effectLst/>
                          <a:latin typeface="Arial" charset="0"/>
                          <a:ea typeface="PMingLiU" pitchFamily="18" charset="-120"/>
                          <a:cs typeface="Times New Roman" pitchFamily="18" charset="0"/>
                        </a:rPr>
                        <a:t>Ces vulnérabilités ont été signalées confidentiellement.</a:t>
                      </a:r>
                      <a:r>
                        <a:rPr kumimoji="0" lang="fr-FR" sz="1200" b="0" i="0" u="none" strike="noStrike" cap="none" normalizeH="0" baseline="0" dirty="0" smtClean="0">
                          <a:ln>
                            <a:noFill/>
                          </a:ln>
                          <a:solidFill>
                            <a:schemeClr val="tx1"/>
                          </a:solidFill>
                          <a:effectLst/>
                          <a:latin typeface="Arial" charset="0"/>
                          <a:ea typeface="PMingLiU" pitchFamily="18" charset="-120"/>
                          <a:cs typeface="Times New Roman" pitchFamily="18" charset="0"/>
                        </a:rPr>
                        <a:t> </a:t>
                      </a:r>
                      <a:endParaRPr kumimoji="0" lang="en-US" sz="1200" b="0" i="0" u="none" strike="noStrike" cap="none" normalizeH="0" baseline="0" dirty="0" smtClean="0">
                        <a:ln>
                          <a:noFill/>
                        </a:ln>
                        <a:solidFill>
                          <a:schemeClr val="tx1"/>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8082" name="Rectangle 2"/>
          <p:cNvSpPr>
            <a:spLocks noGrp="1" noChangeArrowheads="1"/>
          </p:cNvSpPr>
          <p:nvPr>
            <p:ph type="title"/>
          </p:nvPr>
        </p:nvSpPr>
        <p:spPr/>
        <p:txBody>
          <a:bodyPr/>
          <a:lstStyle/>
          <a:p>
            <a:r>
              <a:rPr lang="fr-FR" smtClean="0"/>
              <a:t>Avis de sécurité 969898 - Ensemble de mises à jour pour les kill bits ActiveX</a:t>
            </a:r>
            <a:br>
              <a:rPr lang="fr-FR" smtClean="0"/>
            </a:br>
            <a:endParaRPr lang="en-US" smtClean="0"/>
          </a:p>
        </p:txBody>
      </p:sp>
      <p:sp>
        <p:nvSpPr>
          <p:cNvPr id="1838083" name="Rectangle 3"/>
          <p:cNvSpPr>
            <a:spLocks noGrp="1" noChangeArrowheads="1"/>
          </p:cNvSpPr>
          <p:nvPr>
            <p:ph idx="1"/>
          </p:nvPr>
        </p:nvSpPr>
        <p:spPr>
          <a:xfrm>
            <a:off x="381000" y="1679575"/>
            <a:ext cx="8382000" cy="2210862"/>
          </a:xfrm>
        </p:spPr>
        <p:txBody>
          <a:bodyPr/>
          <a:lstStyle/>
          <a:p>
            <a:r>
              <a:rPr lang="fr-FR" dirty="0" smtClean="0"/>
              <a:t>Inclut un </a:t>
            </a:r>
            <a:r>
              <a:rPr lang="fr-FR" dirty="0" err="1" smtClean="0"/>
              <a:t>kill</a:t>
            </a:r>
            <a:r>
              <a:rPr lang="fr-FR" dirty="0" smtClean="0"/>
              <a:t> bit provenant d'une mise à jour cumulative Microsoft précédente</a:t>
            </a:r>
          </a:p>
          <a:p>
            <a:pPr lvl="1"/>
            <a:r>
              <a:rPr lang="fr-FR" dirty="0" smtClean="0"/>
              <a:t>Mise à jour cumulative pour Visual Basic 6.0 SP6 (KB957924)</a:t>
            </a:r>
          </a:p>
          <a:p>
            <a:r>
              <a:rPr lang="fr-FR" dirty="0" smtClean="0"/>
              <a:t>Inclut des </a:t>
            </a:r>
            <a:r>
              <a:rPr lang="fr-FR" dirty="0" err="1" smtClean="0"/>
              <a:t>kill</a:t>
            </a:r>
            <a:r>
              <a:rPr lang="fr-FR" dirty="0" smtClean="0"/>
              <a:t> bits ActiveX pour les logiciels tiers suivants :</a:t>
            </a:r>
          </a:p>
          <a:p>
            <a:pPr lvl="1"/>
            <a:r>
              <a:rPr lang="fr-FR" dirty="0" smtClean="0"/>
              <a:t>Un contrôle ActiveX développé par </a:t>
            </a:r>
            <a:r>
              <a:rPr lang="fr-FR" dirty="0" err="1" smtClean="0"/>
              <a:t>Derivco</a:t>
            </a:r>
            <a:r>
              <a:rPr lang="fr-FR" dirty="0" smtClean="0"/>
              <a:t>.</a:t>
            </a:r>
          </a:p>
          <a:p>
            <a:pPr lvl="1"/>
            <a:r>
              <a:rPr lang="fr-FR" dirty="0" smtClean="0"/>
              <a:t>Un contrôle ActiveX développé par eBay.</a:t>
            </a:r>
          </a:p>
          <a:p>
            <a:pPr lvl="1"/>
            <a:r>
              <a:rPr lang="fr-FR" dirty="0" smtClean="0"/>
              <a:t>Un contrôle ActiveX développé par </a:t>
            </a:r>
            <a:r>
              <a:rPr lang="fr-FR" dirty="0" err="1" smtClean="0"/>
              <a:t>Research</a:t>
            </a:r>
            <a:r>
              <a:rPr lang="fr-FR" dirty="0" smtClean="0"/>
              <a:t> In Motion (RIM).</a:t>
            </a:r>
            <a:endParaRPr lang="en-US" dirty="0" smtClean="0"/>
          </a:p>
        </p:txBody>
      </p:sp>
    </p:spTree>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8082" name="Rectangle 2"/>
          <p:cNvSpPr>
            <a:spLocks noGrp="1" noChangeArrowheads="1"/>
          </p:cNvSpPr>
          <p:nvPr>
            <p:ph type="title"/>
          </p:nvPr>
        </p:nvSpPr>
        <p:spPr/>
        <p:txBody>
          <a:bodyPr/>
          <a:lstStyle/>
          <a:p>
            <a:r>
              <a:rPr lang="fr-FR" smtClean="0"/>
              <a:t>Avis de sécurité 971888 - Mise à jour pour la dévolution DNS</a:t>
            </a:r>
            <a:br>
              <a:rPr lang="fr-FR" smtClean="0"/>
            </a:br>
            <a:endParaRPr lang="en-US" smtClean="0"/>
          </a:p>
        </p:txBody>
      </p:sp>
      <p:sp>
        <p:nvSpPr>
          <p:cNvPr id="1838083" name="Rectangle 3"/>
          <p:cNvSpPr>
            <a:spLocks noGrp="1" noChangeArrowheads="1"/>
          </p:cNvSpPr>
          <p:nvPr>
            <p:ph idx="1"/>
          </p:nvPr>
        </p:nvSpPr>
        <p:spPr>
          <a:xfrm>
            <a:off x="381000" y="1954738"/>
            <a:ext cx="8382000" cy="2210862"/>
          </a:xfrm>
        </p:spPr>
        <p:txBody>
          <a:bodyPr/>
          <a:lstStyle/>
          <a:p>
            <a:r>
              <a:rPr lang="fr-FR" dirty="0" smtClean="0"/>
              <a:t>Cet Avis de sécurité inclut une mise à jour non relative à la sécurité pour la dévolution DNS</a:t>
            </a:r>
          </a:p>
          <a:p>
            <a:r>
              <a:rPr lang="fr-FR" dirty="0" smtClean="0"/>
              <a:t>Renforce l'état de la configuration de sécurité.</a:t>
            </a:r>
          </a:p>
          <a:p>
            <a:r>
              <a:rPr lang="fr-FR" dirty="0" smtClean="0"/>
              <a:t>Lié à l'Avis de sécurité 945731 et la mise à jour de sécurité MS09-008 sur WPAD.</a:t>
            </a:r>
          </a:p>
          <a:p>
            <a:r>
              <a:rPr lang="fr-FR" dirty="0" smtClean="0"/>
              <a:t>L'Avis de sécurité 945731 est à présent officiellement clos.</a:t>
            </a:r>
            <a:endParaRPr lang="en-US" dirty="0" smtClean="0"/>
          </a:p>
        </p:txBody>
      </p:sp>
    </p:spTree>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3990" name="Group 150"/>
          <p:cNvGraphicFramePr>
            <a:graphicFrameLocks noGrp="1"/>
          </p:cNvGraphicFramePr>
          <p:nvPr/>
        </p:nvGraphicFramePr>
        <p:xfrm>
          <a:off x="336550" y="1303020"/>
          <a:ext cx="8426450" cy="3230880"/>
        </p:xfrm>
        <a:graphic>
          <a:graphicData uri="http://schemas.openxmlformats.org/drawingml/2006/table">
            <a:tbl>
              <a:tblPr/>
              <a:tblGrid>
                <a:gridCol w="1104900"/>
                <a:gridCol w="920750"/>
                <a:gridCol w="1012825"/>
                <a:gridCol w="1012825"/>
                <a:gridCol w="1104900"/>
                <a:gridCol w="1196975"/>
                <a:gridCol w="1109663"/>
                <a:gridCol w="963612"/>
              </a:tblGrid>
              <a:tr h="5000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rgbClr val="FFFFFF"/>
                          </a:solidFill>
                          <a:effectLst/>
                          <a:latin typeface="Arial" charset="0"/>
                          <a:cs typeface="Arial" charset="0"/>
                        </a:rPr>
                        <a:t>Bulletin</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Times New Roman" pitchFamily="18" charset="0"/>
                        </a:rPr>
                        <a:t>Windows Update</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FFFF"/>
                          </a:solidFill>
                          <a:effectLst/>
                          <a:latin typeface="Arial" charset="0"/>
                          <a:cs typeface="Arial" charset="0"/>
                        </a:rPr>
                        <a:t>Microsoft Update</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FFFF"/>
                          </a:solidFill>
                          <a:effectLst/>
                          <a:latin typeface="Arial" charset="0"/>
                          <a:cs typeface="Arial" charset="0"/>
                        </a:rPr>
                        <a:t>MBSA 2.1</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WSUS 3.0</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FFFF"/>
                          </a:solidFill>
                          <a:effectLst/>
                          <a:latin typeface="Arial" charset="0"/>
                          <a:cs typeface="Arial" charset="0"/>
                        </a:rPr>
                        <a:t>SMS avec Feature Pack SUS </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sz="1400" b="0" i="0" u="none" strike="noStrike" cap="none" normalizeH="0" baseline="0" smtClean="0">
                          <a:ln>
                            <a:noFill/>
                          </a:ln>
                          <a:solidFill>
                            <a:srgbClr val="FFFFFF"/>
                          </a:solidFill>
                          <a:effectLst/>
                          <a:latin typeface="Arial" charset="0"/>
                          <a:cs typeface="Arial" charset="0"/>
                        </a:rPr>
                        <a:t>SMS avec Outil d'inventaire des mises à jour</a:t>
                      </a:r>
                      <a:endParaRPr kumimoji="0" lang="en-US" sz="1400" b="0" i="0" u="none" strike="noStrike" cap="none" normalizeH="0" baseline="0" smtClean="0">
                        <a:ln>
                          <a:noFill/>
                        </a:ln>
                        <a:solidFill>
                          <a:srgbClr val="FFFFFF"/>
                        </a:solidFill>
                        <a:effectLst/>
                        <a:latin typeface="Arial" charset="0"/>
                        <a:cs typeface="Arial" charset="0"/>
                      </a:endParaRP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SCCM 2007</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30003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Times New Roman" pitchFamily="18" charset="0"/>
                        </a:rPr>
                        <a:t>MS09-018</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Oui </a:t>
                      </a:r>
                      <a:r>
                        <a:rPr kumimoji="0" lang="en-US" sz="1400" b="0" i="0" u="none" strike="noStrike" cap="none" normalizeH="0" baseline="30000" smtClean="0">
                          <a:ln>
                            <a:noFill/>
                          </a:ln>
                          <a:solidFill>
                            <a:srgbClr val="FFFFFF"/>
                          </a:solidFill>
                          <a:effectLst/>
                          <a:latin typeface="Arial" charset="0"/>
                          <a:cs typeface="Arial" charset="0"/>
                        </a:rPr>
                        <a:t>1</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30003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Times New Roman" pitchFamily="18" charset="0"/>
                        </a:rPr>
                        <a:t>MS09-019</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Oui </a:t>
                      </a:r>
                      <a:r>
                        <a:rPr kumimoji="0" lang="en-US" sz="1400" b="0" i="0" u="none" strike="noStrike" cap="none" normalizeH="0" baseline="30000" smtClean="0">
                          <a:ln>
                            <a:noFill/>
                          </a:ln>
                          <a:solidFill>
                            <a:srgbClr val="FFFFFF"/>
                          </a:solidFill>
                          <a:effectLst/>
                          <a:latin typeface="Arial" charset="0"/>
                          <a:cs typeface="Arial" charset="0"/>
                        </a:rPr>
                        <a:t>1</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30003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Times New Roman" pitchFamily="18" charset="0"/>
                        </a:rPr>
                        <a:t>MS09-020</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rgbClr val="FFFFFF"/>
                          </a:solidFill>
                          <a:effectLst/>
                          <a:latin typeface="Arial" charset="0"/>
                          <a:cs typeface="Arial" charset="0"/>
                        </a:rPr>
                        <a:t>Oui</a:t>
                      </a:r>
                      <a:endParaRPr kumimoji="0" lang="en-US" sz="1400" b="0" i="0" u="none" strike="noStrike" cap="none" normalizeH="0" baseline="0" dirty="0" smtClean="0">
                        <a:ln>
                          <a:noFill/>
                        </a:ln>
                        <a:solidFill>
                          <a:srgbClr val="FFFFFF"/>
                        </a:solidFill>
                        <a:effectLst/>
                        <a:latin typeface="Arial" charset="0"/>
                        <a:cs typeface="Arial" charset="0"/>
                      </a:endParaRP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Oui </a:t>
                      </a:r>
                      <a:r>
                        <a:rPr kumimoji="0" lang="en-US" sz="1400" b="0" i="0" u="none" strike="noStrike" cap="none" normalizeH="0" baseline="30000" smtClean="0">
                          <a:ln>
                            <a:noFill/>
                          </a:ln>
                          <a:solidFill>
                            <a:srgbClr val="FFFFFF"/>
                          </a:solidFill>
                          <a:effectLst/>
                          <a:latin typeface="Arial" charset="0"/>
                          <a:cs typeface="Arial" charset="0"/>
                        </a:rPr>
                        <a:t>1</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30003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Times New Roman" pitchFamily="18" charset="0"/>
                        </a:rPr>
                        <a:t>MS09-021</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Non </a:t>
                      </a:r>
                      <a:r>
                        <a:rPr kumimoji="0" lang="en-US" sz="1400" b="0" i="0" u="none" strike="noStrike" cap="none" normalizeH="0" baseline="30000" smtClean="0">
                          <a:ln>
                            <a:noFill/>
                          </a:ln>
                          <a:solidFill>
                            <a:srgbClr val="FFFFFF"/>
                          </a:solidFill>
                          <a:effectLst/>
                          <a:latin typeface="Arial" charset="0"/>
                          <a:cs typeface="Arial" charset="0"/>
                        </a:rPr>
                        <a:t>3</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Oui </a:t>
                      </a:r>
                      <a:r>
                        <a:rPr kumimoji="0" lang="en-US" sz="1400" b="0" i="0" u="none" strike="noStrike" cap="none" normalizeH="0" baseline="30000" smtClean="0">
                          <a:ln>
                            <a:noFill/>
                          </a:ln>
                          <a:solidFill>
                            <a:srgbClr val="FFFFFF"/>
                          </a:solidFill>
                          <a:effectLst/>
                          <a:latin typeface="Arial" charset="0"/>
                          <a:cs typeface="Arial" charset="0"/>
                        </a:rPr>
                        <a:t>2</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Oui </a:t>
                      </a:r>
                      <a:r>
                        <a:rPr kumimoji="0" lang="en-US" sz="1400" b="0" i="0" u="none" strike="noStrike" cap="none" normalizeH="0" baseline="30000" smtClean="0">
                          <a:ln>
                            <a:noFill/>
                          </a:ln>
                          <a:solidFill>
                            <a:srgbClr val="FFFFFF"/>
                          </a:solidFill>
                          <a:effectLst/>
                          <a:latin typeface="Arial" charset="0"/>
                          <a:cs typeface="Arial" charset="0"/>
                        </a:rPr>
                        <a:t>2</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Oui </a:t>
                      </a:r>
                      <a:r>
                        <a:rPr kumimoji="0" lang="en-US" sz="1400" b="0" i="0" u="none" strike="noStrike" cap="none" normalizeH="0" baseline="30000" smtClean="0">
                          <a:ln>
                            <a:noFill/>
                          </a:ln>
                          <a:solidFill>
                            <a:srgbClr val="FFFFFF"/>
                          </a:solidFill>
                          <a:effectLst/>
                          <a:latin typeface="Arial" charset="0"/>
                          <a:cs typeface="Arial" charset="0"/>
                        </a:rPr>
                        <a:t>2</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Oui </a:t>
                      </a:r>
                      <a:r>
                        <a:rPr kumimoji="0" lang="en-US" sz="1400" b="0" i="0" u="none" strike="noStrike" cap="none" normalizeH="0" baseline="30000" smtClean="0">
                          <a:ln>
                            <a:noFill/>
                          </a:ln>
                          <a:solidFill>
                            <a:srgbClr val="FFFFFF"/>
                          </a:solidFill>
                          <a:effectLst/>
                          <a:latin typeface="Arial" charset="0"/>
                          <a:cs typeface="Arial" charset="0"/>
                        </a:rPr>
                        <a:t>1</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Oui </a:t>
                      </a:r>
                      <a:r>
                        <a:rPr kumimoji="0" lang="en-US" sz="1400" b="0" i="0" u="none" strike="noStrike" cap="none" normalizeH="0" baseline="30000" smtClean="0">
                          <a:ln>
                            <a:noFill/>
                          </a:ln>
                          <a:solidFill>
                            <a:srgbClr val="FFFFFF"/>
                          </a:solidFill>
                          <a:effectLst/>
                          <a:latin typeface="Arial" charset="0"/>
                          <a:cs typeface="Arial" charset="0"/>
                        </a:rPr>
                        <a:t>2</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Oui </a:t>
                      </a:r>
                      <a:r>
                        <a:rPr kumimoji="0" lang="en-US" sz="1400" b="0" i="0" u="none" strike="noStrike" cap="none" normalizeH="0" baseline="30000" smtClean="0">
                          <a:ln>
                            <a:noFill/>
                          </a:ln>
                          <a:solidFill>
                            <a:srgbClr val="FFFFFF"/>
                          </a:solidFill>
                          <a:effectLst/>
                          <a:latin typeface="Arial" charset="0"/>
                          <a:cs typeface="Arial" charset="0"/>
                        </a:rPr>
                        <a:t>2</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30003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Times New Roman" pitchFamily="18" charset="0"/>
                        </a:rPr>
                        <a:t>MS09-022</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Oui </a:t>
                      </a:r>
                      <a:r>
                        <a:rPr kumimoji="0" lang="en-US" sz="1400" b="0" i="0" u="none" strike="noStrike" cap="none" normalizeH="0" baseline="30000" smtClean="0">
                          <a:ln>
                            <a:noFill/>
                          </a:ln>
                          <a:solidFill>
                            <a:srgbClr val="FFFFFF"/>
                          </a:solidFill>
                          <a:effectLst/>
                          <a:latin typeface="Arial" charset="0"/>
                          <a:cs typeface="Arial" charset="0"/>
                        </a:rPr>
                        <a:t>1</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rgbClr val="FFFFFF"/>
                          </a:solidFill>
                          <a:effectLst/>
                          <a:latin typeface="Arial" charset="0"/>
                          <a:cs typeface="Arial" charset="0"/>
                        </a:rPr>
                        <a:t>Oui</a:t>
                      </a:r>
                      <a:endParaRPr kumimoji="0" lang="en-US" sz="1400" b="0" i="0" u="none" strike="noStrike" cap="none" normalizeH="0" baseline="0" dirty="0" smtClean="0">
                        <a:ln>
                          <a:noFill/>
                        </a:ln>
                        <a:solidFill>
                          <a:srgbClr val="FFFFFF"/>
                        </a:solidFill>
                        <a:effectLst/>
                        <a:latin typeface="Arial" charset="0"/>
                        <a:cs typeface="Arial" charset="0"/>
                      </a:endParaRP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 name="Rectangle 2"/>
          <p:cNvSpPr txBox="1">
            <a:spLocks noChangeArrowheads="1"/>
          </p:cNvSpPr>
          <p:nvPr/>
        </p:nvSpPr>
        <p:spPr bwMode="auto">
          <a:xfrm>
            <a:off x="244475" y="5103812"/>
            <a:ext cx="8686800" cy="1547813"/>
          </a:xfrm>
          <a:prstGeom prst="rect">
            <a:avLst/>
          </a:prstGeom>
          <a:noFill/>
          <a:ln w="9525">
            <a:noFill/>
            <a:miter lim="800000"/>
            <a:headEnd/>
            <a:tailEnd/>
          </a:ln>
          <a:effectLst/>
        </p:spPr>
        <p:txBody>
          <a:bodyPr anchor="ctr">
            <a:spAutoFit/>
          </a:bodyPr>
          <a:lstStyle/>
          <a:p>
            <a:pPr marL="342900" indent="-342900">
              <a:buFont typeface="Arial" charset="0"/>
              <a:buAutoNum type="arabicPeriod"/>
            </a:pPr>
            <a:r>
              <a:rPr lang="en-US" sz="1000" i="1" dirty="0">
                <a:solidFill>
                  <a:srgbClr val="FFFFFF"/>
                </a:solidFill>
              </a:rPr>
              <a:t>SMS avec le Feature Pack SUS (SUSFP) ne </a:t>
            </a:r>
            <a:r>
              <a:rPr lang="en-US" sz="1000" i="1" dirty="0" err="1">
                <a:solidFill>
                  <a:srgbClr val="FFFFFF"/>
                </a:solidFill>
              </a:rPr>
              <a:t>prend</a:t>
            </a:r>
            <a:r>
              <a:rPr lang="en-US" sz="1000" i="1" dirty="0">
                <a:solidFill>
                  <a:srgbClr val="FFFFFF"/>
                </a:solidFill>
              </a:rPr>
              <a:t> pas en charge Internet Explorer 7.0, Internet Explorer 8.0, Office System 2007, Host Integration Server, Works 8.5 et 9.0, Windows Vista, Windows Server 2008 et les </a:t>
            </a:r>
            <a:r>
              <a:rPr lang="en-US" sz="1000" i="1" dirty="0" err="1">
                <a:solidFill>
                  <a:srgbClr val="FFFFFF"/>
                </a:solidFill>
              </a:rPr>
              <a:t>éditions</a:t>
            </a:r>
            <a:r>
              <a:rPr lang="en-US" sz="1000" i="1" dirty="0">
                <a:solidFill>
                  <a:srgbClr val="FFFFFF"/>
                </a:solidFill>
              </a:rPr>
              <a:t> x64 </a:t>
            </a:r>
            <a:r>
              <a:rPr lang="en-US" sz="1000" i="1" dirty="0" err="1">
                <a:solidFill>
                  <a:srgbClr val="FFFFFF"/>
                </a:solidFill>
              </a:rPr>
              <a:t>ou</a:t>
            </a:r>
            <a:r>
              <a:rPr lang="en-US" sz="1000" i="1" dirty="0">
                <a:solidFill>
                  <a:srgbClr val="FFFFFF"/>
                </a:solidFill>
              </a:rPr>
              <a:t> pour les </a:t>
            </a:r>
            <a:r>
              <a:rPr lang="en-US" sz="1000" i="1" dirty="0" err="1">
                <a:solidFill>
                  <a:srgbClr val="FFFFFF"/>
                </a:solidFill>
              </a:rPr>
              <a:t>systèmes</a:t>
            </a:r>
            <a:r>
              <a:rPr lang="en-US" sz="1000" i="1" dirty="0">
                <a:solidFill>
                  <a:srgbClr val="FFFFFF"/>
                </a:solidFill>
              </a:rPr>
              <a:t> Itanium de Windows.</a:t>
            </a:r>
            <a:br>
              <a:rPr lang="en-US" sz="1000" i="1" dirty="0">
                <a:solidFill>
                  <a:srgbClr val="FFFFFF"/>
                </a:solidFill>
              </a:rPr>
            </a:br>
            <a:endParaRPr lang="en-US" sz="1000" i="1" dirty="0">
              <a:solidFill>
                <a:srgbClr val="FFFFFF"/>
              </a:solidFill>
            </a:endParaRPr>
          </a:p>
          <a:p>
            <a:pPr marL="342900" indent="-342900">
              <a:buFont typeface="Arial" charset="0"/>
              <a:buAutoNum type="arabicPeriod"/>
            </a:pPr>
            <a:r>
              <a:rPr lang="fr-FR" sz="1000" i="1" dirty="0">
                <a:solidFill>
                  <a:srgbClr val="FFFFFF"/>
                </a:solidFill>
              </a:rPr>
              <a:t>Microsoft Update, MBSA 2.1, WSUS, SMS avec l'Outil d'inventaire des mises à jour (ITMU) et SCCM 2007 ne prennent pas en charge Office 2000.</a:t>
            </a:r>
            <a:br>
              <a:rPr lang="fr-FR" sz="1000" i="1" dirty="0">
                <a:solidFill>
                  <a:srgbClr val="FFFFFF"/>
                </a:solidFill>
              </a:rPr>
            </a:br>
            <a:endParaRPr lang="fr-FR" sz="1000" i="1" dirty="0">
              <a:solidFill>
                <a:srgbClr val="FFFFFF"/>
              </a:solidFill>
            </a:endParaRPr>
          </a:p>
          <a:p>
            <a:pPr marL="342900" indent="-342900">
              <a:buFont typeface="Arial" charset="0"/>
              <a:buAutoNum type="arabicPeriod"/>
            </a:pPr>
            <a:r>
              <a:rPr lang="fr-FR" sz="1000" i="1" dirty="0">
                <a:solidFill>
                  <a:srgbClr val="FFFFFF"/>
                </a:solidFill>
              </a:rPr>
              <a:t>Windows Update prend uniquement en charge les packages de sécurité Windows et ne prend pas en charge les packages Office (visitez Microsoft Update) </a:t>
            </a:r>
            <a:br>
              <a:rPr lang="fr-FR" sz="1000" i="1" dirty="0">
                <a:solidFill>
                  <a:srgbClr val="FFFFFF"/>
                </a:solidFill>
              </a:rPr>
            </a:br>
            <a:endParaRPr lang="fr-FR" sz="1000" i="1" dirty="0">
              <a:solidFill>
                <a:srgbClr val="FFFFFF"/>
              </a:solidFill>
            </a:endParaRPr>
          </a:p>
          <a:p>
            <a:pPr marL="342900" indent="-342900">
              <a:buFont typeface="Arial" charset="0"/>
              <a:buAutoNum type="arabicPeriod"/>
            </a:pPr>
            <a:r>
              <a:rPr lang="fr-FR" sz="1000" i="1" dirty="0">
                <a:solidFill>
                  <a:srgbClr val="FFFFFF"/>
                </a:solidFill>
              </a:rPr>
              <a:t>Microsoft ne fournit pas d'outils de détection ou de déploiement pour les produits Microsoft installés sur un système d'exploitation Apple, mais ces applications possèdent un composant de mise à jour intégré.</a:t>
            </a:r>
            <a:endParaRPr lang="en-US" sz="1000" i="1" dirty="0">
              <a:solidFill>
                <a:srgbClr val="FFFFFF"/>
              </a:solidFill>
              <a:effectLst>
                <a:outerShdw blurRad="38100" dist="38100" dir="2700000" algn="tl">
                  <a:srgbClr val="000000"/>
                </a:outerShdw>
              </a:effectLst>
            </a:endParaRPr>
          </a:p>
        </p:txBody>
      </p:sp>
      <p:sp>
        <p:nvSpPr>
          <p:cNvPr id="7" name="Rectangle 2"/>
          <p:cNvSpPr>
            <a:spLocks noGrp="1" noChangeArrowheads="1"/>
          </p:cNvSpPr>
          <p:nvPr>
            <p:ph type="title"/>
          </p:nvPr>
        </p:nvSpPr>
        <p:spPr/>
        <p:txBody>
          <a:bodyPr/>
          <a:lstStyle/>
          <a:p>
            <a:r>
              <a:rPr lang="en-US" smtClean="0"/>
              <a:t>Détection et déploiement</a:t>
            </a: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3990" name="Group 150"/>
          <p:cNvGraphicFramePr>
            <a:graphicFrameLocks noGrp="1"/>
          </p:cNvGraphicFramePr>
          <p:nvPr/>
        </p:nvGraphicFramePr>
        <p:xfrm>
          <a:off x="336550" y="1210945"/>
          <a:ext cx="8426450" cy="3230880"/>
        </p:xfrm>
        <a:graphic>
          <a:graphicData uri="http://schemas.openxmlformats.org/drawingml/2006/table">
            <a:tbl>
              <a:tblPr/>
              <a:tblGrid>
                <a:gridCol w="1104900"/>
                <a:gridCol w="1012825"/>
                <a:gridCol w="1012825"/>
                <a:gridCol w="1012825"/>
                <a:gridCol w="1104900"/>
                <a:gridCol w="1104900"/>
                <a:gridCol w="1109663"/>
                <a:gridCol w="963612"/>
              </a:tblGrid>
              <a:tr h="5000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rgbClr val="FFFFFF"/>
                          </a:solidFill>
                          <a:effectLst/>
                          <a:latin typeface="Arial" charset="0"/>
                          <a:cs typeface="Arial" charset="0"/>
                        </a:rPr>
                        <a:t>Bulletin</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Times New Roman" pitchFamily="18" charset="0"/>
                        </a:rPr>
                        <a:t>Windows Update</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FFFF"/>
                          </a:solidFill>
                          <a:effectLst/>
                          <a:latin typeface="Arial" charset="0"/>
                          <a:cs typeface="Arial" charset="0"/>
                        </a:rPr>
                        <a:t>Microsoft Update</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MBSA 2.1</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WSUS 3.0</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SMS avec Feature Pack SUS </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sz="1400" b="0" i="0" u="none" strike="noStrike" cap="none" normalizeH="0" baseline="0" smtClean="0">
                          <a:ln>
                            <a:noFill/>
                          </a:ln>
                          <a:solidFill>
                            <a:srgbClr val="FFFFFF"/>
                          </a:solidFill>
                          <a:effectLst/>
                          <a:latin typeface="Arial" charset="0"/>
                          <a:cs typeface="Arial" charset="0"/>
                        </a:rPr>
                        <a:t>SMS avec Outil d'inventaire des mises à jour</a:t>
                      </a:r>
                      <a:endParaRPr kumimoji="0" lang="en-US" sz="1400" b="0" i="0" u="none" strike="noStrike" cap="none" normalizeH="0" baseline="0" smtClean="0">
                        <a:ln>
                          <a:noFill/>
                        </a:ln>
                        <a:solidFill>
                          <a:srgbClr val="FFFFFF"/>
                        </a:solidFill>
                        <a:effectLst/>
                        <a:latin typeface="Arial" charset="0"/>
                        <a:cs typeface="Arial" charset="0"/>
                      </a:endParaRP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SCCM 2007</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30003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Times New Roman" pitchFamily="18" charset="0"/>
                        </a:rPr>
                        <a:t>MS09-023</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rgbClr val="FFFFFF"/>
                          </a:solidFill>
                          <a:effectLst/>
                          <a:latin typeface="Arial" charset="0"/>
                          <a:cs typeface="Arial" charset="0"/>
                        </a:rPr>
                        <a:t>Oui</a:t>
                      </a:r>
                      <a:endParaRPr kumimoji="0" lang="en-US" sz="1400" b="0" i="0" u="none" strike="noStrike" cap="none" normalizeH="0" baseline="0" dirty="0" smtClean="0">
                        <a:ln>
                          <a:noFill/>
                        </a:ln>
                        <a:solidFill>
                          <a:srgbClr val="FFFFFF"/>
                        </a:solidFill>
                        <a:effectLst/>
                        <a:latin typeface="Arial" charset="0"/>
                        <a:cs typeface="Arial" charset="0"/>
                      </a:endParaRP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Oui </a:t>
                      </a:r>
                      <a:r>
                        <a:rPr kumimoji="0" lang="en-US" sz="1400" b="0" i="0" u="none" strike="noStrike" cap="none" normalizeH="0" baseline="30000" smtClean="0">
                          <a:ln>
                            <a:noFill/>
                          </a:ln>
                          <a:solidFill>
                            <a:srgbClr val="FFFFFF"/>
                          </a:solidFill>
                          <a:effectLst/>
                          <a:latin typeface="Arial" charset="0"/>
                          <a:cs typeface="Arial" charset="0"/>
                        </a:rPr>
                        <a:t>1</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30003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Times New Roman" pitchFamily="18" charset="0"/>
                        </a:rPr>
                        <a:t>MS09-024</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Non </a:t>
                      </a:r>
                      <a:r>
                        <a:rPr kumimoji="0" lang="en-US" sz="1400" b="0" i="0" u="none" strike="noStrike" cap="none" normalizeH="0" baseline="30000" smtClean="0">
                          <a:ln>
                            <a:noFill/>
                          </a:ln>
                          <a:solidFill>
                            <a:srgbClr val="FFFFFF"/>
                          </a:solidFill>
                          <a:effectLst/>
                          <a:latin typeface="Arial" charset="0"/>
                          <a:cs typeface="Arial" charset="0"/>
                        </a:rPr>
                        <a:t>3</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Oui </a:t>
                      </a:r>
                      <a:r>
                        <a:rPr kumimoji="0" lang="en-US" sz="1400" b="0" i="0" u="none" strike="noStrike" cap="none" normalizeH="0" baseline="30000" smtClean="0">
                          <a:ln>
                            <a:noFill/>
                          </a:ln>
                          <a:solidFill>
                            <a:srgbClr val="FFFFFF"/>
                          </a:solidFill>
                          <a:effectLst/>
                          <a:latin typeface="Arial" charset="0"/>
                          <a:cs typeface="Arial" charset="0"/>
                        </a:rPr>
                        <a:t>2</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Oui </a:t>
                      </a:r>
                      <a:r>
                        <a:rPr kumimoji="0" lang="en-US" sz="1400" b="0" i="0" u="none" strike="noStrike" cap="none" normalizeH="0" baseline="30000" smtClean="0">
                          <a:ln>
                            <a:noFill/>
                          </a:ln>
                          <a:solidFill>
                            <a:srgbClr val="FFFFFF"/>
                          </a:solidFill>
                          <a:effectLst/>
                          <a:latin typeface="Arial" charset="0"/>
                          <a:cs typeface="Arial" charset="0"/>
                        </a:rPr>
                        <a:t>2</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Oui </a:t>
                      </a:r>
                      <a:r>
                        <a:rPr kumimoji="0" lang="en-US" sz="1400" b="0" i="0" u="none" strike="noStrike" cap="none" normalizeH="0" baseline="30000" smtClean="0">
                          <a:ln>
                            <a:noFill/>
                          </a:ln>
                          <a:solidFill>
                            <a:srgbClr val="FFFFFF"/>
                          </a:solidFill>
                          <a:effectLst/>
                          <a:latin typeface="Arial" charset="0"/>
                          <a:cs typeface="Arial" charset="0"/>
                        </a:rPr>
                        <a:t>2</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Oui </a:t>
                      </a:r>
                      <a:r>
                        <a:rPr kumimoji="0" lang="en-US" sz="1400" b="0" i="0" u="none" strike="noStrike" cap="none" normalizeH="0" baseline="30000" smtClean="0">
                          <a:ln>
                            <a:noFill/>
                          </a:ln>
                          <a:solidFill>
                            <a:srgbClr val="FFFFFF"/>
                          </a:solidFill>
                          <a:effectLst/>
                          <a:latin typeface="Arial" charset="0"/>
                          <a:cs typeface="Arial" charset="0"/>
                        </a:rPr>
                        <a:t>1</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Oui </a:t>
                      </a:r>
                      <a:r>
                        <a:rPr kumimoji="0" lang="en-US" sz="1400" b="0" i="0" u="none" strike="noStrike" cap="none" normalizeH="0" baseline="30000" smtClean="0">
                          <a:ln>
                            <a:noFill/>
                          </a:ln>
                          <a:solidFill>
                            <a:srgbClr val="FFFFFF"/>
                          </a:solidFill>
                          <a:effectLst/>
                          <a:latin typeface="Arial" charset="0"/>
                          <a:cs typeface="Arial" charset="0"/>
                        </a:rPr>
                        <a:t>2</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Oui </a:t>
                      </a:r>
                      <a:r>
                        <a:rPr kumimoji="0" lang="en-US" sz="1400" b="0" i="0" u="none" strike="noStrike" cap="none" normalizeH="0" baseline="30000" smtClean="0">
                          <a:ln>
                            <a:noFill/>
                          </a:ln>
                          <a:solidFill>
                            <a:srgbClr val="FFFFFF"/>
                          </a:solidFill>
                          <a:effectLst/>
                          <a:latin typeface="Arial" charset="0"/>
                          <a:cs typeface="Arial" charset="0"/>
                        </a:rPr>
                        <a:t>2</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30003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Times New Roman" pitchFamily="18" charset="0"/>
                        </a:rPr>
                        <a:t>MS09-025</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Oui </a:t>
                      </a:r>
                      <a:r>
                        <a:rPr kumimoji="0" lang="en-US" sz="1400" b="0" i="0" u="none" strike="noStrike" cap="none" normalizeH="0" baseline="30000" smtClean="0">
                          <a:ln>
                            <a:noFill/>
                          </a:ln>
                          <a:solidFill>
                            <a:srgbClr val="FFFFFF"/>
                          </a:solidFill>
                          <a:effectLst/>
                          <a:latin typeface="Arial" charset="0"/>
                          <a:cs typeface="Arial" charset="0"/>
                        </a:rPr>
                        <a:t>1</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30003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Times New Roman" pitchFamily="18" charset="0"/>
                        </a:rPr>
                        <a:t>MS09-026</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Oui </a:t>
                      </a:r>
                      <a:r>
                        <a:rPr kumimoji="0" lang="en-US" sz="1400" b="0" i="0" u="none" strike="noStrike" cap="none" normalizeH="0" baseline="30000" smtClean="0">
                          <a:ln>
                            <a:noFill/>
                          </a:ln>
                          <a:solidFill>
                            <a:srgbClr val="FFFFFF"/>
                          </a:solidFill>
                          <a:effectLst/>
                          <a:latin typeface="Arial" charset="0"/>
                          <a:cs typeface="Arial" charset="0"/>
                        </a:rPr>
                        <a:t>1</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Oui</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30003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Times New Roman" pitchFamily="18" charset="0"/>
                        </a:rPr>
                        <a:t>MS09-027</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Non </a:t>
                      </a:r>
                      <a:r>
                        <a:rPr kumimoji="0" lang="en-US" sz="1400" b="0" i="0" u="none" strike="noStrike" cap="none" normalizeH="0" baseline="30000" smtClean="0">
                          <a:ln>
                            <a:noFill/>
                          </a:ln>
                          <a:solidFill>
                            <a:srgbClr val="FFFFFF"/>
                          </a:solidFill>
                          <a:effectLst/>
                          <a:latin typeface="Arial" charset="0"/>
                          <a:cs typeface="Arial" charset="0"/>
                        </a:rPr>
                        <a:t>3</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rgbClr val="FFFFFF"/>
                          </a:solidFill>
                          <a:effectLst/>
                          <a:latin typeface="Arial" charset="0"/>
                          <a:cs typeface="Arial" charset="0"/>
                        </a:rPr>
                        <a:t>Oui</a:t>
                      </a:r>
                      <a:r>
                        <a:rPr kumimoji="0" lang="en-US" sz="1400" b="0" i="0" u="none" strike="noStrike" cap="none" normalizeH="0" baseline="0" dirty="0" smtClean="0">
                          <a:ln>
                            <a:noFill/>
                          </a:ln>
                          <a:solidFill>
                            <a:srgbClr val="FFFFFF"/>
                          </a:solidFill>
                          <a:effectLst/>
                          <a:latin typeface="Arial" charset="0"/>
                          <a:cs typeface="Arial" charset="0"/>
                        </a:rPr>
                        <a:t> </a:t>
                      </a:r>
                      <a:r>
                        <a:rPr kumimoji="0" lang="en-US" sz="1400" b="0" i="0" u="none" strike="noStrike" cap="none" normalizeH="0" baseline="30000" dirty="0" smtClean="0">
                          <a:ln>
                            <a:noFill/>
                          </a:ln>
                          <a:solidFill>
                            <a:srgbClr val="FFFFFF"/>
                          </a:solidFill>
                          <a:effectLst/>
                          <a:latin typeface="Arial" charset="0"/>
                          <a:cs typeface="Arial" charset="0"/>
                        </a:rPr>
                        <a:t>2</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Oui </a:t>
                      </a:r>
                      <a:r>
                        <a:rPr kumimoji="0" lang="en-US" sz="1400" b="0" i="0" u="none" strike="noStrike" cap="none" normalizeH="0" baseline="30000" smtClean="0">
                          <a:ln>
                            <a:noFill/>
                          </a:ln>
                          <a:solidFill>
                            <a:srgbClr val="FFFFFF"/>
                          </a:solidFill>
                          <a:effectLst/>
                          <a:latin typeface="Arial" charset="0"/>
                          <a:cs typeface="Arial" charset="0"/>
                        </a:rPr>
                        <a:t>2</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Oui </a:t>
                      </a:r>
                      <a:r>
                        <a:rPr kumimoji="0" lang="en-US" sz="1400" b="0" i="0" u="none" strike="noStrike" cap="none" normalizeH="0" baseline="30000" smtClean="0">
                          <a:ln>
                            <a:noFill/>
                          </a:ln>
                          <a:solidFill>
                            <a:srgbClr val="FFFFFF"/>
                          </a:solidFill>
                          <a:effectLst/>
                          <a:latin typeface="Arial" charset="0"/>
                          <a:cs typeface="Arial" charset="0"/>
                        </a:rPr>
                        <a:t>2</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Oui </a:t>
                      </a:r>
                      <a:r>
                        <a:rPr kumimoji="0" lang="en-US" sz="1400" b="0" i="0" u="none" strike="noStrike" cap="none" normalizeH="0" baseline="30000" smtClean="0">
                          <a:ln>
                            <a:noFill/>
                          </a:ln>
                          <a:solidFill>
                            <a:srgbClr val="FFFFFF"/>
                          </a:solidFill>
                          <a:effectLst/>
                          <a:latin typeface="Arial" charset="0"/>
                          <a:cs typeface="Arial" charset="0"/>
                        </a:rPr>
                        <a:t>1</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Oui </a:t>
                      </a:r>
                      <a:r>
                        <a:rPr kumimoji="0" lang="en-US" sz="1400" b="0" i="0" u="none" strike="noStrike" cap="none" normalizeH="0" baseline="30000" smtClean="0">
                          <a:ln>
                            <a:noFill/>
                          </a:ln>
                          <a:solidFill>
                            <a:srgbClr val="FFFFFF"/>
                          </a:solidFill>
                          <a:effectLst/>
                          <a:latin typeface="Arial" charset="0"/>
                          <a:cs typeface="Arial" charset="0"/>
                        </a:rPr>
                        <a:t>2</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rgbClr val="FFFFFF"/>
                          </a:solidFill>
                          <a:effectLst/>
                          <a:latin typeface="Arial" charset="0"/>
                          <a:cs typeface="Arial" charset="0"/>
                        </a:rPr>
                        <a:t>Oui</a:t>
                      </a:r>
                      <a:r>
                        <a:rPr kumimoji="0" lang="en-US" sz="1400" b="0" i="0" u="none" strike="noStrike" cap="none" normalizeH="0" baseline="0" dirty="0" smtClean="0">
                          <a:ln>
                            <a:noFill/>
                          </a:ln>
                          <a:solidFill>
                            <a:srgbClr val="FFFFFF"/>
                          </a:solidFill>
                          <a:effectLst/>
                          <a:latin typeface="Arial" charset="0"/>
                          <a:cs typeface="Arial" charset="0"/>
                        </a:rPr>
                        <a:t> </a:t>
                      </a:r>
                      <a:r>
                        <a:rPr kumimoji="0" lang="en-US" sz="1400" b="0" i="0" u="none" strike="noStrike" cap="none" normalizeH="0" baseline="30000" dirty="0" smtClean="0">
                          <a:ln>
                            <a:noFill/>
                          </a:ln>
                          <a:solidFill>
                            <a:srgbClr val="FFFFFF"/>
                          </a:solidFill>
                          <a:effectLst/>
                          <a:latin typeface="Arial" charset="0"/>
                          <a:cs typeface="Arial" charset="0"/>
                        </a:rPr>
                        <a:t>2</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 name="Rectangle 2"/>
          <p:cNvSpPr>
            <a:spLocks noGrp="1" noChangeArrowheads="1"/>
          </p:cNvSpPr>
          <p:nvPr>
            <p:ph type="title"/>
          </p:nvPr>
        </p:nvSpPr>
        <p:spPr>
          <a:xfrm>
            <a:off x="127000" y="127000"/>
            <a:ext cx="9017000" cy="661988"/>
          </a:xfrm>
        </p:spPr>
        <p:txBody>
          <a:bodyPr/>
          <a:lstStyle/>
          <a:p>
            <a:r>
              <a:rPr lang="en-US" smtClean="0">
                <a:solidFill>
                  <a:srgbClr val="FFFFFF"/>
                </a:solidFill>
              </a:rPr>
              <a:t>Détection et déploiement (suite)</a:t>
            </a:r>
          </a:p>
        </p:txBody>
      </p:sp>
      <p:sp>
        <p:nvSpPr>
          <p:cNvPr id="5" name="Rectangle 2"/>
          <p:cNvSpPr txBox="1">
            <a:spLocks noChangeArrowheads="1"/>
          </p:cNvSpPr>
          <p:nvPr/>
        </p:nvSpPr>
        <p:spPr bwMode="auto">
          <a:xfrm>
            <a:off x="244475" y="5173662"/>
            <a:ext cx="8686800" cy="1477963"/>
          </a:xfrm>
          <a:prstGeom prst="rect">
            <a:avLst/>
          </a:prstGeom>
          <a:noFill/>
          <a:ln w="9525">
            <a:noFill/>
            <a:miter lim="800000"/>
            <a:headEnd/>
            <a:tailEnd/>
          </a:ln>
          <a:effectLst/>
        </p:spPr>
        <p:txBody>
          <a:bodyPr anchor="ctr">
            <a:spAutoFit/>
          </a:bodyPr>
          <a:lstStyle/>
          <a:p>
            <a:pPr marL="342900" indent="-342900">
              <a:buFont typeface="Arial" charset="0"/>
              <a:buAutoNum type="arabicPeriod"/>
            </a:pPr>
            <a:r>
              <a:rPr lang="en-US" sz="1000" i="1" dirty="0">
                <a:solidFill>
                  <a:srgbClr val="FFFFFF"/>
                </a:solidFill>
              </a:rPr>
              <a:t>SMS avec le Feature Pack SUS (SUSFP) ne </a:t>
            </a:r>
            <a:r>
              <a:rPr lang="en-US" sz="1000" i="1" dirty="0" err="1">
                <a:solidFill>
                  <a:srgbClr val="FFFFFF"/>
                </a:solidFill>
              </a:rPr>
              <a:t>prend</a:t>
            </a:r>
            <a:r>
              <a:rPr lang="en-US" sz="1000" i="1" dirty="0">
                <a:solidFill>
                  <a:srgbClr val="FFFFFF"/>
                </a:solidFill>
              </a:rPr>
              <a:t> pas en charge Internet Explorer 7.0, Internet Explorer 8.0, Office System 2007, Host Integration Server, Works 8.5 et 9.0, Windows Vista, Windows Server 2008 et les </a:t>
            </a:r>
            <a:r>
              <a:rPr lang="en-US" sz="1000" i="1" dirty="0" err="1">
                <a:solidFill>
                  <a:srgbClr val="FFFFFF"/>
                </a:solidFill>
              </a:rPr>
              <a:t>éditions</a:t>
            </a:r>
            <a:r>
              <a:rPr lang="en-US" sz="1000" i="1" dirty="0">
                <a:solidFill>
                  <a:srgbClr val="FFFFFF"/>
                </a:solidFill>
              </a:rPr>
              <a:t> x64 </a:t>
            </a:r>
            <a:r>
              <a:rPr lang="en-US" sz="1000" i="1" dirty="0" err="1">
                <a:solidFill>
                  <a:srgbClr val="FFFFFF"/>
                </a:solidFill>
              </a:rPr>
              <a:t>ou</a:t>
            </a:r>
            <a:r>
              <a:rPr lang="en-US" sz="1000" i="1" dirty="0">
                <a:solidFill>
                  <a:srgbClr val="FFFFFF"/>
                </a:solidFill>
              </a:rPr>
              <a:t> pour les </a:t>
            </a:r>
            <a:r>
              <a:rPr lang="en-US" sz="1000" i="1" dirty="0" err="1">
                <a:solidFill>
                  <a:srgbClr val="FFFFFF"/>
                </a:solidFill>
              </a:rPr>
              <a:t>systèmes</a:t>
            </a:r>
            <a:r>
              <a:rPr lang="en-US" sz="1000" i="1" dirty="0">
                <a:solidFill>
                  <a:srgbClr val="FFFFFF"/>
                </a:solidFill>
              </a:rPr>
              <a:t> Itanium de Windows.</a:t>
            </a:r>
            <a:br>
              <a:rPr lang="en-US" sz="1000" i="1" dirty="0">
                <a:solidFill>
                  <a:srgbClr val="FFFFFF"/>
                </a:solidFill>
              </a:rPr>
            </a:br>
            <a:endParaRPr lang="en-US" sz="1000" i="1" dirty="0">
              <a:solidFill>
                <a:srgbClr val="FFFFFF"/>
              </a:solidFill>
            </a:endParaRPr>
          </a:p>
          <a:p>
            <a:pPr marL="342900" indent="-342900">
              <a:buFont typeface="Arial" charset="0"/>
              <a:buAutoNum type="arabicPeriod"/>
            </a:pPr>
            <a:r>
              <a:rPr lang="fr-FR" sz="1000" i="1" dirty="0">
                <a:solidFill>
                  <a:srgbClr val="FFFFFF"/>
                </a:solidFill>
              </a:rPr>
              <a:t>Microsoft Update, MBSA 2.1, WSUS, SMS avec l'Outil d'inventaire des mises à jour (ITMU) et SCCM 2007 ne prennent pas en charge Office 2000.</a:t>
            </a:r>
            <a:br>
              <a:rPr lang="fr-FR" sz="1000" i="1" dirty="0">
                <a:solidFill>
                  <a:srgbClr val="FFFFFF"/>
                </a:solidFill>
              </a:rPr>
            </a:br>
            <a:endParaRPr lang="fr-FR" sz="1000" i="1" dirty="0">
              <a:solidFill>
                <a:srgbClr val="FFFFFF"/>
              </a:solidFill>
            </a:endParaRPr>
          </a:p>
          <a:p>
            <a:pPr marL="342900" indent="-342900">
              <a:buFont typeface="Arial" charset="0"/>
              <a:buAutoNum type="arabicPeriod"/>
            </a:pPr>
            <a:r>
              <a:rPr lang="fr-FR" sz="1000" i="1" dirty="0">
                <a:solidFill>
                  <a:srgbClr val="FFFFFF"/>
                </a:solidFill>
              </a:rPr>
              <a:t>Windows Update prend uniquement en charge les packages de sécurité Windows et ne prend pas en charge les packages Office (visitez Microsoft Update) </a:t>
            </a:r>
            <a:br>
              <a:rPr lang="fr-FR" sz="1000" i="1" dirty="0">
                <a:solidFill>
                  <a:srgbClr val="FFFFFF"/>
                </a:solidFill>
              </a:rPr>
            </a:br>
            <a:endParaRPr lang="fr-FR" sz="1000" i="1" dirty="0">
              <a:solidFill>
                <a:srgbClr val="FFFFFF"/>
              </a:solidFill>
            </a:endParaRPr>
          </a:p>
          <a:p>
            <a:pPr marL="342900" indent="-342900">
              <a:buFont typeface="Arial" charset="0"/>
              <a:buAutoNum type="arabicPeriod"/>
            </a:pPr>
            <a:r>
              <a:rPr lang="fr-FR" sz="1000" i="1" dirty="0">
                <a:solidFill>
                  <a:srgbClr val="FFFFFF"/>
                </a:solidFill>
              </a:rPr>
              <a:t>Microsoft ne fournit pas d'outils de détection ou de déploiement pour les produits Microsoft installés sur un système d'exploitation Apple, mais ces applications possèdent un composant de mise à jour intégré.</a:t>
            </a:r>
            <a:endParaRPr lang="en-US" sz="1000" i="1" dirty="0">
              <a:solidFill>
                <a:srgbClr val="FFFFFF"/>
              </a:solidFill>
              <a:effectLst>
                <a:outerShdw blurRad="38100" dist="38100" dir="2700000" algn="tl">
                  <a:srgbClr val="000000"/>
                </a:outerShdw>
              </a:effectLst>
            </a:endParaRP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6034" name="Rectangle 2"/>
          <p:cNvSpPr>
            <a:spLocks noGrp="1" noChangeArrowheads="1"/>
          </p:cNvSpPr>
          <p:nvPr>
            <p:ph type="title"/>
          </p:nvPr>
        </p:nvSpPr>
        <p:spPr/>
        <p:txBody>
          <a:bodyPr/>
          <a:lstStyle/>
          <a:p>
            <a:r>
              <a:rPr lang="fr-FR" smtClean="0">
                <a:solidFill>
                  <a:srgbClr val="FFFFFF"/>
                </a:solidFill>
              </a:rPr>
              <a:t>Informations de mise à jour (suite)</a:t>
            </a:r>
            <a:endParaRPr lang="en-US" smtClean="0">
              <a:solidFill>
                <a:srgbClr val="FFFFFF"/>
              </a:solidFill>
            </a:endParaRPr>
          </a:p>
        </p:txBody>
      </p:sp>
      <p:graphicFrame>
        <p:nvGraphicFramePr>
          <p:cNvPr id="19518" name="Group 62"/>
          <p:cNvGraphicFramePr>
            <a:graphicFrameLocks noGrp="1"/>
          </p:cNvGraphicFramePr>
          <p:nvPr/>
        </p:nvGraphicFramePr>
        <p:xfrm>
          <a:off x="612775" y="1210246"/>
          <a:ext cx="8102600" cy="4612704"/>
        </p:xfrm>
        <a:graphic>
          <a:graphicData uri="http://schemas.openxmlformats.org/drawingml/2006/table">
            <a:tbl>
              <a:tblPr/>
              <a:tblGrid>
                <a:gridCol w="1682750"/>
                <a:gridCol w="2063750"/>
                <a:gridCol w="2800350"/>
                <a:gridCol w="1555750"/>
              </a:tblGrid>
              <a:tr h="369888">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dirty="0" smtClean="0">
                          <a:ln>
                            <a:noFill/>
                          </a:ln>
                          <a:solidFill>
                            <a:srgbClr val="FFFFFF"/>
                          </a:solidFill>
                          <a:effectLst/>
                          <a:latin typeface="Arial" charset="0"/>
                          <a:cs typeface="Arial" charset="0"/>
                        </a:rPr>
                        <a:t>Bulletin</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Redémarrage requis</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Désinstallation</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Remplace</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27463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MS09-018</a:t>
                      </a:r>
                    </a:p>
                  </a:txBody>
                  <a:tcPr marL="68580" marR="68580" marT="0" marB="0" horzOverflow="overflow">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Times New Roman" pitchFamily="18" charset="0"/>
                        </a:rPr>
                        <a:t>Oui</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Times New Roman" pitchFamily="18" charset="0"/>
                        </a:rPr>
                        <a:t>Oui</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MS08-060</a:t>
                      </a:r>
                    </a:p>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MS08-035</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27463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MS09-019</a:t>
                      </a:r>
                    </a:p>
                  </a:txBody>
                  <a:tcPr marL="68580" marR="68580" marT="0" marB="0" horzOverflow="overflow">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Times New Roman" pitchFamily="18" charset="0"/>
                        </a:rPr>
                        <a:t>Oui</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Times New Roman" pitchFamily="18" charset="0"/>
                        </a:rPr>
                        <a:t>Oui</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MS09-014</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27463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MS09-020</a:t>
                      </a:r>
                    </a:p>
                  </a:txBody>
                  <a:tcPr marL="68580" marR="68580" marT="0" marB="0" horzOverflow="overflow">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Times New Roman" pitchFamily="18" charset="0"/>
                        </a:rPr>
                        <a:t>Oui</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Times New Roman" pitchFamily="18" charset="0"/>
                        </a:rPr>
                        <a:t>Oui</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(Aucun)</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27463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dirty="0" smtClean="0">
                          <a:ln>
                            <a:noFill/>
                          </a:ln>
                          <a:solidFill>
                            <a:srgbClr val="FFFFFF"/>
                          </a:solidFill>
                          <a:effectLst/>
                          <a:latin typeface="Arial" charset="0"/>
                          <a:cs typeface="Arial" charset="0"/>
                        </a:rPr>
                        <a:t>MS09-021</a:t>
                      </a:r>
                    </a:p>
                  </a:txBody>
                  <a:tcPr marL="68580" marR="68580" marT="0" marB="0" horzOverflow="overflow">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Times New Roman" pitchFamily="18" charset="0"/>
                        </a:rPr>
                        <a:t>Éventuellement</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fr-FR" sz="1400" b="0" i="0" u="none" strike="noStrike" cap="none" normalizeH="0" baseline="0" smtClean="0">
                          <a:ln>
                            <a:noFill/>
                          </a:ln>
                          <a:solidFill>
                            <a:srgbClr val="FFFFFF"/>
                          </a:solidFill>
                          <a:effectLst/>
                          <a:latin typeface="Arial" charset="0"/>
                          <a:cs typeface="Times New Roman" pitchFamily="18" charset="0"/>
                        </a:rPr>
                        <a:t>Oui – Exceptés Word 2000 et toutes les versions d'Office pour Mac</a:t>
                      </a:r>
                      <a:endParaRPr kumimoji="0" lang="en-US" sz="1400" b="0" i="0" u="none" strike="noStrike" cap="none" normalizeH="0" baseline="0" smtClean="0">
                        <a:ln>
                          <a:noFill/>
                        </a:ln>
                        <a:solidFill>
                          <a:srgbClr val="FFFFFF"/>
                        </a:solidFill>
                        <a:effectLst/>
                        <a:latin typeface="Arial" charset="0"/>
                        <a:cs typeface="Times New Roman" pitchFamily="18" charset="0"/>
                      </a:endParaRP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MS08-057</a:t>
                      </a:r>
                    </a:p>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MS08-074</a:t>
                      </a:r>
                    </a:p>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MS09-009</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27463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MS09-022</a:t>
                      </a:r>
                    </a:p>
                  </a:txBody>
                  <a:tcPr marL="68580" marR="68580" marT="0" marB="0" horzOverflow="overflow">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Times New Roman" pitchFamily="18" charset="0"/>
                        </a:rPr>
                        <a:t>Oui</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Times New Roman" pitchFamily="18" charset="0"/>
                        </a:rPr>
                        <a:t>Oui</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(Aucun)</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27463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MS09-023</a:t>
                      </a:r>
                    </a:p>
                  </a:txBody>
                  <a:tcPr marL="68580" marR="68580" marT="0" marB="0" horzOverflow="overflow">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Times New Roman" pitchFamily="18" charset="0"/>
                        </a:rPr>
                        <a:t>Oui</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Times New Roman" pitchFamily="18" charset="0"/>
                        </a:rPr>
                        <a:t>Oui</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(Aucun)</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27463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MS09-024</a:t>
                      </a:r>
                    </a:p>
                  </a:txBody>
                  <a:tcPr marL="68580" marR="68580" marT="0" marB="0" horzOverflow="overflow">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Times New Roman" pitchFamily="18" charset="0"/>
                        </a:rPr>
                        <a:t>Éventuellement</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Times New Roman" pitchFamily="18" charset="0"/>
                        </a:rPr>
                        <a:t>Oui – Excepté Word 2000</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(Aucun)</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27463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MS09-025</a:t>
                      </a:r>
                    </a:p>
                  </a:txBody>
                  <a:tcPr marL="68580" marR="68580" marT="0" marB="0" horzOverflow="overflow">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Times New Roman" pitchFamily="18" charset="0"/>
                        </a:rPr>
                        <a:t>Oui</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Times New Roman" pitchFamily="18" charset="0"/>
                        </a:rPr>
                        <a:t>Oui</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MS09-006</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27463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MS09-026</a:t>
                      </a:r>
                    </a:p>
                  </a:txBody>
                  <a:tcPr marL="68580" marR="68580" marT="0" marB="0" horzOverflow="overflow">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Times New Roman" pitchFamily="18" charset="0"/>
                        </a:rPr>
                        <a:t>Oui</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Times New Roman" pitchFamily="18" charset="0"/>
                        </a:rPr>
                        <a:t>Oui</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MS07-058</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27463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MS09-027</a:t>
                      </a:r>
                    </a:p>
                  </a:txBody>
                  <a:tcPr marL="68580" marR="68580" marT="0" marB="0" horzOverflow="overflow">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Times New Roman" pitchFamily="18" charset="0"/>
                        </a:rPr>
                        <a:t>Éventuellement</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fr-FR" sz="1400" b="0" i="0" u="none" strike="noStrike" cap="none" normalizeH="0" baseline="0" smtClean="0">
                          <a:ln>
                            <a:noFill/>
                          </a:ln>
                          <a:solidFill>
                            <a:srgbClr val="FFFFFF"/>
                          </a:solidFill>
                          <a:effectLst/>
                          <a:latin typeface="Arial" charset="0"/>
                          <a:cs typeface="Times New Roman" pitchFamily="18" charset="0"/>
                        </a:rPr>
                        <a:t>Oui – Exceptés Word 2000 et toutes les versions d'Office pour Mac</a:t>
                      </a:r>
                      <a:endParaRPr kumimoji="0" lang="en-US" sz="1400" b="0" i="0" u="none" strike="noStrike" cap="none" normalizeH="0" baseline="0" smtClean="0">
                        <a:ln>
                          <a:noFill/>
                        </a:ln>
                        <a:solidFill>
                          <a:srgbClr val="FFFFFF"/>
                        </a:solidFill>
                        <a:effectLst/>
                        <a:latin typeface="Arial" charset="0"/>
                        <a:cs typeface="Times New Roman" pitchFamily="18" charset="0"/>
                      </a:endParaRP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dirty="0" smtClean="0">
                          <a:ln>
                            <a:noFill/>
                          </a:ln>
                          <a:solidFill>
                            <a:srgbClr val="FFFFFF"/>
                          </a:solidFill>
                          <a:effectLst/>
                          <a:latin typeface="Arial" charset="0"/>
                          <a:cs typeface="Arial" charset="0"/>
                        </a:rPr>
                        <a:t>MS08-072</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p:txBody>
          <a:bodyPr/>
          <a:lstStyle/>
          <a:p>
            <a:r>
              <a:rPr lang="fr-FR" smtClean="0"/>
              <a:t>Juin 2009 - Mises à jour non relatives à la sécurité</a:t>
            </a:r>
            <a:endParaRPr lang="en-US" smtClean="0"/>
          </a:p>
        </p:txBody>
      </p:sp>
      <p:graphicFrame>
        <p:nvGraphicFramePr>
          <p:cNvPr id="6" name="Table Placeholder 4"/>
          <p:cNvGraphicFramePr>
            <a:graphicFrameLocks/>
          </p:cNvGraphicFramePr>
          <p:nvPr/>
        </p:nvGraphicFramePr>
        <p:xfrm>
          <a:off x="304799" y="1737664"/>
          <a:ext cx="8594726" cy="3440761"/>
        </p:xfrm>
        <a:graphic>
          <a:graphicData uri="http://schemas.openxmlformats.org/drawingml/2006/table">
            <a:tbl>
              <a:tblPr bandRow="1">
                <a:tableStyleId>{5C22544A-7EE6-4342-B048-85BDC9FD1C3A}</a:tableStyleId>
              </a:tblPr>
              <a:tblGrid>
                <a:gridCol w="1281670"/>
                <a:gridCol w="5654424"/>
                <a:gridCol w="1658632"/>
              </a:tblGrid>
              <a:tr h="761998">
                <a:tc>
                  <a:txBody>
                    <a:bodyPr/>
                    <a:lstStyle/>
                    <a:p>
                      <a:pPr algn="ctr"/>
                      <a:r>
                        <a:rPr lang="en-US" sz="1400" b="0" cap="none" spc="0" dirty="0" smtClean="0">
                          <a:ln w="1905"/>
                          <a:solidFill>
                            <a:schemeClr val="tx1"/>
                          </a:solidFill>
                          <a:effectLst/>
                        </a:rPr>
                        <a:t>Article</a:t>
                      </a:r>
                      <a:endParaRPr lang="en-US" sz="1400" b="0" cap="none" spc="0" dirty="0">
                        <a:ln w="1905"/>
                        <a:solidFill>
                          <a:schemeClr val="tx1"/>
                        </a:solidFill>
                        <a:effectLst/>
                      </a:endParaRPr>
                    </a:p>
                  </a:txBody>
                  <a:tcPr marT="91440" marB="9144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cell3D prstMaterial="dkEdge">
                      <a:bevel/>
                      <a:lightRig rig="flood" dir="t"/>
                    </a:cell3D>
                    <a:noFill/>
                  </a:tcPr>
                </a:tc>
                <a:tc>
                  <a:txBody>
                    <a:bodyPr/>
                    <a:lstStyle/>
                    <a:p>
                      <a:pPr algn="ctr"/>
                      <a:r>
                        <a:rPr lang="en-US" sz="1400" b="0" cap="none" spc="0" dirty="0" err="1" smtClean="0">
                          <a:ln w="1905"/>
                          <a:solidFill>
                            <a:schemeClr val="tx1"/>
                          </a:solidFill>
                          <a:effectLst/>
                        </a:rPr>
                        <a:t>Titre</a:t>
                      </a:r>
                      <a:endParaRPr lang="en-US" sz="1400" b="0" cap="none" spc="0" dirty="0">
                        <a:ln w="1905"/>
                        <a:solidFill>
                          <a:schemeClr val="tx1"/>
                        </a:solidFill>
                        <a:effectLst/>
                      </a:endParaRPr>
                    </a:p>
                  </a:txBody>
                  <a:tcPr marT="91440" marB="9144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cell3D prstMaterial="dkEdge">
                      <a:bevel/>
                      <a:lightRig rig="flood" dir="t"/>
                    </a:cell3D>
                    <a:noFill/>
                  </a:tcPr>
                </a:tc>
                <a:tc>
                  <a:txBody>
                    <a:bodyPr/>
                    <a:lstStyle/>
                    <a:p>
                      <a:pPr algn="ctr"/>
                      <a:r>
                        <a:rPr lang="en-US" sz="1400" b="0" cap="none" spc="0" dirty="0" smtClean="0">
                          <a:ln w="1905"/>
                          <a:solidFill>
                            <a:schemeClr val="tx1"/>
                          </a:solidFill>
                          <a:effectLst/>
                        </a:rPr>
                        <a:t>Distribution</a:t>
                      </a:r>
                      <a:endParaRPr lang="en-US" sz="1400" b="0" cap="none" spc="0" dirty="0">
                        <a:ln w="1905"/>
                        <a:solidFill>
                          <a:schemeClr val="tx1"/>
                        </a:solidFill>
                        <a:effectLst/>
                      </a:endParaRPr>
                    </a:p>
                  </a:txBody>
                  <a:tcPr marT="91440" marB="9144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cell3D prstMaterial="dkEdge">
                      <a:bevel/>
                      <a:lightRig rig="flood" dir="t"/>
                    </a:cell3D>
                    <a:noFill/>
                  </a:tcPr>
                </a:tc>
              </a:tr>
              <a:tr h="892921">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400" b="0" kern="1200" dirty="0" smtClean="0">
                          <a:solidFill>
                            <a:schemeClr val="tx2"/>
                          </a:solidFill>
                          <a:effectLst/>
                          <a:latin typeface="+mn-lt"/>
                          <a:ea typeface="+mn-ea"/>
                          <a:cs typeface="+mn-cs"/>
                        </a:rPr>
                        <a:t>KB905866</a:t>
                      </a:r>
                      <a:endParaRPr kumimoji="0" lang="en-US" sz="1400" b="0" i="0" u="none" strike="noStrike" cap="none" normalizeH="0" baseline="0" dirty="0" smtClean="0">
                        <a:ln>
                          <a:noFill/>
                        </a:ln>
                        <a:solidFill>
                          <a:schemeClr val="tx1"/>
                        </a:solidFill>
                        <a:effectLst/>
                        <a:latin typeface="+mn-lt"/>
                        <a:cs typeface="Arial" charset="0"/>
                      </a:endParaRPr>
                    </a:p>
                  </a:txBody>
                  <a:tcPr marL="45720" marR="0" marB="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cell3D prstMaterial="dkEdge">
                      <a:bevel/>
                      <a:lightRig rig="flood" dir="t"/>
                    </a:cell3D>
                    <a:noFill/>
                  </a:tcPr>
                </a:tc>
                <a:tc>
                  <a:txBody>
                    <a:bodyPr/>
                    <a:lstStyle/>
                    <a:p>
                      <a:pPr lvl="0"/>
                      <a:r>
                        <a:rPr lang="en-US" sz="1400" b="0" kern="1200" dirty="0" smtClean="0">
                          <a:solidFill>
                            <a:schemeClr val="tx2"/>
                          </a:solidFill>
                          <a:effectLst/>
                          <a:latin typeface="+mn-lt"/>
                          <a:ea typeface="+mn-ea"/>
                          <a:cs typeface="+mn-cs"/>
                        </a:rPr>
                        <a:t>Update for Windows Mail Junk E-mail Filter</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1" u="none" strike="noStrike" cap="none" normalizeH="0" baseline="0" dirty="0" smtClean="0">
                          <a:ln>
                            <a:noFill/>
                          </a:ln>
                          <a:solidFill>
                            <a:schemeClr val="tx1"/>
                          </a:solidFill>
                          <a:effectLst/>
                          <a:latin typeface="+mn-lt"/>
                          <a:cs typeface="Arial" charset="0"/>
                        </a:rPr>
                        <a:t>The June 2009 release of the Windows Mail Junk E-mail Filter</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cap="none" normalizeH="0" baseline="0" dirty="0" smtClean="0">
                        <a:ln>
                          <a:noFill/>
                        </a:ln>
                        <a:solidFill>
                          <a:schemeClr val="tx1"/>
                        </a:solidFill>
                        <a:effectLst/>
                        <a:latin typeface="+mn-lt"/>
                        <a:cs typeface="Arial" charset="0"/>
                      </a:endParaRPr>
                    </a:p>
                  </a:txBody>
                  <a:tcPr marL="45720" marR="0" marB="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cell3D prstMaterial="dkEdge">
                      <a:bevel/>
                      <a:lightRig rig="flood" dir="t"/>
                    </a:cell3D>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solidFill>
                            <a:schemeClr val="tx1"/>
                          </a:solidFill>
                          <a:effectLst/>
                          <a:latin typeface="+mn-lt"/>
                        </a:rPr>
                        <a:t>Catalogue,  AU, WSUS</a:t>
                      </a:r>
                      <a:endParaRPr lang="en-US" sz="1400" b="0" dirty="0">
                        <a:solidFill>
                          <a:schemeClr val="tx1"/>
                        </a:solidFill>
                        <a:effectLst/>
                        <a:latin typeface="+mn-lt"/>
                      </a:endParaRPr>
                    </a:p>
                  </a:txBody>
                  <a:tcPr marL="45720" marB="9144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cell3D prstMaterial="dkEdge">
                      <a:bevel/>
                      <a:lightRig rig="flood" dir="t"/>
                    </a:cell3D>
                    <a:noFill/>
                  </a:tcPr>
                </a:tc>
              </a:tr>
              <a:tr h="892921">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400" b="0" kern="1200" dirty="0" smtClean="0">
                          <a:solidFill>
                            <a:schemeClr val="tx2"/>
                          </a:solidFill>
                          <a:effectLst/>
                          <a:latin typeface="+mn-lt"/>
                          <a:ea typeface="+mn-ea"/>
                          <a:cs typeface="+mn-cs"/>
                        </a:rPr>
                        <a:t>KB966315</a:t>
                      </a:r>
                      <a:endParaRPr kumimoji="0" lang="en-US" sz="1400" b="0" i="0" u="none" strike="noStrike" cap="none" normalizeH="0" baseline="0" dirty="0" smtClean="0">
                        <a:ln>
                          <a:noFill/>
                        </a:ln>
                        <a:solidFill>
                          <a:schemeClr val="tx2"/>
                        </a:solidFill>
                        <a:effectLst/>
                        <a:latin typeface="+mn-lt"/>
                        <a:cs typeface="Arial" charset="0"/>
                      </a:endParaRPr>
                    </a:p>
                  </a:txBody>
                  <a:tcPr marL="45720" marR="0" marB="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cell3D prstMaterial="dkEdge">
                      <a:bevel/>
                      <a:lightRig rig="flood" dir="t"/>
                    </a:cell3D>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400" b="0" kern="1200" dirty="0" smtClean="0">
                          <a:solidFill>
                            <a:schemeClr val="tx2"/>
                          </a:solidFill>
                          <a:effectLst/>
                          <a:latin typeface="+mn-lt"/>
                          <a:ea typeface="+mn-ea"/>
                          <a:cs typeface="+mn-cs"/>
                        </a:rPr>
                        <a:t>Cumulative Update for Media Center </a:t>
                      </a:r>
                      <a:r>
                        <a:rPr lang="en-US" sz="1400" b="0" kern="1200" dirty="0" err="1" smtClean="0">
                          <a:solidFill>
                            <a:schemeClr val="tx2"/>
                          </a:solidFill>
                          <a:effectLst/>
                          <a:latin typeface="+mn-lt"/>
                          <a:ea typeface="+mn-ea"/>
                          <a:cs typeface="+mn-cs"/>
                        </a:rPr>
                        <a:t>TVPack</a:t>
                      </a:r>
                      <a:r>
                        <a:rPr lang="en-US" sz="1400" b="0" kern="1200" dirty="0" smtClean="0">
                          <a:solidFill>
                            <a:schemeClr val="tx2"/>
                          </a:solidFill>
                          <a:effectLst/>
                          <a:latin typeface="+mn-lt"/>
                          <a:ea typeface="+mn-ea"/>
                          <a:cs typeface="+mn-cs"/>
                        </a:rPr>
                        <a:t> for Windows Vista</a:t>
                      </a:r>
                    </a:p>
                    <a:p>
                      <a:pPr marL="0" marR="0" lvl="0" indent="0" algn="l" defTabSz="914400" rtl="0" eaLnBrk="1" fontAlgn="base" latinLnBrk="0" hangingPunct="1">
                        <a:lnSpc>
                          <a:spcPct val="100000"/>
                        </a:lnSpc>
                        <a:spcBef>
                          <a:spcPct val="0"/>
                        </a:spcBef>
                        <a:spcAft>
                          <a:spcPct val="0"/>
                        </a:spcAft>
                        <a:buClrTx/>
                        <a:buSzTx/>
                        <a:buFontTx/>
                        <a:buNone/>
                        <a:tabLst/>
                        <a:defRPr/>
                      </a:pPr>
                      <a:r>
                        <a:rPr lang="en-US" sz="1400" b="0" i="1" kern="1200" dirty="0" smtClean="0">
                          <a:solidFill>
                            <a:schemeClr val="tx2"/>
                          </a:solidFill>
                          <a:effectLst/>
                          <a:latin typeface="+mn-lt"/>
                          <a:ea typeface="+mn-ea"/>
                          <a:cs typeface="+mn-cs"/>
                        </a:rPr>
                        <a:t>Install this update to resolve issues with Media Center for Windows Vista</a:t>
                      </a:r>
                      <a:r>
                        <a:rPr lang="en-US" sz="1400" b="0" kern="1200" dirty="0" smtClean="0">
                          <a:solidFill>
                            <a:schemeClr val="dk1"/>
                          </a:solidFill>
                          <a:effectLst/>
                          <a:latin typeface="+mn-lt"/>
                          <a:ea typeface="+mn-ea"/>
                          <a:cs typeface="+mn-cs"/>
                        </a:rPr>
                        <a:t>. </a:t>
                      </a:r>
                      <a:endParaRPr kumimoji="0" lang="en-US" sz="1400" b="0" i="0" u="none" strike="noStrike" cap="none" normalizeH="0" baseline="0" dirty="0" smtClean="0">
                        <a:ln>
                          <a:noFill/>
                        </a:ln>
                        <a:solidFill>
                          <a:schemeClr val="tx2"/>
                        </a:solidFill>
                        <a:effectLst/>
                        <a:latin typeface="+mn-lt"/>
                        <a:cs typeface="Arial" charset="0"/>
                      </a:endParaRPr>
                    </a:p>
                  </a:txBody>
                  <a:tcPr marL="45720" marR="0" marB="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cell3D prstMaterial="dkEdge">
                      <a:bevel/>
                      <a:lightRig rig="flood" dir="t"/>
                    </a:cell3D>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solidFill>
                            <a:schemeClr val="tx1"/>
                          </a:solidFill>
                          <a:effectLst/>
                          <a:latin typeface="+mn-lt"/>
                        </a:rPr>
                        <a:t>Catalogue,  AU, WSUS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0" dirty="0">
                        <a:solidFill>
                          <a:schemeClr val="tx1"/>
                        </a:solidFill>
                        <a:effectLst/>
                        <a:latin typeface="+mn-lt"/>
                      </a:endParaRPr>
                    </a:p>
                  </a:txBody>
                  <a:tcPr marL="45720" marB="9144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cell3D prstMaterial="dkEdge">
                      <a:bevel/>
                      <a:lightRig rig="flood" dir="t"/>
                    </a:cell3D>
                    <a:noFill/>
                  </a:tcPr>
                </a:tc>
              </a:tr>
              <a:tr h="892921">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400" b="0" kern="1200" dirty="0" smtClean="0">
                          <a:solidFill>
                            <a:schemeClr val="tx2"/>
                          </a:solidFill>
                          <a:effectLst/>
                          <a:latin typeface="+mn-lt"/>
                          <a:ea typeface="+mn-ea"/>
                          <a:cs typeface="+mn-cs"/>
                        </a:rPr>
                        <a:t>KB967632</a:t>
                      </a:r>
                      <a:endParaRPr kumimoji="0" lang="en-US" sz="1400" b="0" i="0" u="none" strike="noStrike" cap="none" normalizeH="0" baseline="0" dirty="0" smtClean="0">
                        <a:ln>
                          <a:noFill/>
                        </a:ln>
                        <a:solidFill>
                          <a:schemeClr val="tx2"/>
                        </a:solidFill>
                        <a:effectLst/>
                        <a:latin typeface="+mn-lt"/>
                        <a:cs typeface="Arial" charset="0"/>
                      </a:endParaRPr>
                    </a:p>
                  </a:txBody>
                  <a:tcPr marL="45720" marR="0" marB="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cell3D prstMaterial="dkEdge">
                      <a:bevel/>
                      <a:lightRig rig="flood" dir="t"/>
                    </a:cell3D>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400" b="0" kern="1200" dirty="0" smtClean="0">
                          <a:solidFill>
                            <a:schemeClr val="tx2"/>
                          </a:solidFill>
                          <a:effectLst/>
                          <a:latin typeface="+mn-lt"/>
                          <a:ea typeface="+mn-ea"/>
                          <a:cs typeface="+mn-cs"/>
                        </a:rPr>
                        <a:t>Cumulative Update for Media Center for Windows Vista</a:t>
                      </a:r>
                    </a:p>
                    <a:p>
                      <a:pPr marL="0" marR="0" lvl="0" indent="0" algn="l" defTabSz="914400" rtl="0" eaLnBrk="1" fontAlgn="base" latinLnBrk="0" hangingPunct="1">
                        <a:lnSpc>
                          <a:spcPct val="100000"/>
                        </a:lnSpc>
                        <a:spcBef>
                          <a:spcPct val="0"/>
                        </a:spcBef>
                        <a:spcAft>
                          <a:spcPct val="0"/>
                        </a:spcAft>
                        <a:buClrTx/>
                        <a:buSzTx/>
                        <a:buFontTx/>
                        <a:buNone/>
                        <a:tabLst/>
                        <a:defRPr/>
                      </a:pPr>
                      <a:r>
                        <a:rPr lang="en-US" sz="1400" b="0" i="1" kern="1200" dirty="0" smtClean="0">
                          <a:solidFill>
                            <a:schemeClr val="tx2"/>
                          </a:solidFill>
                          <a:effectLst/>
                          <a:latin typeface="+mn-lt"/>
                          <a:ea typeface="+mn-ea"/>
                          <a:cs typeface="+mn-cs"/>
                        </a:rPr>
                        <a:t>Install this update to resolve issues with Media Center for Windows Vista. </a:t>
                      </a:r>
                      <a:endParaRPr kumimoji="0" lang="en-US" sz="1400" b="0" i="1" u="none" strike="noStrike" cap="none" normalizeH="0" baseline="0" dirty="0" smtClean="0">
                        <a:ln>
                          <a:noFill/>
                        </a:ln>
                        <a:solidFill>
                          <a:schemeClr val="tx2"/>
                        </a:solidFill>
                        <a:effectLst/>
                        <a:latin typeface="+mn-lt"/>
                        <a:cs typeface="Arial" charset="0"/>
                      </a:endParaRPr>
                    </a:p>
                  </a:txBody>
                  <a:tcPr marL="45720" marR="0" marB="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cell3D prstMaterial="dkEdge">
                      <a:bevel/>
                      <a:lightRig rig="flood" dir="t"/>
                    </a:cell3D>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solidFill>
                            <a:schemeClr val="tx1"/>
                          </a:solidFill>
                          <a:effectLst/>
                          <a:latin typeface="+mn-lt"/>
                        </a:rPr>
                        <a:t>Catalogue,  AU, WSUS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0" dirty="0">
                        <a:solidFill>
                          <a:schemeClr val="tx1"/>
                        </a:solidFill>
                        <a:effectLst/>
                        <a:latin typeface="+mn-lt"/>
                      </a:endParaRPr>
                    </a:p>
                  </a:txBody>
                  <a:tcPr marL="45720" marB="9144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cell3D prstMaterial="dkEdge">
                      <a:bevel/>
                      <a:lightRig rig="flood" dir="t"/>
                    </a:cell3D>
                    <a:noFill/>
                  </a:tcPr>
                </a:tc>
              </a:tr>
            </a:tbl>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8082" name="Rectangle 2"/>
          <p:cNvSpPr>
            <a:spLocks noGrp="1" noChangeArrowheads="1"/>
          </p:cNvSpPr>
          <p:nvPr>
            <p:ph type="title"/>
          </p:nvPr>
        </p:nvSpPr>
        <p:spPr/>
        <p:txBody>
          <a:bodyPr/>
          <a:lstStyle/>
          <a:p>
            <a:r>
              <a:rPr lang="en-US" smtClean="0"/>
              <a:t>Windows Malicious Software Removal Tool</a:t>
            </a:r>
          </a:p>
        </p:txBody>
      </p:sp>
      <p:sp>
        <p:nvSpPr>
          <p:cNvPr id="1838083" name="Rectangle 3"/>
          <p:cNvSpPr>
            <a:spLocks noGrp="1" noChangeArrowheads="1"/>
          </p:cNvSpPr>
          <p:nvPr>
            <p:ph idx="1"/>
          </p:nvPr>
        </p:nvSpPr>
        <p:spPr>
          <a:xfrm>
            <a:off x="381000" y="1412875"/>
            <a:ext cx="8382000" cy="4594225"/>
          </a:xfrm>
        </p:spPr>
        <p:txBody>
          <a:bodyPr>
            <a:normAutofit fontScale="92500"/>
          </a:bodyPr>
          <a:lstStyle/>
          <a:p>
            <a:r>
              <a:rPr lang="fr-FR" dirty="0" smtClean="0"/>
              <a:t>Ajoute la possibilité de supprimer :</a:t>
            </a:r>
          </a:p>
          <a:p>
            <a:pPr lvl="1"/>
            <a:r>
              <a:rPr lang="en-US" dirty="0" smtClean="0"/>
              <a:t>Win32/</a:t>
            </a:r>
            <a:r>
              <a:rPr lang="en-US" dirty="0" err="1" smtClean="0"/>
              <a:t>InternetAntivirus</a:t>
            </a:r>
            <a:endParaRPr lang="en-US" dirty="0" smtClean="0"/>
          </a:p>
          <a:p>
            <a:pPr lvl="1"/>
            <a:r>
              <a:rPr lang="fr-FR" dirty="0" smtClean="0"/>
              <a:t>Disponible en tant que mise à jour prioritaire sous Windows Update et Microsoft Update</a:t>
            </a:r>
          </a:p>
          <a:p>
            <a:pPr lvl="1"/>
            <a:r>
              <a:rPr lang="en-US" dirty="0" err="1" smtClean="0"/>
              <a:t>Disponible</a:t>
            </a:r>
            <a:r>
              <a:rPr lang="en-US" dirty="0" smtClean="0"/>
              <a:t> par WSUS 3.0</a:t>
            </a:r>
          </a:p>
          <a:p>
            <a:r>
              <a:rPr lang="fr-FR" dirty="0" smtClean="0"/>
              <a:t>Disponible en téléchargement à l'adresse suivante : </a:t>
            </a:r>
            <a:r>
              <a:rPr lang="fr-FR" sz="2200" i="1" dirty="0" smtClean="0"/>
              <a:t>http://www.microsoft.com/france/securite/malwareremove</a:t>
            </a:r>
            <a:endParaRPr lang="fr-FR" i="1" dirty="0" smtClean="0"/>
          </a:p>
          <a:p>
            <a:endParaRPr lang="en-US" dirty="0" smtClean="0"/>
          </a:p>
          <a:p>
            <a:r>
              <a:rPr lang="fr-FR" dirty="0" smtClean="0"/>
              <a:t>Consultez les dernières informations sur l'évolution des menaces grâce au Rapport Microsoft sur les données de sécurité : </a:t>
            </a:r>
            <a:r>
              <a:rPr lang="fr-FR" sz="2600" i="1" dirty="0" smtClean="0"/>
              <a:t>microsoft.com/</a:t>
            </a:r>
            <a:r>
              <a:rPr lang="fr-FR" sz="2600" i="1" dirty="0" err="1" smtClean="0"/>
              <a:t>france</a:t>
            </a:r>
            <a:r>
              <a:rPr lang="fr-FR" sz="2600" i="1" dirty="0" smtClean="0"/>
              <a:t>/sir</a:t>
            </a:r>
            <a:r>
              <a:rPr lang="fr-FR" dirty="0" smtClean="0"/>
              <a:t> </a:t>
            </a:r>
            <a:endParaRPr lang="en-US" dirty="0" smtClean="0"/>
          </a:p>
        </p:txBody>
      </p:sp>
    </p:spTree>
  </p:cSld>
  <p:clrMapOvr>
    <a:masterClrMapping/>
  </p:clrMapOvr>
  <p:transition>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FF"/>
                </a:solidFill>
              </a:rPr>
              <a:t>Cycle de support produits</a:t>
            </a:r>
          </a:p>
        </p:txBody>
      </p:sp>
      <p:sp>
        <p:nvSpPr>
          <p:cNvPr id="3" name="Content Placeholder 2"/>
          <p:cNvSpPr>
            <a:spLocks noGrp="1"/>
          </p:cNvSpPr>
          <p:nvPr>
            <p:ph idx="1"/>
          </p:nvPr>
        </p:nvSpPr>
        <p:spPr>
          <a:xfrm>
            <a:off x="109538" y="1581150"/>
            <a:ext cx="8756650" cy="3567113"/>
          </a:xfrm>
        </p:spPr>
        <p:txBody>
          <a:bodyPr/>
          <a:lstStyle/>
          <a:p>
            <a:r>
              <a:rPr lang="fr-FR" sz="2000" dirty="0" smtClean="0">
                <a:solidFill>
                  <a:srgbClr val="FFFFFF"/>
                </a:solidFill>
              </a:rPr>
              <a:t>Le 14 juillet 2009 le support s'arrêtera pour les produits suivants :</a:t>
            </a:r>
          </a:p>
          <a:p>
            <a:pPr lvl="1"/>
            <a:r>
              <a:rPr lang="fr-FR" sz="1800" dirty="0" smtClean="0">
                <a:solidFill>
                  <a:srgbClr val="FFFFFF"/>
                </a:solidFill>
              </a:rPr>
              <a:t>Office 2000 (famille de produits) </a:t>
            </a:r>
          </a:p>
          <a:p>
            <a:pPr lvl="1"/>
            <a:r>
              <a:rPr lang="en-US" sz="1800" dirty="0" smtClean="0">
                <a:solidFill>
                  <a:srgbClr val="FFFFFF"/>
                </a:solidFill>
              </a:rPr>
              <a:t>Commerce Server 2007 SP1</a:t>
            </a:r>
          </a:p>
          <a:p>
            <a:pPr lvl="1"/>
            <a:r>
              <a:rPr lang="fr-FR" sz="1800" dirty="0" smtClean="0">
                <a:solidFill>
                  <a:srgbClr val="FFFFFF"/>
                </a:solidFill>
              </a:rPr>
              <a:t>System Center Configuration Manager 2007 (aucun Service Pack)</a:t>
            </a:r>
          </a:p>
          <a:p>
            <a:r>
              <a:rPr lang="en-US" sz="2000" dirty="0" smtClean="0">
                <a:solidFill>
                  <a:srgbClr val="FFFFFF"/>
                </a:solidFill>
              </a:rPr>
              <a:t>Office Update</a:t>
            </a:r>
          </a:p>
          <a:p>
            <a:pPr lvl="1"/>
            <a:r>
              <a:rPr lang="fr-FR" sz="1800" dirty="0" smtClean="0">
                <a:solidFill>
                  <a:srgbClr val="FFFFFF"/>
                </a:solidFill>
              </a:rPr>
              <a:t>À partir du 1er août 2009, Microsoft arrêtera le support d'Office Update et de l'Outil d'inventaire des mises à jour Office. </a:t>
            </a:r>
          </a:p>
          <a:p>
            <a:pPr lvl="1"/>
            <a:r>
              <a:rPr lang="fr-FR" sz="1800" dirty="0" smtClean="0">
                <a:solidFill>
                  <a:srgbClr val="FFFFFF"/>
                </a:solidFill>
              </a:rPr>
              <a:t>Pour continuer à recevoir les mises à jour de sécurité pour les produits Microsoft Office, utilisez </a:t>
            </a:r>
            <a:r>
              <a:rPr lang="fr-FR" sz="1800" u="sng" dirty="0" smtClean="0">
                <a:solidFill>
                  <a:srgbClr val="FFFFFF"/>
                </a:solidFill>
              </a:rPr>
              <a:t>Microsoft Update</a:t>
            </a:r>
            <a:r>
              <a:rPr lang="fr-FR" sz="1800" dirty="0" smtClean="0">
                <a:solidFill>
                  <a:srgbClr val="FFFFFF"/>
                </a:solidFill>
              </a:rPr>
              <a:t> (</a:t>
            </a:r>
            <a:r>
              <a:rPr lang="fr-FR" sz="1800" u="sng" dirty="0" smtClean="0">
                <a:solidFill>
                  <a:srgbClr val="FFFFFF"/>
                </a:solidFill>
              </a:rPr>
              <a:t>https://update.microsoft.com</a:t>
            </a:r>
            <a:r>
              <a:rPr lang="fr-FR" sz="1800" dirty="0" smtClean="0">
                <a:solidFill>
                  <a:srgbClr val="FFFFFF"/>
                </a:solidFill>
              </a:rPr>
              <a:t>). </a:t>
            </a:r>
          </a:p>
          <a:p>
            <a:pPr lvl="1"/>
            <a:r>
              <a:rPr lang="fr-FR" sz="1800" dirty="0" smtClean="0">
                <a:solidFill>
                  <a:srgbClr val="FFFFFF"/>
                </a:solidFill>
              </a:rPr>
              <a:t>Pour plus d'informations, consultez le </a:t>
            </a:r>
            <a:r>
              <a:rPr lang="fr-FR" sz="1800" u="sng" dirty="0" smtClean="0">
                <a:solidFill>
                  <a:srgbClr val="FFFFFF"/>
                </a:solidFill>
              </a:rPr>
              <a:t>Forum aux questions</a:t>
            </a:r>
            <a:r>
              <a:rPr lang="fr-FR" sz="1800" dirty="0" smtClean="0">
                <a:solidFill>
                  <a:srgbClr val="FFFFFF"/>
                </a:solidFill>
              </a:rPr>
              <a:t> (</a:t>
            </a:r>
            <a:r>
              <a:rPr lang="fr-FR" sz="1800" u="sng" dirty="0" smtClean="0">
                <a:solidFill>
                  <a:srgbClr val="FFFFFF"/>
                </a:solidFill>
              </a:rPr>
              <a:t>http://office.microsoft.com/downloads/FX010402221033</a:t>
            </a:r>
            <a:r>
              <a:rPr lang="fr-FR" sz="1800" dirty="0" smtClean="0">
                <a:solidFill>
                  <a:srgbClr val="FFFFFF"/>
                </a:solidFill>
              </a:rPr>
              <a:t>). </a:t>
            </a:r>
            <a:endParaRPr lang="en-US" sz="1800" dirty="0" smtClean="0">
              <a:solidFill>
                <a:srgbClr val="FFFFFF"/>
              </a:solidFill>
            </a:endParaRPr>
          </a:p>
        </p:txBody>
      </p:sp>
    </p:spTree>
  </p:cSld>
  <p:clrMapOvr>
    <a:masterClrMapping/>
  </p:clrMapOvr>
  <p:transition>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defTabSz="914363" fontAlgn="auto">
              <a:spcAft>
                <a:spcPts val="0"/>
              </a:spcAft>
              <a:defRPr/>
            </a:pPr>
            <a:r>
              <a:rPr noProof="1">
                <a:solidFill>
                  <a:schemeClr val="tx1">
                    <a:lumMod val="95000"/>
                  </a:schemeClr>
                </a:solidFill>
              </a:rPr>
              <a:t>Ressources</a:t>
            </a:r>
          </a:p>
        </p:txBody>
      </p:sp>
      <p:sp>
        <p:nvSpPr>
          <p:cNvPr id="37891" name="Rectangle 3"/>
          <p:cNvSpPr>
            <a:spLocks noGrp="1" noChangeArrowheads="1"/>
          </p:cNvSpPr>
          <p:nvPr>
            <p:ph idx="1"/>
          </p:nvPr>
        </p:nvSpPr>
        <p:spPr>
          <a:xfrm>
            <a:off x="457200" y="1119188"/>
            <a:ext cx="8229600" cy="4838700"/>
          </a:xfrm>
        </p:spPr>
        <p:txBody>
          <a:bodyPr/>
          <a:lstStyle/>
          <a:p>
            <a:pPr>
              <a:lnSpc>
                <a:spcPct val="85000"/>
              </a:lnSpc>
              <a:spcBef>
                <a:spcPct val="15000"/>
              </a:spcBef>
            </a:pPr>
            <a:r>
              <a:rPr lang="en-US" sz="1600" noProof="1" smtClean="0"/>
              <a:t>Synthèse des </a:t>
            </a:r>
            <a:r>
              <a:rPr lang="fr-FR" sz="1600" dirty="0" smtClean="0"/>
              <a:t>Bulletin</a:t>
            </a:r>
            <a:r>
              <a:rPr lang="fr-FR" sz="1600" noProof="1" smtClean="0"/>
              <a:t>s de sécurité</a:t>
            </a:r>
            <a:br>
              <a:rPr lang="fr-FR" sz="1600" noProof="1" smtClean="0"/>
            </a:br>
            <a:r>
              <a:rPr lang="fr-FR" sz="1600" i="1" noProof="1" smtClean="0"/>
              <a:t>http://www.microsoft.com/france/technet/security/bulletin/ms09</a:t>
            </a:r>
            <a:r>
              <a:rPr lang="en-US" sz="1600" i="1" dirty="0" smtClean="0"/>
              <a:t>-jun.</a:t>
            </a:r>
            <a:r>
              <a:rPr lang="en-US" sz="1600" i="1" noProof="1" smtClean="0"/>
              <a:t>mspx</a:t>
            </a:r>
          </a:p>
          <a:p>
            <a:pPr>
              <a:lnSpc>
                <a:spcPct val="85000"/>
              </a:lnSpc>
              <a:spcBef>
                <a:spcPct val="15000"/>
              </a:spcBef>
            </a:pPr>
            <a:endParaRPr lang="en-US" sz="1600" i="1" noProof="1" smtClean="0"/>
          </a:p>
          <a:p>
            <a:pPr>
              <a:lnSpc>
                <a:spcPct val="85000"/>
              </a:lnSpc>
              <a:spcBef>
                <a:spcPct val="15000"/>
              </a:spcBef>
            </a:pPr>
            <a:r>
              <a:rPr lang="en-US" sz="1600" noProof="1" smtClean="0"/>
              <a:t>Bulletins de sécurité</a:t>
            </a:r>
            <a:br>
              <a:rPr lang="en-US" sz="1600" noProof="1" smtClean="0"/>
            </a:br>
            <a:r>
              <a:rPr lang="en-US" sz="1600" i="1" noProof="1" smtClean="0"/>
              <a:t>http://www.microsoft.com/france/technet/security/bulletin</a:t>
            </a:r>
            <a:endParaRPr lang="en-US" sz="1600" i="1" dirty="0" smtClean="0"/>
          </a:p>
          <a:p>
            <a:pPr>
              <a:lnSpc>
                <a:spcPct val="85000"/>
              </a:lnSpc>
              <a:spcBef>
                <a:spcPct val="15000"/>
              </a:spcBef>
            </a:pPr>
            <a:r>
              <a:rPr lang="en-US" sz="1600" noProof="1" smtClean="0"/>
              <a:t>Webcast des </a:t>
            </a:r>
            <a:r>
              <a:rPr lang="fr-FR" sz="1600" dirty="0" smtClean="0"/>
              <a:t>Bulletin</a:t>
            </a:r>
            <a:r>
              <a:rPr lang="fr-FR" sz="1600" noProof="1" smtClean="0"/>
              <a:t>s de sécurité</a:t>
            </a:r>
            <a:br>
              <a:rPr lang="fr-FR" sz="1600" noProof="1" smtClean="0"/>
            </a:br>
            <a:r>
              <a:rPr lang="fr-FR" sz="1600" i="1" noProof="1" smtClean="0"/>
              <a:t>http://www.microsoft.com/france/technet/security/bulletin/webcasts.mspx</a:t>
            </a:r>
          </a:p>
          <a:p>
            <a:pPr>
              <a:lnSpc>
                <a:spcPct val="85000"/>
              </a:lnSpc>
              <a:spcBef>
                <a:spcPct val="15000"/>
              </a:spcBef>
            </a:pPr>
            <a:endParaRPr lang="fr-FR" sz="1600" i="1" noProof="1" smtClean="0"/>
          </a:p>
          <a:p>
            <a:pPr>
              <a:lnSpc>
                <a:spcPct val="85000"/>
              </a:lnSpc>
              <a:spcBef>
                <a:spcPct val="15000"/>
              </a:spcBef>
            </a:pPr>
            <a:r>
              <a:rPr lang="fr-FR" sz="1600" noProof="1" smtClean="0"/>
              <a:t>Avis de sécurité</a:t>
            </a:r>
            <a:br>
              <a:rPr lang="fr-FR" sz="1600" noProof="1" smtClean="0"/>
            </a:br>
            <a:r>
              <a:rPr lang="fr-FR" sz="1600" i="1" noProof="1" smtClean="0"/>
              <a:t>http://www.microsoft.com/france/technet/security/advisory</a:t>
            </a:r>
          </a:p>
          <a:p>
            <a:pPr>
              <a:lnSpc>
                <a:spcPct val="85000"/>
              </a:lnSpc>
              <a:spcBef>
                <a:spcPct val="15000"/>
              </a:spcBef>
            </a:pPr>
            <a:endParaRPr lang="en-US" sz="1600" b="1" i="1" dirty="0" smtClean="0"/>
          </a:p>
          <a:p>
            <a:pPr>
              <a:lnSpc>
                <a:spcPct val="85000"/>
              </a:lnSpc>
              <a:spcBef>
                <a:spcPct val="15000"/>
              </a:spcBef>
            </a:pPr>
            <a:r>
              <a:rPr lang="fr-FR" sz="1600" dirty="0" smtClean="0"/>
              <a:t>Abonnez-vous à la synthèse des Bulletins de sécurité (en français)</a:t>
            </a:r>
            <a:r>
              <a:rPr lang="fr-FR" sz="1600" noProof="1" smtClean="0"/>
              <a:t/>
            </a:r>
            <a:br>
              <a:rPr lang="fr-FR" sz="1600" noProof="1" smtClean="0"/>
            </a:br>
            <a:r>
              <a:rPr lang="fr-FR" sz="1600" i="1" noProof="1" smtClean="0"/>
              <a:t>http://www.microsoft.com/france/securite/newsletters.mspx</a:t>
            </a:r>
          </a:p>
          <a:p>
            <a:pPr>
              <a:lnSpc>
                <a:spcPct val="85000"/>
              </a:lnSpc>
              <a:spcBef>
                <a:spcPct val="15000"/>
              </a:spcBef>
            </a:pPr>
            <a:endParaRPr lang="fr-FR" sz="1600" dirty="0" smtClean="0"/>
          </a:p>
          <a:p>
            <a:pPr>
              <a:lnSpc>
                <a:spcPct val="85000"/>
              </a:lnSpc>
              <a:spcBef>
                <a:spcPct val="15000"/>
              </a:spcBef>
            </a:pPr>
            <a:r>
              <a:rPr lang="fr-FR" sz="1600" noProof="1" smtClean="0"/>
              <a:t>Blog du MSRC (Microsoft Security Response Center)</a:t>
            </a:r>
            <a:br>
              <a:rPr lang="fr-FR" sz="1600" noProof="1" smtClean="0"/>
            </a:br>
            <a:r>
              <a:rPr lang="fr-FR" sz="1600" i="1" noProof="1" smtClean="0"/>
              <a:t>http://blogs.technet.com/msrc</a:t>
            </a:r>
          </a:p>
          <a:p>
            <a:pPr>
              <a:lnSpc>
                <a:spcPct val="85000"/>
              </a:lnSpc>
              <a:spcBef>
                <a:spcPct val="15000"/>
              </a:spcBef>
            </a:pPr>
            <a:endParaRPr lang="en-US" sz="1600" b="1" i="1" dirty="0" smtClean="0"/>
          </a:p>
          <a:p>
            <a:pPr>
              <a:lnSpc>
                <a:spcPct val="85000"/>
              </a:lnSpc>
              <a:spcBef>
                <a:spcPct val="15000"/>
              </a:spcBef>
            </a:pPr>
            <a:r>
              <a:rPr lang="en-US" sz="1600" noProof="1" smtClean="0"/>
              <a:t>Microsoft France sécurité </a:t>
            </a:r>
            <a:br>
              <a:rPr lang="en-US" sz="1600" noProof="1" smtClean="0"/>
            </a:br>
            <a:r>
              <a:rPr lang="en-US" sz="1600" i="1" noProof="1" smtClean="0"/>
              <a:t>http://www.microsoft.com/france/securite </a:t>
            </a:r>
          </a:p>
          <a:p>
            <a:pPr>
              <a:lnSpc>
                <a:spcPct val="85000"/>
              </a:lnSpc>
              <a:spcBef>
                <a:spcPct val="15000"/>
              </a:spcBef>
            </a:pPr>
            <a:r>
              <a:rPr lang="en-US" sz="1600" noProof="1" smtClean="0"/>
              <a:t>TechNet sécurité</a:t>
            </a:r>
            <a:br>
              <a:rPr lang="en-US" sz="1600" noProof="1" smtClean="0"/>
            </a:br>
            <a:r>
              <a:rPr lang="en-US" sz="1600" i="1" noProof="1" smtClean="0"/>
              <a:t>http://www.microsoft.com/france/technet/security</a:t>
            </a:r>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8018" name="Rectangle 2"/>
          <p:cNvSpPr>
            <a:spLocks noGrp="1" noChangeArrowheads="1"/>
          </p:cNvSpPr>
          <p:nvPr>
            <p:ph type="title"/>
          </p:nvPr>
        </p:nvSpPr>
        <p:spPr>
          <a:xfrm>
            <a:off x="127000" y="127000"/>
            <a:ext cx="9017000" cy="1231900"/>
          </a:xfrm>
        </p:spPr>
        <p:txBody>
          <a:bodyPr/>
          <a:lstStyle/>
          <a:p>
            <a:r>
              <a:rPr lang="fr-FR" smtClean="0">
                <a:solidFill>
                  <a:srgbClr val="FFFFFF"/>
                </a:solidFill>
              </a:rPr>
              <a:t>Indices de gravité cumulée et Indices d'exploitabilité</a:t>
            </a:r>
            <a:endParaRPr lang="en-US" smtClean="0">
              <a:solidFill>
                <a:srgbClr val="FFFFFF"/>
              </a:solidFill>
            </a:endParaRPr>
          </a:p>
        </p:txBody>
      </p:sp>
      <p:graphicFrame>
        <p:nvGraphicFramePr>
          <p:cNvPr id="5" name="Table 4"/>
          <p:cNvGraphicFramePr>
            <a:graphicFrameLocks noGrp="1"/>
          </p:cNvGraphicFramePr>
          <p:nvPr/>
        </p:nvGraphicFramePr>
        <p:xfrm>
          <a:off x="520701" y="1403350"/>
          <a:ext cx="8194665" cy="4455453"/>
        </p:xfrm>
        <a:graphic>
          <a:graphicData uri="http://schemas.openxmlformats.org/drawingml/2006/table">
            <a:tbl>
              <a:tblPr/>
              <a:tblGrid>
                <a:gridCol w="365685"/>
                <a:gridCol w="106658"/>
                <a:gridCol w="62853"/>
                <a:gridCol w="661778"/>
                <a:gridCol w="92075"/>
                <a:gridCol w="736600"/>
                <a:gridCol w="92075"/>
                <a:gridCol w="644525"/>
                <a:gridCol w="92075"/>
                <a:gridCol w="644525"/>
                <a:gridCol w="92075"/>
                <a:gridCol w="644525"/>
                <a:gridCol w="92075"/>
                <a:gridCol w="644525"/>
                <a:gridCol w="92075"/>
                <a:gridCol w="644525"/>
                <a:gridCol w="92075"/>
                <a:gridCol w="644525"/>
                <a:gridCol w="92075"/>
                <a:gridCol w="617424"/>
                <a:gridCol w="85708"/>
                <a:gridCol w="588524"/>
                <a:gridCol w="365685"/>
              </a:tblGrid>
              <a:tr h="586830">
                <a:tc rowSpan="3">
                  <a:txBody>
                    <a:bodyPr/>
                    <a:lstStyle/>
                    <a:p>
                      <a:pPr algn="ctr" fontAlgn="ctr"/>
                      <a:r>
                        <a:rPr lang="en-US" sz="1200" b="1" i="0" u="none" strike="noStrike" dirty="0">
                          <a:solidFill>
                            <a:srgbClr val="FFFFFF"/>
                          </a:solidFill>
                          <a:latin typeface="Calibri"/>
                        </a:rPr>
                        <a:t>Exploitability Index</a:t>
                      </a:r>
                    </a:p>
                  </a:txBody>
                  <a:tcPr marL="5393" marR="5393" marT="5393" marB="0" vert="vert27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8D8D8">
                        <a:alpha val="24000"/>
                      </a:srgbClr>
                    </a:solidFill>
                  </a:tcPr>
                </a:tc>
                <a:tc>
                  <a:txBody>
                    <a:bodyPr/>
                    <a:lstStyle/>
                    <a:p>
                      <a:pPr algn="ctr" fontAlgn="ctr"/>
                      <a:r>
                        <a:rPr lang="en-US" sz="700" b="0" i="0" u="none" strike="noStrike" dirty="0" smtClean="0">
                          <a:solidFill>
                            <a:srgbClr val="FFFFFF"/>
                          </a:solidFill>
                          <a:effectLst>
                            <a:outerShdw blurRad="38100" dist="38100" dir="2700000" algn="tl">
                              <a:srgbClr val="000000">
                                <a:alpha val="43137"/>
                              </a:srgbClr>
                            </a:outerShdw>
                          </a:effectLst>
                          <a:latin typeface="Calibri"/>
                        </a:rPr>
                        <a:t>1</a:t>
                      </a:r>
                      <a:endParaRPr lang="en-US" sz="700" b="0" i="0" u="none" strike="noStrike" dirty="0">
                        <a:solidFill>
                          <a:srgbClr val="FFFFFF"/>
                        </a:solidFill>
                        <a:effectLst>
                          <a:outerShdw blurRad="38100" dist="38100" dir="2700000" algn="tl">
                            <a:srgbClr val="000000">
                              <a:alpha val="43137"/>
                            </a:srgbClr>
                          </a:outerShdw>
                        </a:effectLst>
                        <a:latin typeface="Calibri"/>
                      </a:endParaRPr>
                    </a:p>
                  </a:txBody>
                  <a:tcPr marL="5393" marR="5393" marT="5393" marB="0" vert="vert27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8D8D8">
                        <a:alpha val="24000"/>
                      </a:srgbClr>
                    </a:solidFill>
                  </a:tcPr>
                </a:tc>
                <a:tc>
                  <a:txBody>
                    <a:bodyPr/>
                    <a:lstStyle/>
                    <a:p>
                      <a:pPr algn="l" fontAlgn="b"/>
                      <a:r>
                        <a:rPr lang="en-US" sz="600" b="0" i="0" u="none" strike="noStrike">
                          <a:solidFill>
                            <a:srgbClr val="000000"/>
                          </a:solidFill>
                          <a:latin typeface="Calibri"/>
                        </a:rPr>
                        <a:t> </a:t>
                      </a:r>
                    </a:p>
                  </a:txBody>
                  <a:tcPr marL="5393" marR="5393" marT="539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rowSpan="3">
                  <a:txBody>
                    <a:bodyPr/>
                    <a:lstStyle/>
                    <a:p>
                      <a:pPr algn="ctr" fontAlgn="b"/>
                      <a:r>
                        <a:rPr lang="en-US" sz="600" b="0" i="0" u="none" strike="noStrike" dirty="0">
                          <a:solidFill>
                            <a:srgbClr val="000000"/>
                          </a:solidFill>
                          <a:latin typeface="Calibri"/>
                        </a:rPr>
                        <a:t> </a:t>
                      </a:r>
                    </a:p>
                  </a:txBody>
                  <a:tcPr marL="5393" marR="5393" marT="5393"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00000"/>
                    </a:solidFill>
                  </a:tcPr>
                </a:tc>
                <a:tc rowSpan="3">
                  <a:txBody>
                    <a:bodyPr/>
                    <a:lstStyle/>
                    <a:p>
                      <a:pPr algn="ctr" fontAlgn="b"/>
                      <a:endParaRPr lang="en-US" sz="600" b="0" i="0" u="none" strike="noStrike">
                        <a:solidFill>
                          <a:srgbClr val="000000"/>
                        </a:solidFill>
                        <a:latin typeface="Calibri"/>
                      </a:endParaRPr>
                    </a:p>
                  </a:txBody>
                  <a:tcPr marL="5393" marR="5393" marT="5393" marB="0" anchor="b">
                    <a:lnL w="6350" cap="flat" cmpd="sng" algn="ctr">
                      <a:no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tc rowSpan="3">
                  <a:txBody>
                    <a:bodyPr/>
                    <a:lstStyle/>
                    <a:p>
                      <a:pPr algn="ctr" fontAlgn="b"/>
                      <a:endParaRPr lang="en-US" sz="600" b="0" i="0" u="none" strike="noStrike">
                        <a:solidFill>
                          <a:srgbClr val="000000"/>
                        </a:solidFill>
                        <a:latin typeface="Calibri"/>
                      </a:endParaRPr>
                    </a:p>
                  </a:txBody>
                  <a:tcPr marL="5393" marR="5393" marT="5393" marB="0" anchor="b">
                    <a:lnL w="6350" cap="flat" cmpd="sng" algn="ctr">
                      <a:no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00000"/>
                    </a:solidFill>
                  </a:tcPr>
                </a:tc>
                <a:tc>
                  <a:txBody>
                    <a:bodyPr/>
                    <a:lstStyle/>
                    <a:p>
                      <a:pPr algn="l" fontAlgn="b"/>
                      <a:r>
                        <a:rPr lang="en-US" sz="600" b="0" i="0" u="none" strike="noStrike" dirty="0">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rowSpan="3">
                  <a:txBody>
                    <a:bodyPr/>
                    <a:lstStyle/>
                    <a:p>
                      <a:pPr algn="ctr" fontAlgn="b"/>
                      <a:r>
                        <a:rPr lang="en-US" sz="600" b="0" i="0" u="none" strike="noStrike" dirty="0">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00000"/>
                    </a:solidFill>
                  </a:tcPr>
                </a:tc>
                <a:tc>
                  <a:txBody>
                    <a:bodyPr/>
                    <a:lstStyle/>
                    <a:p>
                      <a:pPr algn="l" fontAlgn="b"/>
                      <a:r>
                        <a:rPr lang="en-US" sz="600" b="0" i="0" u="none" strike="noStrike" dirty="0">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rowSpan="3">
                  <a:txBody>
                    <a:bodyPr/>
                    <a:lstStyle/>
                    <a:p>
                      <a:pPr algn="l" fontAlgn="b"/>
                      <a:r>
                        <a:rPr lang="en-US" sz="600" b="0" i="0" u="none" strike="noStrike" dirty="0">
                          <a:solidFill>
                            <a:srgbClr val="000000"/>
                          </a:solidFill>
                          <a:latin typeface="Calibri"/>
                        </a:rPr>
                        <a:t> </a:t>
                      </a:r>
                    </a:p>
                    <a:p>
                      <a:pPr algn="ctr" fontAlgn="b"/>
                      <a:r>
                        <a:rPr lang="en-US" sz="600" b="0" i="0" u="none" strike="noStrike" dirty="0">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00000"/>
                    </a:solidFill>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rowSpan="3">
                  <a:txBody>
                    <a:bodyPr/>
                    <a:lstStyle/>
                    <a:p>
                      <a:pPr algn="ctr" fontAlgn="b"/>
                      <a:r>
                        <a:rPr lang="en-US" sz="600" b="0" i="0" u="none" strike="noStrike" dirty="0">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00000"/>
                    </a:solidFill>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n-US" sz="600" b="0" i="0" u="none" strike="noStrike" dirty="0">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rowSpan="3">
                  <a:txBody>
                    <a:bodyPr/>
                    <a:lstStyle/>
                    <a:p>
                      <a:pPr algn="ctr" fontAlgn="b"/>
                      <a:r>
                        <a:rPr lang="en-US" sz="600" b="0" i="0" u="none" strike="noStrike" dirty="0">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00000"/>
                    </a:solidFill>
                  </a:tcPr>
                </a:tc>
                <a:tc>
                  <a:txBody>
                    <a:bodyPr/>
                    <a:lstStyle/>
                    <a:p>
                      <a:pPr algn="l" fontAlgn="b"/>
                      <a:r>
                        <a:rPr lang="en-US" sz="600" b="0" i="0" u="none" strike="noStrike" dirty="0">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rowSpan="3">
                  <a:txBody>
                    <a:bodyPr/>
                    <a:lstStyle/>
                    <a:p>
                      <a:pPr algn="l" fontAlgn="b"/>
                      <a:endParaRPr lang="en-US" sz="600" b="0" i="0" u="none" strike="noStrike" dirty="0">
                        <a:solidFill>
                          <a:srgbClr val="000000"/>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00000"/>
                    </a:solidFill>
                  </a:tcPr>
                </a:tc>
                <a:tc>
                  <a:txBody>
                    <a:bodyPr/>
                    <a:lstStyle/>
                    <a:p>
                      <a:pPr algn="l" fontAlgn="b"/>
                      <a:endParaRPr lang="en-US" sz="600" b="0" i="0" u="none" strike="noStrike" dirty="0">
                        <a:solidFill>
                          <a:srgbClr val="000000"/>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n-US" sz="600" b="0" i="0" u="none" strike="noStrike" dirty="0">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tc>
                  <a:txBody>
                    <a:bodyPr/>
                    <a:lstStyle/>
                    <a:p>
                      <a:pPr algn="l" fontAlgn="b"/>
                      <a:r>
                        <a:rPr lang="en-US" sz="600" b="0" i="0" u="none" strike="noStrike" dirty="0">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rowSpan="3">
                  <a:txBody>
                    <a:bodyPr/>
                    <a:lstStyle/>
                    <a:p>
                      <a:pPr algn="l" fontAlgn="b"/>
                      <a:r>
                        <a:rPr lang="en-US" sz="600" b="0" i="0" u="none" strike="noStrike" dirty="0">
                          <a:solidFill>
                            <a:srgbClr val="000000"/>
                          </a:solidFill>
                          <a:latin typeface="Calibri"/>
                        </a:rPr>
                        <a:t> </a:t>
                      </a:r>
                    </a:p>
                    <a:p>
                      <a:pPr algn="l" fontAlgn="b"/>
                      <a:r>
                        <a:rPr lang="en-US" sz="600" b="0" i="0" u="none" strike="noStrike" dirty="0">
                          <a:solidFill>
                            <a:srgbClr val="000000"/>
                          </a:solidFill>
                          <a:latin typeface="Calibri"/>
                        </a:rPr>
                        <a:t> </a:t>
                      </a:r>
                    </a:p>
                  </a:txBody>
                  <a:tcPr marL="5393" marR="5393" marT="5393"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00000"/>
                    </a:solidFill>
                  </a:tcPr>
                </a:tc>
                <a:tc rowSpan="3">
                  <a:txBody>
                    <a:bodyPr/>
                    <a:lstStyle/>
                    <a:p>
                      <a:pPr algn="ctr" fontAlgn="ctr"/>
                      <a:r>
                        <a:rPr lang="en-US" sz="1100" b="1" i="0" u="none" strike="noStrike" dirty="0">
                          <a:solidFill>
                            <a:srgbClr val="FFFFFF"/>
                          </a:solidFill>
                          <a:latin typeface="Calibri"/>
                        </a:rPr>
                        <a:t>RISK</a:t>
                      </a:r>
                    </a:p>
                  </a:txBody>
                  <a:tcPr marL="5393" marR="5393" marT="5393" marB="0" vert="vert270" anchor="ctr">
                    <a:lnL w="6350" cap="flat" cmpd="sng" algn="ctr">
                      <a:solidFill>
                        <a:srgbClr val="FFFFFF"/>
                      </a:solidFill>
                      <a:prstDash val="solid"/>
                      <a:round/>
                      <a:headEnd type="none" w="med" len="med"/>
                      <a:tailEnd type="none" w="med" len="med"/>
                    </a:lnL>
                    <a:lnR>
                      <a:noFill/>
                    </a:lnR>
                    <a:lnT>
                      <a:noFill/>
                    </a:lnT>
                    <a:lnB>
                      <a:noFill/>
                    </a:lnB>
                  </a:tcPr>
                </a:tc>
              </a:tr>
              <a:tr h="586477">
                <a:tc vMerge="1">
                  <a:txBody>
                    <a:bodyPr/>
                    <a:lstStyle/>
                    <a:p>
                      <a:endParaRPr lang="en-US"/>
                    </a:p>
                  </a:txBody>
                  <a:tcPr/>
                </a:tc>
                <a:tc>
                  <a:txBody>
                    <a:bodyPr/>
                    <a:lstStyle/>
                    <a:p>
                      <a:pPr algn="ctr" fontAlgn="ctr"/>
                      <a:r>
                        <a:rPr lang="en-US" sz="700" b="0" i="0" u="none" strike="noStrike" dirty="0" smtClean="0">
                          <a:solidFill>
                            <a:srgbClr val="FFFFFF"/>
                          </a:solidFill>
                          <a:effectLst>
                            <a:outerShdw blurRad="38100" dist="38100" dir="2700000" algn="tl">
                              <a:srgbClr val="000000">
                                <a:alpha val="43137"/>
                              </a:srgbClr>
                            </a:outerShdw>
                          </a:effectLst>
                          <a:latin typeface="Calibri"/>
                        </a:rPr>
                        <a:t>2</a:t>
                      </a:r>
                      <a:endParaRPr lang="en-US" sz="700" b="0" i="0" u="none" strike="noStrike" dirty="0">
                        <a:solidFill>
                          <a:srgbClr val="FFFFFF"/>
                        </a:solidFill>
                        <a:effectLst>
                          <a:outerShdw blurRad="38100" dist="38100" dir="2700000" algn="tl">
                            <a:srgbClr val="000000">
                              <a:alpha val="43137"/>
                            </a:srgbClr>
                          </a:outerShdw>
                        </a:effectLst>
                        <a:latin typeface="Calibri"/>
                      </a:endParaRPr>
                    </a:p>
                  </a:txBody>
                  <a:tcPr marL="5393" marR="5393" marT="5393" marB="0" vert="vert270" anchor="ctr">
                    <a:lnL>
                      <a:noFill/>
                    </a:lnL>
                    <a:lnR w="6350" cap="flat" cmpd="sng" algn="ctr">
                      <a:solidFill>
                        <a:srgbClr val="FFFFFF"/>
                      </a:solidFill>
                      <a:prstDash val="solid"/>
                      <a:round/>
                      <a:headEnd type="none" w="med" len="med"/>
                      <a:tailEnd type="none" w="med" len="med"/>
                    </a:lnR>
                    <a:lnT>
                      <a:noFill/>
                    </a:lnT>
                    <a:lnB>
                      <a:noFill/>
                    </a:lnB>
                    <a:solidFill>
                      <a:srgbClr val="D8D8D8">
                        <a:alpha val="24000"/>
                      </a:srgbClr>
                    </a:solidFill>
                  </a:tcPr>
                </a:tc>
                <a:tc>
                  <a:txBody>
                    <a:bodyPr/>
                    <a:lstStyle/>
                    <a:p>
                      <a:pPr algn="l" fontAlgn="b"/>
                      <a:r>
                        <a:rPr lang="en-US" sz="600" b="0" i="0" u="none" strike="noStrike">
                          <a:solidFill>
                            <a:srgbClr val="000000"/>
                          </a:solidFill>
                          <a:latin typeface="Calibri"/>
                        </a:rPr>
                        <a:t> </a:t>
                      </a:r>
                    </a:p>
                  </a:txBody>
                  <a:tcPr marL="5393" marR="5393" marT="539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dirty="0"/>
                    </a:p>
                  </a:txBody>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endParaRPr lang="en-US" dirty="0"/>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tc>
                  <a:txBody>
                    <a:bodyPr/>
                    <a:lstStyle/>
                    <a:p>
                      <a:pPr algn="l" fontAlgn="b"/>
                      <a:r>
                        <a:rPr lang="en-US" sz="600" b="0" i="0" u="none" strike="noStrike" dirty="0">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pPr algn="ctr" fontAlgn="b"/>
                      <a:endParaRPr lang="en-US" sz="600" b="0" i="0" u="none" strike="noStrike" dirty="0">
                        <a:solidFill>
                          <a:srgbClr val="000000"/>
                        </a:solidFill>
                        <a:latin typeface="Calibri"/>
                      </a:endParaRPr>
                    </a:p>
                  </a:txBody>
                  <a:tcPr marL="5393" marR="5393" marT="5393" marB="0" anchor="b">
                    <a:lnL>
                      <a:noFill/>
                    </a:lnL>
                    <a:lnR>
                      <a:noFill/>
                    </a:lnR>
                    <a:lnT>
                      <a:noFill/>
                    </a:lnT>
                    <a:lnB w="6350" cap="flat" cmpd="sng" algn="ctr">
                      <a:solidFill>
                        <a:srgbClr val="FFFFFF"/>
                      </a:solidFill>
                      <a:prstDash val="solid"/>
                      <a:round/>
                      <a:headEnd type="none" w="med" len="med"/>
                      <a:tailEnd type="none" w="med" len="med"/>
                    </a:lnB>
                    <a:solidFill>
                      <a:srgbClr val="FF0000"/>
                    </a:solidFill>
                  </a:tcPr>
                </a:tc>
                <a:tc>
                  <a:txBody>
                    <a:bodyPr/>
                    <a:lstStyle/>
                    <a:p>
                      <a:pPr algn="l" fontAlgn="b"/>
                      <a:r>
                        <a:rPr lang="en-US" sz="600" b="0" i="0" u="none" strike="noStrike" dirty="0">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endParaRPr lang="en-US" dirty="0"/>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dirty="0">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pPr algn="l" fontAlgn="b"/>
                      <a:endParaRPr lang="en-US" sz="600" b="0" i="0" u="none" strike="noStrike" dirty="0">
                        <a:solidFill>
                          <a:srgbClr val="000000"/>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00000"/>
                    </a:solidFill>
                  </a:tcPr>
                </a:tc>
                <a:tc>
                  <a:txBody>
                    <a:bodyPr/>
                    <a:lstStyle/>
                    <a:p>
                      <a:pPr algn="l" fontAlgn="b"/>
                      <a:endParaRPr lang="en-US" sz="600" b="0" i="0" u="none" strike="noStrike" dirty="0">
                        <a:solidFill>
                          <a:srgbClr val="000000"/>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rowSpan="2">
                  <a:txBody>
                    <a:bodyPr/>
                    <a:lstStyle/>
                    <a:p>
                      <a:endParaRPr lang="en-US" dirty="0"/>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C000"/>
                    </a:solidFill>
                  </a:tcPr>
                </a:tc>
                <a:tc>
                  <a:txBody>
                    <a:bodyPr/>
                    <a:lstStyle/>
                    <a:p>
                      <a:pPr algn="l" fontAlgn="b"/>
                      <a:r>
                        <a:rPr lang="en-US" sz="600" b="0" i="0" u="none" strike="noStrike" dirty="0">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pPr algn="l" fontAlgn="b"/>
                      <a:endParaRPr lang="en-US" sz="600" b="0" i="0" u="none" strike="noStrike" dirty="0">
                        <a:solidFill>
                          <a:srgbClr val="000000"/>
                        </a:solidFill>
                        <a:latin typeface="Calibri"/>
                      </a:endParaRPr>
                    </a:p>
                  </a:txBody>
                  <a:tcPr marL="5393" marR="5393" marT="5393"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00000"/>
                    </a:solidFill>
                  </a:tcPr>
                </a:tc>
                <a:tc vMerge="1">
                  <a:txBody>
                    <a:bodyPr/>
                    <a:lstStyle/>
                    <a:p>
                      <a:endParaRPr lang="en-US"/>
                    </a:p>
                  </a:txBody>
                  <a:tcPr/>
                </a:tc>
              </a:tr>
              <a:tr h="587183">
                <a:tc vMerge="1">
                  <a:txBody>
                    <a:bodyPr/>
                    <a:lstStyle/>
                    <a:p>
                      <a:endParaRPr lang="en-US"/>
                    </a:p>
                  </a:txBody>
                  <a:tcPr/>
                </a:tc>
                <a:tc>
                  <a:txBody>
                    <a:bodyPr/>
                    <a:lstStyle/>
                    <a:p>
                      <a:pPr algn="ctr" fontAlgn="ctr"/>
                      <a:r>
                        <a:rPr lang="en-US" sz="700" b="0" i="0" u="none" strike="noStrike" dirty="0" smtClean="0">
                          <a:solidFill>
                            <a:srgbClr val="FFFFFF"/>
                          </a:solidFill>
                          <a:effectLst>
                            <a:outerShdw blurRad="38100" dist="38100" dir="2700000" algn="tl">
                              <a:srgbClr val="000000">
                                <a:alpha val="43137"/>
                              </a:srgbClr>
                            </a:outerShdw>
                          </a:effectLst>
                          <a:latin typeface="Calibri"/>
                        </a:rPr>
                        <a:t>3</a:t>
                      </a:r>
                      <a:endParaRPr lang="en-US" sz="700" b="0" i="0" u="none" strike="noStrike" dirty="0">
                        <a:solidFill>
                          <a:srgbClr val="FFFFFF"/>
                        </a:solidFill>
                        <a:effectLst>
                          <a:outerShdw blurRad="38100" dist="38100" dir="2700000" algn="tl">
                            <a:srgbClr val="000000">
                              <a:alpha val="43137"/>
                            </a:srgbClr>
                          </a:outerShdw>
                        </a:effectLst>
                        <a:latin typeface="Calibri"/>
                      </a:endParaRPr>
                    </a:p>
                  </a:txBody>
                  <a:tcPr marL="5393" marR="5393" marT="5393" marB="0" vert="vert270" anchor="ctr">
                    <a:lnL>
                      <a:noFill/>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D8D8D8">
                        <a:alpha val="24000"/>
                      </a:srgbClr>
                    </a:solidFill>
                  </a:tcPr>
                </a:tc>
                <a:tc>
                  <a:txBody>
                    <a:bodyPr/>
                    <a:lstStyle/>
                    <a:p>
                      <a:pPr algn="l" fontAlgn="b"/>
                      <a:r>
                        <a:rPr lang="en-US" sz="600" b="0" i="0" u="none" strike="noStrike">
                          <a:solidFill>
                            <a:srgbClr val="000000"/>
                          </a:solidFill>
                          <a:latin typeface="Calibri"/>
                        </a:rPr>
                        <a:t> </a:t>
                      </a:r>
                    </a:p>
                  </a:txBody>
                  <a:tcPr marL="5393" marR="5393" marT="539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endParaRPr lang="en-US" dirty="0"/>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50000"/>
                      </a:schemeClr>
                    </a:solidFill>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dirty="0">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endParaRPr lang="en-US" dirty="0"/>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50000"/>
                      </a:schemeClr>
                    </a:solidFill>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pPr algn="l" fontAlgn="b"/>
                      <a:endParaRPr lang="en-US" sz="600" b="0" i="0" u="none" strike="noStrike" dirty="0">
                        <a:solidFill>
                          <a:srgbClr val="000000"/>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00000"/>
                    </a:solidFill>
                  </a:tcPr>
                </a:tc>
                <a:tc>
                  <a:txBody>
                    <a:bodyPr/>
                    <a:lstStyle/>
                    <a:p>
                      <a:pPr algn="l" fontAlgn="b"/>
                      <a:endParaRPr lang="en-US" sz="600" b="0" i="0" u="none" strike="noStrike">
                        <a:solidFill>
                          <a:srgbClr val="000000"/>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endParaRPr lang="en-US" dirty="0"/>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C000"/>
                    </a:solidFill>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pPr algn="ctr" fontAlgn="ctr"/>
                      <a:endParaRPr lang="en-US" sz="800" b="1" i="0" u="none" strike="noStrike" dirty="0">
                        <a:solidFill>
                          <a:srgbClr val="FFFFFF"/>
                        </a:solidFill>
                        <a:latin typeface="Calibri"/>
                      </a:endParaRPr>
                    </a:p>
                  </a:txBody>
                  <a:tcPr marL="5393" marR="5393" marT="5393"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00000"/>
                    </a:solidFill>
                  </a:tcPr>
                </a:tc>
                <a:tc vMerge="1">
                  <a:txBody>
                    <a:bodyPr/>
                    <a:lstStyle/>
                    <a:p>
                      <a:endParaRPr lang="en-US"/>
                    </a:p>
                  </a:txBody>
                  <a:tcPr/>
                </a:tc>
              </a:tr>
              <a:tr h="109239">
                <a:tc>
                  <a:txBody>
                    <a:bodyPr/>
                    <a:lstStyle/>
                    <a:p>
                      <a:pPr algn="ctr" fontAlgn="b"/>
                      <a:endParaRPr lang="en-US" sz="1000" b="0" i="0" u="none" strike="noStrike" dirty="0">
                        <a:solidFill>
                          <a:srgbClr val="000000"/>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l" fontAlgn="b"/>
                      <a:endParaRPr lang="en-US" sz="600" b="0" i="0" u="none" strike="noStrike" dirty="0">
                        <a:solidFill>
                          <a:srgbClr val="000000"/>
                        </a:solidFill>
                        <a:effectLst>
                          <a:outerShdw blurRad="38100" dist="38100" dir="2700000" algn="tl">
                            <a:srgbClr val="000000">
                              <a:alpha val="43137"/>
                            </a:srgbClr>
                          </a:outerShdw>
                        </a:effectLst>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5393" marR="5393" marT="5393"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5393" marR="5393" marT="5393"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5393" marR="5393" marT="5393" marB="0" anchor="b">
                    <a:lnL w="6350" cap="flat" cmpd="sng" algn="ctr">
                      <a:no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5393" marR="5393" marT="5393" marB="0" anchor="b">
                    <a:lnL w="6350" cap="flat" cmpd="sng" algn="ctr">
                      <a:no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5393" marR="5393" marT="5393"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n-US" sz="900" b="0" i="0" u="none" strike="noStrike" dirty="0">
                          <a:solidFill>
                            <a:srgbClr val="000000"/>
                          </a:solidFill>
                          <a:latin typeface="Calibri"/>
                        </a:rPr>
                        <a:t> </a:t>
                      </a:r>
                    </a:p>
                  </a:txBody>
                  <a:tcPr marL="5393" marR="5393" marT="5393" marB="0" anchor="b">
                    <a:lnL w="6350" cap="flat" cmpd="sng" algn="ctr">
                      <a:solidFill>
                        <a:srgbClr val="FFFFFF"/>
                      </a:solidFill>
                      <a:prstDash val="solid"/>
                      <a:round/>
                      <a:headEnd type="none" w="med" len="med"/>
                      <a:tailEnd type="none" w="med" len="med"/>
                    </a:lnL>
                    <a:lnR>
                      <a:noFill/>
                    </a:lnR>
                    <a:lnT>
                      <a:noFill/>
                    </a:lnT>
                    <a:lnB>
                      <a:noFill/>
                    </a:lnB>
                  </a:tcPr>
                </a:tc>
              </a:tr>
              <a:tr h="593181">
                <a:tc rowSpan="4">
                  <a:txBody>
                    <a:bodyPr/>
                    <a:lstStyle/>
                    <a:p>
                      <a:pPr algn="ctr" fontAlgn="ctr"/>
                      <a:r>
                        <a:rPr lang="en-US" sz="1200" b="1" i="0" u="none" strike="noStrike" dirty="0">
                          <a:solidFill>
                            <a:srgbClr val="FFFFFF"/>
                          </a:solidFill>
                          <a:latin typeface="Calibri"/>
                        </a:rPr>
                        <a:t>Severity</a:t>
                      </a:r>
                    </a:p>
                  </a:txBody>
                  <a:tcPr marL="5393" marR="5393" marT="5393" marB="0" vert="vert27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8D8D8">
                        <a:alpha val="24000"/>
                      </a:srgbClr>
                    </a:solidFill>
                  </a:tcPr>
                </a:tc>
                <a:tc>
                  <a:txBody>
                    <a:bodyPr/>
                    <a:lstStyle/>
                    <a:p>
                      <a:pPr algn="ctr" fontAlgn="ctr"/>
                      <a:r>
                        <a:rPr lang="en-US" sz="700" b="0" i="0" u="none" strike="noStrike" dirty="0">
                          <a:solidFill>
                            <a:srgbClr val="FFFFFF"/>
                          </a:solidFill>
                          <a:effectLst>
                            <a:outerShdw blurRad="38100" dist="38100" dir="2700000" algn="tl">
                              <a:srgbClr val="000000">
                                <a:alpha val="43137"/>
                              </a:srgbClr>
                            </a:outerShdw>
                          </a:effectLst>
                          <a:latin typeface="Calibri"/>
                        </a:rPr>
                        <a:t>CRITICAL</a:t>
                      </a:r>
                    </a:p>
                  </a:txBody>
                  <a:tcPr marL="5393" marR="5393" marT="5393" marB="0" vert="vert27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8D8D8">
                        <a:alpha val="24000"/>
                      </a:srgbClr>
                    </a:solidFill>
                  </a:tcPr>
                </a:tc>
                <a:tc>
                  <a:txBody>
                    <a:bodyPr/>
                    <a:lstStyle/>
                    <a:p>
                      <a:pPr algn="l" fontAlgn="b"/>
                      <a:r>
                        <a:rPr lang="en-US" sz="600" b="0" i="0" u="none" strike="noStrike">
                          <a:solidFill>
                            <a:srgbClr val="000000"/>
                          </a:solidFill>
                          <a:latin typeface="Calibri"/>
                        </a:rPr>
                        <a:t> </a:t>
                      </a:r>
                    </a:p>
                  </a:txBody>
                  <a:tcPr marL="5393" marR="5393" marT="539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rowSpan="4">
                  <a:txBody>
                    <a:bodyPr/>
                    <a:lstStyle/>
                    <a:p>
                      <a:pPr algn="ctr" fontAlgn="b"/>
                      <a:r>
                        <a:rPr lang="en-US" sz="600" b="0" i="0" u="none" strike="noStrike" dirty="0">
                          <a:solidFill>
                            <a:srgbClr val="000000"/>
                          </a:solidFill>
                          <a:latin typeface="Calibri"/>
                        </a:rPr>
                        <a:t> </a:t>
                      </a:r>
                    </a:p>
                  </a:txBody>
                  <a:tcPr marL="5393" marR="5393" marT="5393"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00000"/>
                    </a:solidFill>
                  </a:tcPr>
                </a:tc>
                <a:tc rowSpan="4">
                  <a:txBody>
                    <a:bodyPr/>
                    <a:lstStyle/>
                    <a:p>
                      <a:pPr algn="ctr" fontAlgn="b"/>
                      <a:endParaRPr lang="en-US" sz="600" b="0" i="0" u="none" strike="noStrike" dirty="0">
                        <a:solidFill>
                          <a:srgbClr val="000000"/>
                        </a:solidFill>
                        <a:latin typeface="Calibri"/>
                      </a:endParaRPr>
                    </a:p>
                  </a:txBody>
                  <a:tcPr marL="5393" marR="5393" marT="5393" marB="0" anchor="b">
                    <a:lnL w="6350" cap="flat" cmpd="sng" algn="ctr">
                      <a:no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tc rowSpan="4">
                  <a:txBody>
                    <a:bodyPr/>
                    <a:lstStyle/>
                    <a:p>
                      <a:pPr algn="ctr" fontAlgn="b"/>
                      <a:endParaRPr lang="en-US" sz="600" b="0" i="0" u="none" strike="noStrike" dirty="0">
                        <a:solidFill>
                          <a:srgbClr val="000000"/>
                        </a:solidFill>
                        <a:latin typeface="Calibri"/>
                      </a:endParaRPr>
                    </a:p>
                  </a:txBody>
                  <a:tcPr marL="5393" marR="5393" marT="5393" marB="0" anchor="b">
                    <a:lnL w="6350" cap="flat" cmpd="sng" algn="ctr">
                      <a:no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00000"/>
                    </a:solidFill>
                  </a:tcPr>
                </a:tc>
                <a:tc>
                  <a:txBody>
                    <a:bodyPr/>
                    <a:lstStyle/>
                    <a:p>
                      <a:pPr algn="l" fontAlgn="b"/>
                      <a:r>
                        <a:rPr lang="en-US" sz="600" b="0" i="0" u="none" strike="noStrike" dirty="0">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n-US" sz="600" b="0" i="0" u="none" strike="noStrike" dirty="0">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rowSpan="4">
                  <a:txBody>
                    <a:bodyPr/>
                    <a:lstStyle/>
                    <a:p>
                      <a:pPr algn="ctr" fontAlgn="b"/>
                      <a:r>
                        <a:rPr lang="en-US" sz="600" b="0" i="0" u="none" strike="noStrike" dirty="0">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00000"/>
                    </a:solidFill>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rowSpan="4">
                  <a:txBody>
                    <a:bodyPr/>
                    <a:lstStyle/>
                    <a:p>
                      <a:pPr algn="l" fontAlgn="b"/>
                      <a:r>
                        <a:rPr lang="en-US" sz="600" b="0" i="0" u="none" strike="noStrike" dirty="0">
                          <a:solidFill>
                            <a:srgbClr val="000000"/>
                          </a:solidFill>
                          <a:latin typeface="Calibri"/>
                        </a:rPr>
                        <a:t> </a:t>
                      </a:r>
                    </a:p>
                    <a:p>
                      <a:pPr algn="ctr" fontAlgn="b"/>
                      <a:r>
                        <a:rPr lang="en-US" sz="600" b="0" i="0" u="none" strike="noStrike" dirty="0">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00000"/>
                    </a:solidFill>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n-US" sz="600" b="0" i="0" u="none" strike="noStrike" dirty="0">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rowSpan="4">
                  <a:txBody>
                    <a:bodyPr/>
                    <a:lstStyle/>
                    <a:p>
                      <a:pPr algn="ctr" fontAlgn="b"/>
                      <a:r>
                        <a:rPr lang="en-US" sz="600" b="0" i="0" u="none" strike="noStrike" dirty="0">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00000"/>
                    </a:solidFill>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l" fontAlgn="b"/>
                      <a:endParaRPr lang="en-US" sz="600" b="0" i="0" u="none" strike="noStrike" dirty="0">
                        <a:solidFill>
                          <a:srgbClr val="000000"/>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rowSpan="4">
                  <a:txBody>
                    <a:bodyPr/>
                    <a:lstStyle/>
                    <a:p>
                      <a:pPr algn="l" fontAlgn="b"/>
                      <a:r>
                        <a:rPr lang="en-US" sz="600" b="0" i="0" u="none" strike="noStrike" dirty="0">
                          <a:solidFill>
                            <a:srgbClr val="000000"/>
                          </a:solidFill>
                          <a:latin typeface="Calibri"/>
                        </a:rPr>
                        <a:t> </a:t>
                      </a:r>
                    </a:p>
                    <a:p>
                      <a:pPr algn="ctr" fontAlgn="b"/>
                      <a:r>
                        <a:rPr lang="en-US" sz="600" b="0" i="0" u="none" strike="noStrike" dirty="0">
                          <a:solidFill>
                            <a:srgbClr val="000000"/>
                          </a:solidFill>
                          <a:latin typeface="Calibri"/>
                        </a:rPr>
                        <a:t> </a:t>
                      </a:r>
                    </a:p>
                  </a:txBody>
                  <a:tcPr marL="5393" marR="5393" marT="5393"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00000"/>
                    </a:solidFill>
                  </a:tcPr>
                </a:tc>
                <a:tc rowSpan="4">
                  <a:txBody>
                    <a:bodyPr/>
                    <a:lstStyle/>
                    <a:p>
                      <a:pPr algn="ctr" fontAlgn="ctr"/>
                      <a:r>
                        <a:rPr lang="en-US" sz="1100" b="1" i="0" u="none" strike="noStrike" dirty="0">
                          <a:solidFill>
                            <a:srgbClr val="FFFFFF"/>
                          </a:solidFill>
                          <a:latin typeface="Calibri"/>
                        </a:rPr>
                        <a:t>IMPACT</a:t>
                      </a:r>
                    </a:p>
                  </a:txBody>
                  <a:tcPr marL="5393" marR="5393" marT="5393" marB="0" vert="vert270" anchor="ctr">
                    <a:lnL w="6350" cap="flat" cmpd="sng" algn="ctr">
                      <a:solidFill>
                        <a:srgbClr val="FFFFFF"/>
                      </a:solidFill>
                      <a:prstDash val="solid"/>
                      <a:round/>
                      <a:headEnd type="none" w="med" len="med"/>
                      <a:tailEnd type="none" w="med" len="med"/>
                    </a:lnL>
                    <a:lnR>
                      <a:noFill/>
                    </a:lnR>
                    <a:lnT>
                      <a:noFill/>
                    </a:lnT>
                    <a:lnB>
                      <a:noFill/>
                    </a:lnB>
                  </a:tcPr>
                </a:tc>
              </a:tr>
              <a:tr h="593181">
                <a:tc vMerge="1">
                  <a:txBody>
                    <a:bodyPr/>
                    <a:lstStyle/>
                    <a:p>
                      <a:endParaRPr lang="en-US"/>
                    </a:p>
                  </a:txBody>
                  <a:tcPr/>
                </a:tc>
                <a:tc>
                  <a:txBody>
                    <a:bodyPr/>
                    <a:lstStyle/>
                    <a:p>
                      <a:pPr algn="ctr" fontAlgn="ctr"/>
                      <a:r>
                        <a:rPr lang="en-US" sz="700" b="0" i="0" u="none" strike="noStrike" dirty="0">
                          <a:solidFill>
                            <a:srgbClr val="FFFFFF"/>
                          </a:solidFill>
                          <a:effectLst>
                            <a:outerShdw blurRad="38100" dist="38100" dir="2700000" algn="tl">
                              <a:srgbClr val="000000">
                                <a:alpha val="43137"/>
                              </a:srgbClr>
                            </a:outerShdw>
                          </a:effectLst>
                          <a:latin typeface="Calibri"/>
                        </a:rPr>
                        <a:t>IMPORTANT</a:t>
                      </a:r>
                    </a:p>
                  </a:txBody>
                  <a:tcPr marL="5393" marR="5393" marT="5393" marB="0" vert="vert270" anchor="ctr">
                    <a:lnL>
                      <a:noFill/>
                    </a:lnL>
                    <a:lnR w="6350" cap="flat" cmpd="sng" algn="ctr">
                      <a:solidFill>
                        <a:srgbClr val="FFFFFF"/>
                      </a:solidFill>
                      <a:prstDash val="solid"/>
                      <a:round/>
                      <a:headEnd type="none" w="med" len="med"/>
                      <a:tailEnd type="none" w="med" len="med"/>
                    </a:lnR>
                    <a:lnT>
                      <a:noFill/>
                    </a:lnT>
                    <a:lnB>
                      <a:noFill/>
                    </a:lnB>
                    <a:solidFill>
                      <a:srgbClr val="D8D8D8">
                        <a:alpha val="24000"/>
                      </a:srgbClr>
                    </a:solidFill>
                  </a:tcPr>
                </a:tc>
                <a:tc>
                  <a:txBody>
                    <a:bodyPr/>
                    <a:lstStyle/>
                    <a:p>
                      <a:pPr algn="l" fontAlgn="b"/>
                      <a:r>
                        <a:rPr lang="en-US" sz="600" b="0" i="0" u="none" strike="noStrike">
                          <a:solidFill>
                            <a:srgbClr val="000000"/>
                          </a:solidFill>
                          <a:latin typeface="Calibri"/>
                        </a:rPr>
                        <a:t> </a:t>
                      </a:r>
                    </a:p>
                  </a:txBody>
                  <a:tcPr marL="5393" marR="5393" marT="539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rowSpan="3">
                  <a:txBody>
                    <a:bodyPr/>
                    <a:lstStyle/>
                    <a:p>
                      <a:pPr algn="ctr" fontAlgn="b"/>
                      <a:endParaRPr lang="en-US" sz="600" b="0" i="0" u="none" strike="noStrike" dirty="0">
                        <a:solidFill>
                          <a:srgbClr val="000000"/>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C000"/>
                    </a:solidFill>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pPr algn="ctr" fontAlgn="b"/>
                      <a:endParaRPr lang="en-US" sz="600" b="0" i="0" u="none" strike="noStrike" dirty="0">
                        <a:solidFill>
                          <a:srgbClr val="000000"/>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C000"/>
                    </a:solidFill>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endParaRPr lang="en-US" sz="600" b="0" i="0" u="none" strike="noStrike" dirty="0">
                        <a:solidFill>
                          <a:srgbClr val="000000"/>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rowSpan="3">
                  <a:txBody>
                    <a:bodyPr/>
                    <a:lstStyle/>
                    <a:p>
                      <a:pPr algn="l" fontAlgn="b"/>
                      <a:endParaRPr lang="en-US" sz="600" b="0" i="0" u="none" strike="noStrike" dirty="0">
                        <a:solidFill>
                          <a:srgbClr val="000000"/>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C000"/>
                    </a:solidFill>
                  </a:tcPr>
                </a:tc>
                <a:tc>
                  <a:txBody>
                    <a:bodyPr/>
                    <a:lstStyle/>
                    <a:p>
                      <a:pPr algn="l" fontAlgn="b"/>
                      <a:endParaRPr lang="en-US" sz="600" b="0" i="0" u="none" strike="noStrike">
                        <a:solidFill>
                          <a:srgbClr val="000000"/>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rowSpan="3">
                  <a:txBody>
                    <a:bodyPr/>
                    <a:lstStyle/>
                    <a:p>
                      <a:pPr algn="l" fontAlgn="b"/>
                      <a:r>
                        <a:rPr lang="en-US" sz="600" b="0" i="0" u="none" strike="noStrike" dirty="0">
                          <a:solidFill>
                            <a:srgbClr val="000000"/>
                          </a:solidFill>
                          <a:latin typeface="Calibri"/>
                        </a:rPr>
                        <a:t> </a:t>
                      </a:r>
                    </a:p>
                    <a:p>
                      <a:pPr algn="ctr" fontAlgn="b"/>
                      <a:r>
                        <a:rPr lang="en-US" sz="600" b="0" i="0" u="none" strike="noStrike" dirty="0">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C000"/>
                    </a:solidFill>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pPr algn="ctr" fontAlgn="b"/>
                      <a:endParaRPr lang="en-US" sz="600" b="0" i="0" u="none" strike="noStrike" dirty="0">
                        <a:solidFill>
                          <a:srgbClr val="000000"/>
                        </a:solidFill>
                        <a:latin typeface="Calibri"/>
                      </a:endParaRPr>
                    </a:p>
                  </a:txBody>
                  <a:tcPr marL="5393" marR="5393" marT="5393"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C000"/>
                    </a:solidFill>
                  </a:tcPr>
                </a:tc>
                <a:tc vMerge="1">
                  <a:txBody>
                    <a:bodyPr/>
                    <a:lstStyle/>
                    <a:p>
                      <a:endParaRPr lang="en-US"/>
                    </a:p>
                  </a:txBody>
                  <a:tcPr/>
                </a:tc>
              </a:tr>
              <a:tr h="593181">
                <a:tc vMerge="1">
                  <a:txBody>
                    <a:bodyPr/>
                    <a:lstStyle/>
                    <a:p>
                      <a:endParaRPr lang="en-US"/>
                    </a:p>
                  </a:txBody>
                  <a:tcPr/>
                </a:tc>
                <a:tc>
                  <a:txBody>
                    <a:bodyPr/>
                    <a:lstStyle/>
                    <a:p>
                      <a:pPr algn="ctr" fontAlgn="ctr"/>
                      <a:r>
                        <a:rPr lang="en-US" sz="700" b="0" i="0" u="none" strike="noStrike" dirty="0">
                          <a:solidFill>
                            <a:srgbClr val="FFFFFF"/>
                          </a:solidFill>
                          <a:effectLst>
                            <a:outerShdw blurRad="38100" dist="38100" dir="2700000" algn="tl">
                              <a:srgbClr val="000000">
                                <a:alpha val="43137"/>
                              </a:srgbClr>
                            </a:outerShdw>
                          </a:effectLst>
                          <a:latin typeface="Calibri"/>
                        </a:rPr>
                        <a:t>MODERATE</a:t>
                      </a:r>
                    </a:p>
                  </a:txBody>
                  <a:tcPr marL="5393" marR="5393" marT="5393" marB="0" vert="vert270" anchor="ctr">
                    <a:lnL>
                      <a:noFill/>
                    </a:lnL>
                    <a:lnR w="6350" cap="flat" cmpd="sng" algn="ctr">
                      <a:solidFill>
                        <a:srgbClr val="FFFFFF"/>
                      </a:solidFill>
                      <a:prstDash val="solid"/>
                      <a:round/>
                      <a:headEnd type="none" w="med" len="med"/>
                      <a:tailEnd type="none" w="med" len="med"/>
                    </a:lnR>
                    <a:lnT>
                      <a:noFill/>
                    </a:lnT>
                    <a:lnB>
                      <a:noFill/>
                    </a:lnB>
                    <a:solidFill>
                      <a:srgbClr val="D8D8D8">
                        <a:alpha val="24000"/>
                      </a:srgbClr>
                    </a:solidFill>
                  </a:tcPr>
                </a:tc>
                <a:tc>
                  <a:txBody>
                    <a:bodyPr/>
                    <a:lstStyle/>
                    <a:p>
                      <a:pPr algn="l" fontAlgn="b"/>
                      <a:r>
                        <a:rPr lang="en-US" sz="600" b="0" i="0" u="none" strike="noStrike">
                          <a:solidFill>
                            <a:srgbClr val="000000"/>
                          </a:solidFill>
                          <a:latin typeface="Calibri"/>
                        </a:rPr>
                        <a:t> </a:t>
                      </a:r>
                    </a:p>
                  </a:txBody>
                  <a:tcPr marL="5393" marR="5393" marT="539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pPr algn="ctr" fontAlgn="b"/>
                      <a:endParaRPr lang="en-US" sz="600" b="0" i="0" u="none" strike="noStrike" dirty="0">
                        <a:solidFill>
                          <a:srgbClr val="000000"/>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C000"/>
                    </a:solidFill>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rowSpan="2">
                  <a:txBody>
                    <a:bodyPr/>
                    <a:lstStyle/>
                    <a:p>
                      <a:pPr algn="ctr" fontAlgn="b"/>
                      <a:endParaRPr lang="en-US" sz="600" b="0" i="0" u="none" strike="noStrike" dirty="0">
                        <a:solidFill>
                          <a:srgbClr val="000000"/>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50000"/>
                      </a:schemeClr>
                    </a:solidFill>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pPr algn="l" fontAlgn="b"/>
                      <a:endParaRPr lang="en-US" sz="600" b="0" i="0" u="none" strike="noStrike" dirty="0">
                        <a:solidFill>
                          <a:srgbClr val="000000"/>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pPr algn="ctr" fontAlgn="b"/>
                      <a:endParaRPr lang="en-US" sz="600" b="0" i="0" u="none" strike="noStrike" dirty="0">
                        <a:solidFill>
                          <a:srgbClr val="000000"/>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70C0"/>
                    </a:solidFill>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r>
              <a:tr h="593181">
                <a:tc vMerge="1">
                  <a:txBody>
                    <a:bodyPr/>
                    <a:lstStyle/>
                    <a:p>
                      <a:endParaRPr lang="en-US"/>
                    </a:p>
                  </a:txBody>
                  <a:tcPr/>
                </a:tc>
                <a:tc>
                  <a:txBody>
                    <a:bodyPr/>
                    <a:lstStyle/>
                    <a:p>
                      <a:pPr algn="ctr" fontAlgn="ctr"/>
                      <a:r>
                        <a:rPr lang="en-US" sz="700" b="0" i="0" u="none" strike="noStrike" dirty="0">
                          <a:solidFill>
                            <a:srgbClr val="FFFFFF"/>
                          </a:solidFill>
                          <a:effectLst>
                            <a:outerShdw blurRad="38100" dist="38100" dir="2700000" algn="tl">
                              <a:srgbClr val="000000">
                                <a:alpha val="43137"/>
                              </a:srgbClr>
                            </a:outerShdw>
                          </a:effectLst>
                          <a:latin typeface="Calibri"/>
                        </a:rPr>
                        <a:t>LOW</a:t>
                      </a:r>
                    </a:p>
                  </a:txBody>
                  <a:tcPr marL="5393" marR="5393" marT="5393" marB="0" vert="vert270" anchor="ctr">
                    <a:lnL>
                      <a:noFill/>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D8D8D8">
                        <a:alpha val="24000"/>
                      </a:srgbClr>
                    </a:solidFill>
                  </a:tcPr>
                </a:tc>
                <a:tc>
                  <a:txBody>
                    <a:bodyPr/>
                    <a:lstStyle/>
                    <a:p>
                      <a:pPr algn="l" fontAlgn="b"/>
                      <a:r>
                        <a:rPr lang="en-US" sz="600" b="0" i="0" u="none" strike="noStrike">
                          <a:solidFill>
                            <a:srgbClr val="000000"/>
                          </a:solidFill>
                          <a:latin typeface="Calibri"/>
                        </a:rPr>
                        <a:t> </a:t>
                      </a:r>
                    </a:p>
                  </a:txBody>
                  <a:tcPr marL="5393" marR="5393" marT="539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pPr algn="ctr" fontAlgn="b"/>
                      <a:endParaRPr lang="en-US" sz="600" b="0" i="0" u="none" strike="noStrike" dirty="0">
                        <a:solidFill>
                          <a:srgbClr val="000000"/>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C000"/>
                    </a:solidFill>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pPr algn="ctr" fontAlgn="b"/>
                      <a:endParaRPr lang="en-US" sz="600" b="0" i="0" u="none" strike="noStrike" dirty="0">
                        <a:solidFill>
                          <a:srgbClr val="000000"/>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00000"/>
                    </a:solidFill>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pPr algn="l" fontAlgn="b"/>
                      <a:endParaRPr lang="en-US" sz="600" b="0" i="0" u="none" strike="noStrike" dirty="0">
                        <a:solidFill>
                          <a:srgbClr val="000000"/>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r>
              <a:tr h="164446">
                <a:tc>
                  <a:txBody>
                    <a:bodyPr/>
                    <a:lstStyle/>
                    <a:p>
                      <a:pPr algn="l" fontAlgn="b"/>
                      <a:endParaRPr lang="en-US" sz="600" b="0" i="0" u="none" strike="noStrike">
                        <a:solidFill>
                          <a:srgbClr val="000000"/>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a:noFill/>
                    </a:lnB>
                  </a:tcPr>
                </a:tc>
                <a:tc>
                  <a:txBody>
                    <a:bodyPr/>
                    <a:lstStyle/>
                    <a:p>
                      <a:pPr algn="l" fontAlgn="b"/>
                      <a:endParaRPr lang="en-US" sz="600" b="0" i="0" u="none" strike="noStrike">
                        <a:solidFill>
                          <a:srgbClr val="000000"/>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a:noFill/>
                    </a:lnB>
                  </a:tcPr>
                </a:tc>
                <a:tc>
                  <a:txBody>
                    <a:bodyPr/>
                    <a:lstStyle/>
                    <a:p>
                      <a:pPr algn="l" fontAlgn="b"/>
                      <a:endParaRPr lang="en-US" sz="600" b="0" i="0" u="none" strike="noStrike">
                        <a:solidFill>
                          <a:srgbClr val="000000"/>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a:noFill/>
                    </a:lnB>
                  </a:tcPr>
                </a:tc>
                <a:tc>
                  <a:txBody>
                    <a:bodyPr/>
                    <a:lstStyle/>
                    <a:p>
                      <a:pPr algn="ctr" fontAlgn="b"/>
                      <a:r>
                        <a:rPr lang="en-US" sz="900" b="1" i="0" u="none" strike="noStrike" dirty="0" smtClean="0">
                          <a:solidFill>
                            <a:srgbClr val="FFFFFF"/>
                          </a:solidFill>
                          <a:latin typeface="Calibri"/>
                        </a:rPr>
                        <a:t>MS09-018</a:t>
                      </a:r>
                      <a:endParaRPr lang="en-US" sz="900" b="1" i="0" u="none" strike="noStrike" dirty="0">
                        <a:solidFill>
                          <a:srgbClr val="FFFFFF"/>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a:noFill/>
                    </a:lnB>
                  </a:tcPr>
                </a:tc>
                <a:tc>
                  <a:txBody>
                    <a:bodyPr/>
                    <a:lstStyle/>
                    <a:p>
                      <a:pPr algn="ctr" fontAlgn="b"/>
                      <a:endParaRPr lang="en-US" sz="900" b="1" i="0" u="none" strike="noStrike" dirty="0">
                        <a:solidFill>
                          <a:srgbClr val="FFFFFF"/>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a:noFill/>
                    </a:lnB>
                  </a:tcPr>
                </a:tc>
                <a:tc>
                  <a:txBody>
                    <a:bodyPr/>
                    <a:lstStyle/>
                    <a:p>
                      <a:pPr algn="ctr" fontAlgn="b"/>
                      <a:r>
                        <a:rPr lang="en-US" sz="900" b="1" i="0" u="none" strike="noStrike" dirty="0" smtClean="0">
                          <a:solidFill>
                            <a:srgbClr val="FFFFFF"/>
                          </a:solidFill>
                          <a:latin typeface="Calibri"/>
                        </a:rPr>
                        <a:t>MS09-019</a:t>
                      </a:r>
                      <a:endParaRPr lang="en-US" sz="900" b="1" i="0" u="none" strike="noStrike" dirty="0">
                        <a:solidFill>
                          <a:srgbClr val="FFFFFF"/>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a:noFill/>
                    </a:lnB>
                  </a:tcPr>
                </a:tc>
                <a:tc>
                  <a:txBody>
                    <a:bodyPr/>
                    <a:lstStyle/>
                    <a:p>
                      <a:pPr algn="ctr" fontAlgn="b"/>
                      <a:endParaRPr lang="en-US" sz="900" b="1" i="0" u="none" strike="noStrike" dirty="0">
                        <a:solidFill>
                          <a:srgbClr val="FFFFFF"/>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a:noFill/>
                    </a:lnB>
                  </a:tcPr>
                </a:tc>
                <a:tc>
                  <a:txBody>
                    <a:bodyPr/>
                    <a:lstStyle/>
                    <a:p>
                      <a:pPr algn="ctr" fontAlgn="b"/>
                      <a:r>
                        <a:rPr lang="en-US" sz="900" b="1" i="0" u="none" strike="noStrike" dirty="0" smtClean="0">
                          <a:solidFill>
                            <a:srgbClr val="FFFFFF"/>
                          </a:solidFill>
                          <a:latin typeface="Calibri"/>
                        </a:rPr>
                        <a:t>MS09-020</a:t>
                      </a:r>
                      <a:endParaRPr lang="en-US" sz="900" b="1" i="0" u="none" strike="noStrike" dirty="0">
                        <a:solidFill>
                          <a:srgbClr val="FFFFFF"/>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a:noFill/>
                    </a:lnB>
                  </a:tcPr>
                </a:tc>
                <a:tc>
                  <a:txBody>
                    <a:bodyPr/>
                    <a:lstStyle/>
                    <a:p>
                      <a:pPr algn="ctr" fontAlgn="b"/>
                      <a:endParaRPr lang="en-US" sz="900" b="1" i="0" u="none" strike="noStrike" dirty="0">
                        <a:solidFill>
                          <a:srgbClr val="FFFFFF"/>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a:noFill/>
                    </a:lnB>
                  </a:tcPr>
                </a:tc>
                <a:tc>
                  <a:txBody>
                    <a:bodyPr/>
                    <a:lstStyle/>
                    <a:p>
                      <a:pPr algn="ctr" fontAlgn="b"/>
                      <a:r>
                        <a:rPr lang="en-US" sz="900" b="1" i="0" u="none" strike="noStrike" dirty="0" smtClean="0">
                          <a:solidFill>
                            <a:srgbClr val="FFFFFF"/>
                          </a:solidFill>
                          <a:latin typeface="Calibri"/>
                        </a:rPr>
                        <a:t>MS09-021</a:t>
                      </a:r>
                      <a:endParaRPr lang="en-US" sz="900" b="1" i="0" u="none" strike="noStrike" dirty="0">
                        <a:solidFill>
                          <a:srgbClr val="FFFFFF"/>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a:noFill/>
                    </a:lnB>
                  </a:tcPr>
                </a:tc>
                <a:tc>
                  <a:txBody>
                    <a:bodyPr/>
                    <a:lstStyle/>
                    <a:p>
                      <a:pPr algn="ctr" fontAlgn="b"/>
                      <a:endParaRPr lang="en-US" sz="900" b="1" i="0" u="none" strike="noStrike" dirty="0">
                        <a:solidFill>
                          <a:srgbClr val="FFFFFF"/>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a:noFill/>
                    </a:lnB>
                  </a:tcPr>
                </a:tc>
                <a:tc>
                  <a:txBody>
                    <a:bodyPr/>
                    <a:lstStyle/>
                    <a:p>
                      <a:pPr algn="ctr" fontAlgn="b"/>
                      <a:r>
                        <a:rPr lang="en-US" sz="900" b="1" i="0" u="none" strike="noStrike" dirty="0" smtClean="0">
                          <a:solidFill>
                            <a:srgbClr val="FFFFFF"/>
                          </a:solidFill>
                          <a:latin typeface="Calibri"/>
                        </a:rPr>
                        <a:t>MS09-022</a:t>
                      </a:r>
                      <a:endParaRPr lang="en-US" sz="900" b="1" i="0" u="none" strike="noStrike" dirty="0">
                        <a:solidFill>
                          <a:srgbClr val="FFFFFF"/>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a:noFill/>
                    </a:lnB>
                  </a:tcPr>
                </a:tc>
                <a:tc>
                  <a:txBody>
                    <a:bodyPr/>
                    <a:lstStyle/>
                    <a:p>
                      <a:pPr algn="ctr" fontAlgn="b"/>
                      <a:endParaRPr lang="en-US" sz="900" b="1" i="0" u="none" strike="noStrike" dirty="0">
                        <a:solidFill>
                          <a:srgbClr val="FFFFFF"/>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a:noFill/>
                    </a:lnB>
                  </a:tcPr>
                </a:tc>
                <a:tc>
                  <a:txBody>
                    <a:bodyPr/>
                    <a:lstStyle/>
                    <a:p>
                      <a:pPr algn="ctr" fontAlgn="b"/>
                      <a:r>
                        <a:rPr lang="en-US" sz="900" b="1" i="0" u="none" strike="noStrike" dirty="0" smtClean="0">
                          <a:solidFill>
                            <a:srgbClr val="FFFFFF"/>
                          </a:solidFill>
                          <a:latin typeface="Calibri"/>
                        </a:rPr>
                        <a:t>MS09-023</a:t>
                      </a:r>
                      <a:endParaRPr lang="en-US" sz="900" b="1" i="0" u="none" strike="noStrike" dirty="0">
                        <a:solidFill>
                          <a:srgbClr val="FFFFFF"/>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a:noFill/>
                    </a:lnB>
                  </a:tcPr>
                </a:tc>
                <a:tc>
                  <a:txBody>
                    <a:bodyPr/>
                    <a:lstStyle/>
                    <a:p>
                      <a:pPr algn="ctr" fontAlgn="b"/>
                      <a:endParaRPr lang="en-US" sz="900" b="1" i="0" u="none" strike="noStrike" dirty="0">
                        <a:solidFill>
                          <a:srgbClr val="FFFFFF"/>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a:noFill/>
                    </a:lnB>
                  </a:tcPr>
                </a:tc>
                <a:tc>
                  <a:txBody>
                    <a:bodyPr/>
                    <a:lstStyle/>
                    <a:p>
                      <a:pPr algn="ctr" fontAlgn="b"/>
                      <a:r>
                        <a:rPr lang="en-US" sz="900" b="1" i="0" u="none" strike="noStrike" dirty="0" smtClean="0">
                          <a:solidFill>
                            <a:srgbClr val="FFFFFF"/>
                          </a:solidFill>
                          <a:latin typeface="Calibri"/>
                        </a:rPr>
                        <a:t>MS09-024</a:t>
                      </a:r>
                      <a:endParaRPr lang="en-US" sz="900" b="1" i="0" u="none" strike="noStrike" dirty="0">
                        <a:solidFill>
                          <a:srgbClr val="FFFFFF"/>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a:noFill/>
                    </a:lnB>
                  </a:tcPr>
                </a:tc>
                <a:tc>
                  <a:txBody>
                    <a:bodyPr/>
                    <a:lstStyle/>
                    <a:p>
                      <a:pPr algn="ctr" fontAlgn="b"/>
                      <a:endParaRPr lang="en-US" sz="900" b="1" i="0" u="none" strike="noStrike" dirty="0">
                        <a:solidFill>
                          <a:srgbClr val="FFFFFF"/>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a:noFill/>
                    </a:lnB>
                  </a:tcPr>
                </a:tc>
                <a:tc>
                  <a:txBody>
                    <a:bodyPr/>
                    <a:lstStyle/>
                    <a:p>
                      <a:pPr algn="ctr" fontAlgn="b"/>
                      <a:r>
                        <a:rPr lang="en-US" sz="900" b="1" i="0" u="none" strike="noStrike" dirty="0" smtClean="0">
                          <a:solidFill>
                            <a:srgbClr val="FFFFFF"/>
                          </a:solidFill>
                          <a:latin typeface="Calibri"/>
                        </a:rPr>
                        <a:t>MS09-025</a:t>
                      </a:r>
                      <a:endParaRPr lang="en-US" sz="900" b="1" i="0" u="none" strike="noStrike" dirty="0">
                        <a:solidFill>
                          <a:srgbClr val="FFFFFF"/>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a:noFill/>
                    </a:lnB>
                  </a:tcPr>
                </a:tc>
                <a:tc>
                  <a:txBody>
                    <a:bodyPr/>
                    <a:lstStyle/>
                    <a:p>
                      <a:pPr algn="ctr" fontAlgn="b"/>
                      <a:endParaRPr lang="en-US" sz="900" b="1" i="0" u="none" strike="noStrike" dirty="0">
                        <a:solidFill>
                          <a:srgbClr val="FFFFFF"/>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a:noFill/>
                    </a:lnB>
                  </a:tcPr>
                </a:tc>
                <a:tc>
                  <a:txBody>
                    <a:bodyPr/>
                    <a:lstStyle/>
                    <a:p>
                      <a:pPr algn="ctr" fontAlgn="b"/>
                      <a:r>
                        <a:rPr lang="en-US" sz="900" b="1" i="0" u="none" strike="noStrike" dirty="0" smtClean="0">
                          <a:solidFill>
                            <a:srgbClr val="FFFFFF"/>
                          </a:solidFill>
                          <a:latin typeface="Calibri"/>
                        </a:rPr>
                        <a:t>MS09-026</a:t>
                      </a:r>
                      <a:endParaRPr lang="en-US" sz="900" b="1" i="0" u="none" strike="noStrike" dirty="0">
                        <a:solidFill>
                          <a:srgbClr val="FFFFFF"/>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a:noFill/>
                    </a:lnB>
                  </a:tcPr>
                </a:tc>
                <a:tc>
                  <a:txBody>
                    <a:bodyPr/>
                    <a:lstStyle/>
                    <a:p>
                      <a:pPr algn="ctr" fontAlgn="b"/>
                      <a:endParaRPr lang="en-US" sz="900" b="1" i="0" u="none" strike="noStrike" dirty="0">
                        <a:solidFill>
                          <a:srgbClr val="FFFFFF"/>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a:noFill/>
                    </a:lnB>
                  </a:tcPr>
                </a:tc>
                <a:tc>
                  <a:txBody>
                    <a:bodyPr/>
                    <a:lstStyle/>
                    <a:p>
                      <a:pPr algn="ctr" fontAlgn="b"/>
                      <a:r>
                        <a:rPr lang="en-US" sz="900" b="1" i="0" u="none" strike="noStrike" dirty="0" smtClean="0">
                          <a:solidFill>
                            <a:srgbClr val="FFFFFF"/>
                          </a:solidFill>
                          <a:latin typeface="Calibri"/>
                        </a:rPr>
                        <a:t>MS09-027</a:t>
                      </a:r>
                      <a:endParaRPr lang="en-US" sz="900" b="1" i="0" u="none" strike="noStrike" dirty="0">
                        <a:solidFill>
                          <a:srgbClr val="FFFFFF"/>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a:noFill/>
                    </a:lnB>
                  </a:tcPr>
                </a:tc>
                <a:tc>
                  <a:txBody>
                    <a:bodyPr/>
                    <a:lstStyle/>
                    <a:p>
                      <a:pPr algn="l" fontAlgn="b"/>
                      <a:endParaRPr lang="en-US" sz="600" b="0" i="0" u="none" strike="noStrike" dirty="0">
                        <a:solidFill>
                          <a:srgbClr val="000000"/>
                        </a:solidFill>
                        <a:latin typeface="Calibri"/>
                      </a:endParaRPr>
                    </a:p>
                  </a:txBody>
                  <a:tcPr marL="5393" marR="5393" marT="5393" marB="0" anchor="b">
                    <a:lnL>
                      <a:noFill/>
                    </a:lnL>
                    <a:lnR>
                      <a:noFill/>
                    </a:lnR>
                    <a:lnT>
                      <a:noFill/>
                    </a:lnT>
                    <a:lnB>
                      <a:noFill/>
                    </a:lnB>
                  </a:tcPr>
                </a:tc>
              </a:tr>
            </a:tbl>
          </a:graphicData>
        </a:graphic>
      </p:graphicFrame>
    </p:spTree>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2"/>
          <p:cNvSpPr txBox="1">
            <a:spLocks noChangeArrowheads="1"/>
          </p:cNvSpPr>
          <p:nvPr/>
        </p:nvSpPr>
        <p:spPr bwMode="auto">
          <a:xfrm>
            <a:off x="179388" y="2854325"/>
            <a:ext cx="8820150" cy="3460750"/>
          </a:xfrm>
          <a:prstGeom prst="rect">
            <a:avLst/>
          </a:prstGeom>
          <a:noFill/>
          <a:ln w="9525">
            <a:noFill/>
            <a:miter lim="800000"/>
            <a:headEnd/>
            <a:tailEnd/>
          </a:ln>
        </p:spPr>
        <p:txBody>
          <a:bodyPr>
            <a:spAutoFit/>
          </a:bodyPr>
          <a:lstStyle/>
          <a:p>
            <a:r>
              <a:rPr lang="fr-FR" b="1" u="sng">
                <a:solidFill>
                  <a:schemeClr val="tx1"/>
                </a:solidFill>
                <a:ea typeface="Arial Unicode MS" pitchFamily="34" charset="-128"/>
                <a:cs typeface="Arial Unicode MS" pitchFamily="34" charset="-128"/>
              </a:rPr>
              <a:t>Informations légales</a:t>
            </a:r>
            <a:br>
              <a:rPr lang="fr-FR" b="1" u="sng">
                <a:solidFill>
                  <a:schemeClr val="tx1"/>
                </a:solidFill>
                <a:ea typeface="Arial Unicode MS" pitchFamily="34" charset="-128"/>
                <a:cs typeface="Arial Unicode MS" pitchFamily="34" charset="-128"/>
              </a:rPr>
            </a:br>
            <a:endParaRPr lang="fr-FR" b="1" u="sng">
              <a:solidFill>
                <a:schemeClr val="tx1"/>
              </a:solidFill>
              <a:ea typeface="Arial Unicode MS" pitchFamily="34" charset="-128"/>
              <a:cs typeface="Arial Unicode MS" pitchFamily="34" charset="-128"/>
            </a:endParaRPr>
          </a:p>
          <a:p>
            <a:pPr algn="just"/>
            <a:r>
              <a:rPr lang="en-US" sz="900">
                <a:solidFill>
                  <a:schemeClr val="tx1"/>
                </a:solidFill>
                <a:ea typeface="Arial Unicode MS" pitchFamily="34" charset="-128"/>
                <a:cs typeface="Arial Unicode MS" pitchFamily="34" charset="-128"/>
              </a:rPr>
              <a:t>L’OBJET DU PRESENT DOCUMENT EST DE VOUS FOURNIR L’INFORMATION QUE VOUS AVEZ DEMANDEE CONCERNANT LA SECURITE. GENERALEMENT, L’INFORMATION PROVOQUE UNE PRISE DE CONSCIENCE AUTOUR DE LA SECURITE ET IDENTIFIE LE PERSONNEL, LES PROCEDES, RESSOURCES ET TECHNOLOGIES QUI SONT DESTINES A PROMOUVOIR DE BONNES REGLES DE SECURITE DANS VOTRE ORGANISATION. LES VIRUS ET AUTRES TECHNOLOGIES NUISIBLES DESTINES A ATTAQUER VOTRE ENVIRONNEMENT INFORMATIQUE CHANGENT CONTINUELLEMENT AFIN DE CONTOURNER LES MESURES DE SECURITE EXISTANTES. DES LORS, MAINTENIR UN ENVIRONNEMENT INFORMATIQUE FIABLE EST UN PROCESSUS CONTINU QUI EXIGE QUE VOUS MAINTENIEZ UN PERSONNEL, DES PROCEDES, RESSOURCES ET TECHNOLOGIES ADEQUATS AFIN DE VOUS PROTEGER CONTRE TOUTE ATTEINTE A LA SECURITE. AUCUNE DISPOSITION CONTENUE DANS LES PRESENTES NE DOIT ETRE INTERPRETEE OU CONSIDEREE COMME UNE CERTIFICATION, UNE GARANTIE OU TOUTE AUTRE FORME DE VALIDATION QUE VOTRE ENVIRONNEMENT INFORMATIQUE EST ET DEMEURERA PROTEGE CONTRE DES ATTEINTES A LA SECURITE ET NOUS N’ASSUMONS AUCUNE RESPONSABILITE POUR TOUTE ATTEINTE A LA SECURITE OU TOUT DOMMAGE OU PERTE SUBSEQUENT. </a:t>
            </a:r>
          </a:p>
          <a:p>
            <a:pPr algn="just"/>
            <a:r>
              <a:rPr lang="en-US" sz="900">
                <a:solidFill>
                  <a:schemeClr val="tx1"/>
                </a:solidFill>
                <a:ea typeface="Arial Unicode MS" pitchFamily="34" charset="-128"/>
                <a:cs typeface="Arial Unicode MS" pitchFamily="34" charset="-128"/>
              </a:rPr>
              <a:t>TOUTES COMMUNICATIONS OU TRANSMISSIONS D’INFORMATION QUI VOUS SONT ADRESSEES AU SUJET DE MICROSOFT ET CONCERNANT LA SECURITE INCLUANT NOTAMMENT TOUTES SUGGESTIONS, ANALYSES, OU COMMENTAIRES QUI VOUS SONT FOURNIS DURANT UNE ANALYSE RELATIVE A LA SECURITE OU TOUTE AUTRE INFORMATION PASSEE, PRESENTE OU FUTURE RELATIVE NOTAMMENT AUX TESTS DE SECURITE, EVALUATIONS, DISPONIBILITES, HORAIRES OU OBJECTIFS (CI-APRES COLLECTIVEMENT DENOMMES « INFORMATIONS SUR LA SECURITE »), SONT FOURNIS CONFORMEMENT AUX CONDITIONS DU CONTRAT DE SERVICE EXISTANT ENTRE VOUS ET MICROSOFT ET UNIQUEMENT AFIN DE VOUS PERMETTRE DE VOUS ORGANISER FACE A D’EVENTUELS PROBLEMES DE SECURITE. TOUTES LES INFORMATIONS SUR LA SECURITE CONTIENNENT TOUTES LES DONNEES QUI NOUS SONT ACTUELLEMENT ACCESSIBLES MAIS QUI SONT SUSCEPTIBLES DE CHANGER EN RAISON DU CHANGEMENT CONSTANT DE CES DONNEES SANS QUE MICROSOFT VOUS AIT PREALABLEMENT INFORME DE CES CHANGEMENTS. NOUS VOUS RECOMMANDONS DONC DE VERIFIER REGULIEREMENT AUPRES DE NOUS ET SUR LE SITE INTERNET DE SECURITE SITUE A L’ADRESSE SUIVANTE </a:t>
            </a:r>
            <a:r>
              <a:rPr lang="en-US" sz="900">
                <a:solidFill>
                  <a:schemeClr val="tx1"/>
                </a:solidFill>
                <a:ea typeface="Arial Unicode MS" pitchFamily="34" charset="-128"/>
                <a:cs typeface="Arial Unicode MS" pitchFamily="34" charset="-128"/>
                <a:hlinkClick r:id="rId3" action="ppaction://hlinkfile"/>
              </a:rPr>
              <a:t>WWW.MICROSOFT.COM/SECURITY</a:t>
            </a:r>
            <a:r>
              <a:rPr lang="en-US" sz="900">
                <a:solidFill>
                  <a:schemeClr val="tx1"/>
                </a:solidFill>
                <a:ea typeface="Arial Unicode MS" pitchFamily="34" charset="-128"/>
                <a:cs typeface="Arial Unicode MS" pitchFamily="34" charset="-128"/>
              </a:rPr>
              <a:t> SI LES INFORMATIONS QUE NOUS VOUS AVONS FOURNIES FONT L’OBJET DE MISES A JOUR. VEUILLEZ NOUS CONTACTER SI VOUS AVEZ D’AUTRES QUESTIONS CONCERNANT DES PROBLEMES DE SECURITE OU SI VOUS AVEZ BESOIN D’UNE MISE A JOUR DES INFORMATIONS QUE NOUS VOUS AVONS FOURNIES. </a:t>
            </a:r>
          </a:p>
          <a:p>
            <a:endParaRPr lang="en-US" sz="900">
              <a:solidFill>
                <a:schemeClr val="tx1"/>
              </a:solidFill>
              <a:ea typeface="Arial Unicode MS" pitchFamily="34" charset="-128"/>
              <a:cs typeface="Arial Unicode MS" pitchFamily="34" charset="-128"/>
            </a:endParaRPr>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8018" name="Rectangle 2"/>
          <p:cNvSpPr>
            <a:spLocks noGrp="1" noChangeArrowheads="1"/>
          </p:cNvSpPr>
          <p:nvPr>
            <p:ph type="title"/>
          </p:nvPr>
        </p:nvSpPr>
        <p:spPr/>
        <p:txBody>
          <a:bodyPr/>
          <a:lstStyle/>
          <a:p>
            <a:r>
              <a:rPr lang="en-US" smtClean="0">
                <a:solidFill>
                  <a:srgbClr val="FFFFFF"/>
                </a:solidFill>
              </a:rPr>
              <a:t>MS09-018 : Introduction</a:t>
            </a:r>
          </a:p>
        </p:txBody>
      </p:sp>
      <p:graphicFrame>
        <p:nvGraphicFramePr>
          <p:cNvPr id="9273" name="Group 57"/>
          <p:cNvGraphicFramePr>
            <a:graphicFrameLocks noGrp="1"/>
          </p:cNvGraphicFramePr>
          <p:nvPr/>
        </p:nvGraphicFramePr>
        <p:xfrm>
          <a:off x="428625" y="1465262"/>
          <a:ext cx="8470900" cy="3160713"/>
        </p:xfrm>
        <a:graphic>
          <a:graphicData uri="http://schemas.openxmlformats.org/drawingml/2006/table">
            <a:tbl>
              <a:tblPr/>
              <a:tblGrid>
                <a:gridCol w="1122363"/>
                <a:gridCol w="2652712"/>
                <a:gridCol w="1933575"/>
                <a:gridCol w="2762250"/>
              </a:tblGrid>
              <a:tr h="722313">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dirty="0" err="1" smtClean="0">
                          <a:ln>
                            <a:noFill/>
                          </a:ln>
                          <a:solidFill>
                            <a:srgbClr val="FFFFFF"/>
                          </a:solidFill>
                          <a:effectLst/>
                          <a:latin typeface="Arial" charset="0"/>
                          <a:cs typeface="Arial" charset="0"/>
                        </a:rPr>
                        <a:t>Numéro</a:t>
                      </a:r>
                      <a:endParaRPr kumimoji="0" lang="en-US" sz="1400" b="0" i="0" u="none" strike="noStrike" cap="none" normalizeH="0" baseline="0" dirty="0" smtClean="0">
                        <a:ln>
                          <a:noFill/>
                        </a:ln>
                        <a:solidFill>
                          <a:srgbClr val="FFFFFF"/>
                        </a:solidFill>
                        <a:effectLst/>
                        <a:latin typeface="Arial" charset="0"/>
                        <a:cs typeface="Arial" charset="0"/>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Titre</a:t>
                      </a:r>
                      <a:r>
                        <a:rPr kumimoji="0" lang="en-US" sz="1400" b="0" i="0" u="none" strike="noStrike" cap="none" normalizeH="0" baseline="0" smtClean="0">
                          <a:ln>
                            <a:noFill/>
                          </a:ln>
                          <a:solidFill>
                            <a:schemeClr val="tx1"/>
                          </a:solidFill>
                          <a:effectLst/>
                          <a:latin typeface="Arial" charset="0"/>
                          <a:cs typeface="Arial" charset="0"/>
                        </a:rPr>
                        <a:t> </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Indice de gravité maximal</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Produits affectés</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0823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MS09-018</a:t>
                      </a:r>
                    </a:p>
                  </a:txBody>
                  <a:tcPr marL="68580" marR="6858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dirty="0" smtClean="0">
                          <a:ln>
                            <a:noFill/>
                          </a:ln>
                          <a:solidFill>
                            <a:srgbClr val="FFFFFF"/>
                          </a:solidFill>
                          <a:effectLst/>
                          <a:latin typeface="Arial" charset="0"/>
                          <a:cs typeface="Arial" charset="0"/>
                        </a:rPr>
                        <a:t>Des vulnérabilités dans Active Directory pourraient permettre l'exécution de code à distance (971055)</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FFFFFF"/>
                        </a:solidFill>
                        <a:effectLst/>
                        <a:latin typeface="Arial"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Critique</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Arial" charset="0"/>
                          <a:cs typeface="Arial" charset="0"/>
                        </a:rPr>
                        <a:t> </a:t>
                      </a:r>
                      <a:r>
                        <a:rPr kumimoji="0" lang="en-US" sz="1400" b="0" i="0" u="none" strike="noStrike" cap="none" normalizeH="0" baseline="0" dirty="0" smtClean="0">
                          <a:ln>
                            <a:noFill/>
                          </a:ln>
                          <a:solidFill>
                            <a:srgbClr val="FFFFFF"/>
                          </a:solidFill>
                          <a:effectLst/>
                          <a:latin typeface="Arial" charset="0"/>
                          <a:cs typeface="Arial" charset="0"/>
                        </a:rPr>
                        <a:t>Windows 2000 Server SP4</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Arial" charset="0"/>
                          <a:cs typeface="Arial" charset="0"/>
                        </a:rPr>
                        <a:t> </a:t>
                      </a:r>
                      <a:r>
                        <a:rPr kumimoji="0" lang="en-US" sz="1400" b="0" i="0" u="none" strike="noStrike" cap="none" normalizeH="0" baseline="0" dirty="0" smtClean="0">
                          <a:ln>
                            <a:noFill/>
                          </a:ln>
                          <a:solidFill>
                            <a:srgbClr val="FFFFFF"/>
                          </a:solidFill>
                          <a:effectLst/>
                          <a:latin typeface="Arial" charset="0"/>
                          <a:cs typeface="Arial" charset="0"/>
                        </a:rPr>
                        <a:t>Windows XP </a:t>
                      </a:r>
                      <a:r>
                        <a:rPr kumimoji="0" lang="en-US" sz="1400" b="0" i="0" u="none" strike="noStrike" cap="none" normalizeH="0" baseline="0" dirty="0" err="1" smtClean="0">
                          <a:ln>
                            <a:noFill/>
                          </a:ln>
                          <a:solidFill>
                            <a:srgbClr val="FFFFFF"/>
                          </a:solidFill>
                          <a:effectLst/>
                          <a:latin typeface="Arial" charset="0"/>
                          <a:cs typeface="Arial" charset="0"/>
                        </a:rPr>
                        <a:t>Professionnel</a:t>
                      </a:r>
                      <a:r>
                        <a:rPr kumimoji="0" lang="en-US" sz="1400" b="0" i="0" u="none" strike="noStrike" cap="none" normalizeH="0" baseline="0" dirty="0" smtClean="0">
                          <a:ln>
                            <a:noFill/>
                          </a:ln>
                          <a:solidFill>
                            <a:srgbClr val="FFFFFF"/>
                          </a:solidFill>
                          <a:effectLst/>
                          <a:latin typeface="Arial" charset="0"/>
                          <a:cs typeface="Arial" charset="0"/>
                        </a:rPr>
                        <a:t> SP2 et Windows XP </a:t>
                      </a:r>
                      <a:r>
                        <a:rPr kumimoji="0" lang="en-US" sz="1400" b="0" i="0" u="none" strike="noStrike" cap="none" normalizeH="0" baseline="0" dirty="0" err="1" smtClean="0">
                          <a:ln>
                            <a:noFill/>
                          </a:ln>
                          <a:solidFill>
                            <a:srgbClr val="FFFFFF"/>
                          </a:solidFill>
                          <a:effectLst/>
                          <a:latin typeface="Arial" charset="0"/>
                          <a:cs typeface="Arial" charset="0"/>
                        </a:rPr>
                        <a:t>Professionnel</a:t>
                      </a:r>
                      <a:r>
                        <a:rPr kumimoji="0" lang="en-US" sz="1400" b="0" i="0" u="none" strike="noStrike" cap="none" normalizeH="0" baseline="0" dirty="0" smtClean="0">
                          <a:ln>
                            <a:noFill/>
                          </a:ln>
                          <a:solidFill>
                            <a:srgbClr val="FFFFFF"/>
                          </a:solidFill>
                          <a:effectLst/>
                          <a:latin typeface="Arial" charset="0"/>
                          <a:cs typeface="Arial" charset="0"/>
                        </a:rPr>
                        <a:t> SP3</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fr-FR" sz="1400" b="0" i="0" u="none" strike="noStrike" cap="none" normalizeH="0" baseline="0" dirty="0" smtClean="0">
                          <a:ln>
                            <a:noFill/>
                          </a:ln>
                          <a:solidFill>
                            <a:schemeClr val="tx1"/>
                          </a:solidFill>
                          <a:effectLst/>
                          <a:latin typeface="Arial" charset="0"/>
                          <a:cs typeface="Arial" charset="0"/>
                        </a:rPr>
                        <a:t> </a:t>
                      </a:r>
                      <a:r>
                        <a:rPr kumimoji="0" lang="fr-FR" sz="1400" b="0" i="0" u="none" strike="noStrike" cap="none" normalizeH="0" baseline="0" dirty="0" smtClean="0">
                          <a:ln>
                            <a:noFill/>
                          </a:ln>
                          <a:solidFill>
                            <a:srgbClr val="FFFFFF"/>
                          </a:solidFill>
                          <a:effectLst/>
                          <a:latin typeface="Arial" charset="0"/>
                          <a:cs typeface="Arial" charset="0"/>
                        </a:rPr>
                        <a:t>Windows XP Professionnel Édition x64 SP2</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Arial" charset="0"/>
                          <a:cs typeface="Arial" charset="0"/>
                        </a:rPr>
                        <a:t> </a:t>
                      </a:r>
                      <a:r>
                        <a:rPr kumimoji="0" lang="en-US" sz="1400" b="0" i="0" u="none" strike="noStrike" cap="none" normalizeH="0" baseline="0" dirty="0" smtClean="0">
                          <a:ln>
                            <a:noFill/>
                          </a:ln>
                          <a:solidFill>
                            <a:srgbClr val="FFFFFF"/>
                          </a:solidFill>
                          <a:effectLst/>
                          <a:latin typeface="Arial" charset="0"/>
                          <a:cs typeface="Arial" charset="0"/>
                        </a:rPr>
                        <a:t>Windows Server 2003 SP2</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Arial" charset="0"/>
                          <a:cs typeface="Arial" charset="0"/>
                        </a:rPr>
                        <a:t> </a:t>
                      </a:r>
                      <a:r>
                        <a:rPr kumimoji="0" lang="en-US" sz="1400" b="0" i="0" u="none" strike="noStrike" cap="none" normalizeH="0" baseline="0" dirty="0" smtClean="0">
                          <a:ln>
                            <a:noFill/>
                          </a:ln>
                          <a:solidFill>
                            <a:srgbClr val="FFFFFF"/>
                          </a:solidFill>
                          <a:effectLst/>
                          <a:latin typeface="Arial" charset="0"/>
                          <a:cs typeface="Arial" charset="0"/>
                        </a:rPr>
                        <a:t>Windows Server 2003 </a:t>
                      </a:r>
                      <a:r>
                        <a:rPr kumimoji="0" lang="en-US" sz="1400" b="0" i="0" u="none" strike="noStrike" cap="none" normalizeH="0" baseline="0" dirty="0" err="1" smtClean="0">
                          <a:ln>
                            <a:noFill/>
                          </a:ln>
                          <a:solidFill>
                            <a:srgbClr val="FFFFFF"/>
                          </a:solidFill>
                          <a:effectLst/>
                          <a:latin typeface="Arial" charset="0"/>
                          <a:cs typeface="Arial" charset="0"/>
                        </a:rPr>
                        <a:t>Édition</a:t>
                      </a:r>
                      <a:r>
                        <a:rPr kumimoji="0" lang="en-US" sz="1400" b="0" i="0" u="none" strike="noStrike" cap="none" normalizeH="0" baseline="0" dirty="0" smtClean="0">
                          <a:ln>
                            <a:noFill/>
                          </a:ln>
                          <a:solidFill>
                            <a:srgbClr val="FFFFFF"/>
                          </a:solidFill>
                          <a:effectLst/>
                          <a:latin typeface="Arial" charset="0"/>
                          <a:cs typeface="Arial" charset="0"/>
                        </a:rPr>
                        <a:t> x64 SP2</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fr-FR" sz="1400" b="0" i="0" u="none" strike="noStrike" cap="none" normalizeH="0" baseline="0" dirty="0" smtClean="0">
                          <a:ln>
                            <a:noFill/>
                          </a:ln>
                          <a:solidFill>
                            <a:schemeClr val="tx1"/>
                          </a:solidFill>
                          <a:effectLst/>
                          <a:latin typeface="Arial" charset="0"/>
                          <a:cs typeface="Arial" charset="0"/>
                        </a:rPr>
                        <a:t> </a:t>
                      </a:r>
                      <a:r>
                        <a:rPr kumimoji="0" lang="fr-FR" sz="1400" b="0" i="0" u="none" strike="noStrike" cap="none" normalizeH="0" baseline="0" dirty="0" smtClean="0">
                          <a:ln>
                            <a:noFill/>
                          </a:ln>
                          <a:solidFill>
                            <a:srgbClr val="FFFFFF"/>
                          </a:solidFill>
                          <a:effectLst/>
                          <a:latin typeface="Arial" charset="0"/>
                          <a:cs typeface="Arial" charset="0"/>
                        </a:rPr>
                        <a:t>Windows Server 2003 avec SP2 pour systèmes </a:t>
                      </a:r>
                      <a:r>
                        <a:rPr kumimoji="0" lang="fr-FR" sz="1400" b="0" i="0" u="none" strike="noStrike" cap="none" normalizeH="0" baseline="0" dirty="0" err="1" smtClean="0">
                          <a:ln>
                            <a:noFill/>
                          </a:ln>
                          <a:solidFill>
                            <a:srgbClr val="FFFFFF"/>
                          </a:solidFill>
                          <a:effectLst/>
                          <a:latin typeface="Arial" charset="0"/>
                          <a:cs typeface="Arial" charset="0"/>
                        </a:rPr>
                        <a:t>Itanium</a:t>
                      </a:r>
                      <a:endParaRPr kumimoji="0" lang="en-US" sz="1400" b="0" i="0" u="none" strike="noStrike" cap="none" normalizeH="0" baseline="0" dirty="0" smtClean="0">
                        <a:ln>
                          <a:noFill/>
                        </a:ln>
                        <a:solidFill>
                          <a:srgbClr val="FFFFFF"/>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8018" name="Rectangle 2"/>
          <p:cNvSpPr>
            <a:spLocks noGrp="1" noChangeArrowheads="1"/>
          </p:cNvSpPr>
          <p:nvPr>
            <p:ph type="title"/>
          </p:nvPr>
        </p:nvSpPr>
        <p:spPr/>
        <p:txBody>
          <a:bodyPr/>
          <a:lstStyle/>
          <a:p>
            <a:r>
              <a:rPr lang="en-US" smtClean="0">
                <a:solidFill>
                  <a:srgbClr val="FFFFFF"/>
                </a:solidFill>
              </a:rPr>
              <a:t>MS09-018 : Indices de gravité</a:t>
            </a:r>
          </a:p>
        </p:txBody>
      </p:sp>
      <p:graphicFrame>
        <p:nvGraphicFramePr>
          <p:cNvPr id="9273" name="Group 57"/>
          <p:cNvGraphicFramePr>
            <a:graphicFrameLocks noGrp="1"/>
          </p:cNvGraphicFramePr>
          <p:nvPr/>
        </p:nvGraphicFramePr>
        <p:xfrm>
          <a:off x="244475" y="1035050"/>
          <a:ext cx="8655050" cy="4270376"/>
        </p:xfrm>
        <a:graphic>
          <a:graphicData uri="http://schemas.openxmlformats.org/drawingml/2006/table">
            <a:tbl>
              <a:tblPr/>
              <a:tblGrid>
                <a:gridCol w="2368550"/>
                <a:gridCol w="1865313"/>
                <a:gridCol w="4421187"/>
              </a:tblGrid>
              <a:tr h="461963">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dirty="0" err="1" smtClean="0">
                          <a:ln>
                            <a:noFill/>
                          </a:ln>
                          <a:solidFill>
                            <a:srgbClr val="FFFFFF"/>
                          </a:solidFill>
                          <a:effectLst/>
                          <a:latin typeface="Arial" charset="0"/>
                          <a:cs typeface="Arial" charset="0"/>
                        </a:rPr>
                        <a:t>Numéro</a:t>
                      </a:r>
                      <a:endParaRPr kumimoji="0" lang="en-US" sz="1400" b="0" i="0" u="none" strike="noStrike" cap="none" normalizeH="0" baseline="0" dirty="0" smtClean="0">
                        <a:ln>
                          <a:noFill/>
                        </a:ln>
                        <a:solidFill>
                          <a:srgbClr val="FFFFFF"/>
                        </a:solidFill>
                        <a:effectLst/>
                        <a:latin typeface="Arial" charset="0"/>
                        <a:cs typeface="Arial" charset="0"/>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chemeClr val="tx1"/>
                          </a:solidFill>
                          <a:effectLst/>
                          <a:latin typeface="Arial" charset="0"/>
                          <a:cs typeface="Arial" charset="0"/>
                        </a:rPr>
                        <a:t> </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endParaRPr kumimoji="0" lang="en-US" sz="1400" b="0" i="0" u="none" strike="noStrike" cap="none" normalizeH="0" baseline="0" smtClean="0">
                        <a:ln>
                          <a:noFill/>
                        </a:ln>
                        <a:solidFill>
                          <a:schemeClr val="tx1"/>
                        </a:solidFill>
                        <a:effectLst/>
                        <a:latin typeface="Arial" charset="0"/>
                        <a:cs typeface="Arial"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7651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dirty="0" smtClean="0">
                          <a:ln>
                            <a:noFill/>
                          </a:ln>
                          <a:solidFill>
                            <a:srgbClr val="FFFFFF"/>
                          </a:solidFill>
                          <a:effectLst/>
                          <a:latin typeface="Arial" charset="0"/>
                          <a:cs typeface="Arial" charset="0"/>
                        </a:rPr>
                        <a:t>MS09-018</a:t>
                      </a:r>
                    </a:p>
                  </a:txBody>
                  <a:tcPr marL="68580" marR="6858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C000"/>
                          </a:solidFill>
                          <a:effectLst/>
                          <a:latin typeface="Arial" charset="0"/>
                          <a:cs typeface="Arial" charset="0"/>
                        </a:rPr>
                        <a:t>Active Directory </a:t>
                      </a:r>
                      <a:r>
                        <a:rPr kumimoji="0" lang="en-US" sz="1400" b="0" i="0" u="none" strike="noStrike" cap="none" normalizeH="0" baseline="0" dirty="0" err="1" smtClean="0">
                          <a:ln>
                            <a:noFill/>
                          </a:ln>
                          <a:solidFill>
                            <a:srgbClr val="FFC000"/>
                          </a:solidFill>
                          <a:effectLst/>
                          <a:latin typeface="Arial" charset="0"/>
                          <a:cs typeface="Arial" charset="0"/>
                        </a:rPr>
                        <a:t>sur</a:t>
                      </a:r>
                      <a:r>
                        <a:rPr kumimoji="0" lang="en-US" sz="1400" b="0" i="0" u="none" strike="noStrike" cap="none" normalizeH="0" baseline="0" dirty="0" smtClean="0">
                          <a:ln>
                            <a:noFill/>
                          </a:ln>
                          <a:solidFill>
                            <a:srgbClr val="FFC000"/>
                          </a:solidFill>
                          <a:effectLst/>
                          <a:latin typeface="Arial" charset="0"/>
                          <a:cs typeface="Arial" charset="0"/>
                        </a:rPr>
                        <a:t> :</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Arial" charset="0"/>
                          <a:cs typeface="Arial" charset="0"/>
                        </a:rPr>
                        <a:t> </a:t>
                      </a:r>
                      <a:r>
                        <a:rPr kumimoji="0" lang="en-US" sz="1400" b="0" i="0" u="none" strike="noStrike" cap="none" normalizeH="0" baseline="0" dirty="0" smtClean="0">
                          <a:ln>
                            <a:noFill/>
                          </a:ln>
                          <a:solidFill>
                            <a:srgbClr val="FFFFFF"/>
                          </a:solidFill>
                          <a:effectLst/>
                          <a:latin typeface="Arial" charset="0"/>
                          <a:cs typeface="Arial" charset="0"/>
                        </a:rPr>
                        <a:t>Windows 2000 Server SP4</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dirty="0" smtClean="0">
                          <a:ln>
                            <a:noFill/>
                          </a:ln>
                          <a:solidFill>
                            <a:srgbClr val="FFFFFF"/>
                          </a:solidFill>
                          <a:effectLst/>
                          <a:latin typeface="Arial" charset="0"/>
                          <a:cs typeface="Arial" charset="0"/>
                        </a:rPr>
                        <a:t>Windows XP Professionnel SP2 et Windows XP Professionnel SP3</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fr-FR" sz="1400" b="0" i="0" u="none" strike="noStrike" cap="none" normalizeH="0" baseline="0" dirty="0" smtClean="0">
                          <a:ln>
                            <a:noFill/>
                          </a:ln>
                          <a:solidFill>
                            <a:schemeClr val="tx1"/>
                          </a:solidFill>
                          <a:effectLst/>
                          <a:latin typeface="Arial" charset="0"/>
                          <a:cs typeface="Arial" charset="0"/>
                        </a:rPr>
                        <a:t> </a:t>
                      </a:r>
                      <a:r>
                        <a:rPr kumimoji="0" lang="fr-FR" sz="1400" b="0" i="0" u="none" strike="noStrike" cap="none" normalizeH="0" baseline="0" dirty="0" smtClean="0">
                          <a:ln>
                            <a:noFill/>
                          </a:ln>
                          <a:solidFill>
                            <a:srgbClr val="FFFFFF"/>
                          </a:solidFill>
                          <a:effectLst/>
                          <a:latin typeface="Arial" charset="0"/>
                          <a:cs typeface="Arial" charset="0"/>
                        </a:rPr>
                        <a:t>Windows XP Professionnel Édition x64 SP2</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Arial" charset="0"/>
                          <a:cs typeface="Arial" charset="0"/>
                        </a:rPr>
                        <a:t> </a:t>
                      </a:r>
                      <a:r>
                        <a:rPr kumimoji="0" lang="en-US" sz="1400" b="0" i="0" u="none" strike="noStrike" cap="none" normalizeH="0" baseline="0" dirty="0" smtClean="0">
                          <a:ln>
                            <a:noFill/>
                          </a:ln>
                          <a:solidFill>
                            <a:srgbClr val="FFFFFF"/>
                          </a:solidFill>
                          <a:effectLst/>
                          <a:latin typeface="Arial" charset="0"/>
                          <a:cs typeface="Arial" charset="0"/>
                        </a:rPr>
                        <a:t>Windows Server 2003 SP2</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Arial" charset="0"/>
                          <a:cs typeface="Arial" charset="0"/>
                        </a:rPr>
                        <a:t> </a:t>
                      </a:r>
                      <a:r>
                        <a:rPr kumimoji="0" lang="en-US" sz="1400" b="0" i="0" u="none" strike="noStrike" cap="none" normalizeH="0" baseline="0" dirty="0" smtClean="0">
                          <a:ln>
                            <a:noFill/>
                          </a:ln>
                          <a:solidFill>
                            <a:srgbClr val="FFFFFF"/>
                          </a:solidFill>
                          <a:effectLst/>
                          <a:latin typeface="Arial" charset="0"/>
                          <a:cs typeface="Arial" charset="0"/>
                        </a:rPr>
                        <a:t>Windows Server 2003 </a:t>
                      </a:r>
                      <a:r>
                        <a:rPr kumimoji="0" lang="en-US" sz="1400" b="0" i="0" u="none" strike="noStrike" cap="none" normalizeH="0" baseline="0" dirty="0" err="1" smtClean="0">
                          <a:ln>
                            <a:noFill/>
                          </a:ln>
                          <a:solidFill>
                            <a:srgbClr val="FFFFFF"/>
                          </a:solidFill>
                          <a:effectLst/>
                          <a:latin typeface="Arial" charset="0"/>
                          <a:cs typeface="Arial" charset="0"/>
                        </a:rPr>
                        <a:t>Édition</a:t>
                      </a:r>
                      <a:r>
                        <a:rPr kumimoji="0" lang="en-US" sz="1400" b="0" i="0" u="none" strike="noStrike" cap="none" normalizeH="0" baseline="0" dirty="0" smtClean="0">
                          <a:ln>
                            <a:noFill/>
                          </a:ln>
                          <a:solidFill>
                            <a:srgbClr val="FFFFFF"/>
                          </a:solidFill>
                          <a:effectLst/>
                          <a:latin typeface="Arial" charset="0"/>
                          <a:cs typeface="Arial" charset="0"/>
                        </a:rPr>
                        <a:t> x64 SP2</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fr-FR" sz="1400" b="0" i="0" u="none" strike="noStrike" cap="none" normalizeH="0" baseline="0" dirty="0" smtClean="0">
                          <a:ln>
                            <a:noFill/>
                          </a:ln>
                          <a:solidFill>
                            <a:schemeClr val="tx1"/>
                          </a:solidFill>
                          <a:effectLst/>
                          <a:latin typeface="Arial" charset="0"/>
                          <a:cs typeface="Arial" charset="0"/>
                        </a:rPr>
                        <a:t> </a:t>
                      </a:r>
                      <a:r>
                        <a:rPr kumimoji="0" lang="fr-FR" sz="1400" b="0" i="0" u="none" strike="noStrike" cap="none" normalizeH="0" baseline="0" dirty="0" smtClean="0">
                          <a:ln>
                            <a:noFill/>
                          </a:ln>
                          <a:solidFill>
                            <a:srgbClr val="FFFFFF"/>
                          </a:solidFill>
                          <a:effectLst/>
                          <a:latin typeface="Arial" charset="0"/>
                          <a:cs typeface="Arial" charset="0"/>
                        </a:rPr>
                        <a:t>Windows Server 2003 avec SP2 pour systèmes </a:t>
                      </a:r>
                      <a:r>
                        <a:rPr kumimoji="0" lang="fr-FR" sz="1400" b="0" i="0" u="none" strike="noStrike" cap="none" normalizeH="0" baseline="0" dirty="0" err="1" smtClean="0">
                          <a:ln>
                            <a:noFill/>
                          </a:ln>
                          <a:solidFill>
                            <a:srgbClr val="FFFFFF"/>
                          </a:solidFill>
                          <a:effectLst/>
                          <a:latin typeface="Arial" charset="0"/>
                          <a:cs typeface="Arial" charset="0"/>
                        </a:rPr>
                        <a:t>Itanium</a:t>
                      </a:r>
                      <a:endParaRPr kumimoji="0" lang="fr-FR" sz="1400" b="0" i="0" u="none" strike="noStrike" cap="none" normalizeH="0" baseline="0" dirty="0" smtClean="0">
                        <a:ln>
                          <a:noFill/>
                        </a:ln>
                        <a:solidFill>
                          <a:srgbClr val="FFFFFF"/>
                        </a:solidFill>
                        <a:effectLst/>
                        <a:latin typeface="Arial"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FFFFFF"/>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31900">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cs typeface="Arial" charset="0"/>
                      </a:endParaRPr>
                    </a:p>
                  </a:txBody>
                  <a:tcPr marL="68580" marR="6858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FFFF"/>
                          </a:solidFill>
                          <a:effectLst/>
                          <a:latin typeface="Arial" charset="0"/>
                          <a:cs typeface="Arial" charset="0"/>
                        </a:rPr>
                        <a:t>Critique</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114300" marR="0" lvl="0" indent="-11430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66"/>
                          </a:solidFill>
                          <a:effectLst/>
                          <a:latin typeface="Arial" charset="0"/>
                          <a:cs typeface="Arial" charset="0"/>
                        </a:rPr>
                        <a:t>Important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r>
            </a:tbl>
          </a:graphicData>
        </a:graphic>
      </p:graphicFrame>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smtClean="0"/>
              <a:t>MS09-018 : Des vulnérabilités dans Active Directory pourraient permettre l'exécution de code à distance (971055) - Critique</a:t>
            </a:r>
            <a:br>
              <a:rPr lang="fr-FR" smtClean="0"/>
            </a:br>
            <a:endParaRPr lang="en-US" smtClean="0"/>
          </a:p>
        </p:txBody>
      </p:sp>
      <p:graphicFrame>
        <p:nvGraphicFramePr>
          <p:cNvPr id="4" name="Table 3"/>
          <p:cNvGraphicFramePr>
            <a:graphicFrameLocks noGrp="1"/>
          </p:cNvGraphicFramePr>
          <p:nvPr/>
        </p:nvGraphicFramePr>
        <p:xfrm>
          <a:off x="336550" y="1771650"/>
          <a:ext cx="8229600" cy="3785616"/>
        </p:xfrm>
        <a:graphic>
          <a:graphicData uri="http://schemas.openxmlformats.org/drawingml/2006/table">
            <a:tbl>
              <a:tblPr/>
              <a:tblGrid>
                <a:gridCol w="1655763"/>
                <a:gridCol w="6573837"/>
              </a:tblGrid>
              <a:tr h="18097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0" i="0" u="none" strike="noStrike" cap="none" normalizeH="0" baseline="0" dirty="0" err="1" smtClean="0">
                          <a:ln>
                            <a:noFill/>
                          </a:ln>
                          <a:solidFill>
                            <a:srgbClr val="FFFFFF"/>
                          </a:solidFill>
                          <a:effectLst/>
                          <a:latin typeface="Arial" charset="0"/>
                          <a:cs typeface="Arial" charset="0"/>
                        </a:rPr>
                        <a:t>Vulnérabilité</a:t>
                      </a:r>
                      <a:endParaRPr kumimoji="0" lang="en-US" sz="1200" b="0" i="0" u="none" strike="noStrike" cap="none" normalizeH="0" baseline="0" dirty="0" smtClean="0">
                        <a:ln>
                          <a:noFill/>
                        </a:ln>
                        <a:solidFill>
                          <a:srgbClr val="FFFFFF"/>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just"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smtClean="0">
                          <a:ln>
                            <a:noFill/>
                          </a:ln>
                          <a:solidFill>
                            <a:srgbClr val="FFFFFF"/>
                          </a:solidFill>
                          <a:effectLst/>
                          <a:latin typeface="Arial" charset="0"/>
                          <a:ea typeface="PMingLiU" pitchFamily="18" charset="-120"/>
                          <a:cs typeface="Times New Roman" pitchFamily="18" charset="0"/>
                        </a:rPr>
                        <a:t>1 vulnérabilité d'exécution de code à distance et 1 vulnérabilité de déni de service</a:t>
                      </a:r>
                      <a:r>
                        <a:rPr kumimoji="0" lang="fr-FR" sz="1200" b="0" i="0" u="none" strike="noStrike" cap="none" normalizeH="0" baseline="0" smtClean="0">
                          <a:ln>
                            <a:noFill/>
                          </a:ln>
                          <a:solidFill>
                            <a:schemeClr val="tx2"/>
                          </a:solidFill>
                          <a:effectLst/>
                          <a:latin typeface="Arial" charset="0"/>
                          <a:ea typeface="PMingLiU" pitchFamily="18" charset="-120"/>
                          <a:cs typeface="Times New Roman" pitchFamily="18" charset="0"/>
                        </a:rPr>
                        <a:t> </a:t>
                      </a:r>
                      <a:endParaRPr kumimoji="0" lang="en-US" sz="1200" b="0" i="0" u="none" strike="noStrike" cap="none" normalizeH="0" baseline="0" smtClean="0">
                        <a:ln>
                          <a:noFill/>
                        </a:ln>
                        <a:solidFill>
                          <a:schemeClr val="tx2"/>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877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0" i="0" u="none" strike="noStrike" cap="none" normalizeH="0" baseline="0" smtClean="0">
                          <a:ln>
                            <a:noFill/>
                          </a:ln>
                          <a:solidFill>
                            <a:srgbClr val="FFFFFF"/>
                          </a:solidFill>
                          <a:effectLst/>
                          <a:latin typeface="Arial" charset="0"/>
                          <a:cs typeface="Arial" charset="0"/>
                        </a:rPr>
                        <a:t>Vecteurs d'attaque possibles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dirty="0" smtClean="0">
                          <a:ln>
                            <a:noFill/>
                          </a:ln>
                          <a:solidFill>
                            <a:srgbClr val="FFFFFF"/>
                          </a:solidFill>
                          <a:effectLst/>
                          <a:latin typeface="Arial" charset="0"/>
                          <a:ea typeface="PMingLiU" pitchFamily="18" charset="-120"/>
                          <a:cs typeface="Times New Roman" pitchFamily="18" charset="0"/>
                        </a:rPr>
                        <a:t>Un utilisateur anonyme possédant un accès au réseau cible pourrait envoyer un paquet LDAP ou LDAPS spécialement conçu au contrôleur de domaine, au serveur Active Directory ou ADAM.</a:t>
                      </a:r>
                      <a:endParaRPr kumimoji="0" lang="en-US" sz="1200" b="0" i="0" u="none" strike="noStrike" cap="none" normalizeH="0" baseline="0" dirty="0" smtClean="0">
                        <a:ln>
                          <a:noFill/>
                        </a:ln>
                        <a:solidFill>
                          <a:srgbClr val="FFFFFF"/>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622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0" i="0" u="none" strike="noStrike" cap="none" normalizeH="0" baseline="0" smtClean="0">
                          <a:ln>
                            <a:noFill/>
                          </a:ln>
                          <a:solidFill>
                            <a:srgbClr val="FFFFFF"/>
                          </a:solidFill>
                          <a:effectLst/>
                          <a:latin typeface="Arial" charset="0"/>
                          <a:cs typeface="Arial" charset="0"/>
                        </a:rPr>
                        <a:t>Impact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just"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smtClean="0">
                          <a:ln>
                            <a:noFill/>
                          </a:ln>
                          <a:solidFill>
                            <a:srgbClr val="FFFFFF"/>
                          </a:solidFill>
                          <a:effectLst/>
                          <a:latin typeface="Arial" charset="0"/>
                          <a:cs typeface="Arial" charset="0"/>
                        </a:rPr>
                        <a:t>Tout attaquant qui parviendrait à exploiter cette vulnérabilité pourrait prendre le contrôle intégral du système affecté.</a:t>
                      </a:r>
                      <a:endParaRPr kumimoji="0" lang="en-US" sz="1200" b="0" i="0" u="none" strike="noStrike" cap="none" normalizeH="0" baseline="0" smtClean="0">
                        <a:ln>
                          <a:noFill/>
                        </a:ln>
                        <a:solidFill>
                          <a:srgbClr val="FFFFFF"/>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1288">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0" i="0" u="none" strike="noStrike" cap="none" normalizeH="0" baseline="0" smtClean="0">
                          <a:ln>
                            <a:noFill/>
                          </a:ln>
                          <a:solidFill>
                            <a:srgbClr val="FFFFFF"/>
                          </a:solidFill>
                          <a:effectLst/>
                          <a:latin typeface="Arial" charset="0"/>
                          <a:cs typeface="Arial" charset="0"/>
                        </a:rPr>
                        <a:t>Facteurs atténuants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smtClean="0">
                          <a:ln>
                            <a:noFill/>
                          </a:ln>
                          <a:solidFill>
                            <a:srgbClr val="FFFFFF"/>
                          </a:solidFill>
                          <a:effectLst/>
                          <a:latin typeface="Arial" charset="0"/>
                          <a:cs typeface="Arial" charset="0"/>
                        </a:rPr>
                        <a:t>Les meilleures pratiques en matière de pare-feu, ainsi que les configurations par défaut des pare-feu, contribuent à protéger les réseaux contre les attaques lancées depuis l’extérieur de l’entreprise. Les meilleures pratiques recommandent que les systèmes connectés à Internet aient le moins possible de ports exposés.</a:t>
                      </a:r>
                      <a:endParaRPr kumimoji="0" lang="en-US" sz="1200" b="0" i="0" u="none" strike="noStrike" cap="none" normalizeH="0" baseline="0" smtClean="0">
                        <a:ln>
                          <a:noFill/>
                        </a:ln>
                        <a:solidFill>
                          <a:srgbClr val="FFFFFF"/>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1288">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kumimoji="0" lang="en-US" sz="1200" b="0" i="0" u="none" strike="noStrike" cap="none" normalizeH="0" baseline="0" smtClean="0">
                          <a:ln>
                            <a:noFill/>
                          </a:ln>
                          <a:solidFill>
                            <a:srgbClr val="FFFFFF"/>
                          </a:solidFill>
                          <a:effectLst/>
                          <a:latin typeface="Arial" charset="0"/>
                          <a:cs typeface="Arial" charset="0"/>
                        </a:rPr>
                        <a:t>Informations complémentaires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dirty="0" smtClean="0">
                          <a:ln>
                            <a:noFill/>
                          </a:ln>
                          <a:solidFill>
                            <a:srgbClr val="FFFFFF"/>
                          </a:solidFill>
                          <a:effectLst/>
                          <a:latin typeface="Arial" charset="0"/>
                          <a:ea typeface="PMingLiU" pitchFamily="18" charset="-120"/>
                          <a:cs typeface="Times New Roman" pitchFamily="18" charset="0"/>
                        </a:rPr>
                        <a:t>CVE -2009-1138 concerne uniquement Windows 2000 et pourrait être utilisée dans la création d'un ver. Un attaquant pourrait exploiter CVE-2009-1138 sur un contrôleur de domaine Active Directory (sur lequel LDAP est activé par défaut) et exécuter un code arbitraire qui rechercherait d'autres serveurs LDAP sur le réseau afin de les compromettre à leur tour. Toutefois, les contrôleurs de domaine ne sont normalement pas accessible d'Internet et leur nombre dans une organisation est en général limité. Ceci limite la menace liée à cette vulnérabilité.</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kumimoji="0" lang="fr-FR" sz="1200" b="0" i="0" u="none" strike="noStrike" cap="none" normalizeH="0" baseline="0" dirty="0" smtClean="0">
                          <a:ln>
                            <a:noFill/>
                          </a:ln>
                          <a:solidFill>
                            <a:srgbClr val="FFFFFF"/>
                          </a:solidFill>
                          <a:effectLst/>
                          <a:latin typeface="Arial" charset="0"/>
                          <a:ea typeface="PMingLiU" pitchFamily="18" charset="-120"/>
                          <a:cs typeface="Times New Roman" pitchFamily="18" charset="0"/>
                        </a:rPr>
                        <a:t>Les deux vulnérabilités ont été signalées confidentiellement.</a:t>
                      </a:r>
                      <a:endParaRPr kumimoji="0" lang="en-US" sz="1200" b="0" i="0" u="none" strike="noStrike" cap="none" normalizeH="0" baseline="0" dirty="0" smtClean="0">
                        <a:ln>
                          <a:noFill/>
                        </a:ln>
                        <a:solidFill>
                          <a:srgbClr val="FFFFFF"/>
                        </a:solidFill>
                        <a:effectLst/>
                        <a:latin typeface="Arial" charset="0"/>
                        <a:ea typeface="PMingLiU" pitchFamily="18"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8018" name="Rectangle 2"/>
          <p:cNvSpPr>
            <a:spLocks noGrp="1" noChangeArrowheads="1"/>
          </p:cNvSpPr>
          <p:nvPr>
            <p:ph type="title"/>
          </p:nvPr>
        </p:nvSpPr>
        <p:spPr/>
        <p:txBody>
          <a:bodyPr/>
          <a:lstStyle/>
          <a:p>
            <a:r>
              <a:rPr lang="en-US" smtClean="0"/>
              <a:t>MS09-019 : Introduction</a:t>
            </a:r>
          </a:p>
        </p:txBody>
      </p:sp>
      <p:graphicFrame>
        <p:nvGraphicFramePr>
          <p:cNvPr id="9273" name="Group 57"/>
          <p:cNvGraphicFramePr>
            <a:graphicFrameLocks noGrp="1"/>
          </p:cNvGraphicFramePr>
          <p:nvPr/>
        </p:nvGraphicFramePr>
        <p:xfrm>
          <a:off x="244475" y="1311275"/>
          <a:ext cx="8596313" cy="4551363"/>
        </p:xfrm>
        <a:graphic>
          <a:graphicData uri="http://schemas.openxmlformats.org/drawingml/2006/table">
            <a:tbl>
              <a:tblPr/>
              <a:tblGrid>
                <a:gridCol w="1138238"/>
                <a:gridCol w="2268537"/>
                <a:gridCol w="1473200"/>
                <a:gridCol w="3716338"/>
              </a:tblGrid>
              <a:tr h="741363">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dirty="0" err="1" smtClean="0">
                          <a:ln>
                            <a:noFill/>
                          </a:ln>
                          <a:solidFill>
                            <a:srgbClr val="FFFFFF"/>
                          </a:solidFill>
                          <a:effectLst/>
                          <a:latin typeface="Arial" charset="0"/>
                          <a:cs typeface="Arial" charset="0"/>
                        </a:rPr>
                        <a:t>Numéro</a:t>
                      </a:r>
                      <a:endParaRPr kumimoji="0" lang="en-US" sz="1400" b="0" i="0" u="none" strike="noStrike" cap="none" normalizeH="0" baseline="0" dirty="0" smtClean="0">
                        <a:ln>
                          <a:noFill/>
                        </a:ln>
                        <a:solidFill>
                          <a:srgbClr val="FFFFFF"/>
                        </a:solidFill>
                        <a:effectLst/>
                        <a:latin typeface="Arial" charset="0"/>
                        <a:cs typeface="Arial" charset="0"/>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Titre</a:t>
                      </a:r>
                      <a:r>
                        <a:rPr kumimoji="0" lang="en-US" sz="1400" b="0" i="0" u="none" strike="noStrike" cap="none" normalizeH="0" baseline="0" smtClean="0">
                          <a:ln>
                            <a:noFill/>
                          </a:ln>
                          <a:solidFill>
                            <a:schemeClr val="tx1"/>
                          </a:solidFill>
                          <a:effectLst/>
                          <a:latin typeface="Arial" charset="0"/>
                          <a:cs typeface="Arial" charset="0"/>
                        </a:rPr>
                        <a:t> </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Indice de gravité maximal</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latin typeface="Arial" charset="0"/>
                          <a:cs typeface="Arial" charset="0"/>
                        </a:rPr>
                        <a:t>Produits affectés</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8918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MS09-019</a:t>
                      </a:r>
                    </a:p>
                  </a:txBody>
                  <a:tcPr marL="68580" marR="6858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dirty="0" smtClean="0">
                          <a:ln>
                            <a:noFill/>
                          </a:ln>
                          <a:solidFill>
                            <a:srgbClr val="FFFFFF"/>
                          </a:solidFill>
                          <a:effectLst/>
                          <a:latin typeface="Arial" charset="0"/>
                          <a:cs typeface="Arial" charset="0"/>
                        </a:rPr>
                        <a:t>Mise à jour de sécurité cumulative pour Internet Explorer (969897)</a:t>
                      </a:r>
                      <a:endParaRPr kumimoji="0" lang="en-US" sz="1400" b="0" i="0" u="none" strike="noStrike" cap="none" normalizeH="0" baseline="0" dirty="0" smtClean="0">
                        <a:ln>
                          <a:noFill/>
                        </a:ln>
                        <a:solidFill>
                          <a:srgbClr val="FFFFFF"/>
                        </a:solidFill>
                        <a:effectLst/>
                        <a:latin typeface="Arial"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Calibri" pitchFamily="34" charset="0"/>
                          <a:cs typeface="Arial" charset="0"/>
                        </a:rPr>
                        <a:t>Critique</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200" b="0" i="0" u="none" strike="noStrike" cap="none" normalizeH="0" baseline="0" dirty="0" smtClean="0">
                          <a:ln>
                            <a:noFill/>
                          </a:ln>
                          <a:solidFill>
                            <a:srgbClr val="FFFFFF"/>
                          </a:solidFill>
                          <a:effectLst/>
                          <a:latin typeface="Arial" charset="0"/>
                          <a:cs typeface="Arial" charset="0"/>
                        </a:rPr>
                        <a:t> </a:t>
                      </a:r>
                      <a:r>
                        <a:rPr kumimoji="0" lang="en-US" sz="1400" b="0" i="0" u="none" strike="noStrike" cap="none" normalizeH="0" baseline="0" dirty="0" smtClean="0">
                          <a:ln>
                            <a:noFill/>
                          </a:ln>
                          <a:solidFill>
                            <a:srgbClr val="FFFFFF"/>
                          </a:solidFill>
                          <a:effectLst/>
                          <a:latin typeface="Arial" charset="0"/>
                          <a:cs typeface="Arial" charset="0"/>
                        </a:rPr>
                        <a:t>Windows XP SP2 et SP3</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fr-FR" sz="1400" b="0" i="0" u="none" strike="noStrike" cap="none" normalizeH="0" baseline="0" dirty="0" smtClean="0">
                          <a:ln>
                            <a:noFill/>
                          </a:ln>
                          <a:solidFill>
                            <a:schemeClr val="tx1"/>
                          </a:solidFill>
                          <a:effectLst/>
                          <a:latin typeface="Arial" charset="0"/>
                          <a:cs typeface="Arial" charset="0"/>
                        </a:rPr>
                        <a:t> </a:t>
                      </a:r>
                      <a:r>
                        <a:rPr kumimoji="0" lang="fr-FR" sz="1400" b="0" i="0" u="none" strike="noStrike" cap="none" normalizeH="0" baseline="0" dirty="0" smtClean="0">
                          <a:ln>
                            <a:noFill/>
                          </a:ln>
                          <a:solidFill>
                            <a:srgbClr val="FFFFFF"/>
                          </a:solidFill>
                          <a:effectLst/>
                          <a:latin typeface="Arial" charset="0"/>
                          <a:cs typeface="Arial" charset="0"/>
                        </a:rPr>
                        <a:t>Windows XP Professionnel Édition x64 SP2</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Arial" charset="0"/>
                          <a:cs typeface="Arial" charset="0"/>
                        </a:rPr>
                        <a:t> </a:t>
                      </a:r>
                      <a:r>
                        <a:rPr kumimoji="0" lang="en-US" sz="1400" b="0" i="0" u="none" strike="noStrike" cap="none" normalizeH="0" baseline="0" dirty="0" smtClean="0">
                          <a:ln>
                            <a:noFill/>
                          </a:ln>
                          <a:solidFill>
                            <a:srgbClr val="FFFFFF"/>
                          </a:solidFill>
                          <a:effectLst/>
                          <a:latin typeface="Arial" charset="0"/>
                          <a:cs typeface="Arial" charset="0"/>
                        </a:rPr>
                        <a:t>Windows Vista SP1 et SP2</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fr-FR" sz="1400" b="0" i="0" u="none" strike="noStrike" cap="none" normalizeH="0" baseline="0" dirty="0" smtClean="0">
                          <a:ln>
                            <a:noFill/>
                          </a:ln>
                          <a:solidFill>
                            <a:schemeClr val="tx1"/>
                          </a:solidFill>
                          <a:effectLst/>
                          <a:latin typeface="Arial" charset="0"/>
                          <a:cs typeface="Arial" charset="0"/>
                        </a:rPr>
                        <a:t> </a:t>
                      </a:r>
                      <a:r>
                        <a:rPr kumimoji="0" lang="fr-FR" sz="1400" b="0" i="0" u="none" strike="noStrike" cap="none" normalizeH="0" baseline="0" dirty="0" smtClean="0">
                          <a:ln>
                            <a:noFill/>
                          </a:ln>
                          <a:solidFill>
                            <a:srgbClr val="FFFFFF"/>
                          </a:solidFill>
                          <a:effectLst/>
                          <a:latin typeface="Arial" charset="0"/>
                          <a:cs typeface="Arial" charset="0"/>
                        </a:rPr>
                        <a:t>Windows Vista Édition x64 SP1 et SP2</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Arial" charset="0"/>
                          <a:cs typeface="Arial" charset="0"/>
                        </a:rPr>
                        <a:t> </a:t>
                      </a:r>
                      <a:r>
                        <a:rPr kumimoji="0" lang="en-US" sz="1400" b="0" i="0" u="none" strike="noStrike" cap="none" normalizeH="0" baseline="0" dirty="0" smtClean="0">
                          <a:ln>
                            <a:noFill/>
                          </a:ln>
                          <a:solidFill>
                            <a:srgbClr val="FFFFFF"/>
                          </a:solidFill>
                          <a:effectLst/>
                          <a:latin typeface="Arial" charset="0"/>
                          <a:cs typeface="Arial" charset="0"/>
                        </a:rPr>
                        <a:t>Windows Server 2000 SP4</a:t>
                      </a:r>
                    </a:p>
                    <a:p>
                      <a:pPr marL="0" marR="0" lvl="0" indent="0" algn="l" defTabSz="914400" rtl="0" eaLnBrk="0" fontAlgn="b" latinLnBrk="0" hangingPunct="0">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Arial" charset="0"/>
                          <a:cs typeface="Arial" charset="0"/>
                        </a:rPr>
                        <a:t> </a:t>
                      </a:r>
                      <a:r>
                        <a:rPr kumimoji="0" lang="en-US" sz="1400" b="0" i="0" u="none" strike="noStrike" cap="none" normalizeH="0" baseline="0" dirty="0" smtClean="0">
                          <a:ln>
                            <a:noFill/>
                          </a:ln>
                          <a:solidFill>
                            <a:srgbClr val="FFFFFF"/>
                          </a:solidFill>
                          <a:effectLst/>
                          <a:latin typeface="Arial" charset="0"/>
                          <a:cs typeface="Arial" charset="0"/>
                        </a:rPr>
                        <a:t>Windows Server 2003 SP2</a:t>
                      </a:r>
                    </a:p>
                    <a:p>
                      <a:pPr marL="0" marR="0" lvl="0" indent="0" algn="l" defTabSz="914400" rtl="0" eaLnBrk="0" fontAlgn="b" latinLnBrk="0" hangingPunct="0">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Arial" charset="0"/>
                          <a:cs typeface="Arial" charset="0"/>
                        </a:rPr>
                        <a:t> </a:t>
                      </a:r>
                      <a:r>
                        <a:rPr kumimoji="0" lang="en-US" sz="1400" b="0" i="0" u="none" strike="noStrike" cap="none" normalizeH="0" baseline="0" dirty="0" smtClean="0">
                          <a:ln>
                            <a:noFill/>
                          </a:ln>
                          <a:solidFill>
                            <a:srgbClr val="FFFFFF"/>
                          </a:solidFill>
                          <a:effectLst/>
                          <a:latin typeface="Arial" charset="0"/>
                          <a:cs typeface="Arial" charset="0"/>
                        </a:rPr>
                        <a:t>Windows Server 2003 </a:t>
                      </a:r>
                      <a:r>
                        <a:rPr kumimoji="0" lang="en-US" sz="1400" b="0" i="0" u="none" strike="noStrike" cap="none" normalizeH="0" baseline="0" dirty="0" err="1" smtClean="0">
                          <a:ln>
                            <a:noFill/>
                          </a:ln>
                          <a:solidFill>
                            <a:srgbClr val="FFFFFF"/>
                          </a:solidFill>
                          <a:effectLst/>
                          <a:latin typeface="Arial" charset="0"/>
                          <a:cs typeface="Arial" charset="0"/>
                        </a:rPr>
                        <a:t>Édition</a:t>
                      </a:r>
                      <a:r>
                        <a:rPr kumimoji="0" lang="en-US" sz="1400" b="0" i="0" u="none" strike="noStrike" cap="none" normalizeH="0" baseline="0" dirty="0" smtClean="0">
                          <a:ln>
                            <a:noFill/>
                          </a:ln>
                          <a:solidFill>
                            <a:srgbClr val="FFFFFF"/>
                          </a:solidFill>
                          <a:effectLst/>
                          <a:latin typeface="Arial" charset="0"/>
                          <a:cs typeface="Arial" charset="0"/>
                        </a:rPr>
                        <a:t> x64 SP2</a:t>
                      </a:r>
                    </a:p>
                    <a:p>
                      <a:pPr marL="0" marR="0" lvl="0" indent="0" algn="l" defTabSz="914400" rtl="0" eaLnBrk="0" fontAlgn="b" latinLnBrk="0" hangingPunct="0">
                        <a:lnSpc>
                          <a:spcPct val="100000"/>
                        </a:lnSpc>
                        <a:spcBef>
                          <a:spcPct val="0"/>
                        </a:spcBef>
                        <a:spcAft>
                          <a:spcPct val="0"/>
                        </a:spcAft>
                        <a:buClrTx/>
                        <a:buSzTx/>
                        <a:buFontTx/>
                        <a:buChar char="•"/>
                        <a:tabLst/>
                      </a:pPr>
                      <a:r>
                        <a:rPr kumimoji="0" lang="fr-FR" sz="1400" b="0" i="0" u="none" strike="noStrike" cap="none" normalizeH="0" baseline="0" dirty="0" smtClean="0">
                          <a:ln>
                            <a:noFill/>
                          </a:ln>
                          <a:solidFill>
                            <a:schemeClr val="tx1"/>
                          </a:solidFill>
                          <a:effectLst/>
                          <a:latin typeface="Arial" charset="0"/>
                          <a:cs typeface="Arial" charset="0"/>
                        </a:rPr>
                        <a:t> </a:t>
                      </a:r>
                      <a:r>
                        <a:rPr kumimoji="0" lang="fr-FR" sz="1400" b="0" i="0" u="none" strike="noStrike" cap="none" normalizeH="0" baseline="0" dirty="0" smtClean="0">
                          <a:ln>
                            <a:noFill/>
                          </a:ln>
                          <a:solidFill>
                            <a:srgbClr val="FFFFFF"/>
                          </a:solidFill>
                          <a:effectLst/>
                          <a:latin typeface="Arial" charset="0"/>
                          <a:cs typeface="Arial" charset="0"/>
                        </a:rPr>
                        <a:t>Windows Server 2003 avec SP2 pour systèmes </a:t>
                      </a:r>
                      <a:r>
                        <a:rPr kumimoji="0" lang="fr-FR" sz="1400" b="0" i="0" u="none" strike="noStrike" cap="none" normalizeH="0" baseline="0" dirty="0" err="1" smtClean="0">
                          <a:ln>
                            <a:noFill/>
                          </a:ln>
                          <a:solidFill>
                            <a:srgbClr val="FFFFFF"/>
                          </a:solidFill>
                          <a:effectLst/>
                          <a:latin typeface="Arial" charset="0"/>
                          <a:cs typeface="Arial" charset="0"/>
                        </a:rPr>
                        <a:t>Itanium</a:t>
                      </a:r>
                      <a:endParaRPr kumimoji="0" lang="fr-FR" sz="1400" b="0" i="0" u="none" strike="noStrike" cap="none" normalizeH="0" baseline="0" dirty="0" smtClean="0">
                        <a:ln>
                          <a:noFill/>
                        </a:ln>
                        <a:solidFill>
                          <a:srgbClr val="FFFFFF"/>
                        </a:solidFill>
                        <a:effectLst/>
                        <a:latin typeface="Arial" charset="0"/>
                        <a:cs typeface="Arial" charset="0"/>
                      </a:endParaRPr>
                    </a:p>
                    <a:p>
                      <a:pPr marL="0" marR="0" lvl="0" indent="0" algn="l" defTabSz="914400" rtl="0" eaLnBrk="0" fontAlgn="b" latinLnBrk="0" hangingPunct="0">
                        <a:lnSpc>
                          <a:spcPct val="100000"/>
                        </a:lnSpc>
                        <a:spcBef>
                          <a:spcPct val="0"/>
                        </a:spcBef>
                        <a:spcAft>
                          <a:spcPct val="0"/>
                        </a:spcAft>
                        <a:buClrTx/>
                        <a:buSzTx/>
                        <a:buFontTx/>
                        <a:buChar char="•"/>
                        <a:tabLst/>
                      </a:pPr>
                      <a:r>
                        <a:rPr kumimoji="0" lang="fr-FR" sz="1400" b="0" i="0" u="none" strike="noStrike" cap="none" normalizeH="0" baseline="0" dirty="0" smtClean="0">
                          <a:ln>
                            <a:noFill/>
                          </a:ln>
                          <a:solidFill>
                            <a:schemeClr val="tx1"/>
                          </a:solidFill>
                          <a:effectLst/>
                          <a:latin typeface="Arial" charset="0"/>
                          <a:cs typeface="Arial" charset="0"/>
                        </a:rPr>
                        <a:t> </a:t>
                      </a:r>
                      <a:r>
                        <a:rPr kumimoji="0" lang="fr-FR" sz="1400" b="0" i="0" u="none" strike="noStrike" cap="none" normalizeH="0" baseline="0" dirty="0" smtClean="0">
                          <a:ln>
                            <a:noFill/>
                          </a:ln>
                          <a:solidFill>
                            <a:srgbClr val="FFFFFF"/>
                          </a:solidFill>
                          <a:effectLst/>
                          <a:latin typeface="Arial" charset="0"/>
                          <a:cs typeface="Arial" charset="0"/>
                        </a:rPr>
                        <a:t>Windows Server 2008 pour systèmes 32 bits et SP2*</a:t>
                      </a:r>
                    </a:p>
                    <a:p>
                      <a:pPr marL="0" marR="0" lvl="0" indent="0" algn="l" defTabSz="914400" rtl="0" eaLnBrk="0" fontAlgn="b" latinLnBrk="0" hangingPunct="0">
                        <a:lnSpc>
                          <a:spcPct val="100000"/>
                        </a:lnSpc>
                        <a:spcBef>
                          <a:spcPct val="0"/>
                        </a:spcBef>
                        <a:spcAft>
                          <a:spcPct val="0"/>
                        </a:spcAft>
                        <a:buClrTx/>
                        <a:buSzTx/>
                        <a:buFontTx/>
                        <a:buChar char="•"/>
                        <a:tabLst/>
                      </a:pPr>
                      <a:r>
                        <a:rPr kumimoji="0" lang="fr-FR" sz="1400" b="0" i="0" u="none" strike="noStrike" cap="none" normalizeH="0" baseline="0" dirty="0" smtClean="0">
                          <a:ln>
                            <a:noFill/>
                          </a:ln>
                          <a:solidFill>
                            <a:schemeClr val="tx1"/>
                          </a:solidFill>
                          <a:effectLst/>
                          <a:latin typeface="Arial" charset="0"/>
                          <a:cs typeface="Arial" charset="0"/>
                        </a:rPr>
                        <a:t> </a:t>
                      </a:r>
                      <a:r>
                        <a:rPr kumimoji="0" lang="fr-FR" sz="1400" b="0" i="0" u="none" strike="noStrike" cap="none" normalizeH="0" baseline="0" dirty="0" smtClean="0">
                          <a:ln>
                            <a:noFill/>
                          </a:ln>
                          <a:solidFill>
                            <a:srgbClr val="FFFFFF"/>
                          </a:solidFill>
                          <a:effectLst/>
                          <a:latin typeface="Arial" charset="0"/>
                          <a:cs typeface="Arial" charset="0"/>
                        </a:rPr>
                        <a:t>Windows Server 2008 pour systèmes x64  et SP2*</a:t>
                      </a:r>
                    </a:p>
                    <a:p>
                      <a:pPr marL="0" marR="0" lvl="0" indent="0" algn="l" defTabSz="914400" rtl="0" eaLnBrk="1" fontAlgn="base" latinLnBrk="0" hangingPunct="1">
                        <a:lnSpc>
                          <a:spcPct val="100000"/>
                        </a:lnSpc>
                        <a:spcBef>
                          <a:spcPct val="0"/>
                        </a:spcBef>
                        <a:spcAft>
                          <a:spcPct val="0"/>
                        </a:spcAft>
                        <a:buClrTx/>
                        <a:buSzTx/>
                        <a:buFontTx/>
                        <a:buChar char="•"/>
                        <a:tabLst/>
                      </a:pPr>
                      <a:endParaRPr kumimoji="0" lang="en-US" sz="1200" b="0" i="0" u="none" strike="noStrike" cap="none" normalizeH="0" baseline="0" dirty="0" smtClean="0">
                        <a:ln>
                          <a:noFill/>
                        </a:ln>
                        <a:solidFill>
                          <a:srgbClr val="FFFFFF"/>
                        </a:solidFill>
                        <a:effectLst/>
                        <a:latin typeface="Arial"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FFFF"/>
                          </a:solidFill>
                          <a:effectLst/>
                          <a:latin typeface="Arial" charset="0"/>
                          <a:cs typeface="Arial" charset="0"/>
                        </a:rPr>
                        <a:t/>
                      </a:r>
                      <a:br>
                        <a:rPr kumimoji="0" lang="en-US" sz="1200" b="0" i="0" u="none" strike="noStrike" cap="none" normalizeH="0" baseline="0" dirty="0" smtClean="0">
                          <a:ln>
                            <a:noFill/>
                          </a:ln>
                          <a:solidFill>
                            <a:srgbClr val="FFFFFF"/>
                          </a:solidFill>
                          <a:effectLst/>
                          <a:latin typeface="Arial" charset="0"/>
                          <a:cs typeface="Arial" charset="0"/>
                        </a:rPr>
                      </a:br>
                      <a:r>
                        <a:rPr kumimoji="0" lang="en-US" sz="1200" b="0" i="0" u="none" strike="noStrike" cap="none" normalizeH="0" baseline="0" dirty="0" smtClean="0">
                          <a:ln>
                            <a:noFill/>
                          </a:ln>
                          <a:solidFill>
                            <a:srgbClr val="FFFFFF"/>
                          </a:solidFill>
                          <a:effectLst/>
                          <a:latin typeface="Arial" charset="0"/>
                          <a:cs typeface="Arial" charset="0"/>
                        </a:rPr>
                        <a:t/>
                      </a:r>
                      <a:br>
                        <a:rPr kumimoji="0" lang="en-US" sz="1200" b="0" i="0" u="none" strike="noStrike" cap="none" normalizeH="0" baseline="0" dirty="0" smtClean="0">
                          <a:ln>
                            <a:noFill/>
                          </a:ln>
                          <a:solidFill>
                            <a:srgbClr val="FFFFFF"/>
                          </a:solidFill>
                          <a:effectLst/>
                          <a:latin typeface="Arial" charset="0"/>
                          <a:cs typeface="Arial" charset="0"/>
                        </a:rPr>
                      </a:br>
                      <a:endParaRPr kumimoji="0" lang="en-US" sz="1200" b="0" i="0" u="none" strike="noStrike" cap="none" normalizeH="0" baseline="0" dirty="0" smtClean="0">
                        <a:ln>
                          <a:noFill/>
                        </a:ln>
                        <a:solidFill>
                          <a:srgbClr val="FFFFFF"/>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TextBox 6"/>
          <p:cNvSpPr txBox="1">
            <a:spLocks noChangeArrowheads="1"/>
          </p:cNvSpPr>
          <p:nvPr/>
        </p:nvSpPr>
        <p:spPr bwMode="auto">
          <a:xfrm>
            <a:off x="3559175" y="5975548"/>
            <a:ext cx="5458546" cy="307777"/>
          </a:xfrm>
          <a:prstGeom prst="rect">
            <a:avLst/>
          </a:prstGeom>
          <a:noFill/>
          <a:ln w="9525">
            <a:noFill/>
            <a:miter lim="800000"/>
            <a:headEnd/>
            <a:tailEnd/>
          </a:ln>
        </p:spPr>
        <p:txBody>
          <a:bodyPr wrap="none">
            <a:spAutoFit/>
          </a:bodyPr>
          <a:lstStyle/>
          <a:p>
            <a:r>
              <a:rPr lang="fr-FR" sz="1400" dirty="0">
                <a:solidFill>
                  <a:srgbClr val="FFFFFF"/>
                </a:solidFill>
              </a:rPr>
              <a:t>*Installation Server </a:t>
            </a:r>
            <a:r>
              <a:rPr lang="fr-FR" sz="1400" dirty="0" err="1">
                <a:solidFill>
                  <a:srgbClr val="FFFFFF"/>
                </a:solidFill>
              </a:rPr>
              <a:t>Core</a:t>
            </a:r>
            <a:r>
              <a:rPr lang="fr-FR" sz="1400" dirty="0">
                <a:solidFill>
                  <a:srgbClr val="FFFFFF"/>
                </a:solidFill>
              </a:rPr>
              <a:t> de Windows Server 2008 non </a:t>
            </a:r>
            <a:r>
              <a:rPr lang="fr-FR" sz="1400" dirty="0" smtClean="0">
                <a:solidFill>
                  <a:srgbClr val="FFFFFF"/>
                </a:solidFill>
              </a:rPr>
              <a:t>concernée</a:t>
            </a:r>
            <a:endParaRPr lang="en-US" sz="1400" dirty="0">
              <a:solidFill>
                <a:srgbClr val="FFFFFF"/>
              </a:solidFill>
            </a:endParaRP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8018" name="Rectangle 2"/>
          <p:cNvSpPr>
            <a:spLocks noGrp="1" noChangeArrowheads="1"/>
          </p:cNvSpPr>
          <p:nvPr>
            <p:ph type="title"/>
          </p:nvPr>
        </p:nvSpPr>
        <p:spPr/>
        <p:txBody>
          <a:bodyPr/>
          <a:lstStyle/>
          <a:p>
            <a:r>
              <a:rPr lang="en-US" smtClean="0">
                <a:solidFill>
                  <a:srgbClr val="FFFFFF"/>
                </a:solidFill>
              </a:rPr>
              <a:t>MS09-019 : Indices de gravité</a:t>
            </a:r>
          </a:p>
        </p:txBody>
      </p:sp>
      <p:graphicFrame>
        <p:nvGraphicFramePr>
          <p:cNvPr id="9273" name="Group 57"/>
          <p:cNvGraphicFramePr>
            <a:graphicFrameLocks noGrp="1"/>
          </p:cNvGraphicFramePr>
          <p:nvPr/>
        </p:nvGraphicFramePr>
        <p:xfrm>
          <a:off x="152400" y="850900"/>
          <a:ext cx="8839200" cy="4802188"/>
        </p:xfrm>
        <a:graphic>
          <a:graphicData uri="http://schemas.openxmlformats.org/drawingml/2006/table">
            <a:tbl>
              <a:tblPr/>
              <a:tblGrid>
                <a:gridCol w="828675"/>
                <a:gridCol w="1749425"/>
                <a:gridCol w="1381125"/>
                <a:gridCol w="1289050"/>
                <a:gridCol w="3590925"/>
              </a:tblGrid>
              <a:tr h="53498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dirty="0" err="1" smtClean="0">
                          <a:ln>
                            <a:noFill/>
                          </a:ln>
                          <a:solidFill>
                            <a:srgbClr val="FFFFFF"/>
                          </a:solidFill>
                          <a:effectLst/>
                          <a:latin typeface="Arial" charset="0"/>
                          <a:cs typeface="Arial" charset="0"/>
                        </a:rPr>
                        <a:t>Numéro</a:t>
                      </a:r>
                      <a:endParaRPr kumimoji="0" lang="en-US" sz="1400" b="0" i="0" u="none" strike="noStrike" cap="none" normalizeH="0" baseline="0" dirty="0" smtClean="0">
                        <a:ln>
                          <a:noFill/>
                        </a:ln>
                        <a:solidFill>
                          <a:srgbClr val="FFFFFF"/>
                        </a:solidFill>
                        <a:effectLst/>
                        <a:latin typeface="Arial" charset="0"/>
                        <a:cs typeface="Arial" charset="0"/>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endParaRPr kumimoji="0" lang="en-US" sz="1400" b="0" i="0" u="none" strike="noStrike" cap="none" normalizeH="0" baseline="0" smtClean="0">
                        <a:ln>
                          <a:noFill/>
                        </a:ln>
                        <a:solidFill>
                          <a:schemeClr val="tx1"/>
                        </a:solidFill>
                        <a:effectLst/>
                        <a:latin typeface="Arial" charset="0"/>
                        <a:cs typeface="Arial"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endParaRPr kumimoji="0" lang="en-US" sz="1400" b="0" i="0" u="none" strike="noStrike" cap="none" normalizeH="0" baseline="0" smtClean="0">
                        <a:ln>
                          <a:noFill/>
                        </a:ln>
                        <a:solidFill>
                          <a:schemeClr val="tx1"/>
                        </a:solidFill>
                        <a:effectLst/>
                        <a:latin typeface="Arial" charset="0"/>
                        <a:cs typeface="Arial"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endParaRPr kumimoji="0" lang="en-US" sz="1400" b="0" i="0" u="none" strike="noStrike" cap="none" normalizeH="0" baseline="0" smtClean="0">
                        <a:ln>
                          <a:noFill/>
                        </a:ln>
                        <a:solidFill>
                          <a:schemeClr val="tx1"/>
                        </a:solidFill>
                        <a:effectLst/>
                        <a:latin typeface="Arial" charset="0"/>
                        <a:cs typeface="Arial"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endParaRPr kumimoji="0" lang="en-US" sz="1400" b="0" i="0" u="none" strike="noStrike" cap="none" normalizeH="0" baseline="0" smtClean="0">
                        <a:ln>
                          <a:noFill/>
                        </a:ln>
                        <a:solidFill>
                          <a:schemeClr val="tx1"/>
                        </a:solidFill>
                        <a:effectLst/>
                        <a:latin typeface="Arial" charset="0"/>
                        <a:cs typeface="Arial"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5757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MS09-019</a:t>
                      </a:r>
                    </a:p>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400" b="0" i="0" u="none" strike="noStrike" cap="none" normalizeH="0" baseline="0" smtClean="0">
                        <a:ln>
                          <a:noFill/>
                        </a:ln>
                        <a:solidFill>
                          <a:srgbClr val="FFFFFF"/>
                        </a:solidFill>
                        <a:effectLst/>
                        <a:latin typeface="Arial" charset="0"/>
                        <a:cs typeface="Arial" charset="0"/>
                      </a:endParaRPr>
                    </a:p>
                  </a:txBody>
                  <a:tcPr marL="68580" marR="6858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FFFFFF"/>
                        </a:solidFill>
                        <a:effectLst/>
                        <a:latin typeface="Arial"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dirty="0" smtClean="0">
                          <a:ln>
                            <a:noFill/>
                          </a:ln>
                          <a:solidFill>
                            <a:srgbClr val="FFC000"/>
                          </a:solidFill>
                          <a:effectLst/>
                          <a:latin typeface="Arial" charset="0"/>
                          <a:cs typeface="Arial" charset="0"/>
                        </a:rPr>
                        <a:t>Internet Explorer 7 et Internet Explorer 8 sur :</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Arial" charset="0"/>
                          <a:cs typeface="Arial" charset="0"/>
                        </a:rPr>
                        <a:t> </a:t>
                      </a:r>
                      <a:r>
                        <a:rPr kumimoji="0" lang="en-US" sz="1400" b="0" i="0" u="none" strike="noStrike" cap="none" normalizeH="0" baseline="0" dirty="0" smtClean="0">
                          <a:ln>
                            <a:noFill/>
                          </a:ln>
                          <a:solidFill>
                            <a:srgbClr val="FFFFFF"/>
                          </a:solidFill>
                          <a:effectLst/>
                          <a:latin typeface="Arial" charset="0"/>
                          <a:cs typeface="Arial" charset="0"/>
                        </a:rPr>
                        <a:t>Windows XP SP2 et SP3</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fr-FR" sz="1400" b="0" i="0" u="none" strike="noStrike" cap="none" normalizeH="0" baseline="0" dirty="0" smtClean="0">
                          <a:ln>
                            <a:noFill/>
                          </a:ln>
                          <a:solidFill>
                            <a:schemeClr val="tx1"/>
                          </a:solidFill>
                          <a:effectLst/>
                          <a:latin typeface="Arial" charset="0"/>
                          <a:cs typeface="Arial" charset="0"/>
                        </a:rPr>
                        <a:t> </a:t>
                      </a:r>
                      <a:r>
                        <a:rPr kumimoji="0" lang="fr-FR" sz="1400" b="0" i="0" u="none" strike="noStrike" cap="none" normalizeH="0" baseline="0" dirty="0" smtClean="0">
                          <a:ln>
                            <a:noFill/>
                          </a:ln>
                          <a:solidFill>
                            <a:srgbClr val="FFFFFF"/>
                          </a:solidFill>
                          <a:effectLst/>
                          <a:latin typeface="Arial" charset="0"/>
                          <a:cs typeface="Arial" charset="0"/>
                        </a:rPr>
                        <a:t>Windows XP Professionnel Édition x64 SP2</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Arial" charset="0"/>
                          <a:cs typeface="Arial" charset="0"/>
                        </a:rPr>
                        <a:t> </a:t>
                      </a:r>
                      <a:r>
                        <a:rPr kumimoji="0" lang="en-US" sz="1400" b="0" i="0" u="none" strike="noStrike" cap="none" normalizeH="0" baseline="0" dirty="0" smtClean="0">
                          <a:ln>
                            <a:noFill/>
                          </a:ln>
                          <a:solidFill>
                            <a:srgbClr val="FFFFFF"/>
                          </a:solidFill>
                          <a:effectLst/>
                          <a:latin typeface="Arial" charset="0"/>
                          <a:cs typeface="Arial" charset="0"/>
                        </a:rPr>
                        <a:t>Windows Vista SP1 et SP2</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fr-FR" sz="1400" b="0" i="0" u="none" strike="noStrike" cap="none" normalizeH="0" baseline="0" dirty="0" smtClean="0">
                          <a:ln>
                            <a:noFill/>
                          </a:ln>
                          <a:solidFill>
                            <a:schemeClr val="tx1"/>
                          </a:solidFill>
                          <a:effectLst/>
                          <a:latin typeface="Arial" charset="0"/>
                          <a:cs typeface="Arial" charset="0"/>
                        </a:rPr>
                        <a:t> </a:t>
                      </a:r>
                      <a:r>
                        <a:rPr kumimoji="0" lang="fr-FR" sz="1400" b="0" i="0" u="none" strike="noStrike" cap="none" normalizeH="0" baseline="0" dirty="0" smtClean="0">
                          <a:ln>
                            <a:noFill/>
                          </a:ln>
                          <a:solidFill>
                            <a:srgbClr val="FFFFFF"/>
                          </a:solidFill>
                          <a:effectLst/>
                          <a:latin typeface="Arial" charset="0"/>
                          <a:cs typeface="Arial" charset="0"/>
                        </a:rPr>
                        <a:t>Windows Vista Édition x64 SP1 et SP2</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FFFFFF"/>
                        </a:solidFill>
                        <a:effectLst/>
                        <a:latin typeface="Arial"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FFFFFF"/>
                        </a:solidFill>
                        <a:effectLst/>
                        <a:latin typeface="Arial"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smtClean="0">
                          <a:ln>
                            <a:noFill/>
                          </a:ln>
                          <a:solidFill>
                            <a:srgbClr val="FFC000"/>
                          </a:solidFill>
                          <a:effectLst/>
                          <a:latin typeface="Arial" charset="0"/>
                          <a:cs typeface="Arial" charset="0"/>
                        </a:rPr>
                        <a:t>Internet Explorer 5.01 SP4 sur :</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smtClean="0">
                          <a:ln>
                            <a:noFill/>
                          </a:ln>
                          <a:solidFill>
                            <a:schemeClr val="tx1"/>
                          </a:solidFill>
                          <a:effectLst/>
                          <a:latin typeface="Arial" charset="0"/>
                          <a:cs typeface="Arial" charset="0"/>
                        </a:rPr>
                        <a:t> </a:t>
                      </a:r>
                      <a:r>
                        <a:rPr kumimoji="0" lang="en-US" sz="1400" b="0" i="0" u="none" strike="noStrike" cap="none" normalizeH="0" baseline="0" smtClean="0">
                          <a:ln>
                            <a:noFill/>
                          </a:ln>
                          <a:solidFill>
                            <a:srgbClr val="FFFFFF"/>
                          </a:solidFill>
                          <a:effectLst/>
                          <a:latin typeface="Arial" charset="0"/>
                          <a:cs typeface="Arial" charset="0"/>
                        </a:rPr>
                        <a:t>Windows Server 2000 SP4</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C000"/>
                          </a:solidFill>
                          <a:effectLst/>
                          <a:latin typeface="Arial" charset="0"/>
                          <a:cs typeface="Arial" charset="0"/>
                        </a:rPr>
                        <a:t>Internet Explorer 6 sur :</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0" i="0" u="none" strike="noStrike" cap="none" normalizeH="0" baseline="0" smtClean="0">
                          <a:ln>
                            <a:noFill/>
                          </a:ln>
                          <a:solidFill>
                            <a:schemeClr val="tx1"/>
                          </a:solidFill>
                          <a:effectLst/>
                          <a:latin typeface="Arial" charset="0"/>
                          <a:cs typeface="Arial" charset="0"/>
                        </a:rPr>
                        <a:t> </a:t>
                      </a:r>
                      <a:r>
                        <a:rPr kumimoji="0" lang="en-US" sz="1400" b="0" i="0" u="none" strike="noStrike" cap="none" normalizeH="0" baseline="0" smtClean="0">
                          <a:ln>
                            <a:noFill/>
                          </a:ln>
                          <a:solidFill>
                            <a:srgbClr val="FFFFFF"/>
                          </a:solidFill>
                          <a:effectLst/>
                          <a:latin typeface="Arial" charset="0"/>
                          <a:cs typeface="Arial" charset="0"/>
                        </a:rPr>
                        <a:t>Windows XP SP2 et SP3</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fr-FR" sz="1400" b="0" i="0" u="none" strike="noStrike" cap="none" normalizeH="0" baseline="0" smtClean="0">
                          <a:ln>
                            <a:noFill/>
                          </a:ln>
                          <a:solidFill>
                            <a:schemeClr val="tx1"/>
                          </a:solidFill>
                          <a:effectLst/>
                          <a:latin typeface="Arial" charset="0"/>
                          <a:cs typeface="Arial" charset="0"/>
                        </a:rPr>
                        <a:t> </a:t>
                      </a:r>
                      <a:r>
                        <a:rPr kumimoji="0" lang="fr-FR" sz="1400" b="0" i="0" u="none" strike="noStrike" cap="none" normalizeH="0" baseline="0" smtClean="0">
                          <a:ln>
                            <a:noFill/>
                          </a:ln>
                          <a:solidFill>
                            <a:srgbClr val="FFFFFF"/>
                          </a:solidFill>
                          <a:effectLst/>
                          <a:latin typeface="Arial" charset="0"/>
                          <a:cs typeface="Arial" charset="0"/>
                        </a:rPr>
                        <a:t>Windows XP Professionnel Édition x64 SP2</a:t>
                      </a:r>
                      <a:endParaRPr kumimoji="0" lang="en-US" sz="1400" b="0" i="0" u="none" strike="noStrike" cap="none" normalizeH="0" baseline="0" smtClean="0">
                        <a:ln>
                          <a:noFill/>
                        </a:ln>
                        <a:solidFill>
                          <a:srgbClr val="FFFFFF"/>
                        </a:solidFill>
                        <a:effectLst/>
                        <a:latin typeface="Arial"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fr-FR" sz="1400" b="0" i="0" u="none" strike="noStrike" cap="none" normalizeH="0" baseline="0" smtClean="0">
                          <a:ln>
                            <a:noFill/>
                          </a:ln>
                          <a:solidFill>
                            <a:srgbClr val="FFC000"/>
                          </a:solidFill>
                          <a:effectLst/>
                          <a:latin typeface="Arial" charset="0"/>
                          <a:cs typeface="Arial" charset="0"/>
                        </a:rPr>
                        <a:t>Internet Explorer 6 SP1 sur :</a:t>
                      </a:r>
                    </a:p>
                    <a:p>
                      <a:pPr marL="0" marR="0" lvl="0" indent="0" algn="l" defTabSz="914400" rtl="0" eaLnBrk="0" fontAlgn="b" latinLnBrk="0" hangingPunct="0">
                        <a:lnSpc>
                          <a:spcPct val="100000"/>
                        </a:lnSpc>
                        <a:spcBef>
                          <a:spcPct val="0"/>
                        </a:spcBef>
                        <a:spcAft>
                          <a:spcPct val="0"/>
                        </a:spcAft>
                        <a:buClrTx/>
                        <a:buSzTx/>
                        <a:buFontTx/>
                        <a:buChar char="•"/>
                        <a:tabLst/>
                      </a:pPr>
                      <a:r>
                        <a:rPr kumimoji="0" lang="en-US" sz="1400" b="0" i="0" u="none" strike="noStrike" cap="none" normalizeH="0" baseline="0" smtClean="0">
                          <a:ln>
                            <a:noFill/>
                          </a:ln>
                          <a:solidFill>
                            <a:schemeClr val="tx1"/>
                          </a:solidFill>
                          <a:effectLst/>
                          <a:latin typeface="Arial" charset="0"/>
                          <a:cs typeface="Arial" charset="0"/>
                        </a:rPr>
                        <a:t> </a:t>
                      </a:r>
                      <a:r>
                        <a:rPr kumimoji="0" lang="en-US" sz="1400" b="0" i="0" u="none" strike="noStrike" cap="none" normalizeH="0" baseline="0" smtClean="0">
                          <a:ln>
                            <a:noFill/>
                          </a:ln>
                          <a:solidFill>
                            <a:srgbClr val="FFFFFF"/>
                          </a:solidFill>
                          <a:effectLst/>
                          <a:latin typeface="Arial" charset="0"/>
                          <a:cs typeface="Arial" charset="0"/>
                        </a:rPr>
                        <a:t>Windows  2000 SP4</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C000"/>
                          </a:solidFill>
                          <a:effectLst/>
                          <a:latin typeface="Arial" charset="0"/>
                          <a:cs typeface="Arial" charset="0"/>
                        </a:rPr>
                        <a:t>Internet Explorer 6 sur :</a:t>
                      </a:r>
                    </a:p>
                    <a:p>
                      <a:pPr marL="0" marR="0" lvl="0" indent="0" algn="l" defTabSz="914400" rtl="0" eaLnBrk="0" fontAlgn="b" latinLnBrk="0" hangingPunct="0">
                        <a:lnSpc>
                          <a:spcPct val="100000"/>
                        </a:lnSpc>
                        <a:spcBef>
                          <a:spcPct val="0"/>
                        </a:spcBef>
                        <a:spcAft>
                          <a:spcPct val="0"/>
                        </a:spcAft>
                        <a:buClrTx/>
                        <a:buSzTx/>
                        <a:buFontTx/>
                        <a:buChar char="•"/>
                        <a:tabLst/>
                      </a:pPr>
                      <a:r>
                        <a:rPr kumimoji="0" lang="en-US" sz="1400" b="0" i="0" u="none" strike="noStrike" cap="none" normalizeH="0" baseline="0" smtClean="0">
                          <a:ln>
                            <a:noFill/>
                          </a:ln>
                          <a:solidFill>
                            <a:schemeClr val="tx1"/>
                          </a:solidFill>
                          <a:effectLst/>
                          <a:latin typeface="Arial" charset="0"/>
                          <a:cs typeface="Arial" charset="0"/>
                        </a:rPr>
                        <a:t> </a:t>
                      </a:r>
                      <a:r>
                        <a:rPr kumimoji="0" lang="en-US" sz="1400" b="0" i="0" u="none" strike="noStrike" cap="none" normalizeH="0" baseline="0" smtClean="0">
                          <a:ln>
                            <a:noFill/>
                          </a:ln>
                          <a:solidFill>
                            <a:srgbClr val="FFFFFF"/>
                          </a:solidFill>
                          <a:effectLst/>
                          <a:latin typeface="Arial" charset="0"/>
                          <a:cs typeface="Arial" charset="0"/>
                        </a:rPr>
                        <a:t>Windows Server 2003 SP2</a:t>
                      </a:r>
                    </a:p>
                    <a:p>
                      <a:pPr marL="0" marR="0" lvl="0" indent="0" algn="l" defTabSz="914400" rtl="0" eaLnBrk="0" fontAlgn="b" latinLnBrk="0" hangingPunct="0">
                        <a:lnSpc>
                          <a:spcPct val="100000"/>
                        </a:lnSpc>
                        <a:spcBef>
                          <a:spcPct val="0"/>
                        </a:spcBef>
                        <a:spcAft>
                          <a:spcPct val="0"/>
                        </a:spcAft>
                        <a:buClrTx/>
                        <a:buSzTx/>
                        <a:buFontTx/>
                        <a:buChar char="•"/>
                        <a:tabLst/>
                      </a:pPr>
                      <a:r>
                        <a:rPr kumimoji="0" lang="en-US" sz="1400" b="0" i="0" u="none" strike="noStrike" cap="none" normalizeH="0" baseline="0" smtClean="0">
                          <a:ln>
                            <a:noFill/>
                          </a:ln>
                          <a:solidFill>
                            <a:schemeClr val="tx1"/>
                          </a:solidFill>
                          <a:effectLst/>
                          <a:latin typeface="Arial" charset="0"/>
                          <a:cs typeface="Arial" charset="0"/>
                        </a:rPr>
                        <a:t> </a:t>
                      </a:r>
                      <a:r>
                        <a:rPr kumimoji="0" lang="en-US" sz="1400" b="0" i="0" u="none" strike="noStrike" cap="none" normalizeH="0" baseline="0" smtClean="0">
                          <a:ln>
                            <a:noFill/>
                          </a:ln>
                          <a:solidFill>
                            <a:srgbClr val="FFFFFF"/>
                          </a:solidFill>
                          <a:effectLst/>
                          <a:latin typeface="Arial" charset="0"/>
                          <a:cs typeface="Arial" charset="0"/>
                        </a:rPr>
                        <a:t>Windows Server 2003 Édition x64 SP2</a:t>
                      </a:r>
                    </a:p>
                    <a:p>
                      <a:pPr marL="0" marR="0" lvl="0" indent="0" algn="l" defTabSz="914400" rtl="0" eaLnBrk="0" fontAlgn="b" latinLnBrk="0" hangingPunct="0">
                        <a:lnSpc>
                          <a:spcPct val="100000"/>
                        </a:lnSpc>
                        <a:spcBef>
                          <a:spcPct val="0"/>
                        </a:spcBef>
                        <a:spcAft>
                          <a:spcPct val="0"/>
                        </a:spcAft>
                        <a:buClrTx/>
                        <a:buSzTx/>
                        <a:buFontTx/>
                        <a:buChar char="•"/>
                        <a:tabLst/>
                      </a:pPr>
                      <a:r>
                        <a:rPr kumimoji="0" lang="fr-FR" sz="1400" b="0" i="0" u="none" strike="noStrike" cap="none" normalizeH="0" baseline="0" smtClean="0">
                          <a:ln>
                            <a:noFill/>
                          </a:ln>
                          <a:solidFill>
                            <a:schemeClr val="tx1"/>
                          </a:solidFill>
                          <a:effectLst/>
                          <a:latin typeface="Arial" charset="0"/>
                          <a:cs typeface="Arial" charset="0"/>
                        </a:rPr>
                        <a:t> </a:t>
                      </a:r>
                      <a:r>
                        <a:rPr kumimoji="0" lang="fr-FR" sz="1400" b="0" i="0" u="none" strike="noStrike" cap="none" normalizeH="0" baseline="0" smtClean="0">
                          <a:ln>
                            <a:noFill/>
                          </a:ln>
                          <a:solidFill>
                            <a:srgbClr val="FFFFFF"/>
                          </a:solidFill>
                          <a:effectLst/>
                          <a:latin typeface="Arial" charset="0"/>
                          <a:cs typeface="Arial" charset="0"/>
                        </a:rPr>
                        <a:t>Windows Server 2003 avec SP2 pour systèmes Itanium</a:t>
                      </a:r>
                    </a:p>
                    <a:p>
                      <a:pPr marL="0" marR="0" lvl="0" indent="0" algn="l"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C000"/>
                          </a:solidFill>
                          <a:effectLst/>
                          <a:latin typeface="Arial" charset="0"/>
                          <a:cs typeface="Arial" charset="0"/>
                        </a:rPr>
                        <a:t>Internet Explorer 7 sur :</a:t>
                      </a:r>
                    </a:p>
                    <a:p>
                      <a:pPr marL="0" marR="0" lvl="0" indent="0" algn="l" defTabSz="914400" rtl="0" eaLnBrk="0" fontAlgn="b" latinLnBrk="0" hangingPunct="0">
                        <a:lnSpc>
                          <a:spcPct val="100000"/>
                        </a:lnSpc>
                        <a:spcBef>
                          <a:spcPct val="0"/>
                        </a:spcBef>
                        <a:spcAft>
                          <a:spcPct val="0"/>
                        </a:spcAft>
                        <a:buClrTx/>
                        <a:buSzTx/>
                        <a:buFontTx/>
                        <a:buChar char="•"/>
                        <a:tabLst/>
                      </a:pPr>
                      <a:r>
                        <a:rPr kumimoji="0" lang="en-US" sz="1400" b="0" i="0" u="none" strike="noStrike" cap="none" normalizeH="0" baseline="0" smtClean="0">
                          <a:ln>
                            <a:noFill/>
                          </a:ln>
                          <a:solidFill>
                            <a:schemeClr val="tx1"/>
                          </a:solidFill>
                          <a:effectLst/>
                          <a:latin typeface="Arial" charset="0"/>
                          <a:cs typeface="Arial" charset="0"/>
                        </a:rPr>
                        <a:t> </a:t>
                      </a:r>
                      <a:r>
                        <a:rPr kumimoji="0" lang="en-US" sz="1400" b="0" i="0" u="none" strike="noStrike" cap="none" normalizeH="0" baseline="0" smtClean="0">
                          <a:ln>
                            <a:noFill/>
                          </a:ln>
                          <a:solidFill>
                            <a:srgbClr val="FFFFFF"/>
                          </a:solidFill>
                          <a:effectLst/>
                          <a:latin typeface="Arial" charset="0"/>
                          <a:cs typeface="Arial" charset="0"/>
                        </a:rPr>
                        <a:t>Toutes versions de Windows Server exceptée Windows Server 2000 SP4</a:t>
                      </a:r>
                    </a:p>
                    <a:p>
                      <a:pPr marL="0" marR="0" lvl="0" indent="0" algn="l"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C000"/>
                          </a:solidFill>
                          <a:effectLst/>
                          <a:latin typeface="Arial" charset="0"/>
                          <a:cs typeface="Arial" charset="0"/>
                        </a:rPr>
                        <a:t>Internet Explorer 8 sur :</a:t>
                      </a:r>
                    </a:p>
                    <a:p>
                      <a:pPr marL="0" marR="0" lvl="0" indent="0" algn="l" defTabSz="914400" rtl="0" eaLnBrk="0" fontAlgn="b" latinLnBrk="0" hangingPunct="0">
                        <a:lnSpc>
                          <a:spcPct val="100000"/>
                        </a:lnSpc>
                        <a:spcBef>
                          <a:spcPct val="0"/>
                        </a:spcBef>
                        <a:spcAft>
                          <a:spcPct val="0"/>
                        </a:spcAft>
                        <a:buClrTx/>
                        <a:buSzTx/>
                        <a:buFontTx/>
                        <a:buChar char="•"/>
                        <a:tabLst/>
                      </a:pPr>
                      <a:r>
                        <a:rPr kumimoji="0" lang="en-US" sz="1400" b="0" i="0" u="none" strike="noStrike" cap="none" normalizeH="0" baseline="0" smtClean="0">
                          <a:ln>
                            <a:noFill/>
                          </a:ln>
                          <a:solidFill>
                            <a:schemeClr val="tx1"/>
                          </a:solidFill>
                          <a:effectLst/>
                          <a:latin typeface="Arial" charset="0"/>
                          <a:cs typeface="Arial" charset="0"/>
                        </a:rPr>
                        <a:t> </a:t>
                      </a:r>
                      <a:r>
                        <a:rPr kumimoji="0" lang="en-US" sz="1400" b="0" i="0" u="none" strike="noStrike" cap="none" normalizeH="0" baseline="0" smtClean="0">
                          <a:ln>
                            <a:noFill/>
                          </a:ln>
                          <a:solidFill>
                            <a:srgbClr val="FFFFFF"/>
                          </a:solidFill>
                          <a:effectLst/>
                          <a:latin typeface="Arial" charset="0"/>
                          <a:cs typeface="Arial" charset="0"/>
                        </a:rPr>
                        <a:t>Windows Server 2003 SP2</a:t>
                      </a:r>
                    </a:p>
                    <a:p>
                      <a:pPr marL="0" marR="0" lvl="0" indent="0" algn="l" defTabSz="914400" rtl="0" eaLnBrk="0" fontAlgn="b" latinLnBrk="0" hangingPunct="0">
                        <a:lnSpc>
                          <a:spcPct val="100000"/>
                        </a:lnSpc>
                        <a:spcBef>
                          <a:spcPct val="0"/>
                        </a:spcBef>
                        <a:spcAft>
                          <a:spcPct val="0"/>
                        </a:spcAft>
                        <a:buClrTx/>
                        <a:buSzTx/>
                        <a:buFontTx/>
                        <a:buChar char="•"/>
                        <a:tabLst/>
                      </a:pPr>
                      <a:r>
                        <a:rPr kumimoji="0" lang="en-US" sz="1400" b="0" i="0" u="none" strike="noStrike" cap="none" normalizeH="0" baseline="0" smtClean="0">
                          <a:ln>
                            <a:noFill/>
                          </a:ln>
                          <a:solidFill>
                            <a:schemeClr val="tx1"/>
                          </a:solidFill>
                          <a:effectLst/>
                          <a:latin typeface="Arial" charset="0"/>
                          <a:cs typeface="Arial" charset="0"/>
                        </a:rPr>
                        <a:t> </a:t>
                      </a:r>
                      <a:r>
                        <a:rPr kumimoji="0" lang="en-US" sz="1400" b="0" i="0" u="none" strike="noStrike" cap="none" normalizeH="0" baseline="0" smtClean="0">
                          <a:ln>
                            <a:noFill/>
                          </a:ln>
                          <a:solidFill>
                            <a:srgbClr val="FFFFFF"/>
                          </a:solidFill>
                          <a:effectLst/>
                          <a:latin typeface="Arial" charset="0"/>
                          <a:cs typeface="Arial" charset="0"/>
                        </a:rPr>
                        <a:t>Windows Server 2003 Édition x64 SP2</a:t>
                      </a:r>
                    </a:p>
                    <a:p>
                      <a:pPr marL="0" marR="0" lvl="0" indent="0" algn="l" defTabSz="914400" rtl="0" eaLnBrk="0" fontAlgn="b" latinLnBrk="0" hangingPunct="0">
                        <a:lnSpc>
                          <a:spcPct val="100000"/>
                        </a:lnSpc>
                        <a:spcBef>
                          <a:spcPct val="0"/>
                        </a:spcBef>
                        <a:spcAft>
                          <a:spcPct val="0"/>
                        </a:spcAft>
                        <a:buClrTx/>
                        <a:buSzTx/>
                        <a:buFontTx/>
                        <a:buChar char="•"/>
                        <a:tabLst/>
                      </a:pPr>
                      <a:r>
                        <a:rPr kumimoji="0" lang="fr-FR" sz="1400" b="0" i="0" u="none" strike="noStrike" cap="none" normalizeH="0" baseline="0" smtClean="0">
                          <a:ln>
                            <a:noFill/>
                          </a:ln>
                          <a:solidFill>
                            <a:schemeClr val="tx1"/>
                          </a:solidFill>
                          <a:effectLst/>
                          <a:latin typeface="Arial" charset="0"/>
                          <a:cs typeface="Arial" charset="0"/>
                        </a:rPr>
                        <a:t> </a:t>
                      </a:r>
                      <a:r>
                        <a:rPr kumimoji="0" lang="fr-FR" sz="1400" b="0" i="0" u="none" strike="noStrike" cap="none" normalizeH="0" baseline="0" smtClean="0">
                          <a:ln>
                            <a:noFill/>
                          </a:ln>
                          <a:solidFill>
                            <a:srgbClr val="FFFFFF"/>
                          </a:solidFill>
                          <a:effectLst/>
                          <a:latin typeface="Arial" charset="0"/>
                          <a:cs typeface="Arial" charset="0"/>
                        </a:rPr>
                        <a:t>Windows Server 2008 pour systèmes 32 bits et SP2</a:t>
                      </a:r>
                    </a:p>
                    <a:p>
                      <a:pPr marL="0" marR="0" lvl="0" indent="0" algn="l" defTabSz="914400" rtl="0" eaLnBrk="0" fontAlgn="b" latinLnBrk="0" hangingPunct="0">
                        <a:lnSpc>
                          <a:spcPct val="100000"/>
                        </a:lnSpc>
                        <a:spcBef>
                          <a:spcPct val="0"/>
                        </a:spcBef>
                        <a:spcAft>
                          <a:spcPct val="0"/>
                        </a:spcAft>
                        <a:buClrTx/>
                        <a:buSzTx/>
                        <a:buFontTx/>
                        <a:buChar char="•"/>
                        <a:tabLst/>
                      </a:pPr>
                      <a:r>
                        <a:rPr kumimoji="0" lang="fr-FR" sz="1400" b="0" i="0" u="none" strike="noStrike" cap="none" normalizeH="0" baseline="0" smtClean="0">
                          <a:ln>
                            <a:noFill/>
                          </a:ln>
                          <a:solidFill>
                            <a:schemeClr val="tx1"/>
                          </a:solidFill>
                          <a:effectLst/>
                          <a:latin typeface="Arial" charset="0"/>
                          <a:cs typeface="Arial" charset="0"/>
                        </a:rPr>
                        <a:t> </a:t>
                      </a:r>
                      <a:r>
                        <a:rPr kumimoji="0" lang="fr-FR" sz="1400" b="0" i="0" u="none" strike="noStrike" cap="none" normalizeH="0" baseline="0" smtClean="0">
                          <a:ln>
                            <a:noFill/>
                          </a:ln>
                          <a:solidFill>
                            <a:srgbClr val="FFFFFF"/>
                          </a:solidFill>
                          <a:effectLst/>
                          <a:latin typeface="Arial" charset="0"/>
                          <a:cs typeface="Arial" charset="0"/>
                        </a:rPr>
                        <a:t>Windows Server 2008 pour systèmes x64  et SP2</a:t>
                      </a:r>
                    </a:p>
                    <a:p>
                      <a:pPr marL="0" marR="0" lvl="0" indent="0" algn="l" defTabSz="914400" rtl="0" eaLnBrk="0" fontAlgn="b" latinLnBrk="0" hangingPunct="0">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FFFFFF"/>
                        </a:solidFill>
                        <a:effectLst/>
                        <a:latin typeface="Arial" charset="0"/>
                        <a:cs typeface="Arial" charset="0"/>
                      </a:endParaRPr>
                    </a:p>
                    <a:p>
                      <a:pPr marL="0" marR="0" lvl="0" indent="0" algn="l" defTabSz="914400" rtl="0" eaLnBrk="0" fontAlgn="b" latinLnBrk="0" hangingPunct="0">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FFFFFF"/>
                        </a:solidFill>
                        <a:effectLst/>
                        <a:latin typeface="Arial"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9600">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cs typeface="Arial" charset="0"/>
                      </a:endParaRPr>
                    </a:p>
                  </a:txBody>
                  <a:tcPr marL="68580" marR="6858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Critique</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66"/>
                        </a:solidFill>
                        <a:effectLst/>
                        <a:latin typeface="Arial" charset="0"/>
                        <a:cs typeface="Arial" charset="0"/>
                      </a:endParaRPr>
                    </a:p>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Arial" charset="0"/>
                          <a:cs typeface="Arial" charset="0"/>
                        </a:rPr>
                        <a:t>Critique</a:t>
                      </a:r>
                    </a:p>
                    <a:p>
                      <a:pPr marL="0" marR="0" lvl="0" indent="0" algn="ctr" defTabSz="914400" rtl="0" eaLnBrk="0" fontAlgn="b" latinLnBrk="0" hangingPunct="0">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FFFFFF"/>
                        </a:solidFill>
                        <a:effectLst/>
                        <a:latin typeface="Arial"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66"/>
                          </a:solidFill>
                          <a:effectLst/>
                          <a:latin typeface="Arial" charset="0"/>
                          <a:cs typeface="Arial" charset="0"/>
                        </a:rPr>
                        <a:t>Important</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rgbClr val="FFFFFF"/>
                          </a:solidFill>
                          <a:effectLst/>
                          <a:latin typeface="Arial" charset="0"/>
                          <a:cs typeface="Arial" charset="0"/>
                        </a:rPr>
                        <a:t>Modéré</a:t>
                      </a:r>
                      <a:endParaRPr kumimoji="0" lang="en-US" sz="1400" b="0" i="0" u="none" strike="noStrike" cap="none" normalizeH="0" baseline="0" dirty="0" smtClean="0">
                        <a:ln>
                          <a:noFill/>
                        </a:ln>
                        <a:solidFill>
                          <a:srgbClr val="FFFFFF"/>
                        </a:solidFill>
                        <a:effectLst/>
                        <a:latin typeface="Arial"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r>
            </a:tbl>
          </a:graphicData>
        </a:graphic>
      </p:graphicFrame>
      <p:sp>
        <p:nvSpPr>
          <p:cNvPr id="4" name="TextBox 6"/>
          <p:cNvSpPr txBox="1">
            <a:spLocks noChangeArrowheads="1"/>
          </p:cNvSpPr>
          <p:nvPr/>
        </p:nvSpPr>
        <p:spPr bwMode="auto">
          <a:xfrm>
            <a:off x="3766897" y="5883473"/>
            <a:ext cx="5408853" cy="307777"/>
          </a:xfrm>
          <a:prstGeom prst="rect">
            <a:avLst/>
          </a:prstGeom>
          <a:noFill/>
          <a:ln w="9525">
            <a:noFill/>
            <a:miter lim="800000"/>
            <a:headEnd/>
            <a:tailEnd/>
          </a:ln>
        </p:spPr>
        <p:txBody>
          <a:bodyPr wrap="none">
            <a:spAutoFit/>
          </a:bodyPr>
          <a:lstStyle/>
          <a:p>
            <a:r>
              <a:rPr lang="fr-FR" sz="1400" dirty="0">
                <a:solidFill>
                  <a:srgbClr val="FFFFFF"/>
                </a:solidFill>
              </a:rPr>
              <a:t>*Installation Server </a:t>
            </a:r>
            <a:r>
              <a:rPr lang="fr-FR" sz="1400" dirty="0" err="1">
                <a:solidFill>
                  <a:srgbClr val="FFFFFF"/>
                </a:solidFill>
              </a:rPr>
              <a:t>Core</a:t>
            </a:r>
            <a:r>
              <a:rPr lang="fr-FR" sz="1400" dirty="0">
                <a:solidFill>
                  <a:srgbClr val="FFFFFF"/>
                </a:solidFill>
              </a:rPr>
              <a:t> de Windows Server 2008 non </a:t>
            </a:r>
            <a:r>
              <a:rPr lang="fr-FR" sz="1400" dirty="0" smtClean="0">
                <a:solidFill>
                  <a:srgbClr val="FFFFFF"/>
                </a:solidFill>
              </a:rPr>
              <a:t>concernée</a:t>
            </a:r>
            <a:endParaRPr lang="en-US" sz="1400" dirty="0">
              <a:solidFill>
                <a:srgbClr val="FFFFFF"/>
              </a:solidFill>
            </a:endParaRP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Blue_template">
  <a:themeElements>
    <a:clrScheme name="Blue Template-Template">
      <a:dk1>
        <a:srgbClr val="000000"/>
      </a:dk1>
      <a:lt1>
        <a:srgbClr val="FFFFFF"/>
      </a:lt1>
      <a:dk2>
        <a:srgbClr val="050595"/>
      </a:dk2>
      <a:lt2>
        <a:srgbClr val="FFFF99"/>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Trebuchet - Trebuchet">
      <a:majorFont>
        <a:latin typeface="Trebuchet MS"/>
        <a:ea typeface=""/>
        <a:cs typeface=""/>
      </a:majorFont>
      <a:minorFont>
        <a:latin typeface="Trebuchet MS"/>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2782</Words>
  <Application>Microsoft Office PowerPoint</Application>
  <PresentationFormat>On-screen Show (4:3)</PresentationFormat>
  <Paragraphs>793</Paragraphs>
  <Slides>40</Slides>
  <Notes>40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Blue_template</vt:lpstr>
      <vt:lpstr>Bulletins de sécurité Microsoft Juin 2009</vt:lpstr>
      <vt:lpstr>Bienvenue !</vt:lpstr>
      <vt:lpstr>Questions - Réponses</vt:lpstr>
      <vt:lpstr>Indices de gravité cumulée et Indices d'exploitabilité</vt:lpstr>
      <vt:lpstr>MS09-018 : Introduction</vt:lpstr>
      <vt:lpstr>MS09-018 : Indices de gravité</vt:lpstr>
      <vt:lpstr>MS09-018 : Des vulnérabilités dans Active Directory pourraient permettre l'exécution de code à distance (971055) - Critique </vt:lpstr>
      <vt:lpstr>MS09-019 : Introduction</vt:lpstr>
      <vt:lpstr>MS09-019 : Indices de gravité</vt:lpstr>
      <vt:lpstr>MS09-019 : Mise à jour de sécurité cumulative pour Internet Explorer (969897) - Critique</vt:lpstr>
      <vt:lpstr>MS09-020 : Introduction et indices de gravité</vt:lpstr>
      <vt:lpstr>MS09-020 : Des vulnérabilités dans Internet Information Services (IIS) pourraient permettre une élévation de privilèges (970483) - Important</vt:lpstr>
      <vt:lpstr>MS09-021 : Introduction</vt:lpstr>
      <vt:lpstr>MS09-021 : Indices de gravité</vt:lpstr>
      <vt:lpstr>MS09-021 : Des vulnérabilités dans Microsoft Office Excel pourraient permettre l'exécution de code à distance (969462) - Critique </vt:lpstr>
      <vt:lpstr>MS09-022 : Introduction</vt:lpstr>
      <vt:lpstr>MS09-022 : Indices de gravité</vt:lpstr>
      <vt:lpstr>MS09-022 : Des vulnérabilités dans le spouleur d'impression Windows pourraient permettre l'exécution de code à distance (961501)  - Critique </vt:lpstr>
      <vt:lpstr>MS09-023 : Introduction et indices de gravité</vt:lpstr>
      <vt:lpstr>MS09-023 : Une vulnérabilité dans Windows Search pourrait permettre la divulgation d'informations (963093) - Modéré</vt:lpstr>
      <vt:lpstr>MS09-024 : Introduction</vt:lpstr>
      <vt:lpstr>MS09-024 : Indices de gravité</vt:lpstr>
      <vt:lpstr>MS09-024 : Une vulnérabilité dans les convertisseurs Microsoft Works pourrait permettre l'exécution de code à distance (957632) - Critique</vt:lpstr>
      <vt:lpstr>MS09-025 : Introduction et indices de gravité</vt:lpstr>
      <vt:lpstr>MS09-025 : Des vulnérabilités dans le noyau Windows pourraient permettre une élévation de privilèges (968537) - important</vt:lpstr>
      <vt:lpstr>MS09-026 : Introduction et indices de gravité</vt:lpstr>
      <vt:lpstr>MS09-026 : Une vulnérabilité dans RPC pourrait permettre une élévation des privilèges (970238) - Important</vt:lpstr>
      <vt:lpstr>MS09-027 : Introduction</vt:lpstr>
      <vt:lpstr>MS09-027 : Indices de gravité</vt:lpstr>
      <vt:lpstr>MS09-027 : Des vulnérabilités dans Microsoft Office Word pourraient permettre l'exécution de code à distance (969514) - Critique  </vt:lpstr>
      <vt:lpstr>Avis de sécurité 969898 - Ensemble de mises à jour pour les kill bits ActiveX </vt:lpstr>
      <vt:lpstr>Avis de sécurité 971888 - Mise à jour pour la dévolution DNS </vt:lpstr>
      <vt:lpstr>Détection et déploiement</vt:lpstr>
      <vt:lpstr>Détection et déploiement (suite)</vt:lpstr>
      <vt:lpstr>Informations de mise à jour (suite)</vt:lpstr>
      <vt:lpstr>Juin 2009 - Mises à jour non relatives à la sécurité</vt:lpstr>
      <vt:lpstr>Windows Malicious Software Removal Tool</vt:lpstr>
      <vt:lpstr>Cycle de support produits</vt:lpstr>
      <vt:lpstr>Ressources</vt:lpstr>
      <vt:lpstr>Slide 40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2009-06-10T13:48:40Z</dcterms:created>
  <dcterms:modified xsi:type="dcterms:W3CDTF">2009-06-10T13:48:52Z</dcterms:modified>
</cp:coreProperties>
</file>