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4266" r:id="rId1"/>
  </p:sldMasterIdLst>
  <p:notesMasterIdLst>
    <p:notesMasterId r:id="rId14"/>
  </p:notesMasterIdLst>
  <p:handoutMasterIdLst>
    <p:handoutMasterId r:id="rId15"/>
  </p:handoutMasterIdLst>
  <p:sldIdLst>
    <p:sldId id="874" r:id="rId2"/>
    <p:sldId id="548" r:id="rId3"/>
    <p:sldId id="875" r:id="rId4"/>
    <p:sldId id="870" r:id="rId5"/>
    <p:sldId id="833" r:id="rId6"/>
    <p:sldId id="871" r:id="rId7"/>
    <p:sldId id="835" r:id="rId8"/>
    <p:sldId id="826" r:id="rId9"/>
    <p:sldId id="827" r:id="rId10"/>
    <p:sldId id="591" r:id="rId11"/>
    <p:sldId id="872" r:id="rId12"/>
    <p:sldId id="873" r:id="rId13"/>
  </p:sldIdLst>
  <p:sldSz cx="9144000" cy="6858000" type="screen4x3"/>
  <p:notesSz cx="6858000" cy="9180513"/>
  <p:defaultTextStyle>
    <a:defPPr>
      <a:defRPr lang="en-US"/>
    </a:defPPr>
    <a:lvl1pPr algn="l" rtl="0" fontAlgn="base">
      <a:spcBef>
        <a:spcPct val="0"/>
      </a:spcBef>
      <a:spcAft>
        <a:spcPct val="0"/>
      </a:spcAft>
      <a:defRPr sz="1200" kern="1200">
        <a:solidFill>
          <a:schemeClr val="bg2"/>
        </a:solidFill>
        <a:latin typeface="Arial" charset="0"/>
        <a:ea typeface="+mn-ea"/>
        <a:cs typeface="Arial" charset="0"/>
      </a:defRPr>
    </a:lvl1pPr>
    <a:lvl2pPr marL="457200" algn="l" rtl="0" fontAlgn="base">
      <a:spcBef>
        <a:spcPct val="0"/>
      </a:spcBef>
      <a:spcAft>
        <a:spcPct val="0"/>
      </a:spcAft>
      <a:defRPr sz="1200" kern="1200">
        <a:solidFill>
          <a:schemeClr val="bg2"/>
        </a:solidFill>
        <a:latin typeface="Arial" charset="0"/>
        <a:ea typeface="+mn-ea"/>
        <a:cs typeface="Arial" charset="0"/>
      </a:defRPr>
    </a:lvl2pPr>
    <a:lvl3pPr marL="914400" algn="l" rtl="0" fontAlgn="base">
      <a:spcBef>
        <a:spcPct val="0"/>
      </a:spcBef>
      <a:spcAft>
        <a:spcPct val="0"/>
      </a:spcAft>
      <a:defRPr sz="1200" kern="1200">
        <a:solidFill>
          <a:schemeClr val="bg2"/>
        </a:solidFill>
        <a:latin typeface="Arial" charset="0"/>
        <a:ea typeface="+mn-ea"/>
        <a:cs typeface="Arial" charset="0"/>
      </a:defRPr>
    </a:lvl3pPr>
    <a:lvl4pPr marL="1371600" algn="l" rtl="0" fontAlgn="base">
      <a:spcBef>
        <a:spcPct val="0"/>
      </a:spcBef>
      <a:spcAft>
        <a:spcPct val="0"/>
      </a:spcAft>
      <a:defRPr sz="1200" kern="1200">
        <a:solidFill>
          <a:schemeClr val="bg2"/>
        </a:solidFill>
        <a:latin typeface="Arial" charset="0"/>
        <a:ea typeface="+mn-ea"/>
        <a:cs typeface="Arial" charset="0"/>
      </a:defRPr>
    </a:lvl4pPr>
    <a:lvl5pPr marL="1828800" algn="l" rtl="0" fontAlgn="base">
      <a:spcBef>
        <a:spcPct val="0"/>
      </a:spcBef>
      <a:spcAft>
        <a:spcPct val="0"/>
      </a:spcAft>
      <a:defRPr sz="1200" kern="1200">
        <a:solidFill>
          <a:schemeClr val="bg2"/>
        </a:solidFill>
        <a:latin typeface="Arial" charset="0"/>
        <a:ea typeface="+mn-ea"/>
        <a:cs typeface="Arial" charset="0"/>
      </a:defRPr>
    </a:lvl5pPr>
    <a:lvl6pPr marL="2286000" algn="l" defTabSz="914400" rtl="0" eaLnBrk="1" latinLnBrk="0" hangingPunct="1">
      <a:defRPr sz="1200" kern="1200">
        <a:solidFill>
          <a:schemeClr val="bg2"/>
        </a:solidFill>
        <a:latin typeface="Arial" charset="0"/>
        <a:ea typeface="+mn-ea"/>
        <a:cs typeface="Arial" charset="0"/>
      </a:defRPr>
    </a:lvl6pPr>
    <a:lvl7pPr marL="2743200" algn="l" defTabSz="914400" rtl="0" eaLnBrk="1" latinLnBrk="0" hangingPunct="1">
      <a:defRPr sz="1200" kern="1200">
        <a:solidFill>
          <a:schemeClr val="bg2"/>
        </a:solidFill>
        <a:latin typeface="Arial" charset="0"/>
        <a:ea typeface="+mn-ea"/>
        <a:cs typeface="Arial" charset="0"/>
      </a:defRPr>
    </a:lvl7pPr>
    <a:lvl8pPr marL="3200400" algn="l" defTabSz="914400" rtl="0" eaLnBrk="1" latinLnBrk="0" hangingPunct="1">
      <a:defRPr sz="1200" kern="1200">
        <a:solidFill>
          <a:schemeClr val="bg2"/>
        </a:solidFill>
        <a:latin typeface="Arial" charset="0"/>
        <a:ea typeface="+mn-ea"/>
        <a:cs typeface="Arial" charset="0"/>
      </a:defRPr>
    </a:lvl8pPr>
    <a:lvl9pPr marL="3657600" algn="l" defTabSz="914400" rtl="0" eaLnBrk="1" latinLnBrk="0" hangingPunct="1">
      <a:defRPr sz="1200" kern="1200">
        <a:solidFill>
          <a:schemeClr val="bg2"/>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33"/>
    <a:srgbClr val="FF990F"/>
    <a:srgbClr val="FF0000"/>
    <a:srgbClr val="FF9933"/>
    <a:srgbClr val="FFFF66"/>
    <a:srgbClr val="0000FF"/>
    <a:srgbClr val="EBF7FF"/>
    <a:srgbClr val="CCE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317" autoAdjust="0"/>
    <p:restoredTop sz="97882" autoAdjust="0"/>
  </p:normalViewPr>
  <p:slideViewPr>
    <p:cSldViewPr>
      <p:cViewPr varScale="1">
        <p:scale>
          <a:sx n="86" d="100"/>
          <a:sy n="86" d="100"/>
        </p:scale>
        <p:origin x="-543" y="-92"/>
      </p:cViewPr>
      <p:guideLst>
        <p:guide orient="horz" pos="950"/>
        <p:guide pos="2390"/>
      </p:guideLst>
    </p:cSldViewPr>
  </p:slideViewPr>
  <p:outlineViewPr>
    <p:cViewPr>
      <p:scale>
        <a:sx n="33" d="100"/>
        <a:sy n="33" d="100"/>
      </p:scale>
      <p:origin x="0" y="1356"/>
    </p:cViewPr>
  </p:outlineViewPr>
  <p:notesTextViewPr>
    <p:cViewPr>
      <p:scale>
        <a:sx n="100" d="100"/>
        <a:sy n="100" d="100"/>
      </p:scale>
      <p:origin x="0" y="0"/>
    </p:cViewPr>
  </p:notesTextViewPr>
  <p:sorterViewPr>
    <p:cViewPr>
      <p:scale>
        <a:sx n="70" d="100"/>
        <a:sy n="70" d="100"/>
      </p:scale>
      <p:origin x="0" y="0"/>
    </p:cViewPr>
  </p:sorterViewPr>
  <p:notesViewPr>
    <p:cSldViewPr>
      <p:cViewPr varScale="1">
        <p:scale>
          <a:sx n="66" d="100"/>
          <a:sy n="66" d="100"/>
        </p:scale>
        <p:origin x="-2413" y="-98"/>
      </p:cViewPr>
      <p:guideLst>
        <p:guide orient="horz" pos="2891"/>
        <p:guide pos="2160"/>
      </p:guideLst>
    </p:cSldViewPr>
  </p:notesViewPr>
  <p:gridSpacing cx="93633925" cy="9363392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50" name="Rectangle 6"/>
          <p:cNvSpPr>
            <a:spLocks noChangeArrowheads="1"/>
          </p:cNvSpPr>
          <p:nvPr/>
        </p:nvSpPr>
        <p:spPr bwMode="auto">
          <a:xfrm>
            <a:off x="5715000" y="8610600"/>
            <a:ext cx="1085850" cy="461963"/>
          </a:xfrm>
          <a:prstGeom prst="rect">
            <a:avLst/>
          </a:prstGeom>
          <a:noFill/>
          <a:ln w="12700">
            <a:noFill/>
            <a:miter lim="800000"/>
            <a:headEnd type="none" w="sm" len="sm"/>
            <a:tailEnd type="none" w="sm" len="sm"/>
          </a:ln>
          <a:effectLst/>
        </p:spPr>
        <p:txBody>
          <a:bodyPr wrap="none" lIns="92684" tIns="46342" rIns="92684" bIns="46342" anchor="b"/>
          <a:lstStyle/>
          <a:p>
            <a:pPr algn="r" defTabSz="927100" eaLnBrk="0" hangingPunct="0"/>
            <a:fld id="{94628F63-241B-4007-8961-F3CC2E68AEC5}" type="slidenum">
              <a:rPr lang="ar-SA" b="1">
                <a:solidFill>
                  <a:srgbClr val="000000"/>
                </a:solidFill>
              </a:rPr>
              <a:pPr algn="r" defTabSz="927100" eaLnBrk="0" hangingPunct="0"/>
              <a:t>‹#›</a:t>
            </a:fld>
            <a:endParaRPr lang="en-US" b="1">
              <a:solidFill>
                <a:srgbClr val="000000"/>
              </a:solidFill>
            </a:endParaRPr>
          </a:p>
        </p:txBody>
      </p:sp>
      <p:sp>
        <p:nvSpPr>
          <p:cNvPr id="82951" name="Text Box 7"/>
          <p:cNvSpPr txBox="1">
            <a:spLocks noChangeArrowheads="1"/>
          </p:cNvSpPr>
          <p:nvPr/>
        </p:nvSpPr>
        <p:spPr bwMode="auto">
          <a:xfrm>
            <a:off x="0" y="219075"/>
            <a:ext cx="6985000" cy="304800"/>
          </a:xfrm>
          <a:prstGeom prst="rect">
            <a:avLst/>
          </a:prstGeom>
          <a:noFill/>
          <a:ln w="12700">
            <a:noFill/>
            <a:miter lim="800000"/>
            <a:headEnd type="none" w="sm" len="sm"/>
            <a:tailEnd type="none" w="sm" len="sm"/>
          </a:ln>
          <a:effectLst/>
        </p:spPr>
        <p:txBody>
          <a:bodyPr lIns="92684" tIns="46342" rIns="92684" bIns="46342" anchor="ctr">
            <a:spAutoFit/>
          </a:bodyPr>
          <a:lstStyle/>
          <a:p>
            <a:pPr algn="ctr" defTabSz="927100" eaLnBrk="0" hangingPunct="0">
              <a:spcBef>
                <a:spcPct val="50000"/>
              </a:spcBef>
            </a:pPr>
            <a:r>
              <a:rPr lang="en-US" sz="1400" b="1">
                <a:solidFill>
                  <a:srgbClr val="000000"/>
                </a:solidFill>
              </a:rPr>
              <a:t>http://www.microsoft.com/france/technet/security</a:t>
            </a:r>
          </a:p>
        </p:txBody>
      </p:sp>
      <p:pic>
        <p:nvPicPr>
          <p:cNvPr id="32772" name="Picture 10" descr="TechNet9"/>
          <p:cNvPicPr>
            <a:picLocks noChangeAspect="1" noChangeArrowheads="1"/>
          </p:cNvPicPr>
          <p:nvPr/>
        </p:nvPicPr>
        <p:blipFill>
          <a:blip r:embed="rId2" cstate="print"/>
          <a:srcRect/>
          <a:stretch>
            <a:fillRect/>
          </a:stretch>
        </p:blipFill>
        <p:spPr bwMode="auto">
          <a:xfrm>
            <a:off x="80963" y="63500"/>
            <a:ext cx="1303337" cy="508000"/>
          </a:xfrm>
          <a:prstGeom prst="rect">
            <a:avLst/>
          </a:prstGeom>
          <a:noFill/>
          <a:ln w="9525">
            <a:noFill/>
            <a:miter lim="800000"/>
            <a:headEnd/>
            <a:tailEnd/>
          </a:ln>
        </p:spPr>
      </p:pic>
      <p:sp>
        <p:nvSpPr>
          <p:cNvPr id="82955" name="Text Box 11"/>
          <p:cNvSpPr txBox="1">
            <a:spLocks noChangeArrowheads="1"/>
          </p:cNvSpPr>
          <p:nvPr/>
        </p:nvSpPr>
        <p:spPr bwMode="auto">
          <a:xfrm>
            <a:off x="5461000" y="225425"/>
            <a:ext cx="1397000" cy="333375"/>
          </a:xfrm>
          <a:prstGeom prst="rect">
            <a:avLst/>
          </a:prstGeom>
          <a:noFill/>
          <a:ln w="9525">
            <a:noFill/>
            <a:miter lim="800000"/>
            <a:headEnd/>
            <a:tailEnd/>
          </a:ln>
          <a:effectLst/>
        </p:spPr>
        <p:txBody>
          <a:bodyPr lIns="90151" tIns="45075" rIns="90151" bIns="45075">
            <a:spAutoFit/>
          </a:bodyPr>
          <a:lstStyle/>
          <a:p>
            <a:pPr algn="ctr" eaLnBrk="0" hangingPunct="0"/>
            <a:endParaRPr lang="en-US" sz="3200" b="1">
              <a:solidFill>
                <a:schemeClr val="accent1"/>
              </a:solidFill>
            </a:endParaRPr>
          </a:p>
        </p:txBody>
      </p:sp>
      <p:pic>
        <p:nvPicPr>
          <p:cNvPr id="32774" name="Picture 13" descr="g_ms"/>
          <p:cNvPicPr>
            <a:picLocks noChangeAspect="1" noChangeArrowheads="1"/>
          </p:cNvPicPr>
          <p:nvPr/>
        </p:nvPicPr>
        <p:blipFill>
          <a:blip r:embed="rId3" cstate="print"/>
          <a:srcRect/>
          <a:stretch>
            <a:fillRect/>
          </a:stretch>
        </p:blipFill>
        <p:spPr bwMode="auto">
          <a:xfrm>
            <a:off x="177800" y="8721725"/>
            <a:ext cx="1727200" cy="2809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4"/>
          <p:cNvSpPr>
            <a:spLocks noGrp="1" noRot="1" noChangeAspect="1" noChangeArrowheads="1" noTextEdit="1"/>
          </p:cNvSpPr>
          <p:nvPr>
            <p:ph type="sldImg" idx="2"/>
          </p:nvPr>
        </p:nvSpPr>
        <p:spPr bwMode="auto">
          <a:xfrm>
            <a:off x="4319588" y="457200"/>
            <a:ext cx="2282825" cy="1914525"/>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457200" y="2538413"/>
            <a:ext cx="5981700" cy="60086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1" name="Rectangle 7"/>
          <p:cNvSpPr>
            <a:spLocks noGrp="1" noChangeArrowheads="1"/>
          </p:cNvSpPr>
          <p:nvPr>
            <p:ph type="sldNum" sz="quarter" idx="5"/>
          </p:nvPr>
        </p:nvSpPr>
        <p:spPr bwMode="auto">
          <a:xfrm>
            <a:off x="2971800" y="8721725"/>
            <a:ext cx="520700" cy="4587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a:solidFill>
                  <a:schemeClr val="tx1"/>
                </a:solidFill>
                <a:latin typeface="Times New Roman" pitchFamily="18" charset="0"/>
                <a:cs typeface="Times New Roman" pitchFamily="18" charset="0"/>
              </a:defRPr>
            </a:lvl1pPr>
          </a:lstStyle>
          <a:p>
            <a:fld id="{8CA7D10E-22A2-4B86-B98A-91E04E905CE6}" type="slidenum">
              <a:rPr lang="ar-SA"/>
              <a:pPr/>
              <a:t>‹#›</a:t>
            </a:fld>
            <a:endParaRPr lang="en-US"/>
          </a:p>
        </p:txBody>
      </p:sp>
      <p:sp>
        <p:nvSpPr>
          <p:cNvPr id="6154" name="Text Box 10"/>
          <p:cNvSpPr txBox="1">
            <a:spLocks noChangeArrowheads="1"/>
          </p:cNvSpPr>
          <p:nvPr/>
        </p:nvSpPr>
        <p:spPr bwMode="auto">
          <a:xfrm>
            <a:off x="0" y="152531"/>
            <a:ext cx="6858000" cy="307714"/>
          </a:xfrm>
          <a:prstGeom prst="rect">
            <a:avLst/>
          </a:prstGeom>
          <a:noFill/>
          <a:ln w="12700">
            <a:noFill/>
            <a:miter lim="800000"/>
            <a:headEnd type="none" w="sm" len="sm"/>
            <a:tailEnd type="none" w="sm" len="sm"/>
          </a:ln>
          <a:effectLst/>
        </p:spPr>
        <p:txBody>
          <a:bodyPr lIns="91377" tIns="45689" rIns="91377" bIns="45689" anchor="ctr">
            <a:spAutoFit/>
          </a:bodyPr>
          <a:lstStyle/>
          <a:p>
            <a:pPr algn="r" eaLnBrk="0" hangingPunct="0">
              <a:spcBef>
                <a:spcPct val="50000"/>
              </a:spcBef>
            </a:pPr>
            <a:r>
              <a:rPr lang="en-US" sz="1400" b="1" dirty="0">
                <a:solidFill>
                  <a:srgbClr val="000000"/>
                </a:solidFill>
              </a:rPr>
              <a:t>http://www.microsoft.com/france/technet/security</a:t>
            </a:r>
          </a:p>
        </p:txBody>
      </p:sp>
      <p:sp>
        <p:nvSpPr>
          <p:cNvPr id="6155" name="Text Box 11"/>
          <p:cNvSpPr txBox="1">
            <a:spLocks noChangeArrowheads="1"/>
          </p:cNvSpPr>
          <p:nvPr/>
        </p:nvSpPr>
        <p:spPr bwMode="auto">
          <a:xfrm>
            <a:off x="5461000" y="136525"/>
            <a:ext cx="1397000" cy="333375"/>
          </a:xfrm>
          <a:prstGeom prst="rect">
            <a:avLst/>
          </a:prstGeom>
          <a:noFill/>
          <a:ln w="9525">
            <a:noFill/>
            <a:miter lim="800000"/>
            <a:headEnd/>
            <a:tailEnd/>
          </a:ln>
          <a:effectLst/>
        </p:spPr>
        <p:txBody>
          <a:bodyPr lIns="90151" tIns="45075" rIns="90151" bIns="45075">
            <a:spAutoFit/>
          </a:bodyPr>
          <a:lstStyle/>
          <a:p>
            <a:pPr defTabSz="901700" eaLnBrk="0" hangingPunct="0">
              <a:spcBef>
                <a:spcPct val="50000"/>
              </a:spcBef>
            </a:pPr>
            <a:endParaRPr lang="en-US" sz="3200" b="1">
              <a:solidFill>
                <a:schemeClr val="tx1"/>
              </a:solidFill>
              <a:latin typeface="Times New Roman" pitchFamily="18" charset="0"/>
            </a:endParaRPr>
          </a:p>
        </p:txBody>
      </p:sp>
      <p:pic>
        <p:nvPicPr>
          <p:cNvPr id="18440" name="Picture 1030" descr="g_ms"/>
          <p:cNvPicPr>
            <a:picLocks noChangeAspect="1" noChangeArrowheads="1"/>
          </p:cNvPicPr>
          <p:nvPr/>
        </p:nvPicPr>
        <p:blipFill>
          <a:blip r:embed="rId2"/>
          <a:srcRect/>
          <a:stretch>
            <a:fillRect/>
          </a:stretch>
        </p:blipFill>
        <p:spPr bwMode="auto">
          <a:xfrm>
            <a:off x="177800" y="8721725"/>
            <a:ext cx="1727200" cy="2809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txBox="1">
            <a:spLocks noGrp="1" noChangeArrowheads="1"/>
          </p:cNvSpPr>
          <p:nvPr/>
        </p:nvSpPr>
        <p:spPr bwMode="auto">
          <a:xfrm>
            <a:off x="2971800" y="8721725"/>
            <a:ext cx="520700" cy="458788"/>
          </a:xfrm>
          <a:prstGeom prst="rect">
            <a:avLst/>
          </a:prstGeom>
          <a:noFill/>
          <a:ln w="9525">
            <a:noFill/>
            <a:miter lim="800000"/>
            <a:headEnd/>
            <a:tailEnd/>
          </a:ln>
        </p:spPr>
        <p:txBody>
          <a:bodyPr lIns="91433" tIns="45717" rIns="91433" bIns="45717" anchor="b"/>
          <a:lstStyle/>
          <a:p>
            <a:pPr algn="r" eaLnBrk="0" hangingPunct="0"/>
            <a:r>
              <a:rPr lang="en-US">
                <a:solidFill>
                  <a:srgbClr val="000000"/>
                </a:solidFill>
                <a:latin typeface="Times New Roman" pitchFamily="18" charset="0"/>
                <a:cs typeface="Times New Roman" pitchFamily="18" charset="0"/>
              </a:rPr>
              <a:t>1</a:t>
            </a:r>
          </a:p>
        </p:txBody>
      </p:sp>
      <p:sp>
        <p:nvSpPr>
          <p:cNvPr id="40963" name="Rectangle 2"/>
          <p:cNvSpPr>
            <a:spLocks noGrp="1" noRot="1" noChangeAspect="1" noChangeArrowheads="1" noTextEdit="1"/>
          </p:cNvSpPr>
          <p:nvPr>
            <p:ph type="sldImg"/>
          </p:nvPr>
        </p:nvSpPr>
        <p:spPr>
          <a:xfrm>
            <a:off x="4186238" y="457200"/>
            <a:ext cx="2552700" cy="1914525"/>
          </a:xfrm>
          <a:prstGeom prst="rect">
            <a:avLst/>
          </a:prstGeom>
          <a:ln/>
        </p:spPr>
      </p:sp>
      <p:sp>
        <p:nvSpPr>
          <p:cNvPr id="40964"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4184650" y="457200"/>
            <a:ext cx="2552700" cy="1914525"/>
          </a:xfrm>
          <a:ln/>
        </p:spPr>
      </p:sp>
      <p:sp>
        <p:nvSpPr>
          <p:cNvPr id="28675" name="Notes Placeholder 2"/>
          <p:cNvSpPr>
            <a:spLocks noGrp="1"/>
          </p:cNvSpPr>
          <p:nvPr>
            <p:ph type="body" idx="1"/>
          </p:nvPr>
        </p:nvSpPr>
        <p:spPr>
          <a:noFill/>
          <a:ln/>
        </p:spPr>
        <p:txBody>
          <a:bodyPr/>
          <a:lstStyle/>
          <a:p>
            <a:endParaRPr lang="en-US" smtClean="0"/>
          </a:p>
        </p:txBody>
      </p:sp>
      <p:sp>
        <p:nvSpPr>
          <p:cNvPr id="28676" name="Slide Number Placeholder 3"/>
          <p:cNvSpPr>
            <a:spLocks noGrp="1"/>
          </p:cNvSpPr>
          <p:nvPr>
            <p:ph type="sldNum" sz="quarter" idx="5"/>
          </p:nvPr>
        </p:nvSpPr>
        <p:spPr>
          <a:noFill/>
        </p:spPr>
        <p:txBody>
          <a:bodyPr/>
          <a:lstStyle/>
          <a:p>
            <a:r>
              <a:rPr lang="ar-SA">
                <a:solidFill>
                  <a:srgbClr val="000000"/>
                </a:solidFill>
              </a:rPr>
              <a:t>9</a:t>
            </a:r>
            <a:endParaRPr lang="en-US">
              <a:solidFill>
                <a:srgbClr val="000000"/>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xfrm>
            <a:off x="4184650" y="457200"/>
            <a:ext cx="2552700" cy="1914525"/>
          </a:xfrm>
          <a:prstGeom prst="rect">
            <a:avLst/>
          </a:prstGeom>
          <a:ln/>
        </p:spPr>
      </p:sp>
      <p:sp>
        <p:nvSpPr>
          <p:cNvPr id="71683" name="Notes Placeholder 2"/>
          <p:cNvSpPr>
            <a:spLocks noGrp="1"/>
          </p:cNvSpPr>
          <p:nvPr>
            <p:ph type="body" idx="1"/>
          </p:nvPr>
        </p:nvSpPr>
        <p:spPr>
          <a:noFill/>
          <a:ln/>
        </p:spPr>
        <p:txBody>
          <a:bodyPr/>
          <a:lstStyle/>
          <a:p>
            <a:endParaRPr lang="en-US" smtClean="0"/>
          </a:p>
        </p:txBody>
      </p:sp>
      <p:sp>
        <p:nvSpPr>
          <p:cNvPr id="71684" name="Slide Number Placeholder 3"/>
          <p:cNvSpPr>
            <a:spLocks noGrp="1"/>
          </p:cNvSpPr>
          <p:nvPr>
            <p:ph type="sldNum" sz="quarter" idx="5"/>
          </p:nvPr>
        </p:nvSpPr>
        <p:spPr>
          <a:noFill/>
        </p:spPr>
        <p:txBody>
          <a:bodyPr/>
          <a:lstStyle/>
          <a:p>
            <a:fld id="{0FA80BF8-4735-4D47-BC00-6A4D56CB634F}" type="slidenum">
              <a:rPr lang="ar-SA"/>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xfrm>
            <a:off x="4184650" y="457200"/>
            <a:ext cx="2552700" cy="1914525"/>
          </a:xfrm>
          <a:prstGeom prst="rect">
            <a:avLst/>
          </a:prstGeom>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3DFD9FB1-BF1C-48C2-91F9-9BF6F9DFE5F9}" type="slidenum">
              <a:rPr lang="ar-SA"/>
              <a:pPr/>
              <a:t>12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4184650" y="457200"/>
            <a:ext cx="2552700" cy="1914525"/>
          </a:xfrm>
          <a:ln/>
        </p:spPr>
      </p:sp>
      <p:sp>
        <p:nvSpPr>
          <p:cNvPr id="21507" name="Notes Placeholder 2"/>
          <p:cNvSpPr>
            <a:spLocks noGrp="1"/>
          </p:cNvSpPr>
          <p:nvPr>
            <p:ph type="body" idx="1"/>
          </p:nvPr>
        </p:nvSpPr>
        <p:spPr>
          <a:noFill/>
          <a:ln/>
        </p:spPr>
        <p:txBody>
          <a:bodyPr/>
          <a:lstStyle/>
          <a:p>
            <a:endParaRPr lang="en-US" smtClean="0"/>
          </a:p>
        </p:txBody>
      </p:sp>
      <p:sp>
        <p:nvSpPr>
          <p:cNvPr id="21508" name="Slide Number Placeholder 3"/>
          <p:cNvSpPr>
            <a:spLocks noGrp="1"/>
          </p:cNvSpPr>
          <p:nvPr>
            <p:ph type="sldNum" sz="quarter" idx="5"/>
          </p:nvPr>
        </p:nvSpPr>
        <p:spPr>
          <a:noFill/>
        </p:spPr>
        <p:txBody>
          <a:bodyPr/>
          <a:lstStyle/>
          <a:p>
            <a:r>
              <a:rPr lang="ar-SA">
                <a:solidFill>
                  <a:srgbClr val="000000"/>
                </a:solidFill>
              </a:rPr>
              <a:t>1</a:t>
            </a:r>
            <a:endParaRPr lang="en-US">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r>
              <a:rPr lang="ar-SA">
                <a:solidFill>
                  <a:srgbClr val="000000"/>
                </a:solidFill>
              </a:rPr>
              <a:t>3</a:t>
            </a:r>
            <a:endParaRPr lang="en-US">
              <a:solidFill>
                <a:srgbClr val="000000"/>
              </a:solidFill>
            </a:endParaRPr>
          </a:p>
        </p:txBody>
      </p:sp>
      <p:sp>
        <p:nvSpPr>
          <p:cNvPr id="43011" name="Rectangle 2"/>
          <p:cNvSpPr>
            <a:spLocks noGrp="1" noRot="1" noChangeAspect="1" noChangeArrowheads="1" noTextEdit="1"/>
          </p:cNvSpPr>
          <p:nvPr>
            <p:ph type="sldImg"/>
          </p:nvPr>
        </p:nvSpPr>
        <p:spPr>
          <a:xfrm>
            <a:off x="4184650" y="457200"/>
            <a:ext cx="2552700" cy="1914525"/>
          </a:xfrm>
          <a:prstGeom prst="rect">
            <a:avLst/>
          </a:prstGeom>
          <a:ln/>
        </p:spPr>
      </p:sp>
      <p:sp>
        <p:nvSpPr>
          <p:cNvPr id="43012"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xfrm>
            <a:off x="4184650" y="457200"/>
            <a:ext cx="2552700" cy="1914525"/>
          </a:xfrm>
          <a:ln/>
        </p:spPr>
      </p:sp>
      <p:sp>
        <p:nvSpPr>
          <p:cNvPr id="22531" name="Notes Placeholder 2"/>
          <p:cNvSpPr>
            <a:spLocks noGrp="1"/>
          </p:cNvSpPr>
          <p:nvPr>
            <p:ph type="body" idx="1"/>
          </p:nvPr>
        </p:nvSpPr>
        <p:spPr>
          <a:noFill/>
          <a:ln/>
        </p:spPr>
        <p:txBody>
          <a:bodyPr/>
          <a:lstStyle/>
          <a:p>
            <a:endParaRPr lang="en-US" smtClean="0"/>
          </a:p>
        </p:txBody>
      </p:sp>
      <p:sp>
        <p:nvSpPr>
          <p:cNvPr id="22532" name="Slide Number Placeholder 3"/>
          <p:cNvSpPr>
            <a:spLocks noGrp="1"/>
          </p:cNvSpPr>
          <p:nvPr>
            <p:ph type="sldNum" sz="quarter" idx="5"/>
          </p:nvPr>
        </p:nvSpPr>
        <p:spPr>
          <a:noFill/>
        </p:spPr>
        <p:txBody>
          <a:bodyPr/>
          <a:lstStyle/>
          <a:p>
            <a:r>
              <a:rPr lang="ar-SA">
                <a:solidFill>
                  <a:srgbClr val="000000"/>
                </a:solidFill>
              </a:rPr>
              <a:t>2</a:t>
            </a:r>
            <a:endParaRPr lang="en-US">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4184650" y="457200"/>
            <a:ext cx="2552700" cy="1914525"/>
          </a:xfrm>
          <a:ln/>
        </p:spPr>
      </p:sp>
      <p:sp>
        <p:nvSpPr>
          <p:cNvPr id="23555" name="Notes Placeholder 2"/>
          <p:cNvSpPr>
            <a:spLocks noGrp="1"/>
          </p:cNvSpPr>
          <p:nvPr>
            <p:ph type="body" idx="1"/>
          </p:nvPr>
        </p:nvSpPr>
        <p:spPr>
          <a:noFill/>
          <a:ln/>
        </p:spPr>
        <p:txBody>
          <a:bodyPr/>
          <a:lstStyle/>
          <a:p>
            <a:endParaRPr lang="en-US" smtClean="0"/>
          </a:p>
        </p:txBody>
      </p:sp>
      <p:sp>
        <p:nvSpPr>
          <p:cNvPr id="23556" name="Slide Number Placeholder 3"/>
          <p:cNvSpPr>
            <a:spLocks noGrp="1"/>
          </p:cNvSpPr>
          <p:nvPr>
            <p:ph type="sldNum" sz="quarter" idx="5"/>
          </p:nvPr>
        </p:nvSpPr>
        <p:spPr>
          <a:noFill/>
        </p:spPr>
        <p:txBody>
          <a:bodyPr/>
          <a:lstStyle/>
          <a:p>
            <a:r>
              <a:rPr lang="ar-SA">
                <a:solidFill>
                  <a:srgbClr val="000000"/>
                </a:solidFill>
              </a:rPr>
              <a:t>3</a:t>
            </a:r>
            <a:endParaRPr lang="en-US">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xfrm>
            <a:off x="4184650" y="457200"/>
            <a:ext cx="2552700" cy="1914525"/>
          </a:xfrm>
          <a:ln/>
        </p:spPr>
      </p:sp>
      <p:sp>
        <p:nvSpPr>
          <p:cNvPr id="4915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4184650" y="457200"/>
            <a:ext cx="2552700" cy="1914525"/>
          </a:xfrm>
          <a:ln/>
        </p:spPr>
      </p:sp>
      <p:sp>
        <p:nvSpPr>
          <p:cNvPr id="24579" name="Notes Placeholder 2"/>
          <p:cNvSpPr>
            <a:spLocks noGrp="1"/>
          </p:cNvSpPr>
          <p:nvPr>
            <p:ph type="body" idx="1"/>
          </p:nvPr>
        </p:nvSpPr>
        <p:spPr>
          <a:noFill/>
          <a:ln/>
        </p:spPr>
        <p:txBody>
          <a:bodyPr/>
          <a:lstStyle/>
          <a:p>
            <a:endParaRPr lang="en-US" smtClean="0"/>
          </a:p>
        </p:txBody>
      </p:sp>
      <p:sp>
        <p:nvSpPr>
          <p:cNvPr id="24580" name="Slide Number Placeholder 3"/>
          <p:cNvSpPr>
            <a:spLocks noGrp="1"/>
          </p:cNvSpPr>
          <p:nvPr>
            <p:ph type="sldNum" sz="quarter" idx="5"/>
          </p:nvPr>
        </p:nvSpPr>
        <p:spPr>
          <a:noFill/>
        </p:spPr>
        <p:txBody>
          <a:bodyPr/>
          <a:lstStyle/>
          <a:p>
            <a:r>
              <a:rPr lang="ar-SA">
                <a:solidFill>
                  <a:srgbClr val="000000"/>
                </a:solidFill>
              </a:rPr>
              <a:t>5</a:t>
            </a:r>
            <a:endParaRPr lang="en-US">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xfrm>
            <a:off x="4184650" y="457200"/>
            <a:ext cx="2552700" cy="1914525"/>
          </a:xfrm>
          <a:ln/>
        </p:spPr>
      </p:sp>
      <p:sp>
        <p:nvSpPr>
          <p:cNvPr id="25603" name="Notes Placeholder 2"/>
          <p:cNvSpPr>
            <a:spLocks noGrp="1"/>
          </p:cNvSpPr>
          <p:nvPr>
            <p:ph type="body" idx="1"/>
          </p:nvPr>
        </p:nvSpPr>
        <p:spPr>
          <a:noFill/>
          <a:ln/>
        </p:spPr>
        <p:txBody>
          <a:bodyPr/>
          <a:lstStyle/>
          <a:p>
            <a:endParaRPr lang="en-US" smtClean="0"/>
          </a:p>
        </p:txBody>
      </p:sp>
      <p:sp>
        <p:nvSpPr>
          <p:cNvPr id="25604" name="Slide Number Placeholder 3"/>
          <p:cNvSpPr>
            <a:spLocks noGrp="1"/>
          </p:cNvSpPr>
          <p:nvPr>
            <p:ph type="sldNum" sz="quarter" idx="5"/>
          </p:nvPr>
        </p:nvSpPr>
        <p:spPr>
          <a:noFill/>
        </p:spPr>
        <p:txBody>
          <a:bodyPr/>
          <a:lstStyle/>
          <a:p>
            <a:r>
              <a:rPr lang="en-US">
                <a:solidFill>
                  <a:srgbClr val="000000"/>
                </a:solidFill>
              </a:rPr>
              <a:t>6</a:t>
            </a:r>
          </a:p>
        </p:txBody>
      </p:sp>
      <p:sp>
        <p:nvSpPr>
          <p:cNvPr id="25605" name="Header Placeholder 4"/>
          <p:cNvSpPr>
            <a:spLocks noGrp="1"/>
          </p:cNvSpPr>
          <p:nvPr>
            <p:ph type="hdr" sz="quarter" idx="4294967295"/>
          </p:nvPr>
        </p:nvSpPr>
        <p:spPr bwMode="auto">
          <a:xfrm>
            <a:off x="0" y="0"/>
            <a:ext cx="2971800" cy="458788"/>
          </a:xfrm>
          <a:prstGeom prst="rect">
            <a:avLst/>
          </a:prstGeom>
          <a:noFill/>
          <a:ln>
            <a:miter lim="800000"/>
            <a:headEnd/>
            <a:tailEnd/>
          </a:ln>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xfrm>
            <a:off x="4184650" y="457200"/>
            <a:ext cx="2552700" cy="1914525"/>
          </a:xfrm>
          <a:ln/>
        </p:spPr>
      </p:sp>
      <p:sp>
        <p:nvSpPr>
          <p:cNvPr id="27651" name="Notes Placeholder 2"/>
          <p:cNvSpPr>
            <a:spLocks noGrp="1"/>
          </p:cNvSpPr>
          <p:nvPr>
            <p:ph type="body" idx="1"/>
          </p:nvPr>
        </p:nvSpPr>
        <p:spPr>
          <a:noFill/>
          <a:ln/>
        </p:spPr>
        <p:txBody>
          <a:bodyPr/>
          <a:lstStyle/>
          <a:p>
            <a:endParaRPr lang="en-US" smtClean="0"/>
          </a:p>
        </p:txBody>
      </p:sp>
      <p:sp>
        <p:nvSpPr>
          <p:cNvPr id="27652" name="Header Placeholder 3"/>
          <p:cNvSpPr>
            <a:spLocks noGrp="1"/>
          </p:cNvSpPr>
          <p:nvPr>
            <p:ph type="hdr" sz="quarter" idx="4294967295"/>
          </p:nvPr>
        </p:nvSpPr>
        <p:spPr bwMode="auto">
          <a:xfrm>
            <a:off x="0" y="0"/>
            <a:ext cx="2971800" cy="458788"/>
          </a:xfrm>
          <a:prstGeom prst="rect">
            <a:avLst/>
          </a:prstGeom>
          <a:noFill/>
          <a:ln>
            <a:miter lim="800000"/>
            <a:headEnd/>
            <a:tailEnd/>
          </a:ln>
        </p:spPr>
        <p:txBody>
          <a:bodyPr/>
          <a:lstStyle/>
          <a:p>
            <a:endParaRPr lang="en-US"/>
          </a:p>
        </p:txBody>
      </p:sp>
      <p:sp>
        <p:nvSpPr>
          <p:cNvPr id="27653" name="Slide Number Placeholder 4"/>
          <p:cNvSpPr>
            <a:spLocks noGrp="1"/>
          </p:cNvSpPr>
          <p:nvPr>
            <p:ph type="sldNum" sz="quarter" idx="5"/>
          </p:nvPr>
        </p:nvSpPr>
        <p:spPr>
          <a:noFill/>
        </p:spPr>
        <p:txBody>
          <a:bodyPr/>
          <a:lstStyle/>
          <a:p>
            <a:r>
              <a:rPr lang="en-US">
                <a:solidFill>
                  <a:srgbClr val="000000"/>
                </a:solidFill>
              </a:rPr>
              <a:t>8</a:t>
            </a: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4" name="Picture 2" descr="C:\Users\mathieum.EUROPE\Desktop\MS-SEC.png"/>
          <p:cNvPicPr>
            <a:picLocks noChangeAspect="1" noChangeArrowheads="1"/>
          </p:cNvPicPr>
          <p:nvPr/>
        </p:nvPicPr>
        <p:blipFill>
          <a:blip r:embed="rId3" cstate="print">
            <a:lum bright="100000" contrast="100000"/>
          </a:blip>
          <a:srcRect/>
          <a:stretch>
            <a:fillRect/>
          </a:stretch>
        </p:blipFill>
        <p:spPr bwMode="auto">
          <a:xfrm>
            <a:off x="7010400" y="6553200"/>
            <a:ext cx="2133600" cy="239713"/>
          </a:xfrm>
          <a:prstGeom prst="rect">
            <a:avLst/>
          </a:prstGeom>
          <a:noFill/>
          <a:ln w="9525">
            <a:noFill/>
            <a:miter lim="800000"/>
            <a:headEnd/>
            <a:tailEnd/>
          </a:ln>
        </p:spPr>
      </p:pic>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9728" y="1581912"/>
            <a:ext cx="427177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 y="2339975"/>
            <a:ext cx="427177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81912"/>
            <a:ext cx="43084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339975"/>
            <a:ext cx="43084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581912"/>
            <a:ext cx="5111750" cy="45442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9728" y="158191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792288" y="1581913"/>
            <a:ext cx="5486400" cy="36250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2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9728" y="1581912"/>
            <a:ext cx="427177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 y="2339975"/>
            <a:ext cx="427177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81912"/>
            <a:ext cx="43084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339975"/>
            <a:ext cx="43084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2_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581912"/>
            <a:ext cx="5111750" cy="45442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9728" y="158191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2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792288" y="1581913"/>
            <a:ext cx="5486400" cy="36250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3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9728" y="1581912"/>
            <a:ext cx="427177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 y="2339975"/>
            <a:ext cx="427177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81912"/>
            <a:ext cx="43084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339975"/>
            <a:ext cx="43084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_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581912"/>
            <a:ext cx="5111750" cy="45442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9728" y="158191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792288" y="1581913"/>
            <a:ext cx="5486400" cy="36250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9728" y="1581912"/>
            <a:ext cx="427177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109728" y="2339975"/>
            <a:ext cx="427177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81912"/>
            <a:ext cx="43084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339975"/>
            <a:ext cx="43084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 descr="C:\Users\mathieum.EUROPE\Desktop\MS-SEC.png"/>
          <p:cNvPicPr>
            <a:picLocks noChangeAspect="1" noChangeArrowheads="1"/>
          </p:cNvPicPr>
          <p:nvPr/>
        </p:nvPicPr>
        <p:blipFill>
          <a:blip r:embed="rId2" cstate="print">
            <a:lum bright="70000" contrast="-70000"/>
          </a:blip>
          <a:srcRect/>
          <a:stretch>
            <a:fillRect/>
          </a:stretch>
        </p:blipFill>
        <p:spPr bwMode="auto">
          <a:xfrm>
            <a:off x="7010400" y="6553200"/>
            <a:ext cx="2133600" cy="239713"/>
          </a:xfrm>
          <a:prstGeom prst="rect">
            <a:avLst/>
          </a:prstGeom>
          <a:noFill/>
          <a:ln w="9525">
            <a:noFill/>
            <a:miter lim="800000"/>
            <a:headEnd/>
            <a:tailEnd/>
          </a:ln>
        </p:spPr>
      </p:pic>
      <p:sp>
        <p:nvSpPr>
          <p:cNvPr id="2" name="Title 1"/>
          <p:cNvSpPr>
            <a:spLocks noGrp="1"/>
          </p:cNvSpPr>
          <p:nvPr>
            <p:ph type="title"/>
          </p:nvPr>
        </p:nvSpPr>
        <p:spPr>
          <a:xfrm>
            <a:off x="381000" y="230188"/>
            <a:ext cx="8382000" cy="498598"/>
          </a:xfrm>
        </p:spPr>
        <p:txBody>
          <a:bodyPr/>
          <a:lstStyle>
            <a:lvl1pPr>
              <a:defRPr sz="3600"/>
            </a:lvl1pPr>
          </a:lstStyle>
          <a:p>
            <a:r>
              <a:rPr lang="en-US" dirty="0" smtClean="0"/>
              <a:t>Click to edit Master title style</a:t>
            </a:r>
            <a:endParaRPr lang="en-US" dirty="0"/>
          </a:p>
        </p:txBody>
      </p:sp>
      <p:sp>
        <p:nvSpPr>
          <p:cNvPr id="3" name="Content Placeholder 2"/>
          <p:cNvSpPr>
            <a:spLocks noGrp="1"/>
          </p:cNvSpPr>
          <p:nvPr>
            <p:ph idx="1"/>
          </p:nvPr>
        </p:nvSpPr>
        <p:spPr>
          <a:xfrm>
            <a:off x="381000" y="1412875"/>
            <a:ext cx="8382000" cy="2210862"/>
          </a:xfrm>
        </p:spPr>
        <p:txBody>
          <a:bodyPr/>
          <a:lstStyle>
            <a:lvl1pPr>
              <a:lnSpc>
                <a:spcPct val="90000"/>
              </a:lnSpc>
              <a:spcBef>
                <a:spcPts val="1200"/>
              </a:spcBef>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4_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581912"/>
            <a:ext cx="5111750" cy="45442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9728" y="158191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792288" y="1581913"/>
            <a:ext cx="5486400" cy="36250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3" descr="C:\Users\mathieum.EUROPE\Desktop\MS-SEC.png"/>
          <p:cNvPicPr>
            <a:picLocks noChangeAspect="1" noChangeArrowheads="1"/>
          </p:cNvPicPr>
          <p:nvPr/>
        </p:nvPicPr>
        <p:blipFill>
          <a:blip r:embed="rId2" cstate="print">
            <a:lum bright="70000" contrast="-70000"/>
          </a:blip>
          <a:srcRect/>
          <a:stretch>
            <a:fillRect/>
          </a:stretch>
        </p:blipFill>
        <p:spPr bwMode="auto">
          <a:xfrm>
            <a:off x="7010400" y="6553200"/>
            <a:ext cx="2133600" cy="239713"/>
          </a:xfrm>
          <a:prstGeom prst="rect">
            <a:avLst/>
          </a:prstGeom>
          <a:noFill/>
          <a:ln w="9525">
            <a:noFill/>
            <a:miter lim="800000"/>
            <a:headEnd/>
            <a:tailEnd/>
          </a:ln>
        </p:spPr>
      </p:pic>
      <p:sp>
        <p:nvSpPr>
          <p:cNvPr id="2" name="Title 1"/>
          <p:cNvSpPr>
            <a:spLocks noGrp="1"/>
          </p:cNvSpPr>
          <p:nvPr>
            <p:ph type="title"/>
          </p:nvPr>
        </p:nvSpPr>
        <p:spPr>
          <a:xfrm>
            <a:off x="381000" y="230188"/>
            <a:ext cx="8382000" cy="553998"/>
          </a:xfrm>
        </p:spPr>
        <p:txBody>
          <a:bodyPr>
            <a:normAutofit/>
          </a:bodyPr>
          <a:lstStyle>
            <a:lvl1pPr>
              <a:defRPr sz="3600">
                <a:solidFill>
                  <a:schemeClr val="tx1">
                    <a:lumMod val="95000"/>
                  </a:schemeClr>
                </a:solidFill>
                <a:effectLst/>
              </a:defRPr>
            </a:lvl1pPr>
          </a:lstStyle>
          <a:p>
            <a:r>
              <a:rPr lang="en-US" dirty="0" smtClean="0"/>
              <a:t>Click to edit Master title style</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pic>
        <p:nvPicPr>
          <p:cNvPr id="4" name="Picture 2" descr="C:\Users\mathieum.EUROPE\Desktop\MS-SEC.png"/>
          <p:cNvPicPr>
            <a:picLocks noChangeAspect="1" noChangeArrowheads="1"/>
          </p:cNvPicPr>
          <p:nvPr/>
        </p:nvPicPr>
        <p:blipFill>
          <a:blip r:embed="rId2" cstate="print">
            <a:lum bright="70000" contrast="-70000"/>
          </a:blip>
          <a:srcRect/>
          <a:stretch>
            <a:fillRect/>
          </a:stretch>
        </p:blipFill>
        <p:spPr bwMode="auto">
          <a:xfrm>
            <a:off x="7010400" y="6553200"/>
            <a:ext cx="2133600" cy="239713"/>
          </a:xfrm>
          <a:prstGeom prst="rect">
            <a:avLst/>
          </a:prstGeom>
          <a:noFill/>
          <a:ln w="9525">
            <a:noFill/>
            <a:miter lim="800000"/>
            <a:headEnd/>
            <a:tailEnd/>
          </a:ln>
        </p:spPr>
      </p:pic>
      <p:sp>
        <p:nvSpPr>
          <p:cNvPr id="2" name="Title 1"/>
          <p:cNvSpPr>
            <a:spLocks noGrp="1"/>
          </p:cNvSpPr>
          <p:nvPr>
            <p:ph type="title"/>
          </p:nvPr>
        </p:nvSpPr>
        <p:spPr>
          <a:xfrm>
            <a:off x="722313" y="4406900"/>
            <a:ext cx="7772400" cy="1362075"/>
          </a:xfrm>
        </p:spPr>
        <p:txBody>
          <a:bodyPr>
            <a:noAutofit/>
          </a:bodyPr>
          <a:lstStyle>
            <a:lvl1pPr algn="l">
              <a:defRPr sz="4000" b="0" cap="none" baseline="0"/>
            </a:lvl1pPr>
          </a:lstStyle>
          <a:p>
            <a:r>
              <a:rPr lang="en-US" smtClean="0"/>
              <a:t>Click to edit Master title style</a:t>
            </a:r>
            <a:endParaRPr lang="fr-FR" dirty="0"/>
          </a:p>
        </p:txBody>
      </p:sp>
      <p:sp>
        <p:nvSpPr>
          <p:cNvPr id="3" name="Text Placeholder 2"/>
          <p:cNvSpPr>
            <a:spLocks noGrp="1"/>
          </p:cNvSpPr>
          <p:nvPr>
            <p:ph type="body" idx="1"/>
          </p:nvPr>
        </p:nvSpPr>
        <p:spPr>
          <a:xfrm>
            <a:off x="722313" y="2906713"/>
            <a:ext cx="7772400" cy="1500187"/>
          </a:xfrm>
        </p:spPr>
        <p:txBody>
          <a:bodyPr anchor="b">
            <a:noAutofit/>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27000" y="127000"/>
            <a:ext cx="8229600" cy="701675"/>
          </a:xfrm>
        </p:spPr>
        <p:txBody>
          <a:bodyPr/>
          <a:lstStyle/>
          <a:p>
            <a:r>
              <a:rPr lang="en-US" dirty="0" smtClean="0"/>
              <a:t>Click to edit Master title style</a:t>
            </a:r>
            <a:endParaRPr lang="en-US" dirty="0"/>
          </a:p>
        </p:txBody>
      </p:sp>
      <p:sp>
        <p:nvSpPr>
          <p:cNvPr id="3" name="Table Placeholder 2"/>
          <p:cNvSpPr>
            <a:spLocks noGrp="1"/>
          </p:cNvSpPr>
          <p:nvPr>
            <p:ph type="tbl" idx="1"/>
          </p:nvPr>
        </p:nvSpPr>
        <p:spPr>
          <a:xfrm>
            <a:off x="109538" y="1581150"/>
            <a:ext cx="8229600" cy="1982788"/>
          </a:xfrm>
        </p:spPr>
        <p:txBody>
          <a:bodyPr/>
          <a:lstStyle/>
          <a:p>
            <a:pPr lvl="0"/>
            <a:r>
              <a:rPr lang="en-US" noProof="0" smtClean="0"/>
              <a:t>Click icon to add table</a:t>
            </a:r>
            <a:endParaRPr lang="en-US" noProof="0" dirty="0" smtClean="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9728" y="1581912"/>
            <a:ext cx="427177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 y="2339975"/>
            <a:ext cx="427177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81912"/>
            <a:ext cx="43084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339975"/>
            <a:ext cx="43084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1"/>
          <p:cNvSpPr>
            <a:spLocks noGrp="1"/>
          </p:cNvSpPr>
          <p:nvPr>
            <p:ph type="title"/>
          </p:nvPr>
        </p:nvSpPr>
        <p:spPr>
          <a:xfrm>
            <a:off x="127000" y="127000"/>
            <a:ext cx="9017000" cy="661988"/>
          </a:xfrm>
        </p:spPr>
        <p:txBody>
          <a:bodyPr/>
          <a:lstStyle/>
          <a:p>
            <a:r>
              <a:rPr lang="en-US" dirty="0" smtClean="0"/>
              <a:t>Click to edit Master title style</a:t>
            </a:r>
            <a:endParaRPr lang="en-US" dirty="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581912"/>
            <a:ext cx="5111750" cy="45442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9728" y="158191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792288" y="1581913"/>
            <a:ext cx="5486400" cy="36250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2.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jpe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23"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498598"/>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1027" name="Text Placeholder 2"/>
          <p:cNvSpPr>
            <a:spLocks noGrp="1"/>
          </p:cNvSpPr>
          <p:nvPr>
            <p:ph type="body" idx="1"/>
          </p:nvPr>
        </p:nvSpPr>
        <p:spPr bwMode="auto">
          <a:xfrm>
            <a:off x="381000" y="1412875"/>
            <a:ext cx="8382000" cy="177641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1" tx1="lt1" bg2="dk2" tx2="lt2" accent1="accent1" accent2="accent2" accent3="accent3" accent4="accent4" accent5="accent5" accent6="accent6" hlink="hlink" folHlink="folHlink"/>
  <p:sldLayoutIdLst>
    <p:sldLayoutId id="2147484267" r:id="rId1"/>
    <p:sldLayoutId id="2147484268" r:id="rId2"/>
    <p:sldLayoutId id="2147484269" r:id="rId3"/>
    <p:sldLayoutId id="2147484270" r:id="rId4"/>
    <p:sldLayoutId id="2147484271" r:id="rId5"/>
    <p:sldLayoutId id="2147484272" r:id="rId6"/>
    <p:sldLayoutId id="2147484273" r:id="rId7"/>
    <p:sldLayoutId id="2147484274" r:id="rId8"/>
    <p:sldLayoutId id="2147484275" r:id="rId9"/>
    <p:sldLayoutId id="2147484276" r:id="rId10"/>
    <p:sldLayoutId id="2147484277" r:id="rId11"/>
    <p:sldLayoutId id="2147484278" r:id="rId12"/>
    <p:sldLayoutId id="2147484279" r:id="rId13"/>
    <p:sldLayoutId id="2147484280" r:id="rId14"/>
    <p:sldLayoutId id="2147484281" r:id="rId15"/>
    <p:sldLayoutId id="2147484282" r:id="rId16"/>
    <p:sldLayoutId id="2147484283" r:id="rId17"/>
    <p:sldLayoutId id="2147484284" r:id="rId18"/>
    <p:sldLayoutId id="2147484263" r:id="rId19"/>
    <p:sldLayoutId id="2147484260" r:id="rId20"/>
    <p:sldLayoutId id="2147484259" r:id="rId21"/>
  </p:sldLayoutIdLst>
  <p:transition>
    <p:fade/>
  </p:transition>
  <p:txStyles>
    <p:titleStyle>
      <a:lvl1pPr algn="l" defTabSz="912813" rtl="0" eaLnBrk="1" fontAlgn="base" hangingPunct="1">
        <a:lnSpc>
          <a:spcPct val="90000"/>
        </a:lnSpc>
        <a:spcBef>
          <a:spcPct val="0"/>
        </a:spcBef>
        <a:spcAft>
          <a:spcPct val="0"/>
        </a:spcAft>
        <a:defRPr lang="en-US" sz="3600" kern="1200" spc="-150" dirty="0">
          <a:ln w="3175">
            <a:noFill/>
          </a:ln>
          <a:solidFill>
            <a:srgbClr val="F2F2F2"/>
          </a:solidFill>
          <a:latin typeface="Trebuchet MS" pitchFamily="34" charset="0"/>
          <a:ea typeface="+mn-ea"/>
          <a:cs typeface="Arial" charset="0"/>
        </a:defRPr>
      </a:lvl1pPr>
      <a:lvl2pPr algn="l" defTabSz="912813" rtl="0" eaLnBrk="1" fontAlgn="base" hangingPunct="1">
        <a:lnSpc>
          <a:spcPct val="90000"/>
        </a:lnSpc>
        <a:spcBef>
          <a:spcPct val="0"/>
        </a:spcBef>
        <a:spcAft>
          <a:spcPct val="0"/>
        </a:spcAft>
        <a:defRPr sz="3800">
          <a:solidFill>
            <a:srgbClr val="F2F2F2"/>
          </a:solidFill>
          <a:latin typeface="Trebuchet MS" pitchFamily="34" charset="0"/>
          <a:cs typeface="Arial" charset="0"/>
        </a:defRPr>
      </a:lvl2pPr>
      <a:lvl3pPr algn="l" defTabSz="912813" rtl="0" eaLnBrk="1" fontAlgn="base" hangingPunct="1">
        <a:lnSpc>
          <a:spcPct val="90000"/>
        </a:lnSpc>
        <a:spcBef>
          <a:spcPct val="0"/>
        </a:spcBef>
        <a:spcAft>
          <a:spcPct val="0"/>
        </a:spcAft>
        <a:defRPr sz="3800">
          <a:solidFill>
            <a:srgbClr val="F2F2F2"/>
          </a:solidFill>
          <a:latin typeface="Trebuchet MS" pitchFamily="34" charset="0"/>
          <a:cs typeface="Arial" charset="0"/>
        </a:defRPr>
      </a:lvl3pPr>
      <a:lvl4pPr algn="l" defTabSz="912813" rtl="0" eaLnBrk="1" fontAlgn="base" hangingPunct="1">
        <a:lnSpc>
          <a:spcPct val="90000"/>
        </a:lnSpc>
        <a:spcBef>
          <a:spcPct val="0"/>
        </a:spcBef>
        <a:spcAft>
          <a:spcPct val="0"/>
        </a:spcAft>
        <a:defRPr sz="3800">
          <a:solidFill>
            <a:srgbClr val="F2F2F2"/>
          </a:solidFill>
          <a:latin typeface="Trebuchet MS" pitchFamily="34" charset="0"/>
          <a:cs typeface="Arial" charset="0"/>
        </a:defRPr>
      </a:lvl4pPr>
      <a:lvl5pPr algn="l" defTabSz="912813" rtl="0" eaLnBrk="1" fontAlgn="base" hangingPunct="1">
        <a:lnSpc>
          <a:spcPct val="90000"/>
        </a:lnSpc>
        <a:spcBef>
          <a:spcPct val="0"/>
        </a:spcBef>
        <a:spcAft>
          <a:spcPct val="0"/>
        </a:spcAft>
        <a:defRPr sz="3800">
          <a:solidFill>
            <a:srgbClr val="F2F2F2"/>
          </a:solidFill>
          <a:latin typeface="Trebuchet MS" pitchFamily="34" charset="0"/>
          <a:cs typeface="Arial" charset="0"/>
        </a:defRPr>
      </a:lvl5pPr>
      <a:lvl6pPr marL="457200" algn="l" defTabSz="912813" rtl="0" eaLnBrk="1" fontAlgn="base" hangingPunct="1">
        <a:lnSpc>
          <a:spcPct val="90000"/>
        </a:lnSpc>
        <a:spcBef>
          <a:spcPct val="0"/>
        </a:spcBef>
        <a:spcAft>
          <a:spcPct val="0"/>
        </a:spcAft>
        <a:defRPr sz="4000">
          <a:solidFill>
            <a:srgbClr val="F2F2F2"/>
          </a:solidFill>
          <a:latin typeface="Trebuchet MS" pitchFamily="34" charset="0"/>
          <a:cs typeface="Arial" charset="0"/>
        </a:defRPr>
      </a:lvl6pPr>
      <a:lvl7pPr marL="914400" algn="l" defTabSz="912813" rtl="0" eaLnBrk="1" fontAlgn="base" hangingPunct="1">
        <a:lnSpc>
          <a:spcPct val="90000"/>
        </a:lnSpc>
        <a:spcBef>
          <a:spcPct val="0"/>
        </a:spcBef>
        <a:spcAft>
          <a:spcPct val="0"/>
        </a:spcAft>
        <a:defRPr sz="4000">
          <a:solidFill>
            <a:srgbClr val="F2F2F2"/>
          </a:solidFill>
          <a:latin typeface="Trebuchet MS" pitchFamily="34" charset="0"/>
          <a:cs typeface="Arial" charset="0"/>
        </a:defRPr>
      </a:lvl7pPr>
      <a:lvl8pPr marL="1371600" algn="l" defTabSz="912813" rtl="0" eaLnBrk="1" fontAlgn="base" hangingPunct="1">
        <a:lnSpc>
          <a:spcPct val="90000"/>
        </a:lnSpc>
        <a:spcBef>
          <a:spcPct val="0"/>
        </a:spcBef>
        <a:spcAft>
          <a:spcPct val="0"/>
        </a:spcAft>
        <a:defRPr sz="4000">
          <a:solidFill>
            <a:srgbClr val="F2F2F2"/>
          </a:solidFill>
          <a:latin typeface="Trebuchet MS" pitchFamily="34" charset="0"/>
          <a:cs typeface="Arial" charset="0"/>
        </a:defRPr>
      </a:lvl8pPr>
      <a:lvl9pPr marL="1828800" algn="l" defTabSz="912813" rtl="0" eaLnBrk="1" fontAlgn="base" hangingPunct="1">
        <a:lnSpc>
          <a:spcPct val="90000"/>
        </a:lnSpc>
        <a:spcBef>
          <a:spcPct val="0"/>
        </a:spcBef>
        <a:spcAft>
          <a:spcPct val="0"/>
        </a:spcAft>
        <a:defRPr sz="4000">
          <a:solidFill>
            <a:srgbClr val="F2F2F2"/>
          </a:solidFill>
          <a:latin typeface="Trebuchet MS" pitchFamily="34" charset="0"/>
          <a:cs typeface="Arial" charset="0"/>
        </a:defRPr>
      </a:lvl9pPr>
    </p:titleStyle>
    <p:bodyStyle>
      <a:lvl1pPr marL="396875" indent="-396875" algn="l" defTabSz="912813" rtl="0" eaLnBrk="1" fontAlgn="base" hangingPunct="1">
        <a:lnSpc>
          <a:spcPct val="90000"/>
        </a:lnSpc>
        <a:spcBef>
          <a:spcPct val="20000"/>
        </a:spcBef>
        <a:spcAft>
          <a:spcPct val="0"/>
        </a:spcAft>
        <a:buBlip>
          <a:blip r:embed="rId24"/>
        </a:buBlip>
        <a:defRPr sz="2800" kern="1200">
          <a:solidFill>
            <a:schemeClr val="tx1"/>
          </a:solidFill>
          <a:latin typeface="Trebuchet MS" pitchFamily="34" charset="0"/>
          <a:ea typeface="+mn-ea"/>
          <a:cs typeface="+mn-cs"/>
        </a:defRPr>
      </a:lvl1pPr>
      <a:lvl2pPr marL="803275" indent="-396875" algn="l" defTabSz="912813" rtl="0" eaLnBrk="1" fontAlgn="base" hangingPunct="1">
        <a:lnSpc>
          <a:spcPct val="90000"/>
        </a:lnSpc>
        <a:spcBef>
          <a:spcPct val="20000"/>
        </a:spcBef>
        <a:spcAft>
          <a:spcPct val="0"/>
        </a:spcAft>
        <a:buBlip>
          <a:blip r:embed="rId25"/>
        </a:buBlip>
        <a:defRPr sz="2400" kern="1200">
          <a:solidFill>
            <a:schemeClr val="tx1"/>
          </a:solidFill>
          <a:latin typeface="Trebuchet MS" pitchFamily="34" charset="0"/>
          <a:ea typeface="+mn-ea"/>
          <a:cs typeface="+mn-cs"/>
        </a:defRPr>
      </a:lvl2pPr>
      <a:lvl3pPr marL="1147763" indent="-344488" algn="l" defTabSz="912813" rtl="0" eaLnBrk="1" fontAlgn="base" hangingPunct="1">
        <a:lnSpc>
          <a:spcPct val="90000"/>
        </a:lnSpc>
        <a:spcBef>
          <a:spcPct val="20000"/>
        </a:spcBef>
        <a:spcAft>
          <a:spcPct val="0"/>
        </a:spcAft>
        <a:buBlip>
          <a:blip r:embed="rId25"/>
        </a:buBlip>
        <a:defRPr sz="2000" kern="1200">
          <a:solidFill>
            <a:schemeClr val="tx1"/>
          </a:solidFill>
          <a:latin typeface="Trebuchet MS" pitchFamily="34" charset="0"/>
          <a:ea typeface="+mn-ea"/>
          <a:cs typeface="+mn-cs"/>
        </a:defRPr>
      </a:lvl3pPr>
      <a:lvl4pPr marL="1485900" indent="-346075" algn="l" defTabSz="912813" rtl="0" eaLnBrk="1" fontAlgn="base" hangingPunct="1">
        <a:lnSpc>
          <a:spcPct val="90000"/>
        </a:lnSpc>
        <a:spcBef>
          <a:spcPct val="20000"/>
        </a:spcBef>
        <a:spcAft>
          <a:spcPct val="0"/>
        </a:spcAft>
        <a:buBlip>
          <a:blip r:embed="rId25"/>
        </a:buBlip>
        <a:defRPr kern="1200">
          <a:solidFill>
            <a:schemeClr val="tx1"/>
          </a:solidFill>
          <a:latin typeface="Trebuchet MS" pitchFamily="34" charset="0"/>
          <a:ea typeface="+mn-ea"/>
          <a:cs typeface="+mn-cs"/>
        </a:defRPr>
      </a:lvl4pPr>
      <a:lvl5pPr marL="1828800" indent="-334963" algn="l" defTabSz="912813" rtl="0" eaLnBrk="1" fontAlgn="base" hangingPunct="1">
        <a:lnSpc>
          <a:spcPct val="90000"/>
        </a:lnSpc>
        <a:spcBef>
          <a:spcPct val="20000"/>
        </a:spcBef>
        <a:spcAft>
          <a:spcPct val="0"/>
        </a:spcAft>
        <a:buBlip>
          <a:blip r:embed="rId25"/>
        </a:buBlip>
        <a:defRPr kern="1200">
          <a:solidFill>
            <a:schemeClr val="tx1"/>
          </a:solidFill>
          <a:latin typeface="Trebuchet MS" pitchFamily="34" charset="0"/>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y%20documents/Webcasts/200612/WWW.MICROSOFT.COM/SECURITY"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730250" y="1905000"/>
            <a:ext cx="7681913" cy="1524000"/>
          </a:xfrm>
        </p:spPr>
        <p:txBody>
          <a:bodyPr numCol="1" anchorCtr="0" compatLnSpc="1">
            <a:prstTxWarp prst="textNoShape">
              <a:avLst/>
            </a:prstTxWarp>
            <a:normAutofit/>
          </a:bodyPr>
          <a:lstStyle/>
          <a:p>
            <a:pPr>
              <a:defRPr/>
            </a:pPr>
            <a:r>
              <a:rPr sz="4300" dirty="0" smtClean="0">
                <a:ln>
                  <a:noFill/>
                </a:ln>
              </a:rPr>
              <a:t>Bulletins de </a:t>
            </a:r>
            <a:r>
              <a:rPr sz="4300" dirty="0" err="1" smtClean="0">
                <a:ln>
                  <a:noFill/>
                </a:ln>
              </a:rPr>
              <a:t>sécurité</a:t>
            </a:r>
            <a:r>
              <a:rPr sz="4300" dirty="0" smtClean="0">
                <a:ln>
                  <a:noFill/>
                </a:ln>
              </a:rPr>
              <a:t> Microsoft</a:t>
            </a:r>
            <a:br>
              <a:rPr sz="4300" dirty="0" smtClean="0">
                <a:ln>
                  <a:noFill/>
                </a:ln>
              </a:rPr>
            </a:br>
            <a:r>
              <a:rPr sz="4000" dirty="0" smtClean="0">
                <a:ln>
                  <a:noFill/>
                </a:ln>
              </a:rPr>
              <a:t>Mai 2009</a:t>
            </a:r>
            <a:endParaRPr sz="4300" dirty="0" smtClean="0">
              <a:ln>
                <a:noFill/>
              </a:ln>
            </a:endParaRPr>
          </a:p>
        </p:txBody>
      </p:sp>
      <p:sp>
        <p:nvSpPr>
          <p:cNvPr id="5" name="Subtitle 4"/>
          <p:cNvSpPr txBox="1">
            <a:spLocks/>
          </p:cNvSpPr>
          <p:nvPr/>
        </p:nvSpPr>
        <p:spPr bwMode="auto">
          <a:xfrm>
            <a:off x="796925" y="4624388"/>
            <a:ext cx="7681913" cy="461962"/>
          </a:xfrm>
          <a:prstGeom prst="rect">
            <a:avLst/>
          </a:prstGeom>
          <a:noFill/>
          <a:ln w="9525">
            <a:noFill/>
            <a:miter lim="800000"/>
            <a:headEnd/>
            <a:tailEnd/>
          </a:ln>
        </p:spPr>
        <p:txBody>
          <a:bodyPr lIns="0" tIns="0" rIns="0" bIns="0"/>
          <a:lstStyle/>
          <a:p>
            <a:pPr defTabSz="912813" eaLnBrk="0" hangingPunct="0">
              <a:lnSpc>
                <a:spcPct val="90000"/>
              </a:lnSpc>
              <a:defRPr/>
            </a:pPr>
            <a:r>
              <a:rPr lang="en-US" sz="2000" dirty="0">
                <a:solidFill>
                  <a:srgbClr val="FFFFFF"/>
                </a:solidFill>
                <a:latin typeface="Trebuchet MS" pitchFamily="34" charset="0"/>
              </a:rPr>
              <a:t>Jean Gautier</a:t>
            </a:r>
            <a:br>
              <a:rPr lang="en-US" sz="2000" dirty="0">
                <a:solidFill>
                  <a:srgbClr val="FFFFFF"/>
                </a:solidFill>
                <a:latin typeface="Trebuchet MS" pitchFamily="34" charset="0"/>
              </a:rPr>
            </a:br>
            <a:r>
              <a:rPr lang="en-US" sz="1400" i="1" dirty="0">
                <a:solidFill>
                  <a:srgbClr val="FFFFFF"/>
                </a:solidFill>
                <a:latin typeface="Trebuchet MS" pitchFamily="34" charset="0"/>
              </a:rPr>
              <a:t>CSS Security EMEA </a:t>
            </a:r>
            <a:br>
              <a:rPr lang="en-US" sz="1400" i="1" dirty="0">
                <a:solidFill>
                  <a:srgbClr val="FFFFFF"/>
                </a:solidFill>
                <a:latin typeface="Trebuchet MS" pitchFamily="34" charset="0"/>
              </a:rPr>
            </a:br>
            <a:endParaRPr lang="en-US" sz="800" i="1" dirty="0">
              <a:solidFill>
                <a:srgbClr val="FFFFFF"/>
              </a:solidFill>
              <a:latin typeface="Trebuchet MS" pitchFamily="34" charset="0"/>
            </a:endParaRPr>
          </a:p>
          <a:p>
            <a:pPr defTabSz="912813" eaLnBrk="0" hangingPunct="0">
              <a:lnSpc>
                <a:spcPct val="90000"/>
              </a:lnSpc>
              <a:defRPr/>
            </a:pPr>
            <a:endParaRPr lang="en-US" sz="1050" i="1" dirty="0">
              <a:solidFill>
                <a:srgbClr val="FFFFFF"/>
              </a:solidFill>
              <a:latin typeface="Trebuchet MS" pitchFamily="34" charset="0"/>
            </a:endParaRPr>
          </a:p>
          <a:p>
            <a:pPr defTabSz="912813" eaLnBrk="0" hangingPunct="0">
              <a:lnSpc>
                <a:spcPct val="90000"/>
              </a:lnSpc>
              <a:defRPr/>
            </a:pPr>
            <a:r>
              <a:rPr lang="en-US" sz="2000" dirty="0">
                <a:solidFill>
                  <a:srgbClr val="FFFFFF"/>
                </a:solidFill>
                <a:latin typeface="Trebuchet MS" pitchFamily="34" charset="0"/>
              </a:rPr>
              <a:t>Mathieu Malaise</a:t>
            </a:r>
          </a:p>
          <a:p>
            <a:pPr defTabSz="912813" eaLnBrk="0" hangingPunct="0">
              <a:lnSpc>
                <a:spcPct val="90000"/>
              </a:lnSpc>
              <a:defRPr/>
            </a:pPr>
            <a:r>
              <a:rPr lang="en-US" sz="1400" i="1" dirty="0">
                <a:solidFill>
                  <a:srgbClr val="FFFFFF"/>
                </a:solidFill>
                <a:latin typeface="Trebuchet MS" pitchFamily="34" charset="0"/>
              </a:rPr>
              <a:t>Direction</a:t>
            </a:r>
            <a:r>
              <a:rPr lang="en-US" sz="1800" i="1" dirty="0">
                <a:solidFill>
                  <a:srgbClr val="FFFFFF"/>
                </a:solidFill>
                <a:latin typeface="Trebuchet MS" pitchFamily="34" charset="0"/>
              </a:rPr>
              <a:t> </a:t>
            </a:r>
            <a:r>
              <a:rPr lang="en-US" sz="1400" i="1" dirty="0">
                <a:solidFill>
                  <a:srgbClr val="FFFFFF"/>
                </a:solidFill>
                <a:latin typeface="Trebuchet MS" pitchFamily="34" charset="0"/>
              </a:rPr>
              <a:t>technique</a:t>
            </a:r>
            <a:r>
              <a:rPr lang="en-US" sz="1800" i="1" dirty="0">
                <a:solidFill>
                  <a:srgbClr val="FFFFFF"/>
                </a:solidFill>
                <a:latin typeface="Trebuchet MS" pitchFamily="34" charset="0"/>
              </a:rPr>
              <a:t> </a:t>
            </a:r>
            <a:r>
              <a:rPr lang="en-US" sz="1400" i="1" dirty="0">
                <a:solidFill>
                  <a:srgbClr val="FFFFFF"/>
                </a:solidFill>
                <a:latin typeface="Trebuchet MS" pitchFamily="34" charset="0"/>
              </a:rPr>
              <a:t>et</a:t>
            </a:r>
            <a:r>
              <a:rPr lang="en-US" sz="1800" i="1" dirty="0">
                <a:solidFill>
                  <a:srgbClr val="FFFFFF"/>
                </a:solidFill>
                <a:latin typeface="Trebuchet MS" pitchFamily="34" charset="0"/>
              </a:rPr>
              <a:t> </a:t>
            </a:r>
            <a:r>
              <a:rPr lang="en-US" sz="1400" i="1" dirty="0" err="1">
                <a:solidFill>
                  <a:srgbClr val="FFFFFF"/>
                </a:solidFill>
                <a:latin typeface="Trebuchet MS" pitchFamily="34" charset="0"/>
              </a:rPr>
              <a:t>sécurité</a:t>
            </a:r>
            <a:endParaRPr lang="en-US" sz="1400" i="1" dirty="0">
              <a:solidFill>
                <a:srgbClr val="FFFFFF"/>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8082" name="Rectangle 2"/>
          <p:cNvSpPr>
            <a:spLocks noGrp="1" noChangeArrowheads="1"/>
          </p:cNvSpPr>
          <p:nvPr>
            <p:ph type="title"/>
          </p:nvPr>
        </p:nvSpPr>
        <p:spPr/>
        <p:txBody>
          <a:bodyPr/>
          <a:lstStyle/>
          <a:p>
            <a:r>
              <a:rPr lang="en-US" smtClean="0">
                <a:solidFill>
                  <a:srgbClr val="FFFFFF"/>
                </a:solidFill>
              </a:rPr>
              <a:t>Windows Malicious Software Removal Tool</a:t>
            </a:r>
          </a:p>
        </p:txBody>
      </p:sp>
      <p:sp>
        <p:nvSpPr>
          <p:cNvPr id="1838083" name="Rectangle 3"/>
          <p:cNvSpPr>
            <a:spLocks noGrp="1" noChangeArrowheads="1"/>
          </p:cNvSpPr>
          <p:nvPr>
            <p:ph idx="1"/>
          </p:nvPr>
        </p:nvSpPr>
        <p:spPr>
          <a:xfrm>
            <a:off x="0" y="1336675"/>
            <a:ext cx="8756650" cy="3847207"/>
          </a:xfrm>
        </p:spPr>
        <p:txBody>
          <a:bodyPr/>
          <a:lstStyle/>
          <a:p>
            <a:r>
              <a:rPr lang="fr-FR" sz="2000" dirty="0" smtClean="0">
                <a:solidFill>
                  <a:srgbClr val="FFFFFF"/>
                </a:solidFill>
              </a:rPr>
              <a:t>Ajoute la possibilité de supprimer :</a:t>
            </a:r>
          </a:p>
          <a:p>
            <a:pPr lvl="1"/>
            <a:r>
              <a:rPr lang="en-US" sz="2000" b="1" dirty="0" smtClean="0">
                <a:solidFill>
                  <a:srgbClr val="FFFFFF"/>
                </a:solidFill>
              </a:rPr>
              <a:t>Win32/</a:t>
            </a:r>
            <a:r>
              <a:rPr lang="en-US" sz="2000" b="1" dirty="0" err="1" smtClean="0">
                <a:solidFill>
                  <a:srgbClr val="FFFFFF"/>
                </a:solidFill>
              </a:rPr>
              <a:t>Winwebsec</a:t>
            </a:r>
            <a:r>
              <a:rPr lang="en-US" sz="2000" b="1" dirty="0" smtClean="0">
                <a:solidFill>
                  <a:srgbClr val="FFFFFF"/>
                </a:solidFill>
              </a:rPr>
              <a:t> et Win32/</a:t>
            </a:r>
            <a:r>
              <a:rPr lang="en-US" sz="2000" b="1" dirty="0" err="1" smtClean="0">
                <a:solidFill>
                  <a:srgbClr val="FFFFFF"/>
                </a:solidFill>
              </a:rPr>
              <a:t>FakePowav.B</a:t>
            </a:r>
            <a:r>
              <a:rPr lang="en-US" sz="2000" b="1" dirty="0" smtClean="0">
                <a:solidFill>
                  <a:srgbClr val="FFFFFF"/>
                </a:solidFill>
              </a:rPr>
              <a:t>. </a:t>
            </a:r>
          </a:p>
          <a:p>
            <a:pPr lvl="1"/>
            <a:r>
              <a:rPr lang="fr-FR" sz="2000" dirty="0" smtClean="0">
                <a:solidFill>
                  <a:srgbClr val="FFFFFF"/>
                </a:solidFill>
              </a:rPr>
              <a:t>Disponible en tant que mise à jour prioritaire sous Windows Update et Microsoft Update</a:t>
            </a:r>
          </a:p>
          <a:p>
            <a:pPr lvl="1"/>
            <a:r>
              <a:rPr lang="en-US" sz="2000" dirty="0" err="1" smtClean="0">
                <a:solidFill>
                  <a:srgbClr val="FFFFFF"/>
                </a:solidFill>
              </a:rPr>
              <a:t>Disponible</a:t>
            </a:r>
            <a:r>
              <a:rPr lang="en-US" sz="2000" dirty="0" smtClean="0">
                <a:solidFill>
                  <a:srgbClr val="FFFFFF"/>
                </a:solidFill>
              </a:rPr>
              <a:t> par WSUS 3.0</a:t>
            </a:r>
          </a:p>
          <a:p>
            <a:r>
              <a:rPr lang="fr-FR" sz="2000" dirty="0" smtClean="0">
                <a:solidFill>
                  <a:srgbClr val="FFFFFF"/>
                </a:solidFill>
              </a:rPr>
              <a:t>Disponible en téléchargement à l'adresse suivante : http://www.microsoft.com/france/securite/malwareremove</a:t>
            </a:r>
          </a:p>
          <a:p>
            <a:pPr>
              <a:buFontTx/>
              <a:buNone/>
            </a:pPr>
            <a:endParaRPr lang="en-US" sz="2000" dirty="0" smtClean="0">
              <a:solidFill>
                <a:srgbClr val="FFFFFF"/>
              </a:solidFill>
            </a:endParaRPr>
          </a:p>
          <a:p>
            <a:r>
              <a:rPr lang="fr-FR" sz="2000" dirty="0" smtClean="0">
                <a:solidFill>
                  <a:srgbClr val="FFFFFF"/>
                </a:solidFill>
              </a:rPr>
              <a:t>Consultez les dernières informations sur l'évolution des menaces grâce au Rapport Microsoft sur les données de sécurité : </a:t>
            </a:r>
            <a:r>
              <a:rPr lang="fr-FR" sz="2000" u="sng" dirty="0" smtClean="0">
                <a:solidFill>
                  <a:srgbClr val="FFFFFF"/>
                </a:solidFill>
              </a:rPr>
              <a:t>microsoft.com/</a:t>
            </a:r>
            <a:r>
              <a:rPr lang="fr-FR" sz="2000" u="sng" dirty="0" err="1" smtClean="0">
                <a:solidFill>
                  <a:srgbClr val="FFFFFF"/>
                </a:solidFill>
              </a:rPr>
              <a:t>france</a:t>
            </a:r>
            <a:r>
              <a:rPr lang="fr-FR" sz="2000" u="sng" dirty="0" smtClean="0">
                <a:solidFill>
                  <a:srgbClr val="FFFFFF"/>
                </a:solidFill>
              </a:rPr>
              <a:t>/sir</a:t>
            </a:r>
            <a:r>
              <a:rPr lang="fr-FR" sz="2000" dirty="0" smtClean="0"/>
              <a:t> </a:t>
            </a:r>
            <a:endParaRPr lang="en-US" sz="2000" dirty="0" smtClean="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defTabSz="914363" fontAlgn="auto">
              <a:spcAft>
                <a:spcPts val="0"/>
              </a:spcAft>
              <a:defRPr/>
            </a:pPr>
            <a:r>
              <a:rPr noProof="1">
                <a:solidFill>
                  <a:schemeClr val="tx1">
                    <a:lumMod val="95000"/>
                  </a:schemeClr>
                </a:solidFill>
              </a:rPr>
              <a:t>Ressources</a:t>
            </a:r>
          </a:p>
        </p:txBody>
      </p:sp>
      <p:sp>
        <p:nvSpPr>
          <p:cNvPr id="37891" name="Rectangle 3"/>
          <p:cNvSpPr>
            <a:spLocks noGrp="1" noChangeArrowheads="1"/>
          </p:cNvSpPr>
          <p:nvPr>
            <p:ph idx="1"/>
          </p:nvPr>
        </p:nvSpPr>
        <p:spPr>
          <a:xfrm>
            <a:off x="457200" y="1119188"/>
            <a:ext cx="8229600" cy="4838700"/>
          </a:xfrm>
        </p:spPr>
        <p:txBody>
          <a:bodyPr/>
          <a:lstStyle/>
          <a:p>
            <a:pPr>
              <a:lnSpc>
                <a:spcPct val="85000"/>
              </a:lnSpc>
              <a:spcBef>
                <a:spcPct val="15000"/>
              </a:spcBef>
            </a:pPr>
            <a:r>
              <a:rPr lang="en-US" sz="1600" noProof="1" smtClean="0"/>
              <a:t>Synthèse des </a:t>
            </a:r>
            <a:r>
              <a:rPr lang="fr-FR" sz="1600" dirty="0" smtClean="0"/>
              <a:t>Bulletin</a:t>
            </a:r>
            <a:r>
              <a:rPr lang="fr-FR" sz="1600" noProof="1" smtClean="0"/>
              <a:t>s de sécurité</a:t>
            </a:r>
            <a:br>
              <a:rPr lang="fr-FR" sz="1600" noProof="1" smtClean="0"/>
            </a:br>
            <a:r>
              <a:rPr lang="fr-FR" sz="1600" i="1" noProof="1" smtClean="0"/>
              <a:t>http://www.microsoft.com/france/technet/security/bulletin/ms09</a:t>
            </a:r>
            <a:r>
              <a:rPr lang="en-US" sz="1600" i="1" dirty="0" smtClean="0"/>
              <a:t>-may.</a:t>
            </a:r>
            <a:r>
              <a:rPr lang="en-US" sz="1600" i="1" noProof="1" smtClean="0"/>
              <a:t>mspx</a:t>
            </a:r>
          </a:p>
          <a:p>
            <a:pPr>
              <a:lnSpc>
                <a:spcPct val="85000"/>
              </a:lnSpc>
              <a:spcBef>
                <a:spcPct val="15000"/>
              </a:spcBef>
            </a:pPr>
            <a:endParaRPr lang="en-US" sz="1600" i="1" noProof="1" smtClean="0"/>
          </a:p>
          <a:p>
            <a:pPr>
              <a:lnSpc>
                <a:spcPct val="85000"/>
              </a:lnSpc>
              <a:spcBef>
                <a:spcPct val="15000"/>
              </a:spcBef>
            </a:pPr>
            <a:r>
              <a:rPr lang="en-US" sz="1600" noProof="1" smtClean="0"/>
              <a:t>Bulletins de sécurité</a:t>
            </a:r>
            <a:br>
              <a:rPr lang="en-US" sz="1600" noProof="1" smtClean="0"/>
            </a:br>
            <a:r>
              <a:rPr lang="en-US" sz="1600" i="1" noProof="1" smtClean="0"/>
              <a:t>http://www.microsoft.com/france/technet/security/bulletin</a:t>
            </a:r>
            <a:endParaRPr lang="en-US" sz="1600" i="1" dirty="0" smtClean="0"/>
          </a:p>
          <a:p>
            <a:pPr>
              <a:lnSpc>
                <a:spcPct val="85000"/>
              </a:lnSpc>
              <a:spcBef>
                <a:spcPct val="15000"/>
              </a:spcBef>
            </a:pPr>
            <a:r>
              <a:rPr lang="en-US" sz="1600" noProof="1" smtClean="0"/>
              <a:t>Webcast des </a:t>
            </a:r>
            <a:r>
              <a:rPr lang="fr-FR" sz="1600" dirty="0" smtClean="0"/>
              <a:t>Bulletin</a:t>
            </a:r>
            <a:r>
              <a:rPr lang="fr-FR" sz="1600" noProof="1" smtClean="0"/>
              <a:t>s de sécurité</a:t>
            </a:r>
            <a:br>
              <a:rPr lang="fr-FR" sz="1600" noProof="1" smtClean="0"/>
            </a:br>
            <a:r>
              <a:rPr lang="fr-FR" sz="1600" i="1" noProof="1" smtClean="0"/>
              <a:t>http://www.microsoft.com/france/technet/security/bulletin/webcasts.mspx</a:t>
            </a:r>
          </a:p>
          <a:p>
            <a:pPr>
              <a:lnSpc>
                <a:spcPct val="85000"/>
              </a:lnSpc>
              <a:spcBef>
                <a:spcPct val="15000"/>
              </a:spcBef>
            </a:pPr>
            <a:endParaRPr lang="fr-FR" sz="1600" i="1" noProof="1" smtClean="0"/>
          </a:p>
          <a:p>
            <a:pPr>
              <a:lnSpc>
                <a:spcPct val="85000"/>
              </a:lnSpc>
              <a:spcBef>
                <a:spcPct val="15000"/>
              </a:spcBef>
            </a:pPr>
            <a:r>
              <a:rPr lang="fr-FR" sz="1600" noProof="1" smtClean="0"/>
              <a:t>Avis de sécurité</a:t>
            </a:r>
            <a:br>
              <a:rPr lang="fr-FR" sz="1600" noProof="1" smtClean="0"/>
            </a:br>
            <a:r>
              <a:rPr lang="fr-FR" sz="1600" i="1" noProof="1" smtClean="0"/>
              <a:t>http://www.microsoft.com/france/technet/security/advisory</a:t>
            </a:r>
          </a:p>
          <a:p>
            <a:pPr>
              <a:lnSpc>
                <a:spcPct val="85000"/>
              </a:lnSpc>
              <a:spcBef>
                <a:spcPct val="15000"/>
              </a:spcBef>
            </a:pPr>
            <a:endParaRPr lang="en-US" sz="1600" b="1" i="1" dirty="0" smtClean="0"/>
          </a:p>
          <a:p>
            <a:pPr>
              <a:lnSpc>
                <a:spcPct val="85000"/>
              </a:lnSpc>
              <a:spcBef>
                <a:spcPct val="15000"/>
              </a:spcBef>
            </a:pPr>
            <a:r>
              <a:rPr lang="fr-FR" sz="1600" dirty="0" smtClean="0"/>
              <a:t>Abonnez-vous à la synthèse des Bulletins de sécurité (en français)</a:t>
            </a:r>
            <a:r>
              <a:rPr lang="fr-FR" sz="1600" noProof="1" smtClean="0"/>
              <a:t/>
            </a:r>
            <a:br>
              <a:rPr lang="fr-FR" sz="1600" noProof="1" smtClean="0"/>
            </a:br>
            <a:r>
              <a:rPr lang="fr-FR" sz="1600" i="1" noProof="1" smtClean="0"/>
              <a:t>http://www.microsoft.com/france/securite/newsletters.mspx</a:t>
            </a:r>
          </a:p>
          <a:p>
            <a:pPr>
              <a:lnSpc>
                <a:spcPct val="85000"/>
              </a:lnSpc>
              <a:spcBef>
                <a:spcPct val="15000"/>
              </a:spcBef>
            </a:pPr>
            <a:endParaRPr lang="fr-FR" sz="1600" dirty="0" smtClean="0"/>
          </a:p>
          <a:p>
            <a:pPr>
              <a:lnSpc>
                <a:spcPct val="85000"/>
              </a:lnSpc>
              <a:spcBef>
                <a:spcPct val="15000"/>
              </a:spcBef>
            </a:pPr>
            <a:r>
              <a:rPr lang="fr-FR" sz="1600" noProof="1" smtClean="0"/>
              <a:t>Blog du MSRC (Microsoft Security Response Center)</a:t>
            </a:r>
            <a:br>
              <a:rPr lang="fr-FR" sz="1600" noProof="1" smtClean="0"/>
            </a:br>
            <a:r>
              <a:rPr lang="fr-FR" sz="1600" i="1" noProof="1" smtClean="0"/>
              <a:t>http://blogs.technet.com/msrc</a:t>
            </a:r>
          </a:p>
          <a:p>
            <a:pPr>
              <a:lnSpc>
                <a:spcPct val="85000"/>
              </a:lnSpc>
              <a:spcBef>
                <a:spcPct val="15000"/>
              </a:spcBef>
            </a:pPr>
            <a:endParaRPr lang="en-US" sz="1600" b="1" i="1" dirty="0" smtClean="0"/>
          </a:p>
          <a:p>
            <a:pPr>
              <a:lnSpc>
                <a:spcPct val="85000"/>
              </a:lnSpc>
              <a:spcBef>
                <a:spcPct val="15000"/>
              </a:spcBef>
            </a:pPr>
            <a:r>
              <a:rPr lang="en-US" sz="1600" noProof="1" smtClean="0"/>
              <a:t>Microsoft France sécurité </a:t>
            </a:r>
            <a:br>
              <a:rPr lang="en-US" sz="1600" noProof="1" smtClean="0"/>
            </a:br>
            <a:r>
              <a:rPr lang="en-US" sz="1600" i="1" noProof="1" smtClean="0"/>
              <a:t>http://www.microsoft.com/france/securite </a:t>
            </a:r>
          </a:p>
          <a:p>
            <a:pPr>
              <a:lnSpc>
                <a:spcPct val="85000"/>
              </a:lnSpc>
              <a:spcBef>
                <a:spcPct val="15000"/>
              </a:spcBef>
            </a:pPr>
            <a:r>
              <a:rPr lang="en-US" sz="1600" noProof="1" smtClean="0"/>
              <a:t>TechNet sécurité</a:t>
            </a:r>
            <a:br>
              <a:rPr lang="en-US" sz="1600" noProof="1" smtClean="0"/>
            </a:br>
            <a:r>
              <a:rPr lang="en-US" sz="1600" i="1" noProof="1" smtClean="0"/>
              <a:t>http://www.microsoft.com/france/technet/security</a:t>
            </a:r>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179388" y="2854325"/>
            <a:ext cx="8820150" cy="3460750"/>
          </a:xfrm>
          <a:prstGeom prst="rect">
            <a:avLst/>
          </a:prstGeom>
          <a:noFill/>
          <a:ln w="9525">
            <a:noFill/>
            <a:miter lim="800000"/>
            <a:headEnd/>
            <a:tailEnd/>
          </a:ln>
        </p:spPr>
        <p:txBody>
          <a:bodyPr>
            <a:spAutoFit/>
          </a:bodyPr>
          <a:lstStyle/>
          <a:p>
            <a:r>
              <a:rPr lang="fr-FR" b="1" u="sng">
                <a:solidFill>
                  <a:schemeClr val="tx1"/>
                </a:solidFill>
                <a:ea typeface="Arial Unicode MS" pitchFamily="34" charset="-128"/>
                <a:cs typeface="Arial Unicode MS" pitchFamily="34" charset="-128"/>
              </a:rPr>
              <a:t>Informations légales</a:t>
            </a:r>
            <a:br>
              <a:rPr lang="fr-FR" b="1" u="sng">
                <a:solidFill>
                  <a:schemeClr val="tx1"/>
                </a:solidFill>
                <a:ea typeface="Arial Unicode MS" pitchFamily="34" charset="-128"/>
                <a:cs typeface="Arial Unicode MS" pitchFamily="34" charset="-128"/>
              </a:rPr>
            </a:br>
            <a:endParaRPr lang="fr-FR" b="1" u="sng">
              <a:solidFill>
                <a:schemeClr val="tx1"/>
              </a:solidFill>
              <a:ea typeface="Arial Unicode MS" pitchFamily="34" charset="-128"/>
              <a:cs typeface="Arial Unicode MS" pitchFamily="34" charset="-128"/>
            </a:endParaRPr>
          </a:p>
          <a:p>
            <a:pPr algn="just"/>
            <a:r>
              <a:rPr lang="en-US" sz="900">
                <a:solidFill>
                  <a:schemeClr val="tx1"/>
                </a:solidFill>
                <a:ea typeface="Arial Unicode MS" pitchFamily="34" charset="-128"/>
                <a:cs typeface="Arial Unicode MS" pitchFamily="34" charset="-128"/>
              </a:rPr>
              <a:t>L’OBJET DU PRESENT DOCUMENT EST DE VOUS FOURNIR L’INFORMATION QUE VOUS AVEZ DEMANDEE CONCERNANT LA SECURITE. GENERALEMENT, L’INFORMATION PROVOQUE UNE PRISE DE CONSCIENCE AUTOUR DE LA SECURITE ET IDENTIFIE LE PERSONNEL, LES PROCEDES, RESSOURCES ET TECHNOLOGIES QUI SONT DESTINES A PROMOUVOIR DE BONNES REGLES DE SECURITE DANS VOTRE ORGANISATION. LES VIRUS ET AUTRES TECHNOLOGIES NUISIBLES DESTINES A ATTAQUER VOTRE ENVIRONNEMENT INFORMATIQUE CHANGENT CONTINUELLEMENT AFIN DE CONTOURNER LES MESURES DE SECURITE EXISTANTES. DES LORS, MAINTENIR UN ENVIRONNEMENT INFORMATIQUE FIABLE EST UN PROCESSUS CONTINU QUI EXIGE QUE VOUS MAINTENIEZ UN PERSONNEL, DES PROCEDES, RESSOURCES ET TECHNOLOGIES ADEQUATS AFIN DE VOUS PROTEGER CONTRE TOUTE ATTEINTE A LA SECURITE. AUCUNE DISPOSITION CONTENUE DANS LES PRESENTES NE DOIT ETRE INTERPRETEE OU CONSIDEREE COMME UNE CERTIFICATION, UNE GARANTIE OU TOUTE AUTRE FORME DE VALIDATION QUE VOTRE ENVIRONNEMENT INFORMATIQUE EST ET DEMEURERA PROTEGE CONTRE DES ATTEINTES A LA SECURITE ET NOUS N’ASSUMONS AUCUNE RESPONSABILITE POUR TOUTE ATTEINTE A LA SECURITE OU TOUT DOMMAGE OU PERTE SUBSEQUENT. </a:t>
            </a:r>
          </a:p>
          <a:p>
            <a:pPr algn="just"/>
            <a:r>
              <a:rPr lang="en-US" sz="900">
                <a:solidFill>
                  <a:schemeClr val="tx1"/>
                </a:solidFill>
                <a:ea typeface="Arial Unicode MS" pitchFamily="34" charset="-128"/>
                <a:cs typeface="Arial Unicode MS" pitchFamily="34" charset="-128"/>
              </a:rPr>
              <a:t>TOUTES COMMUNICATIONS OU TRANSMISSIONS D’INFORMATION QUI VOUS SONT ADRESSEES AU SUJET DE MICROSOFT ET CONCERNANT LA SECURITE INCLUANT NOTAMMENT TOUTES SUGGESTIONS, ANALYSES, OU COMMENTAIRES QUI VOUS SONT FOURNIS DURANT UNE ANALYSE RELATIVE A LA SECURITE OU TOUTE AUTRE INFORMATION PASSEE, PRESENTE OU FUTURE RELATIVE NOTAMMENT AUX TESTS DE SECURITE, EVALUATIONS, DISPONIBILITES, HORAIRES OU OBJECTIFS (CI-APRES COLLECTIVEMENT DENOMMES « INFORMATIONS SUR LA SECURITE »), SONT FOURNIS CONFORMEMENT AUX CONDITIONS DU CONTRAT DE SERVICE EXISTANT ENTRE VOUS ET MICROSOFT ET UNIQUEMENT AFIN DE VOUS PERMETTRE DE VOUS ORGANISER FACE A D’EVENTUELS PROBLEMES DE SECURITE. TOUTES LES INFORMATIONS SUR LA SECURITE CONTIENNENT TOUTES LES DONNEES QUI NOUS SONT ACTUELLEMENT ACCESSIBLES MAIS QUI SONT SUSCEPTIBLES DE CHANGER EN RAISON DU CHANGEMENT CONSTANT DE CES DONNEES SANS QUE MICROSOFT VOUS AIT PREALABLEMENT INFORME DE CES CHANGEMENTS. NOUS VOUS RECOMMANDONS DONC DE VERIFIER REGULIEREMENT AUPRES DE NOUS ET SUR LE SITE INTERNET DE SECURITE SITUE A L’ADRESSE SUIVANTE </a:t>
            </a:r>
            <a:r>
              <a:rPr lang="en-US" sz="900">
                <a:solidFill>
                  <a:schemeClr val="tx1"/>
                </a:solidFill>
                <a:ea typeface="Arial Unicode MS" pitchFamily="34" charset="-128"/>
                <a:cs typeface="Arial Unicode MS" pitchFamily="34" charset="-128"/>
                <a:hlinkClick r:id="rId3" action="ppaction://hlinkfile"/>
              </a:rPr>
              <a:t>WWW.MICROSOFT.COM/SECURITY</a:t>
            </a:r>
            <a:r>
              <a:rPr lang="en-US" sz="900">
                <a:solidFill>
                  <a:schemeClr val="tx1"/>
                </a:solidFill>
                <a:ea typeface="Arial Unicode MS" pitchFamily="34" charset="-128"/>
                <a:cs typeface="Arial Unicode MS" pitchFamily="34" charset="-128"/>
              </a:rPr>
              <a:t> SI LES INFORMATIONS QUE NOUS VOUS AVONS FOURNIES FONT L’OBJET DE MISES A JOUR. VEUILLEZ NOUS CONTACTER SI VOUS AVEZ D’AUTRES QUESTIONS CONCERNANT DES PROBLEMES DE SECURITE OU SI VOUS AVEZ BESOIN D’UNE MISE A JOUR DES INFORMATIONS QUE NOUS VOUS AVONS FOURNIES. </a:t>
            </a:r>
          </a:p>
          <a:p>
            <a:endParaRPr lang="en-US" sz="900">
              <a:solidFill>
                <a:schemeClr val="tx1"/>
              </a:solidFill>
              <a:ea typeface="Arial Unicode MS" pitchFamily="34" charset="-128"/>
              <a:cs typeface="Arial Unicode MS" pitchFamily="34" charset="-128"/>
            </a:endParaRP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9714" name="Rectangle 2"/>
          <p:cNvSpPr>
            <a:spLocks noGrp="1" noChangeArrowheads="1"/>
          </p:cNvSpPr>
          <p:nvPr>
            <p:ph type="title"/>
          </p:nvPr>
        </p:nvSpPr>
        <p:spPr/>
        <p:txBody>
          <a:bodyPr/>
          <a:lstStyle/>
          <a:p>
            <a:r>
              <a:rPr lang="en-US" dirty="0" err="1" smtClean="0"/>
              <a:t>Bienvenue</a:t>
            </a:r>
            <a:r>
              <a:rPr lang="en-US" dirty="0" smtClean="0"/>
              <a:t> !</a:t>
            </a:r>
          </a:p>
        </p:txBody>
      </p:sp>
      <p:sp>
        <p:nvSpPr>
          <p:cNvPr id="1779715" name="Rectangle 3"/>
          <p:cNvSpPr>
            <a:spLocks noGrp="1" noChangeArrowheads="1"/>
          </p:cNvSpPr>
          <p:nvPr>
            <p:ph idx="1"/>
          </p:nvPr>
        </p:nvSpPr>
        <p:spPr>
          <a:xfrm>
            <a:off x="381000" y="1412875"/>
            <a:ext cx="8382000" cy="3564053"/>
          </a:xfrm>
        </p:spPr>
        <p:txBody>
          <a:bodyPr/>
          <a:lstStyle/>
          <a:p>
            <a:r>
              <a:rPr lang="fr-FR" dirty="0" smtClean="0"/>
              <a:t>Présentation des Bulletins de mai</a:t>
            </a:r>
          </a:p>
          <a:p>
            <a:pPr lvl="1"/>
            <a:r>
              <a:rPr lang="fr-FR" dirty="0" smtClean="0"/>
              <a:t>Un nouveau Bulletin de sécurité</a:t>
            </a:r>
          </a:p>
          <a:p>
            <a:pPr lvl="1"/>
            <a:r>
              <a:rPr lang="fr-FR" dirty="0" smtClean="0"/>
              <a:t>Mise à jour non relative à la sécurité</a:t>
            </a:r>
          </a:p>
          <a:p>
            <a:r>
              <a:rPr lang="en-US" dirty="0" err="1" smtClean="0"/>
              <a:t>Informations</a:t>
            </a:r>
            <a:r>
              <a:rPr lang="en-US" dirty="0" smtClean="0"/>
              <a:t> </a:t>
            </a:r>
            <a:r>
              <a:rPr lang="en-US" dirty="0" err="1" smtClean="0"/>
              <a:t>connexes</a:t>
            </a:r>
            <a:r>
              <a:rPr lang="en-US" dirty="0" smtClean="0"/>
              <a:t> :</a:t>
            </a:r>
          </a:p>
          <a:p>
            <a:pPr lvl="1"/>
            <a:r>
              <a:rPr lang="en-US" altLang="ja-JP" dirty="0" smtClean="0"/>
              <a:t>Microsoft® Windows® Malicious Software* Removal Tool</a:t>
            </a:r>
          </a:p>
          <a:p>
            <a:r>
              <a:rPr lang="en-US" dirty="0" err="1" smtClean="0"/>
              <a:t>Ressources</a:t>
            </a:r>
            <a:endParaRPr lang="en-US" dirty="0" smtClean="0"/>
          </a:p>
          <a:p>
            <a:r>
              <a:rPr lang="fr-FR" dirty="0" smtClean="0"/>
              <a:t>Questions - Réponses : Envoyez dès maintenant !</a:t>
            </a:r>
            <a:endParaRPr lang="en-US" dirty="0" smtClean="0"/>
          </a:p>
        </p:txBody>
      </p:sp>
      <p:sp>
        <p:nvSpPr>
          <p:cNvPr id="6148" name="Text Box 5"/>
          <p:cNvSpPr txBox="1">
            <a:spLocks noChangeArrowheads="1"/>
          </p:cNvSpPr>
          <p:nvPr/>
        </p:nvSpPr>
        <p:spPr bwMode="auto">
          <a:xfrm>
            <a:off x="5211763" y="5915025"/>
            <a:ext cx="3932237" cy="304800"/>
          </a:xfrm>
          <a:prstGeom prst="rect">
            <a:avLst/>
          </a:prstGeom>
          <a:noFill/>
          <a:ln w="9525">
            <a:noFill/>
            <a:miter lim="800000"/>
            <a:headEnd/>
            <a:tailEnd/>
          </a:ln>
        </p:spPr>
        <p:txBody>
          <a:bodyPr>
            <a:spAutoFit/>
          </a:bodyPr>
          <a:lstStyle/>
          <a:p>
            <a:pPr algn="r">
              <a:spcBef>
                <a:spcPct val="50000"/>
              </a:spcBef>
            </a:pPr>
            <a:r>
              <a:rPr lang="en-US" sz="1400">
                <a:solidFill>
                  <a:srgbClr val="FFFFFF"/>
                </a:solidFill>
              </a:rPr>
              <a:t>* Malicious software (logiciel malveillant)</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4706" name="Rectangle 2"/>
          <p:cNvSpPr>
            <a:spLocks noGrp="1" noChangeArrowheads="1"/>
          </p:cNvSpPr>
          <p:nvPr>
            <p:ph type="title"/>
          </p:nvPr>
        </p:nvSpPr>
        <p:spPr/>
        <p:txBody>
          <a:bodyPr/>
          <a:lstStyle/>
          <a:p>
            <a:pPr defTabSz="914363" fontAlgn="auto">
              <a:spcAft>
                <a:spcPts val="0"/>
              </a:spcAft>
              <a:defRPr/>
            </a:pPr>
            <a:r>
              <a:rPr>
                <a:solidFill>
                  <a:schemeClr val="tx1">
                    <a:lumMod val="95000"/>
                  </a:schemeClr>
                </a:solidFill>
              </a:rPr>
              <a:t>Questions - Réponses</a:t>
            </a:r>
          </a:p>
        </p:txBody>
      </p:sp>
      <p:sp>
        <p:nvSpPr>
          <p:cNvPr id="9219" name="Rectangle 3"/>
          <p:cNvSpPr>
            <a:spLocks noGrp="1" noChangeArrowheads="1"/>
          </p:cNvSpPr>
          <p:nvPr>
            <p:ph idx="1"/>
          </p:nvPr>
        </p:nvSpPr>
        <p:spPr>
          <a:xfrm>
            <a:off x="152400" y="1035050"/>
            <a:ext cx="8747125" cy="828675"/>
          </a:xfrm>
        </p:spPr>
        <p:txBody>
          <a:bodyPr/>
          <a:lstStyle/>
          <a:p>
            <a:pPr>
              <a:lnSpc>
                <a:spcPct val="150000"/>
              </a:lnSpc>
              <a:buFontTx/>
              <a:buNone/>
            </a:pPr>
            <a:r>
              <a:rPr lang="fr-FR" sz="2400" smtClean="0"/>
              <a:t>À tout moment pendant la présentation, posez vos questions :</a:t>
            </a:r>
            <a:endParaRPr lang="en-US" sz="2400" smtClean="0"/>
          </a:p>
        </p:txBody>
      </p:sp>
      <p:pic>
        <p:nvPicPr>
          <p:cNvPr id="9220" name="Picture 4"/>
          <p:cNvPicPr>
            <a:picLocks noChangeAspect="1" noChangeArrowheads="1"/>
          </p:cNvPicPr>
          <p:nvPr/>
        </p:nvPicPr>
        <p:blipFill>
          <a:blip r:embed="rId3" cstate="print"/>
          <a:srcRect/>
          <a:stretch>
            <a:fillRect/>
          </a:stretch>
        </p:blipFill>
        <p:spPr bwMode="auto">
          <a:xfrm>
            <a:off x="1527175" y="2232025"/>
            <a:ext cx="5899150" cy="1082675"/>
          </a:xfrm>
          <a:prstGeom prst="rect">
            <a:avLst/>
          </a:prstGeom>
          <a:noFill/>
          <a:ln w="9525">
            <a:noFill/>
            <a:miter lim="800000"/>
            <a:headEnd/>
            <a:tailEnd/>
          </a:ln>
        </p:spPr>
      </p:pic>
      <p:sp>
        <p:nvSpPr>
          <p:cNvPr id="9221" name="TextBox 4"/>
          <p:cNvSpPr txBox="1">
            <a:spLocks noChangeArrowheads="1"/>
          </p:cNvSpPr>
          <p:nvPr/>
        </p:nvSpPr>
        <p:spPr bwMode="auto">
          <a:xfrm>
            <a:off x="336550" y="1771650"/>
            <a:ext cx="7170738" cy="338138"/>
          </a:xfrm>
          <a:prstGeom prst="rect">
            <a:avLst/>
          </a:prstGeom>
          <a:noFill/>
          <a:ln w="9525">
            <a:noFill/>
            <a:miter lim="800000"/>
            <a:headEnd/>
            <a:tailEnd/>
          </a:ln>
        </p:spPr>
        <p:txBody>
          <a:bodyPr wrap="none">
            <a:spAutoFit/>
          </a:bodyPr>
          <a:lstStyle/>
          <a:p>
            <a:r>
              <a:rPr lang="fr-FR" sz="1600" b="1">
                <a:solidFill>
                  <a:schemeClr val="tx1"/>
                </a:solidFill>
              </a:rPr>
              <a:t>1. Ouvrez l’interface Questions-réponses en cliquant sur le menu Q&amp;R :</a:t>
            </a:r>
          </a:p>
        </p:txBody>
      </p:sp>
      <p:sp>
        <p:nvSpPr>
          <p:cNvPr id="9222" name="Rectangle 6"/>
          <p:cNvSpPr>
            <a:spLocks noChangeArrowheads="1"/>
          </p:cNvSpPr>
          <p:nvPr/>
        </p:nvSpPr>
        <p:spPr bwMode="auto">
          <a:xfrm>
            <a:off x="336550" y="3797300"/>
            <a:ext cx="7458075" cy="584200"/>
          </a:xfrm>
          <a:prstGeom prst="rect">
            <a:avLst/>
          </a:prstGeom>
          <a:noFill/>
          <a:ln w="9525">
            <a:noFill/>
            <a:miter lim="800000"/>
            <a:headEnd/>
            <a:tailEnd/>
          </a:ln>
        </p:spPr>
        <p:txBody>
          <a:bodyPr>
            <a:spAutoFit/>
          </a:bodyPr>
          <a:lstStyle/>
          <a:p>
            <a:r>
              <a:rPr lang="fr-FR" sz="1600" b="1">
                <a:solidFill>
                  <a:schemeClr val="tx1"/>
                </a:solidFill>
              </a:rPr>
              <a:t>2. Précisez le numéro du Bulletin, entrez votre question et cliquez sur « Poser une question » :</a:t>
            </a:r>
            <a:endParaRPr lang="fr-FR" sz="1600"/>
          </a:p>
        </p:txBody>
      </p:sp>
      <p:pic>
        <p:nvPicPr>
          <p:cNvPr id="9223" name="Picture 6"/>
          <p:cNvPicPr>
            <a:picLocks noChangeAspect="1" noChangeArrowheads="1"/>
          </p:cNvPicPr>
          <p:nvPr/>
        </p:nvPicPr>
        <p:blipFill>
          <a:blip r:embed="rId4" cstate="print"/>
          <a:srcRect/>
          <a:stretch>
            <a:fillRect/>
          </a:stretch>
        </p:blipFill>
        <p:spPr bwMode="auto">
          <a:xfrm>
            <a:off x="1533525" y="4476750"/>
            <a:ext cx="6103938" cy="171450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8018" name="Rectangle 2"/>
          <p:cNvSpPr>
            <a:spLocks noGrp="1" noChangeArrowheads="1"/>
          </p:cNvSpPr>
          <p:nvPr>
            <p:ph type="title"/>
          </p:nvPr>
        </p:nvSpPr>
        <p:spPr/>
        <p:txBody>
          <a:bodyPr>
            <a:normAutofit fontScale="90000"/>
          </a:bodyPr>
          <a:lstStyle/>
          <a:p>
            <a:r>
              <a:rPr lang="fr-FR" dirty="0" smtClean="0"/>
              <a:t>Indice de gravité cumulée et Indice d'exploitabilité</a:t>
            </a:r>
            <a:endParaRPr lang="en-US" dirty="0" smtClean="0"/>
          </a:p>
        </p:txBody>
      </p:sp>
      <p:graphicFrame>
        <p:nvGraphicFramePr>
          <p:cNvPr id="5" name="Table 4"/>
          <p:cNvGraphicFramePr>
            <a:graphicFrameLocks noGrp="1"/>
          </p:cNvGraphicFramePr>
          <p:nvPr/>
        </p:nvGraphicFramePr>
        <p:xfrm>
          <a:off x="520701" y="1403350"/>
          <a:ext cx="8010523" cy="4461804"/>
        </p:xfrm>
        <a:graphic>
          <a:graphicData uri="http://schemas.openxmlformats.org/drawingml/2006/table">
            <a:tbl>
              <a:tblPr/>
              <a:tblGrid>
                <a:gridCol w="1859758"/>
                <a:gridCol w="542428"/>
                <a:gridCol w="319645"/>
                <a:gridCol w="2993048"/>
                <a:gridCol w="435886"/>
                <a:gridCol w="1859758"/>
              </a:tblGrid>
              <a:tr h="586830">
                <a:tc rowSpan="3">
                  <a:txBody>
                    <a:bodyPr/>
                    <a:lstStyle/>
                    <a:p>
                      <a:pPr algn="ctr" fontAlgn="ctr"/>
                      <a:r>
                        <a:rPr lang="en-US" sz="1200" b="1" i="0" u="none" strike="noStrike" dirty="0">
                          <a:solidFill>
                            <a:srgbClr val="FFFFFF"/>
                          </a:solidFill>
                          <a:latin typeface="Calibri"/>
                        </a:rPr>
                        <a:t>Exploitability Index</a:t>
                      </a:r>
                    </a:p>
                  </a:txBody>
                  <a:tcPr marL="5393" marR="5393" marT="5393"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alpha val="24000"/>
                      </a:srgbClr>
                    </a:solidFill>
                  </a:tcPr>
                </a:tc>
                <a:tc>
                  <a:txBody>
                    <a:bodyPr/>
                    <a:lstStyle/>
                    <a:p>
                      <a:pPr algn="ctr" fontAlgn="ctr"/>
                      <a:r>
                        <a:rPr lang="en-US" sz="700" b="0" i="0" u="none" strike="noStrike" dirty="0" smtClean="0">
                          <a:solidFill>
                            <a:srgbClr val="FFFFFF"/>
                          </a:solidFill>
                          <a:effectLst>
                            <a:outerShdw blurRad="38100" dist="38100" dir="2700000" algn="tl">
                              <a:srgbClr val="000000">
                                <a:alpha val="43137"/>
                              </a:srgbClr>
                            </a:outerShdw>
                          </a:effectLst>
                          <a:latin typeface="Calibri"/>
                        </a:rPr>
                        <a:t>1</a:t>
                      </a:r>
                      <a:endParaRPr lang="en-US" sz="700" b="0" i="0" u="none" strike="noStrike" dirty="0">
                        <a:solidFill>
                          <a:srgbClr val="FFFFFF"/>
                        </a:solidFill>
                        <a:effectLst>
                          <a:outerShdw blurRad="38100" dist="38100" dir="2700000" algn="tl">
                            <a:srgbClr val="000000">
                              <a:alpha val="43137"/>
                            </a:srgbClr>
                          </a:outerShdw>
                        </a:effectLst>
                        <a:latin typeface="Calibri"/>
                      </a:endParaRPr>
                    </a:p>
                  </a:txBody>
                  <a:tcPr marL="5393" marR="5393" marT="5393"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alpha val="24000"/>
                      </a:srgbClr>
                    </a:solidFill>
                  </a:tcPr>
                </a:tc>
                <a:tc>
                  <a:txBody>
                    <a:bodyPr/>
                    <a:lstStyle/>
                    <a:p>
                      <a:pPr algn="l" fontAlgn="b"/>
                      <a:r>
                        <a:rPr lang="en-US" sz="600" b="0" i="0" u="none" strike="noStrike">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fontAlgn="b"/>
                      <a:r>
                        <a:rPr lang="en-US" sz="600" b="0" i="0" u="none" strike="noStrike" dirty="0">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l" fontAlgn="b"/>
                      <a:r>
                        <a:rPr lang="en-US" sz="600" b="0" i="0" u="none" strike="noStrike">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fontAlgn="ctr"/>
                      <a:r>
                        <a:rPr lang="en-US" sz="1100" b="1" i="0" u="none" strike="noStrike" dirty="0">
                          <a:solidFill>
                            <a:srgbClr val="FFFFFF"/>
                          </a:solidFill>
                          <a:latin typeface="Calibri"/>
                        </a:rPr>
                        <a:t>RISK</a:t>
                      </a:r>
                    </a:p>
                  </a:txBody>
                  <a:tcPr marL="5393" marR="5393" marT="5393"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8947">
                <a:tc vMerge="1">
                  <a:txBody>
                    <a:bodyPr/>
                    <a:lstStyle/>
                    <a:p>
                      <a:endParaRPr lang="en-US"/>
                    </a:p>
                  </a:txBody>
                  <a:tcPr/>
                </a:tc>
                <a:tc>
                  <a:txBody>
                    <a:bodyPr/>
                    <a:lstStyle/>
                    <a:p>
                      <a:pPr algn="ctr" fontAlgn="ctr"/>
                      <a:r>
                        <a:rPr lang="en-US" sz="700" b="0" i="0" u="none" strike="noStrike" dirty="0" smtClean="0">
                          <a:solidFill>
                            <a:srgbClr val="FFFFFF"/>
                          </a:solidFill>
                          <a:effectLst>
                            <a:outerShdw blurRad="38100" dist="38100" dir="2700000" algn="tl">
                              <a:srgbClr val="000000">
                                <a:alpha val="43137"/>
                              </a:srgbClr>
                            </a:outerShdw>
                          </a:effectLst>
                          <a:latin typeface="Calibri"/>
                        </a:rPr>
                        <a:t>2</a:t>
                      </a:r>
                      <a:endParaRPr lang="en-US" sz="700" b="0" i="0" u="none" strike="noStrike" dirty="0">
                        <a:solidFill>
                          <a:srgbClr val="FFFFFF"/>
                        </a:solidFill>
                        <a:effectLst>
                          <a:outerShdw blurRad="38100" dist="38100" dir="2700000" algn="tl">
                            <a:srgbClr val="000000">
                              <a:alpha val="43137"/>
                            </a:srgbClr>
                          </a:outerShdw>
                        </a:effectLst>
                        <a:latin typeface="Calibri"/>
                      </a:endParaRPr>
                    </a:p>
                  </a:txBody>
                  <a:tcPr marL="5393" marR="5393" marT="5393"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alpha val="24000"/>
                      </a:srgbClr>
                    </a:solidFill>
                  </a:tcPr>
                </a:tc>
                <a:tc>
                  <a:txBody>
                    <a:bodyPr/>
                    <a:lstStyle/>
                    <a:p>
                      <a:pPr algn="l" fontAlgn="b"/>
                      <a:r>
                        <a:rPr lang="en-US" sz="600" b="0" i="0" u="none" strike="noStrike">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dirty="0">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r>
              <a:tr h="591064">
                <a:tc vMerge="1">
                  <a:txBody>
                    <a:bodyPr/>
                    <a:lstStyle/>
                    <a:p>
                      <a:endParaRPr lang="en-US"/>
                    </a:p>
                  </a:txBody>
                  <a:tcPr/>
                </a:tc>
                <a:tc>
                  <a:txBody>
                    <a:bodyPr/>
                    <a:lstStyle/>
                    <a:p>
                      <a:pPr algn="ctr" fontAlgn="ctr"/>
                      <a:r>
                        <a:rPr lang="en-US" sz="700" b="0" i="0" u="none" strike="noStrike" dirty="0" smtClean="0">
                          <a:solidFill>
                            <a:srgbClr val="FFFFFF"/>
                          </a:solidFill>
                          <a:effectLst>
                            <a:outerShdw blurRad="38100" dist="38100" dir="2700000" algn="tl">
                              <a:srgbClr val="000000">
                                <a:alpha val="43137"/>
                              </a:srgbClr>
                            </a:outerShdw>
                          </a:effectLst>
                          <a:latin typeface="Calibri"/>
                        </a:rPr>
                        <a:t>3</a:t>
                      </a:r>
                      <a:endParaRPr lang="en-US" sz="700" b="0" i="0" u="none" strike="noStrike" dirty="0">
                        <a:solidFill>
                          <a:srgbClr val="FFFFFF"/>
                        </a:solidFill>
                        <a:effectLst>
                          <a:outerShdw blurRad="38100" dist="38100" dir="2700000" algn="tl">
                            <a:srgbClr val="000000">
                              <a:alpha val="43137"/>
                            </a:srgbClr>
                          </a:outerShdw>
                        </a:effectLst>
                        <a:latin typeface="Calibri"/>
                      </a:endParaRPr>
                    </a:p>
                  </a:txBody>
                  <a:tcPr marL="5393" marR="5393" marT="5393"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alpha val="24000"/>
                      </a:srgbClr>
                    </a:solidFill>
                  </a:tcPr>
                </a:tc>
                <a:tc>
                  <a:txBody>
                    <a:bodyPr/>
                    <a:lstStyle/>
                    <a:p>
                      <a:pPr algn="l" fontAlgn="b"/>
                      <a:r>
                        <a:rPr lang="en-US" sz="600" b="0" i="0" u="none" strike="noStrike">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r>
              <a:tr h="109239">
                <a:tc>
                  <a:txBody>
                    <a:bodyPr/>
                    <a:lstStyle/>
                    <a:p>
                      <a:pPr algn="ctr" fontAlgn="b"/>
                      <a:endParaRPr lang="en-US" sz="1000" b="0" i="0" u="none" strike="noStrike" dirty="0">
                        <a:solidFill>
                          <a:srgbClr val="000000"/>
                        </a:solidFill>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outerShdw blurRad="38100" dist="38100" dir="2700000" algn="tl">
                            <a:srgbClr val="000000">
                              <a:alpha val="43137"/>
                            </a:srgbClr>
                          </a:outerShdw>
                        </a:effectLst>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3181">
                <a:tc rowSpan="4">
                  <a:txBody>
                    <a:bodyPr/>
                    <a:lstStyle/>
                    <a:p>
                      <a:pPr algn="ctr" fontAlgn="ctr"/>
                      <a:r>
                        <a:rPr lang="en-US" sz="1200" b="1" i="0" u="none" strike="noStrike" dirty="0">
                          <a:solidFill>
                            <a:srgbClr val="FFFFFF"/>
                          </a:solidFill>
                          <a:latin typeface="Calibri"/>
                        </a:rPr>
                        <a:t>Severity</a:t>
                      </a:r>
                    </a:p>
                  </a:txBody>
                  <a:tcPr marL="5393" marR="5393" marT="5393"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alpha val="24000"/>
                      </a:srgbClr>
                    </a:solidFill>
                  </a:tcPr>
                </a:tc>
                <a:tc>
                  <a:txBody>
                    <a:bodyPr/>
                    <a:lstStyle/>
                    <a:p>
                      <a:pPr algn="ctr" fontAlgn="ctr"/>
                      <a:r>
                        <a:rPr lang="en-US" sz="700" b="0" i="0" u="none" strike="noStrike" dirty="0">
                          <a:solidFill>
                            <a:srgbClr val="FFFFFF"/>
                          </a:solidFill>
                          <a:effectLst>
                            <a:outerShdw blurRad="38100" dist="38100" dir="2700000" algn="tl">
                              <a:srgbClr val="000000">
                                <a:alpha val="43137"/>
                              </a:srgbClr>
                            </a:outerShdw>
                          </a:effectLst>
                          <a:latin typeface="Calibri"/>
                        </a:rPr>
                        <a:t>CRITICAL</a:t>
                      </a:r>
                    </a:p>
                  </a:txBody>
                  <a:tcPr marL="5393" marR="5393" marT="5393"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alpha val="24000"/>
                      </a:srgbClr>
                    </a:solidFill>
                  </a:tcPr>
                </a:tc>
                <a:tc>
                  <a:txBody>
                    <a:bodyPr/>
                    <a:lstStyle/>
                    <a:p>
                      <a:pPr algn="l" fontAlgn="b"/>
                      <a:r>
                        <a:rPr lang="en-US" sz="600" b="0" i="0" u="none" strike="noStrike">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algn="ctr" fontAlgn="b"/>
                      <a:r>
                        <a:rPr lang="en-US" sz="600" b="0" i="0" u="none" strike="noStrike" dirty="0">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l" fontAlgn="b"/>
                      <a:r>
                        <a:rPr lang="en-US" sz="600" b="0" i="0" u="none" strike="noStrike">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algn="ctr" fontAlgn="ctr"/>
                      <a:r>
                        <a:rPr lang="en-US" sz="1100" b="1" i="0" u="none" strike="noStrike" dirty="0">
                          <a:solidFill>
                            <a:srgbClr val="FFFFFF"/>
                          </a:solidFill>
                          <a:latin typeface="Calibri"/>
                        </a:rPr>
                        <a:t>IMPACT</a:t>
                      </a:r>
                    </a:p>
                  </a:txBody>
                  <a:tcPr marL="5393" marR="5393" marT="5393"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3181">
                <a:tc vMerge="1">
                  <a:txBody>
                    <a:bodyPr/>
                    <a:lstStyle/>
                    <a:p>
                      <a:endParaRPr lang="en-US"/>
                    </a:p>
                  </a:txBody>
                  <a:tcPr/>
                </a:tc>
                <a:tc>
                  <a:txBody>
                    <a:bodyPr/>
                    <a:lstStyle/>
                    <a:p>
                      <a:pPr algn="ctr" fontAlgn="ctr"/>
                      <a:r>
                        <a:rPr lang="en-US" sz="700" b="0" i="0" u="none" strike="noStrike" dirty="0">
                          <a:solidFill>
                            <a:srgbClr val="FFFFFF"/>
                          </a:solidFill>
                          <a:effectLst>
                            <a:outerShdw blurRad="38100" dist="38100" dir="2700000" algn="tl">
                              <a:srgbClr val="000000">
                                <a:alpha val="43137"/>
                              </a:srgbClr>
                            </a:outerShdw>
                          </a:effectLst>
                          <a:latin typeface="Calibri"/>
                        </a:rPr>
                        <a:t>IMPORTANT</a:t>
                      </a:r>
                    </a:p>
                  </a:txBody>
                  <a:tcPr marL="5393" marR="5393" marT="5393"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alpha val="24000"/>
                      </a:srgbClr>
                    </a:solidFill>
                  </a:tcPr>
                </a:tc>
                <a:tc>
                  <a:txBody>
                    <a:bodyPr/>
                    <a:lstStyle/>
                    <a:p>
                      <a:pPr algn="l" fontAlgn="b"/>
                      <a:r>
                        <a:rPr lang="en-US" sz="600" b="0" i="0" u="none" strike="noStrike">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r>
              <a:tr h="593181">
                <a:tc vMerge="1">
                  <a:txBody>
                    <a:bodyPr/>
                    <a:lstStyle/>
                    <a:p>
                      <a:endParaRPr lang="en-US"/>
                    </a:p>
                  </a:txBody>
                  <a:tcPr/>
                </a:tc>
                <a:tc>
                  <a:txBody>
                    <a:bodyPr/>
                    <a:lstStyle/>
                    <a:p>
                      <a:pPr algn="ctr" fontAlgn="ctr"/>
                      <a:r>
                        <a:rPr lang="en-US" sz="700" b="0" i="0" u="none" strike="noStrike" dirty="0">
                          <a:solidFill>
                            <a:srgbClr val="FFFFFF"/>
                          </a:solidFill>
                          <a:effectLst>
                            <a:outerShdw blurRad="38100" dist="38100" dir="2700000" algn="tl">
                              <a:srgbClr val="000000">
                                <a:alpha val="43137"/>
                              </a:srgbClr>
                            </a:outerShdw>
                          </a:effectLst>
                          <a:latin typeface="Calibri"/>
                        </a:rPr>
                        <a:t>MODERATE</a:t>
                      </a:r>
                    </a:p>
                  </a:txBody>
                  <a:tcPr marL="5393" marR="5393" marT="5393"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alpha val="24000"/>
                      </a:srgbClr>
                    </a:solidFill>
                  </a:tcPr>
                </a:tc>
                <a:tc>
                  <a:txBody>
                    <a:bodyPr/>
                    <a:lstStyle/>
                    <a:p>
                      <a:pPr algn="l" fontAlgn="b"/>
                      <a:r>
                        <a:rPr lang="en-US" sz="600" b="0" i="0" u="none" strike="noStrike">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r>
              <a:tr h="593181">
                <a:tc vMerge="1">
                  <a:txBody>
                    <a:bodyPr/>
                    <a:lstStyle/>
                    <a:p>
                      <a:endParaRPr lang="en-US"/>
                    </a:p>
                  </a:txBody>
                  <a:tcPr/>
                </a:tc>
                <a:tc>
                  <a:txBody>
                    <a:bodyPr/>
                    <a:lstStyle/>
                    <a:p>
                      <a:pPr algn="ctr" fontAlgn="ctr"/>
                      <a:r>
                        <a:rPr lang="en-US" sz="700" b="0" i="0" u="none" strike="noStrike" dirty="0">
                          <a:solidFill>
                            <a:srgbClr val="FFFFFF"/>
                          </a:solidFill>
                          <a:effectLst>
                            <a:outerShdw blurRad="38100" dist="38100" dir="2700000" algn="tl">
                              <a:srgbClr val="000000">
                                <a:alpha val="43137"/>
                              </a:srgbClr>
                            </a:outerShdw>
                          </a:effectLst>
                          <a:latin typeface="Calibri"/>
                        </a:rPr>
                        <a:t>LOW</a:t>
                      </a:r>
                    </a:p>
                  </a:txBody>
                  <a:tcPr marL="5393" marR="5393" marT="5393"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alpha val="24000"/>
                      </a:srgbClr>
                    </a:solidFill>
                  </a:tcPr>
                </a:tc>
                <a:tc>
                  <a:txBody>
                    <a:bodyPr/>
                    <a:lstStyle/>
                    <a:p>
                      <a:pPr algn="l" fontAlgn="b"/>
                      <a:r>
                        <a:rPr lang="en-US" sz="600" b="0" i="0" u="none" strike="noStrike">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latin typeface="Calibri"/>
                        </a:rPr>
                        <a:t> </a:t>
                      </a: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r>
              <a:tr h="164446">
                <a:tc>
                  <a:txBody>
                    <a:bodyPr/>
                    <a:lstStyle/>
                    <a:p>
                      <a:pPr algn="l" fontAlgn="b"/>
                      <a:endParaRPr lang="en-US" sz="600" b="0" i="0" u="none" strike="noStrike">
                        <a:solidFill>
                          <a:srgbClr val="000000"/>
                        </a:solidFill>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900" b="1" i="0" u="none" strike="noStrike" dirty="0" smtClean="0">
                          <a:solidFill>
                            <a:srgbClr val="FFFFFF"/>
                          </a:solidFill>
                          <a:latin typeface="Calibri"/>
                        </a:rPr>
                        <a:t>MS09-017</a:t>
                      </a:r>
                      <a:endParaRPr lang="en-US" sz="900" b="1" i="0" u="none" strike="noStrike" dirty="0">
                        <a:solidFill>
                          <a:srgbClr val="FFFFFF"/>
                        </a:solidFill>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900" b="1" i="0" u="none" strike="noStrike">
                        <a:solidFill>
                          <a:srgbClr val="FFFFFF"/>
                        </a:solidFill>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600" b="0" i="0" u="none" strike="noStrike" dirty="0">
                        <a:solidFill>
                          <a:srgbClr val="000000"/>
                        </a:solidFill>
                        <a:latin typeface="Calibri"/>
                      </a:endParaRPr>
                    </a:p>
                  </a:txBody>
                  <a:tcPr marL="5393" marR="5393" marT="539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8018" name="Rectangle 2"/>
          <p:cNvSpPr>
            <a:spLocks noGrp="1" noChangeArrowheads="1"/>
          </p:cNvSpPr>
          <p:nvPr>
            <p:ph type="title"/>
          </p:nvPr>
        </p:nvSpPr>
        <p:spPr/>
        <p:txBody>
          <a:bodyPr/>
          <a:lstStyle/>
          <a:p>
            <a:r>
              <a:rPr lang="en-US" dirty="0" smtClean="0"/>
              <a:t>MS09-017 : Introduction</a:t>
            </a:r>
          </a:p>
        </p:txBody>
      </p:sp>
      <p:graphicFrame>
        <p:nvGraphicFramePr>
          <p:cNvPr id="9273" name="Group 57"/>
          <p:cNvGraphicFramePr>
            <a:graphicFrameLocks noGrp="1"/>
          </p:cNvGraphicFramePr>
          <p:nvPr/>
        </p:nvGraphicFramePr>
        <p:xfrm>
          <a:off x="428625" y="1047432"/>
          <a:ext cx="8470900" cy="4867593"/>
        </p:xfrm>
        <a:graphic>
          <a:graphicData uri="http://schemas.openxmlformats.org/drawingml/2006/table">
            <a:tbl>
              <a:tblPr/>
              <a:tblGrid>
                <a:gridCol w="1122363"/>
                <a:gridCol w="2652712"/>
                <a:gridCol w="1933575"/>
                <a:gridCol w="2762250"/>
              </a:tblGrid>
              <a:tr h="722313">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dirty="0" err="1" smtClean="0">
                          <a:ln>
                            <a:noFill/>
                          </a:ln>
                          <a:solidFill>
                            <a:srgbClr val="FFFFFF"/>
                          </a:solidFill>
                          <a:effectLst/>
                          <a:latin typeface="Arial" charset="0"/>
                          <a:cs typeface="Arial" charset="0"/>
                        </a:rPr>
                        <a:t>Numéro</a:t>
                      </a:r>
                      <a:endParaRPr kumimoji="0" lang="en-US" sz="1400" b="0" i="0" u="none" strike="noStrike" cap="none" normalizeH="0" baseline="0" dirty="0" smtClean="0">
                        <a:ln>
                          <a:noFill/>
                        </a:ln>
                        <a:solidFill>
                          <a:srgbClr val="FFFFFF"/>
                        </a:solidFill>
                        <a:effectLst/>
                        <a:latin typeface="Arial" charset="0"/>
                        <a:cs typeface="Arial" charset="0"/>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Titre</a:t>
                      </a:r>
                      <a:r>
                        <a:rPr kumimoji="0" lang="en-US" sz="1400" b="0" i="0" u="none" strike="noStrike" cap="none" normalizeH="0" baseline="0" smtClean="0">
                          <a:ln>
                            <a:noFill/>
                          </a:ln>
                          <a:solidFill>
                            <a:schemeClr val="tx1"/>
                          </a:solidFill>
                          <a:effectLst/>
                          <a:latin typeface="Arial" charset="0"/>
                          <a:cs typeface="Arial" charset="0"/>
                        </a:rPr>
                        <a:t> </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Indice de gravité maximal</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Produits affectés</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0823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dirty="0" smtClean="0">
                          <a:ln>
                            <a:noFill/>
                          </a:ln>
                          <a:solidFill>
                            <a:srgbClr val="FFFFFF"/>
                          </a:solidFill>
                          <a:effectLst/>
                          <a:latin typeface="Arial" charset="0"/>
                          <a:cs typeface="Arial" charset="0"/>
                        </a:rPr>
                        <a:t>MS09-017</a:t>
                      </a:r>
                    </a:p>
                  </a:txBody>
                  <a:tcPr marL="68580" marR="6858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dirty="0" smtClean="0">
                          <a:ln>
                            <a:noFill/>
                          </a:ln>
                          <a:solidFill>
                            <a:srgbClr val="FFFFFF"/>
                          </a:solidFill>
                          <a:effectLst/>
                          <a:latin typeface="Arial" charset="0"/>
                          <a:cs typeface="Arial" charset="0"/>
                        </a:rPr>
                        <a:t>Des vulnérabilités dans Microsoft Office PowerPoint pourraient permettre l'exécution de code à distance (967340)</a:t>
                      </a:r>
                      <a:endParaRPr kumimoji="0" lang="en-US" sz="1400" b="0" i="0" u="none" strike="noStrike" cap="none" normalizeH="0" baseline="0" dirty="0" smtClean="0">
                        <a:ln>
                          <a:noFill/>
                        </a:ln>
                        <a:solidFill>
                          <a:srgbClr val="FFFFFF"/>
                        </a:solidFill>
                        <a:effectLst/>
                        <a:latin typeface="Arial"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Critique</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Office 2000 SP3 </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Office XP SP3 </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Office 2003 SP3</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Office 2007 SP1</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Office 2007 SP2</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Office 2004 pour Mac</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Office 2008 pour Mac</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fr-FR" sz="1400" b="0" i="0" u="none" strike="noStrike" cap="none" normalizeH="0" baseline="0" dirty="0" smtClean="0">
                          <a:ln>
                            <a:noFill/>
                          </a:ln>
                          <a:solidFill>
                            <a:schemeClr val="tx1"/>
                          </a:solidFill>
                          <a:effectLst/>
                          <a:latin typeface="Arial" charset="0"/>
                          <a:cs typeface="Arial" charset="0"/>
                        </a:rPr>
                        <a:t> </a:t>
                      </a:r>
                      <a:r>
                        <a:rPr kumimoji="0" lang="fr-FR" sz="1400" b="0" i="0" u="none" strike="noStrike" cap="none" normalizeH="0" baseline="0" dirty="0" smtClean="0">
                          <a:ln>
                            <a:noFill/>
                          </a:ln>
                          <a:solidFill>
                            <a:srgbClr val="FFFFFF"/>
                          </a:solidFill>
                          <a:effectLst/>
                          <a:latin typeface="Arial" charset="0"/>
                          <a:cs typeface="Arial" charset="0"/>
                        </a:rPr>
                        <a:t>Convertisseur de formats de fichier Open XML pour Mac</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PowerPoint Viewer 2003 SP3</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PowerPoint Viewer 2007</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fr-FR" sz="1400" b="0" i="0" u="none" strike="noStrike" cap="none" normalizeH="0" baseline="0" dirty="0" smtClean="0">
                          <a:ln>
                            <a:noFill/>
                          </a:ln>
                          <a:solidFill>
                            <a:schemeClr val="tx1"/>
                          </a:solidFill>
                          <a:effectLst/>
                          <a:latin typeface="Arial" charset="0"/>
                          <a:cs typeface="Arial" charset="0"/>
                        </a:rPr>
                        <a:t> </a:t>
                      </a:r>
                      <a:r>
                        <a:rPr kumimoji="0" lang="fr-FR" sz="1400" b="0" i="0" u="none" strike="noStrike" cap="none" normalizeH="0" baseline="0" dirty="0" smtClean="0">
                          <a:ln>
                            <a:noFill/>
                          </a:ln>
                          <a:solidFill>
                            <a:srgbClr val="FFFFFF"/>
                          </a:solidFill>
                          <a:effectLst/>
                          <a:latin typeface="Arial" charset="0"/>
                          <a:cs typeface="Arial" charset="0"/>
                        </a:rPr>
                        <a:t>Pack de compatibilité Office pour les formats de fichier Word, Excel et PowerPoint 2007 SP1</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fr-FR" sz="1400" b="0" i="0" u="none" strike="noStrike" cap="none" normalizeH="0" baseline="0" dirty="0" smtClean="0">
                          <a:ln>
                            <a:noFill/>
                          </a:ln>
                          <a:solidFill>
                            <a:schemeClr val="tx1"/>
                          </a:solidFill>
                          <a:effectLst/>
                          <a:latin typeface="Arial" charset="0"/>
                          <a:cs typeface="Arial" charset="0"/>
                        </a:rPr>
                        <a:t> </a:t>
                      </a:r>
                      <a:r>
                        <a:rPr kumimoji="0" lang="fr-FR" sz="1400" b="0" i="0" u="none" strike="noStrike" cap="none" normalizeH="0" baseline="0" dirty="0" smtClean="0">
                          <a:ln>
                            <a:noFill/>
                          </a:ln>
                          <a:solidFill>
                            <a:srgbClr val="FFFFFF"/>
                          </a:solidFill>
                          <a:effectLst/>
                          <a:latin typeface="Arial" charset="0"/>
                          <a:cs typeface="Arial" charset="0"/>
                        </a:rPr>
                        <a:t>Pack de compatibilité Office pour les formats de fichier Word, Excel et PowerPoint 2007 SP2</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Microsoft Works 8.5</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Microsoft Works 9.0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MS09-017 : Indices de gravité</a:t>
            </a:r>
            <a:endParaRPr lang="en-US" dirty="0" smtClean="0"/>
          </a:p>
        </p:txBody>
      </p:sp>
      <p:graphicFrame>
        <p:nvGraphicFramePr>
          <p:cNvPr id="3" name="Table 2"/>
          <p:cNvGraphicFramePr>
            <a:graphicFrameLocks noGrp="1"/>
          </p:cNvGraphicFramePr>
          <p:nvPr/>
        </p:nvGraphicFramePr>
        <p:xfrm>
          <a:off x="68730" y="942975"/>
          <a:ext cx="8991600" cy="4864759"/>
        </p:xfrm>
        <a:graphic>
          <a:graphicData uri="http://schemas.openxmlformats.org/drawingml/2006/table">
            <a:tbl>
              <a:tblPr/>
              <a:tblGrid>
                <a:gridCol w="765175"/>
                <a:gridCol w="552450"/>
                <a:gridCol w="554038"/>
                <a:gridCol w="554037"/>
                <a:gridCol w="554038"/>
                <a:gridCol w="554037"/>
                <a:gridCol w="554038"/>
                <a:gridCol w="552450"/>
                <a:gridCol w="554037"/>
                <a:gridCol w="554038"/>
                <a:gridCol w="554037"/>
                <a:gridCol w="554038"/>
                <a:gridCol w="552450"/>
                <a:gridCol w="554037"/>
                <a:gridCol w="508000"/>
                <a:gridCol w="520700"/>
              </a:tblGrid>
              <a:tr h="600075">
                <a:tc>
                  <a:txBody>
                    <a:bodyPr/>
                    <a:lstStyle/>
                    <a:p>
                      <a:pPr marL="90488" marR="0" lvl="0" indent="0" algn="l" defTabSz="914400" rtl="0" eaLnBrk="1" fontAlgn="b" latinLnBrk="0" hangingPunct="1">
                        <a:lnSpc>
                          <a:spcPct val="100000"/>
                        </a:lnSpc>
                        <a:spcBef>
                          <a:spcPct val="0"/>
                        </a:spcBef>
                        <a:spcAft>
                          <a:spcPct val="0"/>
                        </a:spcAft>
                        <a:buClrTx/>
                        <a:buSzTx/>
                        <a:buFontTx/>
                        <a:buNone/>
                        <a:tabLst/>
                      </a:pPr>
                      <a:r>
                        <a:rPr kumimoji="0" lang="fr-FR" sz="1000" b="1" i="0" u="none" strike="noStrike" cap="none" normalizeH="0" baseline="0" noProof="0" dirty="0" smtClean="0">
                          <a:ln>
                            <a:noFill/>
                          </a:ln>
                          <a:solidFill>
                            <a:srgbClr val="FFFFFF"/>
                          </a:solidFill>
                          <a:effectLst/>
                          <a:latin typeface="Calibri" pitchFamily="34" charset="0"/>
                          <a:cs typeface="Arial" charset="0"/>
                        </a:rPr>
                        <a:t>Logiciels concernés</a:t>
                      </a:r>
                    </a:p>
                  </a:txBody>
                  <a:tcPr marL="4469" marR="4469" marT="4469"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sz="700" b="0" i="0" u="none" strike="noStrike" cap="none" normalizeH="0" baseline="0" smtClean="0">
                          <a:ln>
                            <a:noFill/>
                          </a:ln>
                          <a:solidFill>
                            <a:srgbClr val="000000"/>
                          </a:solidFill>
                          <a:effectLst/>
                          <a:latin typeface="Calibri" pitchFamily="34" charset="0"/>
                          <a:cs typeface="Arial" charset="0"/>
                        </a:rPr>
                        <a:t>Vulnérabilité liée aux formats de fichier d'ancienne génération - CVE-2009-0220</a:t>
                      </a:r>
                      <a:endParaRPr kumimoji="0" lang="en-US" sz="700" b="0" i="0" u="none" strike="noStrike" cap="none" normalizeH="0" baseline="0" smtClean="0">
                        <a:ln>
                          <a:noFill/>
                        </a:ln>
                        <a:solidFill>
                          <a:srgbClr val="000000"/>
                        </a:solidFill>
                        <a:effectLst/>
                        <a:latin typeface="Calibri" pitchFamily="34" charset="0"/>
                        <a:cs typeface="Arial" charset="0"/>
                      </a:endParaRPr>
                    </a:p>
                  </a:txBody>
                  <a:tcPr marL="4469" marR="4469" marT="4469"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52769A"/>
                        </a:gs>
                        <a:gs pos="50000">
                          <a:srgbClr val="79ABDD"/>
                        </a:gs>
                        <a:gs pos="100000">
                          <a:srgbClr val="91CCFF"/>
                        </a:gs>
                      </a:gsLst>
                      <a:lin ang="5400000"/>
                    </a:gra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sz="700" b="0" i="0" u="none" strike="noStrike" cap="none" normalizeH="0" baseline="0" smtClean="0">
                          <a:ln>
                            <a:noFill/>
                          </a:ln>
                          <a:solidFill>
                            <a:srgbClr val="000000"/>
                          </a:solidFill>
                          <a:effectLst/>
                          <a:latin typeface="Calibri" pitchFamily="34" charset="0"/>
                          <a:cs typeface="Arial" charset="0"/>
                        </a:rPr>
                        <a:t>Vulnérabilité de dépassement d'entier - CVE-2009-0221</a:t>
                      </a:r>
                      <a:endParaRPr kumimoji="0" lang="en-US" sz="700" b="0" i="0" u="none" strike="noStrike" cap="none" normalizeH="0" baseline="0" smtClean="0">
                        <a:ln>
                          <a:noFill/>
                        </a:ln>
                        <a:solidFill>
                          <a:srgbClr val="000000"/>
                        </a:solidFill>
                        <a:effectLst/>
                        <a:latin typeface="Calibri" pitchFamily="34" charset="0"/>
                        <a:cs typeface="Arial" charset="0"/>
                      </a:endParaRPr>
                    </a:p>
                  </a:txBody>
                  <a:tcPr marL="4469" marR="4469" marT="4469"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52769A"/>
                        </a:gs>
                        <a:gs pos="50000">
                          <a:srgbClr val="79ABDD"/>
                        </a:gs>
                        <a:gs pos="100000">
                          <a:srgbClr val="91CCFF"/>
                        </a:gs>
                      </a:gsLst>
                      <a:lin ang="5400000"/>
                    </a:gra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sz="700" b="0" i="0" u="none" strike="noStrike" cap="none" normalizeH="0" baseline="0" smtClean="0">
                          <a:ln>
                            <a:noFill/>
                          </a:ln>
                          <a:solidFill>
                            <a:srgbClr val="000000"/>
                          </a:solidFill>
                          <a:effectLst/>
                          <a:latin typeface="Calibri" pitchFamily="34" charset="0"/>
                          <a:cs typeface="Arial" charset="0"/>
                        </a:rPr>
                        <a:t>Vulnérabilité liée aux formats de fichier d'ancienne génération - CVE-2009-0222</a:t>
                      </a:r>
                      <a:endParaRPr kumimoji="0" lang="en-US" sz="700" b="0" i="0" u="none" strike="noStrike" cap="none" normalizeH="0" baseline="0" smtClean="0">
                        <a:ln>
                          <a:noFill/>
                        </a:ln>
                        <a:solidFill>
                          <a:srgbClr val="000000"/>
                        </a:solidFill>
                        <a:effectLst/>
                        <a:latin typeface="Calibri" pitchFamily="34" charset="0"/>
                        <a:cs typeface="Arial" charset="0"/>
                      </a:endParaRPr>
                    </a:p>
                  </a:txBody>
                  <a:tcPr marL="4469" marR="4469" marT="4469"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52769A"/>
                        </a:gs>
                        <a:gs pos="50000">
                          <a:srgbClr val="79ABDD"/>
                        </a:gs>
                        <a:gs pos="100000">
                          <a:srgbClr val="91CCFF"/>
                        </a:gs>
                      </a:gsLst>
                      <a:lin ang="5400000"/>
                    </a:gra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sz="700" b="0" i="0" u="none" strike="noStrike" cap="none" normalizeH="0" baseline="0" smtClean="0">
                          <a:ln>
                            <a:noFill/>
                          </a:ln>
                          <a:solidFill>
                            <a:srgbClr val="000000"/>
                          </a:solidFill>
                          <a:effectLst/>
                          <a:latin typeface="Calibri" pitchFamily="34" charset="0"/>
                          <a:cs typeface="Arial" charset="0"/>
                        </a:rPr>
                        <a:t>Vulnérabilité liée aux formats de fichier d'ancienne génération - CVE-2009-0223</a:t>
                      </a:r>
                      <a:endParaRPr kumimoji="0" lang="en-US" sz="700" b="0" i="0" u="none" strike="noStrike" cap="none" normalizeH="0" baseline="0" smtClean="0">
                        <a:ln>
                          <a:noFill/>
                        </a:ln>
                        <a:solidFill>
                          <a:srgbClr val="000000"/>
                        </a:solidFill>
                        <a:effectLst/>
                        <a:latin typeface="Calibri" pitchFamily="34" charset="0"/>
                        <a:cs typeface="Arial" charset="0"/>
                      </a:endParaRPr>
                    </a:p>
                  </a:txBody>
                  <a:tcPr marL="4469" marR="4469" marT="4469"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52769A"/>
                        </a:gs>
                        <a:gs pos="50000">
                          <a:srgbClr val="79ABDD"/>
                        </a:gs>
                        <a:gs pos="100000">
                          <a:srgbClr val="91CCFF"/>
                        </a:gs>
                      </a:gsLst>
                      <a:lin ang="5400000"/>
                    </a:gra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sz="700" b="0" i="0" u="none" strike="noStrike" cap="none" normalizeH="0" baseline="0" smtClean="0">
                          <a:ln>
                            <a:noFill/>
                          </a:ln>
                          <a:solidFill>
                            <a:srgbClr val="000000"/>
                          </a:solidFill>
                          <a:effectLst/>
                          <a:latin typeface="Calibri" pitchFamily="34" charset="0"/>
                          <a:cs typeface="Arial" charset="0"/>
                        </a:rPr>
                        <a:t>Vulnérabilité de corruption de mémoire - CVE-2009-0224</a:t>
                      </a:r>
                      <a:endParaRPr kumimoji="0" lang="en-US" sz="700" b="0" i="0" u="none" strike="noStrike" cap="none" normalizeH="0" baseline="0" smtClean="0">
                        <a:ln>
                          <a:noFill/>
                        </a:ln>
                        <a:solidFill>
                          <a:srgbClr val="000000"/>
                        </a:solidFill>
                        <a:effectLst/>
                        <a:latin typeface="Calibri" pitchFamily="34" charset="0"/>
                        <a:cs typeface="Arial" charset="0"/>
                      </a:endParaRPr>
                    </a:p>
                  </a:txBody>
                  <a:tcPr marL="4469" marR="4469" marT="4469"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52769A"/>
                        </a:gs>
                        <a:gs pos="50000">
                          <a:srgbClr val="79ABDD"/>
                        </a:gs>
                        <a:gs pos="100000">
                          <a:srgbClr val="91CCFF"/>
                        </a:gs>
                      </a:gsLst>
                      <a:lin ang="5400000"/>
                    </a:gra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sz="700" b="0" i="0" u="none" strike="noStrike" cap="none" normalizeH="0" baseline="0" smtClean="0">
                          <a:ln>
                            <a:noFill/>
                          </a:ln>
                          <a:solidFill>
                            <a:srgbClr val="000000"/>
                          </a:solidFill>
                          <a:effectLst/>
                          <a:latin typeface="Calibri" pitchFamily="34" charset="0"/>
                          <a:cs typeface="Arial" charset="0"/>
                        </a:rPr>
                        <a:t>Vulnérabilité de corruption de mémoire dans PowerPoint 7 - CVE-2009-0225</a:t>
                      </a:r>
                      <a:endParaRPr kumimoji="0" lang="en-US" sz="700" b="0" i="0" u="none" strike="noStrike" cap="none" normalizeH="0" baseline="0" smtClean="0">
                        <a:ln>
                          <a:noFill/>
                        </a:ln>
                        <a:solidFill>
                          <a:srgbClr val="000000"/>
                        </a:solidFill>
                        <a:effectLst/>
                        <a:latin typeface="Calibri" pitchFamily="34" charset="0"/>
                        <a:cs typeface="Arial" charset="0"/>
                      </a:endParaRPr>
                    </a:p>
                  </a:txBody>
                  <a:tcPr marL="4469" marR="4469" marT="4469"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52769A"/>
                        </a:gs>
                        <a:gs pos="50000">
                          <a:srgbClr val="79ABDD"/>
                        </a:gs>
                        <a:gs pos="100000">
                          <a:srgbClr val="91CCFF"/>
                        </a:gs>
                      </a:gsLst>
                      <a:lin ang="5400000"/>
                    </a:gra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sz="700" b="0" i="0" u="none" strike="noStrike" cap="none" normalizeH="0" baseline="0" smtClean="0">
                          <a:ln>
                            <a:noFill/>
                          </a:ln>
                          <a:solidFill>
                            <a:srgbClr val="000000"/>
                          </a:solidFill>
                          <a:effectLst/>
                          <a:latin typeface="Calibri" pitchFamily="34" charset="0"/>
                          <a:cs typeface="Arial" charset="0"/>
                        </a:rPr>
                        <a:t>Vulnérabilité liée aux formats de fichier d'ancienne génération - CVE-2009-0226</a:t>
                      </a:r>
                      <a:endParaRPr kumimoji="0" lang="en-US" sz="700" b="0" i="0" u="none" strike="noStrike" cap="none" normalizeH="0" baseline="0" smtClean="0">
                        <a:ln>
                          <a:noFill/>
                        </a:ln>
                        <a:solidFill>
                          <a:srgbClr val="000000"/>
                        </a:solidFill>
                        <a:effectLst/>
                        <a:latin typeface="Calibri" pitchFamily="34" charset="0"/>
                        <a:cs typeface="Arial" charset="0"/>
                      </a:endParaRPr>
                    </a:p>
                  </a:txBody>
                  <a:tcPr marL="4469" marR="4469" marT="4469"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52769A"/>
                        </a:gs>
                        <a:gs pos="50000">
                          <a:srgbClr val="79ABDD"/>
                        </a:gs>
                        <a:gs pos="100000">
                          <a:srgbClr val="91CCFF"/>
                        </a:gs>
                      </a:gsLst>
                      <a:lin ang="5400000"/>
                    </a:gra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sz="700" b="0" i="0" u="none" strike="noStrike" cap="none" normalizeH="0" baseline="0" smtClean="0">
                          <a:ln>
                            <a:noFill/>
                          </a:ln>
                          <a:solidFill>
                            <a:srgbClr val="000000"/>
                          </a:solidFill>
                          <a:effectLst/>
                          <a:latin typeface="Calibri" pitchFamily="34" charset="0"/>
                          <a:cs typeface="Arial" charset="0"/>
                        </a:rPr>
                        <a:t>Vulnérabilité liée aux formats de fichier d'ancienne génération - CVE-2009-0227</a:t>
                      </a:r>
                      <a:endParaRPr kumimoji="0" lang="en-US" sz="700" b="0" i="0" u="none" strike="noStrike" cap="none" normalizeH="0" baseline="0" smtClean="0">
                        <a:ln>
                          <a:noFill/>
                        </a:ln>
                        <a:solidFill>
                          <a:srgbClr val="000000"/>
                        </a:solidFill>
                        <a:effectLst/>
                        <a:latin typeface="Calibri" pitchFamily="34" charset="0"/>
                        <a:cs typeface="Arial" charset="0"/>
                      </a:endParaRPr>
                    </a:p>
                  </a:txBody>
                  <a:tcPr marL="4469" marR="4469" marT="4469"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52769A"/>
                        </a:gs>
                        <a:gs pos="50000">
                          <a:srgbClr val="79ABDD"/>
                        </a:gs>
                        <a:gs pos="100000">
                          <a:srgbClr val="91CCFF"/>
                        </a:gs>
                      </a:gsLst>
                      <a:lin ang="5400000"/>
                    </a:gra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sz="700" b="1" i="0" u="none" strike="noStrike" cap="none" normalizeH="0" baseline="0" smtClean="0">
                          <a:ln>
                            <a:noFill/>
                          </a:ln>
                          <a:solidFill>
                            <a:srgbClr val="FFFFFF"/>
                          </a:solidFill>
                          <a:effectLst/>
                          <a:latin typeface="Calibri" pitchFamily="34" charset="0"/>
                          <a:cs typeface="Arial" charset="0"/>
                        </a:rPr>
                        <a:t>Vulnérabilité de corruption de mémoire - CVE-2009-0556</a:t>
                      </a:r>
                      <a:endParaRPr kumimoji="0" lang="en-US" sz="700" b="1" i="0" u="none" strike="noStrike" cap="none" normalizeH="0" baseline="0" smtClean="0">
                        <a:ln>
                          <a:noFill/>
                        </a:ln>
                        <a:solidFill>
                          <a:srgbClr val="FFFFFF"/>
                        </a:solidFill>
                        <a:effectLst/>
                        <a:latin typeface="Calibri" pitchFamily="34" charset="0"/>
                        <a:cs typeface="Arial" charset="0"/>
                      </a:endParaRPr>
                    </a:p>
                  </a:txBody>
                  <a:tcPr marL="4469" marR="4469" marT="4469"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sz="700" b="0" i="0" u="none" strike="noStrike" cap="none" normalizeH="0" baseline="0" smtClean="0">
                          <a:ln>
                            <a:noFill/>
                          </a:ln>
                          <a:solidFill>
                            <a:srgbClr val="000000"/>
                          </a:solidFill>
                          <a:effectLst/>
                          <a:latin typeface="Calibri" pitchFamily="34" charset="0"/>
                          <a:cs typeface="Arial" charset="0"/>
                        </a:rPr>
                        <a:t>Vulnérabilité de corruption de mémoire dans PowerPoint 7 - CVE-2009-1128</a:t>
                      </a:r>
                      <a:endParaRPr kumimoji="0" lang="en-US" sz="700" b="0" i="0" u="none" strike="noStrike" cap="none" normalizeH="0" baseline="0" smtClean="0">
                        <a:ln>
                          <a:noFill/>
                        </a:ln>
                        <a:solidFill>
                          <a:srgbClr val="000000"/>
                        </a:solidFill>
                        <a:effectLst/>
                        <a:latin typeface="Calibri" pitchFamily="34" charset="0"/>
                        <a:cs typeface="Arial" charset="0"/>
                      </a:endParaRPr>
                    </a:p>
                  </a:txBody>
                  <a:tcPr marL="4469" marR="4469" marT="4469"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52769A"/>
                        </a:gs>
                        <a:gs pos="50000">
                          <a:srgbClr val="79ABDD"/>
                        </a:gs>
                        <a:gs pos="100000">
                          <a:srgbClr val="91CCFF"/>
                        </a:gs>
                      </a:gsLst>
                      <a:lin ang="5400000"/>
                    </a:gra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sz="700" b="0" i="0" u="none" strike="noStrike" cap="none" normalizeH="0" baseline="0" smtClean="0">
                          <a:ln>
                            <a:noFill/>
                          </a:ln>
                          <a:solidFill>
                            <a:srgbClr val="000000"/>
                          </a:solidFill>
                          <a:effectLst/>
                          <a:latin typeface="Calibri" pitchFamily="34" charset="0"/>
                          <a:cs typeface="Arial" charset="0"/>
                        </a:rPr>
                        <a:t>Vulnérabilité de corruption de mémoire dans PowerPoint 7 - CVE-2009-1129</a:t>
                      </a:r>
                      <a:endParaRPr kumimoji="0" lang="en-US" sz="700" b="0" i="0" u="none" strike="noStrike" cap="none" normalizeH="0" baseline="0" smtClean="0">
                        <a:ln>
                          <a:noFill/>
                        </a:ln>
                        <a:solidFill>
                          <a:srgbClr val="000000"/>
                        </a:solidFill>
                        <a:effectLst/>
                        <a:latin typeface="Calibri" pitchFamily="34" charset="0"/>
                        <a:cs typeface="Arial" charset="0"/>
                      </a:endParaRPr>
                    </a:p>
                  </a:txBody>
                  <a:tcPr marL="4469" marR="4469" marT="4469"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52769A"/>
                        </a:gs>
                        <a:gs pos="50000">
                          <a:srgbClr val="79ABDD"/>
                        </a:gs>
                        <a:gs pos="100000">
                          <a:srgbClr val="91CCFF"/>
                        </a:gs>
                      </a:gsLst>
                      <a:lin ang="5400000"/>
                    </a:gra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sz="700" b="0" i="0" u="none" strike="noStrike" cap="none" normalizeH="0" baseline="0" smtClean="0">
                          <a:ln>
                            <a:noFill/>
                          </a:ln>
                          <a:solidFill>
                            <a:srgbClr val="000000"/>
                          </a:solidFill>
                          <a:effectLst/>
                          <a:latin typeface="Calibri" pitchFamily="34" charset="0"/>
                          <a:cs typeface="Arial" charset="0"/>
                        </a:rPr>
                        <a:t>Vulnérabilité de corruption du tas - CVE-2009-1130</a:t>
                      </a:r>
                      <a:endParaRPr kumimoji="0" lang="en-US" sz="700" b="0" i="0" u="none" strike="noStrike" cap="none" normalizeH="0" baseline="0" smtClean="0">
                        <a:ln>
                          <a:noFill/>
                        </a:ln>
                        <a:solidFill>
                          <a:srgbClr val="000000"/>
                        </a:solidFill>
                        <a:effectLst/>
                        <a:latin typeface="Calibri" pitchFamily="34" charset="0"/>
                        <a:cs typeface="Arial" charset="0"/>
                      </a:endParaRPr>
                    </a:p>
                  </a:txBody>
                  <a:tcPr marL="4469" marR="4469" marT="4469"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52769A"/>
                        </a:gs>
                        <a:gs pos="50000">
                          <a:srgbClr val="79ABDD"/>
                        </a:gs>
                        <a:gs pos="100000">
                          <a:srgbClr val="91CCFF"/>
                        </a:gs>
                      </a:gsLst>
                      <a:lin ang="5400000"/>
                    </a:gra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sz="700" b="0" i="0" u="none" strike="noStrike" cap="none" normalizeH="0" baseline="0" smtClean="0">
                          <a:ln>
                            <a:noFill/>
                          </a:ln>
                          <a:solidFill>
                            <a:srgbClr val="000000"/>
                          </a:solidFill>
                          <a:effectLst/>
                          <a:latin typeface="Calibri" pitchFamily="34" charset="0"/>
                          <a:cs typeface="Arial" charset="0"/>
                        </a:rPr>
                        <a:t>Vulnérabilité de données hors limites - CVE-2009-1131</a:t>
                      </a:r>
                      <a:endParaRPr kumimoji="0" lang="en-US" sz="700" b="0" i="0" u="none" strike="noStrike" cap="none" normalizeH="0" baseline="0" smtClean="0">
                        <a:ln>
                          <a:noFill/>
                        </a:ln>
                        <a:solidFill>
                          <a:srgbClr val="000000"/>
                        </a:solidFill>
                        <a:effectLst/>
                        <a:latin typeface="Calibri" pitchFamily="34" charset="0"/>
                        <a:cs typeface="Arial" charset="0"/>
                      </a:endParaRPr>
                    </a:p>
                  </a:txBody>
                  <a:tcPr marL="4469" marR="4469" marT="4469"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52769A"/>
                        </a:gs>
                        <a:gs pos="50000">
                          <a:srgbClr val="79ABDD"/>
                        </a:gs>
                        <a:gs pos="100000">
                          <a:srgbClr val="91CCFF"/>
                        </a:gs>
                      </a:gsLst>
                      <a:lin ang="5400000"/>
                    </a:gra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sz="700" b="0" i="0" u="none" strike="noStrike" cap="none" normalizeH="0" baseline="0" smtClean="0">
                          <a:ln>
                            <a:noFill/>
                          </a:ln>
                          <a:solidFill>
                            <a:srgbClr val="000000"/>
                          </a:solidFill>
                          <a:effectLst/>
                          <a:latin typeface="Calibri" pitchFamily="34" charset="0"/>
                          <a:cs typeface="Arial" charset="0"/>
                        </a:rPr>
                        <a:t>Vulnérabilité liée aux formats de fichier d'ancienne génération - CVE-2009-1137</a:t>
                      </a:r>
                      <a:endParaRPr kumimoji="0" lang="en-US" sz="700" b="0" i="0" u="none" strike="noStrike" cap="none" normalizeH="0" baseline="0" smtClean="0">
                        <a:ln>
                          <a:noFill/>
                        </a:ln>
                        <a:solidFill>
                          <a:srgbClr val="000000"/>
                        </a:solidFill>
                        <a:effectLst/>
                        <a:latin typeface="Calibri" pitchFamily="34" charset="0"/>
                        <a:cs typeface="Arial" charset="0"/>
                      </a:endParaRPr>
                    </a:p>
                  </a:txBody>
                  <a:tcPr marL="4469" marR="4469" marT="4469"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52769A"/>
                        </a:gs>
                        <a:gs pos="50000">
                          <a:srgbClr val="79ABDD"/>
                        </a:gs>
                        <a:gs pos="100000">
                          <a:srgbClr val="91CCFF"/>
                        </a:gs>
                      </a:gsLst>
                      <a:lin ang="5400000"/>
                    </a:gra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FFFFFF"/>
                          </a:solidFill>
                          <a:effectLst/>
                          <a:latin typeface="Calibri" pitchFamily="34" charset="0"/>
                          <a:cs typeface="Arial" charset="0"/>
                        </a:rPr>
                        <a:t>Indice de gravité cumulée</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52769A"/>
                        </a:gs>
                        <a:gs pos="50000">
                          <a:srgbClr val="79ABDD"/>
                        </a:gs>
                        <a:gs pos="100000">
                          <a:srgbClr val="91CCFF"/>
                        </a:gs>
                      </a:gsLst>
                      <a:lin ang="5400000"/>
                    </a:gradFill>
                  </a:tcPr>
                </a:tc>
              </a:tr>
              <a:tr h="330200">
                <a:tc>
                  <a:txBody>
                    <a:bodyPr/>
                    <a:lstStyle/>
                    <a:p>
                      <a:pPr marL="90488" marR="0" lvl="0" indent="0" algn="l" defTabSz="914400" rtl="0" eaLnBrk="1" fontAlgn="b"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rgbClr val="FFFFFF"/>
                          </a:solidFill>
                          <a:effectLst/>
                          <a:latin typeface="Calibri" pitchFamily="34" charset="0"/>
                          <a:cs typeface="Arial" charset="0"/>
                        </a:rPr>
                        <a:t>Microsoft Office PowerPoint 2000 Service Pack 3</a:t>
                      </a:r>
                    </a:p>
                  </a:txBody>
                  <a:tcPr marL="0" marR="18000"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r>
                        <a:rPr kumimoji="0" lang="en-US" sz="900" b="0" i="0" u="none" strike="noStrike" cap="none" normalizeH="0" baseline="0" smtClean="0">
                          <a:ln>
                            <a:noFill/>
                          </a:ln>
                          <a:solidFill>
                            <a:srgbClr val="FFFFFF"/>
                          </a:solidFill>
                          <a:effectLst/>
                          <a:latin typeface="Calibri" pitchFamily="34" charset="0"/>
                          <a:cs typeface="Arial" charset="0"/>
                        </a:rPr>
                        <a:t>Critique</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r>
                        <a:rPr kumimoji="0" lang="en-US" sz="800" b="0" i="0" u="none" strike="noStrike" cap="none" normalizeH="0" baseline="0" smtClean="0">
                          <a:ln>
                            <a:noFill/>
                          </a:ln>
                          <a:solidFill>
                            <a:srgbClr val="FFFFFF"/>
                          </a:solidFill>
                          <a:effectLst/>
                          <a:latin typeface="Calibri" pitchFamily="34" charset="0"/>
                          <a:cs typeface="Arial" charset="0"/>
                        </a:rPr>
                        <a:t>Critique</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r>
                        <a:rPr kumimoji="0" lang="en-US" sz="800" b="0" i="0" u="none" strike="noStrike" cap="none" normalizeH="0" baseline="0" smtClean="0">
                          <a:ln>
                            <a:noFill/>
                          </a:ln>
                          <a:solidFill>
                            <a:srgbClr val="FFFFFF"/>
                          </a:solidFill>
                          <a:effectLst/>
                          <a:latin typeface="Calibri" pitchFamily="34" charset="0"/>
                          <a:cs typeface="Arial" charset="0"/>
                        </a:rPr>
                        <a:t>Critique</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FFFFFF"/>
                          </a:solidFill>
                          <a:effectLst/>
                          <a:latin typeface="Calibri" pitchFamily="34" charset="0"/>
                          <a:cs typeface="Arial" charset="0"/>
                        </a:rPr>
                        <a:t>Critique</a:t>
                      </a: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FFFFFF"/>
                          </a:solidFill>
                          <a:effectLst/>
                          <a:latin typeface="Calibri" pitchFamily="34" charset="0"/>
                          <a:cs typeface="Arial" charset="0"/>
                        </a:rPr>
                        <a:t>Critique</a:t>
                      </a: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r>
                        <a:rPr kumimoji="0" lang="en-US" sz="800" b="0" i="0" u="none" strike="noStrike" cap="none" normalizeH="0" baseline="0" smtClean="0">
                          <a:ln>
                            <a:noFill/>
                          </a:ln>
                          <a:solidFill>
                            <a:srgbClr val="FFFFFF"/>
                          </a:solidFill>
                          <a:effectLst/>
                          <a:latin typeface="Calibri" pitchFamily="34" charset="0"/>
                          <a:cs typeface="Arial" charset="0"/>
                        </a:rPr>
                        <a:t>Critique</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r>
                        <a:rPr kumimoji="0" lang="en-US" sz="800" b="0" i="0" u="none" strike="noStrike" cap="none" normalizeH="0" baseline="0" smtClean="0">
                          <a:ln>
                            <a:noFill/>
                          </a:ln>
                          <a:solidFill>
                            <a:srgbClr val="FFFFFF"/>
                          </a:solidFill>
                          <a:effectLst/>
                          <a:latin typeface="Calibri" pitchFamily="34" charset="0"/>
                          <a:cs typeface="Arial" charset="0"/>
                        </a:rPr>
                        <a:t>Critique</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FFFFFF"/>
                          </a:solidFill>
                          <a:effectLst/>
                          <a:latin typeface="Calibri" pitchFamily="34" charset="0"/>
                          <a:cs typeface="Arial" charset="0"/>
                        </a:rPr>
                        <a:t>Critique</a:t>
                      </a: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FFFFFF"/>
                          </a:solidFill>
                          <a:effectLst/>
                          <a:latin typeface="Calibri" pitchFamily="34" charset="0"/>
                          <a:cs typeface="Arial" charset="0"/>
                        </a:rPr>
                        <a:t>Critique</a:t>
                      </a: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r>
                        <a:rPr kumimoji="0" lang="en-US" sz="800" b="0" i="0" u="none" strike="noStrike" cap="none" normalizeH="0" baseline="0" smtClean="0">
                          <a:ln>
                            <a:noFill/>
                          </a:ln>
                          <a:solidFill>
                            <a:srgbClr val="FFFFFF"/>
                          </a:solidFill>
                          <a:effectLst/>
                          <a:latin typeface="Calibri" pitchFamily="34" charset="0"/>
                          <a:cs typeface="Arial" charset="0"/>
                        </a:rPr>
                        <a:t>Critique</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r>
                        <a:rPr kumimoji="0" lang="en-US" sz="800" b="0" i="0" u="none" strike="noStrike" cap="none" normalizeH="0" baseline="0" smtClean="0">
                          <a:ln>
                            <a:noFill/>
                          </a:ln>
                          <a:solidFill>
                            <a:srgbClr val="FFFFFF"/>
                          </a:solidFill>
                          <a:effectLst/>
                          <a:latin typeface="Calibri" pitchFamily="34" charset="0"/>
                          <a:cs typeface="Arial" charset="0"/>
                        </a:rPr>
                        <a:t>Critique</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r>
                        <a:rPr kumimoji="0" lang="en-US" sz="800" b="0" i="0" u="none" strike="noStrike" cap="none" normalizeH="0" baseline="0" smtClean="0">
                          <a:ln>
                            <a:noFill/>
                          </a:ln>
                          <a:solidFill>
                            <a:srgbClr val="FFFFFF"/>
                          </a:solidFill>
                          <a:effectLst/>
                          <a:latin typeface="Calibri" pitchFamily="34" charset="0"/>
                          <a:cs typeface="Arial" charset="0"/>
                        </a:rPr>
                        <a:t>Critique</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r>
              <a:tr h="330200">
                <a:tc>
                  <a:txBody>
                    <a:bodyPr/>
                    <a:lstStyle/>
                    <a:p>
                      <a:pPr marL="90488" marR="0" lvl="0" indent="0" algn="l" defTabSz="914400" rtl="0" eaLnBrk="1" fontAlgn="b"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rgbClr val="FFFFFF"/>
                          </a:solidFill>
                          <a:effectLst/>
                          <a:latin typeface="Calibri" pitchFamily="34" charset="0"/>
                          <a:cs typeface="Arial" charset="0"/>
                        </a:rPr>
                        <a:t>Microsoft Office PowerPoint 2002 Service Pack 3</a:t>
                      </a:r>
                    </a:p>
                  </a:txBody>
                  <a:tcPr marL="0" marR="18000"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r>
                        <a:rPr kumimoji="0" lang="en-US" sz="900" b="0" i="0" u="none" strike="noStrike" cap="none" normalizeH="0" baseline="0" smtClean="0">
                          <a:ln>
                            <a:noFill/>
                          </a:ln>
                          <a:solidFill>
                            <a:srgbClr val="FFFFFF"/>
                          </a:solidFill>
                          <a:effectLst/>
                          <a:latin typeface="Calibri" pitchFamily="34" charset="0"/>
                          <a:cs typeface="Arial" charset="0"/>
                        </a:rPr>
                        <a:t>Important</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FFFFFF"/>
                          </a:solidFill>
                          <a:effectLst/>
                          <a:latin typeface="Calibri" pitchFamily="34" charset="0"/>
                          <a:cs typeface="Arial" charset="0"/>
                        </a:rPr>
                        <a:t>Important</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FFFFFF"/>
                          </a:solidFill>
                          <a:effectLst/>
                          <a:latin typeface="Calibri" pitchFamily="34" charset="0"/>
                          <a:cs typeface="Arial" charset="0"/>
                        </a:rPr>
                        <a:t>Important</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FFFFFF"/>
                          </a:solidFill>
                          <a:effectLst/>
                          <a:latin typeface="Calibri" pitchFamily="34" charset="0"/>
                          <a:cs typeface="Arial" charset="0"/>
                        </a:rPr>
                        <a:t>Important</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FFFFFF"/>
                          </a:solidFill>
                          <a:effectLst/>
                          <a:latin typeface="Calibri" pitchFamily="34" charset="0"/>
                          <a:cs typeface="Arial" charset="0"/>
                        </a:rPr>
                        <a:t>Important</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FFFFFF"/>
                          </a:solidFill>
                          <a:effectLst/>
                          <a:latin typeface="Calibri" pitchFamily="34" charset="0"/>
                          <a:cs typeface="Arial" charset="0"/>
                        </a:rPr>
                        <a:t>Important</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FFFFFF"/>
                          </a:solidFill>
                          <a:effectLst/>
                          <a:latin typeface="Calibri" pitchFamily="34" charset="0"/>
                          <a:cs typeface="Arial" charset="0"/>
                        </a:rPr>
                        <a:t>Important</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FFFFFF"/>
                          </a:solidFill>
                          <a:effectLst/>
                          <a:latin typeface="Calibri" pitchFamily="34" charset="0"/>
                          <a:cs typeface="Arial" charset="0"/>
                        </a:rPr>
                        <a:t>Important</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FFFFFF"/>
                          </a:solidFill>
                          <a:effectLst/>
                          <a:latin typeface="Calibri" pitchFamily="34" charset="0"/>
                          <a:cs typeface="Arial" charset="0"/>
                        </a:rPr>
                        <a:t>Important</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FFFFFF"/>
                          </a:solidFill>
                          <a:effectLst/>
                          <a:latin typeface="Calibri" pitchFamily="34" charset="0"/>
                          <a:cs typeface="Arial" charset="0"/>
                        </a:rPr>
                        <a:t>Important</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FFFFFF"/>
                          </a:solidFill>
                          <a:effectLst/>
                          <a:latin typeface="Calibri" pitchFamily="34" charset="0"/>
                          <a:cs typeface="Arial" charset="0"/>
                        </a:rPr>
                        <a:t>Important</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FFFFFF"/>
                          </a:solidFill>
                          <a:effectLst/>
                          <a:latin typeface="Calibri" pitchFamily="34" charset="0"/>
                          <a:cs typeface="Arial" charset="0"/>
                        </a:rPr>
                        <a:t>Important</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FFFFFF"/>
                          </a:solidFill>
                          <a:effectLst/>
                          <a:latin typeface="Calibri" pitchFamily="34" charset="0"/>
                          <a:cs typeface="Arial" charset="0"/>
                        </a:rPr>
                        <a:t>Important</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FFFFFF"/>
                          </a:solidFill>
                          <a:effectLst/>
                          <a:latin typeface="Calibri" pitchFamily="34" charset="0"/>
                          <a:cs typeface="Arial" charset="0"/>
                        </a:rPr>
                        <a:t>Important</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r>
              <a:tr h="330200">
                <a:tc>
                  <a:txBody>
                    <a:bodyPr/>
                    <a:lstStyle/>
                    <a:p>
                      <a:pPr marL="90488" marR="0" lvl="0" indent="0" algn="l" defTabSz="914400" rtl="0" eaLnBrk="1" fontAlgn="b"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rgbClr val="FFFFFF"/>
                          </a:solidFill>
                          <a:effectLst/>
                          <a:latin typeface="Calibri" pitchFamily="34" charset="0"/>
                          <a:cs typeface="Arial" charset="0"/>
                        </a:rPr>
                        <a:t>Microsoft Office PowerPoint 2003 Service Pack 3</a:t>
                      </a:r>
                    </a:p>
                  </a:txBody>
                  <a:tcPr marL="0" marR="18000"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FFFFFF"/>
                          </a:solidFill>
                          <a:effectLst/>
                          <a:latin typeface="Calibri" pitchFamily="34" charset="0"/>
                          <a:cs typeface="Arial" charset="0"/>
                        </a:rPr>
                        <a:t>Modéré</a:t>
                      </a: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538ED5"/>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r>
                        <a:rPr kumimoji="0" lang="en-US" sz="900" b="0" i="0" u="none" strike="noStrike" cap="none" normalizeH="0" baseline="0" smtClean="0">
                          <a:ln>
                            <a:noFill/>
                          </a:ln>
                          <a:solidFill>
                            <a:srgbClr val="FFFFFF"/>
                          </a:solidFill>
                          <a:effectLst/>
                          <a:latin typeface="Calibri" pitchFamily="34" charset="0"/>
                          <a:cs typeface="Arial" charset="0"/>
                        </a:rPr>
                        <a:t>Important</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FFFFFF"/>
                          </a:solidFill>
                          <a:effectLst/>
                          <a:latin typeface="Calibri" pitchFamily="34" charset="0"/>
                          <a:cs typeface="Arial" charset="0"/>
                        </a:rPr>
                        <a:t>Modéré</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538ED5"/>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FFFFFF"/>
                          </a:solidFill>
                          <a:effectLst/>
                          <a:latin typeface="Calibri" pitchFamily="34" charset="0"/>
                          <a:cs typeface="Arial" charset="0"/>
                        </a:rPr>
                        <a:t>Modéré</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538ED5"/>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FFFFFF"/>
                          </a:solidFill>
                          <a:effectLst/>
                          <a:latin typeface="Calibri" pitchFamily="34" charset="0"/>
                          <a:cs typeface="Arial" charset="0"/>
                        </a:rPr>
                        <a:t>Important</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r>
                        <a:rPr kumimoji="0" lang="en-US" sz="900" b="0" i="0" u="none" strike="noStrike" cap="none" normalizeH="0" baseline="0" smtClean="0">
                          <a:ln>
                            <a:noFill/>
                          </a:ln>
                          <a:solidFill>
                            <a:srgbClr val="FFFFFF"/>
                          </a:solidFill>
                          <a:effectLst/>
                          <a:latin typeface="Calibri" pitchFamily="34" charset="0"/>
                          <a:cs typeface="Arial" charset="0"/>
                        </a:rPr>
                        <a:t>Important</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FFFFFF"/>
                          </a:solidFill>
                          <a:effectLst/>
                          <a:latin typeface="Calibri" pitchFamily="34" charset="0"/>
                          <a:cs typeface="Arial" charset="0"/>
                        </a:rPr>
                        <a:t>Modéré</a:t>
                      </a: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538ED5"/>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r>
                        <a:rPr kumimoji="0" lang="en-US" sz="900" b="0" i="0" u="none" strike="noStrike" cap="none" normalizeH="0" baseline="0" smtClean="0">
                          <a:ln>
                            <a:noFill/>
                          </a:ln>
                          <a:solidFill>
                            <a:srgbClr val="FFFFFF"/>
                          </a:solidFill>
                          <a:effectLst/>
                          <a:latin typeface="Calibri" pitchFamily="34" charset="0"/>
                          <a:cs typeface="Arial" charset="0"/>
                        </a:rPr>
                        <a:t>Important</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FFFFFF"/>
                          </a:solidFill>
                          <a:effectLst/>
                          <a:latin typeface="Calibri" pitchFamily="34" charset="0"/>
                          <a:cs typeface="Arial" charset="0"/>
                        </a:rPr>
                        <a:t>Modéré</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538ED5"/>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FFFFFF"/>
                          </a:solidFill>
                          <a:effectLst/>
                          <a:latin typeface="Calibri" pitchFamily="34" charset="0"/>
                          <a:cs typeface="Arial" charset="0"/>
                        </a:rPr>
                        <a:t>Modéré</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538ED5"/>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r>
                        <a:rPr kumimoji="0" lang="en-US" sz="900" b="0" i="0" u="none" strike="noStrike" cap="none" normalizeH="0" baseline="0" smtClean="0">
                          <a:ln>
                            <a:noFill/>
                          </a:ln>
                          <a:solidFill>
                            <a:srgbClr val="FFFFFF"/>
                          </a:solidFill>
                          <a:effectLst/>
                          <a:latin typeface="Calibri" pitchFamily="34" charset="0"/>
                          <a:cs typeface="Arial" charset="0"/>
                        </a:rPr>
                        <a:t>Important</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FFFFFF"/>
                          </a:solidFill>
                          <a:effectLst/>
                          <a:latin typeface="Calibri" pitchFamily="34" charset="0"/>
                          <a:cs typeface="Arial" charset="0"/>
                        </a:rPr>
                        <a:t>Modéré</a:t>
                      </a: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538ED5"/>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FFFFFF"/>
                          </a:solidFill>
                          <a:effectLst/>
                          <a:latin typeface="Calibri" pitchFamily="34" charset="0"/>
                          <a:cs typeface="Arial" charset="0"/>
                        </a:rPr>
                        <a:t>Important</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r>
              <a:tr h="330200">
                <a:tc>
                  <a:txBody>
                    <a:bodyPr/>
                    <a:lstStyle/>
                    <a:p>
                      <a:pPr marL="90488" marR="0" lvl="0" indent="0" algn="l" defTabSz="914400" rtl="0" eaLnBrk="1" fontAlgn="b"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rgbClr val="FFFFFF"/>
                          </a:solidFill>
                          <a:effectLst/>
                          <a:latin typeface="Calibri" pitchFamily="34" charset="0"/>
                          <a:cs typeface="Arial" charset="0"/>
                        </a:rPr>
                        <a:t>Microsoft Office PowerPoint 2007 Service Pack 1</a:t>
                      </a:r>
                    </a:p>
                  </a:txBody>
                  <a:tcPr marL="0" marR="18000"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FFFFFF"/>
                          </a:solidFill>
                          <a:effectLst/>
                          <a:latin typeface="Calibri" pitchFamily="34" charset="0"/>
                          <a:cs typeface="Arial" charset="0"/>
                        </a:rPr>
                        <a:t>Important</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FFFFFF"/>
                          </a:solidFill>
                          <a:effectLst/>
                          <a:latin typeface="Calibri" pitchFamily="34" charset="0"/>
                          <a:cs typeface="Arial" charset="0"/>
                        </a:rPr>
                        <a:t>Important</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r>
              <a:tr h="330200">
                <a:tc>
                  <a:txBody>
                    <a:bodyPr/>
                    <a:lstStyle/>
                    <a:p>
                      <a:pPr marL="90488" marR="0" lvl="0" indent="0" algn="l" defTabSz="914400" rtl="0" eaLnBrk="1" fontAlgn="b"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rgbClr val="FFFFFF"/>
                          </a:solidFill>
                          <a:effectLst/>
                          <a:latin typeface="Calibri" pitchFamily="34" charset="0"/>
                          <a:cs typeface="Arial" charset="0"/>
                        </a:rPr>
                        <a:t>Microsoft Office PowerPoint 2007 Service Pack 2</a:t>
                      </a:r>
                    </a:p>
                  </a:txBody>
                  <a:tcPr marL="0" marR="18000"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FFFFFF"/>
                          </a:solidFill>
                          <a:effectLst/>
                          <a:latin typeface="Calibri" pitchFamily="34" charset="0"/>
                          <a:cs typeface="Arial" charset="0"/>
                        </a:rPr>
                        <a:t>Important</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FFFFFF"/>
                          </a:solidFill>
                          <a:effectLst/>
                          <a:latin typeface="Calibri" pitchFamily="34" charset="0"/>
                          <a:cs typeface="Arial" charset="0"/>
                        </a:rPr>
                        <a:t>Important</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r>
              <a:tr h="222250">
                <a:tc>
                  <a:txBody>
                    <a:bodyPr/>
                    <a:lstStyle/>
                    <a:p>
                      <a:pPr marL="90488" marR="0" lvl="0" indent="0" algn="l" defTabSz="914400" rtl="0" eaLnBrk="1" fontAlgn="b"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rgbClr val="FFFFFF"/>
                          </a:solidFill>
                          <a:effectLst/>
                          <a:latin typeface="Calibri" pitchFamily="34" charset="0"/>
                          <a:cs typeface="Arial" charset="0"/>
                        </a:rPr>
                        <a:t>Microsoft Office PowerPoint Viewer 2003 Service Pack 3</a:t>
                      </a:r>
                    </a:p>
                  </a:txBody>
                  <a:tcPr marL="0" marR="18000"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FFFFFF"/>
                          </a:solidFill>
                          <a:effectLst/>
                          <a:latin typeface="Calibri" pitchFamily="34" charset="0"/>
                          <a:cs typeface="Arial" charset="0"/>
                        </a:rPr>
                        <a:t>Important</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FFFFFF"/>
                          </a:solidFill>
                          <a:effectLst/>
                          <a:latin typeface="Calibri" pitchFamily="34" charset="0"/>
                          <a:cs typeface="Arial" charset="0"/>
                        </a:rPr>
                        <a:t>Important</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r>
              <a:tr h="222250">
                <a:tc>
                  <a:txBody>
                    <a:bodyPr/>
                    <a:lstStyle/>
                    <a:p>
                      <a:pPr marL="90488" marR="0" lvl="0" indent="0" algn="l" defTabSz="914400" rtl="0" eaLnBrk="1" fontAlgn="b"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rgbClr val="FFFFFF"/>
                          </a:solidFill>
                          <a:effectLst/>
                          <a:latin typeface="Calibri" pitchFamily="34" charset="0"/>
                          <a:cs typeface="Arial" charset="0"/>
                        </a:rPr>
                        <a:t>Microsoft Office PowerPoint Viewer</a:t>
                      </a:r>
                    </a:p>
                  </a:txBody>
                  <a:tcPr marL="0" marR="18000"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FFFFFF"/>
                          </a:solidFill>
                          <a:effectLst/>
                          <a:latin typeface="Calibri" pitchFamily="34" charset="0"/>
                          <a:cs typeface="Arial" charset="0"/>
                        </a:rPr>
                        <a:t>Important</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FFFFFF"/>
                          </a:solidFill>
                          <a:effectLst/>
                          <a:latin typeface="Calibri" pitchFamily="34" charset="0"/>
                          <a:cs typeface="Arial" charset="0"/>
                        </a:rPr>
                        <a:t>Important</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r>
              <a:tr h="222250">
                <a:tc>
                  <a:txBody>
                    <a:bodyPr/>
                    <a:lstStyle/>
                    <a:p>
                      <a:pPr marL="90488" marR="0" lvl="0" indent="0" algn="l" defTabSz="914400" rtl="0" eaLnBrk="1" fontAlgn="b" latinLnBrk="0" hangingPunct="1">
                        <a:lnSpc>
                          <a:spcPct val="100000"/>
                        </a:lnSpc>
                        <a:spcBef>
                          <a:spcPct val="0"/>
                        </a:spcBef>
                        <a:spcAft>
                          <a:spcPct val="0"/>
                        </a:spcAft>
                        <a:buClrTx/>
                        <a:buSzTx/>
                        <a:buFontTx/>
                        <a:buNone/>
                        <a:tabLst/>
                      </a:pPr>
                      <a:r>
                        <a:rPr kumimoji="0" lang="fr-FR" sz="600" b="0" i="0" u="none" strike="noStrike" cap="none" normalizeH="0" baseline="0" smtClean="0">
                          <a:ln>
                            <a:noFill/>
                          </a:ln>
                          <a:solidFill>
                            <a:srgbClr val="FFFFFF"/>
                          </a:solidFill>
                          <a:effectLst/>
                          <a:latin typeface="Calibri" pitchFamily="34" charset="0"/>
                          <a:cs typeface="Arial" charset="0"/>
                        </a:rPr>
                        <a:t>Pack de compatibilité Office pour les formats de fichier Word, Excel et PowerPoint 2007 Service Pack 2</a:t>
                      </a:r>
                      <a:endParaRPr kumimoji="0" lang="en-US" sz="600" b="0" i="0" u="none" strike="noStrike" cap="none" normalizeH="0" baseline="0" smtClean="0">
                        <a:ln>
                          <a:noFill/>
                        </a:ln>
                        <a:solidFill>
                          <a:srgbClr val="FFFFFF"/>
                        </a:solidFill>
                        <a:effectLst/>
                        <a:latin typeface="Calibri" pitchFamily="34" charset="0"/>
                        <a:cs typeface="Arial" charset="0"/>
                      </a:endParaRPr>
                    </a:p>
                  </a:txBody>
                  <a:tcPr marL="0" marR="18000"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FFFFFF"/>
                          </a:solidFill>
                          <a:effectLst/>
                          <a:latin typeface="Calibri" pitchFamily="34" charset="0"/>
                          <a:cs typeface="Arial" charset="0"/>
                        </a:rPr>
                        <a:t>Important</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FFFFFF"/>
                          </a:solidFill>
                          <a:effectLst/>
                          <a:latin typeface="Calibri" pitchFamily="34" charset="0"/>
                          <a:cs typeface="Arial" charset="0"/>
                        </a:rPr>
                        <a:t>Important</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r>
              <a:tr h="222250">
                <a:tc>
                  <a:txBody>
                    <a:bodyPr/>
                    <a:lstStyle/>
                    <a:p>
                      <a:pPr marL="90488" marR="0" lvl="0" indent="0" algn="l" defTabSz="914400" rtl="0" eaLnBrk="1" fontAlgn="b" latinLnBrk="0" hangingPunct="1">
                        <a:lnSpc>
                          <a:spcPct val="100000"/>
                        </a:lnSpc>
                        <a:spcBef>
                          <a:spcPct val="0"/>
                        </a:spcBef>
                        <a:spcAft>
                          <a:spcPct val="0"/>
                        </a:spcAft>
                        <a:buClrTx/>
                        <a:buSzTx/>
                        <a:buFontTx/>
                        <a:buNone/>
                        <a:tabLst/>
                      </a:pPr>
                      <a:r>
                        <a:rPr kumimoji="0" lang="fr-FR" sz="600" b="0" i="0" u="none" strike="noStrike" cap="none" normalizeH="0" baseline="0" smtClean="0">
                          <a:ln>
                            <a:noFill/>
                          </a:ln>
                          <a:solidFill>
                            <a:srgbClr val="FFFFFF"/>
                          </a:solidFill>
                          <a:effectLst/>
                          <a:latin typeface="Calibri" pitchFamily="34" charset="0"/>
                          <a:cs typeface="Arial" charset="0"/>
                        </a:rPr>
                        <a:t>Microsoft Office 2004 pour Mac</a:t>
                      </a:r>
                      <a:endParaRPr kumimoji="0" lang="en-US" sz="600" b="0" i="0" u="none" strike="noStrike" cap="none" normalizeH="0" baseline="0" smtClean="0">
                        <a:ln>
                          <a:noFill/>
                        </a:ln>
                        <a:solidFill>
                          <a:srgbClr val="FFFFFF"/>
                        </a:solidFill>
                        <a:effectLst/>
                        <a:latin typeface="Calibri" pitchFamily="34" charset="0"/>
                        <a:cs typeface="Arial" charset="0"/>
                      </a:endParaRPr>
                    </a:p>
                  </a:txBody>
                  <a:tcPr marL="0" marR="18000"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alpha val="30196"/>
                      </a:srgb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FFFFFF"/>
                          </a:solidFill>
                          <a:effectLst/>
                          <a:latin typeface="Calibri" pitchFamily="34" charset="0"/>
                          <a:cs typeface="Arial" charset="0"/>
                        </a:rPr>
                        <a:t>Important</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FFFFFF"/>
                          </a:solidFill>
                          <a:effectLst/>
                          <a:latin typeface="Calibri" pitchFamily="34" charset="0"/>
                          <a:cs typeface="Arial" charset="0"/>
                        </a:rPr>
                        <a:t>Important</a:t>
                      </a:r>
                      <a:r>
                        <a:rPr kumimoji="0" lang="en-US" sz="6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r>
                        <a:rPr kumimoji="0" lang="en-US" sz="900" b="0" i="0" u="none" strike="noStrike" cap="none" normalizeH="0" baseline="0" smtClean="0">
                          <a:ln>
                            <a:noFill/>
                          </a:ln>
                          <a:solidFill>
                            <a:srgbClr val="FFFFFF"/>
                          </a:solidFill>
                          <a:effectLst/>
                          <a:latin typeface="Calibri" pitchFamily="34" charset="0"/>
                          <a:cs typeface="Arial" charset="0"/>
                        </a:rPr>
                        <a:t>Important</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FFFFFF"/>
                          </a:solidFill>
                          <a:effectLst/>
                          <a:latin typeface="Calibri" pitchFamily="34" charset="0"/>
                          <a:cs typeface="Arial" charset="0"/>
                        </a:rPr>
                        <a:t>Important</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r>
              <a:tr h="222250">
                <a:tc>
                  <a:txBody>
                    <a:bodyPr/>
                    <a:lstStyle/>
                    <a:p>
                      <a:pPr marL="90488" marR="0" lvl="0" indent="0" algn="l" defTabSz="914400" rtl="0" eaLnBrk="1" fontAlgn="b" latinLnBrk="0" hangingPunct="1">
                        <a:lnSpc>
                          <a:spcPct val="100000"/>
                        </a:lnSpc>
                        <a:spcBef>
                          <a:spcPct val="0"/>
                        </a:spcBef>
                        <a:spcAft>
                          <a:spcPct val="0"/>
                        </a:spcAft>
                        <a:buClrTx/>
                        <a:buSzTx/>
                        <a:buFontTx/>
                        <a:buNone/>
                        <a:tabLst/>
                      </a:pPr>
                      <a:r>
                        <a:rPr kumimoji="0" lang="fr-FR" sz="600" b="0" i="0" u="none" strike="noStrike" cap="none" normalizeH="0" baseline="0" smtClean="0">
                          <a:ln>
                            <a:noFill/>
                          </a:ln>
                          <a:solidFill>
                            <a:srgbClr val="FFFFFF"/>
                          </a:solidFill>
                          <a:effectLst/>
                          <a:latin typeface="Calibri" pitchFamily="34" charset="0"/>
                          <a:cs typeface="Arial" charset="0"/>
                        </a:rPr>
                        <a:t>Microsoft Office 2008 pour Mac</a:t>
                      </a:r>
                      <a:endParaRPr kumimoji="0" lang="en-US" sz="600" b="0" i="0" u="none" strike="noStrike" cap="none" normalizeH="0" baseline="0" smtClean="0">
                        <a:ln>
                          <a:noFill/>
                        </a:ln>
                        <a:solidFill>
                          <a:srgbClr val="FFFFFF"/>
                        </a:solidFill>
                        <a:effectLst/>
                        <a:latin typeface="Calibri" pitchFamily="34" charset="0"/>
                        <a:cs typeface="Arial" charset="0"/>
                      </a:endParaRPr>
                    </a:p>
                  </a:txBody>
                  <a:tcPr marL="0" marR="18000"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alpha val="30196"/>
                      </a:srgb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FFFFFF"/>
                          </a:solidFill>
                          <a:effectLst/>
                          <a:latin typeface="Calibri" pitchFamily="34" charset="0"/>
                          <a:cs typeface="Arial" charset="0"/>
                        </a:rPr>
                        <a:t>Important</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FFFFFF"/>
                          </a:solidFill>
                          <a:effectLst/>
                          <a:latin typeface="Calibri" pitchFamily="34" charset="0"/>
                          <a:cs typeface="Arial" charset="0"/>
                        </a:rPr>
                        <a:t>Important</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r>
              <a:tr h="330200">
                <a:tc>
                  <a:txBody>
                    <a:bodyPr/>
                    <a:lstStyle/>
                    <a:p>
                      <a:pPr marL="90488" marR="0" lvl="0" indent="0" algn="l" defTabSz="914400" rtl="0" eaLnBrk="1" fontAlgn="b" latinLnBrk="0" hangingPunct="1">
                        <a:lnSpc>
                          <a:spcPct val="100000"/>
                        </a:lnSpc>
                        <a:spcBef>
                          <a:spcPct val="0"/>
                        </a:spcBef>
                        <a:spcAft>
                          <a:spcPct val="0"/>
                        </a:spcAft>
                        <a:buClrTx/>
                        <a:buSzTx/>
                        <a:buFontTx/>
                        <a:buNone/>
                        <a:tabLst/>
                      </a:pPr>
                      <a:r>
                        <a:rPr kumimoji="0" lang="fr-FR" sz="600" b="0" i="0" u="none" strike="noStrike" cap="none" normalizeH="0" baseline="0" smtClean="0">
                          <a:ln>
                            <a:noFill/>
                          </a:ln>
                          <a:solidFill>
                            <a:srgbClr val="FFFFFF"/>
                          </a:solidFill>
                          <a:effectLst/>
                          <a:latin typeface="Calibri" pitchFamily="34" charset="0"/>
                          <a:cs typeface="Arial" charset="0"/>
                        </a:rPr>
                        <a:t>Convertisseur de formats de fichier Open XML pour Mac</a:t>
                      </a:r>
                      <a:endParaRPr kumimoji="0" lang="en-US" sz="600" b="0" i="0" u="none" strike="noStrike" cap="none" normalizeH="0" baseline="0" smtClean="0">
                        <a:ln>
                          <a:noFill/>
                        </a:ln>
                        <a:solidFill>
                          <a:srgbClr val="FFFFFF"/>
                        </a:solidFill>
                        <a:effectLst/>
                        <a:latin typeface="Calibri" pitchFamily="34" charset="0"/>
                        <a:cs typeface="Arial" charset="0"/>
                      </a:endParaRPr>
                    </a:p>
                  </a:txBody>
                  <a:tcPr marL="0" marR="18000"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alpha val="30196"/>
                      </a:srgb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FFFFFF"/>
                          </a:solidFill>
                          <a:effectLst/>
                          <a:latin typeface="Calibri" pitchFamily="34" charset="0"/>
                          <a:cs typeface="Arial" charset="0"/>
                        </a:rPr>
                        <a:t>Important</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FFFFFF"/>
                          </a:solidFill>
                          <a:effectLst/>
                          <a:latin typeface="Calibri" pitchFamily="34" charset="0"/>
                          <a:cs typeface="Arial" charset="0"/>
                        </a:rPr>
                        <a:t>Important</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r>
              <a:tr h="222250">
                <a:tc>
                  <a:txBody>
                    <a:bodyPr/>
                    <a:lstStyle/>
                    <a:p>
                      <a:pPr marL="90488" marR="0" lvl="0" indent="0" algn="l" defTabSz="914400" rtl="0" eaLnBrk="1" fontAlgn="b" latinLnBrk="0" hangingPunct="1">
                        <a:lnSpc>
                          <a:spcPct val="100000"/>
                        </a:lnSpc>
                        <a:spcBef>
                          <a:spcPct val="0"/>
                        </a:spcBef>
                        <a:spcAft>
                          <a:spcPct val="0"/>
                        </a:spcAft>
                        <a:buClrTx/>
                        <a:buSzTx/>
                        <a:buFontTx/>
                        <a:buNone/>
                        <a:tabLst/>
                      </a:pPr>
                      <a:r>
                        <a:rPr kumimoji="0" lang="en-US" sz="600" b="0" i="0" u="none" strike="noStrike" cap="none" normalizeH="0" baseline="0" dirty="0" smtClean="0">
                          <a:ln>
                            <a:noFill/>
                          </a:ln>
                          <a:solidFill>
                            <a:srgbClr val="FFFFFF"/>
                          </a:solidFill>
                          <a:effectLst/>
                          <a:latin typeface="Calibri" pitchFamily="34" charset="0"/>
                          <a:cs typeface="Arial" charset="0"/>
                        </a:rPr>
                        <a:t>Microsoft Works 8.5</a:t>
                      </a:r>
                    </a:p>
                  </a:txBody>
                  <a:tcPr marL="0" marR="18000"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alpha val="30196"/>
                      </a:srgb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FFFFFF"/>
                          </a:solidFill>
                          <a:effectLst/>
                          <a:latin typeface="Calibri" pitchFamily="34" charset="0"/>
                          <a:cs typeface="Arial" charset="0"/>
                        </a:rPr>
                        <a:t>Important</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FFFFFF"/>
                          </a:solidFill>
                          <a:effectLst/>
                          <a:latin typeface="Calibri" pitchFamily="34" charset="0"/>
                          <a:cs typeface="Arial" charset="0"/>
                        </a:rPr>
                        <a:t>Important</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r>
              <a:tr h="222250">
                <a:tc>
                  <a:txBody>
                    <a:bodyPr/>
                    <a:lstStyle/>
                    <a:p>
                      <a:pPr marL="90488" marR="0" lvl="0" indent="0" algn="l" defTabSz="914400" rtl="0" eaLnBrk="1" fontAlgn="b" latinLnBrk="0" hangingPunct="1">
                        <a:lnSpc>
                          <a:spcPct val="100000"/>
                        </a:lnSpc>
                        <a:spcBef>
                          <a:spcPct val="0"/>
                        </a:spcBef>
                        <a:spcAft>
                          <a:spcPct val="0"/>
                        </a:spcAft>
                        <a:buClrTx/>
                        <a:buSzTx/>
                        <a:buFontTx/>
                        <a:buNone/>
                        <a:tabLst/>
                      </a:pPr>
                      <a:r>
                        <a:rPr kumimoji="0" lang="en-US" sz="600" b="0" i="0" u="none" strike="noStrike" cap="none" normalizeH="0" baseline="0" dirty="0" smtClean="0">
                          <a:ln>
                            <a:noFill/>
                          </a:ln>
                          <a:solidFill>
                            <a:srgbClr val="FFFFFF"/>
                          </a:solidFill>
                          <a:effectLst/>
                          <a:latin typeface="Calibri" pitchFamily="34" charset="0"/>
                          <a:cs typeface="Arial" charset="0"/>
                        </a:rPr>
                        <a:t>Microsoft Works 9.0</a:t>
                      </a:r>
                    </a:p>
                  </a:txBody>
                  <a:tcPr marL="0" marR="18000"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alpha val="30196"/>
                      </a:srgb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FFFFFF"/>
                          </a:solidFill>
                          <a:effectLst/>
                          <a:latin typeface="Calibri" pitchFamily="34" charset="0"/>
                          <a:cs typeface="Arial" charset="0"/>
                        </a:rPr>
                        <a:t>Important</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Calibri" pitchFamily="34" charset="0"/>
                          <a:cs typeface="Arial" charset="0"/>
                        </a:rPr>
                        <a:t> </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FFFFFF"/>
                          </a:solidFill>
                          <a:effectLst/>
                          <a:latin typeface="Calibri" pitchFamily="34" charset="0"/>
                          <a:cs typeface="Arial" charset="0"/>
                        </a:rPr>
                        <a:t>Important</a:t>
                      </a:r>
                    </a:p>
                  </a:txBody>
                  <a:tcPr marL="4469" marR="4469" marT="446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r>
            </a:tbl>
          </a:graphicData>
        </a:graphic>
      </p:graphicFrame>
      <p:sp>
        <p:nvSpPr>
          <p:cNvPr id="4" name="TextBox 3"/>
          <p:cNvSpPr txBox="1"/>
          <p:nvPr/>
        </p:nvSpPr>
        <p:spPr>
          <a:xfrm>
            <a:off x="5984912" y="666750"/>
            <a:ext cx="2393950" cy="230832"/>
          </a:xfrm>
          <a:prstGeom prst="rect">
            <a:avLst/>
          </a:prstGeom>
          <a:solidFill>
            <a:schemeClr val="accent1">
              <a:lumMod val="90000"/>
              <a:alpha val="80000"/>
            </a:schemeClr>
          </a:solidFill>
        </p:spPr>
        <p:txBody>
          <a:bodyPr wrap="square">
            <a:spAutoFit/>
          </a:bodyPr>
          <a:lstStyle/>
          <a:p>
            <a:r>
              <a:rPr lang="fr-FR" sz="900" dirty="0">
                <a:solidFill>
                  <a:srgbClr val="FFFFFF"/>
                </a:solidFill>
              </a:rPr>
              <a:t>Attaque active - Avis de sécurité 969136</a:t>
            </a:r>
            <a:endParaRPr lang="en-US" sz="900" dirty="0">
              <a:solidFill>
                <a:srgbClr val="FFFFFF"/>
              </a:solidFill>
            </a:endParaRPr>
          </a:p>
        </p:txBody>
      </p:sp>
      <p:cxnSp>
        <p:nvCxnSpPr>
          <p:cNvPr id="9477" name="Elbow Connector 5"/>
          <p:cNvCxnSpPr>
            <a:cxnSpLocks noChangeShapeType="1"/>
          </p:cNvCxnSpPr>
          <p:nvPr/>
        </p:nvCxnSpPr>
        <p:spPr bwMode="auto">
          <a:xfrm>
            <a:off x="5768975" y="758825"/>
            <a:ext cx="914400" cy="914400"/>
          </a:xfrm>
          <a:prstGeom prst="bentConnector3">
            <a:avLst>
              <a:gd name="adj1" fmla="val 50000"/>
            </a:avLst>
          </a:prstGeom>
          <a:noFill/>
          <a:ln w="9525" algn="ctr">
            <a:noFill/>
            <a:round/>
            <a:headEnd/>
            <a:tailEnd type="arrow" w="med" len="med"/>
          </a:ln>
        </p:spPr>
      </p:cxnSp>
      <p:cxnSp>
        <p:nvCxnSpPr>
          <p:cNvPr id="8" name="Elbow Connector 7"/>
          <p:cNvCxnSpPr>
            <a:stCxn id="4" idx="1"/>
          </p:cNvCxnSpPr>
          <p:nvPr/>
        </p:nvCxnSpPr>
        <p:spPr bwMode="auto">
          <a:xfrm rot="10800000" flipV="1">
            <a:off x="5524538" y="782165"/>
            <a:ext cx="460375" cy="391641"/>
          </a:xfrm>
          <a:prstGeom prst="bentConnector3">
            <a:avLst>
              <a:gd name="adj1" fmla="val 100201"/>
            </a:avLst>
          </a:prstGeom>
          <a:ln>
            <a:headEnd type="none" w="med" len="med"/>
            <a:tailEnd type="arrow"/>
          </a:ln>
        </p:spPr>
        <p:style>
          <a:lnRef idx="2">
            <a:schemeClr val="accent3"/>
          </a:lnRef>
          <a:fillRef idx="0">
            <a:schemeClr val="accent3"/>
          </a:fillRef>
          <a:effectRef idx="1">
            <a:schemeClr val="accent3"/>
          </a:effectRef>
          <a:fontRef idx="minor">
            <a:schemeClr val="tx1"/>
          </a:fontRef>
        </p:style>
      </p:cxnSp>
      <p:sp>
        <p:nvSpPr>
          <p:cNvPr id="15" name="TextBox 14"/>
          <p:cNvSpPr txBox="1"/>
          <p:nvPr/>
        </p:nvSpPr>
        <p:spPr>
          <a:xfrm>
            <a:off x="1165225" y="6099175"/>
            <a:ext cx="4235450" cy="230832"/>
          </a:xfrm>
          <a:prstGeom prst="rect">
            <a:avLst/>
          </a:prstGeom>
          <a:solidFill>
            <a:srgbClr val="92D050">
              <a:alpha val="30000"/>
            </a:srgbClr>
          </a:solidFill>
        </p:spPr>
        <p:txBody>
          <a:bodyPr wrap="square">
            <a:spAutoFit/>
          </a:bodyPr>
          <a:lstStyle/>
          <a:p>
            <a:pPr algn="ctr"/>
            <a:r>
              <a:rPr lang="fr-FR" sz="900" b="1" dirty="0">
                <a:solidFill>
                  <a:srgbClr val="FFFFFF"/>
                </a:solidFill>
              </a:rPr>
              <a:t>MS09-017 ne concerne pas ces produits pour cette publication initiale</a:t>
            </a:r>
            <a:endParaRPr lang="en-US" sz="900" b="1" dirty="0">
              <a:solidFill>
                <a:srgbClr val="FFFFFF"/>
              </a:solidFill>
            </a:endParaRPr>
          </a:p>
        </p:txBody>
      </p:sp>
      <p:cxnSp>
        <p:nvCxnSpPr>
          <p:cNvPr id="24" name="Elbow Connector 23"/>
          <p:cNvCxnSpPr>
            <a:stCxn id="15" idx="1"/>
          </p:cNvCxnSpPr>
          <p:nvPr/>
        </p:nvCxnSpPr>
        <p:spPr bwMode="auto">
          <a:xfrm rot="10800000">
            <a:off x="428627" y="5822953"/>
            <a:ext cx="736598" cy="391639"/>
          </a:xfrm>
          <a:prstGeom prst="bentConnector3">
            <a:avLst>
              <a:gd name="adj1" fmla="val 100474"/>
            </a:avLst>
          </a:prstGeom>
          <a:ln>
            <a:solidFill>
              <a:srgbClr val="92D050"/>
            </a:solidFill>
            <a:headEnd type="none" w="med" len="med"/>
            <a:tailEnd type="arrow"/>
          </a:ln>
        </p:spPr>
        <p:style>
          <a:lnRef idx="2">
            <a:schemeClr val="accent3"/>
          </a:lnRef>
          <a:fillRef idx="0">
            <a:schemeClr val="accent3"/>
          </a:fillRef>
          <a:effectRef idx="1">
            <a:schemeClr val="accent3"/>
          </a:effectRef>
          <a:fontRef idx="minor">
            <a:schemeClr val="tx1"/>
          </a:fontRef>
        </p:style>
      </p:cxn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 y="127000"/>
            <a:ext cx="9017000" cy="2425700"/>
          </a:xfrm>
        </p:spPr>
        <p:txBody>
          <a:bodyPr>
            <a:normAutofit fontScale="90000"/>
          </a:bodyPr>
          <a:lstStyle/>
          <a:p>
            <a:r>
              <a:rPr lang="fr-FR" sz="3600" dirty="0" smtClean="0">
                <a:solidFill>
                  <a:srgbClr val="FFFFFF"/>
                </a:solidFill>
              </a:rPr>
              <a:t>MS09-017 : Des vulnérabilités dans Microsoft Office PowerPoint pourraient permettre l'exécution de code à distance (967340) - Critique</a:t>
            </a:r>
            <a:br>
              <a:rPr lang="fr-FR" sz="3600" dirty="0" smtClean="0">
                <a:solidFill>
                  <a:srgbClr val="FFFFFF"/>
                </a:solidFill>
              </a:rPr>
            </a:br>
            <a:endParaRPr lang="en-US" sz="3600" dirty="0" smtClean="0">
              <a:solidFill>
                <a:srgbClr val="FFFFFF"/>
              </a:solidFill>
            </a:endParaRPr>
          </a:p>
        </p:txBody>
      </p:sp>
      <p:graphicFrame>
        <p:nvGraphicFramePr>
          <p:cNvPr id="4" name="Table 3"/>
          <p:cNvGraphicFramePr>
            <a:graphicFrameLocks noGrp="1"/>
          </p:cNvGraphicFramePr>
          <p:nvPr/>
        </p:nvGraphicFramePr>
        <p:xfrm>
          <a:off x="336550" y="1771650"/>
          <a:ext cx="8229600" cy="3858768"/>
        </p:xfrm>
        <a:graphic>
          <a:graphicData uri="http://schemas.openxmlformats.org/drawingml/2006/table">
            <a:tbl>
              <a:tblPr/>
              <a:tblGrid>
                <a:gridCol w="1655763"/>
                <a:gridCol w="6573837"/>
              </a:tblGrid>
              <a:tr h="18097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dirty="0" err="1" smtClean="0">
                          <a:ln>
                            <a:noFill/>
                          </a:ln>
                          <a:solidFill>
                            <a:srgbClr val="FFFFFF"/>
                          </a:solidFill>
                          <a:effectLst/>
                          <a:latin typeface="Arial" charset="0"/>
                          <a:cs typeface="Arial" charset="0"/>
                        </a:rPr>
                        <a:t>Vulnérabilité</a:t>
                      </a:r>
                      <a:endParaRPr kumimoji="0" lang="en-US" sz="1200" b="0" i="0" u="none" strike="noStrike" cap="none" normalizeH="0" baseline="0" dirty="0" smtClean="0">
                        <a:ln>
                          <a:noFill/>
                        </a:ln>
                        <a:solidFill>
                          <a:srgbClr val="FFFFFF"/>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just"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ea typeface="PMingLiU" pitchFamily="18" charset="-120"/>
                          <a:cs typeface="Times New Roman" pitchFamily="18" charset="0"/>
                        </a:rPr>
                        <a:t>14 vulnérabilités pouvant permettre l'exécution de code à distance</a:t>
                      </a:r>
                      <a:endParaRPr kumimoji="0" lang="en-US" sz="1200" b="0" i="0" u="none" strike="noStrike" cap="none" normalizeH="0" baseline="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877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smtClean="0">
                          <a:ln>
                            <a:noFill/>
                          </a:ln>
                          <a:solidFill>
                            <a:srgbClr val="FFFFFF"/>
                          </a:solidFill>
                          <a:effectLst/>
                          <a:latin typeface="Arial" charset="0"/>
                          <a:cs typeface="Arial" charset="0"/>
                        </a:rPr>
                        <a:t>Vecteurs d'attaque possibles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dirty="0" smtClean="0">
                          <a:ln>
                            <a:noFill/>
                          </a:ln>
                          <a:solidFill>
                            <a:srgbClr val="FFFFFF"/>
                          </a:solidFill>
                          <a:effectLst/>
                          <a:latin typeface="Arial" charset="0"/>
                          <a:ea typeface="PMingLiU" pitchFamily="18" charset="-120"/>
                          <a:cs typeface="Times New Roman" pitchFamily="18" charset="0"/>
                        </a:rPr>
                        <a:t>Dans le cas d'une attaque Web, l'attaquant devrait héberger un site Web qui contient un fichier PowerPoint spécialement conçu pour exploiter cette vulnérabilité.</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dirty="0" smtClean="0">
                          <a:ln>
                            <a:noFill/>
                          </a:ln>
                          <a:solidFill>
                            <a:srgbClr val="FFFFFF"/>
                          </a:solidFill>
                          <a:effectLst/>
                          <a:latin typeface="Arial" charset="0"/>
                          <a:ea typeface="PMingLiU" pitchFamily="18" charset="-120"/>
                          <a:cs typeface="Times New Roman" pitchFamily="18" charset="0"/>
                        </a:rPr>
                        <a:t>En cas d'attaque par courrier électronique, un attaquant pourrait envoyer un fichier PowerPoint spécialement conçu à l'utilisateur et le persuader d'ouvrir ce fichier.</a:t>
                      </a:r>
                      <a:r>
                        <a:rPr kumimoji="0" lang="fr-FR" sz="1200" b="0" i="0" u="none" strike="noStrike" cap="none" normalizeH="0" baseline="0" dirty="0" smtClean="0">
                          <a:ln>
                            <a:noFill/>
                          </a:ln>
                          <a:solidFill>
                            <a:schemeClr val="tx1"/>
                          </a:solidFill>
                          <a:effectLst/>
                          <a:latin typeface="Arial" charset="0"/>
                          <a:ea typeface="PMingLiU" pitchFamily="18" charset="-120"/>
                          <a:cs typeface="Times New Roman" pitchFamily="18" charset="0"/>
                        </a:rPr>
                        <a:t> </a:t>
                      </a:r>
                      <a:endParaRPr kumimoji="0" lang="en-US" sz="1200" b="0" i="0" u="none" strike="noStrike" cap="none" normalizeH="0" baseline="0" dirty="0" smtClean="0">
                        <a:ln>
                          <a:noFill/>
                        </a:ln>
                        <a:solidFill>
                          <a:schemeClr val="tx1"/>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22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smtClean="0">
                          <a:ln>
                            <a:noFill/>
                          </a:ln>
                          <a:solidFill>
                            <a:srgbClr val="FFFFFF"/>
                          </a:solidFill>
                          <a:effectLst/>
                          <a:latin typeface="Arial" charset="0"/>
                          <a:cs typeface="Arial" charset="0"/>
                        </a:rPr>
                        <a:t>Impact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just"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ea typeface="PMingLiU" pitchFamily="18" charset="-120"/>
                          <a:cs typeface="Times New Roman" pitchFamily="18" charset="0"/>
                        </a:rPr>
                        <a:t>Un attaquant parvenant à exploiter cette vulnérabilité pourrait obtenir les mêmes droits que l'utilisateur connecté.</a:t>
                      </a:r>
                      <a:endParaRPr kumimoji="0" lang="en-US" sz="1200" b="0" i="0" u="none" strike="noStrike" cap="none" normalizeH="0" baseline="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12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dirty="0" err="1" smtClean="0">
                          <a:ln>
                            <a:noFill/>
                          </a:ln>
                          <a:solidFill>
                            <a:srgbClr val="FFFFFF"/>
                          </a:solidFill>
                          <a:effectLst/>
                          <a:latin typeface="Arial" charset="0"/>
                          <a:cs typeface="Arial" charset="0"/>
                        </a:rPr>
                        <a:t>Facteurs</a:t>
                      </a:r>
                      <a:r>
                        <a:rPr kumimoji="0" lang="en-US" sz="1200" b="0" i="0" u="none" strike="noStrike" cap="none" normalizeH="0" baseline="0" dirty="0" smtClean="0">
                          <a:ln>
                            <a:noFill/>
                          </a:ln>
                          <a:solidFill>
                            <a:srgbClr val="FFFFFF"/>
                          </a:solidFill>
                          <a:effectLst/>
                          <a:latin typeface="Arial" charset="0"/>
                          <a:cs typeface="Arial" charset="0"/>
                        </a:rPr>
                        <a:t> </a:t>
                      </a:r>
                      <a:r>
                        <a:rPr kumimoji="0" lang="en-US" sz="1200" b="0" i="0" u="none" strike="noStrike" cap="none" normalizeH="0" baseline="0" dirty="0" err="1" smtClean="0">
                          <a:ln>
                            <a:noFill/>
                          </a:ln>
                          <a:solidFill>
                            <a:srgbClr val="FFFFFF"/>
                          </a:solidFill>
                          <a:effectLst/>
                          <a:latin typeface="Arial" charset="0"/>
                          <a:cs typeface="Arial" charset="0"/>
                        </a:rPr>
                        <a:t>atténuants</a:t>
                      </a:r>
                      <a:endParaRPr kumimoji="0" lang="en-US" sz="1200" b="0" i="0" u="none" strike="noStrike" cap="none" normalizeH="0" baseline="0" dirty="0" smtClean="0">
                        <a:ln>
                          <a:noFill/>
                        </a:ln>
                        <a:solidFill>
                          <a:srgbClr val="FFFFFF"/>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dirty="0" smtClean="0">
                          <a:ln>
                            <a:noFill/>
                          </a:ln>
                          <a:solidFill>
                            <a:srgbClr val="FFFFFF"/>
                          </a:solidFill>
                          <a:effectLst/>
                          <a:latin typeface="Arial" charset="0"/>
                          <a:ea typeface="PMingLiU" pitchFamily="18" charset="-120"/>
                          <a:cs typeface="Times New Roman" pitchFamily="18" charset="0"/>
                        </a:rPr>
                        <a:t>Les vulnérabilités ne peuvent pas être exploitées automatiquement par le biais des messages électroniques.</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dirty="0" smtClean="0">
                          <a:ln>
                            <a:noFill/>
                          </a:ln>
                          <a:solidFill>
                            <a:srgbClr val="FFFFFF"/>
                          </a:solidFill>
                          <a:effectLst/>
                          <a:latin typeface="Arial" charset="0"/>
                          <a:ea typeface="PMingLiU" pitchFamily="18" charset="-120"/>
                          <a:cs typeface="Times New Roman" pitchFamily="18" charset="0"/>
                        </a:rPr>
                        <a:t>Les utilisateurs qui ont installé et qui utilisent l'Outil de confirmation à l'ouverture pour Office 2000 (Office Document Open Confirmation </a:t>
                      </a:r>
                      <a:r>
                        <a:rPr kumimoji="0" lang="fr-FR" sz="1200" b="0" i="0" u="none" strike="noStrike" cap="none" normalizeH="0" baseline="0" dirty="0" err="1" smtClean="0">
                          <a:ln>
                            <a:noFill/>
                          </a:ln>
                          <a:solidFill>
                            <a:srgbClr val="FFFFFF"/>
                          </a:solidFill>
                          <a:effectLst/>
                          <a:latin typeface="Arial" charset="0"/>
                          <a:ea typeface="PMingLiU" pitchFamily="18" charset="-120"/>
                          <a:cs typeface="Times New Roman" pitchFamily="18" charset="0"/>
                        </a:rPr>
                        <a:t>Tool</a:t>
                      </a:r>
                      <a:r>
                        <a:rPr kumimoji="0" lang="fr-FR" sz="1200" b="0" i="0" u="none" strike="noStrike" cap="none" normalizeH="0" baseline="0" dirty="0" smtClean="0">
                          <a:ln>
                            <a:noFill/>
                          </a:ln>
                          <a:solidFill>
                            <a:srgbClr val="FFFFFF"/>
                          </a:solidFill>
                          <a:effectLst/>
                          <a:latin typeface="Arial" charset="0"/>
                          <a:ea typeface="PMingLiU" pitchFamily="18" charset="-120"/>
                          <a:cs typeface="Times New Roman" pitchFamily="18" charset="0"/>
                        </a:rPr>
                        <a:t> for Office 2000) seront invités à Ouvrir, Enregistrer ou Annuler avant d'ouvrir un document. Les fonctionnalités de l'Outil de confirmation à l'ouverture pour Office (Office Document Open Confirmation </a:t>
                      </a:r>
                      <a:r>
                        <a:rPr kumimoji="0" lang="fr-FR" sz="1200" b="0" i="0" u="none" strike="noStrike" cap="none" normalizeH="0" baseline="0" dirty="0" err="1" smtClean="0">
                          <a:ln>
                            <a:noFill/>
                          </a:ln>
                          <a:solidFill>
                            <a:srgbClr val="FFFFFF"/>
                          </a:solidFill>
                          <a:effectLst/>
                          <a:latin typeface="Arial" charset="0"/>
                          <a:ea typeface="PMingLiU" pitchFamily="18" charset="-120"/>
                          <a:cs typeface="Times New Roman" pitchFamily="18" charset="0"/>
                        </a:rPr>
                        <a:t>Tool</a:t>
                      </a:r>
                      <a:r>
                        <a:rPr kumimoji="0" lang="fr-FR" sz="1200" b="0" i="0" u="none" strike="noStrike" cap="none" normalizeH="0" baseline="0" dirty="0" smtClean="0">
                          <a:ln>
                            <a:noFill/>
                          </a:ln>
                          <a:solidFill>
                            <a:srgbClr val="FFFFFF"/>
                          </a:solidFill>
                          <a:effectLst/>
                          <a:latin typeface="Arial" charset="0"/>
                          <a:ea typeface="PMingLiU" pitchFamily="18" charset="-120"/>
                          <a:cs typeface="Times New Roman" pitchFamily="18" charset="0"/>
                        </a:rPr>
                        <a:t>) sont intégrées dans Office XP et versions ultérieures.</a:t>
                      </a:r>
                      <a:r>
                        <a:rPr kumimoji="0" lang="fr-FR" sz="1200" b="0" i="0" u="none" strike="noStrike" cap="none" normalizeH="0" baseline="0" dirty="0" smtClean="0">
                          <a:ln>
                            <a:noFill/>
                          </a:ln>
                          <a:solidFill>
                            <a:schemeClr val="tx1"/>
                          </a:solidFill>
                          <a:effectLst/>
                          <a:latin typeface="Arial" charset="0"/>
                          <a:ea typeface="PMingLiU" pitchFamily="18" charset="-120"/>
                          <a:cs typeface="Times New Roman" pitchFamily="18" charset="0"/>
                        </a:rPr>
                        <a:t> </a:t>
                      </a:r>
                      <a:endParaRPr kumimoji="0" lang="en-US" sz="1200" b="0" i="0" u="none" strike="noStrike" cap="none" normalizeH="0" baseline="0" dirty="0" smtClean="0">
                        <a:ln>
                          <a:noFill/>
                        </a:ln>
                        <a:solidFill>
                          <a:schemeClr val="tx1"/>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12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smtClean="0">
                          <a:ln>
                            <a:noFill/>
                          </a:ln>
                          <a:solidFill>
                            <a:srgbClr val="FFFFFF"/>
                          </a:solidFill>
                          <a:effectLst/>
                          <a:latin typeface="Arial" charset="0"/>
                          <a:cs typeface="Arial" charset="0"/>
                        </a:rPr>
                        <a:t>Informations complémentaires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dirty="0" smtClean="0">
                          <a:ln>
                            <a:noFill/>
                          </a:ln>
                          <a:solidFill>
                            <a:srgbClr val="FFFFFF"/>
                          </a:solidFill>
                          <a:effectLst/>
                          <a:latin typeface="Arial" charset="0"/>
                          <a:ea typeface="PMingLiU" pitchFamily="18" charset="-120"/>
                          <a:cs typeface="Times New Roman" pitchFamily="18" charset="0"/>
                        </a:rPr>
                        <a:t>Certaines mises à jour empêchent PowerPoint 2000 et PowerPoint 2002 d'ouvrir les formats de fichier natifs PowerPoint 4.0.</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dirty="0" smtClean="0">
                          <a:ln>
                            <a:noFill/>
                          </a:ln>
                          <a:solidFill>
                            <a:srgbClr val="FFFFFF"/>
                          </a:solidFill>
                          <a:effectLst/>
                          <a:latin typeface="Arial" charset="0"/>
                          <a:ea typeface="PMingLiU" pitchFamily="18" charset="-120"/>
                          <a:cs typeface="Times New Roman" pitchFamily="18" charset="0"/>
                        </a:rPr>
                        <a:t>Certaines mises à jour modifient la façon dont PowerPoint 2000, PowerPoint 2002 et PowerPoint 2003 ouvrent les formats de fichier natifs PowerPoint 95.</a:t>
                      </a:r>
                      <a:endParaRPr kumimoji="0" lang="en-US" sz="1200" b="0" i="0" u="none" strike="noStrike" cap="none" normalizeH="0" baseline="0" dirty="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99" name="Rectangle 35"/>
          <p:cNvSpPr>
            <a:spLocks noGrp="1" noChangeArrowheads="1"/>
          </p:cNvSpPr>
          <p:nvPr>
            <p:ph type="title"/>
          </p:nvPr>
        </p:nvSpPr>
        <p:spPr/>
        <p:txBody>
          <a:bodyPr/>
          <a:lstStyle/>
          <a:p>
            <a:r>
              <a:rPr lang="en-US" smtClean="0"/>
              <a:t>Détection et déploiement</a:t>
            </a:r>
          </a:p>
        </p:txBody>
      </p:sp>
      <p:graphicFrame>
        <p:nvGraphicFramePr>
          <p:cNvPr id="163990" name="Group 150"/>
          <p:cNvGraphicFramePr>
            <a:graphicFrameLocks noGrp="1"/>
          </p:cNvGraphicFramePr>
          <p:nvPr/>
        </p:nvGraphicFramePr>
        <p:xfrm>
          <a:off x="381000" y="1320799"/>
          <a:ext cx="8426450" cy="1615440"/>
        </p:xfrm>
        <a:graphic>
          <a:graphicData uri="http://schemas.openxmlformats.org/drawingml/2006/table">
            <a:tbl>
              <a:tblPr/>
              <a:tblGrid>
                <a:gridCol w="1244600"/>
                <a:gridCol w="1012825"/>
                <a:gridCol w="1012825"/>
                <a:gridCol w="920750"/>
                <a:gridCol w="1012825"/>
                <a:gridCol w="1104900"/>
                <a:gridCol w="1154113"/>
                <a:gridCol w="963612"/>
              </a:tblGrid>
              <a:tr h="609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rgbClr val="FFFFFF"/>
                          </a:solidFill>
                          <a:effectLst/>
                          <a:latin typeface="Calibri" pitchFamily="34" charset="0"/>
                          <a:cs typeface="Arial" charset="0"/>
                        </a:rPr>
                        <a:t>Bulletin</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rgbClr val="FFFFFF"/>
                          </a:solidFill>
                          <a:effectLst/>
                          <a:latin typeface="Calibri" pitchFamily="34" charset="0"/>
                          <a:cs typeface="Times New Roman" pitchFamily="18" charset="0"/>
                        </a:rPr>
                        <a:t>Windows Update</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FFFF"/>
                          </a:solidFill>
                          <a:effectLst/>
                          <a:latin typeface="Calibri" pitchFamily="34" charset="0"/>
                          <a:cs typeface="Arial" charset="0"/>
                        </a:rPr>
                        <a:t>Microsoft Update</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Calibri" pitchFamily="34" charset="0"/>
                          <a:cs typeface="Arial" charset="0"/>
                        </a:rPr>
                        <a:t>MBSA 2.1</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Calibri" pitchFamily="34" charset="0"/>
                          <a:cs typeface="Arial" charset="0"/>
                        </a:rPr>
                        <a:t>WSUS 3.0</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FFFFFF"/>
                        </a:solidFill>
                        <a:effectLst/>
                        <a:latin typeface="Calibri" pitchFamily="34" charset="0"/>
                        <a:cs typeface="Arial" charset="0"/>
                      </a:endParaRP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FFFF"/>
                          </a:solidFill>
                          <a:effectLst/>
                          <a:latin typeface="Calibri" pitchFamily="34" charset="0"/>
                          <a:cs typeface="Arial" charset="0"/>
                        </a:rPr>
                        <a:t>SMS avec Feature Pack SUS </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sz="1400" b="0" i="0" u="none" strike="noStrike" cap="none" normalizeH="0" baseline="0" dirty="0" smtClean="0">
                          <a:ln>
                            <a:noFill/>
                          </a:ln>
                          <a:solidFill>
                            <a:srgbClr val="FFFFFF"/>
                          </a:solidFill>
                          <a:effectLst/>
                          <a:latin typeface="Calibri" pitchFamily="34" charset="0"/>
                          <a:cs typeface="Arial" charset="0"/>
                        </a:rPr>
                        <a:t>SMS avec Outil d'inventaire des mises à jour</a:t>
                      </a:r>
                      <a:endParaRPr kumimoji="0" lang="en-US" sz="1400" b="0" i="0" u="none" strike="noStrike" cap="none" normalizeH="0" baseline="0" dirty="0" smtClean="0">
                        <a:ln>
                          <a:noFill/>
                        </a:ln>
                        <a:solidFill>
                          <a:srgbClr val="FFFFFF"/>
                        </a:solidFill>
                        <a:effectLst/>
                        <a:latin typeface="Calibri" pitchFamily="34" charset="0"/>
                        <a:cs typeface="Arial" charset="0"/>
                      </a:endParaRP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Calibri" pitchFamily="34" charset="0"/>
                          <a:cs typeface="Arial" charset="0"/>
                        </a:rPr>
                        <a:t>SCCM 2007</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30003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FFFF"/>
                          </a:solidFill>
                          <a:effectLst/>
                          <a:latin typeface="Calibri" pitchFamily="34" charset="0"/>
                          <a:cs typeface="Times New Roman" pitchFamily="18" charset="0"/>
                        </a:rPr>
                        <a:t>MS09-017</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Non</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Oui</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Oui</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Non</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Oui</a:t>
                      </a:r>
                      <a:r>
                        <a:rPr kumimoji="0" lang="en-US" sz="1200" b="1" i="0" u="none" strike="noStrike" cap="none" normalizeH="0" baseline="30000" smtClean="0">
                          <a:ln>
                            <a:noFill/>
                          </a:ln>
                          <a:solidFill>
                            <a:srgbClr val="FFFFFF"/>
                          </a:solidFill>
                          <a:effectLst/>
                          <a:latin typeface="Calibri" pitchFamily="34" charset="0"/>
                          <a:cs typeface="Arial" charset="0"/>
                        </a:rPr>
                        <a:t>1</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Oui</a:t>
                      </a:r>
                      <a:r>
                        <a:rPr kumimoji="0" lang="en-US" sz="1200" b="1" i="0" u="none" strike="noStrike" cap="none" normalizeH="0" baseline="30000" smtClean="0">
                          <a:ln>
                            <a:noFill/>
                          </a:ln>
                          <a:solidFill>
                            <a:srgbClr val="FFFFFF"/>
                          </a:solidFill>
                          <a:effectLst/>
                          <a:latin typeface="Calibri" pitchFamily="34" charset="0"/>
                          <a:cs typeface="Arial" charset="0"/>
                        </a:rPr>
                        <a:t>2</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rgbClr val="FFFFFF"/>
                          </a:solidFill>
                          <a:effectLst/>
                          <a:latin typeface="Calibri" pitchFamily="34" charset="0"/>
                          <a:cs typeface="Arial" charset="0"/>
                        </a:rPr>
                        <a:t>Oui</a:t>
                      </a:r>
                      <a:r>
                        <a:rPr kumimoji="0" lang="en-US" sz="1200" b="1" i="0" u="none" strike="noStrike" cap="none" normalizeH="0" baseline="30000" dirty="0" smtClean="0">
                          <a:ln>
                            <a:noFill/>
                          </a:ln>
                          <a:solidFill>
                            <a:srgbClr val="FFFFFF"/>
                          </a:solidFill>
                          <a:effectLst/>
                          <a:latin typeface="Calibri" pitchFamily="34" charset="0"/>
                          <a:cs typeface="Arial" charset="0"/>
                        </a:rPr>
                        <a:t>2</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 name="Rectangle 2"/>
          <p:cNvSpPr txBox="1">
            <a:spLocks noChangeArrowheads="1"/>
          </p:cNvSpPr>
          <p:nvPr/>
        </p:nvSpPr>
        <p:spPr bwMode="auto">
          <a:xfrm>
            <a:off x="244475" y="5730875"/>
            <a:ext cx="8686800" cy="461963"/>
          </a:xfrm>
          <a:prstGeom prst="rect">
            <a:avLst/>
          </a:prstGeom>
          <a:noFill/>
          <a:ln w="9525">
            <a:noFill/>
            <a:miter lim="800000"/>
            <a:headEnd/>
            <a:tailEnd/>
          </a:ln>
          <a:effectLst/>
        </p:spPr>
        <p:txBody>
          <a:bodyPr anchor="ctr">
            <a:spAutoFit/>
          </a:bodyPr>
          <a:lstStyle/>
          <a:p>
            <a:pPr marL="342900" indent="-342900">
              <a:buFontTx/>
              <a:buAutoNum type="arabicPeriod"/>
            </a:pPr>
            <a:r>
              <a:rPr lang="fr-FR" i="1" dirty="0">
                <a:solidFill>
                  <a:srgbClr val="FFFFFF"/>
                </a:solidFill>
                <a:latin typeface="Calibri" pitchFamily="34" charset="0"/>
              </a:rPr>
              <a:t>SMS SUSFP prend uniquement en charge PowerPoint 2000 SP3, PowerPoint 2002 SP3 et PowerPoint 2003 SP3</a:t>
            </a:r>
          </a:p>
          <a:p>
            <a:pPr marL="342900" indent="-342900">
              <a:buFontTx/>
              <a:buAutoNum type="arabicPeriod"/>
            </a:pPr>
            <a:r>
              <a:rPr lang="fr-FR" i="1" dirty="0">
                <a:solidFill>
                  <a:srgbClr val="FFFFFF"/>
                </a:solidFill>
                <a:latin typeface="Calibri" pitchFamily="34" charset="0"/>
              </a:rPr>
              <a:t>Excepté pour Excel 2000 SP3, Excel 2002 SP3 et Excel 2003 SP3</a:t>
            </a:r>
            <a:endParaRPr lang="en-US" i="1" dirty="0">
              <a:solidFill>
                <a:srgbClr val="FFFFFF"/>
              </a:solidFill>
              <a:latin typeface="Calibri" pitchFamily="34" charset="0"/>
            </a:endParaRPr>
          </a:p>
        </p:txBody>
      </p:sp>
      <p:sp>
        <p:nvSpPr>
          <p:cNvPr id="7" name="TextBox 6"/>
          <p:cNvSpPr txBox="1"/>
          <p:nvPr/>
        </p:nvSpPr>
        <p:spPr>
          <a:xfrm>
            <a:off x="2638579" y="2965449"/>
            <a:ext cx="6353021" cy="307777"/>
          </a:xfrm>
          <a:prstGeom prst="rect">
            <a:avLst/>
          </a:prstGeom>
          <a:noFill/>
        </p:spPr>
        <p:txBody>
          <a:bodyPr wrap="none">
            <a:spAutoFit/>
          </a:bodyPr>
          <a:lstStyle/>
          <a:p>
            <a:r>
              <a:rPr lang="fr-FR" sz="1400" dirty="0">
                <a:solidFill>
                  <a:srgbClr val="F2F2F2"/>
                </a:solidFill>
              </a:rPr>
              <a:t>Seuls les produits concernés par cette mise à jour sont inclus dans ce tableau</a:t>
            </a:r>
            <a:endParaRPr lang="en-US" sz="1400" dirty="0">
              <a:solidFill>
                <a:srgbClr val="F2F2F2"/>
              </a:solidFill>
            </a:endParaRPr>
          </a:p>
        </p:txBody>
      </p:sp>
      <p:graphicFrame>
        <p:nvGraphicFramePr>
          <p:cNvPr id="12" name="Group 62"/>
          <p:cNvGraphicFramePr>
            <a:graphicFrameLocks noGrp="1"/>
          </p:cNvGraphicFramePr>
          <p:nvPr/>
        </p:nvGraphicFramePr>
        <p:xfrm>
          <a:off x="428625" y="3889375"/>
          <a:ext cx="8378825" cy="827088"/>
        </p:xfrm>
        <a:graphic>
          <a:graphicData uri="http://schemas.openxmlformats.org/drawingml/2006/table">
            <a:tbl>
              <a:tblPr/>
              <a:tblGrid>
                <a:gridCol w="1493838"/>
                <a:gridCol w="1831975"/>
                <a:gridCol w="1185862"/>
                <a:gridCol w="2486025"/>
                <a:gridCol w="1381125"/>
              </a:tblGrid>
              <a:tr h="3698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1" i="0" u="none" strike="noStrike" cap="none" normalizeH="0" baseline="0" dirty="0" smtClean="0">
                          <a:ln>
                            <a:noFill/>
                          </a:ln>
                          <a:solidFill>
                            <a:srgbClr val="FFFFFF"/>
                          </a:solidFill>
                          <a:effectLst/>
                          <a:latin typeface="Arial" charset="0"/>
                          <a:cs typeface="Arial" charset="0"/>
                        </a:rPr>
                        <a:t>Bulletin</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fr-FR" sz="1200" b="1" i="0" u="none" strike="noStrike" cap="none" normalizeH="0" baseline="0" noProof="0" dirty="0" smtClean="0">
                          <a:ln>
                            <a:noFill/>
                          </a:ln>
                          <a:solidFill>
                            <a:srgbClr val="FFFFFF"/>
                          </a:solidFill>
                          <a:effectLst/>
                          <a:latin typeface="Arial" charset="0"/>
                          <a:cs typeface="Arial" charset="0"/>
                        </a:rPr>
                        <a:t>Redémarrage requis</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1" i="0" u="none" strike="noStrike" cap="none" normalizeH="0" baseline="0" dirty="0" err="1" smtClean="0">
                          <a:ln>
                            <a:noFill/>
                          </a:ln>
                          <a:solidFill>
                            <a:srgbClr val="FFFFFF"/>
                          </a:solidFill>
                          <a:effectLst/>
                          <a:latin typeface="Arial" charset="0"/>
                          <a:cs typeface="Arial" charset="0"/>
                        </a:rPr>
                        <a:t>HotPatching</a:t>
                      </a:r>
                      <a:endParaRPr kumimoji="0" lang="en-US" sz="1200" b="1" i="0" u="none" strike="noStrike" cap="none" normalizeH="0" baseline="0" dirty="0" smtClean="0">
                        <a:ln>
                          <a:noFill/>
                        </a:ln>
                        <a:solidFill>
                          <a:srgbClr val="FFFFFF"/>
                        </a:solidFill>
                        <a:effectLst/>
                        <a:latin typeface="Arial" charset="0"/>
                        <a:cs typeface="Arial" charset="0"/>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1" i="0" u="none" strike="noStrike" cap="none" normalizeH="0" baseline="0" smtClean="0">
                          <a:ln>
                            <a:noFill/>
                          </a:ln>
                          <a:solidFill>
                            <a:srgbClr val="FFFFFF"/>
                          </a:solidFill>
                          <a:effectLst/>
                          <a:latin typeface="Arial" charset="0"/>
                          <a:cs typeface="Arial" charset="0"/>
                        </a:rPr>
                        <a:t>Désinstallation</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200" b="1" i="0" u="none" strike="noStrike" cap="none" normalizeH="0" baseline="0" smtClean="0">
                          <a:ln>
                            <a:noFill/>
                          </a:ln>
                          <a:solidFill>
                            <a:srgbClr val="FFFFFF"/>
                          </a:solidFill>
                          <a:effectLst/>
                          <a:latin typeface="Arial" charset="0"/>
                          <a:cs typeface="Arial" charset="0"/>
                        </a:rPr>
                        <a:t>Remplace</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27463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Arial" charset="0"/>
                          <a:cs typeface="Arial" charset="0"/>
                        </a:rPr>
                        <a:t>MS09-017</a:t>
                      </a:r>
                    </a:p>
                  </a:txBody>
                  <a:tcPr marL="68580" marR="68580" marT="0" marB="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fr-FR" sz="1200" b="1" i="0" u="none" strike="noStrike" cap="none" normalizeH="0" baseline="0" noProof="0" dirty="0" smtClean="0">
                          <a:ln>
                            <a:noFill/>
                          </a:ln>
                          <a:solidFill>
                            <a:srgbClr val="FFFFFF"/>
                          </a:solidFill>
                          <a:effectLst/>
                          <a:latin typeface="Arial" charset="0"/>
                          <a:cs typeface="Times New Roman" pitchFamily="18" charset="0"/>
                        </a:rPr>
                        <a:t>Éventuellement</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200" b="1" i="0" u="none" strike="noStrike" cap="none" normalizeH="0" baseline="0" dirty="0" smtClean="0">
                          <a:ln>
                            <a:noFill/>
                          </a:ln>
                          <a:solidFill>
                            <a:srgbClr val="FFFFFF"/>
                          </a:solidFill>
                          <a:effectLst/>
                          <a:latin typeface="Arial" charset="0"/>
                          <a:cs typeface="Arial" charset="0"/>
                        </a:rPr>
                        <a:t>Non applicable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fr-FR" sz="1200" b="1" i="0" u="none" strike="noStrike" cap="none" normalizeH="0" baseline="0" dirty="0" smtClean="0">
                          <a:ln>
                            <a:noFill/>
                          </a:ln>
                          <a:solidFill>
                            <a:srgbClr val="FFFFFF"/>
                          </a:solidFill>
                          <a:effectLst/>
                          <a:latin typeface="Arial" charset="0"/>
                          <a:cs typeface="Times New Roman" pitchFamily="18" charset="0"/>
                        </a:rPr>
                        <a:t>Oui – Excepté pour PowerPoint 2000</a:t>
                      </a:r>
                      <a:endParaRPr kumimoji="0" lang="en-US" sz="1200" b="1" i="0" u="none" strike="noStrike" cap="none" normalizeH="0" baseline="0" dirty="0" smtClean="0">
                        <a:ln>
                          <a:noFill/>
                        </a:ln>
                        <a:solidFill>
                          <a:srgbClr val="FFFFFF"/>
                        </a:solidFill>
                        <a:effectLst/>
                        <a:latin typeface="Arial"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200" b="1" i="0" u="none" strike="noStrike" cap="none" normalizeH="0" baseline="0" dirty="0" smtClean="0">
                          <a:ln>
                            <a:noFill/>
                          </a:ln>
                          <a:solidFill>
                            <a:srgbClr val="FFFFFF"/>
                          </a:solidFill>
                          <a:effectLst/>
                          <a:latin typeface="Arial" charset="0"/>
                          <a:cs typeface="Arial" charset="0"/>
                        </a:rPr>
                        <a:t>MS08-051</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p:txBody>
          <a:bodyPr>
            <a:normAutofit fontScale="90000"/>
          </a:bodyPr>
          <a:lstStyle/>
          <a:p>
            <a:r>
              <a:rPr lang="fr-FR" smtClean="0"/>
              <a:t>Mai 2009 - Mises à jour non relatives à la sécurité</a:t>
            </a:r>
            <a:endParaRPr lang="en-US" dirty="0" smtClean="0"/>
          </a:p>
        </p:txBody>
      </p:sp>
      <p:graphicFrame>
        <p:nvGraphicFramePr>
          <p:cNvPr id="6" name="Table Placeholder 4"/>
          <p:cNvGraphicFramePr>
            <a:graphicFrameLocks/>
          </p:cNvGraphicFramePr>
          <p:nvPr/>
        </p:nvGraphicFramePr>
        <p:xfrm>
          <a:off x="244475" y="1958231"/>
          <a:ext cx="8594726" cy="1654919"/>
        </p:xfrm>
        <a:graphic>
          <a:graphicData uri="http://schemas.openxmlformats.org/drawingml/2006/table">
            <a:tbl>
              <a:tblPr bandRow="1">
                <a:tableStyleId>{5C22544A-7EE6-4342-B048-85BDC9FD1C3A}</a:tableStyleId>
              </a:tblPr>
              <a:tblGrid>
                <a:gridCol w="1281670"/>
                <a:gridCol w="5654424"/>
                <a:gridCol w="1658632"/>
              </a:tblGrid>
              <a:tr h="761998">
                <a:tc>
                  <a:txBody>
                    <a:bodyPr/>
                    <a:lstStyle/>
                    <a:p>
                      <a:pPr algn="ctr"/>
                      <a:r>
                        <a:rPr lang="en-US" dirty="0" smtClean="0">
                          <a:solidFill>
                            <a:schemeClr val="tx1"/>
                          </a:solidFill>
                        </a:rPr>
                        <a:t>Article</a:t>
                      </a:r>
                      <a:endParaRPr lang="en-US" dirty="0">
                        <a:solidFill>
                          <a:schemeClr val="tx1"/>
                        </a:solidFill>
                      </a:endParaRPr>
                    </a:p>
                  </a:txBody>
                  <a:tcPr marT="91440" marB="9144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cell3D prstMaterial="dkEdge">
                      <a:bevel/>
                      <a:lightRig rig="flood" dir="t"/>
                    </a:cell3D>
                    <a:noFill/>
                  </a:tcPr>
                </a:tc>
                <a:tc>
                  <a:txBody>
                    <a:bodyPr/>
                    <a:lstStyle/>
                    <a:p>
                      <a:pPr algn="ctr"/>
                      <a:r>
                        <a:rPr lang="en-US" dirty="0" err="1" smtClean="0">
                          <a:solidFill>
                            <a:schemeClr val="tx1"/>
                          </a:solidFill>
                        </a:rPr>
                        <a:t>Titre</a:t>
                      </a:r>
                      <a:endParaRPr lang="en-US" dirty="0">
                        <a:solidFill>
                          <a:schemeClr val="tx1"/>
                        </a:solidFill>
                      </a:endParaRPr>
                    </a:p>
                  </a:txBody>
                  <a:tcPr marT="91440" marB="9144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cell3D prstMaterial="dkEdge">
                      <a:bevel/>
                      <a:lightRig rig="flood" dir="t"/>
                    </a:cell3D>
                    <a:noFill/>
                  </a:tcPr>
                </a:tc>
                <a:tc>
                  <a:txBody>
                    <a:bodyPr/>
                    <a:lstStyle/>
                    <a:p>
                      <a:pPr algn="ctr"/>
                      <a:r>
                        <a:rPr lang="en-US" dirty="0" smtClean="0">
                          <a:solidFill>
                            <a:schemeClr val="tx1"/>
                          </a:solidFill>
                        </a:rPr>
                        <a:t>Distribution</a:t>
                      </a:r>
                      <a:endParaRPr lang="en-US" dirty="0">
                        <a:solidFill>
                          <a:schemeClr val="tx1"/>
                        </a:solidFill>
                      </a:endParaRPr>
                    </a:p>
                  </a:txBody>
                  <a:tcPr marT="91440" marB="9144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cell3D prstMaterial="dkEdge">
                      <a:bevel/>
                      <a:lightRig rig="flood" dir="t"/>
                    </a:cell3D>
                    <a:noFill/>
                  </a:tcPr>
                </a:tc>
              </a:tr>
              <a:tr h="892921">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dirty="0" smtClean="0">
                          <a:solidFill>
                            <a:schemeClr val="tx1"/>
                          </a:solidFill>
                        </a:rPr>
                        <a:t>KB905866</a:t>
                      </a:r>
                    </a:p>
                  </a:txBody>
                  <a:tcPr marL="45720" marR="0" marB="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cell3D prstMaterial="dkEdge">
                      <a:bevel/>
                      <a:lightRig rig="flood" dir="t"/>
                    </a:cell3D>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dirty="0" smtClean="0">
                          <a:solidFill>
                            <a:schemeClr val="tx1"/>
                          </a:solidFill>
                        </a:rPr>
                        <a:t>Update for Windows Mail Junk E-mail Filter </a:t>
                      </a:r>
                      <a:br>
                        <a:rPr lang="en-US" dirty="0" smtClean="0">
                          <a:solidFill>
                            <a:schemeClr val="tx1"/>
                          </a:solidFill>
                        </a:rPr>
                      </a:br>
                      <a:r>
                        <a:rPr lang="en-US" dirty="0" smtClean="0">
                          <a:solidFill>
                            <a:schemeClr val="tx1"/>
                          </a:solidFill>
                        </a:rPr>
                        <a:t>(May 2009)</a:t>
                      </a:r>
                    </a:p>
                    <a:p>
                      <a:pPr marL="0" marR="0" lvl="0" indent="0" algn="l" defTabSz="914400" rtl="0" eaLnBrk="1" fontAlgn="base" latinLnBrk="0" hangingPunct="1">
                        <a:lnSpc>
                          <a:spcPct val="100000"/>
                        </a:lnSpc>
                        <a:spcBef>
                          <a:spcPct val="0"/>
                        </a:spcBef>
                        <a:spcAft>
                          <a:spcPct val="0"/>
                        </a:spcAft>
                        <a:buClrTx/>
                        <a:buSzTx/>
                        <a:buFontTx/>
                        <a:buNone/>
                        <a:tabLst/>
                        <a:defRPr/>
                      </a:pPr>
                      <a:endParaRPr lang="en-US" dirty="0" smtClean="0">
                        <a:solidFill>
                          <a:schemeClr val="tx1"/>
                        </a:solidFill>
                      </a:endParaRPr>
                    </a:p>
                  </a:txBody>
                  <a:tcPr marL="45720" marR="0" marB="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cell3D prstMaterial="dkEdge">
                      <a:bevel/>
                      <a:lightRig rig="flood" dir="t"/>
                    </a:cell3D>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Catalogue,  AU, WSUS</a:t>
                      </a:r>
                      <a:endParaRPr lang="en-US" dirty="0">
                        <a:solidFill>
                          <a:schemeClr val="tx1"/>
                        </a:solidFill>
                      </a:endParaRPr>
                    </a:p>
                  </a:txBody>
                  <a:tcPr marL="45720" marB="9144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cell3D prstMaterial="dkEdge">
                      <a:bevel/>
                      <a:lightRig rig="flood" dir="t"/>
                    </a:cell3D>
                    <a:noFill/>
                  </a:tcPr>
                </a:tc>
              </a:tr>
            </a:tbl>
          </a:graphicData>
        </a:graphic>
      </p:graphicFrame>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Blue_template">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Trebuchet - Trebuchet">
      <a:majorFont>
        <a:latin typeface="Trebuchet MS"/>
        <a:ea typeface=""/>
        <a:cs typeface=""/>
      </a:majorFont>
      <a:minorFont>
        <a:latin typeface="Trebuchet MS"/>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200904-WebcastSecurite</Template>
  <TotalTime>0</TotalTime>
  <Words>703</Words>
  <Application>Microsoft Office PowerPoint</Application>
  <PresentationFormat>On-screen Show (4:3)</PresentationFormat>
  <Paragraphs>385</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Blue_template</vt:lpstr>
      <vt:lpstr>Bulletins de sécurité Microsoft Mai 2009</vt:lpstr>
      <vt:lpstr>Bienvenue !</vt:lpstr>
      <vt:lpstr>Questions - Réponses</vt:lpstr>
      <vt:lpstr>Indice de gravité cumulée et Indice d'exploitabilité</vt:lpstr>
      <vt:lpstr>MS09-017 : Introduction</vt:lpstr>
      <vt:lpstr>MS09-017 : Indices de gravité</vt:lpstr>
      <vt:lpstr>MS09-017 : Des vulnérabilités dans Microsoft Office PowerPoint pourraient permettre l'exécution de code à distance (967340) - Critique </vt:lpstr>
      <vt:lpstr>Détection et déploiement</vt:lpstr>
      <vt:lpstr>Mai 2009 - Mises à jour non relatives à la sécurité</vt:lpstr>
      <vt:lpstr>Windows Malicious Software Removal Tool</vt:lpstr>
      <vt:lpstr>Ressources</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2009-05-13T13:57:25Z</dcterms:created>
  <dcterms:modified xsi:type="dcterms:W3CDTF">2009-05-13T13:58:03Z</dcterms:modified>
</cp:coreProperties>
</file>