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4267" r:id="rId1"/>
  </p:sldMasterIdLst>
  <p:notesMasterIdLst>
    <p:notesMasterId r:id="rId34"/>
  </p:notesMasterIdLst>
  <p:handoutMasterIdLst>
    <p:handoutMasterId r:id="rId35"/>
  </p:handoutMasterIdLst>
  <p:sldIdLst>
    <p:sldId id="871" r:id="rId2"/>
    <p:sldId id="548" r:id="rId3"/>
    <p:sldId id="872" r:id="rId4"/>
    <p:sldId id="568" r:id="rId5"/>
    <p:sldId id="870" r:id="rId6"/>
    <p:sldId id="833" r:id="rId7"/>
    <p:sldId id="855" r:id="rId8"/>
    <p:sldId id="835" r:id="rId9"/>
    <p:sldId id="848" r:id="rId10"/>
    <p:sldId id="856" r:id="rId11"/>
    <p:sldId id="849" r:id="rId12"/>
    <p:sldId id="857" r:id="rId13"/>
    <p:sldId id="851" r:id="rId14"/>
    <p:sldId id="858" r:id="rId15"/>
    <p:sldId id="859" r:id="rId16"/>
    <p:sldId id="860" r:id="rId17"/>
    <p:sldId id="861" r:id="rId18"/>
    <p:sldId id="862" r:id="rId19"/>
    <p:sldId id="863" r:id="rId20"/>
    <p:sldId id="864" r:id="rId21"/>
    <p:sldId id="865" r:id="rId22"/>
    <p:sldId id="866" r:id="rId23"/>
    <p:sldId id="867" r:id="rId24"/>
    <p:sldId id="869" r:id="rId25"/>
    <p:sldId id="826" r:id="rId26"/>
    <p:sldId id="590" r:id="rId27"/>
    <p:sldId id="827" r:id="rId28"/>
    <p:sldId id="591" r:id="rId29"/>
    <p:sldId id="868" r:id="rId30"/>
    <p:sldId id="853" r:id="rId31"/>
    <p:sldId id="873" r:id="rId32"/>
    <p:sldId id="874" r:id="rId33"/>
  </p:sldIdLst>
  <p:sldSz cx="9144000" cy="6858000" type="screen4x3"/>
  <p:notesSz cx="6858000" cy="9180513"/>
  <p:defaultTextStyle>
    <a:defPPr>
      <a:defRPr lang="en-US"/>
    </a:defPPr>
    <a:lvl1pPr algn="l" rtl="0" fontAlgn="base">
      <a:spcBef>
        <a:spcPct val="0"/>
      </a:spcBef>
      <a:spcAft>
        <a:spcPct val="0"/>
      </a:spcAft>
      <a:defRPr sz="1200" kern="1200">
        <a:solidFill>
          <a:schemeClr val="bg2"/>
        </a:solidFill>
        <a:latin typeface="Arial" charset="0"/>
        <a:ea typeface="+mn-ea"/>
        <a:cs typeface="Arial" charset="0"/>
      </a:defRPr>
    </a:lvl1pPr>
    <a:lvl2pPr marL="457200" algn="l" rtl="0" fontAlgn="base">
      <a:spcBef>
        <a:spcPct val="0"/>
      </a:spcBef>
      <a:spcAft>
        <a:spcPct val="0"/>
      </a:spcAft>
      <a:defRPr sz="1200" kern="1200">
        <a:solidFill>
          <a:schemeClr val="bg2"/>
        </a:solidFill>
        <a:latin typeface="Arial" charset="0"/>
        <a:ea typeface="+mn-ea"/>
        <a:cs typeface="Arial" charset="0"/>
      </a:defRPr>
    </a:lvl2pPr>
    <a:lvl3pPr marL="914400" algn="l" rtl="0" fontAlgn="base">
      <a:spcBef>
        <a:spcPct val="0"/>
      </a:spcBef>
      <a:spcAft>
        <a:spcPct val="0"/>
      </a:spcAft>
      <a:defRPr sz="1200" kern="1200">
        <a:solidFill>
          <a:schemeClr val="bg2"/>
        </a:solidFill>
        <a:latin typeface="Arial" charset="0"/>
        <a:ea typeface="+mn-ea"/>
        <a:cs typeface="Arial" charset="0"/>
      </a:defRPr>
    </a:lvl3pPr>
    <a:lvl4pPr marL="1371600" algn="l" rtl="0" fontAlgn="base">
      <a:spcBef>
        <a:spcPct val="0"/>
      </a:spcBef>
      <a:spcAft>
        <a:spcPct val="0"/>
      </a:spcAft>
      <a:defRPr sz="1200" kern="1200">
        <a:solidFill>
          <a:schemeClr val="bg2"/>
        </a:solidFill>
        <a:latin typeface="Arial" charset="0"/>
        <a:ea typeface="+mn-ea"/>
        <a:cs typeface="Arial" charset="0"/>
      </a:defRPr>
    </a:lvl4pPr>
    <a:lvl5pPr marL="1828800" algn="l" rtl="0" fontAlgn="base">
      <a:spcBef>
        <a:spcPct val="0"/>
      </a:spcBef>
      <a:spcAft>
        <a:spcPct val="0"/>
      </a:spcAft>
      <a:defRPr sz="1200" kern="1200">
        <a:solidFill>
          <a:schemeClr val="bg2"/>
        </a:solidFill>
        <a:latin typeface="Arial" charset="0"/>
        <a:ea typeface="+mn-ea"/>
        <a:cs typeface="Arial" charset="0"/>
      </a:defRPr>
    </a:lvl5pPr>
    <a:lvl6pPr marL="2286000" algn="l" defTabSz="914400" rtl="0" eaLnBrk="1" latinLnBrk="0" hangingPunct="1">
      <a:defRPr sz="1200" kern="1200">
        <a:solidFill>
          <a:schemeClr val="bg2"/>
        </a:solidFill>
        <a:latin typeface="Arial" charset="0"/>
        <a:ea typeface="+mn-ea"/>
        <a:cs typeface="Arial" charset="0"/>
      </a:defRPr>
    </a:lvl6pPr>
    <a:lvl7pPr marL="2743200" algn="l" defTabSz="914400" rtl="0" eaLnBrk="1" latinLnBrk="0" hangingPunct="1">
      <a:defRPr sz="1200" kern="1200">
        <a:solidFill>
          <a:schemeClr val="bg2"/>
        </a:solidFill>
        <a:latin typeface="Arial" charset="0"/>
        <a:ea typeface="+mn-ea"/>
        <a:cs typeface="Arial" charset="0"/>
      </a:defRPr>
    </a:lvl7pPr>
    <a:lvl8pPr marL="3200400" algn="l" defTabSz="914400" rtl="0" eaLnBrk="1" latinLnBrk="0" hangingPunct="1">
      <a:defRPr sz="1200" kern="1200">
        <a:solidFill>
          <a:schemeClr val="bg2"/>
        </a:solidFill>
        <a:latin typeface="Arial" charset="0"/>
        <a:ea typeface="+mn-ea"/>
        <a:cs typeface="Arial" charset="0"/>
      </a:defRPr>
    </a:lvl8pPr>
    <a:lvl9pPr marL="3657600" algn="l" defTabSz="914400" rtl="0" eaLnBrk="1" latinLnBrk="0" hangingPunct="1">
      <a:defRPr sz="1200" kern="1200">
        <a:solidFill>
          <a:schemeClr val="bg2"/>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clrMru>
    <a:srgbClr val="FF990F"/>
    <a:srgbClr val="FF0000"/>
    <a:srgbClr val="FF9933"/>
    <a:srgbClr val="FFFF66"/>
    <a:srgbClr val="0000FF"/>
    <a:srgbClr val="339933"/>
    <a:srgbClr val="EBF7FF"/>
    <a:srgbClr val="CCE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260" autoAdjust="0"/>
    <p:restoredTop sz="97882" autoAdjust="0"/>
  </p:normalViewPr>
  <p:slideViewPr>
    <p:cSldViewPr>
      <p:cViewPr varScale="1">
        <p:scale>
          <a:sx n="67" d="100"/>
          <a:sy n="67" d="100"/>
        </p:scale>
        <p:origin x="-76" y="-261"/>
      </p:cViewPr>
      <p:guideLst>
        <p:guide orient="horz" pos="950"/>
        <p:guide pos="2390"/>
      </p:guideLst>
    </p:cSldViewPr>
  </p:slideViewPr>
  <p:outlineViewPr>
    <p:cViewPr>
      <p:scale>
        <a:sx n="33" d="100"/>
        <a:sy n="33" d="100"/>
      </p:scale>
      <p:origin x="0" y="1356"/>
    </p:cViewPr>
  </p:outlineViewPr>
  <p:notesTextViewPr>
    <p:cViewPr>
      <p:scale>
        <a:sx n="100" d="100"/>
        <a:sy n="100" d="100"/>
      </p:scale>
      <p:origin x="0" y="0"/>
    </p:cViewPr>
  </p:notesTextViewPr>
  <p:sorterViewPr>
    <p:cViewPr>
      <p:scale>
        <a:sx n="70" d="100"/>
        <a:sy n="70" d="100"/>
      </p:scale>
      <p:origin x="0" y="0"/>
    </p:cViewPr>
  </p:sorterViewPr>
  <p:notesViewPr>
    <p:cSldViewPr>
      <p:cViewPr varScale="1">
        <p:scale>
          <a:sx n="58" d="100"/>
          <a:sy n="58" d="100"/>
        </p:scale>
        <p:origin x="-1358" y="-98"/>
      </p:cViewPr>
      <p:guideLst>
        <p:guide orient="horz" pos="2891"/>
        <p:guide pos="2160"/>
      </p:guideLst>
    </p:cSldViewPr>
  </p:notesViewPr>
  <p:gridSpacing cx="93633925" cy="9363392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50" name="Rectangle 6"/>
          <p:cNvSpPr>
            <a:spLocks noChangeArrowheads="1"/>
          </p:cNvSpPr>
          <p:nvPr/>
        </p:nvSpPr>
        <p:spPr bwMode="auto">
          <a:xfrm>
            <a:off x="5715000" y="8610600"/>
            <a:ext cx="1085850" cy="461963"/>
          </a:xfrm>
          <a:prstGeom prst="rect">
            <a:avLst/>
          </a:prstGeom>
          <a:noFill/>
          <a:ln w="12700">
            <a:noFill/>
            <a:miter lim="800000"/>
            <a:headEnd type="none" w="sm" len="sm"/>
            <a:tailEnd type="none" w="sm" len="sm"/>
          </a:ln>
          <a:effectLst/>
        </p:spPr>
        <p:txBody>
          <a:bodyPr wrap="none" lIns="92684" tIns="46342" rIns="92684" bIns="46342" anchor="b"/>
          <a:lstStyle/>
          <a:p>
            <a:pPr algn="r" defTabSz="927100" eaLnBrk="0" hangingPunct="0">
              <a:defRPr/>
            </a:pPr>
            <a:fld id="{39C6AEBD-7B3B-45A9-AD33-F3AEF5E2A1B4}" type="slidenum">
              <a:rPr lang="ar-SA" b="1">
                <a:solidFill>
                  <a:srgbClr val="000000"/>
                </a:solidFill>
              </a:rPr>
              <a:pPr algn="r" defTabSz="927100" eaLnBrk="0" hangingPunct="0">
                <a:defRPr/>
              </a:pPr>
              <a:t>‹#›</a:t>
            </a:fld>
            <a:endParaRPr lang="en-US" b="1">
              <a:solidFill>
                <a:srgbClr val="000000"/>
              </a:solidFill>
            </a:endParaRPr>
          </a:p>
        </p:txBody>
      </p:sp>
      <p:sp>
        <p:nvSpPr>
          <p:cNvPr id="82951" name="Text Box 7"/>
          <p:cNvSpPr txBox="1">
            <a:spLocks noChangeArrowheads="1"/>
          </p:cNvSpPr>
          <p:nvPr/>
        </p:nvSpPr>
        <p:spPr bwMode="auto">
          <a:xfrm>
            <a:off x="0" y="219075"/>
            <a:ext cx="6985000" cy="304800"/>
          </a:xfrm>
          <a:prstGeom prst="rect">
            <a:avLst/>
          </a:prstGeom>
          <a:noFill/>
          <a:ln w="12700">
            <a:noFill/>
            <a:miter lim="800000"/>
            <a:headEnd type="none" w="sm" len="sm"/>
            <a:tailEnd type="none" w="sm" len="sm"/>
          </a:ln>
          <a:effectLst/>
        </p:spPr>
        <p:txBody>
          <a:bodyPr lIns="92684" tIns="46342" rIns="92684" bIns="46342" anchor="ctr">
            <a:spAutoFit/>
          </a:bodyPr>
          <a:lstStyle/>
          <a:p>
            <a:pPr algn="ctr" defTabSz="927100" eaLnBrk="0" hangingPunct="0">
              <a:spcBef>
                <a:spcPct val="50000"/>
              </a:spcBef>
              <a:defRPr/>
            </a:pPr>
            <a:r>
              <a:rPr lang="en-US" sz="1400" b="1">
                <a:solidFill>
                  <a:srgbClr val="000000"/>
                </a:solidFill>
              </a:rPr>
              <a:t>http://www.microsoft.com/france/technet/security</a:t>
            </a:r>
          </a:p>
        </p:txBody>
      </p:sp>
      <p:pic>
        <p:nvPicPr>
          <p:cNvPr id="73732" name="Picture 10" descr="TechNet9"/>
          <p:cNvPicPr>
            <a:picLocks noChangeAspect="1" noChangeArrowheads="1"/>
          </p:cNvPicPr>
          <p:nvPr/>
        </p:nvPicPr>
        <p:blipFill>
          <a:blip r:embed="rId2"/>
          <a:srcRect/>
          <a:stretch>
            <a:fillRect/>
          </a:stretch>
        </p:blipFill>
        <p:spPr bwMode="auto">
          <a:xfrm>
            <a:off x="80963" y="63500"/>
            <a:ext cx="1303337" cy="508000"/>
          </a:xfrm>
          <a:prstGeom prst="rect">
            <a:avLst/>
          </a:prstGeom>
          <a:noFill/>
          <a:ln w="9525">
            <a:noFill/>
            <a:miter lim="800000"/>
            <a:headEnd/>
            <a:tailEnd/>
          </a:ln>
        </p:spPr>
      </p:pic>
      <p:sp>
        <p:nvSpPr>
          <p:cNvPr id="82955" name="Text Box 11"/>
          <p:cNvSpPr txBox="1">
            <a:spLocks noChangeArrowheads="1"/>
          </p:cNvSpPr>
          <p:nvPr/>
        </p:nvSpPr>
        <p:spPr bwMode="auto">
          <a:xfrm>
            <a:off x="5461000" y="225425"/>
            <a:ext cx="1397000" cy="333375"/>
          </a:xfrm>
          <a:prstGeom prst="rect">
            <a:avLst/>
          </a:prstGeom>
          <a:noFill/>
          <a:ln w="9525">
            <a:noFill/>
            <a:miter lim="800000"/>
            <a:headEnd/>
            <a:tailEnd/>
          </a:ln>
          <a:effectLst/>
        </p:spPr>
        <p:txBody>
          <a:bodyPr lIns="90151" tIns="45075" rIns="90151" bIns="45075">
            <a:spAutoFit/>
          </a:bodyPr>
          <a:lstStyle/>
          <a:p>
            <a:pPr algn="ctr" eaLnBrk="0" hangingPunct="0">
              <a:defRPr/>
            </a:pPr>
            <a:endParaRPr lang="en-US" sz="3200" b="1">
              <a:solidFill>
                <a:schemeClr val="accent1"/>
              </a:solidFill>
            </a:endParaRPr>
          </a:p>
        </p:txBody>
      </p:sp>
      <p:pic>
        <p:nvPicPr>
          <p:cNvPr id="73734" name="Picture 13" descr="g_ms"/>
          <p:cNvPicPr>
            <a:picLocks noChangeAspect="1" noChangeArrowheads="1"/>
          </p:cNvPicPr>
          <p:nvPr/>
        </p:nvPicPr>
        <p:blipFill>
          <a:blip r:embed="rId3"/>
          <a:srcRect/>
          <a:stretch>
            <a:fillRect/>
          </a:stretch>
        </p:blipFill>
        <p:spPr bwMode="auto">
          <a:xfrm>
            <a:off x="177800" y="8721725"/>
            <a:ext cx="1727200" cy="2809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9" name="Rectangle 5"/>
          <p:cNvSpPr>
            <a:spLocks noGrp="1" noChangeArrowheads="1"/>
          </p:cNvSpPr>
          <p:nvPr>
            <p:ph type="body" sz="quarter" idx="3"/>
          </p:nvPr>
        </p:nvSpPr>
        <p:spPr bwMode="auto">
          <a:xfrm>
            <a:off x="457200" y="2538413"/>
            <a:ext cx="5981700" cy="60086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1" name="Rectangle 7"/>
          <p:cNvSpPr>
            <a:spLocks noGrp="1" noChangeArrowheads="1"/>
          </p:cNvSpPr>
          <p:nvPr>
            <p:ph type="sldNum" sz="quarter" idx="5"/>
          </p:nvPr>
        </p:nvSpPr>
        <p:spPr bwMode="auto">
          <a:xfrm>
            <a:off x="2971800" y="8721725"/>
            <a:ext cx="520700" cy="4587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mtClean="0">
                <a:solidFill>
                  <a:schemeClr val="tx1"/>
                </a:solidFill>
                <a:latin typeface="Times New Roman" pitchFamily="18" charset="0"/>
                <a:cs typeface="Times New Roman" pitchFamily="18" charset="0"/>
              </a:defRPr>
            </a:lvl1pPr>
          </a:lstStyle>
          <a:p>
            <a:pPr>
              <a:defRPr/>
            </a:pPr>
            <a:fld id="{8ACAD973-60ED-4C2D-A822-135C57172F97}" type="slidenum">
              <a:rPr lang="ar-SA"/>
              <a:pPr>
                <a:defRPr/>
              </a:pPr>
              <a:t>‹#›</a:t>
            </a:fld>
            <a:endParaRPr lang="en-US"/>
          </a:p>
        </p:txBody>
      </p:sp>
      <p:sp>
        <p:nvSpPr>
          <p:cNvPr id="6154" name="Text Box 10"/>
          <p:cNvSpPr txBox="1">
            <a:spLocks noChangeArrowheads="1"/>
          </p:cNvSpPr>
          <p:nvPr/>
        </p:nvSpPr>
        <p:spPr bwMode="auto">
          <a:xfrm>
            <a:off x="0" y="155575"/>
            <a:ext cx="6858000" cy="307714"/>
          </a:xfrm>
          <a:prstGeom prst="rect">
            <a:avLst/>
          </a:prstGeom>
          <a:noFill/>
          <a:ln w="12700">
            <a:noFill/>
            <a:miter lim="800000"/>
            <a:headEnd type="none" w="sm" len="sm"/>
            <a:tailEnd type="none" w="sm" len="sm"/>
          </a:ln>
          <a:effectLst/>
        </p:spPr>
        <p:txBody>
          <a:bodyPr lIns="91377" tIns="45689" rIns="91377" bIns="45689" anchor="ctr">
            <a:spAutoFit/>
          </a:bodyPr>
          <a:lstStyle/>
          <a:p>
            <a:pPr algn="r" eaLnBrk="0" hangingPunct="0">
              <a:spcBef>
                <a:spcPct val="50000"/>
              </a:spcBef>
              <a:defRPr/>
            </a:pPr>
            <a:r>
              <a:rPr lang="en-US" sz="1400" b="1" dirty="0">
                <a:solidFill>
                  <a:srgbClr val="000000"/>
                </a:solidFill>
              </a:rPr>
              <a:t>http://www.microsoft.com/france/technet/security</a:t>
            </a:r>
          </a:p>
        </p:txBody>
      </p:sp>
      <p:sp>
        <p:nvSpPr>
          <p:cNvPr id="6155" name="Text Box 11"/>
          <p:cNvSpPr txBox="1">
            <a:spLocks noChangeArrowheads="1"/>
          </p:cNvSpPr>
          <p:nvPr/>
        </p:nvSpPr>
        <p:spPr bwMode="auto">
          <a:xfrm>
            <a:off x="5461000" y="136525"/>
            <a:ext cx="1397000" cy="333375"/>
          </a:xfrm>
          <a:prstGeom prst="rect">
            <a:avLst/>
          </a:prstGeom>
          <a:noFill/>
          <a:ln w="9525">
            <a:noFill/>
            <a:miter lim="800000"/>
            <a:headEnd/>
            <a:tailEnd/>
          </a:ln>
          <a:effectLst/>
        </p:spPr>
        <p:txBody>
          <a:bodyPr lIns="90151" tIns="45075" rIns="90151" bIns="45075">
            <a:spAutoFit/>
          </a:bodyPr>
          <a:lstStyle/>
          <a:p>
            <a:pPr defTabSz="901700" eaLnBrk="0" hangingPunct="0">
              <a:spcBef>
                <a:spcPct val="50000"/>
              </a:spcBef>
              <a:defRPr/>
            </a:pPr>
            <a:endParaRPr lang="en-US" sz="3200" b="1">
              <a:solidFill>
                <a:schemeClr val="tx1"/>
              </a:solidFill>
              <a:latin typeface="Times New Roman" pitchFamily="18" charset="0"/>
            </a:endParaRP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txBox="1">
            <a:spLocks noGrp="1" noChangeArrowheads="1"/>
          </p:cNvSpPr>
          <p:nvPr/>
        </p:nvSpPr>
        <p:spPr bwMode="auto">
          <a:xfrm>
            <a:off x="2971800" y="8721725"/>
            <a:ext cx="520700" cy="458788"/>
          </a:xfrm>
          <a:prstGeom prst="rect">
            <a:avLst/>
          </a:prstGeom>
          <a:noFill/>
          <a:ln w="9525">
            <a:noFill/>
            <a:miter lim="800000"/>
            <a:headEnd/>
            <a:tailEnd/>
          </a:ln>
        </p:spPr>
        <p:txBody>
          <a:bodyPr lIns="91433" tIns="45717" rIns="91433" bIns="45717" anchor="b"/>
          <a:lstStyle/>
          <a:p>
            <a:pPr algn="r" eaLnBrk="0" hangingPunct="0"/>
            <a:r>
              <a:rPr lang="en-US">
                <a:solidFill>
                  <a:srgbClr val="000000"/>
                </a:solidFill>
                <a:latin typeface="Times New Roman" pitchFamily="18" charset="0"/>
                <a:cs typeface="Times New Roman" pitchFamily="18" charset="0"/>
              </a:rPr>
              <a:t>1</a:t>
            </a:r>
          </a:p>
        </p:txBody>
      </p:sp>
      <p:sp>
        <p:nvSpPr>
          <p:cNvPr id="40963" name="Rectangle 2"/>
          <p:cNvSpPr>
            <a:spLocks noGrp="1" noRot="1" noChangeAspect="1" noChangeArrowheads="1" noTextEdit="1"/>
          </p:cNvSpPr>
          <p:nvPr>
            <p:ph type="sldImg"/>
          </p:nvPr>
        </p:nvSpPr>
        <p:spPr>
          <a:xfrm>
            <a:off x="4186238" y="457200"/>
            <a:ext cx="2552700" cy="1914525"/>
          </a:xfrm>
          <a:prstGeom prst="rect">
            <a:avLst/>
          </a:prstGeom>
          <a:ln/>
        </p:spPr>
      </p:sp>
      <p:sp>
        <p:nvSpPr>
          <p:cNvPr id="4096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4184650" y="457200"/>
            <a:ext cx="2552700" cy="1914525"/>
          </a:xfrm>
          <a:prstGeom prst="rect">
            <a:avLst/>
          </a:prstGeom>
          <a:ln/>
        </p:spPr>
      </p:sp>
      <p:sp>
        <p:nvSpPr>
          <p:cNvPr id="50179" name="Notes Placeholder 2"/>
          <p:cNvSpPr>
            <a:spLocks noGrp="1"/>
          </p:cNvSpPr>
          <p:nvPr>
            <p:ph type="body" idx="1"/>
          </p:nvPr>
        </p:nvSpPr>
        <p:spPr>
          <a:noFill/>
          <a:ln/>
        </p:spPr>
        <p:txBody>
          <a:bodyPr/>
          <a:lstStyle/>
          <a:p>
            <a:endParaRPr lang="en-US" smtClean="0"/>
          </a:p>
        </p:txBody>
      </p:sp>
      <p:sp>
        <p:nvSpPr>
          <p:cNvPr id="50180" name="Slide Number Placeholder 3"/>
          <p:cNvSpPr>
            <a:spLocks noGrp="1"/>
          </p:cNvSpPr>
          <p:nvPr>
            <p:ph type="sldNum" sz="quarter" idx="5"/>
          </p:nvPr>
        </p:nvSpPr>
        <p:spPr>
          <a:noFill/>
        </p:spPr>
        <p:txBody>
          <a:bodyPr/>
          <a:lstStyle/>
          <a:p>
            <a:r>
              <a:rPr lang="ar-SA">
                <a:solidFill>
                  <a:srgbClr val="000000"/>
                </a:solidFill>
              </a:rPr>
              <a:t>8</a:t>
            </a:r>
            <a:endParaRPr lang="en-US">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xfrm>
            <a:off x="4184650" y="457200"/>
            <a:ext cx="2552700" cy="1914525"/>
          </a:xfrm>
          <a:prstGeom prst="rect">
            <a:avLst/>
          </a:prstGeom>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r>
              <a:rPr lang="ar-SA">
                <a:solidFill>
                  <a:srgbClr val="000000"/>
                </a:solidFill>
              </a:rPr>
              <a:t>9</a:t>
            </a:r>
            <a:endParaRPr lang="en-US">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xfrm>
            <a:off x="4184650" y="457200"/>
            <a:ext cx="2552700" cy="1914525"/>
          </a:xfrm>
          <a:prstGeom prst="rect">
            <a:avLst/>
          </a:prstGeom>
          <a:ln/>
        </p:spPr>
      </p:sp>
      <p:sp>
        <p:nvSpPr>
          <p:cNvPr id="52227" name="Notes Placeholder 2"/>
          <p:cNvSpPr>
            <a:spLocks noGrp="1"/>
          </p:cNvSpPr>
          <p:nvPr>
            <p:ph type="body" idx="1"/>
          </p:nvPr>
        </p:nvSpPr>
        <p:spPr>
          <a:noFill/>
          <a:ln/>
        </p:spPr>
        <p:txBody>
          <a:bodyPr/>
          <a:lstStyle/>
          <a:p>
            <a:endParaRPr lang="en-US" smtClean="0"/>
          </a:p>
        </p:txBody>
      </p:sp>
      <p:sp>
        <p:nvSpPr>
          <p:cNvPr id="52228" name="Slide Number Placeholder 3"/>
          <p:cNvSpPr>
            <a:spLocks noGrp="1"/>
          </p:cNvSpPr>
          <p:nvPr>
            <p:ph type="sldNum" sz="quarter" idx="5"/>
          </p:nvPr>
        </p:nvSpPr>
        <p:spPr>
          <a:noFill/>
        </p:spPr>
        <p:txBody>
          <a:bodyPr/>
          <a:lstStyle/>
          <a:p>
            <a:r>
              <a:rPr lang="ar-SA">
                <a:solidFill>
                  <a:srgbClr val="000000"/>
                </a:solidFill>
              </a:rPr>
              <a:t>10</a:t>
            </a:r>
            <a:endParaRPr lang="en-US">
              <a:solidFill>
                <a:srgbClr val="000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xfrm>
            <a:off x="4184650" y="457200"/>
            <a:ext cx="2552700" cy="1914525"/>
          </a:xfrm>
          <a:prstGeom prst="rect">
            <a:avLst/>
          </a:prstGeom>
          <a:ln/>
        </p:spPr>
      </p:sp>
      <p:sp>
        <p:nvSpPr>
          <p:cNvPr id="53251" name="Notes Placeholder 2"/>
          <p:cNvSpPr>
            <a:spLocks noGrp="1"/>
          </p:cNvSpPr>
          <p:nvPr>
            <p:ph type="body" idx="1"/>
          </p:nvPr>
        </p:nvSpPr>
        <p:spPr>
          <a:noFill/>
          <a:ln/>
        </p:spPr>
        <p:txBody>
          <a:bodyPr/>
          <a:lstStyle/>
          <a:p>
            <a:endParaRPr lang="en-US" smtClean="0"/>
          </a:p>
        </p:txBody>
      </p:sp>
      <p:sp>
        <p:nvSpPr>
          <p:cNvPr id="53252" name="Slide Number Placeholder 3"/>
          <p:cNvSpPr>
            <a:spLocks noGrp="1"/>
          </p:cNvSpPr>
          <p:nvPr>
            <p:ph type="sldNum" sz="quarter" idx="5"/>
          </p:nvPr>
        </p:nvSpPr>
        <p:spPr>
          <a:noFill/>
        </p:spPr>
        <p:txBody>
          <a:bodyPr/>
          <a:lstStyle/>
          <a:p>
            <a:r>
              <a:rPr lang="ar-SA">
                <a:solidFill>
                  <a:srgbClr val="000000"/>
                </a:solidFill>
              </a:rPr>
              <a:t>11</a:t>
            </a:r>
            <a:endParaRPr lang="en-US">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4184650" y="457200"/>
            <a:ext cx="2552700" cy="1914525"/>
          </a:xfrm>
          <a:prstGeom prst="rect">
            <a:avLst/>
          </a:prstGeom>
          <a:ln/>
        </p:spPr>
      </p:sp>
      <p:sp>
        <p:nvSpPr>
          <p:cNvPr id="54275" name="Notes Placeholder 2"/>
          <p:cNvSpPr>
            <a:spLocks noGrp="1"/>
          </p:cNvSpPr>
          <p:nvPr>
            <p:ph type="body" idx="1"/>
          </p:nvPr>
        </p:nvSpPr>
        <p:spPr>
          <a:noFill/>
          <a:ln/>
        </p:spPr>
        <p:txBody>
          <a:bodyPr/>
          <a:lstStyle/>
          <a:p>
            <a:endParaRPr lang="en-US" smtClean="0"/>
          </a:p>
        </p:txBody>
      </p:sp>
      <p:sp>
        <p:nvSpPr>
          <p:cNvPr id="54276" name="Slide Number Placeholder 3"/>
          <p:cNvSpPr>
            <a:spLocks noGrp="1"/>
          </p:cNvSpPr>
          <p:nvPr>
            <p:ph type="sldNum" sz="quarter" idx="5"/>
          </p:nvPr>
        </p:nvSpPr>
        <p:spPr>
          <a:noFill/>
        </p:spPr>
        <p:txBody>
          <a:bodyPr/>
          <a:lstStyle/>
          <a:p>
            <a:r>
              <a:rPr lang="ar-SA">
                <a:solidFill>
                  <a:srgbClr val="000000"/>
                </a:solidFill>
              </a:rPr>
              <a:t>12</a:t>
            </a:r>
            <a:endParaRPr lang="en-US">
              <a:solidFill>
                <a:srgbClr val="000000"/>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xfrm>
            <a:off x="4184650" y="457200"/>
            <a:ext cx="2552700" cy="1914525"/>
          </a:xfrm>
          <a:prstGeom prst="rect">
            <a:avLst/>
          </a:prstGeom>
          <a:ln/>
        </p:spPr>
      </p:sp>
      <p:sp>
        <p:nvSpPr>
          <p:cNvPr id="55299" name="Notes Placeholder 2"/>
          <p:cNvSpPr>
            <a:spLocks noGrp="1"/>
          </p:cNvSpPr>
          <p:nvPr>
            <p:ph type="body" idx="1"/>
          </p:nvPr>
        </p:nvSpPr>
        <p:spPr>
          <a:noFill/>
          <a:ln/>
        </p:spPr>
        <p:txBody>
          <a:bodyPr/>
          <a:lstStyle/>
          <a:p>
            <a:endParaRPr lang="en-US" smtClean="0"/>
          </a:p>
        </p:txBody>
      </p:sp>
      <p:sp>
        <p:nvSpPr>
          <p:cNvPr id="55300" name="Slide Number Placeholder 3"/>
          <p:cNvSpPr>
            <a:spLocks noGrp="1"/>
          </p:cNvSpPr>
          <p:nvPr>
            <p:ph type="sldNum" sz="quarter" idx="5"/>
          </p:nvPr>
        </p:nvSpPr>
        <p:spPr>
          <a:noFill/>
        </p:spPr>
        <p:txBody>
          <a:bodyPr/>
          <a:lstStyle/>
          <a:p>
            <a:r>
              <a:rPr lang="ar-SA">
                <a:solidFill>
                  <a:srgbClr val="000000"/>
                </a:solidFill>
              </a:rPr>
              <a:t>13</a:t>
            </a:r>
            <a:endParaRPr lang="en-US">
              <a:solidFill>
                <a:srgbClr val="000000"/>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xfrm>
            <a:off x="4184650" y="457200"/>
            <a:ext cx="2552700" cy="1914525"/>
          </a:xfrm>
          <a:prstGeom prst="rect">
            <a:avLst/>
          </a:prstGeom>
          <a:ln/>
        </p:spPr>
      </p:sp>
      <p:sp>
        <p:nvSpPr>
          <p:cNvPr id="56323" name="Notes Placeholder 2"/>
          <p:cNvSpPr>
            <a:spLocks noGrp="1"/>
          </p:cNvSpPr>
          <p:nvPr>
            <p:ph type="body" idx="1"/>
          </p:nvPr>
        </p:nvSpPr>
        <p:spPr>
          <a:noFill/>
          <a:ln/>
        </p:spPr>
        <p:txBody>
          <a:bodyPr/>
          <a:lstStyle/>
          <a:p>
            <a:endParaRPr lang="en-US" smtClean="0"/>
          </a:p>
        </p:txBody>
      </p:sp>
      <p:sp>
        <p:nvSpPr>
          <p:cNvPr id="56324" name="Slide Number Placeholder 3"/>
          <p:cNvSpPr>
            <a:spLocks noGrp="1"/>
          </p:cNvSpPr>
          <p:nvPr>
            <p:ph type="sldNum" sz="quarter" idx="5"/>
          </p:nvPr>
        </p:nvSpPr>
        <p:spPr>
          <a:noFill/>
        </p:spPr>
        <p:txBody>
          <a:bodyPr/>
          <a:lstStyle/>
          <a:p>
            <a:r>
              <a:rPr lang="ar-SA">
                <a:solidFill>
                  <a:srgbClr val="000000"/>
                </a:solidFill>
              </a:rPr>
              <a:t>14</a:t>
            </a:r>
            <a:endParaRPr lang="en-US">
              <a:solidFill>
                <a:srgbClr val="000000"/>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xfrm>
            <a:off x="4184650" y="457200"/>
            <a:ext cx="2552700" cy="1914525"/>
          </a:xfrm>
          <a:prstGeom prst="rect">
            <a:avLst/>
          </a:prstGeom>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r>
              <a:rPr lang="ar-SA">
                <a:solidFill>
                  <a:srgbClr val="000000"/>
                </a:solidFill>
              </a:rPr>
              <a:t>15</a:t>
            </a:r>
            <a:endParaRPr lang="en-US">
              <a:solidFill>
                <a:srgbClr val="000000"/>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xfrm>
            <a:off x="4184650" y="457200"/>
            <a:ext cx="2552700" cy="1914525"/>
          </a:xfrm>
          <a:prstGeom prst="rect">
            <a:avLst/>
          </a:prstGeom>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r>
              <a:rPr lang="ar-SA">
                <a:solidFill>
                  <a:srgbClr val="000000"/>
                </a:solidFill>
              </a:rPr>
              <a:t>16</a:t>
            </a:r>
            <a:endParaRPr lang="en-US">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xfrm>
            <a:off x="4184650" y="457200"/>
            <a:ext cx="2552700" cy="1914525"/>
          </a:xfrm>
          <a:prstGeom prst="rect">
            <a:avLst/>
          </a:prstGeom>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r>
              <a:rPr lang="ar-SA">
                <a:solidFill>
                  <a:srgbClr val="000000"/>
                </a:solidFill>
              </a:rPr>
              <a:t>17</a:t>
            </a:r>
            <a:endParaRPr lang="en-US">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xfrm>
            <a:off x="4184650" y="457200"/>
            <a:ext cx="2552700" cy="1914525"/>
          </a:xfrm>
          <a:prstGeom prst="rect">
            <a:avLst/>
          </a:prstGeom>
          <a:ln/>
        </p:spPr>
      </p:sp>
      <p:sp>
        <p:nvSpPr>
          <p:cNvPr id="41987" name="Notes Placeholder 2"/>
          <p:cNvSpPr>
            <a:spLocks noGrp="1"/>
          </p:cNvSpPr>
          <p:nvPr>
            <p:ph type="body" idx="1"/>
          </p:nvPr>
        </p:nvSpPr>
        <p:spPr>
          <a:noFill/>
          <a:ln/>
        </p:spPr>
        <p:txBody>
          <a:bodyPr/>
          <a:lstStyle/>
          <a:p>
            <a:endParaRPr lang="en-US" smtClean="0"/>
          </a:p>
        </p:txBody>
      </p:sp>
      <p:sp>
        <p:nvSpPr>
          <p:cNvPr id="41988" name="Slide Number Placeholder 3"/>
          <p:cNvSpPr>
            <a:spLocks noGrp="1"/>
          </p:cNvSpPr>
          <p:nvPr>
            <p:ph type="sldNum" sz="quarter" idx="5"/>
          </p:nvPr>
        </p:nvSpPr>
        <p:spPr>
          <a:noFill/>
        </p:spPr>
        <p:txBody>
          <a:bodyPr/>
          <a:lstStyle/>
          <a:p>
            <a:r>
              <a:rPr lang="ar-SA">
                <a:solidFill>
                  <a:srgbClr val="000000"/>
                </a:solidFill>
              </a:rPr>
              <a:t>1</a:t>
            </a:r>
            <a:endParaRPr lang="en-US">
              <a:solidFill>
                <a:srgbClr val="000000"/>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xfrm>
            <a:off x="4184650" y="457200"/>
            <a:ext cx="2552700" cy="1914525"/>
          </a:xfrm>
          <a:prstGeom prst="rect">
            <a:avLst/>
          </a:prstGeom>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r>
              <a:rPr lang="ar-SA">
                <a:solidFill>
                  <a:srgbClr val="000000"/>
                </a:solidFill>
              </a:rPr>
              <a:t>18</a:t>
            </a:r>
            <a:endParaRPr lang="en-US">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4184650" y="457200"/>
            <a:ext cx="2552700" cy="1914525"/>
          </a:xfrm>
          <a:prstGeom prst="rect">
            <a:avLst/>
          </a:prstGeom>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r>
              <a:rPr lang="ar-SA">
                <a:solidFill>
                  <a:srgbClr val="000000"/>
                </a:solidFill>
              </a:rPr>
              <a:t>19</a:t>
            </a:r>
            <a:endParaRPr lang="en-US">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4184650" y="457200"/>
            <a:ext cx="2552700" cy="1914525"/>
          </a:xfrm>
          <a:prstGeom prst="rect">
            <a:avLst/>
          </a:prstGeom>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r>
              <a:rPr lang="ar-SA">
                <a:solidFill>
                  <a:srgbClr val="000000"/>
                </a:solidFill>
              </a:rPr>
              <a:t>20</a:t>
            </a:r>
            <a:endParaRPr lang="en-US">
              <a:solidFill>
                <a:srgbClr val="000000"/>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xfrm>
            <a:off x="4184650" y="457200"/>
            <a:ext cx="2552700" cy="1914525"/>
          </a:xfrm>
          <a:prstGeom prst="rect">
            <a:avLst/>
          </a:prstGeom>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r>
              <a:rPr lang="ar-SA">
                <a:solidFill>
                  <a:srgbClr val="000000"/>
                </a:solidFill>
              </a:rPr>
              <a:t>21</a:t>
            </a:r>
            <a:endParaRPr lang="en-US">
              <a:solidFill>
                <a:srgbClr val="000000"/>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xfrm>
            <a:off x="4184650" y="457200"/>
            <a:ext cx="2552700" cy="1914525"/>
          </a:xfrm>
          <a:prstGeom prst="rect">
            <a:avLst/>
          </a:prstGeom>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r>
              <a:rPr lang="ar-SA">
                <a:solidFill>
                  <a:srgbClr val="000000"/>
                </a:solidFill>
              </a:rPr>
              <a:t>22</a:t>
            </a:r>
            <a:endParaRPr lang="en-US">
              <a:solidFill>
                <a:srgbClr val="000000"/>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xfrm>
            <a:off x="4184650" y="457200"/>
            <a:ext cx="2552700" cy="1914525"/>
          </a:xfrm>
          <a:prstGeom prst="rect">
            <a:avLst/>
          </a:prstGeom>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r>
              <a:rPr lang="en-US">
                <a:solidFill>
                  <a:srgbClr val="000000"/>
                </a:solidFill>
              </a:rPr>
              <a:t>23</a:t>
            </a:r>
          </a:p>
        </p:txBody>
      </p:sp>
      <p:sp>
        <p:nvSpPr>
          <p:cNvPr id="65541" name="Header Placeholder 4"/>
          <p:cNvSpPr>
            <a:spLocks noGrp="1"/>
          </p:cNvSpPr>
          <p:nvPr>
            <p:ph type="hdr" sz="quarter" idx="4294967295"/>
          </p:nvPr>
        </p:nvSpPr>
        <p:spPr bwMode="auto">
          <a:xfrm>
            <a:off x="0" y="0"/>
            <a:ext cx="2971800" cy="458788"/>
          </a:xfrm>
          <a:prstGeom prst="rect">
            <a:avLst/>
          </a:prstGeom>
          <a:noFill/>
          <a:ln>
            <a:miter lim="800000"/>
            <a:headEnd/>
            <a:tailEnd/>
          </a:ln>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r>
              <a:rPr lang="ar-SA">
                <a:solidFill>
                  <a:srgbClr val="000000"/>
                </a:solidFill>
              </a:rPr>
              <a:t>24</a:t>
            </a:r>
            <a:endParaRPr lang="en-US">
              <a:solidFill>
                <a:srgbClr val="000000"/>
              </a:solidFill>
            </a:endParaRPr>
          </a:p>
        </p:txBody>
      </p:sp>
      <p:sp>
        <p:nvSpPr>
          <p:cNvPr id="66563" name="Rectangle 2"/>
          <p:cNvSpPr>
            <a:spLocks noGrp="1" noRot="1" noChangeAspect="1" noChangeArrowheads="1" noTextEdit="1"/>
          </p:cNvSpPr>
          <p:nvPr>
            <p:ph type="sldImg"/>
          </p:nvPr>
        </p:nvSpPr>
        <p:spPr>
          <a:xfrm>
            <a:off x="4184650" y="457200"/>
            <a:ext cx="2552700" cy="1914525"/>
          </a:xfrm>
          <a:prstGeom prst="rect">
            <a:avLst/>
          </a:prstGeom>
          <a:ln/>
        </p:spPr>
      </p:sp>
      <p:sp>
        <p:nvSpPr>
          <p:cNvPr id="6656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xfrm>
            <a:off x="4184650" y="457200"/>
            <a:ext cx="2552700" cy="1914525"/>
          </a:xfrm>
          <a:prstGeom prst="rect">
            <a:avLst/>
          </a:prstGeom>
          <a:ln/>
        </p:spPr>
      </p:sp>
      <p:sp>
        <p:nvSpPr>
          <p:cNvPr id="67587" name="Notes Placeholder 2"/>
          <p:cNvSpPr>
            <a:spLocks noGrp="1"/>
          </p:cNvSpPr>
          <p:nvPr>
            <p:ph type="body" idx="1"/>
          </p:nvPr>
        </p:nvSpPr>
        <p:spPr>
          <a:noFill/>
          <a:ln/>
        </p:spPr>
        <p:txBody>
          <a:bodyPr/>
          <a:lstStyle/>
          <a:p>
            <a:endParaRPr lang="en-US" smtClean="0"/>
          </a:p>
        </p:txBody>
      </p:sp>
      <p:sp>
        <p:nvSpPr>
          <p:cNvPr id="67588" name="Header Placeholder 3"/>
          <p:cNvSpPr>
            <a:spLocks noGrp="1"/>
          </p:cNvSpPr>
          <p:nvPr>
            <p:ph type="hdr" sz="quarter" idx="4294967295"/>
          </p:nvPr>
        </p:nvSpPr>
        <p:spPr bwMode="auto">
          <a:xfrm>
            <a:off x="0" y="0"/>
            <a:ext cx="2971800" cy="458788"/>
          </a:xfrm>
          <a:prstGeom prst="rect">
            <a:avLst/>
          </a:prstGeom>
          <a:noFill/>
          <a:ln>
            <a:miter lim="800000"/>
            <a:headEnd/>
            <a:tailEnd/>
          </a:ln>
        </p:spPr>
        <p:txBody>
          <a:bodyPr/>
          <a:lstStyle/>
          <a:p>
            <a:endParaRPr lang="en-US"/>
          </a:p>
        </p:txBody>
      </p:sp>
      <p:sp>
        <p:nvSpPr>
          <p:cNvPr id="67589" name="Slide Number Placeholder 4"/>
          <p:cNvSpPr>
            <a:spLocks noGrp="1"/>
          </p:cNvSpPr>
          <p:nvPr>
            <p:ph type="sldNum" sz="quarter" idx="5"/>
          </p:nvPr>
        </p:nvSpPr>
        <p:spPr>
          <a:noFill/>
        </p:spPr>
        <p:txBody>
          <a:bodyPr/>
          <a:lstStyle/>
          <a:p>
            <a:r>
              <a:rPr lang="en-US">
                <a:solidFill>
                  <a:srgbClr val="000000"/>
                </a:solidFill>
              </a:rPr>
              <a:t>25</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xfrm>
            <a:off x="4184650" y="457200"/>
            <a:ext cx="2552700" cy="1914525"/>
          </a:xfrm>
          <a:prstGeom prst="rect">
            <a:avLst/>
          </a:prstGeom>
          <a:ln/>
        </p:spPr>
      </p:sp>
      <p:sp>
        <p:nvSpPr>
          <p:cNvPr id="68611" name="Notes Placeholder 2"/>
          <p:cNvSpPr>
            <a:spLocks noGrp="1"/>
          </p:cNvSpPr>
          <p:nvPr>
            <p:ph type="body" idx="1"/>
          </p:nvPr>
        </p:nvSpPr>
        <p:spPr>
          <a:noFill/>
          <a:ln/>
        </p:spPr>
        <p:txBody>
          <a:bodyPr/>
          <a:lstStyle/>
          <a:p>
            <a:endParaRPr lang="en-US" smtClean="0"/>
          </a:p>
        </p:txBody>
      </p:sp>
      <p:sp>
        <p:nvSpPr>
          <p:cNvPr id="68612" name="Slide Number Placeholder 3"/>
          <p:cNvSpPr>
            <a:spLocks noGrp="1"/>
          </p:cNvSpPr>
          <p:nvPr>
            <p:ph type="sldNum" sz="quarter" idx="5"/>
          </p:nvPr>
        </p:nvSpPr>
        <p:spPr>
          <a:noFill/>
        </p:spPr>
        <p:txBody>
          <a:bodyPr/>
          <a:lstStyle/>
          <a:p>
            <a:r>
              <a:rPr lang="ar-SA">
                <a:solidFill>
                  <a:srgbClr val="000000"/>
                </a:solidFill>
              </a:rPr>
              <a:t>26</a:t>
            </a:r>
            <a:endParaRPr lang="en-US">
              <a:solidFill>
                <a:srgbClr val="000000"/>
              </a:solidFil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xfrm>
            <a:off x="4184650" y="457200"/>
            <a:ext cx="2552700" cy="1914525"/>
          </a:xfrm>
          <a:prstGeom prst="rect">
            <a:avLst/>
          </a:prstGeom>
          <a:ln/>
        </p:spPr>
      </p:sp>
      <p:sp>
        <p:nvSpPr>
          <p:cNvPr id="69635" name="Notes Placeholder 2"/>
          <p:cNvSpPr>
            <a:spLocks noGrp="1"/>
          </p:cNvSpPr>
          <p:nvPr>
            <p:ph type="body" idx="1"/>
          </p:nvPr>
        </p:nvSpPr>
        <p:spPr>
          <a:noFill/>
          <a:ln/>
        </p:spPr>
        <p:txBody>
          <a:bodyPr/>
          <a:lstStyle/>
          <a:p>
            <a:endParaRPr lang="en-US" smtClean="0"/>
          </a:p>
        </p:txBody>
      </p:sp>
      <p:sp>
        <p:nvSpPr>
          <p:cNvPr id="69636" name="Footer Placeholder 3"/>
          <p:cNvSpPr>
            <a:spLocks noGrp="1"/>
          </p:cNvSpPr>
          <p:nvPr>
            <p:ph type="ftr" sz="quarter" idx="4294967295"/>
          </p:nvPr>
        </p:nvSpPr>
        <p:spPr bwMode="auto">
          <a:xfrm>
            <a:off x="0" y="8720138"/>
            <a:ext cx="2971800" cy="458787"/>
          </a:xfrm>
          <a:prstGeom prst="rect">
            <a:avLst/>
          </a:prstGeom>
          <a:noFill/>
          <a:ln>
            <a:miter lim="800000"/>
            <a:headEnd/>
            <a:tailEnd/>
          </a:ln>
        </p:spPr>
        <p:txBody>
          <a:bodyPr/>
          <a:lstStyle/>
          <a:p>
            <a:r>
              <a:rPr lang="fr-FR">
                <a:solidFill>
                  <a:srgbClr val="808080"/>
                </a:solidFill>
              </a:rPr>
              <a:t>© 2008 Microsoft Corporation. Tous droits réservés.    </a:t>
            </a:r>
            <a:endParaRPr lang="en-US">
              <a:solidFill>
                <a:srgbClr val="808080"/>
              </a:solidFill>
            </a:endParaRPr>
          </a:p>
        </p:txBody>
      </p:sp>
      <p:sp>
        <p:nvSpPr>
          <p:cNvPr id="69637" name="Slide Number Placeholder 4"/>
          <p:cNvSpPr>
            <a:spLocks noGrp="1"/>
          </p:cNvSpPr>
          <p:nvPr>
            <p:ph type="sldNum" sz="quarter" idx="5"/>
          </p:nvPr>
        </p:nvSpPr>
        <p:spPr>
          <a:noFill/>
        </p:spPr>
        <p:txBody>
          <a:bodyPr/>
          <a:lstStyle/>
          <a:p>
            <a:r>
              <a:rPr lang="en-US">
                <a:solidFill>
                  <a:srgbClr val="000000"/>
                </a:solidFill>
              </a:rPr>
              <a:t>27</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r>
              <a:rPr lang="ar-SA">
                <a:solidFill>
                  <a:srgbClr val="000000"/>
                </a:solidFill>
              </a:rPr>
              <a:t>3</a:t>
            </a:r>
            <a:endParaRPr lang="en-US">
              <a:solidFill>
                <a:srgbClr val="000000"/>
              </a:solidFill>
            </a:endParaRPr>
          </a:p>
        </p:txBody>
      </p:sp>
      <p:sp>
        <p:nvSpPr>
          <p:cNvPr id="43011" name="Rectangle 2"/>
          <p:cNvSpPr>
            <a:spLocks noGrp="1" noRot="1" noChangeAspect="1" noChangeArrowheads="1" noTextEdit="1"/>
          </p:cNvSpPr>
          <p:nvPr>
            <p:ph type="sldImg"/>
          </p:nvPr>
        </p:nvSpPr>
        <p:spPr>
          <a:xfrm>
            <a:off x="4184650" y="457200"/>
            <a:ext cx="2552700" cy="1914525"/>
          </a:xfrm>
          <a:prstGeom prst="rect">
            <a:avLst/>
          </a:prstGeom>
          <a:ln/>
        </p:spPr>
      </p:sp>
      <p:sp>
        <p:nvSpPr>
          <p:cNvPr id="4301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xfrm>
            <a:off x="4184650" y="457200"/>
            <a:ext cx="2552700" cy="1914525"/>
          </a:xfrm>
          <a:prstGeom prst="rect">
            <a:avLst/>
          </a:prstGeom>
          <a:ln/>
        </p:spPr>
      </p:sp>
      <p:sp>
        <p:nvSpPr>
          <p:cNvPr id="70659" name="Notes Placeholder 2"/>
          <p:cNvSpPr>
            <a:spLocks noGrp="1"/>
          </p:cNvSpPr>
          <p:nvPr>
            <p:ph type="body" idx="1"/>
          </p:nvPr>
        </p:nvSpPr>
        <p:spPr>
          <a:noFill/>
          <a:ln/>
        </p:spPr>
        <p:txBody>
          <a:bodyPr/>
          <a:lstStyle/>
          <a:p>
            <a:endParaRPr lang="en-US" smtClean="0"/>
          </a:p>
        </p:txBody>
      </p:sp>
      <p:sp>
        <p:nvSpPr>
          <p:cNvPr id="70660" name="Slide Number Placeholder 3"/>
          <p:cNvSpPr>
            <a:spLocks noGrp="1"/>
          </p:cNvSpPr>
          <p:nvPr>
            <p:ph type="sldNum" sz="quarter" idx="5"/>
          </p:nvPr>
        </p:nvSpPr>
        <p:spPr>
          <a:noFill/>
        </p:spPr>
        <p:txBody>
          <a:bodyPr/>
          <a:lstStyle/>
          <a:p>
            <a:r>
              <a:rPr lang="ar-SA">
                <a:solidFill>
                  <a:srgbClr val="000000"/>
                </a:solidFill>
              </a:rPr>
              <a:t>28</a:t>
            </a:r>
            <a:endParaRPr lang="en-US">
              <a:solidFill>
                <a:srgbClr val="000000"/>
              </a:solidFil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xfrm>
            <a:off x="4184650" y="457200"/>
            <a:ext cx="2552700" cy="1914525"/>
          </a:xfrm>
          <a:prstGeom prst="rect">
            <a:avLst/>
          </a:prstGeom>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0FA80BF8-4735-4D47-BC00-6A4D56CB634F}" type="slidenum">
              <a:rPr lang="ar-SA"/>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xfrm>
            <a:off x="4184650" y="457200"/>
            <a:ext cx="2552700" cy="1914525"/>
          </a:xfrm>
          <a:prstGeom prst="rect">
            <a:avLst/>
          </a:prstGeom>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3DFD9FB1-BF1C-48C2-91F9-9BF6F9DFE5F9}" type="slidenum">
              <a:rPr lang="ar-SA"/>
              <a:pPr/>
              <a:t>32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xfrm>
            <a:off x="4184650" y="457200"/>
            <a:ext cx="2552700" cy="1914525"/>
          </a:xfrm>
          <a:prstGeom prst="rect">
            <a:avLst/>
          </a:prstGeom>
          <a:ln/>
        </p:spPr>
      </p:sp>
      <p:sp>
        <p:nvSpPr>
          <p:cNvPr id="44035" name="Notes Placeholder 2"/>
          <p:cNvSpPr>
            <a:spLocks noGrp="1"/>
          </p:cNvSpPr>
          <p:nvPr>
            <p:ph type="body" idx="1"/>
          </p:nvPr>
        </p:nvSpPr>
        <p:spPr>
          <a:noFill/>
          <a:ln/>
        </p:spPr>
        <p:txBody>
          <a:bodyPr/>
          <a:lstStyle/>
          <a:p>
            <a:endParaRPr lang="en-US" smtClean="0"/>
          </a:p>
        </p:txBody>
      </p:sp>
      <p:sp>
        <p:nvSpPr>
          <p:cNvPr id="44036" name="Slide Number Placeholder 3"/>
          <p:cNvSpPr>
            <a:spLocks noGrp="1"/>
          </p:cNvSpPr>
          <p:nvPr>
            <p:ph type="sldNum" sz="quarter" idx="5"/>
          </p:nvPr>
        </p:nvSpPr>
        <p:spPr>
          <a:noFill/>
        </p:spPr>
        <p:txBody>
          <a:bodyPr/>
          <a:lstStyle/>
          <a:p>
            <a:r>
              <a:rPr lang="ar-SA">
                <a:solidFill>
                  <a:srgbClr val="000000"/>
                </a:solidFill>
              </a:rPr>
              <a:t>2</a:t>
            </a:r>
            <a:endParaRPr lang="en-US">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4184650" y="457200"/>
            <a:ext cx="2552700" cy="1914525"/>
          </a:xfrm>
          <a:prstGeom prst="rect">
            <a:avLst/>
          </a:prstGeom>
          <a:ln/>
        </p:spPr>
      </p:sp>
      <p:sp>
        <p:nvSpPr>
          <p:cNvPr id="45059" name="Notes Placeholder 2"/>
          <p:cNvSpPr>
            <a:spLocks noGrp="1"/>
          </p:cNvSpPr>
          <p:nvPr>
            <p:ph type="body" idx="1"/>
          </p:nvPr>
        </p:nvSpPr>
        <p:spPr>
          <a:noFill/>
          <a:ln/>
        </p:spPr>
        <p:txBody>
          <a:bodyPr/>
          <a:lstStyle/>
          <a:p>
            <a:endParaRPr lang="en-US" smtClean="0"/>
          </a:p>
        </p:txBody>
      </p:sp>
      <p:sp>
        <p:nvSpPr>
          <p:cNvPr id="45060" name="Slide Number Placeholder 3"/>
          <p:cNvSpPr>
            <a:spLocks noGrp="1"/>
          </p:cNvSpPr>
          <p:nvPr>
            <p:ph type="sldNum" sz="quarter" idx="5"/>
          </p:nvPr>
        </p:nvSpPr>
        <p:spPr>
          <a:noFill/>
        </p:spPr>
        <p:txBody>
          <a:bodyPr/>
          <a:lstStyle/>
          <a:p>
            <a:r>
              <a:rPr lang="ar-SA">
                <a:solidFill>
                  <a:srgbClr val="000000"/>
                </a:solidFill>
              </a:rPr>
              <a:t>3</a:t>
            </a:r>
            <a:endParaRPr lang="en-US">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xfrm>
            <a:off x="4184650" y="457200"/>
            <a:ext cx="2552700" cy="1914525"/>
          </a:xfrm>
          <a:prstGeom prst="rect">
            <a:avLst/>
          </a:prstGeom>
          <a:ln/>
        </p:spPr>
      </p:sp>
      <p:sp>
        <p:nvSpPr>
          <p:cNvPr id="46083" name="Notes Placeholder 2"/>
          <p:cNvSpPr>
            <a:spLocks noGrp="1"/>
          </p:cNvSpPr>
          <p:nvPr>
            <p:ph type="body" idx="1"/>
          </p:nvPr>
        </p:nvSpPr>
        <p:spPr>
          <a:noFill/>
          <a:ln/>
        </p:spPr>
        <p:txBody>
          <a:bodyPr/>
          <a:lstStyle/>
          <a:p>
            <a:endParaRPr lang="en-US" smtClean="0"/>
          </a:p>
        </p:txBody>
      </p:sp>
      <p:sp>
        <p:nvSpPr>
          <p:cNvPr id="46084" name="Slide Number Placeholder 3"/>
          <p:cNvSpPr>
            <a:spLocks noGrp="1"/>
          </p:cNvSpPr>
          <p:nvPr>
            <p:ph type="sldNum" sz="quarter" idx="5"/>
          </p:nvPr>
        </p:nvSpPr>
        <p:spPr>
          <a:noFill/>
        </p:spPr>
        <p:txBody>
          <a:bodyPr/>
          <a:lstStyle/>
          <a:p>
            <a:r>
              <a:rPr lang="ar-SA">
                <a:solidFill>
                  <a:srgbClr val="000000"/>
                </a:solidFill>
              </a:rPr>
              <a:t>4</a:t>
            </a:r>
            <a:endParaRPr lang="en-US">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xfrm>
            <a:off x="4184650" y="457200"/>
            <a:ext cx="2552700" cy="1914525"/>
          </a:xfrm>
          <a:prstGeom prst="rect">
            <a:avLst/>
          </a:prstGeom>
          <a:ln/>
        </p:spPr>
      </p:sp>
      <p:sp>
        <p:nvSpPr>
          <p:cNvPr id="47107" name="Notes Placeholder 2"/>
          <p:cNvSpPr>
            <a:spLocks noGrp="1"/>
          </p:cNvSpPr>
          <p:nvPr>
            <p:ph type="body" idx="1"/>
          </p:nvPr>
        </p:nvSpPr>
        <p:spPr>
          <a:noFill/>
          <a:ln/>
        </p:spPr>
        <p:txBody>
          <a:bodyPr/>
          <a:lstStyle/>
          <a:p>
            <a:endParaRPr lang="en-US" smtClean="0"/>
          </a:p>
        </p:txBody>
      </p:sp>
      <p:sp>
        <p:nvSpPr>
          <p:cNvPr id="47108" name="Slide Number Placeholder 3"/>
          <p:cNvSpPr>
            <a:spLocks noGrp="1"/>
          </p:cNvSpPr>
          <p:nvPr>
            <p:ph type="sldNum" sz="quarter" idx="5"/>
          </p:nvPr>
        </p:nvSpPr>
        <p:spPr>
          <a:noFill/>
        </p:spPr>
        <p:txBody>
          <a:bodyPr/>
          <a:lstStyle/>
          <a:p>
            <a:r>
              <a:rPr lang="ar-SA">
                <a:solidFill>
                  <a:srgbClr val="000000"/>
                </a:solidFill>
              </a:rPr>
              <a:t>5</a:t>
            </a:r>
            <a:endParaRPr lang="en-US">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xfrm>
            <a:off x="4184650" y="457200"/>
            <a:ext cx="2552700" cy="1914525"/>
          </a:xfrm>
          <a:prstGeom prst="rect">
            <a:avLst/>
          </a:prstGeom>
          <a:ln/>
        </p:spPr>
      </p:sp>
      <p:sp>
        <p:nvSpPr>
          <p:cNvPr id="48131" name="Notes Placeholder 2"/>
          <p:cNvSpPr>
            <a:spLocks noGrp="1"/>
          </p:cNvSpPr>
          <p:nvPr>
            <p:ph type="body" idx="1"/>
          </p:nvPr>
        </p:nvSpPr>
        <p:spPr>
          <a:noFill/>
          <a:ln/>
        </p:spPr>
        <p:txBody>
          <a:bodyPr/>
          <a:lstStyle/>
          <a:p>
            <a:endParaRPr lang="en-US" smtClean="0"/>
          </a:p>
        </p:txBody>
      </p:sp>
      <p:sp>
        <p:nvSpPr>
          <p:cNvPr id="48132" name="Slide Number Placeholder 3"/>
          <p:cNvSpPr>
            <a:spLocks noGrp="1"/>
          </p:cNvSpPr>
          <p:nvPr>
            <p:ph type="sldNum" sz="quarter" idx="5"/>
          </p:nvPr>
        </p:nvSpPr>
        <p:spPr>
          <a:noFill/>
        </p:spPr>
        <p:txBody>
          <a:bodyPr/>
          <a:lstStyle/>
          <a:p>
            <a:r>
              <a:rPr lang="ar-SA">
                <a:solidFill>
                  <a:srgbClr val="000000"/>
                </a:solidFill>
              </a:rPr>
              <a:t>6</a:t>
            </a:r>
            <a:endParaRPr lang="en-US">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xfrm>
            <a:off x="4184650" y="457200"/>
            <a:ext cx="2552700" cy="1914525"/>
          </a:xfrm>
          <a:prstGeom prst="rect">
            <a:avLst/>
          </a:prstGeom>
          <a:ln/>
        </p:spPr>
      </p:sp>
      <p:sp>
        <p:nvSpPr>
          <p:cNvPr id="49155" name="Notes Placeholder 2"/>
          <p:cNvSpPr>
            <a:spLocks noGrp="1"/>
          </p:cNvSpPr>
          <p:nvPr>
            <p:ph type="body" idx="1"/>
          </p:nvPr>
        </p:nvSpPr>
        <p:spPr>
          <a:noFill/>
          <a:ln/>
        </p:spPr>
        <p:txBody>
          <a:bodyPr/>
          <a:lstStyle/>
          <a:p>
            <a:endParaRPr lang="en-US" smtClean="0"/>
          </a:p>
        </p:txBody>
      </p:sp>
      <p:sp>
        <p:nvSpPr>
          <p:cNvPr id="49156" name="Slide Number Placeholder 3"/>
          <p:cNvSpPr>
            <a:spLocks noGrp="1"/>
          </p:cNvSpPr>
          <p:nvPr>
            <p:ph type="sldNum" sz="quarter" idx="5"/>
          </p:nvPr>
        </p:nvSpPr>
        <p:spPr>
          <a:noFill/>
        </p:spPr>
        <p:txBody>
          <a:bodyPr/>
          <a:lstStyle/>
          <a:p>
            <a:r>
              <a:rPr lang="ar-SA">
                <a:solidFill>
                  <a:srgbClr val="000000"/>
                </a:solidFill>
              </a:rPr>
              <a:t>7</a:t>
            </a:r>
            <a:endParaRPr lang="en-US">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2" descr="C:\Users\mathieum.EUROPE\Desktop\MS-SEC.png"/>
          <p:cNvPicPr>
            <a:picLocks noChangeAspect="1" noChangeArrowheads="1"/>
          </p:cNvPicPr>
          <p:nvPr/>
        </p:nvPicPr>
        <p:blipFill>
          <a:blip r:embed="rId3">
            <a:lum bright="100000" contrast="100000"/>
          </a:blip>
          <a:srcRect/>
          <a:stretch>
            <a:fillRect/>
          </a:stretch>
        </p:blipFill>
        <p:spPr bwMode="auto">
          <a:xfrm>
            <a:off x="7010400" y="6553200"/>
            <a:ext cx="2133600" cy="239713"/>
          </a:xfrm>
          <a:prstGeom prst="rect">
            <a:avLst/>
          </a:prstGeom>
          <a:noFill/>
          <a:ln w="9525">
            <a:noFill/>
            <a:miter lim="800000"/>
            <a:headEnd/>
            <a:tailEnd/>
          </a:ln>
        </p:spPr>
      </p:pic>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9728" y="1581912"/>
            <a:ext cx="427177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 y="2339975"/>
            <a:ext cx="427177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81912"/>
            <a:ext cx="43084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39975"/>
            <a:ext cx="43084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581912"/>
            <a:ext cx="5111750" cy="45442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9728" y="158191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1581913"/>
            <a:ext cx="5486400" cy="36250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2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9728" y="1581912"/>
            <a:ext cx="427177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 y="2339975"/>
            <a:ext cx="427177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81912"/>
            <a:ext cx="43084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39975"/>
            <a:ext cx="43084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2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581912"/>
            <a:ext cx="5111750" cy="45442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9728" y="158191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2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1581913"/>
            <a:ext cx="5486400" cy="36250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9728" y="1581912"/>
            <a:ext cx="427177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109728" y="2339975"/>
            <a:ext cx="427177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81912"/>
            <a:ext cx="43084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39975"/>
            <a:ext cx="43084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581912"/>
            <a:ext cx="5111750" cy="45442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9728" y="158191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1581913"/>
            <a:ext cx="5486400" cy="36250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descr="C:\Users\mathieum.EUROPE\Desktop\MS-SEC.png"/>
          <p:cNvPicPr>
            <a:picLocks noChangeAspect="1" noChangeArrowheads="1"/>
          </p:cNvPicPr>
          <p:nvPr/>
        </p:nvPicPr>
        <p:blipFill>
          <a:blip r:embed="rId2">
            <a:lum bright="70000" contrast="-70000"/>
          </a:blip>
          <a:srcRect/>
          <a:stretch>
            <a:fillRect/>
          </a:stretch>
        </p:blipFill>
        <p:spPr bwMode="auto">
          <a:xfrm>
            <a:off x="7010400" y="6553200"/>
            <a:ext cx="2133600" cy="239713"/>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381000" y="1412875"/>
            <a:ext cx="8382000" cy="2210862"/>
          </a:xfrm>
        </p:spPr>
        <p:txBody>
          <a:bodyPr/>
          <a:lstStyle>
            <a:lvl1pPr>
              <a:lnSpc>
                <a:spcPct val="90000"/>
              </a:lnSpc>
              <a:spcBef>
                <a:spcPts val="1200"/>
              </a:spcBef>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3" descr="C:\Users\mathieum.EUROPE\Desktop\MS-SEC.png"/>
          <p:cNvPicPr>
            <a:picLocks noChangeAspect="1" noChangeArrowheads="1"/>
          </p:cNvPicPr>
          <p:nvPr/>
        </p:nvPicPr>
        <p:blipFill>
          <a:blip r:embed="rId2">
            <a:lum bright="70000" contrast="-70000"/>
          </a:blip>
          <a:srcRect/>
          <a:stretch>
            <a:fillRect/>
          </a:stretch>
        </p:blipFill>
        <p:spPr bwMode="auto">
          <a:xfrm>
            <a:off x="7010400" y="6553200"/>
            <a:ext cx="2133600" cy="239713"/>
          </a:xfrm>
          <a:prstGeom prst="rect">
            <a:avLst/>
          </a:prstGeom>
          <a:noFill/>
          <a:ln w="9525">
            <a:noFill/>
            <a:miter lim="800000"/>
            <a:headEnd/>
            <a:tailEnd/>
          </a:ln>
        </p:spPr>
      </p:pic>
      <p:sp>
        <p:nvSpPr>
          <p:cNvPr id="2" name="Title 1"/>
          <p:cNvSpPr>
            <a:spLocks noGrp="1"/>
          </p:cNvSpPr>
          <p:nvPr>
            <p:ph type="title"/>
          </p:nvPr>
        </p:nvSpPr>
        <p:spPr>
          <a:xfrm>
            <a:off x="381000" y="230188"/>
            <a:ext cx="8382000" cy="553998"/>
          </a:xfrm>
        </p:spPr>
        <p:txBody>
          <a:bodyPr>
            <a:normAutofit/>
          </a:bodyPr>
          <a:lstStyle>
            <a:lvl1pPr>
              <a:defRPr sz="4000">
                <a:solidFill>
                  <a:schemeClr val="tx1">
                    <a:lumMod val="95000"/>
                  </a:schemeClr>
                </a:solidFill>
                <a:effectLst/>
              </a:defRPr>
            </a:lvl1pPr>
          </a:lstStyle>
          <a:p>
            <a:r>
              <a:rPr lang="en-US" smtClean="0"/>
              <a:t>Click to edit Master title style</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pic>
        <p:nvPicPr>
          <p:cNvPr id="4" name="Picture 2" descr="C:\Users\mathieum.EUROPE\Desktop\MS-SEC.png"/>
          <p:cNvPicPr>
            <a:picLocks noChangeAspect="1" noChangeArrowheads="1"/>
          </p:cNvPicPr>
          <p:nvPr/>
        </p:nvPicPr>
        <p:blipFill>
          <a:blip r:embed="rId2">
            <a:lum bright="70000" contrast="-70000"/>
          </a:blip>
          <a:srcRect/>
          <a:stretch>
            <a:fillRect/>
          </a:stretch>
        </p:blipFill>
        <p:spPr bwMode="auto">
          <a:xfrm>
            <a:off x="7010400" y="6553200"/>
            <a:ext cx="2133600" cy="239713"/>
          </a:xfrm>
          <a:prstGeom prst="rect">
            <a:avLst/>
          </a:prstGeom>
          <a:noFill/>
          <a:ln w="9525">
            <a:noFill/>
            <a:miter lim="800000"/>
            <a:headEnd/>
            <a:tailEnd/>
          </a:ln>
        </p:spPr>
      </p:pic>
      <p:sp>
        <p:nvSpPr>
          <p:cNvPr id="2" name="Title 1"/>
          <p:cNvSpPr>
            <a:spLocks noGrp="1"/>
          </p:cNvSpPr>
          <p:nvPr>
            <p:ph type="title"/>
          </p:nvPr>
        </p:nvSpPr>
        <p:spPr>
          <a:xfrm>
            <a:off x="722313" y="4406900"/>
            <a:ext cx="7772400" cy="1362075"/>
          </a:xfrm>
        </p:spPr>
        <p:txBody>
          <a:bodyPr>
            <a:noAutofit/>
          </a:bodyPr>
          <a:lstStyle>
            <a:lvl1pPr algn="l">
              <a:defRPr sz="4000" b="0" cap="none" baseline="0"/>
            </a:lvl1pPr>
          </a:lstStyle>
          <a:p>
            <a:r>
              <a:rPr lang="en-US" smtClean="0"/>
              <a:t>Click to edit Master title style</a:t>
            </a:r>
            <a:endParaRPr lang="fr-FR" dirty="0"/>
          </a:p>
        </p:txBody>
      </p:sp>
      <p:sp>
        <p:nvSpPr>
          <p:cNvPr id="3" name="Text Placeholder 2"/>
          <p:cNvSpPr>
            <a:spLocks noGrp="1"/>
          </p:cNvSpPr>
          <p:nvPr>
            <p:ph type="body" idx="1"/>
          </p:nvPr>
        </p:nvSpPr>
        <p:spPr>
          <a:xfrm>
            <a:off x="722313" y="2906713"/>
            <a:ext cx="7772400" cy="1500187"/>
          </a:xfrm>
        </p:spPr>
        <p:txBody>
          <a:bodyPr anchor="b">
            <a:noAutofit/>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27000" y="127000"/>
            <a:ext cx="8229600" cy="70167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09538" y="1581150"/>
            <a:ext cx="8229600" cy="1982788"/>
          </a:xfrm>
        </p:spPr>
        <p:txBody>
          <a:bodyPr/>
          <a:lstStyle/>
          <a:p>
            <a:pPr lvl="0"/>
            <a:r>
              <a:rPr lang="en-US" noProof="0" smtClean="0"/>
              <a:t>Click icon to add table</a:t>
            </a:r>
            <a:endParaRPr lang="en-US" noProof="0" dirty="0" smtClean="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9728" y="1581912"/>
            <a:ext cx="427177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 y="2339975"/>
            <a:ext cx="427177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81912"/>
            <a:ext cx="43084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39975"/>
            <a:ext cx="43084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581912"/>
            <a:ext cx="5111750" cy="45442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9728" y="158191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1581913"/>
            <a:ext cx="5486400" cy="36250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127000" y="127000"/>
            <a:ext cx="9017000" cy="661988"/>
          </a:xfrm>
        </p:spPr>
        <p:txBody>
          <a:bodyPr/>
          <a:lstStyle/>
          <a:p>
            <a:r>
              <a:rPr lang="en-US" smtClean="0"/>
              <a:t>Click to edit Master title style</a:t>
            </a:r>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0">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527050"/>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1027" name="Text Placeholder 2"/>
          <p:cNvSpPr>
            <a:spLocks noGrp="1"/>
          </p:cNvSpPr>
          <p:nvPr>
            <p:ph type="body" idx="1"/>
          </p:nvPr>
        </p:nvSpPr>
        <p:spPr bwMode="auto">
          <a:xfrm>
            <a:off x="381000" y="1412875"/>
            <a:ext cx="8382000" cy="177641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1" tx1="lt1" bg2="dk2" tx2="lt2" accent1="accent1" accent2="accent2" accent3="accent3" accent4="accent4" accent5="accent5" accent6="accent6" hlink="hlink" folHlink="folHlink"/>
  <p:sldLayoutIdLst>
    <p:sldLayoutId id="2147484301" r:id="rId1"/>
    <p:sldLayoutId id="2147484302" r:id="rId2"/>
    <p:sldLayoutId id="2147484303" r:id="rId3"/>
    <p:sldLayoutId id="2147484288" r:id="rId4"/>
    <p:sldLayoutId id="2147484304" r:id="rId5"/>
    <p:sldLayoutId id="2147484305" r:id="rId6"/>
    <p:sldLayoutId id="2147484289" r:id="rId7"/>
    <p:sldLayoutId id="2147484290" r:id="rId8"/>
    <p:sldLayoutId id="2147484291" r:id="rId9"/>
    <p:sldLayoutId id="2147484292" r:id="rId10"/>
    <p:sldLayoutId id="2147484293" r:id="rId11"/>
    <p:sldLayoutId id="2147484294" r:id="rId12"/>
    <p:sldLayoutId id="2147484295" r:id="rId13"/>
    <p:sldLayoutId id="2147484296" r:id="rId14"/>
    <p:sldLayoutId id="2147484297" r:id="rId15"/>
    <p:sldLayoutId id="2147484298" r:id="rId16"/>
    <p:sldLayoutId id="2147484299" r:id="rId17"/>
    <p:sldLayoutId id="2147484300" r:id="rId18"/>
  </p:sldLayoutIdLst>
  <p:transition>
    <p:fade/>
  </p:transition>
  <p:txStyles>
    <p:titleStyle>
      <a:lvl1pPr algn="l" defTabSz="912813" rtl="0" fontAlgn="base">
        <a:lnSpc>
          <a:spcPct val="90000"/>
        </a:lnSpc>
        <a:spcBef>
          <a:spcPct val="0"/>
        </a:spcBef>
        <a:spcAft>
          <a:spcPct val="0"/>
        </a:spcAft>
        <a:defRPr lang="en-US" sz="3800" kern="1200" spc="-150" dirty="0">
          <a:ln w="3175">
            <a:noFill/>
          </a:ln>
          <a:solidFill>
            <a:srgbClr val="F2F2F2"/>
          </a:solidFill>
          <a:latin typeface="Trebuchet MS" pitchFamily="34" charset="0"/>
          <a:ea typeface="+mn-ea"/>
          <a:cs typeface="Arial" charset="0"/>
        </a:defRPr>
      </a:lvl1pPr>
      <a:lvl2pPr algn="l" defTabSz="912813" rtl="0" fontAlgn="base">
        <a:lnSpc>
          <a:spcPct val="90000"/>
        </a:lnSpc>
        <a:spcBef>
          <a:spcPct val="0"/>
        </a:spcBef>
        <a:spcAft>
          <a:spcPct val="0"/>
        </a:spcAft>
        <a:defRPr sz="3800">
          <a:solidFill>
            <a:srgbClr val="F2F2F2"/>
          </a:solidFill>
          <a:latin typeface="Trebuchet MS" pitchFamily="34" charset="0"/>
          <a:cs typeface="Arial" charset="0"/>
        </a:defRPr>
      </a:lvl2pPr>
      <a:lvl3pPr algn="l" defTabSz="912813" rtl="0" fontAlgn="base">
        <a:lnSpc>
          <a:spcPct val="90000"/>
        </a:lnSpc>
        <a:spcBef>
          <a:spcPct val="0"/>
        </a:spcBef>
        <a:spcAft>
          <a:spcPct val="0"/>
        </a:spcAft>
        <a:defRPr sz="3800">
          <a:solidFill>
            <a:srgbClr val="F2F2F2"/>
          </a:solidFill>
          <a:latin typeface="Trebuchet MS" pitchFamily="34" charset="0"/>
          <a:cs typeface="Arial" charset="0"/>
        </a:defRPr>
      </a:lvl3pPr>
      <a:lvl4pPr algn="l" defTabSz="912813" rtl="0" fontAlgn="base">
        <a:lnSpc>
          <a:spcPct val="90000"/>
        </a:lnSpc>
        <a:spcBef>
          <a:spcPct val="0"/>
        </a:spcBef>
        <a:spcAft>
          <a:spcPct val="0"/>
        </a:spcAft>
        <a:defRPr sz="3800">
          <a:solidFill>
            <a:srgbClr val="F2F2F2"/>
          </a:solidFill>
          <a:latin typeface="Trebuchet MS" pitchFamily="34" charset="0"/>
          <a:cs typeface="Arial" charset="0"/>
        </a:defRPr>
      </a:lvl4pPr>
      <a:lvl5pPr algn="l" defTabSz="912813" rtl="0" fontAlgn="base">
        <a:lnSpc>
          <a:spcPct val="90000"/>
        </a:lnSpc>
        <a:spcBef>
          <a:spcPct val="0"/>
        </a:spcBef>
        <a:spcAft>
          <a:spcPct val="0"/>
        </a:spcAft>
        <a:defRPr sz="3800">
          <a:solidFill>
            <a:srgbClr val="F2F2F2"/>
          </a:solidFill>
          <a:latin typeface="Trebuchet MS" pitchFamily="34" charset="0"/>
          <a:cs typeface="Arial" charset="0"/>
        </a:defRPr>
      </a:lvl5pPr>
      <a:lvl6pPr marL="457200" algn="l" defTabSz="912813" rtl="0" eaLnBrk="1" fontAlgn="base" hangingPunct="1">
        <a:lnSpc>
          <a:spcPct val="90000"/>
        </a:lnSpc>
        <a:spcBef>
          <a:spcPct val="0"/>
        </a:spcBef>
        <a:spcAft>
          <a:spcPct val="0"/>
        </a:spcAft>
        <a:defRPr sz="4000">
          <a:solidFill>
            <a:srgbClr val="F2F2F2"/>
          </a:solidFill>
          <a:latin typeface="Trebuchet MS" pitchFamily="34" charset="0"/>
          <a:cs typeface="Arial" charset="0"/>
        </a:defRPr>
      </a:lvl6pPr>
      <a:lvl7pPr marL="914400" algn="l" defTabSz="912813" rtl="0" eaLnBrk="1" fontAlgn="base" hangingPunct="1">
        <a:lnSpc>
          <a:spcPct val="90000"/>
        </a:lnSpc>
        <a:spcBef>
          <a:spcPct val="0"/>
        </a:spcBef>
        <a:spcAft>
          <a:spcPct val="0"/>
        </a:spcAft>
        <a:defRPr sz="4000">
          <a:solidFill>
            <a:srgbClr val="F2F2F2"/>
          </a:solidFill>
          <a:latin typeface="Trebuchet MS" pitchFamily="34" charset="0"/>
          <a:cs typeface="Arial" charset="0"/>
        </a:defRPr>
      </a:lvl7pPr>
      <a:lvl8pPr marL="1371600" algn="l" defTabSz="912813" rtl="0" eaLnBrk="1" fontAlgn="base" hangingPunct="1">
        <a:lnSpc>
          <a:spcPct val="90000"/>
        </a:lnSpc>
        <a:spcBef>
          <a:spcPct val="0"/>
        </a:spcBef>
        <a:spcAft>
          <a:spcPct val="0"/>
        </a:spcAft>
        <a:defRPr sz="4000">
          <a:solidFill>
            <a:srgbClr val="F2F2F2"/>
          </a:solidFill>
          <a:latin typeface="Trebuchet MS" pitchFamily="34" charset="0"/>
          <a:cs typeface="Arial" charset="0"/>
        </a:defRPr>
      </a:lvl8pPr>
      <a:lvl9pPr marL="1828800" algn="l" defTabSz="912813" rtl="0" eaLnBrk="1" fontAlgn="base" hangingPunct="1">
        <a:lnSpc>
          <a:spcPct val="90000"/>
        </a:lnSpc>
        <a:spcBef>
          <a:spcPct val="0"/>
        </a:spcBef>
        <a:spcAft>
          <a:spcPct val="0"/>
        </a:spcAft>
        <a:defRPr sz="4000">
          <a:solidFill>
            <a:srgbClr val="F2F2F2"/>
          </a:solidFill>
          <a:latin typeface="Trebuchet MS" pitchFamily="34" charset="0"/>
          <a:cs typeface="Arial" charset="0"/>
        </a:defRPr>
      </a:lvl9pPr>
    </p:titleStyle>
    <p:bodyStyle>
      <a:lvl1pPr marL="396875" indent="-396875" algn="l" defTabSz="912813" rtl="0" fontAlgn="base">
        <a:lnSpc>
          <a:spcPct val="90000"/>
        </a:lnSpc>
        <a:spcBef>
          <a:spcPct val="20000"/>
        </a:spcBef>
        <a:spcAft>
          <a:spcPct val="0"/>
        </a:spcAft>
        <a:buBlip>
          <a:blip r:embed="rId21"/>
        </a:buBlip>
        <a:defRPr sz="2800" kern="1200">
          <a:solidFill>
            <a:schemeClr val="tx1"/>
          </a:solidFill>
          <a:latin typeface="Trebuchet MS" pitchFamily="34" charset="0"/>
          <a:ea typeface="+mn-ea"/>
          <a:cs typeface="+mn-cs"/>
        </a:defRPr>
      </a:lvl1pPr>
      <a:lvl2pPr marL="803275" indent="-396875" algn="l" defTabSz="912813" rtl="0" fontAlgn="base">
        <a:lnSpc>
          <a:spcPct val="90000"/>
        </a:lnSpc>
        <a:spcBef>
          <a:spcPct val="20000"/>
        </a:spcBef>
        <a:spcAft>
          <a:spcPct val="0"/>
        </a:spcAft>
        <a:buBlip>
          <a:blip r:embed="rId22"/>
        </a:buBlip>
        <a:defRPr sz="2400" kern="1200">
          <a:solidFill>
            <a:schemeClr val="tx1"/>
          </a:solidFill>
          <a:latin typeface="Trebuchet MS" pitchFamily="34" charset="0"/>
          <a:ea typeface="+mn-ea"/>
          <a:cs typeface="+mn-cs"/>
        </a:defRPr>
      </a:lvl2pPr>
      <a:lvl3pPr marL="1147763" indent="-344488" algn="l" defTabSz="912813" rtl="0" fontAlgn="base">
        <a:lnSpc>
          <a:spcPct val="90000"/>
        </a:lnSpc>
        <a:spcBef>
          <a:spcPct val="20000"/>
        </a:spcBef>
        <a:spcAft>
          <a:spcPct val="0"/>
        </a:spcAft>
        <a:buBlip>
          <a:blip r:embed="rId22"/>
        </a:buBlip>
        <a:defRPr sz="2000" kern="1200">
          <a:solidFill>
            <a:schemeClr val="tx1"/>
          </a:solidFill>
          <a:latin typeface="Trebuchet MS" pitchFamily="34" charset="0"/>
          <a:ea typeface="+mn-ea"/>
          <a:cs typeface="+mn-cs"/>
        </a:defRPr>
      </a:lvl3pPr>
      <a:lvl4pPr marL="1485900" indent="-346075" algn="l" defTabSz="912813" rtl="0" fontAlgn="base">
        <a:lnSpc>
          <a:spcPct val="90000"/>
        </a:lnSpc>
        <a:spcBef>
          <a:spcPct val="20000"/>
        </a:spcBef>
        <a:spcAft>
          <a:spcPct val="0"/>
        </a:spcAft>
        <a:buBlip>
          <a:blip r:embed="rId22"/>
        </a:buBlip>
        <a:defRPr kern="1200">
          <a:solidFill>
            <a:schemeClr val="tx1"/>
          </a:solidFill>
          <a:latin typeface="Trebuchet MS" pitchFamily="34" charset="0"/>
          <a:ea typeface="+mn-ea"/>
          <a:cs typeface="+mn-cs"/>
        </a:defRPr>
      </a:lvl4pPr>
      <a:lvl5pPr marL="1828800" indent="-334963" algn="l" defTabSz="912813" rtl="0" fontAlgn="base">
        <a:lnSpc>
          <a:spcPct val="90000"/>
        </a:lnSpc>
        <a:spcBef>
          <a:spcPct val="20000"/>
        </a:spcBef>
        <a:spcAft>
          <a:spcPct val="0"/>
        </a:spcAft>
        <a:buBlip>
          <a:blip r:embed="rId22"/>
        </a:buBlip>
        <a:defRPr kern="1200">
          <a:solidFill>
            <a:schemeClr val="tx1"/>
          </a:solidFill>
          <a:latin typeface="Trebuchet MS" pitchFamily="34" charset="0"/>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my%20documents/Webcasts/200612/WWW.MICROSOFT.COM/SECURITY" TargetMode="External"/><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730250" y="1905000"/>
            <a:ext cx="7681913" cy="1524000"/>
          </a:xfrm>
        </p:spPr>
        <p:txBody>
          <a:bodyPr numCol="1" anchorCtr="0" compatLnSpc="1">
            <a:prstTxWarp prst="textNoShape">
              <a:avLst/>
            </a:prstTxWarp>
            <a:normAutofit/>
          </a:bodyPr>
          <a:lstStyle/>
          <a:p>
            <a:pPr>
              <a:defRPr/>
            </a:pPr>
            <a:r>
              <a:rPr sz="4300" smtClean="0">
                <a:ln>
                  <a:noFill/>
                </a:ln>
              </a:rPr>
              <a:t>Bulletins de sécurité Microsoft</a:t>
            </a:r>
            <a:br>
              <a:rPr sz="4300" smtClean="0">
                <a:ln>
                  <a:noFill/>
                </a:ln>
              </a:rPr>
            </a:br>
            <a:r>
              <a:rPr sz="4000" smtClean="0">
                <a:ln>
                  <a:noFill/>
                </a:ln>
              </a:rPr>
              <a:t>Avril 2009</a:t>
            </a:r>
            <a:endParaRPr sz="4300" smtClean="0">
              <a:ln>
                <a:noFill/>
              </a:ln>
            </a:endParaRPr>
          </a:p>
        </p:txBody>
      </p:sp>
      <p:sp>
        <p:nvSpPr>
          <p:cNvPr id="5" name="Subtitle 4"/>
          <p:cNvSpPr txBox="1">
            <a:spLocks/>
          </p:cNvSpPr>
          <p:nvPr/>
        </p:nvSpPr>
        <p:spPr bwMode="auto">
          <a:xfrm>
            <a:off x="796925" y="4256088"/>
            <a:ext cx="7681913" cy="461962"/>
          </a:xfrm>
          <a:prstGeom prst="rect">
            <a:avLst/>
          </a:prstGeom>
          <a:noFill/>
          <a:ln w="9525">
            <a:noFill/>
            <a:miter lim="800000"/>
            <a:headEnd/>
            <a:tailEnd/>
          </a:ln>
        </p:spPr>
        <p:txBody>
          <a:bodyPr lIns="0" tIns="0" rIns="0" bIns="0"/>
          <a:lstStyle/>
          <a:p>
            <a:pPr defTabSz="912813" eaLnBrk="0" hangingPunct="0">
              <a:lnSpc>
                <a:spcPct val="90000"/>
              </a:lnSpc>
              <a:defRPr/>
            </a:pPr>
            <a:r>
              <a:rPr lang="en-US" sz="2000" dirty="0">
                <a:solidFill>
                  <a:srgbClr val="FFFFFF"/>
                </a:solidFill>
                <a:latin typeface="Trebuchet MS" pitchFamily="34" charset="0"/>
              </a:rPr>
              <a:t>Jean Gautier</a:t>
            </a:r>
            <a:br>
              <a:rPr lang="en-US" sz="2000" dirty="0">
                <a:solidFill>
                  <a:srgbClr val="FFFFFF"/>
                </a:solidFill>
                <a:latin typeface="Trebuchet MS" pitchFamily="34" charset="0"/>
              </a:rPr>
            </a:br>
            <a:r>
              <a:rPr lang="en-US" sz="1400" i="1" dirty="0">
                <a:solidFill>
                  <a:srgbClr val="FFFFFF"/>
                </a:solidFill>
                <a:latin typeface="Trebuchet MS" pitchFamily="34" charset="0"/>
              </a:rPr>
              <a:t>CSS Security EMEA IR Team</a:t>
            </a:r>
            <a:br>
              <a:rPr lang="en-US" sz="1400" i="1" dirty="0">
                <a:solidFill>
                  <a:srgbClr val="FFFFFF"/>
                </a:solidFill>
                <a:latin typeface="Trebuchet MS" pitchFamily="34" charset="0"/>
              </a:rPr>
            </a:br>
            <a:endParaRPr lang="en-US" sz="800" i="1" dirty="0">
              <a:solidFill>
                <a:srgbClr val="FFFFFF"/>
              </a:solidFill>
              <a:latin typeface="Trebuchet MS" pitchFamily="34" charset="0"/>
            </a:endParaRPr>
          </a:p>
          <a:p>
            <a:pPr defTabSz="912813" eaLnBrk="0" hangingPunct="0">
              <a:lnSpc>
                <a:spcPct val="90000"/>
              </a:lnSpc>
              <a:defRPr/>
            </a:pPr>
            <a:endParaRPr lang="en-US" sz="800" i="1" dirty="0">
              <a:solidFill>
                <a:srgbClr val="FFFFFF"/>
              </a:solidFill>
              <a:latin typeface="Trebuchet MS" pitchFamily="34" charset="0"/>
            </a:endParaRPr>
          </a:p>
          <a:p>
            <a:pPr defTabSz="912813" eaLnBrk="0" hangingPunct="0">
              <a:lnSpc>
                <a:spcPct val="90000"/>
              </a:lnSpc>
              <a:defRPr/>
            </a:pPr>
            <a:r>
              <a:rPr lang="en-US" sz="2000" dirty="0" err="1">
                <a:solidFill>
                  <a:srgbClr val="FFFFFF"/>
                </a:solidFill>
                <a:latin typeface="Trebuchet MS" pitchFamily="34" charset="0"/>
              </a:rPr>
              <a:t>Jérôme</a:t>
            </a:r>
            <a:r>
              <a:rPr lang="en-US" sz="2000" dirty="0">
                <a:solidFill>
                  <a:srgbClr val="FFFFFF"/>
                </a:solidFill>
                <a:latin typeface="Trebuchet MS" pitchFamily="34" charset="0"/>
              </a:rPr>
              <a:t> </a:t>
            </a:r>
            <a:r>
              <a:rPr lang="en-US" sz="2000" dirty="0" err="1">
                <a:solidFill>
                  <a:srgbClr val="FFFFFF"/>
                </a:solidFill>
                <a:latin typeface="Trebuchet MS" pitchFamily="34" charset="0"/>
              </a:rPr>
              <a:t>Leseinne</a:t>
            </a:r>
            <a:r>
              <a:rPr lang="en-US" sz="3200" dirty="0">
                <a:solidFill>
                  <a:srgbClr val="FFFFFF"/>
                </a:solidFill>
                <a:latin typeface="Trebuchet MS" pitchFamily="34" charset="0"/>
              </a:rPr>
              <a:t/>
            </a:r>
            <a:br>
              <a:rPr lang="en-US" sz="3200" dirty="0">
                <a:solidFill>
                  <a:srgbClr val="FFFFFF"/>
                </a:solidFill>
                <a:latin typeface="Trebuchet MS" pitchFamily="34" charset="0"/>
              </a:rPr>
            </a:br>
            <a:r>
              <a:rPr lang="en-US" sz="1400" i="1" dirty="0">
                <a:solidFill>
                  <a:srgbClr val="FFFFFF"/>
                </a:solidFill>
                <a:latin typeface="Trebuchet MS" pitchFamily="34" charset="0"/>
              </a:rPr>
              <a:t>CSS Security EMEA IR Team</a:t>
            </a:r>
            <a:r>
              <a:rPr lang="en-US" sz="2000" i="1" dirty="0">
                <a:solidFill>
                  <a:srgbClr val="FFFFFF"/>
                </a:solidFill>
                <a:latin typeface="Trebuchet MS" pitchFamily="34" charset="0"/>
              </a:rPr>
              <a:t/>
            </a:r>
            <a:br>
              <a:rPr lang="en-US" sz="2000" i="1" dirty="0">
                <a:solidFill>
                  <a:srgbClr val="FFFFFF"/>
                </a:solidFill>
                <a:latin typeface="Trebuchet MS" pitchFamily="34" charset="0"/>
              </a:rPr>
            </a:br>
            <a:endParaRPr lang="en-US" sz="1050" i="1" dirty="0">
              <a:solidFill>
                <a:srgbClr val="FFFFFF"/>
              </a:solidFill>
              <a:latin typeface="Trebuchet MS" pitchFamily="34" charset="0"/>
            </a:endParaRPr>
          </a:p>
          <a:p>
            <a:pPr defTabSz="912813" eaLnBrk="0" hangingPunct="0">
              <a:lnSpc>
                <a:spcPct val="90000"/>
              </a:lnSpc>
              <a:defRPr/>
            </a:pPr>
            <a:r>
              <a:rPr lang="en-US" sz="2000" dirty="0">
                <a:solidFill>
                  <a:srgbClr val="FFFFFF"/>
                </a:solidFill>
                <a:latin typeface="Trebuchet MS" pitchFamily="34" charset="0"/>
              </a:rPr>
              <a:t>Mathieu Malaise</a:t>
            </a:r>
          </a:p>
          <a:p>
            <a:pPr defTabSz="912813" eaLnBrk="0" hangingPunct="0">
              <a:lnSpc>
                <a:spcPct val="90000"/>
              </a:lnSpc>
              <a:defRPr/>
            </a:pPr>
            <a:r>
              <a:rPr lang="en-US" sz="1400" i="1" dirty="0">
                <a:solidFill>
                  <a:srgbClr val="FFFFFF"/>
                </a:solidFill>
                <a:latin typeface="Trebuchet MS" pitchFamily="34" charset="0"/>
              </a:rPr>
              <a:t>Direction</a:t>
            </a:r>
            <a:r>
              <a:rPr lang="en-US" sz="1800" i="1" dirty="0">
                <a:solidFill>
                  <a:srgbClr val="FFFFFF"/>
                </a:solidFill>
                <a:latin typeface="Trebuchet MS" pitchFamily="34" charset="0"/>
              </a:rPr>
              <a:t> </a:t>
            </a:r>
            <a:r>
              <a:rPr lang="en-US" sz="1400" i="1" dirty="0">
                <a:solidFill>
                  <a:srgbClr val="FFFFFF"/>
                </a:solidFill>
                <a:latin typeface="Trebuchet MS" pitchFamily="34" charset="0"/>
              </a:rPr>
              <a:t>technique</a:t>
            </a:r>
            <a:r>
              <a:rPr lang="en-US" sz="1800" i="1" dirty="0">
                <a:solidFill>
                  <a:srgbClr val="FFFFFF"/>
                </a:solidFill>
                <a:latin typeface="Trebuchet MS" pitchFamily="34" charset="0"/>
              </a:rPr>
              <a:t> </a:t>
            </a:r>
            <a:r>
              <a:rPr lang="en-US" sz="1400" i="1" dirty="0">
                <a:solidFill>
                  <a:srgbClr val="FFFFFF"/>
                </a:solidFill>
                <a:latin typeface="Trebuchet MS" pitchFamily="34" charset="0"/>
              </a:rPr>
              <a:t>et</a:t>
            </a:r>
            <a:r>
              <a:rPr lang="en-US" sz="1800" i="1" dirty="0">
                <a:solidFill>
                  <a:srgbClr val="FFFFFF"/>
                </a:solidFill>
                <a:latin typeface="Trebuchet MS" pitchFamily="34" charset="0"/>
              </a:rPr>
              <a:t> </a:t>
            </a:r>
            <a:r>
              <a:rPr lang="en-US" sz="1400" i="1" dirty="0" err="1">
                <a:solidFill>
                  <a:srgbClr val="FFFFFF"/>
                </a:solidFill>
                <a:latin typeface="Trebuchet MS" pitchFamily="34" charset="0"/>
              </a:rPr>
              <a:t>sécurité</a:t>
            </a:r>
            <a:endParaRPr lang="en-US" sz="1400" i="1" dirty="0">
              <a:solidFill>
                <a:srgbClr val="FFFFFF"/>
              </a:solidFill>
              <a:latin typeface="Trebuchet MS" pitchFamily="34"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381000" y="230188"/>
            <a:ext cx="8382000" cy="554037"/>
          </a:xfrm>
        </p:spPr>
        <p:txBody>
          <a:bodyPr/>
          <a:lstStyle/>
          <a:p>
            <a:pPr>
              <a:defRPr/>
            </a:pPr>
            <a:r>
              <a:rPr smtClean="0">
                <a:solidFill>
                  <a:srgbClr val="FFFFFF"/>
                </a:solidFill>
              </a:rPr>
              <a:t>MS09-010 : Indices de gravité</a:t>
            </a:r>
          </a:p>
        </p:txBody>
      </p:sp>
      <p:graphicFrame>
        <p:nvGraphicFramePr>
          <p:cNvPr id="4" name="Group 79"/>
          <p:cNvGraphicFramePr>
            <a:graphicFrameLocks noGrp="1"/>
          </p:cNvGraphicFramePr>
          <p:nvPr/>
        </p:nvGraphicFramePr>
        <p:xfrm>
          <a:off x="244475" y="1327150"/>
          <a:ext cx="8470900" cy="4587367"/>
        </p:xfrm>
        <a:graphic>
          <a:graphicData uri="http://schemas.openxmlformats.org/drawingml/2006/table">
            <a:tbl>
              <a:tblPr/>
              <a:tblGrid>
                <a:gridCol w="1233488"/>
                <a:gridCol w="1252537"/>
                <a:gridCol w="2025650"/>
                <a:gridCol w="2393950"/>
                <a:gridCol w="1565275"/>
              </a:tblGrid>
              <a:tr h="1701800">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400" dirty="0" err="1" smtClean="0"/>
                        <a:t>Numéro</a:t>
                      </a:r>
                      <a:endParaRPr lang="en-US" sz="1400" dirty="0" smtClean="0"/>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400" smtClean="0"/>
                        <a:t>Word 2000 SP3 dans :</a:t>
                      </a:r>
                      <a:br>
                        <a:rPr lang="en-US" sz="1400" smtClean="0"/>
                      </a:br>
                      <a:r>
                        <a:rPr lang="en-US" sz="1400" smtClean="0"/>
                        <a:t>Office 2000 SP3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lang="en-US" sz="1400" dirty="0" smtClean="0"/>
                        <a:t>Word 2002 SP3 </a:t>
                      </a:r>
                      <a:r>
                        <a:rPr lang="en-US" sz="1400" dirty="0" err="1" smtClean="0"/>
                        <a:t>dans</a:t>
                      </a:r>
                      <a:r>
                        <a:rPr lang="en-US" sz="1400" dirty="0" smtClean="0"/>
                        <a:t> :</a:t>
                      </a:r>
                    </a:p>
                    <a:p>
                      <a:pPr marL="0" marR="0" lvl="0" indent="0" algn="l" defTabSz="914400" rtl="0" eaLnBrk="0" fontAlgn="b" latinLnBrk="0" hangingPunct="0">
                        <a:lnSpc>
                          <a:spcPct val="100000"/>
                        </a:lnSpc>
                        <a:spcBef>
                          <a:spcPct val="0"/>
                        </a:spcBef>
                        <a:spcAft>
                          <a:spcPct val="0"/>
                        </a:spcAft>
                        <a:buClrTx/>
                        <a:buSzTx/>
                        <a:buFontTx/>
                        <a:buNone/>
                        <a:tabLst/>
                      </a:pPr>
                      <a:r>
                        <a:rPr lang="en-US" sz="1400" dirty="0" smtClean="0"/>
                        <a:t>Office XP SP3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lang="en-US" sz="1400" smtClean="0"/>
                        <a:t>Windows 2000 SP4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fr-FR" sz="1400" smtClean="0"/>
                        <a:t>Windows Server 2003 SP1 pour systèmes Itanium et Windows Server 2003 SP2 pour systèmes Itanium</a:t>
                      </a:r>
                    </a:p>
                    <a:p>
                      <a:pPr marL="0" marR="0" lvl="0" indent="0" algn="l" defTabSz="914400" rtl="0" eaLnBrk="1" fontAlgn="base" latinLnBrk="0" hangingPunct="1">
                        <a:lnSpc>
                          <a:spcPct val="100000"/>
                        </a:lnSpc>
                        <a:spcBef>
                          <a:spcPct val="20000"/>
                        </a:spcBef>
                        <a:spcAft>
                          <a:spcPct val="0"/>
                        </a:spcAft>
                        <a:buClr>
                          <a:srgbClr val="FFCC00"/>
                        </a:buClr>
                        <a:buSzTx/>
                        <a:buFontTx/>
                        <a:buNone/>
                        <a:tabLst/>
                      </a:pPr>
                      <a:endParaRPr lang="en-US" sz="140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lang="en-US" sz="1400" smtClean="0"/>
                        <a:t>MS09-010</a:t>
                      </a: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en-US" sz="1400" smtClean="0"/>
                        <a:t>Critique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en-US" sz="1400" smtClean="0"/>
                        <a:t>Important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en-US" sz="1400" smtClean="0"/>
                        <a:t>Important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en-US" sz="1400" smtClean="0"/>
                        <a:t>Important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r h="244157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lang="en-US" sz="1400" smtClean="0"/>
                    </a:p>
                  </a:txBody>
                  <a:tcPr marL="68580" marR="6858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lang="en-US" sz="140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400" smtClean="0"/>
                        <a:t>Windows XP SP2 et SP3</a:t>
                      </a:r>
                    </a:p>
                    <a:p>
                      <a:pPr marL="0" marR="0" lvl="0" indent="0" algn="ctr" defTabSz="914400" rtl="0" eaLnBrk="0" fontAlgn="b" latinLnBrk="0" hangingPunct="0">
                        <a:lnSpc>
                          <a:spcPct val="100000"/>
                        </a:lnSpc>
                        <a:spcBef>
                          <a:spcPct val="0"/>
                        </a:spcBef>
                        <a:spcAft>
                          <a:spcPct val="0"/>
                        </a:spcAft>
                        <a:buClrTx/>
                        <a:buSzTx/>
                        <a:buFontTx/>
                        <a:buNone/>
                        <a:tabLst/>
                      </a:pPr>
                      <a:endParaRPr lang="en-US" sz="140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fr-FR" sz="1400" smtClean="0"/>
                        <a:t>Windows Server 2003 SP1 et SP2, Windows Server 2003 Édition x64 et Édition x64 SP2</a:t>
                      </a:r>
                    </a:p>
                    <a:p>
                      <a:pPr marL="0" marR="0" lvl="0" indent="0" algn="l" defTabSz="914400" rtl="0" eaLnBrk="0" fontAlgn="b" latinLnBrk="0" hangingPunct="0">
                        <a:lnSpc>
                          <a:spcPct val="100000"/>
                        </a:lnSpc>
                        <a:spcBef>
                          <a:spcPct val="0"/>
                        </a:spcBef>
                        <a:spcAft>
                          <a:spcPct val="0"/>
                        </a:spcAft>
                        <a:buClrTx/>
                        <a:buSzTx/>
                        <a:buFontTx/>
                        <a:buNone/>
                        <a:tabLst/>
                      </a:pPr>
                      <a:endParaRPr lang="en-US" sz="140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lang="en-US" sz="1400" dirty="0" smtClean="0"/>
                        <a:t>Pack de conversion Office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27000"/>
            <a:ext cx="9017000" cy="2425700"/>
          </a:xfrm>
        </p:spPr>
        <p:txBody>
          <a:bodyPr>
            <a:normAutofit fontScale="90000"/>
          </a:bodyPr>
          <a:lstStyle/>
          <a:p>
            <a:pPr>
              <a:defRPr/>
            </a:pPr>
            <a:r>
              <a:rPr lang="fr-FR" sz="3600" smtClean="0">
                <a:solidFill>
                  <a:srgbClr val="FFFFFF"/>
                </a:solidFill>
              </a:rPr>
              <a:t>MS09-010 : Des vulnérabilités dans les convertisseurs de texte WordPad et Office pourraient permettre l'exécution de code à distance (960477) - Critique</a:t>
            </a:r>
            <a:br>
              <a:rPr lang="fr-FR" sz="3600" smtClean="0">
                <a:solidFill>
                  <a:srgbClr val="FFFFFF"/>
                </a:solidFill>
              </a:rPr>
            </a:br>
            <a:endParaRPr sz="3600" smtClean="0">
              <a:solidFill>
                <a:srgbClr val="FFFFFF"/>
              </a:solidFill>
            </a:endParaRPr>
          </a:p>
        </p:txBody>
      </p:sp>
      <p:graphicFrame>
        <p:nvGraphicFramePr>
          <p:cNvPr id="5" name="Group 21"/>
          <p:cNvGraphicFramePr>
            <a:graphicFrameLocks noGrp="1"/>
          </p:cNvGraphicFramePr>
          <p:nvPr/>
        </p:nvGraphicFramePr>
        <p:xfrm>
          <a:off x="428625" y="1587500"/>
          <a:ext cx="8229600" cy="4895088"/>
        </p:xfrm>
        <a:graphic>
          <a:graphicData uri="http://schemas.openxmlformats.org/drawingml/2006/table">
            <a:tbl>
              <a:tblPr/>
              <a:tblGrid>
                <a:gridCol w="1655763"/>
                <a:gridCol w="6573837"/>
              </a:tblGrid>
              <a:tr h="1809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400" dirty="0" err="1" smtClean="0"/>
                        <a:t>Vulnérabilité</a:t>
                      </a:r>
                      <a:endParaRPr lang="en-US" sz="1400" dirty="0" smtClean="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lang="fr-FR" sz="1400" smtClean="0"/>
                        <a:t>Plusieurs vulnérabilités dans le convertisseur texte de WordPad et d'Office</a:t>
                      </a:r>
                      <a:endParaRPr lang="en-US" sz="140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400" smtClean="0"/>
                        <a:t>Vecteurs d'attaque possibles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400" dirty="0" smtClean="0"/>
                        <a:t>Dans le cas d'une attaque Web, l'attaquant devrait héberger un site Web qui contient un fichier spécialement conçu pour exploiter cette vulnérabilité.</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400" dirty="0" smtClean="0"/>
                        <a:t>En cas d'attaque par courrier électronique, un attaquant pourrait envoyer un fichier spécialement conçu à l'utilisateur et le persuader d'ouvrir ce fichier. </a:t>
                      </a:r>
                      <a:endParaRPr lang="en-US" sz="1400" dirty="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400" smtClean="0"/>
                        <a:t>Impact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
                          <a:srgbClr val="FFCC00"/>
                        </a:buClr>
                        <a:buSzTx/>
                        <a:buFontTx/>
                        <a:buChar char="•"/>
                        <a:tabLst/>
                      </a:pPr>
                      <a:r>
                        <a:rPr lang="fr-FR" sz="1400" smtClean="0"/>
                        <a:t>Un attaquant parvenant à exploiter cette vulnérabilité pourrait obtenir les mêmes droits que l'utilisateur connecté.</a:t>
                      </a:r>
                      <a:endParaRPr lang="en-US" sz="140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400" smtClean="0"/>
                        <a:t>Facteurs atténuants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400" smtClean="0"/>
                        <a:t>La vulnérabilité ne peut pas être exploitée automatiquement par le biais des messages électroniques.</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400" smtClean="0"/>
                        <a:t>Les utilisateurs qui ont installé et qui utilisent l'Outil de confirmation à l'ouverture pour Office 2000 (Office Document Open Confirmation Tool for Office 2000) seront invités à Ouvrir, Enregistrer ou Annuler avant d'ouvrir un document. Les fonctionnalités de l'Outil de confirmation à l'ouverture pour Office (Office Document Open Confirmation Tool) sont intégrées dans Office XP et versions ultérieures. </a:t>
                      </a:r>
                      <a:endParaRPr lang="en-US" sz="140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400" smtClean="0"/>
                        <a:t>Informations complémentaires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en-US" sz="1400" dirty="0" smtClean="0"/>
                        <a:t>Word 2000 SP3 </a:t>
                      </a:r>
                      <a:r>
                        <a:rPr lang="en-US" sz="1400" dirty="0" err="1" smtClean="0"/>
                        <a:t>uniquement</a:t>
                      </a:r>
                      <a:endParaRPr lang="en-US" sz="1400" dirty="0" smtClean="0"/>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400" dirty="0" smtClean="0"/>
                        <a:t>Cette mise à jour de sécurité concerne la vulnérabilité décrite dans l'Avis de sécurité Microsoft 960906.</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400" dirty="0" smtClean="0"/>
                        <a:t>Solutions de contournement : Environnement isolé de conversion Microsoft Office (MOICE) et Fonctionnalité de blocage de fichiers pour Microsoft Office</a:t>
                      </a:r>
                      <a:endParaRPr lang="en-US" sz="1400" dirty="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127000" y="127000"/>
            <a:ext cx="9017000" cy="1231900"/>
          </a:xfrm>
        </p:spPr>
        <p:txBody>
          <a:bodyPr/>
          <a:lstStyle/>
          <a:p>
            <a:pPr>
              <a:defRPr/>
            </a:pPr>
            <a:r>
              <a:rPr lang="fr-FR" sz="3600" dirty="0" smtClean="0">
                <a:solidFill>
                  <a:srgbClr val="FFFFFF"/>
                </a:solidFill>
              </a:rPr>
              <a:t>MS09-011 : Introduction et indices de gravité</a:t>
            </a:r>
            <a:endParaRPr sz="3600" dirty="0" smtClean="0">
              <a:solidFill>
                <a:srgbClr val="FFFFFF"/>
              </a:solidFill>
            </a:endParaRPr>
          </a:p>
        </p:txBody>
      </p:sp>
      <p:graphicFrame>
        <p:nvGraphicFramePr>
          <p:cNvPr id="4" name="Group 79"/>
          <p:cNvGraphicFramePr>
            <a:graphicFrameLocks noGrp="1"/>
          </p:cNvGraphicFramePr>
          <p:nvPr/>
        </p:nvGraphicFramePr>
        <p:xfrm>
          <a:off x="336550" y="1495425"/>
          <a:ext cx="8286750" cy="4030980"/>
        </p:xfrm>
        <a:graphic>
          <a:graphicData uri="http://schemas.openxmlformats.org/drawingml/2006/table">
            <a:tbl>
              <a:tblPr/>
              <a:tblGrid>
                <a:gridCol w="1565275"/>
                <a:gridCol w="2117725"/>
                <a:gridCol w="4603750"/>
              </a:tblGrid>
              <a:tr h="1409700">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600" dirty="0" err="1" smtClean="0"/>
                        <a:t>Numéro</a:t>
                      </a:r>
                      <a:endParaRPr lang="en-US" sz="1600" dirty="0" smtClean="0"/>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fr-FR" sz="2000" dirty="0" smtClean="0"/>
                        <a:t>Une vulnérabilité dans Microsoft </a:t>
                      </a:r>
                      <a:r>
                        <a:rPr lang="fr-FR" sz="2000" dirty="0" err="1" smtClean="0"/>
                        <a:t>DirectShow</a:t>
                      </a:r>
                      <a:r>
                        <a:rPr lang="fr-FR" sz="2000" dirty="0" smtClean="0"/>
                        <a:t> pourrait permettre l'exécution de code à distance (961373)</a:t>
                      </a:r>
                      <a:endParaRPr lang="en-US" sz="2000" dirty="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r>
              <a:tr h="25241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lang="en-US" sz="1600" smtClean="0"/>
                        <a:t>MS09-011</a:t>
                      </a: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en-US" sz="1600" smtClean="0"/>
                        <a:t>Critique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en-US" sz="1600" smtClean="0"/>
                        <a:t>Critique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r>
              <a:tr h="202088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lang="en-US" sz="1600" smtClean="0"/>
                    </a:p>
                  </a:txBody>
                  <a:tcPr marL="68580" marR="6858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lang="en-US" sz="1600" smtClean="0"/>
                        <a:t>DirectX 8.1 sur :</a:t>
                      </a:r>
                    </a:p>
                    <a:p>
                      <a:pPr marL="0" marR="0" lvl="0" indent="0" algn="l" defTabSz="914400" rtl="0" eaLnBrk="0" fontAlgn="b" latinLnBrk="0" hangingPunct="0">
                        <a:lnSpc>
                          <a:spcPct val="100000"/>
                        </a:lnSpc>
                        <a:spcBef>
                          <a:spcPct val="0"/>
                        </a:spcBef>
                        <a:spcAft>
                          <a:spcPct val="0"/>
                        </a:spcAft>
                        <a:buClrTx/>
                        <a:buSzTx/>
                        <a:buFontTx/>
                        <a:buChar char="•"/>
                        <a:tabLst/>
                      </a:pPr>
                      <a:r>
                        <a:rPr lang="en-US" sz="1600" smtClean="0"/>
                        <a:t> Windows 2000 SP4</a:t>
                      </a:r>
                    </a:p>
                    <a:p>
                      <a:pPr marL="0" marR="0" lvl="0" indent="0" algn="ctr" defTabSz="914400" rtl="0" eaLnBrk="0" fontAlgn="b" latinLnBrk="0" hangingPunct="0">
                        <a:lnSpc>
                          <a:spcPct val="100000"/>
                        </a:lnSpc>
                        <a:spcBef>
                          <a:spcPct val="0"/>
                        </a:spcBef>
                        <a:spcAft>
                          <a:spcPct val="0"/>
                        </a:spcAft>
                        <a:buClrTx/>
                        <a:buSzTx/>
                        <a:buFontTx/>
                        <a:buNone/>
                        <a:tabLst/>
                      </a:pPr>
                      <a:endParaRPr lang="en-US" sz="160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1" indent="0" algn="l" defTabSz="914400" rtl="0" eaLnBrk="0" fontAlgn="b" latinLnBrk="0" hangingPunct="0">
                        <a:lnSpc>
                          <a:spcPct val="100000"/>
                        </a:lnSpc>
                        <a:spcBef>
                          <a:spcPct val="0"/>
                        </a:spcBef>
                        <a:spcAft>
                          <a:spcPct val="0"/>
                        </a:spcAft>
                        <a:buClrTx/>
                        <a:buSzTx/>
                        <a:buFontTx/>
                        <a:buNone/>
                        <a:tabLst/>
                      </a:pPr>
                      <a:r>
                        <a:rPr lang="en-US" sz="1600" dirty="0" smtClean="0"/>
                        <a:t>DirectX 9.0 </a:t>
                      </a:r>
                      <a:r>
                        <a:rPr lang="en-US" sz="1600" dirty="0" err="1" smtClean="0"/>
                        <a:t>sur</a:t>
                      </a:r>
                      <a:r>
                        <a:rPr lang="en-US" sz="1600" dirty="0" smtClean="0"/>
                        <a:t> :</a:t>
                      </a:r>
                    </a:p>
                    <a:p>
                      <a:pPr marL="87313" marR="0" lvl="1" indent="87313" algn="l" defTabSz="914400" rtl="0" eaLnBrk="1" fontAlgn="base" latinLnBrk="0" hangingPunct="1">
                        <a:lnSpc>
                          <a:spcPct val="100000"/>
                        </a:lnSpc>
                        <a:spcBef>
                          <a:spcPct val="0"/>
                        </a:spcBef>
                        <a:spcAft>
                          <a:spcPct val="0"/>
                        </a:spcAft>
                        <a:buClrTx/>
                        <a:buSzTx/>
                        <a:buFont typeface="Arial" charset="0"/>
                        <a:buChar char="•"/>
                        <a:tabLst/>
                      </a:pPr>
                      <a:r>
                        <a:rPr lang="en-US" sz="1600" dirty="0" smtClean="0"/>
                        <a:t> Windows 2000 SP4</a:t>
                      </a:r>
                    </a:p>
                    <a:p>
                      <a:pPr marL="87313" marR="0" lvl="1" indent="87313" algn="l" defTabSz="914400" rtl="0" eaLnBrk="1" fontAlgn="base" latinLnBrk="0" hangingPunct="1">
                        <a:lnSpc>
                          <a:spcPct val="100000"/>
                        </a:lnSpc>
                        <a:spcBef>
                          <a:spcPct val="0"/>
                        </a:spcBef>
                        <a:spcAft>
                          <a:spcPct val="0"/>
                        </a:spcAft>
                        <a:buClrTx/>
                        <a:buSzTx/>
                        <a:buFont typeface="Arial" charset="0"/>
                        <a:buChar char="•"/>
                        <a:tabLst/>
                      </a:pPr>
                      <a:r>
                        <a:rPr lang="en-US" sz="1600" dirty="0" smtClean="0"/>
                        <a:t> Windows XP SP2 et SP3</a:t>
                      </a:r>
                    </a:p>
                    <a:p>
                      <a:pPr marL="87313" marR="0" lvl="1" indent="87313" algn="l" defTabSz="914400" rtl="0" eaLnBrk="1" fontAlgn="base" latinLnBrk="0" hangingPunct="1">
                        <a:lnSpc>
                          <a:spcPct val="100000"/>
                        </a:lnSpc>
                        <a:spcBef>
                          <a:spcPct val="0"/>
                        </a:spcBef>
                        <a:spcAft>
                          <a:spcPct val="0"/>
                        </a:spcAft>
                        <a:buClrTx/>
                        <a:buSzTx/>
                        <a:buFont typeface="Arial" charset="0"/>
                        <a:buChar char="•"/>
                        <a:tabLst/>
                      </a:pPr>
                      <a:r>
                        <a:rPr lang="fr-FR" sz="1600" dirty="0" smtClean="0"/>
                        <a:t> Windows XP Professional x64 aucun SP et SP2</a:t>
                      </a:r>
                    </a:p>
                    <a:p>
                      <a:pPr marL="87313" marR="0" lvl="1" indent="174625" algn="l" defTabSz="914400" rtl="0" eaLnBrk="1" fontAlgn="base" latinLnBrk="0" hangingPunct="1">
                        <a:lnSpc>
                          <a:spcPct val="100000"/>
                        </a:lnSpc>
                        <a:spcBef>
                          <a:spcPct val="0"/>
                        </a:spcBef>
                        <a:spcAft>
                          <a:spcPct val="0"/>
                        </a:spcAft>
                        <a:buClrTx/>
                        <a:buSzTx/>
                        <a:buFont typeface="Arial" charset="0"/>
                        <a:buChar char="•"/>
                        <a:tabLst/>
                      </a:pPr>
                      <a:r>
                        <a:rPr lang="en-US" sz="1600" dirty="0" smtClean="0"/>
                        <a:t> Windows Server 2003 :</a:t>
                      </a:r>
                    </a:p>
                    <a:p>
                      <a:pPr marL="536575" marR="0" lvl="2" indent="0" algn="l" defTabSz="914400" rtl="0" eaLnBrk="1" fontAlgn="base" latinLnBrk="0" hangingPunct="1">
                        <a:lnSpc>
                          <a:spcPct val="100000"/>
                        </a:lnSpc>
                        <a:spcBef>
                          <a:spcPct val="0"/>
                        </a:spcBef>
                        <a:spcAft>
                          <a:spcPct val="0"/>
                        </a:spcAft>
                        <a:buClrTx/>
                        <a:buSzTx/>
                        <a:buFontTx/>
                        <a:buChar char="•"/>
                        <a:tabLst/>
                      </a:pPr>
                      <a:r>
                        <a:rPr lang="en-US" sz="1600" dirty="0" smtClean="0"/>
                        <a:t> SP1 et SP2</a:t>
                      </a:r>
                    </a:p>
                    <a:p>
                      <a:pPr marL="536575" marR="0" lvl="2" indent="0" algn="l" defTabSz="914400" rtl="0" eaLnBrk="1" fontAlgn="base" latinLnBrk="0" hangingPunct="1">
                        <a:lnSpc>
                          <a:spcPct val="100000"/>
                        </a:lnSpc>
                        <a:spcBef>
                          <a:spcPct val="0"/>
                        </a:spcBef>
                        <a:spcAft>
                          <a:spcPct val="0"/>
                        </a:spcAft>
                        <a:buClrTx/>
                        <a:buSzTx/>
                        <a:buFontTx/>
                        <a:buChar char="•"/>
                        <a:tabLst/>
                      </a:pPr>
                      <a:r>
                        <a:rPr lang="fr-FR" sz="1600" dirty="0" smtClean="0"/>
                        <a:t> x64 aucun SP et SP2</a:t>
                      </a:r>
                    </a:p>
                    <a:p>
                      <a:pPr marL="536575" marR="0" lvl="2" indent="0" algn="l" defTabSz="914400" rtl="0" eaLnBrk="1" fontAlgn="base" latinLnBrk="0" hangingPunct="1">
                        <a:lnSpc>
                          <a:spcPct val="100000"/>
                        </a:lnSpc>
                        <a:spcBef>
                          <a:spcPct val="0"/>
                        </a:spcBef>
                        <a:spcAft>
                          <a:spcPct val="0"/>
                        </a:spcAft>
                        <a:buClrTx/>
                        <a:buSzTx/>
                        <a:buFontTx/>
                        <a:buChar char="•"/>
                        <a:tabLst/>
                      </a:pPr>
                      <a:r>
                        <a:rPr lang="en-US" sz="1600" dirty="0" smtClean="0"/>
                        <a:t> Itanium SP1 et SP2</a:t>
                      </a:r>
                    </a:p>
                    <a:p>
                      <a:pPr marL="0" marR="0" lvl="0" indent="0" algn="ctr" defTabSz="914400" rtl="0" eaLnBrk="0" fontAlgn="b" latinLnBrk="0" hangingPunct="0">
                        <a:lnSpc>
                          <a:spcPct val="100000"/>
                        </a:lnSpc>
                        <a:spcBef>
                          <a:spcPct val="0"/>
                        </a:spcBef>
                        <a:spcAft>
                          <a:spcPct val="0"/>
                        </a:spcAft>
                        <a:buClrTx/>
                        <a:buSzTx/>
                        <a:buFontTx/>
                        <a:buNone/>
                        <a:tabLst/>
                      </a:pPr>
                      <a:endParaRPr lang="en-US" sz="1600" dirty="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27000"/>
            <a:ext cx="9017000" cy="2425700"/>
          </a:xfrm>
        </p:spPr>
        <p:txBody>
          <a:bodyPr/>
          <a:lstStyle/>
          <a:p>
            <a:pPr>
              <a:defRPr/>
            </a:pPr>
            <a:r>
              <a:rPr lang="fr-FR" sz="2800" smtClean="0">
                <a:solidFill>
                  <a:srgbClr val="FFFFFF"/>
                </a:solidFill>
              </a:rPr>
              <a:t>MS09-011 : Une vulnérabilité dans Microsoft </a:t>
            </a:r>
            <a:r>
              <a:rPr lang="fr-FR" sz="2800" dirty="0" err="1" smtClean="0">
                <a:solidFill>
                  <a:srgbClr val="FFFFFF"/>
                </a:solidFill>
              </a:rPr>
              <a:t>DirectShow</a:t>
            </a:r>
            <a:r>
              <a:rPr lang="fr-FR" sz="2800" dirty="0" smtClean="0">
                <a:solidFill>
                  <a:srgbClr val="FFFFFF"/>
                </a:solidFill>
              </a:rPr>
              <a:t> pourrait permettre l'exécution de code à distance (961373) - Critique</a:t>
            </a:r>
            <a:br>
              <a:rPr lang="fr-FR" sz="2800" dirty="0" smtClean="0">
                <a:solidFill>
                  <a:srgbClr val="FFFFFF"/>
                </a:solidFill>
              </a:rPr>
            </a:br>
            <a:endParaRPr sz="2800" dirty="0" smtClean="0">
              <a:solidFill>
                <a:srgbClr val="FFFFFF"/>
              </a:solidFill>
            </a:endParaRPr>
          </a:p>
        </p:txBody>
      </p:sp>
      <p:graphicFrame>
        <p:nvGraphicFramePr>
          <p:cNvPr id="4" name="Group 21"/>
          <p:cNvGraphicFramePr>
            <a:graphicFrameLocks noGrp="1"/>
          </p:cNvGraphicFramePr>
          <p:nvPr/>
        </p:nvGraphicFramePr>
        <p:xfrm>
          <a:off x="428625" y="1425575"/>
          <a:ext cx="8229600" cy="5041392"/>
        </p:xfrm>
        <a:graphic>
          <a:graphicData uri="http://schemas.openxmlformats.org/drawingml/2006/table">
            <a:tbl>
              <a:tblPr/>
              <a:tblGrid>
                <a:gridCol w="1655763"/>
                <a:gridCol w="6573837"/>
              </a:tblGrid>
              <a:tr h="1809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600" dirty="0" err="1" smtClean="0"/>
                        <a:t>Vulnérabilité</a:t>
                      </a:r>
                      <a:endParaRPr lang="en-US" sz="1600" dirty="0" smtClean="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lang="fr-FR" sz="1600" smtClean="0"/>
                        <a:t>Une vulnérabilité de corruption de la mémoire</a:t>
                      </a:r>
                    </a:p>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lang="fr-FR" sz="1600" smtClean="0"/>
                        <a:t>Trois vulnérabilités de corruption de la pile</a:t>
                      </a:r>
                      <a:endParaRPr lang="en-US" sz="160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600" smtClean="0"/>
                        <a:t>Vecteurs d'attaque possibles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600" dirty="0" smtClean="0"/>
                        <a:t>En cas d'attaque par courrier électronique, un attaquant pourrait envoyer un fichier spécialement conçu à l'utilisateur et le persuader d'ouvrir ce fichier. </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600" dirty="0" smtClean="0"/>
                        <a:t>Dans le cas d'une attaque Web, l'attaquant devrait héberger un site Web qui contient un fichier spécialement conçu pour exploiter cette vulnérabilité.</a:t>
                      </a:r>
                      <a:endParaRPr lang="en-US" sz="1600" dirty="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600" smtClean="0"/>
                        <a:t>Impact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lang="fr-FR" sz="1600" dirty="0" smtClean="0"/>
                        <a:t>Un attaquant parvenant à exploiter cette vulnérabilité pourrait obtenir les mêmes droits que l'utilisateur connecté.</a:t>
                      </a:r>
                      <a:endParaRPr lang="en-US" sz="1600" dirty="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600" smtClean="0"/>
                        <a:t>Facteurs atténuants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600" smtClean="0"/>
                        <a:t>Les vulnérabilités ne peuvent pas être exploitées automatiquement par le biais des messages électroniques.</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600" smtClean="0"/>
                        <a:t>Un site Web qui tenterait d'exploiter cette vulnérabilité entraînerait l'affichage d'une boîte de dialogue sur laquelle l'utilisateur aurait à cliquer. </a:t>
                      </a:r>
                      <a:endParaRPr lang="en-US" sz="160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600" smtClean="0"/>
                        <a:t>Informations connexes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600" dirty="0" smtClean="0"/>
                        <a:t>Les convertisseurs peuvent être désactivés pour se protéger contre les attaques.</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600" dirty="0" smtClean="0"/>
                        <a:t>Seul l'indice de gravité pour Office 2000 SP3 est Critique.</a:t>
                      </a:r>
                      <a:endParaRPr lang="en-US" sz="1600" dirty="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18" name="Rectangle 2"/>
          <p:cNvSpPr>
            <a:spLocks noGrp="1" noChangeArrowheads="1"/>
          </p:cNvSpPr>
          <p:nvPr>
            <p:ph type="title"/>
          </p:nvPr>
        </p:nvSpPr>
        <p:spPr>
          <a:xfrm>
            <a:off x="127000" y="127000"/>
            <a:ext cx="9017000" cy="1231900"/>
          </a:xfrm>
        </p:spPr>
        <p:txBody>
          <a:bodyPr/>
          <a:lstStyle/>
          <a:p>
            <a:pPr>
              <a:defRPr/>
            </a:pPr>
            <a:r>
              <a:rPr lang="fr-FR" sz="3600" dirty="0" smtClean="0">
                <a:solidFill>
                  <a:srgbClr val="FFFFFF"/>
                </a:solidFill>
              </a:rPr>
              <a:t>MS09-012 : Introduction et indices de gravité</a:t>
            </a:r>
            <a:endParaRPr sz="3600" dirty="0" smtClean="0">
              <a:solidFill>
                <a:srgbClr val="FFFFFF"/>
              </a:solidFill>
            </a:endParaRPr>
          </a:p>
        </p:txBody>
      </p:sp>
      <p:graphicFrame>
        <p:nvGraphicFramePr>
          <p:cNvPr id="9273" name="Group 57"/>
          <p:cNvGraphicFramePr>
            <a:graphicFrameLocks noGrp="1"/>
          </p:cNvGraphicFramePr>
          <p:nvPr/>
        </p:nvGraphicFramePr>
        <p:xfrm>
          <a:off x="244475" y="1782763"/>
          <a:ext cx="8596313" cy="3212148"/>
        </p:xfrm>
        <a:graphic>
          <a:graphicData uri="http://schemas.openxmlformats.org/drawingml/2006/table">
            <a:tbl>
              <a:tblPr/>
              <a:tblGrid>
                <a:gridCol w="1138238"/>
                <a:gridCol w="2268537"/>
                <a:gridCol w="1473200"/>
                <a:gridCol w="3716338"/>
              </a:tblGrid>
              <a:tr h="741363">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600" dirty="0" err="1" smtClean="0"/>
                        <a:t>Numéro</a:t>
                      </a:r>
                      <a:endParaRPr lang="en-US" sz="1600" dirty="0" smtClean="0"/>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600" smtClean="0"/>
                        <a:t>Titre </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600" smtClean="0"/>
                        <a:t>Indice de gravité maximal</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600" smtClean="0"/>
                        <a:t>Produits affectés</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918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lang="en-US" sz="1600" smtClean="0"/>
                        <a:t>MS09-012</a:t>
                      </a: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fr-FR" sz="1600" dirty="0" smtClean="0"/>
                        <a:t>Des vulnérabilités dans Windows pourraient permettre une élévation de privilèges (959454)</a:t>
                      </a:r>
                      <a:endParaRPr lang="en-US" sz="1600" dirty="0" smtClean="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en-US" sz="1600" dirty="0" smtClean="0"/>
                        <a:t>Important</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fr-FR" sz="1600" dirty="0" smtClean="0"/>
                        <a:t>Toutes les versions de Windows et Windows Server en cours de support</a:t>
                      </a:r>
                      <a:endParaRPr lang="en-US" sz="1600" dirty="0" smtClean="0"/>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0500" name="TextBox 6"/>
          <p:cNvSpPr txBox="1">
            <a:spLocks noChangeArrowheads="1"/>
          </p:cNvSpPr>
          <p:nvPr/>
        </p:nvSpPr>
        <p:spPr bwMode="auto">
          <a:xfrm>
            <a:off x="3881438" y="5054600"/>
            <a:ext cx="5110162" cy="307975"/>
          </a:xfrm>
          <a:prstGeom prst="rect">
            <a:avLst/>
          </a:prstGeom>
          <a:noFill/>
          <a:ln w="9525">
            <a:noFill/>
            <a:miter lim="800000"/>
            <a:headEnd/>
            <a:tailEnd/>
          </a:ln>
        </p:spPr>
        <p:txBody>
          <a:bodyPr wrap="none">
            <a:spAutoFit/>
          </a:bodyPr>
          <a:lstStyle/>
          <a:p>
            <a:r>
              <a:rPr lang="fr-FR" sz="1400">
                <a:solidFill>
                  <a:srgbClr val="FFFFFF"/>
                </a:solidFill>
              </a:rPr>
              <a:t>*Installation Server Core de Windows Server 2008 concernée.</a:t>
            </a:r>
            <a:endParaRPr lang="en-US" sz="1400">
              <a:solidFill>
                <a:srgbClr val="FFFFFF"/>
              </a:solidFill>
            </a:endParaRP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27000"/>
            <a:ext cx="9017000" cy="2425700"/>
          </a:xfrm>
        </p:spPr>
        <p:txBody>
          <a:bodyPr/>
          <a:lstStyle/>
          <a:p>
            <a:pPr>
              <a:defRPr/>
            </a:pPr>
            <a:r>
              <a:rPr lang="fr-FR" sz="3200" dirty="0" smtClean="0">
                <a:solidFill>
                  <a:srgbClr val="FFFFFF"/>
                </a:solidFill>
              </a:rPr>
              <a:t>MS09-012 : Des vulnérabilités dans Windows pourraient permettre une élévation de privilèges (959454) - Important</a:t>
            </a:r>
            <a:br>
              <a:rPr lang="fr-FR" sz="3200" dirty="0" smtClean="0">
                <a:solidFill>
                  <a:srgbClr val="FFFFFF"/>
                </a:solidFill>
              </a:rPr>
            </a:br>
            <a:endParaRPr sz="3200" dirty="0" smtClean="0">
              <a:solidFill>
                <a:srgbClr val="FFFFFF"/>
              </a:solidFill>
            </a:endParaRPr>
          </a:p>
        </p:txBody>
      </p:sp>
      <p:graphicFrame>
        <p:nvGraphicFramePr>
          <p:cNvPr id="13333" name="Group 21"/>
          <p:cNvGraphicFramePr>
            <a:graphicFrameLocks noGrp="1"/>
          </p:cNvGraphicFramePr>
          <p:nvPr/>
        </p:nvGraphicFramePr>
        <p:xfrm>
          <a:off x="428625" y="2139950"/>
          <a:ext cx="8229600" cy="3968496"/>
        </p:xfrm>
        <a:graphic>
          <a:graphicData uri="http://schemas.openxmlformats.org/drawingml/2006/table">
            <a:tbl>
              <a:tblPr/>
              <a:tblGrid>
                <a:gridCol w="1655763"/>
                <a:gridCol w="6573837"/>
              </a:tblGrid>
              <a:tr h="1809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600" dirty="0" err="1" smtClean="0"/>
                        <a:t>Vulnérabilité</a:t>
                      </a:r>
                      <a:endParaRPr lang="en-US" sz="1600" dirty="0" smtClean="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
                          <a:srgbClr val="FFCC00"/>
                        </a:buClr>
                        <a:buSzTx/>
                        <a:buFontTx/>
                        <a:buChar char="•"/>
                        <a:tabLst/>
                      </a:pPr>
                      <a:r>
                        <a:rPr lang="en-US" sz="1600" smtClean="0"/>
                        <a:t>Quatre vulnérabilités</a:t>
                      </a:r>
                    </a:p>
                    <a:p>
                      <a:pPr marL="171450" marR="0" lvl="0" indent="-171450" algn="l" defTabSz="914400" rtl="0" eaLnBrk="1" fontAlgn="base" latinLnBrk="0" hangingPunct="1">
                        <a:lnSpc>
                          <a:spcPct val="100000"/>
                        </a:lnSpc>
                        <a:spcBef>
                          <a:spcPct val="20000"/>
                        </a:spcBef>
                        <a:spcAft>
                          <a:spcPct val="0"/>
                        </a:spcAft>
                        <a:buClr>
                          <a:srgbClr val="FFCC00"/>
                        </a:buClr>
                        <a:buSzTx/>
                        <a:buFontTx/>
                        <a:buChar char="•"/>
                        <a:tabLst/>
                      </a:pPr>
                      <a:r>
                        <a:rPr lang="fr-FR" sz="1600" smtClean="0"/>
                        <a:t>Des processus ne sont pas correctement isolés et s'exécutent sous les comptes NetworkService et LocalService.</a:t>
                      </a:r>
                      <a:endParaRPr lang="en-US" sz="160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600" smtClean="0"/>
                        <a:t>Vecteurs d'attaque possibles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600" smtClean="0"/>
                        <a:t>Après avoir ouvert une session, l'attaquant pourrait exécuter une application spécialement conçue pour exploiter cette vulnérabilité. </a:t>
                      </a:r>
                      <a:endParaRPr lang="en-US" sz="160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600" smtClean="0"/>
                        <a:t>Impact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
                          <a:srgbClr val="FFCC00"/>
                        </a:buClr>
                        <a:buSzTx/>
                        <a:buFontTx/>
                        <a:buChar char="•"/>
                        <a:tabLst/>
                      </a:pPr>
                      <a:r>
                        <a:rPr lang="fr-FR" sz="1600" dirty="0" smtClean="0"/>
                        <a:t>Un attaquant qui parviendrait à exploiter cette vulnérabilité pourrait obtenir les mêmes droits d'utilisateur que le service </a:t>
                      </a:r>
                      <a:r>
                        <a:rPr lang="fr-FR" sz="1600" dirty="0" err="1" smtClean="0"/>
                        <a:t>LocalSystem</a:t>
                      </a:r>
                      <a:r>
                        <a:rPr lang="fr-FR" sz="1600" dirty="0" smtClean="0"/>
                        <a:t>.</a:t>
                      </a:r>
                      <a:endParaRPr lang="en-US" sz="1600" dirty="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600" smtClean="0"/>
                        <a:t>Facteurs atténuants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600" smtClean="0"/>
                        <a:t>Pour exploiter cette vulnérabilité, l'attaquant doit pouvoir exécuter du code sur l'ordinateur local.</a:t>
                      </a:r>
                      <a:endParaRPr lang="en-US" sz="160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600" smtClean="0"/>
                        <a:t>Informations complémentaires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600" dirty="0" smtClean="0"/>
                        <a:t>Plusieurs solutions de contournement indiquées dans le Bulletin.</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600" dirty="0" smtClean="0"/>
                        <a:t>Cette mise à jour de sécurité concerne la vulnérabilité décrite dans l'Avis de sécurité Microsoft 951306.</a:t>
                      </a:r>
                      <a:endParaRPr lang="en-US" sz="1600" dirty="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18" name="Rectangle 2"/>
          <p:cNvSpPr>
            <a:spLocks noGrp="1" noChangeArrowheads="1"/>
          </p:cNvSpPr>
          <p:nvPr>
            <p:ph type="title"/>
          </p:nvPr>
        </p:nvSpPr>
        <p:spPr>
          <a:xfrm>
            <a:off x="127000" y="127000"/>
            <a:ext cx="9017000" cy="1231900"/>
          </a:xfrm>
        </p:spPr>
        <p:txBody>
          <a:bodyPr/>
          <a:lstStyle/>
          <a:p>
            <a:pPr>
              <a:defRPr/>
            </a:pPr>
            <a:r>
              <a:rPr lang="fr-FR" sz="3600" smtClean="0">
                <a:solidFill>
                  <a:srgbClr val="FFFFFF"/>
                </a:solidFill>
              </a:rPr>
              <a:t>MS09-013 : Introduction et indices de gravité</a:t>
            </a:r>
            <a:endParaRPr sz="3600" dirty="0" smtClean="0">
              <a:solidFill>
                <a:srgbClr val="FFFFFF"/>
              </a:solidFill>
            </a:endParaRPr>
          </a:p>
        </p:txBody>
      </p:sp>
      <p:graphicFrame>
        <p:nvGraphicFramePr>
          <p:cNvPr id="9273" name="Group 57"/>
          <p:cNvGraphicFramePr>
            <a:graphicFrameLocks noGrp="1"/>
          </p:cNvGraphicFramePr>
          <p:nvPr/>
        </p:nvGraphicFramePr>
        <p:xfrm>
          <a:off x="244475" y="1966913"/>
          <a:ext cx="8596313" cy="3212148"/>
        </p:xfrm>
        <a:graphic>
          <a:graphicData uri="http://schemas.openxmlformats.org/drawingml/2006/table">
            <a:tbl>
              <a:tblPr/>
              <a:tblGrid>
                <a:gridCol w="1138238"/>
                <a:gridCol w="2268537"/>
                <a:gridCol w="1473200"/>
                <a:gridCol w="3716338"/>
              </a:tblGrid>
              <a:tr h="741363">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600" dirty="0" err="1" smtClean="0"/>
                        <a:t>Numéro</a:t>
                      </a:r>
                      <a:endParaRPr lang="en-US" sz="1600" dirty="0" smtClean="0"/>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600" smtClean="0"/>
                        <a:t>Titre </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600" smtClean="0"/>
                        <a:t>Indice de gravité maximal</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600" smtClean="0"/>
                        <a:t>Produits affectés</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918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lang="en-US" sz="1600" smtClean="0"/>
                        <a:t>MS09-013</a:t>
                      </a: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fr-FR" sz="1600" dirty="0" smtClean="0"/>
                        <a:t>Des vulnérabilités dans les services HTTP Windows pourraient permettre l'exécution de code à distance (960803)</a:t>
                      </a:r>
                      <a:endParaRPr lang="en-US" sz="1600" dirty="0" smtClean="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en-US" sz="1600" smtClean="0"/>
                        <a:t>Critique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fr-FR" sz="1600" dirty="0" smtClean="0"/>
                        <a:t>Toutes les versions de Windows et Windows Server en cours de support, excepté Windows 7</a:t>
                      </a:r>
                      <a:endParaRPr lang="en-US" sz="1600" dirty="0" smtClean="0"/>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2548" name="TextBox 6"/>
          <p:cNvSpPr txBox="1">
            <a:spLocks noChangeArrowheads="1"/>
          </p:cNvSpPr>
          <p:nvPr/>
        </p:nvSpPr>
        <p:spPr bwMode="auto">
          <a:xfrm>
            <a:off x="3835400" y="5238750"/>
            <a:ext cx="5110163" cy="307975"/>
          </a:xfrm>
          <a:prstGeom prst="rect">
            <a:avLst/>
          </a:prstGeom>
          <a:noFill/>
          <a:ln w="9525">
            <a:noFill/>
            <a:miter lim="800000"/>
            <a:headEnd/>
            <a:tailEnd/>
          </a:ln>
        </p:spPr>
        <p:txBody>
          <a:bodyPr wrap="none">
            <a:spAutoFit/>
          </a:bodyPr>
          <a:lstStyle/>
          <a:p>
            <a:r>
              <a:rPr lang="fr-FR" sz="1400">
                <a:solidFill>
                  <a:srgbClr val="FFFFFF"/>
                </a:solidFill>
              </a:rPr>
              <a:t>*Installation Server Core de Windows Server 2008 concernée.</a:t>
            </a:r>
            <a:endParaRPr lang="en-US" sz="1400">
              <a:solidFill>
                <a:srgbClr val="FFFFFF"/>
              </a:solidFill>
            </a:endParaRP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27000"/>
            <a:ext cx="9017000" cy="2425700"/>
          </a:xfrm>
        </p:spPr>
        <p:txBody>
          <a:bodyPr>
            <a:normAutofit fontScale="90000"/>
          </a:bodyPr>
          <a:lstStyle/>
          <a:p>
            <a:pPr>
              <a:defRPr/>
            </a:pPr>
            <a:r>
              <a:rPr lang="fr-FR" sz="3600" dirty="0" smtClean="0">
                <a:solidFill>
                  <a:srgbClr val="FFFFFF"/>
                </a:solidFill>
              </a:rPr>
              <a:t>MS09-013 : Des vulnérabilités dans les services HTTP Windows pourraient permettre l'exécution de code à distance (960803) - Critique</a:t>
            </a:r>
            <a:br>
              <a:rPr lang="fr-FR" sz="3600" dirty="0" smtClean="0">
                <a:solidFill>
                  <a:srgbClr val="FFFFFF"/>
                </a:solidFill>
              </a:rPr>
            </a:br>
            <a:endParaRPr sz="3600" dirty="0" smtClean="0">
              <a:solidFill>
                <a:srgbClr val="FFFFFF"/>
              </a:solidFill>
            </a:endParaRPr>
          </a:p>
        </p:txBody>
      </p:sp>
      <p:graphicFrame>
        <p:nvGraphicFramePr>
          <p:cNvPr id="13333" name="Group 21"/>
          <p:cNvGraphicFramePr>
            <a:graphicFrameLocks noGrp="1"/>
          </p:cNvGraphicFramePr>
          <p:nvPr/>
        </p:nvGraphicFramePr>
        <p:xfrm>
          <a:off x="428625" y="2139950"/>
          <a:ext cx="8229600" cy="2852928"/>
        </p:xfrm>
        <a:graphic>
          <a:graphicData uri="http://schemas.openxmlformats.org/drawingml/2006/table">
            <a:tbl>
              <a:tblPr/>
              <a:tblGrid>
                <a:gridCol w="1655763"/>
                <a:gridCol w="6573837"/>
              </a:tblGrid>
              <a:tr h="1809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600" dirty="0" err="1" smtClean="0"/>
                        <a:t>Vulnérabilité</a:t>
                      </a:r>
                      <a:endParaRPr lang="en-US" sz="1600" dirty="0" smtClean="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
                          <a:srgbClr val="FFCC00"/>
                        </a:buClr>
                        <a:buSzTx/>
                        <a:buFontTx/>
                        <a:buChar char="•"/>
                        <a:tabLst/>
                      </a:pPr>
                      <a:r>
                        <a:rPr lang="fr-FR" sz="1600" smtClean="0"/>
                        <a:t>Trois vulnérabilités dans les services HTTP Windows</a:t>
                      </a:r>
                      <a:endParaRPr lang="en-US" sz="160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600" smtClean="0"/>
                        <a:t>Vecteurs d'attaque possibles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600" dirty="0" smtClean="0"/>
                        <a:t>Un attaquant devrait héberger un serveur malveillant.</a:t>
                      </a:r>
                      <a:endParaRPr lang="en-US" sz="1600" dirty="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600" smtClean="0"/>
                        <a:t>Impact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
                          <a:srgbClr val="FFCC00"/>
                        </a:buClr>
                        <a:buSzTx/>
                        <a:buFontTx/>
                        <a:buChar char="•"/>
                        <a:tabLst/>
                      </a:pPr>
                      <a:r>
                        <a:rPr lang="fr-FR" sz="1600" smtClean="0"/>
                        <a:t>Un attaquant parvenant à exploiter cette vulnérabilité pourrait obtenir les mêmes droits que l'utilisateur connecté.</a:t>
                      </a:r>
                      <a:endParaRPr lang="en-US" sz="160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600" smtClean="0"/>
                        <a:t>Facteurs atténuants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600" dirty="0" smtClean="0"/>
                        <a:t>Aucune édition d'Internet Explorer en cours de support n'est concernée par cette vulnérabilité.</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600" dirty="0" smtClean="0"/>
                        <a:t>Windows Vista et Windows Server 2008 bloquent le trafic SMB par défaut.</a:t>
                      </a:r>
                      <a:endParaRPr lang="en-US" sz="1600" dirty="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18" name="Rectangle 2"/>
          <p:cNvSpPr>
            <a:spLocks noGrp="1" noChangeArrowheads="1"/>
          </p:cNvSpPr>
          <p:nvPr>
            <p:ph type="title"/>
          </p:nvPr>
        </p:nvSpPr>
        <p:spPr>
          <a:xfrm>
            <a:off x="381000" y="230188"/>
            <a:ext cx="8382000" cy="554037"/>
          </a:xfrm>
        </p:spPr>
        <p:txBody>
          <a:bodyPr/>
          <a:lstStyle/>
          <a:p>
            <a:pPr>
              <a:defRPr/>
            </a:pPr>
            <a:r>
              <a:rPr smtClean="0">
                <a:solidFill>
                  <a:srgbClr val="FFFFFF"/>
                </a:solidFill>
              </a:rPr>
              <a:t>MS09-014 : Introduction</a:t>
            </a:r>
          </a:p>
        </p:txBody>
      </p:sp>
      <p:graphicFrame>
        <p:nvGraphicFramePr>
          <p:cNvPr id="9273" name="Group 57"/>
          <p:cNvGraphicFramePr>
            <a:graphicFrameLocks noGrp="1"/>
          </p:cNvGraphicFramePr>
          <p:nvPr/>
        </p:nvGraphicFramePr>
        <p:xfrm>
          <a:off x="244475" y="1311275"/>
          <a:ext cx="8596313" cy="3130551"/>
        </p:xfrm>
        <a:graphic>
          <a:graphicData uri="http://schemas.openxmlformats.org/drawingml/2006/table">
            <a:tbl>
              <a:tblPr/>
              <a:tblGrid>
                <a:gridCol w="1138238"/>
                <a:gridCol w="2268537"/>
                <a:gridCol w="1473200"/>
                <a:gridCol w="3716338"/>
              </a:tblGrid>
              <a:tr h="741363">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outerShdw blurRad="38100" dist="38100" dir="2700000" algn="tl">
                              <a:srgbClr val="000000"/>
                            </a:outerShdw>
                          </a:effectLst>
                          <a:latin typeface="Arial" charset="0"/>
                          <a:cs typeface="Arial" charset="0"/>
                        </a:rPr>
                        <a:t>Numéro</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outerShdw blurRad="38100" dist="38100" dir="2700000" algn="tl">
                              <a:srgbClr val="000000"/>
                            </a:outerShdw>
                          </a:effectLst>
                          <a:latin typeface="Arial" charset="0"/>
                          <a:cs typeface="Arial" charset="0"/>
                        </a:rPr>
                        <a:t>Titre</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outerShdw blurRad="38100" dist="38100" dir="2700000" algn="tl">
                              <a:srgbClr val="000000"/>
                            </a:outerShdw>
                          </a:effectLst>
                          <a:latin typeface="Arial" charset="0"/>
                          <a:cs typeface="Arial" charset="0"/>
                        </a:rPr>
                        <a:t>Indice de gravité maximal</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kumimoji="0" lang="en-US" sz="1400" b="0" i="0" u="none" strike="noStrike" cap="none" normalizeH="0" baseline="0" smtClean="0">
                          <a:ln>
                            <a:noFill/>
                          </a:ln>
                          <a:solidFill>
                            <a:srgbClr val="FFFFFF"/>
                          </a:solidFill>
                          <a:effectLst>
                            <a:outerShdw blurRad="38100" dist="38100" dir="2700000" algn="tl">
                              <a:srgbClr val="000000"/>
                            </a:outerShdw>
                          </a:effectLst>
                          <a:latin typeface="Arial" charset="0"/>
                          <a:cs typeface="Arial" charset="0"/>
                        </a:rPr>
                        <a:t>Produits affectés</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918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outerShdw blurRad="38100" dist="38100" dir="2700000" algn="tl">
                              <a:srgbClr val="000000"/>
                            </a:outerShdw>
                          </a:effectLst>
                          <a:latin typeface="Arial" charset="0"/>
                          <a:cs typeface="Arial" charset="0"/>
                        </a:rPr>
                        <a:t>MS09-014</a:t>
                      </a: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smtClean="0">
                          <a:ln>
                            <a:noFill/>
                          </a:ln>
                          <a:solidFill>
                            <a:srgbClr val="FFFFFF"/>
                          </a:solidFill>
                          <a:effectLst>
                            <a:outerShdw blurRad="38100" dist="38100" dir="2700000" algn="tl">
                              <a:srgbClr val="000000"/>
                            </a:outerShdw>
                          </a:effectLst>
                          <a:latin typeface="Arial" charset="0"/>
                          <a:cs typeface="Arial" charset="0"/>
                        </a:rPr>
                        <a:t>Mise à jour de sécurité cumulative pour Internet Explorer (963027)</a:t>
                      </a:r>
                      <a:endParaRPr kumimoji="0" lang="en-US" sz="1400" b="0" i="0" u="none" strike="noStrike" cap="none" normalizeH="0" baseline="0" smtClean="0">
                        <a:ln>
                          <a:noFill/>
                        </a:ln>
                        <a:solidFill>
                          <a:srgbClr val="FFFFFF"/>
                        </a:solidFill>
                        <a:effectLst>
                          <a:outerShdw blurRad="38100" dist="38100" dir="2700000" algn="tl">
                            <a:srgbClr val="000000"/>
                          </a:outerShdw>
                        </a:effectLst>
                        <a:latin typeface="Arial" charset="0"/>
                        <a:cs typeface="Arial"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outerShdw blurRad="38100" dist="38100" dir="2700000" algn="tl">
                              <a:srgbClr val="000000"/>
                            </a:outerShdw>
                          </a:effectLst>
                          <a:latin typeface="Arial" charset="0"/>
                          <a:cs typeface="Arial" charset="0"/>
                        </a:rPr>
                        <a:t>Critique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FFFFFF"/>
                          </a:solidFill>
                          <a:effectLst>
                            <a:outerShdw blurRad="38100" dist="38100" dir="2700000" algn="tl">
                              <a:srgbClr val="000000"/>
                            </a:outerShdw>
                          </a:effectLst>
                          <a:latin typeface="Arial" charset="0"/>
                          <a:cs typeface="Arial" charset="0"/>
                        </a:rPr>
                        <a:t>Toutes les versions de Windows et Windows Server en cours de support, excepté Windows 7</a:t>
                      </a:r>
                      <a:endParaRPr kumimoji="0" lang="en-US" sz="1200" b="0" i="0" u="none" strike="noStrike" cap="none" normalizeH="0" baseline="0" smtClean="0">
                        <a:ln>
                          <a:noFill/>
                        </a:ln>
                        <a:solidFill>
                          <a:srgbClr val="FFFFFF"/>
                        </a:solidFill>
                        <a:effectLst>
                          <a:outerShdw blurRad="38100" dist="38100" dir="2700000" algn="tl">
                            <a:srgbClr val="000000"/>
                          </a:outerShdw>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2548" name="TextBox 6"/>
          <p:cNvSpPr txBox="1">
            <a:spLocks noChangeArrowheads="1"/>
          </p:cNvSpPr>
          <p:nvPr/>
        </p:nvSpPr>
        <p:spPr bwMode="auto">
          <a:xfrm>
            <a:off x="1717675" y="4902200"/>
            <a:ext cx="4759325" cy="307975"/>
          </a:xfrm>
          <a:prstGeom prst="rect">
            <a:avLst/>
          </a:prstGeom>
          <a:noFill/>
          <a:ln w="9525">
            <a:noFill/>
            <a:miter lim="800000"/>
            <a:headEnd/>
            <a:tailEnd/>
          </a:ln>
        </p:spPr>
        <p:txBody>
          <a:bodyPr wrap="none">
            <a:spAutoFit/>
          </a:bodyPr>
          <a:lstStyle/>
          <a:p>
            <a:pPr>
              <a:defRPr/>
            </a:pPr>
            <a:r>
              <a:rPr lang="fr-FR" sz="1400">
                <a:solidFill>
                  <a:srgbClr val="FFFFFF"/>
                </a:solidFill>
                <a:effectLst>
                  <a:outerShdw blurRad="38100" dist="38100" dir="2700000" algn="tl">
                    <a:srgbClr val="000000"/>
                  </a:outerShdw>
                </a:effectLst>
              </a:rPr>
              <a:t>*Installation Server Core de Windows Server 2008 concernée.</a:t>
            </a:r>
            <a:endParaRPr lang="en-US" sz="1400">
              <a:solidFill>
                <a:srgbClr val="FFFFFF"/>
              </a:solidFill>
              <a:effectLst>
                <a:outerShdw blurRad="38100" dist="38100" dir="2700000" algn="tl">
                  <a:srgbClr val="000000"/>
                </a:outerShdw>
              </a:effectLst>
            </a:endParaRP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oup 79"/>
          <p:cNvGraphicFramePr>
            <a:graphicFrameLocks noGrp="1"/>
          </p:cNvGraphicFramePr>
          <p:nvPr/>
        </p:nvGraphicFramePr>
        <p:xfrm>
          <a:off x="428625" y="1074738"/>
          <a:ext cx="8378825" cy="4840224"/>
        </p:xfrm>
        <a:graphic>
          <a:graphicData uri="http://schemas.openxmlformats.org/drawingml/2006/table">
            <a:tbl>
              <a:tblPr/>
              <a:tblGrid>
                <a:gridCol w="949325"/>
                <a:gridCol w="1346200"/>
                <a:gridCol w="1479550"/>
                <a:gridCol w="1481138"/>
                <a:gridCol w="1481137"/>
                <a:gridCol w="1641475"/>
              </a:tblGrid>
              <a:tr h="2301875">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400" dirty="0" err="1" smtClean="0"/>
                        <a:t>Numéro</a:t>
                      </a:r>
                      <a:endParaRPr lang="en-US" sz="1400" dirty="0" smtClean="0"/>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fr-FR" sz="1400" smtClean="0"/>
                        <a:t>Windows 2000 SP4 avec Internet Explorer 5.01 SP4 et Internet Explorer 6 SP1 </a:t>
                      </a:r>
                      <a:endParaRPr lang="en-US" sz="1400" smtClean="0"/>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lang="en-US" sz="1400" dirty="0" smtClean="0"/>
                        <a:t>Internet Explorer 7 </a:t>
                      </a:r>
                      <a:r>
                        <a:rPr lang="en-US" sz="1400" dirty="0" err="1" smtClean="0"/>
                        <a:t>sur</a:t>
                      </a:r>
                      <a:r>
                        <a:rPr lang="en-US" sz="1400" dirty="0" smtClean="0"/>
                        <a:t> :</a:t>
                      </a:r>
                    </a:p>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400" dirty="0" smtClean="0"/>
                        <a:t>Windows XP </a:t>
                      </a:r>
                    </a:p>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400" dirty="0" smtClean="0"/>
                        <a:t>SP2 et SP3, Windows XP x64 et x64 SP2 </a:t>
                      </a:r>
                    </a:p>
                    <a:p>
                      <a:pPr marL="0" marR="0" lvl="0" indent="0" algn="l" defTabSz="914400" rtl="0" eaLnBrk="1" fontAlgn="base" latinLnBrk="0" hangingPunct="1">
                        <a:lnSpc>
                          <a:spcPct val="100000"/>
                        </a:lnSpc>
                        <a:spcBef>
                          <a:spcPct val="20000"/>
                        </a:spcBef>
                        <a:spcAft>
                          <a:spcPct val="0"/>
                        </a:spcAft>
                        <a:buClr>
                          <a:srgbClr val="FFCC00"/>
                        </a:buClr>
                        <a:buSzTx/>
                        <a:buFontTx/>
                        <a:buNone/>
                        <a:tabLst/>
                      </a:pPr>
                      <a:endParaRPr lang="en-US" sz="1400" dirty="0" smtClean="0"/>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fr-FR" sz="1400" smtClean="0"/>
                        <a:t>Internet Explorer 6 sur : Windows Server 2003 SP1 et SP2, Windows Server 2003 x64 et x64 SP2 </a:t>
                      </a:r>
                      <a:endParaRPr lang="en-US" sz="1400" smtClean="0"/>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400" smtClean="0"/>
                        <a:t>Internet Explorer 7 sur :</a:t>
                      </a:r>
                    </a:p>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400" smtClean="0"/>
                        <a:t>Windows Server 2003 SP1 et SP2, Windows Server 2003 x64 et x64 SP2</a:t>
                      </a:r>
                    </a:p>
                    <a:p>
                      <a:pPr marL="0" marR="0" lvl="0" indent="0" algn="l" defTabSz="914400" rtl="0" eaLnBrk="1" fontAlgn="base" latinLnBrk="0" hangingPunct="1">
                        <a:lnSpc>
                          <a:spcPct val="100000"/>
                        </a:lnSpc>
                        <a:spcBef>
                          <a:spcPct val="20000"/>
                        </a:spcBef>
                        <a:spcAft>
                          <a:spcPct val="0"/>
                        </a:spcAft>
                        <a:buClr>
                          <a:srgbClr val="FFCC00"/>
                        </a:buClr>
                        <a:buSzTx/>
                        <a:buFontTx/>
                        <a:buNone/>
                        <a:tabLst/>
                      </a:pPr>
                      <a:endParaRPr lang="en-US" sz="1400" smtClean="0"/>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lang="en-US" sz="1400" smtClean="0"/>
                        <a:t>Internet Explorer 7 sur :</a:t>
                      </a:r>
                    </a:p>
                    <a:p>
                      <a:pPr marL="0" marR="0" lvl="0" indent="0" algn="l" defTabSz="914400" rtl="0" eaLnBrk="0" fontAlgn="b" latinLnBrk="0" hangingPunct="0">
                        <a:lnSpc>
                          <a:spcPct val="100000"/>
                        </a:lnSpc>
                        <a:spcBef>
                          <a:spcPct val="0"/>
                        </a:spcBef>
                        <a:spcAft>
                          <a:spcPct val="0"/>
                        </a:spcAft>
                        <a:buClrTx/>
                        <a:buSzTx/>
                        <a:buFontTx/>
                        <a:buNone/>
                        <a:tabLst/>
                      </a:pPr>
                      <a:r>
                        <a:rPr lang="fr-FR" sz="1400" smtClean="0"/>
                        <a:t>Windows Server 2008 pour systèmes 32 bits, Windows Server 2008 pour systèmes x64 et Windows Server 2008 pour systèmes Itanium</a:t>
                      </a:r>
                      <a:endParaRPr lang="en-US" sz="1400" smtClean="0"/>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lang="en-US" sz="1400" smtClean="0"/>
                        <a:t>MS09-014</a:t>
                      </a:r>
                    </a:p>
                  </a:txBody>
                  <a:tcPr marL="68580" marR="6858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en-US" sz="1400" smtClean="0"/>
                        <a:t>Critique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en-US" sz="1400" smtClean="0"/>
                        <a:t>Critique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en-US" sz="1400" smtClean="0"/>
                        <a:t>Important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en-US" sz="1400" smtClean="0"/>
                        <a:t>Important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en-US" sz="1400" smtClean="0"/>
                        <a:t>Modéré</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r h="11604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lang="en-US" sz="1400" smtClean="0"/>
                    </a:p>
                  </a:txBody>
                  <a:tcPr marL="68580" marR="6858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fr-FR" sz="1400" smtClean="0"/>
                        <a:t>Internet Explorer 6 sur : Windows XP</a:t>
                      </a:r>
                    </a:p>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fr-FR" sz="1400" smtClean="0"/>
                        <a:t>SP2 et SP3, Windows XP Édition x64 et Édition x64 SP2 </a:t>
                      </a:r>
                      <a:endParaRPr lang="en-US" sz="1400" smtClean="0"/>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400" smtClean="0"/>
                        <a:t>Internet Explorer 7 sur :</a:t>
                      </a:r>
                    </a:p>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400" smtClean="0"/>
                        <a:t>Windows Vista et Windows Vista SP1, Windows Vista Édition x64 et Édition x64 SP1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fr-FR" sz="1400" smtClean="0"/>
                        <a:t>Internet Explorer 6 sur :  Windows Server 2003 pour les systèmes Itanium et pour les systèmes Itanium SP2</a:t>
                      </a:r>
                    </a:p>
                    <a:p>
                      <a:pPr marL="0" marR="0" lvl="0" indent="0" algn="l" defTabSz="914400" rtl="0" eaLnBrk="1" fontAlgn="base" latinLnBrk="0" hangingPunct="1">
                        <a:lnSpc>
                          <a:spcPct val="100000"/>
                        </a:lnSpc>
                        <a:spcBef>
                          <a:spcPct val="20000"/>
                        </a:spcBef>
                        <a:spcAft>
                          <a:spcPct val="0"/>
                        </a:spcAft>
                        <a:buClr>
                          <a:srgbClr val="FFCC00"/>
                        </a:buClr>
                        <a:buSzTx/>
                        <a:buFontTx/>
                        <a:buNone/>
                        <a:tabLst/>
                      </a:pPr>
                      <a:endParaRPr lang="en-US" sz="1400" smtClean="0"/>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400" smtClean="0"/>
                        <a:t>Internet Explorer 7 sur :</a:t>
                      </a:r>
                    </a:p>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fr-FR" sz="1400" smtClean="0"/>
                        <a:t>Windows Server 2003 pour les systèmes Itanium et pour les systèmes Itanium SP2</a:t>
                      </a:r>
                    </a:p>
                    <a:p>
                      <a:pPr marL="0" marR="0" lvl="0" indent="0" algn="l" defTabSz="914400" rtl="0" eaLnBrk="1" fontAlgn="base" latinLnBrk="0" hangingPunct="1">
                        <a:lnSpc>
                          <a:spcPct val="100000"/>
                        </a:lnSpc>
                        <a:spcBef>
                          <a:spcPct val="20000"/>
                        </a:spcBef>
                        <a:spcAft>
                          <a:spcPct val="0"/>
                        </a:spcAft>
                        <a:buClr>
                          <a:srgbClr val="FFCC00"/>
                        </a:buClr>
                        <a:buSzTx/>
                        <a:buFontTx/>
                        <a:buNone/>
                        <a:tabLst/>
                      </a:pPr>
                      <a:endParaRPr lang="en-US" sz="1400" smtClean="0"/>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lang="en-US" sz="1400" dirty="0" smtClean="0"/>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5632" name="TextBox 6"/>
          <p:cNvSpPr txBox="1">
            <a:spLocks noChangeArrowheads="1"/>
          </p:cNvSpPr>
          <p:nvPr/>
        </p:nvSpPr>
        <p:spPr bwMode="auto">
          <a:xfrm>
            <a:off x="520700" y="5975350"/>
            <a:ext cx="8574088" cy="307975"/>
          </a:xfrm>
          <a:prstGeom prst="rect">
            <a:avLst/>
          </a:prstGeom>
          <a:noFill/>
          <a:ln w="9525">
            <a:noFill/>
            <a:miter lim="800000"/>
            <a:headEnd/>
            <a:tailEnd/>
          </a:ln>
        </p:spPr>
        <p:txBody>
          <a:bodyPr wrap="none">
            <a:spAutoFit/>
          </a:bodyPr>
          <a:lstStyle/>
          <a:p>
            <a:r>
              <a:rPr lang="fr-FR" sz="1400">
                <a:solidFill>
                  <a:srgbClr val="FFFFFF"/>
                </a:solidFill>
              </a:rPr>
              <a:t>*Installation Server Core de Windows Server 2008 non concernée. Internet Explorer 8 n'est pas concerné.</a:t>
            </a:r>
            <a:endParaRPr lang="en-US" sz="1400">
              <a:solidFill>
                <a:srgbClr val="FFFFFF"/>
              </a:solidFill>
            </a:endParaRPr>
          </a:p>
        </p:txBody>
      </p:sp>
      <p:sp>
        <p:nvSpPr>
          <p:cNvPr id="5" name="Title 4"/>
          <p:cNvSpPr>
            <a:spLocks noGrp="1"/>
          </p:cNvSpPr>
          <p:nvPr>
            <p:ph type="title"/>
          </p:nvPr>
        </p:nvSpPr>
        <p:spPr>
          <a:xfrm>
            <a:off x="381000" y="230188"/>
            <a:ext cx="8382000" cy="554037"/>
          </a:xfrm>
        </p:spPr>
        <p:txBody>
          <a:bodyPr>
            <a:normAutofit fontScale="90000"/>
          </a:bodyPr>
          <a:lstStyle/>
          <a:p>
            <a:pPr>
              <a:defRPr/>
            </a:pPr>
            <a:r>
              <a:rPr smtClean="0"/>
              <a:t>MS09-014 : Indices de gravité</a:t>
            </a:r>
            <a:br>
              <a:rPr smtClean="0"/>
            </a:br>
            <a:endParaRPr lang="fr-FR"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9714" name="Rectangle 2"/>
          <p:cNvSpPr>
            <a:spLocks noGrp="1" noChangeArrowheads="1"/>
          </p:cNvSpPr>
          <p:nvPr>
            <p:ph type="title"/>
          </p:nvPr>
        </p:nvSpPr>
        <p:spPr/>
        <p:txBody>
          <a:bodyPr/>
          <a:lstStyle/>
          <a:p>
            <a:pPr>
              <a:defRPr/>
            </a:pPr>
            <a:r>
              <a:rPr smtClean="0"/>
              <a:t>Bienvenue !</a:t>
            </a:r>
          </a:p>
        </p:txBody>
      </p:sp>
      <p:sp>
        <p:nvSpPr>
          <p:cNvPr id="8195" name="Rectangle 3"/>
          <p:cNvSpPr>
            <a:spLocks noGrp="1" noChangeArrowheads="1"/>
          </p:cNvSpPr>
          <p:nvPr>
            <p:ph idx="1"/>
          </p:nvPr>
        </p:nvSpPr>
        <p:spPr>
          <a:xfrm>
            <a:off x="381000" y="1412875"/>
            <a:ext cx="8382000" cy="2211388"/>
          </a:xfrm>
        </p:spPr>
        <p:txBody>
          <a:bodyPr/>
          <a:lstStyle/>
          <a:p>
            <a:r>
              <a:rPr lang="en-US" smtClean="0"/>
              <a:t>Présentation des bulletins d'avril</a:t>
            </a:r>
          </a:p>
          <a:p>
            <a:pPr lvl="1"/>
            <a:r>
              <a:rPr lang="fr-FR" smtClean="0"/>
              <a:t>Nouveaux Bulletins de sécurité</a:t>
            </a:r>
          </a:p>
          <a:p>
            <a:pPr lvl="1"/>
            <a:r>
              <a:rPr lang="fr-FR" smtClean="0"/>
              <a:t>Mises à jour non relatives à la sécurité</a:t>
            </a:r>
          </a:p>
          <a:p>
            <a:r>
              <a:rPr lang="en-US" smtClean="0"/>
              <a:t>Informations connexes :</a:t>
            </a:r>
          </a:p>
          <a:p>
            <a:pPr lvl="1"/>
            <a:r>
              <a:rPr lang="fr-FR" altLang="ja-JP" smtClean="0">
                <a:ea typeface="ＭＳ Ｐゴシック" charset="-128"/>
              </a:rPr>
              <a:t>Outil de suppression des logiciels malveillants (MSRT)</a:t>
            </a:r>
          </a:p>
          <a:p>
            <a:r>
              <a:rPr lang="en-US" smtClean="0"/>
              <a:t>Ressources</a:t>
            </a:r>
          </a:p>
          <a:p>
            <a:r>
              <a:rPr lang="en-US" smtClean="0"/>
              <a:t>Questions - Réponses</a:t>
            </a: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27000"/>
            <a:ext cx="9017000" cy="1958975"/>
          </a:xfrm>
        </p:spPr>
        <p:txBody>
          <a:bodyPr/>
          <a:lstStyle/>
          <a:p>
            <a:pPr>
              <a:defRPr/>
            </a:pPr>
            <a:r>
              <a:rPr lang="fr-FR" sz="3600" smtClean="0">
                <a:solidFill>
                  <a:srgbClr val="FFFFFF"/>
                </a:solidFill>
              </a:rPr>
              <a:t>MS09-014 : Mise à jour de sécurité cumulative pour Internet Explorer (963027) - Critique</a:t>
            </a:r>
            <a:br>
              <a:rPr lang="fr-FR" sz="3600" smtClean="0">
                <a:solidFill>
                  <a:srgbClr val="FFFFFF"/>
                </a:solidFill>
              </a:rPr>
            </a:br>
            <a:endParaRPr sz="3600" smtClean="0">
              <a:solidFill>
                <a:srgbClr val="FFFFFF"/>
              </a:solidFill>
            </a:endParaRPr>
          </a:p>
        </p:txBody>
      </p:sp>
      <p:graphicFrame>
        <p:nvGraphicFramePr>
          <p:cNvPr id="13333" name="Group 21"/>
          <p:cNvGraphicFramePr>
            <a:graphicFrameLocks noGrp="1"/>
          </p:cNvGraphicFramePr>
          <p:nvPr/>
        </p:nvGraphicFramePr>
        <p:xfrm>
          <a:off x="428625" y="1771650"/>
          <a:ext cx="8229600" cy="4608576"/>
        </p:xfrm>
        <a:graphic>
          <a:graphicData uri="http://schemas.openxmlformats.org/drawingml/2006/table">
            <a:tbl>
              <a:tblPr/>
              <a:tblGrid>
                <a:gridCol w="1655763"/>
                <a:gridCol w="6573837"/>
              </a:tblGrid>
              <a:tr h="1809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600" dirty="0" err="1" smtClean="0"/>
                        <a:t>Vulnérabilité</a:t>
                      </a:r>
                      <a:endParaRPr lang="en-US" sz="1600" dirty="0" smtClean="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
                          <a:srgbClr val="FFCC00"/>
                        </a:buClr>
                        <a:buSzTx/>
                        <a:buFontTx/>
                        <a:buChar char="•"/>
                        <a:tabLst/>
                      </a:pPr>
                      <a:r>
                        <a:rPr lang="fr-FR" sz="1600" smtClean="0"/>
                        <a:t>Plusieurs vulnérabilités d'exécution de code à distance liée à une menace multifacteur dans la façon dont Internet Explorer localise et ouvre des fichiers sur le système, dans la manière dont WinINet traite des informations d'identification NTLM, ainsi que d'autres vulnérabilités. </a:t>
                      </a:r>
                      <a:endParaRPr lang="en-US" sz="160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600" smtClean="0"/>
                        <a:t>Vecteurs d'attaque possibles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600" smtClean="0"/>
                        <a:t>Un attaquant pourrait héberger un site Web spécialement conçu, puis inciter un utilisateur à consulter le site Web.</a:t>
                      </a:r>
                      <a:endParaRPr lang="en-US" sz="160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600" smtClean="0"/>
                        <a:t>Impact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
                          <a:srgbClr val="FFCC00"/>
                        </a:buClr>
                        <a:buSzTx/>
                        <a:buFontTx/>
                        <a:buChar char="•"/>
                        <a:tabLst/>
                      </a:pPr>
                      <a:r>
                        <a:rPr lang="fr-FR" sz="1600" dirty="0" smtClean="0"/>
                        <a:t>Un attaquant parvenant à exploiter cette vulnérabilité pourrait obtenir les mêmes droits que l'utilisateur connecté.</a:t>
                      </a:r>
                      <a:endParaRPr lang="en-US" sz="1600" dirty="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600" smtClean="0"/>
                        <a:t>Facteurs atténuants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600" dirty="0" smtClean="0"/>
                        <a:t>Windows Internet Explorer 8 n'est pas concerné par ces vulnérabilités.</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600" dirty="0" smtClean="0"/>
                        <a:t>Un attaquant n'aurait aucun moyen de forcer un utilisateur à visiter un site Web malveillant. Un attaquant devrait convaincre un utilisateur à cliquer sur un lien dans un message électronique ou un message instantané qui mène à son site Web.</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endParaRPr lang="en-US" sz="1600" dirty="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18" name="Rectangle 2"/>
          <p:cNvSpPr>
            <a:spLocks noGrp="1" noChangeArrowheads="1"/>
          </p:cNvSpPr>
          <p:nvPr>
            <p:ph type="title"/>
          </p:nvPr>
        </p:nvSpPr>
        <p:spPr>
          <a:xfrm>
            <a:off x="127000" y="127000"/>
            <a:ext cx="9017000" cy="1231900"/>
          </a:xfrm>
        </p:spPr>
        <p:txBody>
          <a:bodyPr/>
          <a:lstStyle/>
          <a:p>
            <a:pPr>
              <a:defRPr/>
            </a:pPr>
            <a:r>
              <a:rPr lang="fr-FR" sz="3600" smtClean="0">
                <a:solidFill>
                  <a:srgbClr val="FFFFFF"/>
                </a:solidFill>
              </a:rPr>
              <a:t>MS09-015 : Introduction et indices de gravité</a:t>
            </a:r>
            <a:endParaRPr sz="3600" dirty="0" smtClean="0">
              <a:solidFill>
                <a:srgbClr val="FFFFFF"/>
              </a:solidFill>
            </a:endParaRPr>
          </a:p>
        </p:txBody>
      </p:sp>
      <p:graphicFrame>
        <p:nvGraphicFramePr>
          <p:cNvPr id="9273" name="Group 57"/>
          <p:cNvGraphicFramePr>
            <a:graphicFrameLocks noGrp="1"/>
          </p:cNvGraphicFramePr>
          <p:nvPr/>
        </p:nvGraphicFramePr>
        <p:xfrm>
          <a:off x="244475" y="1690688"/>
          <a:ext cx="8596313" cy="3212148"/>
        </p:xfrm>
        <a:graphic>
          <a:graphicData uri="http://schemas.openxmlformats.org/drawingml/2006/table">
            <a:tbl>
              <a:tblPr/>
              <a:tblGrid>
                <a:gridCol w="1138238"/>
                <a:gridCol w="2268537"/>
                <a:gridCol w="1473200"/>
                <a:gridCol w="3716338"/>
              </a:tblGrid>
              <a:tr h="741363">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600" dirty="0" err="1" smtClean="0"/>
                        <a:t>Numéro</a:t>
                      </a:r>
                      <a:endParaRPr lang="en-US" sz="1600" dirty="0" smtClean="0"/>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600" smtClean="0"/>
                        <a:t>Titre </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600" dirty="0" err="1" smtClean="0"/>
                        <a:t>Indice</a:t>
                      </a:r>
                      <a:r>
                        <a:rPr lang="en-US" sz="1600" dirty="0" smtClean="0"/>
                        <a:t> de </a:t>
                      </a:r>
                      <a:r>
                        <a:rPr lang="en-US" sz="1600" dirty="0" err="1" smtClean="0"/>
                        <a:t>gravité</a:t>
                      </a:r>
                      <a:r>
                        <a:rPr lang="en-US" sz="1600" dirty="0" smtClean="0"/>
                        <a:t> maximal</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600" smtClean="0"/>
                        <a:t>Produits affectés</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918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lang="en-US" sz="1600" smtClean="0"/>
                        <a:t>MS09-015</a:t>
                      </a: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fr-FR" sz="1600" smtClean="0"/>
                        <a:t>Une vulnérabilité liée à une menace multifacteur dans SearchPath pourrait permettre une élévation de privilèges (959426)</a:t>
                      </a:r>
                      <a:endParaRPr lang="en-US" sz="1600" smtClean="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en-US" sz="1600" smtClean="0"/>
                        <a:t>Modéré</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fr-FR" sz="1600" dirty="0" smtClean="0"/>
                        <a:t>Toutes les versions de Windows et Windows Server en cours de support, excepté Windows 7</a:t>
                      </a:r>
                    </a:p>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p>
                    <a:p>
                      <a:pPr marL="0" marR="0" lvl="0" indent="0" algn="l" defTabSz="914400" rtl="0" eaLnBrk="1" fontAlgn="base" latinLnBrk="0" hangingPunct="1">
                        <a:lnSpc>
                          <a:spcPct val="100000"/>
                        </a:lnSpc>
                        <a:spcBef>
                          <a:spcPct val="0"/>
                        </a:spcBef>
                        <a:spcAft>
                          <a:spcPct val="0"/>
                        </a:spcAft>
                        <a:buClrTx/>
                        <a:buSzTx/>
                        <a:buFontTx/>
                        <a:buNone/>
                        <a:tabLst/>
                      </a:pPr>
                      <a:r>
                        <a:rPr lang="fr-FR" sz="1600" dirty="0" smtClean="0"/>
                        <a:t>Windows 2000 SP4 – Défense en profondeur uniquement</a:t>
                      </a:r>
                      <a:endParaRPr lang="en-US" sz="1600" dirty="0" smtClean="0"/>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7668" name="TextBox 6"/>
          <p:cNvSpPr txBox="1">
            <a:spLocks noChangeArrowheads="1"/>
          </p:cNvSpPr>
          <p:nvPr/>
        </p:nvSpPr>
        <p:spPr bwMode="auto">
          <a:xfrm>
            <a:off x="3789363" y="5086350"/>
            <a:ext cx="5110162" cy="307975"/>
          </a:xfrm>
          <a:prstGeom prst="rect">
            <a:avLst/>
          </a:prstGeom>
          <a:noFill/>
          <a:ln w="9525">
            <a:noFill/>
            <a:miter lim="800000"/>
            <a:headEnd/>
            <a:tailEnd/>
          </a:ln>
        </p:spPr>
        <p:txBody>
          <a:bodyPr wrap="none">
            <a:spAutoFit/>
          </a:bodyPr>
          <a:lstStyle/>
          <a:p>
            <a:r>
              <a:rPr lang="fr-FR" sz="1400">
                <a:solidFill>
                  <a:srgbClr val="FFFFFF"/>
                </a:solidFill>
              </a:rPr>
              <a:t>*Installation Server Core de Windows Server 2008 concernée.</a:t>
            </a:r>
            <a:endParaRPr lang="en-US" sz="1400">
              <a:solidFill>
                <a:srgbClr val="FFFFFF"/>
              </a:solidFill>
            </a:endParaRP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27000"/>
            <a:ext cx="9017000" cy="2425700"/>
          </a:xfrm>
        </p:spPr>
        <p:txBody>
          <a:bodyPr>
            <a:normAutofit fontScale="90000"/>
          </a:bodyPr>
          <a:lstStyle/>
          <a:p>
            <a:pPr>
              <a:defRPr/>
            </a:pPr>
            <a:r>
              <a:rPr lang="fr-FR" sz="3600" smtClean="0">
                <a:solidFill>
                  <a:srgbClr val="FFFFFF"/>
                </a:solidFill>
              </a:rPr>
              <a:t>MS09-015 : Une vulnérabilité liée à une menace multifacteur dans SearchPath pourrait permettre une élévation de privilèges (959426) - Modéré</a:t>
            </a:r>
            <a:br>
              <a:rPr lang="fr-FR" sz="3600" smtClean="0">
                <a:solidFill>
                  <a:srgbClr val="FFFFFF"/>
                </a:solidFill>
              </a:rPr>
            </a:br>
            <a:endParaRPr sz="3600" smtClean="0">
              <a:solidFill>
                <a:srgbClr val="FFFFFF"/>
              </a:solidFill>
            </a:endParaRPr>
          </a:p>
        </p:txBody>
      </p:sp>
      <p:graphicFrame>
        <p:nvGraphicFramePr>
          <p:cNvPr id="13333" name="Group 21"/>
          <p:cNvGraphicFramePr>
            <a:graphicFrameLocks noGrp="1"/>
          </p:cNvGraphicFramePr>
          <p:nvPr/>
        </p:nvGraphicFramePr>
        <p:xfrm>
          <a:off x="428625" y="1863725"/>
          <a:ext cx="8229600" cy="4358640"/>
        </p:xfrm>
        <a:graphic>
          <a:graphicData uri="http://schemas.openxmlformats.org/drawingml/2006/table">
            <a:tbl>
              <a:tblPr/>
              <a:tblGrid>
                <a:gridCol w="1655763"/>
                <a:gridCol w="6573837"/>
              </a:tblGrid>
              <a:tr h="1809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600" dirty="0" err="1" smtClean="0"/>
                        <a:t>Vulnérabilité</a:t>
                      </a:r>
                      <a:endParaRPr lang="en-US" sz="1600" dirty="0" smtClean="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
                          <a:srgbClr val="FFCC00"/>
                        </a:buClr>
                        <a:buSzTx/>
                        <a:buFontTx/>
                        <a:buChar char="•"/>
                        <a:tabLst/>
                      </a:pPr>
                      <a:r>
                        <a:rPr lang="fr-FR" sz="1600" smtClean="0"/>
                        <a:t>Une vulnérabilité révélée publiquement dans la fonction SearchPath de Windows. Cette vulnérabilité pourrait permettre une élévation de privilèges si un utilisateur téléchargeait un fichier spécialement conçu à un emplacement spécifique, puis ouvrait une application capable de charger le fichier sous certaines conditions.</a:t>
                      </a:r>
                      <a:endParaRPr lang="en-US" sz="160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600" smtClean="0"/>
                        <a:t>Vecteurs d'attaque possibles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600" dirty="0" smtClean="0"/>
                        <a:t>Un attaquant pourrait créer un fichier spécialement conçu, puis convaincre l'utilisateur de télécharger le fichier sur le Bureau. L'utilisateur devrait alors lancer une application qui ouvrirait ce fichier spécialement conçu.</a:t>
                      </a:r>
                      <a:endParaRPr lang="en-US" sz="1600" dirty="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600" smtClean="0"/>
                        <a:t>Impact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
                          <a:srgbClr val="FFCC00"/>
                        </a:buClr>
                        <a:buSzTx/>
                        <a:buFontTx/>
                        <a:buChar char="•"/>
                        <a:tabLst/>
                      </a:pPr>
                      <a:r>
                        <a:rPr lang="fr-FR" sz="1600" smtClean="0"/>
                        <a:t>Un attaquant parvenant à exploiter cette vulnérabilité pourrait obtenir les mêmes droits que l'utilisateur connecté.</a:t>
                      </a:r>
                      <a:endParaRPr lang="en-US" sz="160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600" smtClean="0"/>
                        <a:t>Facteurs atténuants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en-US" sz="1600" smtClean="0"/>
                        <a:t>N.A.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600" smtClean="0"/>
                        <a:t>Informations complémentaires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600" dirty="0" smtClean="0"/>
                        <a:t>Cette mise à jour de sécurité concerne également la vulnérabilité décrite dans l'Avis de sécurité Microsoft 953818.</a:t>
                      </a:r>
                      <a:endParaRPr lang="en-US" sz="1600" dirty="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18" name="Rectangle 2"/>
          <p:cNvSpPr>
            <a:spLocks noGrp="1" noChangeArrowheads="1"/>
          </p:cNvSpPr>
          <p:nvPr>
            <p:ph type="title"/>
          </p:nvPr>
        </p:nvSpPr>
        <p:spPr>
          <a:xfrm>
            <a:off x="127000" y="127000"/>
            <a:ext cx="9017000" cy="1231900"/>
          </a:xfrm>
        </p:spPr>
        <p:txBody>
          <a:bodyPr/>
          <a:lstStyle/>
          <a:p>
            <a:pPr>
              <a:defRPr/>
            </a:pPr>
            <a:r>
              <a:rPr lang="fr-FR" sz="3600" dirty="0" smtClean="0">
                <a:solidFill>
                  <a:srgbClr val="FFFFFF"/>
                </a:solidFill>
              </a:rPr>
              <a:t>MS09-016 : Introduction et indices de gravité</a:t>
            </a:r>
            <a:endParaRPr sz="3600" dirty="0" smtClean="0">
              <a:solidFill>
                <a:srgbClr val="FFFFFF"/>
              </a:solidFill>
            </a:endParaRPr>
          </a:p>
        </p:txBody>
      </p:sp>
      <p:graphicFrame>
        <p:nvGraphicFramePr>
          <p:cNvPr id="9273" name="Group 57"/>
          <p:cNvGraphicFramePr>
            <a:graphicFrameLocks noGrp="1"/>
          </p:cNvGraphicFramePr>
          <p:nvPr/>
        </p:nvGraphicFramePr>
        <p:xfrm>
          <a:off x="244475" y="1311275"/>
          <a:ext cx="8596313" cy="3352800"/>
        </p:xfrm>
        <a:graphic>
          <a:graphicData uri="http://schemas.openxmlformats.org/drawingml/2006/table">
            <a:tbl>
              <a:tblPr/>
              <a:tblGrid>
                <a:gridCol w="1138238"/>
                <a:gridCol w="2268537"/>
                <a:gridCol w="1473200"/>
                <a:gridCol w="3716338"/>
              </a:tblGrid>
              <a:tr h="741363">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600" dirty="0" err="1" smtClean="0"/>
                        <a:t>Numéro</a:t>
                      </a:r>
                      <a:endParaRPr lang="en-US" sz="1600" dirty="0" smtClean="0"/>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600" smtClean="0"/>
                        <a:t>Titre </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600" smtClean="0"/>
                        <a:t>Indice de gravité maximal</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600" smtClean="0"/>
                        <a:t>Produits affectés</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918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lang="en-US" sz="1600" smtClean="0"/>
                        <a:t>MS09-016</a:t>
                      </a: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fr-FR" sz="1600" dirty="0" smtClean="0"/>
                        <a:t>Des vulnérabilités dans Microsoft ISA Server et dans Forefront </a:t>
                      </a:r>
                      <a:r>
                        <a:rPr lang="fr-FR" sz="1600" dirty="0" err="1" smtClean="0"/>
                        <a:t>Threat</a:t>
                      </a:r>
                      <a:r>
                        <a:rPr lang="fr-FR" sz="1600" dirty="0" smtClean="0"/>
                        <a:t> Management Gateway (Medium Business Edition) pourraient provoquer un déni de service (961759)</a:t>
                      </a:r>
                      <a:endParaRPr lang="en-US" sz="1600" dirty="0" smtClean="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en-US" sz="1600" smtClean="0"/>
                        <a:t>Important</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lang="en-US" sz="1600" dirty="0" smtClean="0"/>
                        <a:t> Forefront Threat Management Gateway, Medium Business Edition*</a:t>
                      </a:r>
                    </a:p>
                    <a:p>
                      <a:pPr marL="0" marR="0" lvl="0" indent="0" algn="l" defTabSz="914400" rtl="0" eaLnBrk="1" fontAlgn="base" latinLnBrk="0" hangingPunct="1">
                        <a:lnSpc>
                          <a:spcPct val="100000"/>
                        </a:lnSpc>
                        <a:spcBef>
                          <a:spcPct val="0"/>
                        </a:spcBef>
                        <a:spcAft>
                          <a:spcPct val="0"/>
                        </a:spcAft>
                        <a:buClrTx/>
                        <a:buSzTx/>
                        <a:buFontTx/>
                        <a:buChar char="•"/>
                        <a:tabLst/>
                      </a:pPr>
                      <a:r>
                        <a:rPr lang="sv-SE" sz="1600" dirty="0" smtClean="0"/>
                        <a:t> ISA Server 2000 Standard SP3**</a:t>
                      </a:r>
                    </a:p>
                    <a:p>
                      <a:pPr marL="0" marR="0" lvl="0" indent="0" algn="l" defTabSz="914400" rtl="0" eaLnBrk="1" fontAlgn="base" latinLnBrk="0" hangingPunct="1">
                        <a:lnSpc>
                          <a:spcPct val="100000"/>
                        </a:lnSpc>
                        <a:spcBef>
                          <a:spcPct val="0"/>
                        </a:spcBef>
                        <a:spcAft>
                          <a:spcPct val="0"/>
                        </a:spcAft>
                        <a:buClrTx/>
                        <a:buSzTx/>
                        <a:buFontTx/>
                        <a:buChar char="•"/>
                        <a:tabLst/>
                      </a:pPr>
                      <a:r>
                        <a:rPr lang="nb-NO" sz="1600" dirty="0" smtClean="0"/>
                        <a:t> ISA Server 2004 Enterprise SP3</a:t>
                      </a:r>
                    </a:p>
                    <a:p>
                      <a:pPr marL="0" marR="0" lvl="0" indent="0" algn="l" defTabSz="914400" rtl="0" eaLnBrk="1" fontAlgn="base" latinLnBrk="0" hangingPunct="1">
                        <a:lnSpc>
                          <a:spcPct val="100000"/>
                        </a:lnSpc>
                        <a:spcBef>
                          <a:spcPct val="0"/>
                        </a:spcBef>
                        <a:spcAft>
                          <a:spcPct val="0"/>
                        </a:spcAft>
                        <a:buClrTx/>
                        <a:buSzTx/>
                        <a:buFontTx/>
                        <a:buChar char="•"/>
                        <a:tabLst/>
                      </a:pPr>
                      <a:r>
                        <a:rPr lang="en-US" sz="1600" dirty="0" smtClean="0"/>
                        <a:t> ISA Server 2006</a:t>
                      </a:r>
                    </a:p>
                    <a:p>
                      <a:pPr marL="0" marR="0" lvl="0" indent="0" algn="l" defTabSz="914400" rtl="0" eaLnBrk="1" fontAlgn="base" latinLnBrk="0" hangingPunct="1">
                        <a:lnSpc>
                          <a:spcPct val="100000"/>
                        </a:lnSpc>
                        <a:spcBef>
                          <a:spcPct val="0"/>
                        </a:spcBef>
                        <a:spcAft>
                          <a:spcPct val="0"/>
                        </a:spcAft>
                        <a:buClrTx/>
                        <a:buSzTx/>
                        <a:buFontTx/>
                        <a:buChar char="•"/>
                        <a:tabLst/>
                      </a:pPr>
                      <a:r>
                        <a:rPr lang="fr-FR" sz="1600" dirty="0" smtClean="0"/>
                        <a:t> Mise à jour de capacité de prise en charge ISA 2006</a:t>
                      </a:r>
                    </a:p>
                    <a:p>
                      <a:pPr marL="0" marR="0" lvl="0" indent="0" algn="l" defTabSz="914400" rtl="0" eaLnBrk="1" fontAlgn="base" latinLnBrk="0" hangingPunct="1">
                        <a:lnSpc>
                          <a:spcPct val="100000"/>
                        </a:lnSpc>
                        <a:spcBef>
                          <a:spcPct val="0"/>
                        </a:spcBef>
                        <a:spcAft>
                          <a:spcPct val="0"/>
                        </a:spcAft>
                        <a:buClrTx/>
                        <a:buSzTx/>
                        <a:buFontTx/>
                        <a:buChar char="•"/>
                        <a:tabLst/>
                      </a:pPr>
                      <a:r>
                        <a:rPr lang="en-US" sz="1600" dirty="0" smtClean="0"/>
                        <a:t> ISA Server 2006 SP1</a:t>
                      </a:r>
                      <a:br>
                        <a:rPr lang="en-US" sz="1600" dirty="0" smtClean="0"/>
                      </a:br>
                      <a:r>
                        <a:rPr lang="en-US" sz="1600" dirty="0" smtClean="0"/>
                        <a:t/>
                      </a:r>
                      <a:br>
                        <a:rPr lang="en-US" sz="1600" dirty="0" smtClean="0"/>
                      </a:br>
                      <a:endParaRPr lang="en-US" sz="1600" dirty="0" smtClean="0"/>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9716" name="TextBox 6"/>
          <p:cNvSpPr txBox="1">
            <a:spLocks noChangeArrowheads="1"/>
          </p:cNvSpPr>
          <p:nvPr/>
        </p:nvSpPr>
        <p:spPr bwMode="auto">
          <a:xfrm>
            <a:off x="244475" y="4806950"/>
            <a:ext cx="8747125" cy="1200150"/>
          </a:xfrm>
          <a:prstGeom prst="rect">
            <a:avLst/>
          </a:prstGeom>
          <a:noFill/>
          <a:ln w="9525">
            <a:noFill/>
            <a:miter lim="800000"/>
            <a:headEnd/>
            <a:tailEnd/>
          </a:ln>
        </p:spPr>
        <p:txBody>
          <a:bodyPr>
            <a:spAutoFit/>
          </a:bodyPr>
          <a:lstStyle/>
          <a:p>
            <a:r>
              <a:rPr lang="fr-FR">
                <a:solidFill>
                  <a:srgbClr val="FFFFFF"/>
                </a:solidFill>
              </a:rPr>
              <a:t>*Microsoft Forefront TMG MBE est proposé à la fois en tant que produit autonome et en tant que composant de Windows Essential Business Server 2008.</a:t>
            </a:r>
          </a:p>
          <a:p>
            <a:endParaRPr lang="en-US">
              <a:solidFill>
                <a:srgbClr val="FFFFFF"/>
              </a:solidFill>
            </a:endParaRPr>
          </a:p>
          <a:p>
            <a:r>
              <a:rPr lang="en-US">
                <a:solidFill>
                  <a:srgbClr val="FFFFFF"/>
                </a:solidFill>
              </a:rPr>
              <a:t>Microsoft ISA Server 2004 Standard Edition est proposé en tant que produit autonome et en tant que composant de Windows Small Business Server 2003 Premium Edition SP1 et de Windows Small Business Server 2003 R2 Premium Edition.</a:t>
            </a:r>
          </a:p>
          <a:p>
            <a:endParaRPr lang="en-US">
              <a:solidFill>
                <a:srgbClr val="FFFFFF"/>
              </a:solidFill>
            </a:endParaRP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27000"/>
            <a:ext cx="9017000" cy="2630488"/>
          </a:xfrm>
        </p:spPr>
        <p:txBody>
          <a:bodyPr/>
          <a:lstStyle/>
          <a:p>
            <a:pPr>
              <a:defRPr/>
            </a:pPr>
            <a:r>
              <a:rPr lang="fr-FR" sz="2800" dirty="0" smtClean="0">
                <a:solidFill>
                  <a:srgbClr val="FFFFFF"/>
                </a:solidFill>
              </a:rPr>
              <a:t>MS09-016 : Des vulnérabilités dans Microsoft ISA Server et dans Forefront </a:t>
            </a:r>
            <a:r>
              <a:rPr lang="fr-FR" sz="2800" dirty="0" err="1" smtClean="0">
                <a:solidFill>
                  <a:srgbClr val="FFFFFF"/>
                </a:solidFill>
              </a:rPr>
              <a:t>Threat</a:t>
            </a:r>
            <a:r>
              <a:rPr lang="fr-FR" sz="2800" dirty="0" smtClean="0">
                <a:solidFill>
                  <a:srgbClr val="FFFFFF"/>
                </a:solidFill>
              </a:rPr>
              <a:t> Management Gateway (Medium Business Edition) pourraient provoquer un déni de service (961759) - Important</a:t>
            </a:r>
            <a:r>
              <a:rPr lang="fr-FR" sz="3200" dirty="0" smtClean="0">
                <a:solidFill>
                  <a:srgbClr val="FFFFFF"/>
                </a:solidFill>
              </a:rPr>
              <a:t/>
            </a:r>
            <a:br>
              <a:rPr lang="fr-FR" sz="3200" dirty="0" smtClean="0">
                <a:solidFill>
                  <a:srgbClr val="FFFFFF"/>
                </a:solidFill>
              </a:rPr>
            </a:br>
            <a:endParaRPr sz="3200" dirty="0" smtClean="0">
              <a:solidFill>
                <a:srgbClr val="FFFFFF"/>
              </a:solidFill>
            </a:endParaRPr>
          </a:p>
        </p:txBody>
      </p:sp>
      <p:graphicFrame>
        <p:nvGraphicFramePr>
          <p:cNvPr id="13333" name="Group 21"/>
          <p:cNvGraphicFramePr>
            <a:graphicFrameLocks noGrp="1"/>
          </p:cNvGraphicFramePr>
          <p:nvPr/>
        </p:nvGraphicFramePr>
        <p:xfrm>
          <a:off x="428625" y="2047875"/>
          <a:ext cx="8229600" cy="4376928"/>
        </p:xfrm>
        <a:graphic>
          <a:graphicData uri="http://schemas.openxmlformats.org/drawingml/2006/table">
            <a:tbl>
              <a:tblPr/>
              <a:tblGrid>
                <a:gridCol w="1655763"/>
                <a:gridCol w="6573837"/>
              </a:tblGrid>
              <a:tr h="1809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400" smtClean="0"/>
                        <a:t>Vulnérabilité</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
                          <a:srgbClr val="FFCC00"/>
                        </a:buClr>
                        <a:buSzTx/>
                        <a:buFontTx/>
                        <a:buChar char="•"/>
                        <a:tabLst/>
                      </a:pPr>
                      <a:r>
                        <a:rPr lang="fr-FR" sz="1400" smtClean="0"/>
                        <a:t>Déni de service si un attaquant envoie des paquets réseau spécialement conçus au système affecté ou divulgation d'informations ou usurpation si un utilisateur clique sur un lien malveillant ou visite un site Web dont le contenu serait contrôlé par l'attaquant.</a:t>
                      </a:r>
                      <a:endParaRPr lang="en-US" sz="140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400" smtClean="0"/>
                        <a:t>Vecteurs d'attaque possibles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400" smtClean="0"/>
                        <a:t>Un attaquant pourrait envoyer des paquets réseau spécialement conçus au système affecté.</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400" smtClean="0"/>
                        <a:t>Un attaquant pourrait exploiter cette vulnérabilité en forçant l'utilisateur à visiter le site Web affecté à l'aide d'une URL spécialement conçue.</a:t>
                      </a:r>
                      <a:endParaRPr lang="en-US" sz="140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400" smtClean="0"/>
                        <a:t>Impact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
                          <a:srgbClr val="FFCC00"/>
                        </a:buClr>
                        <a:buSzTx/>
                        <a:buFontTx/>
                        <a:buChar char="•"/>
                        <a:tabLst/>
                      </a:pPr>
                      <a:r>
                        <a:rPr lang="fr-FR" sz="1400" smtClean="0"/>
                        <a:t>L'écouteur (listener) Web cesserait de répondre.</a:t>
                      </a:r>
                    </a:p>
                    <a:p>
                      <a:pPr marL="171450" marR="0" lvl="0" indent="-171450" algn="l" defTabSz="914400" rtl="0" eaLnBrk="1" fontAlgn="base" latinLnBrk="0" hangingPunct="1">
                        <a:lnSpc>
                          <a:spcPct val="100000"/>
                        </a:lnSpc>
                        <a:spcBef>
                          <a:spcPct val="20000"/>
                        </a:spcBef>
                        <a:spcAft>
                          <a:spcPct val="0"/>
                        </a:spcAft>
                        <a:buClr>
                          <a:srgbClr val="FFCC00"/>
                        </a:buClr>
                        <a:buSzTx/>
                        <a:buFontTx/>
                        <a:buChar char="•"/>
                        <a:tabLst/>
                      </a:pPr>
                      <a:r>
                        <a:rPr lang="fr-FR" sz="1400" smtClean="0"/>
                        <a:t>Script inter-sites : L'attaquant pourrait exécuter toute action que le site Web est autorisé à exécuter sur l’ordinateur de l’utilisateur.</a:t>
                      </a:r>
                    </a:p>
                    <a:p>
                      <a:pPr marL="171450" marR="0" lvl="0" indent="-171450" algn="l" defTabSz="914400" rtl="0" eaLnBrk="1" fontAlgn="base" latinLnBrk="0" hangingPunct="1">
                        <a:lnSpc>
                          <a:spcPct val="100000"/>
                        </a:lnSpc>
                        <a:spcBef>
                          <a:spcPct val="20000"/>
                        </a:spcBef>
                        <a:spcAft>
                          <a:spcPct val="0"/>
                        </a:spcAft>
                        <a:buClr>
                          <a:srgbClr val="FFCC00"/>
                        </a:buClr>
                        <a:buSzTx/>
                        <a:buFontTx/>
                        <a:buChar char="•"/>
                        <a:tabLst/>
                      </a:pPr>
                      <a:endParaRPr lang="en-US" sz="140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400" smtClean="0"/>
                        <a:t>Facteurs atténuants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400" dirty="0" smtClean="0"/>
                        <a:t>Les déploiements d'ISA Server 2006 ou de Forefront TMG MBE qui sont utilisés pour la publication Web mais qui n'utilisent pas l'authentification par formulaires HTML ne sont pas vulnérables.</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400" dirty="0" smtClean="0"/>
                        <a:t>Les déploiements d'ISA Server 2006 et de Forefront </a:t>
                      </a:r>
                      <a:r>
                        <a:rPr lang="fr-FR" sz="1400" dirty="0" err="1" smtClean="0"/>
                        <a:t>Threat</a:t>
                      </a:r>
                      <a:r>
                        <a:rPr lang="fr-FR" sz="1400" dirty="0" smtClean="0"/>
                        <a:t> Management Gateway MBE ne disposant d'aucune règle de publication Web ne sont pas vulnérables par défaut.</a:t>
                      </a:r>
                      <a:endParaRPr lang="en-US" sz="1400" dirty="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3990" name="Group 150"/>
          <p:cNvGraphicFramePr>
            <a:graphicFrameLocks noGrp="1"/>
          </p:cNvGraphicFramePr>
          <p:nvPr/>
        </p:nvGraphicFramePr>
        <p:xfrm>
          <a:off x="336550" y="850900"/>
          <a:ext cx="8426450" cy="4389120"/>
        </p:xfrm>
        <a:graphic>
          <a:graphicData uri="http://schemas.openxmlformats.org/drawingml/2006/table">
            <a:tbl>
              <a:tblPr/>
              <a:tblGrid>
                <a:gridCol w="1444625"/>
                <a:gridCol w="1031875"/>
                <a:gridCol w="954088"/>
                <a:gridCol w="968375"/>
                <a:gridCol w="1177925"/>
                <a:gridCol w="923925"/>
                <a:gridCol w="962025"/>
                <a:gridCol w="963612"/>
              </a:tblGrid>
              <a:tr h="5000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rgbClr val="FFFFFF"/>
                          </a:solidFill>
                          <a:effectLst/>
                          <a:latin typeface="Calibri" pitchFamily="34" charset="0"/>
                          <a:cs typeface="Arial" charset="0"/>
                        </a:rPr>
                        <a:t>Bulletin</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FFFF"/>
                          </a:solidFill>
                          <a:effectLst/>
                          <a:latin typeface="Calibri" pitchFamily="34" charset="0"/>
                          <a:cs typeface="Times New Roman" pitchFamily="18" charset="0"/>
                        </a:rPr>
                        <a:t>Windows Update</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Calibri" pitchFamily="34" charset="0"/>
                          <a:cs typeface="Arial" charset="0"/>
                        </a:rPr>
                        <a:t>Microsoft Update</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Calibri" pitchFamily="34" charset="0"/>
                          <a:cs typeface="Arial" charset="0"/>
                        </a:rPr>
                        <a:t>MBSA 2.1</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FFFF"/>
                          </a:solidFill>
                          <a:effectLst/>
                          <a:latin typeface="Calibri" pitchFamily="34" charset="0"/>
                          <a:cs typeface="Arial" charset="0"/>
                        </a:rPr>
                        <a:t>WSUS 2.0 /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FFFF"/>
                          </a:solidFill>
                          <a:effectLst/>
                          <a:latin typeface="Calibri" pitchFamily="34" charset="0"/>
                          <a:cs typeface="Arial" charset="0"/>
                        </a:rPr>
                        <a:t>WSUS 3.0</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Calibri" pitchFamily="34" charset="0"/>
                          <a:cs typeface="Arial" charset="0"/>
                        </a:rPr>
                        <a:t>SMS avec Feature Pack SUS </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smtClean="0">
                          <a:ln>
                            <a:noFill/>
                          </a:ln>
                          <a:solidFill>
                            <a:srgbClr val="FFFFFF"/>
                          </a:solidFill>
                          <a:effectLst/>
                          <a:latin typeface="Calibri" pitchFamily="34" charset="0"/>
                          <a:cs typeface="Arial" charset="0"/>
                        </a:rPr>
                        <a:t>SMS avec Outil d'inventaire des mises à jour</a:t>
                      </a:r>
                      <a:endParaRPr kumimoji="0" lang="en-US" sz="1400" b="0" i="0" u="none" strike="noStrike" cap="none" normalizeH="0" baseline="0" smtClean="0">
                        <a:ln>
                          <a:noFill/>
                        </a:ln>
                        <a:solidFill>
                          <a:srgbClr val="FFFFFF"/>
                        </a:solidFill>
                        <a:effectLst/>
                        <a:latin typeface="Calibri" pitchFamily="34" charset="0"/>
                        <a:cs typeface="Arial" charset="0"/>
                      </a:endParaRP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FFFF"/>
                          </a:solidFill>
                          <a:effectLst/>
                          <a:latin typeface="Calibri" pitchFamily="34" charset="0"/>
                          <a:cs typeface="Arial" charset="0"/>
                        </a:rPr>
                        <a:t>SCCM 2007</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Times New Roman" pitchFamily="18" charset="0"/>
                        </a:rPr>
                        <a:t>MS09-009</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Non</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r>
                        <a:rPr kumimoji="0" lang="en-US" sz="1200" b="1" i="0" u="none" strike="noStrike" cap="none" normalizeH="0" baseline="30000" smtClean="0">
                          <a:ln>
                            <a:noFill/>
                          </a:ln>
                          <a:solidFill>
                            <a:srgbClr val="FFFFFF"/>
                          </a:solidFill>
                          <a:effectLst/>
                          <a:latin typeface="Calibri" pitchFamily="34" charset="0"/>
                          <a:cs typeface="Arial" charset="0"/>
                        </a:rPr>
                        <a:t>3,4</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r>
                        <a:rPr kumimoji="0" lang="en-US" sz="1200" b="1" i="0" u="none" strike="noStrike" cap="none" normalizeH="0" baseline="30000" smtClean="0">
                          <a:ln>
                            <a:noFill/>
                          </a:ln>
                          <a:solidFill>
                            <a:srgbClr val="FFFFFF"/>
                          </a:solidFill>
                          <a:effectLst/>
                          <a:latin typeface="Calibri" pitchFamily="34" charset="0"/>
                          <a:cs typeface="Arial" charset="0"/>
                        </a:rPr>
                        <a:t>3,4</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r>
                        <a:rPr kumimoji="0" lang="en-US" sz="1200" b="1" i="0" u="none" strike="noStrike" cap="none" normalizeH="0" baseline="30000" smtClean="0">
                          <a:ln>
                            <a:noFill/>
                          </a:ln>
                          <a:solidFill>
                            <a:srgbClr val="FFFFFF"/>
                          </a:solidFill>
                          <a:effectLst/>
                          <a:latin typeface="Calibri" pitchFamily="34" charset="0"/>
                          <a:cs typeface="Arial" charset="0"/>
                        </a:rPr>
                        <a:t>5</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r>
                        <a:rPr kumimoji="0" lang="en-US" sz="1200" b="1" i="0" u="none" strike="noStrike" cap="none" normalizeH="0" baseline="30000" smtClean="0">
                          <a:ln>
                            <a:noFill/>
                          </a:ln>
                          <a:solidFill>
                            <a:srgbClr val="FFFFFF"/>
                          </a:solidFill>
                          <a:effectLst/>
                          <a:latin typeface="Calibri" pitchFamily="34" charset="0"/>
                          <a:cs typeface="Arial" charset="0"/>
                        </a:rPr>
                        <a:t>3,4</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r>
                        <a:rPr kumimoji="0" lang="en-US" sz="1200" b="1" i="0" u="none" strike="noStrike" cap="none" normalizeH="0" baseline="30000" smtClean="0">
                          <a:ln>
                            <a:noFill/>
                          </a:ln>
                          <a:solidFill>
                            <a:srgbClr val="FFFFFF"/>
                          </a:solidFill>
                          <a:effectLst/>
                          <a:latin typeface="Calibri" pitchFamily="34" charset="0"/>
                          <a:cs typeface="Arial" charset="0"/>
                        </a:rPr>
                        <a:t>3,4</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Times New Roman" pitchFamily="18" charset="0"/>
                        </a:rPr>
                        <a:t>MS09-010</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Non</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r>
                        <a:rPr kumimoji="0" lang="en-US" sz="1200" b="1" i="0" u="none" strike="noStrike" cap="none" normalizeH="0" baseline="30000" smtClean="0">
                          <a:ln>
                            <a:noFill/>
                          </a:ln>
                          <a:solidFill>
                            <a:srgbClr val="FFFFFF"/>
                          </a:solidFill>
                          <a:effectLst/>
                          <a:latin typeface="Calibri" pitchFamily="34" charset="0"/>
                          <a:cs typeface="Arial" charset="0"/>
                        </a:rPr>
                        <a:t>6</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Non</a:t>
                      </a:r>
                      <a:r>
                        <a:rPr kumimoji="0" lang="en-US" sz="1200" b="1" i="0" u="none" strike="noStrike" cap="none" normalizeH="0" baseline="30000" smtClean="0">
                          <a:ln>
                            <a:noFill/>
                          </a:ln>
                          <a:solidFill>
                            <a:srgbClr val="FFFFFF"/>
                          </a:solidFill>
                          <a:effectLst/>
                          <a:latin typeface="Calibri" pitchFamily="34" charset="0"/>
                          <a:cs typeface="Arial" charset="0"/>
                        </a:rPr>
                        <a:t>7</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r>
                        <a:rPr kumimoji="0" lang="en-US" sz="1200" b="1" i="0" u="none" strike="noStrike" cap="none" normalizeH="0" baseline="30000" smtClean="0">
                          <a:ln>
                            <a:noFill/>
                          </a:ln>
                          <a:solidFill>
                            <a:srgbClr val="FFFFFF"/>
                          </a:solidFill>
                          <a:effectLst/>
                          <a:latin typeface="Calibri" pitchFamily="34" charset="0"/>
                          <a:cs typeface="Arial" charset="0"/>
                        </a:rPr>
                        <a:t>6</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r>
                        <a:rPr kumimoji="0" lang="en-US" sz="1200" b="1" i="0" u="none" strike="noStrike" cap="none" normalizeH="0" baseline="30000" smtClean="0">
                          <a:ln>
                            <a:noFill/>
                          </a:ln>
                          <a:solidFill>
                            <a:srgbClr val="FFFFFF"/>
                          </a:solidFill>
                          <a:effectLst/>
                          <a:latin typeface="Calibri" pitchFamily="34" charset="0"/>
                          <a:cs typeface="Arial" charset="0"/>
                        </a:rPr>
                        <a:t>6</a:t>
                      </a:r>
                      <a:r>
                        <a:rPr kumimoji="0" lang="en-US" sz="1200" b="1" i="0" u="none" strike="noStrike" cap="none" normalizeH="0" baseline="0" smtClean="0">
                          <a:ln>
                            <a:noFill/>
                          </a:ln>
                          <a:solidFill>
                            <a:schemeClr val="tx2"/>
                          </a:solidFill>
                          <a:effectLst/>
                          <a:latin typeface="Calibri" pitchFamily="34" charset="0"/>
                          <a:cs typeface="Arial" charset="0"/>
                        </a:rPr>
                        <a:t> </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Times New Roman" pitchFamily="18" charset="0"/>
                        </a:rPr>
                        <a:t>MS09-011</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Non</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r>
                        <a:rPr kumimoji="0" lang="en-US" sz="1200" b="1" i="0" u="none" strike="noStrike" cap="none" normalizeH="0" baseline="0" smtClean="0">
                          <a:ln>
                            <a:noFill/>
                          </a:ln>
                          <a:solidFill>
                            <a:schemeClr val="tx2"/>
                          </a:solidFill>
                          <a:effectLst/>
                          <a:latin typeface="Calibri" pitchFamily="34" charset="0"/>
                          <a:cs typeface="Arial" charset="0"/>
                        </a:rPr>
                        <a:t> </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r>
                        <a:rPr kumimoji="0" lang="en-US" sz="1200" b="1" i="0" u="none" strike="noStrike" cap="none" normalizeH="0" baseline="0" smtClean="0">
                          <a:ln>
                            <a:noFill/>
                          </a:ln>
                          <a:solidFill>
                            <a:schemeClr val="tx2"/>
                          </a:solidFill>
                          <a:effectLst/>
                          <a:latin typeface="Calibri" pitchFamily="34" charset="0"/>
                          <a:cs typeface="Arial" charset="0"/>
                        </a:rPr>
                        <a:t> </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Times New Roman" pitchFamily="18" charset="0"/>
                        </a:rPr>
                        <a:t>MS09-012</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Non</a:t>
                      </a:r>
                      <a:r>
                        <a:rPr kumimoji="0" lang="en-US" sz="1200" b="1" i="0" u="none" strike="noStrike" cap="none" normalizeH="0" baseline="30000" smtClean="0">
                          <a:ln>
                            <a:noFill/>
                          </a:ln>
                          <a:solidFill>
                            <a:srgbClr val="FFFFFF"/>
                          </a:solidFill>
                          <a:effectLst/>
                          <a:latin typeface="Calibri" pitchFamily="34" charset="0"/>
                          <a:cs typeface="Arial" charset="0"/>
                        </a:rPr>
                        <a:t>1</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r>
                        <a:rPr kumimoji="0" lang="en-US" sz="1200" b="1" i="0" u="none" strike="noStrike" cap="none" normalizeH="0" baseline="0" smtClean="0">
                          <a:ln>
                            <a:noFill/>
                          </a:ln>
                          <a:solidFill>
                            <a:schemeClr val="tx2"/>
                          </a:solidFill>
                          <a:effectLst/>
                          <a:latin typeface="Calibri" pitchFamily="34" charset="0"/>
                          <a:cs typeface="Arial" charset="0"/>
                        </a:rPr>
                        <a:t> </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r>
                        <a:rPr kumimoji="0" lang="en-US" sz="1200" b="1" i="0" u="none" strike="noStrike" cap="none" normalizeH="0" baseline="0" smtClean="0">
                          <a:ln>
                            <a:noFill/>
                          </a:ln>
                          <a:solidFill>
                            <a:schemeClr val="tx2"/>
                          </a:solidFill>
                          <a:effectLst/>
                          <a:latin typeface="Calibri" pitchFamily="34" charset="0"/>
                          <a:cs typeface="Arial" charset="0"/>
                        </a:rPr>
                        <a:t> </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Times New Roman" pitchFamily="18" charset="0"/>
                        </a:rPr>
                        <a:t>MS09-013</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Non</a:t>
                      </a:r>
                      <a:r>
                        <a:rPr kumimoji="0" lang="en-US" sz="1200" b="1" i="0" u="none" strike="noStrike" cap="none" normalizeH="0" baseline="30000" smtClean="0">
                          <a:ln>
                            <a:noFill/>
                          </a:ln>
                          <a:solidFill>
                            <a:srgbClr val="FFFFFF"/>
                          </a:solidFill>
                          <a:effectLst/>
                          <a:latin typeface="Calibri" pitchFamily="34" charset="0"/>
                          <a:cs typeface="Arial" charset="0"/>
                        </a:rPr>
                        <a:t>1</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r>
                        <a:rPr kumimoji="0" lang="en-US" sz="1200" b="1" i="0" u="none" strike="noStrike" cap="none" normalizeH="0" baseline="0" smtClean="0">
                          <a:ln>
                            <a:noFill/>
                          </a:ln>
                          <a:solidFill>
                            <a:schemeClr val="tx2"/>
                          </a:solidFill>
                          <a:effectLst/>
                          <a:latin typeface="Calibri" pitchFamily="34" charset="0"/>
                          <a:cs typeface="Arial" charset="0"/>
                        </a:rPr>
                        <a:t> </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r>
                        <a:rPr kumimoji="0" lang="en-US" sz="1200" b="1" i="0" u="none" strike="noStrike" cap="none" normalizeH="0" baseline="0" smtClean="0">
                          <a:ln>
                            <a:noFill/>
                          </a:ln>
                          <a:solidFill>
                            <a:schemeClr val="tx2"/>
                          </a:solidFill>
                          <a:effectLst/>
                          <a:latin typeface="Calibri" pitchFamily="34" charset="0"/>
                          <a:cs typeface="Arial" charset="0"/>
                        </a:rPr>
                        <a:t> </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Times New Roman" pitchFamily="18" charset="0"/>
                        </a:rPr>
                        <a:t>MS09-014</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Non</a:t>
                      </a:r>
                      <a:r>
                        <a:rPr kumimoji="0" lang="en-US" sz="1200" b="1" i="0" u="none" strike="noStrike" cap="none" normalizeH="0" baseline="30000" smtClean="0">
                          <a:ln>
                            <a:noFill/>
                          </a:ln>
                          <a:solidFill>
                            <a:srgbClr val="FFFFFF"/>
                          </a:solidFill>
                          <a:effectLst/>
                          <a:latin typeface="Calibri" pitchFamily="34" charset="0"/>
                          <a:cs typeface="Arial" charset="0"/>
                        </a:rPr>
                        <a:t>1,2</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r>
                        <a:rPr kumimoji="0" lang="en-US" sz="1200" b="1" i="0" u="none" strike="noStrike" cap="none" normalizeH="0" baseline="0" smtClean="0">
                          <a:ln>
                            <a:noFill/>
                          </a:ln>
                          <a:solidFill>
                            <a:schemeClr val="tx2"/>
                          </a:solidFill>
                          <a:effectLst/>
                          <a:latin typeface="Calibri" pitchFamily="34" charset="0"/>
                          <a:cs typeface="Arial" charset="0"/>
                        </a:rPr>
                        <a:t> </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r>
                        <a:rPr kumimoji="0" lang="en-US" sz="1200" b="1" i="0" u="none" strike="noStrike" cap="none" normalizeH="0" baseline="0" smtClean="0">
                          <a:ln>
                            <a:noFill/>
                          </a:ln>
                          <a:solidFill>
                            <a:schemeClr val="tx2"/>
                          </a:solidFill>
                          <a:effectLst/>
                          <a:latin typeface="Calibri" pitchFamily="34" charset="0"/>
                          <a:cs typeface="Arial" charset="0"/>
                        </a:rPr>
                        <a:t> </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Times New Roman" pitchFamily="18" charset="0"/>
                        </a:rPr>
                        <a:t>MS09-015</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Non</a:t>
                      </a:r>
                      <a:r>
                        <a:rPr kumimoji="0" lang="en-US" sz="1200" b="1" i="0" u="none" strike="noStrike" cap="none" normalizeH="0" baseline="30000" smtClean="0">
                          <a:ln>
                            <a:noFill/>
                          </a:ln>
                          <a:solidFill>
                            <a:srgbClr val="FFFFFF"/>
                          </a:solidFill>
                          <a:effectLst/>
                          <a:latin typeface="Calibri" pitchFamily="34" charset="0"/>
                          <a:cs typeface="Arial" charset="0"/>
                        </a:rPr>
                        <a:t>1</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r>
                        <a:rPr kumimoji="0" lang="en-US" sz="1200" b="1" i="0" u="none" strike="noStrike" cap="none" normalizeH="0" baseline="0" smtClean="0">
                          <a:ln>
                            <a:noFill/>
                          </a:ln>
                          <a:solidFill>
                            <a:schemeClr val="tx2"/>
                          </a:solidFill>
                          <a:effectLst/>
                          <a:latin typeface="Calibri" pitchFamily="34" charset="0"/>
                          <a:cs typeface="Arial" charset="0"/>
                        </a:rPr>
                        <a:t> </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r>
                        <a:rPr kumimoji="0" lang="en-US" sz="1200" b="1" i="0" u="none" strike="noStrike" cap="none" normalizeH="0" baseline="0" smtClean="0">
                          <a:ln>
                            <a:noFill/>
                          </a:ln>
                          <a:solidFill>
                            <a:schemeClr val="tx2"/>
                          </a:solidFill>
                          <a:effectLst/>
                          <a:latin typeface="Calibri" pitchFamily="34" charset="0"/>
                          <a:cs typeface="Arial" charset="0"/>
                        </a:rPr>
                        <a:t> </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Times New Roman" pitchFamily="18" charset="0"/>
                        </a:rPr>
                        <a:t>MS09-016</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Non</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Non</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FFFFFF"/>
                          </a:solidFill>
                          <a:effectLst/>
                          <a:latin typeface="Calibri" pitchFamily="34" charset="0"/>
                          <a:cs typeface="Arial" charset="0"/>
                        </a:rPr>
                        <a:t>Oui</a:t>
                      </a:r>
                      <a:r>
                        <a:rPr kumimoji="0" lang="en-US" sz="1200" b="1" i="0" u="none" strike="noStrike" cap="none" normalizeH="0" baseline="0" smtClean="0">
                          <a:ln>
                            <a:noFill/>
                          </a:ln>
                          <a:solidFill>
                            <a:schemeClr val="tx2"/>
                          </a:solidFill>
                          <a:effectLst/>
                          <a:latin typeface="Calibri" pitchFamily="34" charset="0"/>
                          <a:cs typeface="Arial" charset="0"/>
                        </a:rPr>
                        <a:t> </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err="1" smtClean="0">
                          <a:ln>
                            <a:noFill/>
                          </a:ln>
                          <a:solidFill>
                            <a:srgbClr val="FFFFFF"/>
                          </a:solidFill>
                          <a:effectLst/>
                          <a:latin typeface="Calibri" pitchFamily="34" charset="0"/>
                          <a:cs typeface="Arial" charset="0"/>
                        </a:rPr>
                        <a:t>Oui</a:t>
                      </a:r>
                      <a:r>
                        <a:rPr kumimoji="0" lang="en-US" sz="1200" b="1" i="0" u="none" strike="noStrike" cap="none" normalizeH="0" baseline="0" dirty="0" smtClean="0">
                          <a:ln>
                            <a:noFill/>
                          </a:ln>
                          <a:solidFill>
                            <a:schemeClr val="tx2"/>
                          </a:solidFill>
                          <a:effectLst/>
                          <a:latin typeface="Calibri" pitchFamily="34" charset="0"/>
                          <a:cs typeface="Arial" charset="0"/>
                        </a:rPr>
                        <a:t> </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1838" name="Rectangle 2"/>
          <p:cNvSpPr txBox="1">
            <a:spLocks noChangeArrowheads="1"/>
          </p:cNvSpPr>
          <p:nvPr/>
        </p:nvSpPr>
        <p:spPr bwMode="auto">
          <a:xfrm>
            <a:off x="244475" y="5389563"/>
            <a:ext cx="8686800" cy="1169987"/>
          </a:xfrm>
          <a:prstGeom prst="rect">
            <a:avLst/>
          </a:prstGeom>
          <a:noFill/>
          <a:ln w="9525">
            <a:noFill/>
            <a:miter lim="800000"/>
            <a:headEnd/>
            <a:tailEnd/>
          </a:ln>
        </p:spPr>
        <p:txBody>
          <a:bodyPr anchor="ctr">
            <a:spAutoFit/>
          </a:bodyPr>
          <a:lstStyle/>
          <a:p>
            <a:pPr marL="342900" indent="-342900">
              <a:buFontTx/>
              <a:buAutoNum type="arabicPeriod"/>
            </a:pPr>
            <a:r>
              <a:rPr lang="en-US" sz="1000">
                <a:solidFill>
                  <a:srgbClr val="FFFFFF"/>
                </a:solidFill>
                <a:latin typeface="Calibri" pitchFamily="34" charset="0"/>
              </a:rPr>
              <a:t>SMS SUSFP prend uniquement en charge Windows 2000 SP4, Windows XP SP2 et SP3, Windows Server 2003 SP1 et SP2 pour cette mise à jour.</a:t>
            </a:r>
          </a:p>
          <a:p>
            <a:pPr marL="342900" indent="-342900">
              <a:buFontTx/>
              <a:buAutoNum type="arabicPeriod"/>
            </a:pPr>
            <a:r>
              <a:rPr lang="fr-FR" sz="1000">
                <a:solidFill>
                  <a:srgbClr val="FFFFFF"/>
                </a:solidFill>
                <a:latin typeface="Calibri" pitchFamily="34" charset="0"/>
              </a:rPr>
              <a:t>SMS avec SUSFP prennent en charge toutes les versions affectées d'Internet Explorer à l'exception d'Internet Explorer 7.</a:t>
            </a:r>
            <a:r>
              <a:rPr lang="en-US" sz="1000">
                <a:solidFill>
                  <a:srgbClr val="FFFFFF"/>
                </a:solidFill>
                <a:latin typeface="Calibri" pitchFamily="34" charset="0"/>
              </a:rPr>
              <a:t>Except for versions of Office for Mac</a:t>
            </a:r>
          </a:p>
          <a:p>
            <a:pPr marL="342900" indent="-342900">
              <a:buFontTx/>
              <a:buAutoNum type="arabicPeriod"/>
            </a:pPr>
            <a:r>
              <a:rPr lang="fr-FR" sz="1000">
                <a:solidFill>
                  <a:srgbClr val="FFFFFF"/>
                </a:solidFill>
                <a:latin typeface="Calibri" pitchFamily="34" charset="0"/>
              </a:rPr>
              <a:t>Excepté pour les versions d'Office pour Mac</a:t>
            </a:r>
          </a:p>
          <a:p>
            <a:pPr marL="342900" indent="-342900">
              <a:buFontTx/>
              <a:buAutoNum type="arabicPeriod"/>
            </a:pPr>
            <a:r>
              <a:rPr lang="fr-FR" sz="1000">
                <a:solidFill>
                  <a:srgbClr val="FFFFFF"/>
                </a:solidFill>
                <a:latin typeface="Calibri" pitchFamily="34" charset="0"/>
              </a:rPr>
              <a:t>Excepté pour Excel 2000 SP3</a:t>
            </a:r>
          </a:p>
          <a:p>
            <a:pPr marL="342900" indent="-342900">
              <a:buFontTx/>
              <a:buAutoNum type="arabicPeriod"/>
            </a:pPr>
            <a:r>
              <a:rPr lang="fr-FR" sz="1000">
                <a:solidFill>
                  <a:srgbClr val="FFFFFF"/>
                </a:solidFill>
                <a:latin typeface="Calibri" pitchFamily="34" charset="0"/>
              </a:rPr>
              <a:t>Excel 2000 SP3, Excel 2002 SP3 et Excel 2003 SP3 uniquement</a:t>
            </a:r>
          </a:p>
          <a:p>
            <a:pPr marL="342900" indent="-342900">
              <a:buFontTx/>
              <a:buAutoNum type="arabicPeriod"/>
            </a:pPr>
            <a:r>
              <a:rPr lang="en-US" sz="1000">
                <a:solidFill>
                  <a:srgbClr val="FFFFFF"/>
                </a:solidFill>
                <a:latin typeface="Calibri" pitchFamily="34" charset="0"/>
              </a:rPr>
              <a:t>Excepté pour Word 2000 SP3</a:t>
            </a:r>
          </a:p>
          <a:p>
            <a:pPr marL="342900" indent="-342900">
              <a:buFontTx/>
              <a:buAutoNum type="arabicPeriod"/>
            </a:pPr>
            <a:r>
              <a:rPr lang="fr-FR" sz="1000">
                <a:solidFill>
                  <a:srgbClr val="FFFFFF"/>
                </a:solidFill>
                <a:latin typeface="Calibri" pitchFamily="34" charset="0"/>
              </a:rPr>
              <a:t>Excepté pour Windows XP Édition x64, Windows Server 2003 Édition x64 et Windows Server 2003 pour systèmes Itanium  </a:t>
            </a:r>
            <a:endParaRPr lang="en-US" sz="1000">
              <a:solidFill>
                <a:srgbClr val="FFFFFF"/>
              </a:solidFill>
              <a:latin typeface="Calibri" pitchFamily="34" charset="0"/>
            </a:endParaRPr>
          </a:p>
        </p:txBody>
      </p:sp>
      <p:sp>
        <p:nvSpPr>
          <p:cNvPr id="6" name="Title 5"/>
          <p:cNvSpPr>
            <a:spLocks noGrp="1"/>
          </p:cNvSpPr>
          <p:nvPr>
            <p:ph type="title"/>
          </p:nvPr>
        </p:nvSpPr>
        <p:spPr/>
        <p:txBody>
          <a:bodyPr>
            <a:normAutofit fontScale="90000"/>
          </a:bodyPr>
          <a:lstStyle/>
          <a:p>
            <a:r>
              <a:rPr smtClean="0"/>
              <a:t>Détection et déploiement</a:t>
            </a:r>
            <a:br>
              <a:rPr smtClean="0"/>
            </a:br>
            <a:endParaRPr lang="fr-FR" dirty="0"/>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6034" name="Rectangle 2"/>
          <p:cNvSpPr>
            <a:spLocks noGrp="1" noChangeArrowheads="1"/>
          </p:cNvSpPr>
          <p:nvPr>
            <p:ph type="title"/>
          </p:nvPr>
        </p:nvSpPr>
        <p:spPr>
          <a:xfrm>
            <a:off x="381000" y="230188"/>
            <a:ext cx="8382000" cy="554037"/>
          </a:xfrm>
        </p:spPr>
        <p:txBody>
          <a:bodyPr/>
          <a:lstStyle/>
          <a:p>
            <a:pPr>
              <a:defRPr/>
            </a:pPr>
            <a:r>
              <a:rPr lang="fr-FR" smtClean="0">
                <a:solidFill>
                  <a:srgbClr val="FFFFFF"/>
                </a:solidFill>
              </a:rPr>
              <a:t>Informations de mise à jour (suite)</a:t>
            </a:r>
            <a:endParaRPr smtClean="0">
              <a:solidFill>
                <a:srgbClr val="FFFFFF"/>
              </a:solidFill>
            </a:endParaRPr>
          </a:p>
        </p:txBody>
      </p:sp>
      <p:graphicFrame>
        <p:nvGraphicFramePr>
          <p:cNvPr id="19518" name="Group 62"/>
          <p:cNvGraphicFramePr>
            <a:graphicFrameLocks noGrp="1"/>
          </p:cNvGraphicFramePr>
          <p:nvPr/>
        </p:nvGraphicFramePr>
        <p:xfrm>
          <a:off x="520700" y="1127125"/>
          <a:ext cx="8378825" cy="4941888"/>
        </p:xfrm>
        <a:graphic>
          <a:graphicData uri="http://schemas.openxmlformats.org/drawingml/2006/table">
            <a:tbl>
              <a:tblPr/>
              <a:tblGrid>
                <a:gridCol w="1493838"/>
                <a:gridCol w="1831975"/>
                <a:gridCol w="1185862"/>
                <a:gridCol w="2486025"/>
                <a:gridCol w="1381125"/>
              </a:tblGrid>
              <a:tr h="3698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200" b="1" dirty="0" smtClean="0"/>
                        <a:t>Bulletin</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200" b="1" dirty="0" err="1" smtClean="0"/>
                        <a:t>Redémarrage</a:t>
                      </a:r>
                      <a:r>
                        <a:rPr lang="en-US" sz="1200" b="1" dirty="0" smtClean="0"/>
                        <a:t> </a:t>
                      </a:r>
                      <a:r>
                        <a:rPr lang="en-US" sz="1200" b="1" dirty="0" err="1" smtClean="0"/>
                        <a:t>requis</a:t>
                      </a:r>
                      <a:endParaRPr lang="en-US" sz="1200" b="1" dirty="0" smtClean="0"/>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200" b="1" dirty="0" err="1" smtClean="0"/>
                        <a:t>HotPatching</a:t>
                      </a:r>
                      <a:endParaRPr lang="en-US" sz="1200" b="1" dirty="0" smtClean="0"/>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200" b="1" dirty="0" err="1" smtClean="0"/>
                        <a:t>Désinstallation</a:t>
                      </a:r>
                      <a:endParaRPr lang="en-US" sz="1200" b="1" dirty="0" smtClean="0"/>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b="1" dirty="0" err="1" smtClean="0"/>
                        <a:t>Remplace</a:t>
                      </a:r>
                      <a:endParaRPr lang="en-US" sz="1200" b="1" dirty="0" smtClean="0"/>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lang="en-US" sz="1200" dirty="0" smtClean="0"/>
                        <a:t>MS09-009</a:t>
                      </a:r>
                    </a:p>
                  </a:txBody>
                  <a:tcPr marL="68580" marR="68580" marT="0" marB="0" anchor="ctr"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smtClean="0"/>
                        <a:t>Éventuellement</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smtClean="0"/>
                        <a:t>Non applicable</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fr-FR" sz="1200" smtClean="0"/>
                        <a:t>Oui – Exceptés Excel 2000 et toutes les versions d'Office pour Mac</a:t>
                      </a:r>
                      <a:endParaRPr lang="en-US" sz="1200" smtClean="0"/>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dirty="0" smtClean="0"/>
                        <a:t>MS08-074</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lang="en-US" sz="1200" dirty="0" smtClean="0"/>
                        <a:t>MS09-010</a:t>
                      </a:r>
                    </a:p>
                  </a:txBody>
                  <a:tcPr marL="68580" marR="68580" marT="0" marB="0" anchor="ctr"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smtClean="0"/>
                        <a:t>Oui</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smtClean="0"/>
                        <a:t>Non applicable</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fr-FR" sz="1200" smtClean="0"/>
                        <a:t>Oui – Excepté pour Office 2000</a:t>
                      </a:r>
                      <a:endParaRPr lang="en-US" sz="1200" smtClean="0"/>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dirty="0" smtClean="0"/>
                        <a:t>MS04-027</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lang="en-US" sz="1200" smtClean="0"/>
                        <a:t>MS09-011</a:t>
                      </a:r>
                    </a:p>
                  </a:txBody>
                  <a:tcPr marL="68580" marR="68580" marT="0" marB="0" anchor="ctr"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dirty="0" err="1" smtClean="0"/>
                        <a:t>Éventuellement</a:t>
                      </a:r>
                      <a:endParaRPr lang="en-US" sz="1200" dirty="0" smtClean="0"/>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smtClean="0"/>
                        <a:t>Non applicable</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smtClean="0"/>
                        <a:t>Oui</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dirty="0" smtClean="0"/>
                        <a:t>MS08-033</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lang="en-US" sz="1200" smtClean="0"/>
                        <a:t>MS09-012</a:t>
                      </a:r>
                    </a:p>
                  </a:txBody>
                  <a:tcPr marL="68580" marR="68580" marT="0" marB="0" anchor="ctr"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dirty="0" err="1" smtClean="0"/>
                        <a:t>Oui</a:t>
                      </a:r>
                      <a:endParaRPr lang="en-US" sz="1200" dirty="0" smtClean="0"/>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dirty="0" smtClean="0"/>
                        <a:t>Non applicable</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smtClean="0"/>
                        <a:t>Oui</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dirty="0" smtClean="0"/>
                        <a:t>MS07-022 </a:t>
                      </a:r>
                    </a:p>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dirty="0" smtClean="0"/>
                        <a:t>MS07-058</a:t>
                      </a:r>
                    </a:p>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dirty="0" smtClean="0"/>
                        <a:t>MS08-002</a:t>
                      </a:r>
                    </a:p>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dirty="0" smtClean="0"/>
                        <a:t>MS08-064 </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lang="en-US" sz="1200" smtClean="0"/>
                        <a:t>MS09-013</a:t>
                      </a:r>
                    </a:p>
                  </a:txBody>
                  <a:tcPr marL="68580" marR="68580" marT="0" marB="0" anchor="ctr"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smtClean="0"/>
                        <a:t>Oui</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smtClean="0"/>
                        <a:t>Non applicable</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dirty="0" err="1" smtClean="0"/>
                        <a:t>Oui</a:t>
                      </a:r>
                      <a:endParaRPr lang="en-US" sz="1200" dirty="0" smtClean="0"/>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dirty="0" smtClean="0"/>
                        <a:t>(</a:t>
                      </a:r>
                      <a:r>
                        <a:rPr lang="en-US" sz="1200" dirty="0" err="1" smtClean="0"/>
                        <a:t>Aucun</a:t>
                      </a:r>
                      <a:r>
                        <a:rPr lang="en-US" sz="1200" dirty="0" smtClean="0"/>
                        <a:t>)</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lang="en-US" sz="1200" smtClean="0"/>
                        <a:t>MS09-014</a:t>
                      </a:r>
                    </a:p>
                  </a:txBody>
                  <a:tcPr marL="68580" marR="68580" marT="0" marB="0" anchor="ctr"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smtClean="0"/>
                        <a:t>Oui</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smtClean="0"/>
                        <a:t>Non applicable</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dirty="0" err="1" smtClean="0"/>
                        <a:t>Oui</a:t>
                      </a:r>
                      <a:endParaRPr lang="en-US" sz="1200" dirty="0" smtClean="0"/>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dirty="0" smtClean="0"/>
                        <a:t>MS08-073</a:t>
                      </a:r>
                    </a:p>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dirty="0" smtClean="0"/>
                        <a:t>MS08-078</a:t>
                      </a:r>
                    </a:p>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dirty="0" smtClean="0"/>
                        <a:t>MS09-002</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lang="en-US" sz="1200" smtClean="0"/>
                        <a:t>MS09-015</a:t>
                      </a:r>
                    </a:p>
                  </a:txBody>
                  <a:tcPr marL="68580" marR="68580" marT="0" marB="0" anchor="ctr"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smtClean="0"/>
                        <a:t>Oui</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smtClean="0"/>
                        <a:t>Non applicable</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dirty="0" err="1" smtClean="0"/>
                        <a:t>Oui</a:t>
                      </a:r>
                      <a:endParaRPr lang="en-US" sz="1200" dirty="0" smtClean="0"/>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dirty="0" smtClean="0"/>
                        <a:t>MS07-035</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lang="en-US" sz="1200" smtClean="0"/>
                        <a:t>MS09-016</a:t>
                      </a:r>
                    </a:p>
                  </a:txBody>
                  <a:tcPr marL="68580" marR="68580" marT="0" marB="0" anchor="ctr" horzOverflow="overflow">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smtClean="0"/>
                        <a:t>Oui</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smtClean="0"/>
                        <a:t>Non applicable</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dirty="0" err="1" smtClean="0"/>
                        <a:t>Oui</a:t>
                      </a:r>
                      <a:endParaRPr lang="en-US" sz="1200" dirty="0" smtClean="0"/>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200" dirty="0" smtClean="0"/>
                        <a:t>(</a:t>
                      </a:r>
                      <a:r>
                        <a:rPr lang="en-US" sz="1200" dirty="0" err="1" smtClean="0"/>
                        <a:t>Aucun</a:t>
                      </a:r>
                      <a:r>
                        <a:rPr lang="en-US" sz="1200" dirty="0" smtClean="0"/>
                        <a:t>)</a:t>
                      </a:r>
                    </a:p>
                  </a:txBody>
                  <a:tcPr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81000" y="230188"/>
            <a:ext cx="8382000" cy="554037"/>
          </a:xfrm>
        </p:spPr>
        <p:txBody>
          <a:bodyPr>
            <a:normAutofit fontScale="90000"/>
          </a:bodyPr>
          <a:lstStyle/>
          <a:p>
            <a:pPr>
              <a:defRPr/>
            </a:pPr>
            <a:r>
              <a:rPr lang="fr-FR" smtClean="0"/>
              <a:t>Avril 2009 - Mises à jour non relatives à la sécurité</a:t>
            </a:r>
            <a:endParaRPr smtClean="0"/>
          </a:p>
        </p:txBody>
      </p:sp>
      <p:graphicFrame>
        <p:nvGraphicFramePr>
          <p:cNvPr id="6" name="Table Placeholder 4"/>
          <p:cNvGraphicFramePr>
            <a:graphicFrameLocks/>
          </p:cNvGraphicFramePr>
          <p:nvPr/>
        </p:nvGraphicFramePr>
        <p:xfrm>
          <a:off x="244475" y="2047875"/>
          <a:ext cx="8594726" cy="1904998"/>
        </p:xfrm>
        <a:graphic>
          <a:graphicData uri="http://schemas.openxmlformats.org/drawingml/2006/table">
            <a:tbl>
              <a:tblPr bandRow="1">
                <a:tableStyleId>{5C22544A-7EE6-4342-B048-85BDC9FD1C3A}</a:tableStyleId>
              </a:tblPr>
              <a:tblGrid>
                <a:gridCol w="1281670"/>
                <a:gridCol w="5654424"/>
                <a:gridCol w="1658632"/>
              </a:tblGrid>
              <a:tr h="761998">
                <a:tc>
                  <a:txBody>
                    <a:bodyPr/>
                    <a:lstStyle/>
                    <a:p>
                      <a:pPr algn="ctr"/>
                      <a:r>
                        <a:rPr lang="en-US" dirty="0" smtClean="0">
                          <a:solidFill>
                            <a:schemeClr val="tx1"/>
                          </a:solidFill>
                        </a:rPr>
                        <a:t>KB Article</a:t>
                      </a:r>
                      <a:endParaRPr lang="en-US" dirty="0">
                        <a:solidFill>
                          <a:schemeClr val="tx1"/>
                        </a:solidFill>
                      </a:endParaRPr>
                    </a:p>
                  </a:txBody>
                  <a:tcPr marT="9144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c>
                  <a:txBody>
                    <a:bodyPr/>
                    <a:lstStyle/>
                    <a:p>
                      <a:pPr algn="ctr"/>
                      <a:r>
                        <a:rPr lang="en-US" dirty="0" smtClean="0">
                          <a:solidFill>
                            <a:schemeClr val="tx1"/>
                          </a:solidFill>
                        </a:rPr>
                        <a:t>Title</a:t>
                      </a:r>
                      <a:endParaRPr lang="en-US" dirty="0">
                        <a:solidFill>
                          <a:schemeClr val="tx1"/>
                        </a:solidFill>
                      </a:endParaRPr>
                    </a:p>
                  </a:txBody>
                  <a:tcPr marT="9144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c>
                  <a:txBody>
                    <a:bodyPr/>
                    <a:lstStyle/>
                    <a:p>
                      <a:pPr algn="ctr"/>
                      <a:r>
                        <a:rPr lang="en-US" dirty="0" smtClean="0">
                          <a:solidFill>
                            <a:schemeClr val="tx1"/>
                          </a:solidFill>
                        </a:rPr>
                        <a:t>Distribution</a:t>
                      </a:r>
                      <a:endParaRPr lang="en-US" dirty="0">
                        <a:solidFill>
                          <a:schemeClr val="tx1"/>
                        </a:solidFill>
                      </a:endParaRPr>
                    </a:p>
                  </a:txBody>
                  <a:tcPr marT="9144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r>
              <a:tr h="892921">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dirty="0" smtClean="0">
                          <a:solidFill>
                            <a:schemeClr val="tx1"/>
                          </a:solidFill>
                        </a:rPr>
                        <a:t>KB905866</a:t>
                      </a:r>
                    </a:p>
                  </a:txBody>
                  <a:tcPr marL="45720" marR="0" marB="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dirty="0" smtClean="0">
                          <a:solidFill>
                            <a:schemeClr val="tx1"/>
                          </a:solidFill>
                        </a:rPr>
                        <a:t>Update for Windows Mail Junk E-mail Filter </a:t>
                      </a:r>
                    </a:p>
                    <a:p>
                      <a:pPr marL="0" marR="0" lvl="0" indent="0" algn="l" defTabSz="914400" rtl="0" eaLnBrk="1" fontAlgn="base" latinLnBrk="0" hangingPunct="1">
                        <a:lnSpc>
                          <a:spcPct val="100000"/>
                        </a:lnSpc>
                        <a:spcBef>
                          <a:spcPct val="0"/>
                        </a:spcBef>
                        <a:spcAft>
                          <a:spcPct val="0"/>
                        </a:spcAft>
                        <a:buClrTx/>
                        <a:buSzTx/>
                        <a:buFontTx/>
                        <a:buNone/>
                        <a:tabLst/>
                        <a:defRPr/>
                      </a:pPr>
                      <a:r>
                        <a:rPr lang="en-US" dirty="0" smtClean="0">
                          <a:solidFill>
                            <a:schemeClr val="tx1"/>
                          </a:solidFill>
                        </a:rPr>
                        <a:t>The April 2009 release of the Windows Mail Junk E-mail Filter</a:t>
                      </a:r>
                    </a:p>
                    <a:p>
                      <a:pPr marL="0" marR="0" lvl="0" indent="0" algn="l" defTabSz="914400" rtl="0" eaLnBrk="1" fontAlgn="base" latinLnBrk="0" hangingPunct="1">
                        <a:lnSpc>
                          <a:spcPct val="100000"/>
                        </a:lnSpc>
                        <a:spcBef>
                          <a:spcPct val="0"/>
                        </a:spcBef>
                        <a:spcAft>
                          <a:spcPct val="0"/>
                        </a:spcAft>
                        <a:buClrTx/>
                        <a:buSzTx/>
                        <a:buFontTx/>
                        <a:buNone/>
                        <a:tabLst/>
                        <a:defRPr/>
                      </a:pPr>
                      <a:endParaRPr lang="en-US" dirty="0" smtClean="0">
                        <a:solidFill>
                          <a:schemeClr val="tx1"/>
                        </a:solidFill>
                      </a:endParaRPr>
                    </a:p>
                  </a:txBody>
                  <a:tcPr marL="45720" marR="0" marB="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Catalog,  AU, WSUS</a:t>
                      </a:r>
                      <a:endParaRPr lang="en-US" dirty="0">
                        <a:solidFill>
                          <a:schemeClr val="tx1"/>
                        </a:solidFill>
                      </a:endParaRPr>
                    </a:p>
                  </a:txBody>
                  <a:tcPr marL="4572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r>
            </a:tbl>
          </a:graphicData>
        </a:graphic>
      </p:graphicFrame>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8082" name="Rectangle 2"/>
          <p:cNvSpPr>
            <a:spLocks noGrp="1" noChangeArrowheads="1"/>
          </p:cNvSpPr>
          <p:nvPr>
            <p:ph type="title"/>
          </p:nvPr>
        </p:nvSpPr>
        <p:spPr/>
        <p:txBody>
          <a:bodyPr/>
          <a:lstStyle/>
          <a:p>
            <a:pPr>
              <a:defRPr/>
            </a:pPr>
            <a:r>
              <a:rPr lang="fr-FR" smtClean="0">
                <a:solidFill>
                  <a:srgbClr val="FFFFFF"/>
                </a:solidFill>
              </a:rPr>
              <a:t>Outil de suppression des logiciels malveillants (MSRT)</a:t>
            </a:r>
            <a:endParaRPr smtClean="0">
              <a:solidFill>
                <a:srgbClr val="FFFFFF"/>
              </a:solidFill>
            </a:endParaRPr>
          </a:p>
        </p:txBody>
      </p:sp>
      <p:sp>
        <p:nvSpPr>
          <p:cNvPr id="34819" name="Rectangle 3"/>
          <p:cNvSpPr>
            <a:spLocks noGrp="1" noChangeArrowheads="1"/>
          </p:cNvSpPr>
          <p:nvPr>
            <p:ph idx="1"/>
          </p:nvPr>
        </p:nvSpPr>
        <p:spPr>
          <a:xfrm>
            <a:off x="0" y="1979613"/>
            <a:ext cx="8756650" cy="2278062"/>
          </a:xfrm>
        </p:spPr>
        <p:txBody>
          <a:bodyPr/>
          <a:lstStyle/>
          <a:p>
            <a:r>
              <a:rPr lang="fr-FR" sz="2000" smtClean="0">
                <a:solidFill>
                  <a:srgbClr val="FFFFFF"/>
                </a:solidFill>
              </a:rPr>
              <a:t>Ajoute la possibilité de supprimer :</a:t>
            </a:r>
          </a:p>
          <a:p>
            <a:pPr lvl="1"/>
            <a:r>
              <a:rPr lang="en-US" sz="2000" smtClean="0">
                <a:solidFill>
                  <a:srgbClr val="FFFFFF"/>
                </a:solidFill>
              </a:rPr>
              <a:t>Win32/Waledac </a:t>
            </a:r>
          </a:p>
          <a:p>
            <a:pPr lvl="1"/>
            <a:r>
              <a:rPr lang="fr-FR" sz="2000" smtClean="0">
                <a:solidFill>
                  <a:srgbClr val="FFFFFF"/>
                </a:solidFill>
              </a:rPr>
              <a:t>Disponible en tant que mise à jour prioritaire sous Windows Update et Microsoft Update</a:t>
            </a:r>
          </a:p>
          <a:p>
            <a:pPr lvl="1"/>
            <a:r>
              <a:rPr lang="fr-FR" sz="2000" smtClean="0">
                <a:solidFill>
                  <a:srgbClr val="FFFFFF"/>
                </a:solidFill>
              </a:rPr>
              <a:t>Disponible par WSUS 2.0 et WSUS 3.0</a:t>
            </a:r>
          </a:p>
          <a:p>
            <a:r>
              <a:rPr lang="fr-FR" sz="2000" smtClean="0">
                <a:solidFill>
                  <a:srgbClr val="FFFFFF"/>
                </a:solidFill>
              </a:rPr>
              <a:t>Disponible en téléchargement à l'adresse suivante : http://www.microsoft.com/france/securite/malwareremove</a:t>
            </a:r>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5"/>
          <p:cNvSpPr txBox="1">
            <a:spLocks/>
          </p:cNvSpPr>
          <p:nvPr/>
        </p:nvSpPr>
        <p:spPr>
          <a:xfrm>
            <a:off x="244475" y="114300"/>
            <a:ext cx="8382000" cy="996950"/>
          </a:xfrm>
          <a:prstGeom prst="rect">
            <a:avLst/>
          </a:prstGeom>
        </p:spPr>
        <p:txBody>
          <a:bodyPr/>
          <a:lstStyle/>
          <a:p>
            <a:pPr defTabSz="912813">
              <a:lnSpc>
                <a:spcPct val="90000"/>
              </a:lnSpc>
              <a:defRPr/>
            </a:pPr>
            <a:r>
              <a:rPr lang="fr-FR" sz="3600" dirty="0">
                <a:solidFill>
                  <a:srgbClr val="FFFFFF"/>
                </a:solidFill>
                <a:effectLst>
                  <a:outerShdw blurRad="38100" dist="38100" dir="2700000" algn="tl">
                    <a:srgbClr val="000000"/>
                  </a:outerShdw>
                </a:effectLst>
              </a:rPr>
              <a:t>Rapport sur les données de sécurité volume 6</a:t>
            </a:r>
            <a:endParaRPr lang="en-US" sz="3600" dirty="0">
              <a:solidFill>
                <a:srgbClr val="FFFFFF"/>
              </a:solidFill>
              <a:effectLst>
                <a:outerShdw blurRad="38100" dist="38100" dir="2700000" algn="tl">
                  <a:srgbClr val="000000"/>
                </a:outerShdw>
              </a:effectLst>
            </a:endParaRPr>
          </a:p>
        </p:txBody>
      </p:sp>
      <p:sp>
        <p:nvSpPr>
          <p:cNvPr id="4" name="Title 5"/>
          <p:cNvSpPr txBox="1">
            <a:spLocks/>
          </p:cNvSpPr>
          <p:nvPr/>
        </p:nvSpPr>
        <p:spPr>
          <a:xfrm>
            <a:off x="152400" y="4257675"/>
            <a:ext cx="4235450" cy="1565275"/>
          </a:xfrm>
          <a:prstGeom prst="rect">
            <a:avLst/>
          </a:prstGeom>
        </p:spPr>
        <p:txBody>
          <a:bodyPr/>
          <a:lstStyle/>
          <a:p>
            <a:pPr defTabSz="912813">
              <a:lnSpc>
                <a:spcPct val="90000"/>
              </a:lnSpc>
              <a:defRPr/>
            </a:pPr>
            <a:r>
              <a:rPr lang="fr-FR" sz="1800" dirty="0">
                <a:solidFill>
                  <a:srgbClr val="FFFFFF"/>
                </a:solidFill>
                <a:effectLst>
                  <a:outerShdw blurRad="38100" dist="38100" dir="2700000" algn="tl">
                    <a:srgbClr val="000000"/>
                  </a:outerShdw>
                </a:effectLst>
              </a:rPr>
              <a:t>Le Rapport sur les données de sécurité complet et une synthèse (disponible dans 10 langues) est disponible à :</a:t>
            </a:r>
            <a:br>
              <a:rPr lang="fr-FR" sz="1800" dirty="0">
                <a:solidFill>
                  <a:srgbClr val="FFFFFF"/>
                </a:solidFill>
                <a:effectLst>
                  <a:outerShdw blurRad="38100" dist="38100" dir="2700000" algn="tl">
                    <a:srgbClr val="000000"/>
                  </a:outerShdw>
                </a:effectLst>
              </a:rPr>
            </a:br>
            <a:endParaRPr lang="fr-FR" sz="2000" dirty="0">
              <a:solidFill>
                <a:srgbClr val="FFFFFF"/>
              </a:solidFill>
              <a:effectLst>
                <a:outerShdw blurRad="38100" dist="38100" dir="2700000" algn="tl">
                  <a:srgbClr val="000000"/>
                </a:outerShdw>
              </a:effectLst>
            </a:endParaRPr>
          </a:p>
          <a:p>
            <a:pPr defTabSz="912813">
              <a:lnSpc>
                <a:spcPct val="90000"/>
              </a:lnSpc>
              <a:defRPr/>
            </a:pPr>
            <a:r>
              <a:rPr lang="en-US" sz="1800" b="1" i="1" dirty="0">
                <a:solidFill>
                  <a:srgbClr val="FFFFFF"/>
                </a:solidFill>
              </a:rPr>
              <a:t>http://www.microsoft.com/france/sir</a:t>
            </a:r>
          </a:p>
        </p:txBody>
      </p:sp>
      <p:sp>
        <p:nvSpPr>
          <p:cNvPr id="5" name="TextBox 4"/>
          <p:cNvSpPr txBox="1"/>
          <p:nvPr/>
        </p:nvSpPr>
        <p:spPr>
          <a:xfrm>
            <a:off x="114300" y="1489075"/>
            <a:ext cx="8509000" cy="2308225"/>
          </a:xfrm>
          <a:prstGeom prst="rect">
            <a:avLst/>
          </a:prstGeom>
          <a:noFill/>
        </p:spPr>
        <p:txBody>
          <a:bodyPr>
            <a:spAutoFit/>
          </a:bodyPr>
          <a:lstStyle/>
          <a:p>
            <a:pPr indent="90488">
              <a:buFont typeface="Arial" charset="0"/>
              <a:buChar char="•"/>
              <a:defRPr/>
            </a:pPr>
            <a:r>
              <a:rPr lang="en-US" sz="1800" dirty="0">
                <a:solidFill>
                  <a:schemeClr val="tx1"/>
                </a:solidFill>
                <a:effectLst>
                  <a:outerShdw blurRad="38100" dist="38100" dir="2700000" algn="tl">
                    <a:srgbClr val="000000"/>
                  </a:outerShdw>
                </a:effectLst>
              </a:rPr>
              <a:t> </a:t>
            </a:r>
            <a:r>
              <a:rPr lang="en-US" sz="1800" dirty="0">
                <a:solidFill>
                  <a:srgbClr val="FFFFFF"/>
                </a:solidFill>
                <a:effectLst>
                  <a:outerShdw blurRad="38100" dist="38100" dir="2700000" algn="tl">
                    <a:srgbClr val="000000"/>
                  </a:outerShdw>
                </a:effectLst>
              </a:rPr>
              <a:t>Faux </a:t>
            </a:r>
            <a:r>
              <a:rPr lang="en-US" sz="1800" dirty="0" err="1">
                <a:solidFill>
                  <a:srgbClr val="FFFFFF"/>
                </a:solidFill>
                <a:effectLst>
                  <a:outerShdw blurRad="38100" dist="38100" dir="2700000" algn="tl">
                    <a:srgbClr val="000000"/>
                  </a:outerShdw>
                </a:effectLst>
              </a:rPr>
              <a:t>logiciels</a:t>
            </a:r>
            <a:r>
              <a:rPr lang="en-US" sz="1800" dirty="0">
                <a:solidFill>
                  <a:srgbClr val="FFFFFF"/>
                </a:solidFill>
                <a:effectLst>
                  <a:outerShdw blurRad="38100" dist="38100" dir="2700000" algn="tl">
                    <a:srgbClr val="000000"/>
                  </a:outerShdw>
                </a:effectLst>
              </a:rPr>
              <a:t> de </a:t>
            </a:r>
            <a:r>
              <a:rPr lang="en-US" sz="1800" dirty="0" err="1">
                <a:solidFill>
                  <a:srgbClr val="FFFFFF"/>
                </a:solidFill>
                <a:effectLst>
                  <a:outerShdw blurRad="38100" dist="38100" dir="2700000" algn="tl">
                    <a:srgbClr val="000000"/>
                  </a:outerShdw>
                </a:effectLst>
              </a:rPr>
              <a:t>sécurité</a:t>
            </a:r>
            <a:endParaRPr lang="en-US" sz="1800" dirty="0">
              <a:solidFill>
                <a:srgbClr val="FFFFFF"/>
              </a:solidFill>
              <a:effectLst>
                <a:outerShdw blurRad="38100" dist="38100" dir="2700000" algn="tl">
                  <a:srgbClr val="000000"/>
                </a:outerShdw>
              </a:effectLst>
            </a:endParaRPr>
          </a:p>
          <a:p>
            <a:pPr indent="90488">
              <a:buFont typeface="Arial" charset="0"/>
              <a:buChar char="•"/>
              <a:defRPr/>
            </a:pPr>
            <a:endParaRPr lang="en-US" sz="1800" dirty="0">
              <a:solidFill>
                <a:srgbClr val="FFFFFF"/>
              </a:solidFill>
              <a:effectLst>
                <a:outerShdw blurRad="38100" dist="38100" dir="2700000" algn="tl">
                  <a:srgbClr val="000000"/>
                </a:outerShdw>
              </a:effectLst>
            </a:endParaRPr>
          </a:p>
          <a:p>
            <a:pPr indent="90488">
              <a:buFont typeface="Arial" charset="0"/>
              <a:buChar char="•"/>
              <a:defRPr/>
            </a:pPr>
            <a:r>
              <a:rPr lang="fr-FR" sz="1800" dirty="0">
                <a:solidFill>
                  <a:schemeClr val="tx1"/>
                </a:solidFill>
                <a:effectLst>
                  <a:outerShdw blurRad="38100" dist="38100" dir="2700000" algn="tl">
                    <a:srgbClr val="000000"/>
                  </a:outerShdw>
                </a:effectLst>
              </a:rPr>
              <a:t> </a:t>
            </a:r>
            <a:r>
              <a:rPr lang="fr-FR" sz="1800" dirty="0">
                <a:solidFill>
                  <a:srgbClr val="FFFFFF"/>
                </a:solidFill>
                <a:effectLst>
                  <a:outerShdw blurRad="38100" dist="38100" dir="2700000" algn="tl">
                    <a:srgbClr val="000000"/>
                  </a:outerShdw>
                </a:effectLst>
              </a:rPr>
              <a:t>Schémas d'hébergement de phishing</a:t>
            </a:r>
            <a:br>
              <a:rPr lang="fr-FR" sz="1800" dirty="0">
                <a:solidFill>
                  <a:srgbClr val="FFFFFF"/>
                </a:solidFill>
                <a:effectLst>
                  <a:outerShdw blurRad="38100" dist="38100" dir="2700000" algn="tl">
                    <a:srgbClr val="000000"/>
                  </a:outerShdw>
                </a:effectLst>
              </a:rPr>
            </a:br>
            <a:r>
              <a:rPr lang="fr-FR" sz="1800" dirty="0">
                <a:solidFill>
                  <a:srgbClr val="FFFFFF"/>
                </a:solidFill>
                <a:effectLst>
                  <a:outerShdw blurRad="38100" dist="38100" dir="2700000" algn="tl">
                    <a:srgbClr val="000000"/>
                  </a:outerShdw>
                </a:effectLst>
              </a:rPr>
              <a:t>et de logiciels malveillants</a:t>
            </a:r>
          </a:p>
          <a:p>
            <a:pPr indent="90488">
              <a:buFont typeface="Arial" charset="0"/>
              <a:buChar char="•"/>
              <a:defRPr/>
            </a:pPr>
            <a:endParaRPr lang="fr-FR" sz="1800" dirty="0">
              <a:solidFill>
                <a:schemeClr val="tx1"/>
              </a:solidFill>
              <a:effectLst>
                <a:outerShdw blurRad="38100" dist="38100" dir="2700000" algn="tl">
                  <a:srgbClr val="000000"/>
                </a:outerShdw>
              </a:effectLst>
            </a:endParaRPr>
          </a:p>
          <a:p>
            <a:pPr indent="90488">
              <a:buFont typeface="Arial" charset="0"/>
              <a:buChar char="•"/>
              <a:defRPr/>
            </a:pPr>
            <a:r>
              <a:rPr lang="fr-FR" sz="1800" dirty="0">
                <a:solidFill>
                  <a:schemeClr val="tx1"/>
                </a:solidFill>
                <a:effectLst>
                  <a:outerShdw blurRad="38100" dist="38100" dir="2700000" algn="tl">
                    <a:srgbClr val="000000"/>
                  </a:outerShdw>
                </a:effectLst>
              </a:rPr>
              <a:t> </a:t>
            </a:r>
            <a:r>
              <a:rPr lang="fr-FR" sz="1800" dirty="0">
                <a:solidFill>
                  <a:srgbClr val="FFFFFF"/>
                </a:solidFill>
                <a:effectLst>
                  <a:outerShdw blurRad="38100" dist="38100" dir="2700000" algn="tl">
                    <a:srgbClr val="000000"/>
                  </a:outerShdw>
                </a:effectLst>
              </a:rPr>
              <a:t>Mise à jour des contenus précédents</a:t>
            </a:r>
          </a:p>
          <a:p>
            <a:pPr indent="90488">
              <a:buFont typeface="Arial" charset="0"/>
              <a:buChar char="•"/>
              <a:defRPr/>
            </a:pPr>
            <a:endParaRPr lang="en-US" sz="1800" dirty="0">
              <a:solidFill>
                <a:schemeClr val="tx1"/>
              </a:solidFill>
              <a:effectLst>
                <a:outerShdw blurRad="38100" dist="38100" dir="2700000" algn="tl">
                  <a:srgbClr val="000000"/>
                </a:outerShdw>
              </a:effectLst>
            </a:endParaRPr>
          </a:p>
          <a:p>
            <a:pPr indent="90488">
              <a:buFont typeface="Arial" charset="0"/>
              <a:buChar char="•"/>
              <a:defRPr/>
            </a:pPr>
            <a:r>
              <a:rPr lang="en-US" sz="1800" dirty="0">
                <a:solidFill>
                  <a:schemeClr val="tx1"/>
                </a:solidFill>
                <a:effectLst>
                  <a:outerShdw blurRad="38100" dist="38100" dir="2700000" algn="tl">
                    <a:srgbClr val="000000"/>
                  </a:outerShdw>
                </a:effectLst>
              </a:rPr>
              <a:t> </a:t>
            </a:r>
            <a:r>
              <a:rPr lang="en-US" sz="1800" dirty="0" err="1">
                <a:solidFill>
                  <a:srgbClr val="FFFFFF"/>
                </a:solidFill>
                <a:effectLst>
                  <a:outerShdw blurRad="38100" dist="38100" dir="2700000" algn="tl">
                    <a:srgbClr val="000000"/>
                  </a:outerShdw>
                </a:effectLst>
              </a:rPr>
              <a:t>Conseils</a:t>
            </a:r>
            <a:r>
              <a:rPr lang="en-US" sz="1800" dirty="0">
                <a:solidFill>
                  <a:srgbClr val="FFFFFF"/>
                </a:solidFill>
                <a:effectLst>
                  <a:outerShdw blurRad="38100" dist="38100" dir="2700000" algn="tl">
                    <a:srgbClr val="000000"/>
                  </a:outerShdw>
                </a:effectLst>
              </a:rPr>
              <a:t> </a:t>
            </a:r>
            <a:r>
              <a:rPr lang="en-US" sz="1800" dirty="0" err="1">
                <a:solidFill>
                  <a:srgbClr val="FFFFFF"/>
                </a:solidFill>
                <a:effectLst>
                  <a:outerShdw blurRad="38100" dist="38100" dir="2700000" algn="tl">
                    <a:srgbClr val="000000"/>
                  </a:outerShdw>
                </a:effectLst>
              </a:rPr>
              <a:t>pratiques</a:t>
            </a:r>
            <a:endParaRPr lang="en-US" sz="1800" dirty="0">
              <a:solidFill>
                <a:srgbClr val="FFFFFF"/>
              </a:solidFill>
              <a:effectLst>
                <a:outerShdw blurRad="38100" dist="38100" dir="2700000" algn="tl">
                  <a:srgbClr val="000000"/>
                </a:outerShdw>
              </a:effectLst>
            </a:endParaRPr>
          </a:p>
        </p:txBody>
      </p:sp>
      <p:pic>
        <p:nvPicPr>
          <p:cNvPr id="35845" name="Picture 7"/>
          <p:cNvPicPr>
            <a:picLocks noChangeAspect="1" noChangeArrowheads="1"/>
          </p:cNvPicPr>
          <p:nvPr/>
        </p:nvPicPr>
        <p:blipFill>
          <a:blip r:embed="rId3"/>
          <a:srcRect/>
          <a:stretch>
            <a:fillRect/>
          </a:stretch>
        </p:blipFill>
        <p:spPr bwMode="auto">
          <a:xfrm>
            <a:off x="4365625" y="2232025"/>
            <a:ext cx="4533900" cy="4133850"/>
          </a:xfrm>
          <a:prstGeom prst="rect">
            <a:avLst/>
          </a:prstGeom>
          <a:noFill/>
          <a:ln w="9525">
            <a:noFill/>
            <a:miter lim="800000"/>
            <a:headEnd/>
            <a:tailEnd/>
          </a:ln>
        </p:spPr>
      </p:pic>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4706" name="Rectangle 2"/>
          <p:cNvSpPr>
            <a:spLocks noGrp="1" noChangeArrowheads="1"/>
          </p:cNvSpPr>
          <p:nvPr>
            <p:ph type="title"/>
          </p:nvPr>
        </p:nvSpPr>
        <p:spPr/>
        <p:txBody>
          <a:bodyPr/>
          <a:lstStyle/>
          <a:p>
            <a:pPr defTabSz="914363" fontAlgn="auto">
              <a:spcAft>
                <a:spcPts val="0"/>
              </a:spcAft>
              <a:defRPr/>
            </a:pPr>
            <a:r>
              <a:rPr>
                <a:solidFill>
                  <a:schemeClr val="tx1">
                    <a:lumMod val="95000"/>
                  </a:schemeClr>
                </a:solidFill>
              </a:rPr>
              <a:t>Questions - Réponses</a:t>
            </a:r>
          </a:p>
        </p:txBody>
      </p:sp>
      <p:sp>
        <p:nvSpPr>
          <p:cNvPr id="9219" name="Rectangle 3"/>
          <p:cNvSpPr>
            <a:spLocks noGrp="1" noChangeArrowheads="1"/>
          </p:cNvSpPr>
          <p:nvPr>
            <p:ph idx="1"/>
          </p:nvPr>
        </p:nvSpPr>
        <p:spPr>
          <a:xfrm>
            <a:off x="152400" y="1035050"/>
            <a:ext cx="8747125" cy="828675"/>
          </a:xfrm>
        </p:spPr>
        <p:txBody>
          <a:bodyPr/>
          <a:lstStyle/>
          <a:p>
            <a:pPr>
              <a:lnSpc>
                <a:spcPct val="150000"/>
              </a:lnSpc>
              <a:buFontTx/>
              <a:buNone/>
            </a:pPr>
            <a:r>
              <a:rPr lang="fr-FR" sz="2400" smtClean="0"/>
              <a:t>À tout moment pendant la présentation, posez vos questions :</a:t>
            </a:r>
            <a:endParaRPr lang="en-US" sz="2400" smtClean="0"/>
          </a:p>
        </p:txBody>
      </p:sp>
      <p:pic>
        <p:nvPicPr>
          <p:cNvPr id="9220" name="Picture 4"/>
          <p:cNvPicPr>
            <a:picLocks noChangeAspect="1" noChangeArrowheads="1"/>
          </p:cNvPicPr>
          <p:nvPr/>
        </p:nvPicPr>
        <p:blipFill>
          <a:blip r:embed="rId3"/>
          <a:srcRect/>
          <a:stretch>
            <a:fillRect/>
          </a:stretch>
        </p:blipFill>
        <p:spPr bwMode="auto">
          <a:xfrm>
            <a:off x="1527175" y="2232025"/>
            <a:ext cx="5899150" cy="1082675"/>
          </a:xfrm>
          <a:prstGeom prst="rect">
            <a:avLst/>
          </a:prstGeom>
          <a:noFill/>
          <a:ln w="9525">
            <a:noFill/>
            <a:miter lim="800000"/>
            <a:headEnd/>
            <a:tailEnd/>
          </a:ln>
        </p:spPr>
      </p:pic>
      <p:sp>
        <p:nvSpPr>
          <p:cNvPr id="9221" name="TextBox 4"/>
          <p:cNvSpPr txBox="1">
            <a:spLocks noChangeArrowheads="1"/>
          </p:cNvSpPr>
          <p:nvPr/>
        </p:nvSpPr>
        <p:spPr bwMode="auto">
          <a:xfrm>
            <a:off x="336550" y="1771650"/>
            <a:ext cx="7170738" cy="338138"/>
          </a:xfrm>
          <a:prstGeom prst="rect">
            <a:avLst/>
          </a:prstGeom>
          <a:noFill/>
          <a:ln w="9525">
            <a:noFill/>
            <a:miter lim="800000"/>
            <a:headEnd/>
            <a:tailEnd/>
          </a:ln>
        </p:spPr>
        <p:txBody>
          <a:bodyPr wrap="none">
            <a:spAutoFit/>
          </a:bodyPr>
          <a:lstStyle/>
          <a:p>
            <a:r>
              <a:rPr lang="fr-FR" sz="1600" b="1">
                <a:solidFill>
                  <a:schemeClr val="tx1"/>
                </a:solidFill>
              </a:rPr>
              <a:t>1. Ouvrez l’interface Questions-réponses en cliquant sur le menu Q&amp;R :</a:t>
            </a:r>
          </a:p>
        </p:txBody>
      </p:sp>
      <p:sp>
        <p:nvSpPr>
          <p:cNvPr id="9222" name="Rectangle 6"/>
          <p:cNvSpPr>
            <a:spLocks noChangeArrowheads="1"/>
          </p:cNvSpPr>
          <p:nvPr/>
        </p:nvSpPr>
        <p:spPr bwMode="auto">
          <a:xfrm>
            <a:off x="336550" y="3797300"/>
            <a:ext cx="7458075" cy="584200"/>
          </a:xfrm>
          <a:prstGeom prst="rect">
            <a:avLst/>
          </a:prstGeom>
          <a:noFill/>
          <a:ln w="9525">
            <a:noFill/>
            <a:miter lim="800000"/>
            <a:headEnd/>
            <a:tailEnd/>
          </a:ln>
        </p:spPr>
        <p:txBody>
          <a:bodyPr>
            <a:spAutoFit/>
          </a:bodyPr>
          <a:lstStyle/>
          <a:p>
            <a:r>
              <a:rPr lang="fr-FR" sz="1600" b="1">
                <a:solidFill>
                  <a:schemeClr val="tx1"/>
                </a:solidFill>
              </a:rPr>
              <a:t>2. Précisez le numéro du Bulletin, entrez votre question et cliquez sur « Poser une question » :</a:t>
            </a:r>
            <a:endParaRPr lang="fr-FR" sz="1600"/>
          </a:p>
        </p:txBody>
      </p:sp>
      <p:pic>
        <p:nvPicPr>
          <p:cNvPr id="9223" name="Picture 6"/>
          <p:cNvPicPr>
            <a:picLocks noChangeAspect="1" noChangeArrowheads="1"/>
          </p:cNvPicPr>
          <p:nvPr/>
        </p:nvPicPr>
        <p:blipFill>
          <a:blip r:embed="rId4"/>
          <a:srcRect/>
          <a:stretch>
            <a:fillRect/>
          </a:stretch>
        </p:blipFill>
        <p:spPr bwMode="auto">
          <a:xfrm>
            <a:off x="1533525" y="4476750"/>
            <a:ext cx="6103938" cy="17145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263525"/>
            <a:ext cx="9017000" cy="1231900"/>
          </a:xfrm>
        </p:spPr>
        <p:txBody>
          <a:bodyPr/>
          <a:lstStyle/>
          <a:p>
            <a:pPr>
              <a:defRPr/>
            </a:pPr>
            <a:r>
              <a:rPr err="1" smtClean="0">
                <a:solidFill>
                  <a:srgbClr val="FFFFFF"/>
                </a:solidFill>
              </a:rPr>
              <a:t>Ressources</a:t>
            </a:r>
            <a:r>
              <a:rPr smtClean="0">
                <a:solidFill>
                  <a:srgbClr val="FFFFFF"/>
                </a:solidFill>
              </a:rPr>
              <a:t> </a:t>
            </a:r>
            <a:r>
              <a:rPr err="1" smtClean="0">
                <a:solidFill>
                  <a:srgbClr val="FFFFFF"/>
                </a:solidFill>
              </a:rPr>
              <a:t>concernant</a:t>
            </a:r>
            <a:r>
              <a:rPr smtClean="0">
                <a:solidFill>
                  <a:srgbClr val="FFFFFF"/>
                </a:solidFill>
              </a:rPr>
              <a:t> </a:t>
            </a:r>
            <a:r>
              <a:rPr err="1" smtClean="0">
                <a:solidFill>
                  <a:srgbClr val="FFFFFF"/>
                </a:solidFill>
              </a:rPr>
              <a:t>Conficker</a:t>
            </a:r>
            <a:endParaRPr smtClean="0">
              <a:solidFill>
                <a:srgbClr val="FFFFFF"/>
              </a:solidFill>
            </a:endParaRPr>
          </a:p>
        </p:txBody>
      </p:sp>
      <p:sp>
        <p:nvSpPr>
          <p:cNvPr id="36867" name="Content Placeholder 2"/>
          <p:cNvSpPr>
            <a:spLocks noGrp="1"/>
          </p:cNvSpPr>
          <p:nvPr>
            <p:ph idx="1"/>
          </p:nvPr>
        </p:nvSpPr>
        <p:spPr>
          <a:xfrm>
            <a:off x="60325" y="1587500"/>
            <a:ext cx="8756650" cy="2074863"/>
          </a:xfrm>
        </p:spPr>
        <p:txBody>
          <a:bodyPr/>
          <a:lstStyle/>
          <a:p>
            <a:r>
              <a:rPr lang="fr-FR" smtClean="0">
                <a:solidFill>
                  <a:srgbClr val="FFFFFF"/>
                </a:solidFill>
              </a:rPr>
              <a:t>Conseils pour les professionnels de l'informatique</a:t>
            </a:r>
          </a:p>
          <a:p>
            <a:pPr lvl="1"/>
            <a:r>
              <a:rPr lang="en-US" smtClean="0">
                <a:solidFill>
                  <a:srgbClr val="FFFFFF"/>
                </a:solidFill>
              </a:rPr>
              <a:t>http://technet.microsoft.com/security/dd452420 </a:t>
            </a:r>
          </a:p>
          <a:p>
            <a:r>
              <a:rPr lang="fr-FR" smtClean="0">
                <a:solidFill>
                  <a:srgbClr val="FFFFFF"/>
                </a:solidFill>
              </a:rPr>
              <a:t>Conseils pour le grand public</a:t>
            </a:r>
          </a:p>
          <a:p>
            <a:pPr lvl="1"/>
            <a:r>
              <a:rPr lang="en-US" smtClean="0">
                <a:solidFill>
                  <a:srgbClr val="FFFFFF"/>
                </a:solidFill>
              </a:rPr>
              <a:t>http://www.microsoft.com/france/protect/computer/viruses/worms/conficker.mspx </a:t>
            </a:r>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defTabSz="914363" fontAlgn="auto">
              <a:spcAft>
                <a:spcPts val="0"/>
              </a:spcAft>
              <a:defRPr/>
            </a:pPr>
            <a:r>
              <a:rPr noProof="1">
                <a:solidFill>
                  <a:schemeClr val="tx1">
                    <a:lumMod val="95000"/>
                  </a:schemeClr>
                </a:solidFill>
              </a:rPr>
              <a:t>Ressources</a:t>
            </a:r>
          </a:p>
        </p:txBody>
      </p:sp>
      <p:sp>
        <p:nvSpPr>
          <p:cNvPr id="37891" name="Rectangle 3"/>
          <p:cNvSpPr>
            <a:spLocks noGrp="1" noChangeArrowheads="1"/>
          </p:cNvSpPr>
          <p:nvPr>
            <p:ph idx="1"/>
          </p:nvPr>
        </p:nvSpPr>
        <p:spPr>
          <a:xfrm>
            <a:off x="457200" y="1119188"/>
            <a:ext cx="8229600" cy="4838700"/>
          </a:xfrm>
        </p:spPr>
        <p:txBody>
          <a:bodyPr/>
          <a:lstStyle/>
          <a:p>
            <a:pPr>
              <a:lnSpc>
                <a:spcPct val="85000"/>
              </a:lnSpc>
              <a:spcBef>
                <a:spcPct val="15000"/>
              </a:spcBef>
            </a:pPr>
            <a:r>
              <a:rPr lang="en-US" sz="1600" noProof="1" smtClean="0"/>
              <a:t>Synthèse des </a:t>
            </a:r>
            <a:r>
              <a:rPr lang="fr-FR" sz="1600" smtClean="0"/>
              <a:t>Bulletin</a:t>
            </a:r>
            <a:r>
              <a:rPr lang="fr-FR" sz="1600" noProof="1" smtClean="0"/>
              <a:t>s de sécurité</a:t>
            </a:r>
            <a:br>
              <a:rPr lang="fr-FR" sz="1600" noProof="1" smtClean="0"/>
            </a:br>
            <a:r>
              <a:rPr lang="fr-FR" sz="1600" i="1" noProof="1" smtClean="0"/>
              <a:t>http://www.microsoft.com/france/technet/security/bulletin/ms09</a:t>
            </a:r>
            <a:r>
              <a:rPr lang="en-US" sz="1600" i="1" smtClean="0"/>
              <a:t>-apr</a:t>
            </a:r>
            <a:r>
              <a:rPr lang="en-US" sz="1600" i="1" noProof="1" smtClean="0"/>
              <a:t>mspx</a:t>
            </a:r>
          </a:p>
          <a:p>
            <a:pPr>
              <a:lnSpc>
                <a:spcPct val="85000"/>
              </a:lnSpc>
              <a:spcBef>
                <a:spcPct val="15000"/>
              </a:spcBef>
            </a:pPr>
            <a:endParaRPr lang="en-US" sz="1600" i="1" noProof="1" smtClean="0"/>
          </a:p>
          <a:p>
            <a:pPr>
              <a:lnSpc>
                <a:spcPct val="85000"/>
              </a:lnSpc>
              <a:spcBef>
                <a:spcPct val="15000"/>
              </a:spcBef>
            </a:pPr>
            <a:r>
              <a:rPr lang="en-US" sz="1600" noProof="1" smtClean="0"/>
              <a:t>Bulletins de sécurité</a:t>
            </a:r>
            <a:br>
              <a:rPr lang="en-US" sz="1600" noProof="1" smtClean="0"/>
            </a:br>
            <a:r>
              <a:rPr lang="en-US" sz="1600" i="1" noProof="1" smtClean="0"/>
              <a:t>http://www.microsoft.com/france/technet/security/bulletin</a:t>
            </a:r>
            <a:endParaRPr lang="en-US" sz="1600" i="1" smtClean="0"/>
          </a:p>
          <a:p>
            <a:pPr>
              <a:lnSpc>
                <a:spcPct val="85000"/>
              </a:lnSpc>
              <a:spcBef>
                <a:spcPct val="15000"/>
              </a:spcBef>
            </a:pPr>
            <a:r>
              <a:rPr lang="en-US" sz="1600" noProof="1" smtClean="0"/>
              <a:t>Webcast des </a:t>
            </a:r>
            <a:r>
              <a:rPr lang="fr-FR" sz="1600" smtClean="0"/>
              <a:t>Bulletin</a:t>
            </a:r>
            <a:r>
              <a:rPr lang="fr-FR" sz="1600" noProof="1" smtClean="0"/>
              <a:t>s de sécurité</a:t>
            </a:r>
            <a:br>
              <a:rPr lang="fr-FR" sz="1600" noProof="1" smtClean="0"/>
            </a:br>
            <a:r>
              <a:rPr lang="fr-FR" sz="1600" i="1" noProof="1" smtClean="0"/>
              <a:t>http://www.microsoft.com/france/technet/security/bulletin/webcasts.mspx</a:t>
            </a:r>
          </a:p>
          <a:p>
            <a:pPr>
              <a:lnSpc>
                <a:spcPct val="85000"/>
              </a:lnSpc>
              <a:spcBef>
                <a:spcPct val="15000"/>
              </a:spcBef>
            </a:pPr>
            <a:endParaRPr lang="fr-FR" sz="1600" i="1" noProof="1" smtClean="0"/>
          </a:p>
          <a:p>
            <a:pPr>
              <a:lnSpc>
                <a:spcPct val="85000"/>
              </a:lnSpc>
              <a:spcBef>
                <a:spcPct val="15000"/>
              </a:spcBef>
            </a:pPr>
            <a:r>
              <a:rPr lang="fr-FR" sz="1600" noProof="1" smtClean="0"/>
              <a:t>Avis de sécurité</a:t>
            </a:r>
            <a:br>
              <a:rPr lang="fr-FR" sz="1600" noProof="1" smtClean="0"/>
            </a:br>
            <a:r>
              <a:rPr lang="fr-FR" sz="1600" i="1" noProof="1" smtClean="0"/>
              <a:t>http://www.microsoft.com/france/technet/security/advisory</a:t>
            </a:r>
          </a:p>
          <a:p>
            <a:pPr>
              <a:lnSpc>
                <a:spcPct val="85000"/>
              </a:lnSpc>
              <a:spcBef>
                <a:spcPct val="15000"/>
              </a:spcBef>
            </a:pPr>
            <a:endParaRPr lang="en-US" sz="1600" b="1" i="1" smtClean="0"/>
          </a:p>
          <a:p>
            <a:pPr>
              <a:lnSpc>
                <a:spcPct val="85000"/>
              </a:lnSpc>
              <a:spcBef>
                <a:spcPct val="15000"/>
              </a:spcBef>
            </a:pPr>
            <a:r>
              <a:rPr lang="fr-FR" sz="1600" smtClean="0"/>
              <a:t>Abonnez-vous à la synthèse des Bulletins de sécurité (en français)</a:t>
            </a:r>
            <a:r>
              <a:rPr lang="fr-FR" sz="1600" noProof="1" smtClean="0"/>
              <a:t/>
            </a:r>
            <a:br>
              <a:rPr lang="fr-FR" sz="1600" noProof="1" smtClean="0"/>
            </a:br>
            <a:r>
              <a:rPr lang="fr-FR" sz="1600" i="1" noProof="1" smtClean="0"/>
              <a:t>http://www.microsoft.com/france/securite/newsletters.mspx</a:t>
            </a:r>
          </a:p>
          <a:p>
            <a:pPr>
              <a:lnSpc>
                <a:spcPct val="85000"/>
              </a:lnSpc>
              <a:spcBef>
                <a:spcPct val="15000"/>
              </a:spcBef>
            </a:pPr>
            <a:endParaRPr lang="fr-FR" sz="1600" smtClean="0"/>
          </a:p>
          <a:p>
            <a:pPr>
              <a:lnSpc>
                <a:spcPct val="85000"/>
              </a:lnSpc>
              <a:spcBef>
                <a:spcPct val="15000"/>
              </a:spcBef>
            </a:pPr>
            <a:r>
              <a:rPr lang="fr-FR" sz="1600" noProof="1" smtClean="0"/>
              <a:t>Blog du MSRC (Microsoft Security Response Center)</a:t>
            </a:r>
            <a:br>
              <a:rPr lang="fr-FR" sz="1600" noProof="1" smtClean="0"/>
            </a:br>
            <a:r>
              <a:rPr lang="fr-FR" sz="1600" i="1" noProof="1" smtClean="0"/>
              <a:t>http://blogs.technet.com/msrc</a:t>
            </a:r>
          </a:p>
          <a:p>
            <a:pPr>
              <a:lnSpc>
                <a:spcPct val="85000"/>
              </a:lnSpc>
              <a:spcBef>
                <a:spcPct val="15000"/>
              </a:spcBef>
            </a:pPr>
            <a:endParaRPr lang="en-US" sz="1600" b="1" i="1" smtClean="0"/>
          </a:p>
          <a:p>
            <a:pPr>
              <a:lnSpc>
                <a:spcPct val="85000"/>
              </a:lnSpc>
              <a:spcBef>
                <a:spcPct val="15000"/>
              </a:spcBef>
            </a:pPr>
            <a:r>
              <a:rPr lang="en-US" sz="1600" noProof="1" smtClean="0"/>
              <a:t>Microsoft France sécurité </a:t>
            </a:r>
            <a:br>
              <a:rPr lang="en-US" sz="1600" noProof="1" smtClean="0"/>
            </a:br>
            <a:r>
              <a:rPr lang="en-US" sz="1600" i="1" noProof="1" smtClean="0"/>
              <a:t>http://www.microsoft.com/france/securite </a:t>
            </a:r>
          </a:p>
          <a:p>
            <a:pPr>
              <a:lnSpc>
                <a:spcPct val="85000"/>
              </a:lnSpc>
              <a:spcBef>
                <a:spcPct val="15000"/>
              </a:spcBef>
            </a:pPr>
            <a:r>
              <a:rPr lang="en-US" sz="1600" noProof="1" smtClean="0"/>
              <a:t>TechNet sécurité</a:t>
            </a:r>
            <a:br>
              <a:rPr lang="en-US" sz="1600" noProof="1" smtClean="0"/>
            </a:br>
            <a:r>
              <a:rPr lang="en-US" sz="1600" i="1" noProof="1" smtClean="0"/>
              <a:t>http://www.microsoft.com/france/technet/security</a:t>
            </a:r>
          </a:p>
        </p:txBody>
      </p:sp>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179388" y="2854325"/>
            <a:ext cx="8820150" cy="3460750"/>
          </a:xfrm>
          <a:prstGeom prst="rect">
            <a:avLst/>
          </a:prstGeom>
          <a:noFill/>
          <a:ln w="9525">
            <a:noFill/>
            <a:miter lim="800000"/>
            <a:headEnd/>
            <a:tailEnd/>
          </a:ln>
        </p:spPr>
        <p:txBody>
          <a:bodyPr>
            <a:spAutoFit/>
          </a:bodyPr>
          <a:lstStyle/>
          <a:p>
            <a:r>
              <a:rPr lang="fr-FR" b="1" u="sng">
                <a:solidFill>
                  <a:schemeClr val="tx1"/>
                </a:solidFill>
                <a:ea typeface="Arial Unicode MS" pitchFamily="34" charset="-128"/>
                <a:cs typeface="Arial Unicode MS" pitchFamily="34" charset="-128"/>
              </a:rPr>
              <a:t>Informations légales</a:t>
            </a:r>
            <a:br>
              <a:rPr lang="fr-FR" b="1" u="sng">
                <a:solidFill>
                  <a:schemeClr val="tx1"/>
                </a:solidFill>
                <a:ea typeface="Arial Unicode MS" pitchFamily="34" charset="-128"/>
                <a:cs typeface="Arial Unicode MS" pitchFamily="34" charset="-128"/>
              </a:rPr>
            </a:br>
            <a:endParaRPr lang="fr-FR" b="1" u="sng">
              <a:solidFill>
                <a:schemeClr val="tx1"/>
              </a:solidFill>
              <a:ea typeface="Arial Unicode MS" pitchFamily="34" charset="-128"/>
              <a:cs typeface="Arial Unicode MS" pitchFamily="34" charset="-128"/>
            </a:endParaRPr>
          </a:p>
          <a:p>
            <a:pPr algn="just"/>
            <a:r>
              <a:rPr lang="en-US" sz="900">
                <a:solidFill>
                  <a:schemeClr val="tx1"/>
                </a:solidFill>
                <a:ea typeface="Arial Unicode MS" pitchFamily="34" charset="-128"/>
                <a:cs typeface="Arial Unicode MS" pitchFamily="34" charset="-128"/>
              </a:rPr>
              <a:t>L’OBJET DU PRESENT DOCUMENT EST DE VOUS FOURNIR L’INFORMATION QUE VOUS AVEZ DEMANDEE CONCERNANT LA SECURITE. GENERALEMENT, L’INFORMATION PROVOQUE UNE PRISE DE CONSCIENCE AUTOUR DE LA SECURITE ET IDENTIFIE LE PERSONNEL, LES PROCEDES, RESSOURCES ET TECHNOLOGIES QUI SONT DESTINES A PROMOUVOIR DE BONNES REGLES DE SECURITE DANS VOTRE ORGANISATION. LES VIRUS ET AUTRES TECHNOLOGIES NUISIBLES DESTINES A ATTAQUER VOTRE ENVIRONNEMENT INFORMATIQUE CHANGENT CONTINUELLEMENT AFIN DE CONTOURNER LES MESURES DE SECURITE EXISTANTES. DES LORS, MAINTENIR UN ENVIRONNEMENT INFORMATIQUE FIABLE EST UN PROCESSUS CONTINU QUI EXIGE QUE VOUS MAINTENIEZ UN PERSONNEL, DES PROCEDES, RESSOURCES ET TECHNOLOGIES ADEQUATS AFIN DE VOUS PROTEGER CONTRE TOUTE ATTEINTE A LA SECURITE. AUCUNE DISPOSITION CONTENUE DANS LES PRESENTES NE DOIT ETRE INTERPRETEE OU CONSIDEREE COMME UNE CERTIFICATION, UNE GARANTIE OU TOUTE AUTRE FORME DE VALIDATION QUE VOTRE ENVIRONNEMENT INFORMATIQUE EST ET DEMEURERA PROTEGE CONTRE DES ATTEINTES A LA SECURITE ET NOUS N’ASSUMONS AUCUNE RESPONSABILITE POUR TOUTE ATTEINTE A LA SECURITE OU TOUT DOMMAGE OU PERTE SUBSEQUENT. </a:t>
            </a:r>
          </a:p>
          <a:p>
            <a:pPr algn="just"/>
            <a:r>
              <a:rPr lang="en-US" sz="900">
                <a:solidFill>
                  <a:schemeClr val="tx1"/>
                </a:solidFill>
                <a:ea typeface="Arial Unicode MS" pitchFamily="34" charset="-128"/>
                <a:cs typeface="Arial Unicode MS" pitchFamily="34" charset="-128"/>
              </a:rPr>
              <a:t>TOUTES COMMUNICATIONS OU TRANSMISSIONS D’INFORMATION QUI VOUS SONT ADRESSEES AU SUJET DE MICROSOFT ET CONCERNANT LA SECURITE INCLUANT NOTAMMENT TOUTES SUGGESTIONS, ANALYSES, OU COMMENTAIRES QUI VOUS SONT FOURNIS DURANT UNE ANALYSE RELATIVE A LA SECURITE OU TOUTE AUTRE INFORMATION PASSEE, PRESENTE OU FUTURE RELATIVE NOTAMMENT AUX TESTS DE SECURITE, EVALUATIONS, DISPONIBILITES, HORAIRES OU OBJECTIFS (CI-APRES COLLECTIVEMENT DENOMMES « INFORMATIONS SUR LA SECURITE »), SONT FOURNIS CONFORMEMENT AUX CONDITIONS DU CONTRAT DE SERVICE EXISTANT ENTRE VOUS ET MICROSOFT ET UNIQUEMENT AFIN DE VOUS PERMETTRE DE VOUS ORGANISER FACE A D’EVENTUELS PROBLEMES DE SECURITE. TOUTES LES INFORMATIONS SUR LA SECURITE CONTIENNENT TOUTES LES DONNEES QUI NOUS SONT ACTUELLEMENT ACCESSIBLES MAIS QUI SONT SUSCEPTIBLES DE CHANGER EN RAISON DU CHANGEMENT CONSTANT DE CES DONNEES SANS QUE MICROSOFT VOUS AIT PREALABLEMENT INFORME DE CES CHANGEMENTS. NOUS VOUS RECOMMANDONS DONC DE VERIFIER REGULIEREMENT AUPRES DE NOUS ET SUR LE SITE INTERNET DE SECURITE SITUE A L’ADRESSE SUIVANTE </a:t>
            </a:r>
            <a:r>
              <a:rPr lang="en-US" sz="900">
                <a:solidFill>
                  <a:schemeClr val="tx1"/>
                </a:solidFill>
                <a:ea typeface="Arial Unicode MS" pitchFamily="34" charset="-128"/>
                <a:cs typeface="Arial Unicode MS" pitchFamily="34" charset="-128"/>
                <a:hlinkClick r:id="rId3" action="ppaction://hlinkfile"/>
              </a:rPr>
              <a:t>WWW.MICROSOFT.COM/SECURITY</a:t>
            </a:r>
            <a:r>
              <a:rPr lang="en-US" sz="900">
                <a:solidFill>
                  <a:schemeClr val="tx1"/>
                </a:solidFill>
                <a:ea typeface="Arial Unicode MS" pitchFamily="34" charset="-128"/>
                <a:cs typeface="Arial Unicode MS" pitchFamily="34" charset="-128"/>
              </a:rPr>
              <a:t> SI LES INFORMATIONS QUE NOUS VOUS AVONS FOURNIES FONT L’OBJET DE MISES A JOUR. VEUILLEZ NOUS CONTACTER SI VOUS AVEZ D’AUTRES QUESTIONS CONCERNANT DES PROBLEMES DE SECURITE OU SI VOUS AVEZ BESOIN D’UNE MISE A JOUR DES INFORMATIONS QUE NOUS VOUS AVONS FOURNIES. </a:t>
            </a:r>
          </a:p>
          <a:p>
            <a:endParaRPr lang="en-US" sz="900">
              <a:solidFill>
                <a:schemeClr val="tx1"/>
              </a:solidFill>
              <a:ea typeface="Arial Unicode MS" pitchFamily="34" charset="-128"/>
              <a:cs typeface="Arial Unicode MS" pitchFamily="34" charset="-128"/>
            </a:endParaRP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3506" name="Rectangle 2"/>
          <p:cNvSpPr>
            <a:spLocks noGrp="1" noChangeArrowheads="1"/>
          </p:cNvSpPr>
          <p:nvPr>
            <p:ph type="title"/>
          </p:nvPr>
        </p:nvSpPr>
        <p:spPr>
          <a:xfrm>
            <a:off x="381000" y="230188"/>
            <a:ext cx="8382000" cy="1108075"/>
          </a:xfrm>
        </p:spPr>
        <p:txBody>
          <a:bodyPr/>
          <a:lstStyle/>
          <a:p>
            <a:pPr>
              <a:defRPr/>
            </a:pPr>
            <a:r>
              <a:rPr lang="fr-FR" smtClean="0"/>
              <a:t>Bulletins de sécurité - avril 2009</a:t>
            </a:r>
            <a:br>
              <a:rPr lang="fr-FR" smtClean="0"/>
            </a:br>
            <a:r>
              <a:rPr lang="fr-FR" smtClean="0"/>
              <a:t>Résumé</a:t>
            </a:r>
            <a:endParaRPr smtClean="0"/>
          </a:p>
        </p:txBody>
      </p:sp>
      <p:sp>
        <p:nvSpPr>
          <p:cNvPr id="10243" name="Rectangle 3"/>
          <p:cNvSpPr>
            <a:spLocks noGrp="1" noChangeArrowheads="1"/>
          </p:cNvSpPr>
          <p:nvPr>
            <p:ph idx="1"/>
          </p:nvPr>
        </p:nvSpPr>
        <p:spPr>
          <a:xfrm>
            <a:off x="381000" y="2230438"/>
            <a:ext cx="8382000" cy="2012950"/>
          </a:xfrm>
        </p:spPr>
        <p:txBody>
          <a:bodyPr/>
          <a:lstStyle/>
          <a:p>
            <a:r>
              <a:rPr lang="en-US" smtClean="0"/>
              <a:t>Nouveaux Bulletins de sécurité :</a:t>
            </a:r>
          </a:p>
          <a:p>
            <a:pPr lvl="1"/>
            <a:r>
              <a:rPr lang="en-US" smtClean="0"/>
              <a:t>Critique : 5</a:t>
            </a:r>
          </a:p>
          <a:p>
            <a:pPr lvl="1"/>
            <a:r>
              <a:rPr lang="en-US" smtClean="0"/>
              <a:t>Important : 2</a:t>
            </a:r>
          </a:p>
          <a:p>
            <a:pPr lvl="1"/>
            <a:r>
              <a:rPr lang="en-US" smtClean="0"/>
              <a:t>Modéré : 1</a:t>
            </a:r>
          </a:p>
          <a:p>
            <a:pPr lvl="1"/>
            <a:endParaRPr lang="en-US" smtClean="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18" name="Rectangle 2"/>
          <p:cNvSpPr>
            <a:spLocks noGrp="1" noChangeArrowheads="1"/>
          </p:cNvSpPr>
          <p:nvPr>
            <p:ph type="title"/>
          </p:nvPr>
        </p:nvSpPr>
        <p:spPr>
          <a:xfrm>
            <a:off x="381000" y="230188"/>
            <a:ext cx="8382000" cy="554037"/>
          </a:xfrm>
        </p:spPr>
        <p:txBody>
          <a:bodyPr>
            <a:normAutofit fontScale="90000"/>
          </a:bodyPr>
          <a:lstStyle/>
          <a:p>
            <a:pPr>
              <a:defRPr/>
            </a:pPr>
            <a:r>
              <a:rPr lang="fr-FR" smtClean="0"/>
              <a:t>Indices de gravité cumulée et Indices d'exploitabilité</a:t>
            </a:r>
            <a:endParaRPr smtClean="0"/>
          </a:p>
        </p:txBody>
      </p:sp>
      <p:graphicFrame>
        <p:nvGraphicFramePr>
          <p:cNvPr id="5" name="Table 4"/>
          <p:cNvGraphicFramePr>
            <a:graphicFrameLocks noGrp="1"/>
          </p:cNvGraphicFramePr>
          <p:nvPr/>
        </p:nvGraphicFramePr>
        <p:xfrm>
          <a:off x="520701" y="1403350"/>
          <a:ext cx="8194679" cy="4461804"/>
        </p:xfrm>
        <a:graphic>
          <a:graphicData uri="http://schemas.openxmlformats.org/drawingml/2006/table">
            <a:tbl>
              <a:tblPr/>
              <a:tblGrid>
                <a:gridCol w="482631"/>
                <a:gridCol w="140767"/>
                <a:gridCol w="82952"/>
                <a:gridCol w="776734"/>
                <a:gridCol w="113118"/>
                <a:gridCol w="776734"/>
                <a:gridCol w="113118"/>
                <a:gridCol w="776734"/>
                <a:gridCol w="113118"/>
                <a:gridCol w="776734"/>
                <a:gridCol w="113118"/>
                <a:gridCol w="776734"/>
                <a:gridCol w="113118"/>
                <a:gridCol w="776734"/>
                <a:gridCol w="113118"/>
                <a:gridCol w="776734"/>
                <a:gridCol w="113118"/>
                <a:gridCol w="776734"/>
                <a:gridCol w="482631"/>
              </a:tblGrid>
              <a:tr h="586830">
                <a:tc rowSpan="3">
                  <a:txBody>
                    <a:bodyPr/>
                    <a:lstStyle/>
                    <a:p>
                      <a:pPr algn="ctr" fontAlgn="ctr"/>
                      <a:r>
                        <a:rPr lang="en-US" sz="1200" b="1" i="0" u="none" strike="noStrike" dirty="0">
                          <a:solidFill>
                            <a:srgbClr val="FFFFFF"/>
                          </a:solidFill>
                          <a:latin typeface="Calibri"/>
                        </a:rPr>
                        <a:t>Exploitability Index</a:t>
                      </a:r>
                    </a:p>
                  </a:txBody>
                  <a:tcPr marL="5393" marR="5393" marT="5393" marB="0" vert="vert27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8D8D8">
                        <a:alpha val="24000"/>
                      </a:srgbClr>
                    </a:solidFill>
                  </a:tcPr>
                </a:tc>
                <a:tc>
                  <a:txBody>
                    <a:bodyPr/>
                    <a:lstStyle/>
                    <a:p>
                      <a:pPr algn="ctr" fontAlgn="ctr"/>
                      <a:r>
                        <a:rPr lang="en-US" sz="700" b="0" i="0" u="none" strike="noStrike" dirty="0">
                          <a:solidFill>
                            <a:srgbClr val="FFFFFF"/>
                          </a:solidFill>
                          <a:effectLst>
                            <a:outerShdw blurRad="38100" dist="38100" dir="2700000" algn="tl">
                              <a:srgbClr val="000000">
                                <a:alpha val="43137"/>
                              </a:srgbClr>
                            </a:outerShdw>
                          </a:effectLst>
                          <a:latin typeface="Calibri"/>
                        </a:rPr>
                        <a:t>HIGH</a:t>
                      </a:r>
                    </a:p>
                  </a:txBody>
                  <a:tcPr marL="5393" marR="5393" marT="5393" marB="0" vert="vert27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8D8D8">
                        <a:alpha val="24000"/>
                      </a:srgbClr>
                    </a:solidFill>
                  </a:tcPr>
                </a:tc>
                <a:tc>
                  <a:txBody>
                    <a:bodyPr/>
                    <a:lstStyle/>
                    <a:p>
                      <a:pPr algn="l" fontAlgn="b"/>
                      <a:r>
                        <a:rPr lang="en-US" sz="600" b="0" i="0" u="none" strike="noStrike">
                          <a:solidFill>
                            <a:srgbClr val="000000"/>
                          </a:solidFill>
                          <a:latin typeface="Calibri"/>
                        </a:rPr>
                        <a:t> </a:t>
                      </a:r>
                    </a:p>
                  </a:txBody>
                  <a:tcPr marL="5393" marR="5393" marT="539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3">
                  <a:txBody>
                    <a:bodyPr/>
                    <a:lstStyle/>
                    <a:p>
                      <a:pPr algn="ctr" fontAlgn="b"/>
                      <a:r>
                        <a:rPr lang="en-US" sz="600" b="0" i="0" u="none" strike="noStrike">
                          <a:solidFill>
                            <a:srgbClr val="000000"/>
                          </a:solidFill>
                          <a:latin typeface="Calibri"/>
                        </a:rPr>
                        <a:t> </a:t>
                      </a:r>
                    </a:p>
                  </a:txBody>
                  <a:tcPr marL="5393" marR="5393" marT="5393"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0000"/>
                    </a:solid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3">
                  <a:txBody>
                    <a:bodyPr/>
                    <a:lstStyle/>
                    <a:p>
                      <a:pPr algn="ctr"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0000"/>
                    </a:solid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3">
                  <a:txBody>
                    <a:bodyPr/>
                    <a:lstStyle/>
                    <a:p>
                      <a:pPr algn="ctr"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0000"/>
                    </a:solid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3">
                  <a:txBody>
                    <a:bodyPr/>
                    <a:lstStyle/>
                    <a:p>
                      <a:pPr algn="ctr"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0000"/>
                    </a:solid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3">
                  <a:txBody>
                    <a:bodyPr/>
                    <a:lstStyle/>
                    <a:p>
                      <a:pPr algn="ctr"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0000"/>
                    </a:solidFill>
                  </a:tcPr>
                </a:tc>
                <a:tc>
                  <a:txBody>
                    <a:bodyPr/>
                    <a:lstStyle/>
                    <a:p>
                      <a:pPr algn="l" fontAlgn="b"/>
                      <a:r>
                        <a:rPr lang="en-US" sz="600" b="0" i="0" u="none" strike="noStrike" dirty="0">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n-US" sz="600" b="0" i="0" u="none" strike="noStrike" dirty="0">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noFill/>
                  </a:tcPr>
                </a:tc>
                <a:tc>
                  <a:txBody>
                    <a:bodyPr/>
                    <a:lstStyle/>
                    <a:p>
                      <a:pPr algn="l" fontAlgn="b"/>
                      <a:r>
                        <a:rPr lang="en-US" sz="600" b="0" i="0" u="none" strike="noStrike" dirty="0">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5393" marR="5393" marT="539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3">
                  <a:txBody>
                    <a:bodyPr/>
                    <a:lstStyle/>
                    <a:p>
                      <a:pPr algn="ctr" fontAlgn="ctr"/>
                      <a:r>
                        <a:rPr lang="en-US" sz="1100" b="1" i="0" u="none" strike="noStrike" dirty="0">
                          <a:solidFill>
                            <a:srgbClr val="FFFFFF"/>
                          </a:solidFill>
                          <a:latin typeface="Calibri"/>
                        </a:rPr>
                        <a:t>RISK</a:t>
                      </a:r>
                    </a:p>
                  </a:txBody>
                  <a:tcPr marL="5393" marR="5393" marT="5393" marB="0" vert="vert270" anchor="ctr">
                    <a:lnL w="6350" cap="flat" cmpd="sng" algn="ctr">
                      <a:solidFill>
                        <a:srgbClr val="FFFFFF"/>
                      </a:solidFill>
                      <a:prstDash val="solid"/>
                      <a:round/>
                      <a:headEnd type="none" w="med" len="med"/>
                      <a:tailEnd type="none" w="med" len="med"/>
                    </a:lnL>
                    <a:lnR>
                      <a:noFill/>
                    </a:lnR>
                    <a:lnT>
                      <a:noFill/>
                    </a:lnT>
                    <a:lnB>
                      <a:noFill/>
                    </a:lnB>
                  </a:tcPr>
                </a:tc>
              </a:tr>
              <a:tr h="588947">
                <a:tc vMerge="1">
                  <a:txBody>
                    <a:bodyPr/>
                    <a:lstStyle/>
                    <a:p>
                      <a:endParaRPr lang="en-US"/>
                    </a:p>
                  </a:txBody>
                  <a:tcPr/>
                </a:tc>
                <a:tc>
                  <a:txBody>
                    <a:bodyPr/>
                    <a:lstStyle/>
                    <a:p>
                      <a:pPr algn="ctr" fontAlgn="ctr"/>
                      <a:r>
                        <a:rPr lang="en-US" sz="700" b="0" i="0" u="none" strike="noStrike" dirty="0">
                          <a:solidFill>
                            <a:srgbClr val="FFFFFF"/>
                          </a:solidFill>
                          <a:effectLst>
                            <a:outerShdw blurRad="38100" dist="38100" dir="2700000" algn="tl">
                              <a:srgbClr val="000000">
                                <a:alpha val="43137"/>
                              </a:srgbClr>
                            </a:outerShdw>
                          </a:effectLst>
                          <a:latin typeface="Calibri"/>
                        </a:rPr>
                        <a:t>MEDIUM</a:t>
                      </a:r>
                    </a:p>
                  </a:txBody>
                  <a:tcPr marL="5393" marR="5393" marT="5393" marB="0" vert="vert270" anchor="ctr">
                    <a:lnL>
                      <a:noFill/>
                    </a:lnL>
                    <a:lnR w="6350" cap="flat" cmpd="sng" algn="ctr">
                      <a:solidFill>
                        <a:srgbClr val="FFFFFF"/>
                      </a:solidFill>
                      <a:prstDash val="solid"/>
                      <a:round/>
                      <a:headEnd type="none" w="med" len="med"/>
                      <a:tailEnd type="none" w="med" len="med"/>
                    </a:lnR>
                    <a:lnT>
                      <a:noFill/>
                    </a:lnT>
                    <a:lnB>
                      <a:noFill/>
                    </a:lnB>
                    <a:solidFill>
                      <a:srgbClr val="D8D8D8">
                        <a:alpha val="24000"/>
                      </a:srgbClr>
                    </a:solidFill>
                  </a:tcPr>
                </a:tc>
                <a:tc>
                  <a:txBody>
                    <a:bodyPr/>
                    <a:lstStyle/>
                    <a:p>
                      <a:pPr algn="l" fontAlgn="b"/>
                      <a:r>
                        <a:rPr lang="en-US" sz="600" b="0" i="0" u="none" strike="noStrike">
                          <a:solidFill>
                            <a:srgbClr val="000000"/>
                          </a:solidFill>
                          <a:latin typeface="Calibri"/>
                        </a:rPr>
                        <a:t> </a:t>
                      </a:r>
                    </a:p>
                  </a:txBody>
                  <a:tcPr marL="5393" marR="5393" marT="539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2">
                  <a:txBody>
                    <a:bodyPr/>
                    <a:lstStyle/>
                    <a:p>
                      <a:pPr algn="ctr" fontAlgn="b"/>
                      <a:r>
                        <a:rPr lang="en-US" sz="600" b="0" i="0" u="none" strike="noStrike" dirty="0">
                          <a:solidFill>
                            <a:srgbClr val="000000"/>
                          </a:solidFill>
                          <a:latin typeface="Calibri"/>
                        </a:rPr>
                        <a:t> </a:t>
                      </a:r>
                    </a:p>
                  </a:txBody>
                  <a:tcPr marL="5393" marR="5393" marT="5393" marB="0" anchor="b">
                    <a:lnL>
                      <a:noFill/>
                    </a:lnL>
                    <a:lnR>
                      <a:noFill/>
                    </a:lnR>
                    <a:lnT>
                      <a:noFill/>
                    </a:lnT>
                    <a:lnB w="6350" cap="flat" cmpd="sng" algn="ctr">
                      <a:solidFill>
                        <a:srgbClr val="FFFFFF"/>
                      </a:solidFill>
                      <a:prstDash val="solid"/>
                      <a:round/>
                      <a:headEnd type="none" w="med" len="med"/>
                      <a:tailEnd type="none" w="med" len="med"/>
                    </a:lnB>
                    <a:solidFill>
                      <a:srgbClr val="FFC000"/>
                    </a:solidFill>
                  </a:tcPr>
                </a:tc>
                <a:tc>
                  <a:txBody>
                    <a:bodyPr/>
                    <a:lstStyle/>
                    <a:p>
                      <a:pPr algn="l" fontAlgn="b"/>
                      <a:r>
                        <a:rPr lang="en-US" sz="600" b="0" i="0" u="none" strike="noStrike" dirty="0">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dirty="0">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2">
                  <a:txBody>
                    <a:bodyPr/>
                    <a:lstStyle/>
                    <a:p>
                      <a:endParaRPr lang="en-US" dirty="0"/>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000"/>
                    </a:solid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r>
                        <a:rPr lang="en-US" sz="600" b="0" i="0" u="none" strike="noStrike" dirty="0">
                          <a:solidFill>
                            <a:srgbClr val="000000"/>
                          </a:solidFill>
                          <a:latin typeface="Calibri"/>
                        </a:rPr>
                        <a:t> </a:t>
                      </a:r>
                    </a:p>
                  </a:txBody>
                  <a:tcPr marL="5393" marR="5393" marT="539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r>
              <a:tr h="591064">
                <a:tc vMerge="1">
                  <a:txBody>
                    <a:bodyPr/>
                    <a:lstStyle/>
                    <a:p>
                      <a:endParaRPr lang="en-US"/>
                    </a:p>
                  </a:txBody>
                  <a:tcPr/>
                </a:tc>
                <a:tc>
                  <a:txBody>
                    <a:bodyPr/>
                    <a:lstStyle/>
                    <a:p>
                      <a:pPr algn="ctr" fontAlgn="ctr"/>
                      <a:r>
                        <a:rPr lang="en-US" sz="700" b="0" i="0" u="none" strike="noStrike" dirty="0">
                          <a:solidFill>
                            <a:srgbClr val="FFFFFF"/>
                          </a:solidFill>
                          <a:effectLst>
                            <a:outerShdw blurRad="38100" dist="38100" dir="2700000" algn="tl">
                              <a:srgbClr val="000000">
                                <a:alpha val="43137"/>
                              </a:srgbClr>
                            </a:outerShdw>
                          </a:effectLst>
                          <a:latin typeface="Calibri"/>
                        </a:rPr>
                        <a:t>LOW</a:t>
                      </a:r>
                    </a:p>
                  </a:txBody>
                  <a:tcPr marL="5393" marR="5393" marT="5393" marB="0" vert="vert270" anchor="ctr">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D8D8D8">
                        <a:alpha val="24000"/>
                      </a:srgbClr>
                    </a:solidFill>
                  </a:tcPr>
                </a:tc>
                <a:tc>
                  <a:txBody>
                    <a:bodyPr/>
                    <a:lstStyle/>
                    <a:p>
                      <a:pPr algn="l" fontAlgn="b"/>
                      <a:r>
                        <a:rPr lang="en-US" sz="600" b="0" i="0" u="none" strike="noStrike">
                          <a:solidFill>
                            <a:srgbClr val="000000"/>
                          </a:solidFill>
                          <a:latin typeface="Calibri"/>
                        </a:rPr>
                        <a:t> </a:t>
                      </a:r>
                    </a:p>
                  </a:txBody>
                  <a:tcPr marL="5393" marR="5393" marT="539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dirty="0">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dirty="0"/>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000"/>
                    </a:solid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ctr"/>
                      <a:endParaRPr lang="en-US" sz="800" b="1" i="0" u="none" strike="noStrike" dirty="0">
                        <a:solidFill>
                          <a:srgbClr val="FFFFFF"/>
                        </a:solidFill>
                        <a:latin typeface="Calibri"/>
                      </a:endParaRPr>
                    </a:p>
                  </a:txBody>
                  <a:tcPr marL="5393" marR="5393" marT="5393"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70C0"/>
                    </a:solidFill>
                  </a:tcPr>
                </a:tc>
                <a:tc vMerge="1">
                  <a:txBody>
                    <a:bodyPr/>
                    <a:lstStyle/>
                    <a:p>
                      <a:endParaRPr lang="en-US"/>
                    </a:p>
                  </a:txBody>
                  <a:tcPr/>
                </a:tc>
              </a:tr>
              <a:tr h="109239">
                <a:tc>
                  <a:txBody>
                    <a:bodyPr/>
                    <a:lstStyle/>
                    <a:p>
                      <a:pPr algn="ctr" fontAlgn="b"/>
                      <a:endParaRPr lang="en-US" sz="1000" b="0" i="0" u="none" strike="noStrike" dirty="0">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outerShdw blurRad="38100" dist="38100" dir="2700000" algn="tl">
                            <a:srgbClr val="000000">
                              <a:alpha val="43137"/>
                            </a:srgbClr>
                          </a:outerShdw>
                        </a:effectLst>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5393" marR="5393" marT="539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fontAlgn="b"/>
                      <a:r>
                        <a:rPr lang="en-US" sz="900" b="0" i="0" u="none" strike="noStrike" dirty="0">
                          <a:solidFill>
                            <a:srgbClr val="000000"/>
                          </a:solidFill>
                          <a:latin typeface="Calibri"/>
                        </a:rPr>
                        <a:t> </a:t>
                      </a:r>
                    </a:p>
                  </a:txBody>
                  <a:tcPr marL="5393" marR="5393" marT="5393" marB="0" anchor="b">
                    <a:lnL w="6350" cap="flat" cmpd="sng" algn="ctr">
                      <a:solidFill>
                        <a:srgbClr val="FFFFFF"/>
                      </a:solidFill>
                      <a:prstDash val="solid"/>
                      <a:round/>
                      <a:headEnd type="none" w="med" len="med"/>
                      <a:tailEnd type="none" w="med" len="med"/>
                    </a:lnL>
                    <a:lnR>
                      <a:noFill/>
                    </a:lnR>
                    <a:lnT>
                      <a:noFill/>
                    </a:lnT>
                    <a:lnB>
                      <a:noFill/>
                    </a:lnB>
                  </a:tcPr>
                </a:tc>
              </a:tr>
              <a:tr h="593181">
                <a:tc rowSpan="4">
                  <a:txBody>
                    <a:bodyPr/>
                    <a:lstStyle/>
                    <a:p>
                      <a:pPr algn="ctr" fontAlgn="ctr"/>
                      <a:r>
                        <a:rPr lang="en-US" sz="1200" b="1" i="0" u="none" strike="noStrike" dirty="0">
                          <a:solidFill>
                            <a:srgbClr val="FFFFFF"/>
                          </a:solidFill>
                          <a:latin typeface="Calibri"/>
                        </a:rPr>
                        <a:t>Severity</a:t>
                      </a:r>
                    </a:p>
                  </a:txBody>
                  <a:tcPr marL="5393" marR="5393" marT="5393" marB="0" vert="vert27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8D8D8">
                        <a:alpha val="24000"/>
                      </a:srgbClr>
                    </a:solidFill>
                  </a:tcPr>
                </a:tc>
                <a:tc>
                  <a:txBody>
                    <a:bodyPr/>
                    <a:lstStyle/>
                    <a:p>
                      <a:pPr algn="ctr" fontAlgn="ctr"/>
                      <a:r>
                        <a:rPr lang="en-US" sz="700" b="0" i="0" u="none" strike="noStrike" dirty="0">
                          <a:solidFill>
                            <a:srgbClr val="FFFFFF"/>
                          </a:solidFill>
                          <a:effectLst>
                            <a:outerShdw blurRad="38100" dist="38100" dir="2700000" algn="tl">
                              <a:srgbClr val="000000">
                                <a:alpha val="43137"/>
                              </a:srgbClr>
                            </a:outerShdw>
                          </a:effectLst>
                          <a:latin typeface="Calibri"/>
                        </a:rPr>
                        <a:t>CRITICAL</a:t>
                      </a:r>
                    </a:p>
                  </a:txBody>
                  <a:tcPr marL="5393" marR="5393" marT="5393" marB="0" vert="vert27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8D8D8">
                        <a:alpha val="24000"/>
                      </a:srgbClr>
                    </a:solidFill>
                  </a:tcPr>
                </a:tc>
                <a:tc>
                  <a:txBody>
                    <a:bodyPr/>
                    <a:lstStyle/>
                    <a:p>
                      <a:pPr algn="l" fontAlgn="b"/>
                      <a:r>
                        <a:rPr lang="en-US" sz="600" b="0" i="0" u="none" strike="noStrike">
                          <a:solidFill>
                            <a:srgbClr val="000000"/>
                          </a:solidFill>
                          <a:latin typeface="Calibri"/>
                        </a:rPr>
                        <a:t> </a:t>
                      </a:r>
                    </a:p>
                  </a:txBody>
                  <a:tcPr marL="5393" marR="5393" marT="539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4">
                  <a:txBody>
                    <a:bodyPr/>
                    <a:lstStyle/>
                    <a:p>
                      <a:pPr algn="ctr" fontAlgn="b"/>
                      <a:r>
                        <a:rPr lang="en-US" sz="600" b="0" i="0" u="none" strike="noStrike" dirty="0">
                          <a:solidFill>
                            <a:srgbClr val="000000"/>
                          </a:solidFill>
                          <a:latin typeface="Calibri"/>
                        </a:rPr>
                        <a:t> </a:t>
                      </a:r>
                    </a:p>
                  </a:txBody>
                  <a:tcPr marL="5393" marR="5393" marT="5393"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0000"/>
                    </a:solid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4">
                  <a:txBody>
                    <a:bodyPr/>
                    <a:lstStyle/>
                    <a:p>
                      <a:pPr algn="ctr"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0000"/>
                    </a:solid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4">
                  <a:txBody>
                    <a:bodyPr/>
                    <a:lstStyle/>
                    <a:p>
                      <a:pPr algn="ctr"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0000"/>
                    </a:solid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4">
                  <a:txBody>
                    <a:bodyPr/>
                    <a:lstStyle/>
                    <a:p>
                      <a:pPr algn="ctr"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0000"/>
                    </a:solid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4">
                  <a:txBody>
                    <a:bodyPr/>
                    <a:lstStyle/>
                    <a:p>
                      <a:pPr algn="ctr"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0000"/>
                    </a:solid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5393" marR="5393" marT="539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4">
                  <a:txBody>
                    <a:bodyPr/>
                    <a:lstStyle/>
                    <a:p>
                      <a:pPr algn="ctr" fontAlgn="ctr"/>
                      <a:r>
                        <a:rPr lang="en-US" sz="1100" b="1" i="0" u="none" strike="noStrike" dirty="0">
                          <a:solidFill>
                            <a:srgbClr val="FFFFFF"/>
                          </a:solidFill>
                          <a:latin typeface="Calibri"/>
                        </a:rPr>
                        <a:t>IMPACT</a:t>
                      </a:r>
                    </a:p>
                  </a:txBody>
                  <a:tcPr marL="5393" marR="5393" marT="5393" marB="0" vert="vert270" anchor="ctr">
                    <a:lnL w="6350" cap="flat" cmpd="sng" algn="ctr">
                      <a:solidFill>
                        <a:srgbClr val="FFFFFF"/>
                      </a:solidFill>
                      <a:prstDash val="solid"/>
                      <a:round/>
                      <a:headEnd type="none" w="med" len="med"/>
                      <a:tailEnd type="none" w="med" len="med"/>
                    </a:lnL>
                    <a:lnR>
                      <a:noFill/>
                    </a:lnR>
                    <a:lnT>
                      <a:noFill/>
                    </a:lnT>
                    <a:lnB>
                      <a:noFill/>
                    </a:lnB>
                  </a:tcPr>
                </a:tc>
              </a:tr>
              <a:tr h="593181">
                <a:tc vMerge="1">
                  <a:txBody>
                    <a:bodyPr/>
                    <a:lstStyle/>
                    <a:p>
                      <a:endParaRPr lang="en-US"/>
                    </a:p>
                  </a:txBody>
                  <a:tcPr/>
                </a:tc>
                <a:tc>
                  <a:txBody>
                    <a:bodyPr/>
                    <a:lstStyle/>
                    <a:p>
                      <a:pPr algn="ctr" fontAlgn="ctr"/>
                      <a:r>
                        <a:rPr lang="en-US" sz="700" b="0" i="0" u="none" strike="noStrike" dirty="0">
                          <a:solidFill>
                            <a:srgbClr val="FFFFFF"/>
                          </a:solidFill>
                          <a:effectLst>
                            <a:outerShdw blurRad="38100" dist="38100" dir="2700000" algn="tl">
                              <a:srgbClr val="000000">
                                <a:alpha val="43137"/>
                              </a:srgbClr>
                            </a:outerShdw>
                          </a:effectLst>
                          <a:latin typeface="Calibri"/>
                        </a:rPr>
                        <a:t>IMPORTANT</a:t>
                      </a:r>
                    </a:p>
                  </a:txBody>
                  <a:tcPr marL="5393" marR="5393" marT="5393" marB="0" vert="vert270" anchor="ctr">
                    <a:lnL>
                      <a:noFill/>
                    </a:lnL>
                    <a:lnR w="6350" cap="flat" cmpd="sng" algn="ctr">
                      <a:solidFill>
                        <a:srgbClr val="FFFFFF"/>
                      </a:solidFill>
                      <a:prstDash val="solid"/>
                      <a:round/>
                      <a:headEnd type="none" w="med" len="med"/>
                      <a:tailEnd type="none" w="med" len="med"/>
                    </a:lnR>
                    <a:lnT>
                      <a:noFill/>
                    </a:lnT>
                    <a:lnB>
                      <a:noFill/>
                    </a:lnB>
                    <a:solidFill>
                      <a:srgbClr val="D8D8D8">
                        <a:alpha val="24000"/>
                      </a:srgbClr>
                    </a:solidFill>
                  </a:tcPr>
                </a:tc>
                <a:tc>
                  <a:txBody>
                    <a:bodyPr/>
                    <a:lstStyle/>
                    <a:p>
                      <a:pPr algn="l" fontAlgn="b"/>
                      <a:r>
                        <a:rPr lang="en-US" sz="600" b="0" i="0" u="none" strike="noStrike">
                          <a:solidFill>
                            <a:srgbClr val="000000"/>
                          </a:solidFill>
                          <a:latin typeface="Calibri"/>
                        </a:rPr>
                        <a:t> </a:t>
                      </a:r>
                    </a:p>
                  </a:txBody>
                  <a:tcPr marL="5393" marR="5393" marT="539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3">
                  <a:txBody>
                    <a:bodyPr/>
                    <a:lstStyle/>
                    <a:p>
                      <a:pPr algn="ctr"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000"/>
                    </a:solid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3">
                  <a:txBody>
                    <a:bodyPr/>
                    <a:lstStyle/>
                    <a:p>
                      <a:pPr algn="ctr" fontAlgn="b"/>
                      <a:r>
                        <a:rPr lang="en-US" sz="600" b="0" i="0" u="none" strike="noStrike">
                          <a:solidFill>
                            <a:srgbClr val="000000"/>
                          </a:solidFill>
                          <a:latin typeface="Calibri"/>
                        </a:rPr>
                        <a:t> </a:t>
                      </a:r>
                    </a:p>
                  </a:txBody>
                  <a:tcPr marL="5393" marR="5393" marT="539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C000"/>
                    </a:solidFill>
                  </a:tcPr>
                </a:tc>
                <a:tc vMerge="1">
                  <a:txBody>
                    <a:bodyPr/>
                    <a:lstStyle/>
                    <a:p>
                      <a:endParaRPr lang="en-US"/>
                    </a:p>
                  </a:txBody>
                  <a:tcPr/>
                </a:tc>
              </a:tr>
              <a:tr h="593181">
                <a:tc vMerge="1">
                  <a:txBody>
                    <a:bodyPr/>
                    <a:lstStyle/>
                    <a:p>
                      <a:endParaRPr lang="en-US"/>
                    </a:p>
                  </a:txBody>
                  <a:tcPr/>
                </a:tc>
                <a:tc>
                  <a:txBody>
                    <a:bodyPr/>
                    <a:lstStyle/>
                    <a:p>
                      <a:pPr algn="ctr" fontAlgn="ctr"/>
                      <a:r>
                        <a:rPr lang="en-US" sz="700" b="0" i="0" u="none" strike="noStrike" dirty="0">
                          <a:solidFill>
                            <a:srgbClr val="FFFFFF"/>
                          </a:solidFill>
                          <a:effectLst>
                            <a:outerShdw blurRad="38100" dist="38100" dir="2700000" algn="tl">
                              <a:srgbClr val="000000">
                                <a:alpha val="43137"/>
                              </a:srgbClr>
                            </a:outerShdw>
                          </a:effectLst>
                          <a:latin typeface="Calibri"/>
                        </a:rPr>
                        <a:t>MODERATE</a:t>
                      </a:r>
                    </a:p>
                  </a:txBody>
                  <a:tcPr marL="5393" marR="5393" marT="5393" marB="0" vert="vert270" anchor="ctr">
                    <a:lnL>
                      <a:noFill/>
                    </a:lnL>
                    <a:lnR w="6350" cap="flat" cmpd="sng" algn="ctr">
                      <a:solidFill>
                        <a:srgbClr val="FFFFFF"/>
                      </a:solidFill>
                      <a:prstDash val="solid"/>
                      <a:round/>
                      <a:headEnd type="none" w="med" len="med"/>
                      <a:tailEnd type="none" w="med" len="med"/>
                    </a:lnR>
                    <a:lnT>
                      <a:noFill/>
                    </a:lnT>
                    <a:lnB>
                      <a:noFill/>
                    </a:lnB>
                    <a:solidFill>
                      <a:srgbClr val="D8D8D8">
                        <a:alpha val="24000"/>
                      </a:srgbClr>
                    </a:solidFill>
                  </a:tcPr>
                </a:tc>
                <a:tc>
                  <a:txBody>
                    <a:bodyPr/>
                    <a:lstStyle/>
                    <a:p>
                      <a:pPr algn="l" fontAlgn="b"/>
                      <a:r>
                        <a:rPr lang="en-US" sz="600" b="0" i="0" u="none" strike="noStrike">
                          <a:solidFill>
                            <a:srgbClr val="000000"/>
                          </a:solidFill>
                          <a:latin typeface="Calibri"/>
                        </a:rPr>
                        <a:t> </a:t>
                      </a:r>
                    </a:p>
                  </a:txBody>
                  <a:tcPr marL="5393" marR="5393" marT="539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rowSpan="2">
                  <a:txBody>
                    <a:bodyPr/>
                    <a:lstStyle/>
                    <a:p>
                      <a:pPr algn="ctr"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70C0"/>
                    </a:solidFill>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593181">
                <a:tc vMerge="1">
                  <a:txBody>
                    <a:bodyPr/>
                    <a:lstStyle/>
                    <a:p>
                      <a:endParaRPr lang="en-US"/>
                    </a:p>
                  </a:txBody>
                  <a:tcPr/>
                </a:tc>
                <a:tc>
                  <a:txBody>
                    <a:bodyPr/>
                    <a:lstStyle/>
                    <a:p>
                      <a:pPr algn="ctr" fontAlgn="ctr"/>
                      <a:r>
                        <a:rPr lang="en-US" sz="700" b="0" i="0" u="none" strike="noStrike" dirty="0">
                          <a:solidFill>
                            <a:srgbClr val="FFFFFF"/>
                          </a:solidFill>
                          <a:effectLst>
                            <a:outerShdw blurRad="38100" dist="38100" dir="2700000" algn="tl">
                              <a:srgbClr val="000000">
                                <a:alpha val="43137"/>
                              </a:srgbClr>
                            </a:outerShdw>
                          </a:effectLst>
                          <a:latin typeface="Calibri"/>
                        </a:rPr>
                        <a:t>LOW</a:t>
                      </a:r>
                    </a:p>
                  </a:txBody>
                  <a:tcPr marL="5393" marR="5393" marT="5393" marB="0" vert="vert270" anchor="ctr">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D8D8D8">
                        <a:alpha val="24000"/>
                      </a:srgbClr>
                    </a:solidFill>
                  </a:tcPr>
                </a:tc>
                <a:tc>
                  <a:txBody>
                    <a:bodyPr/>
                    <a:lstStyle/>
                    <a:p>
                      <a:pPr algn="l" fontAlgn="b"/>
                      <a:r>
                        <a:rPr lang="en-US" sz="600" b="0" i="0" u="none" strike="noStrike">
                          <a:solidFill>
                            <a:srgbClr val="000000"/>
                          </a:solidFill>
                          <a:latin typeface="Calibri"/>
                        </a:rPr>
                        <a:t> </a:t>
                      </a:r>
                    </a:p>
                  </a:txBody>
                  <a:tcPr marL="5393" marR="5393" marT="539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a:txBody>
                    <a:bodyPr/>
                    <a:lstStyle/>
                    <a:p>
                      <a:pPr algn="l" fontAlgn="b"/>
                      <a:r>
                        <a:rPr lang="en-US" sz="600" b="0" i="0" u="none" strike="noStrike">
                          <a:solidFill>
                            <a:srgbClr val="000000"/>
                          </a:solidFill>
                          <a:latin typeface="Calibri"/>
                        </a:rPr>
                        <a:t> </a:t>
                      </a:r>
                    </a:p>
                  </a:txBody>
                  <a:tcPr marL="5393" marR="5393" marT="5393"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164446">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r>
                        <a:rPr lang="en-US" sz="900" b="1" i="0" u="none" strike="noStrike">
                          <a:solidFill>
                            <a:srgbClr val="FFFFFF"/>
                          </a:solidFill>
                          <a:latin typeface="Calibri"/>
                        </a:rPr>
                        <a:t>MS09-009</a:t>
                      </a: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endParaRPr lang="en-US" sz="900" b="1" i="0" u="none" strike="noStrike">
                        <a:solidFill>
                          <a:srgbClr val="FFFFFF"/>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r>
                        <a:rPr lang="en-US" sz="900" b="1" i="0" u="none" strike="noStrike">
                          <a:solidFill>
                            <a:srgbClr val="FFFFFF"/>
                          </a:solidFill>
                          <a:latin typeface="Calibri"/>
                        </a:rPr>
                        <a:t>MS09-010</a:t>
                      </a: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endParaRPr lang="en-US" sz="900" b="1" i="0" u="none" strike="noStrike">
                        <a:solidFill>
                          <a:srgbClr val="FFFFFF"/>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r>
                        <a:rPr lang="en-US" sz="900" b="1" i="0" u="none" strike="noStrike">
                          <a:solidFill>
                            <a:srgbClr val="FFFFFF"/>
                          </a:solidFill>
                          <a:latin typeface="Calibri"/>
                        </a:rPr>
                        <a:t>MS09-011</a:t>
                      </a: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endParaRPr lang="en-US" sz="900" b="1" i="0" u="none" strike="noStrike">
                        <a:solidFill>
                          <a:srgbClr val="FFFFFF"/>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r>
                        <a:rPr lang="en-US" sz="900" b="1" i="0" u="none" strike="noStrike">
                          <a:solidFill>
                            <a:srgbClr val="FFFFFF"/>
                          </a:solidFill>
                          <a:latin typeface="Calibri"/>
                        </a:rPr>
                        <a:t>MS09-012</a:t>
                      </a: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endParaRPr lang="en-US" sz="900" b="1" i="0" u="none" strike="noStrike">
                        <a:solidFill>
                          <a:srgbClr val="FFFFFF"/>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r>
                        <a:rPr lang="en-US" sz="900" b="1" i="0" u="none" strike="noStrike">
                          <a:solidFill>
                            <a:srgbClr val="FFFFFF"/>
                          </a:solidFill>
                          <a:latin typeface="Calibri"/>
                        </a:rPr>
                        <a:t>MS09-013</a:t>
                      </a: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endParaRPr lang="en-US" sz="900" b="1" i="0" u="none" strike="noStrike">
                        <a:solidFill>
                          <a:srgbClr val="FFFFFF"/>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r>
                        <a:rPr lang="en-US" sz="900" b="1" i="0" u="none" strike="noStrike">
                          <a:solidFill>
                            <a:srgbClr val="FFFFFF"/>
                          </a:solidFill>
                          <a:latin typeface="Calibri"/>
                        </a:rPr>
                        <a:t>MS09-014</a:t>
                      </a: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endParaRPr lang="en-US" sz="900" b="1" i="0" u="none" strike="noStrike">
                        <a:solidFill>
                          <a:srgbClr val="FFFFFF"/>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r>
                        <a:rPr lang="en-US" sz="900" b="1" i="0" u="none" strike="noStrike" dirty="0">
                          <a:solidFill>
                            <a:srgbClr val="FFFFFF"/>
                          </a:solidFill>
                          <a:latin typeface="Calibri"/>
                        </a:rPr>
                        <a:t>MS09-015</a:t>
                      </a: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endParaRPr lang="en-US" sz="900" b="1" i="0" u="none" strike="noStrike">
                        <a:solidFill>
                          <a:srgbClr val="FFFFFF"/>
                        </a:solidFill>
                        <a:latin typeface="Calibri"/>
                      </a:endParaRP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fontAlgn="b"/>
                      <a:r>
                        <a:rPr lang="en-US" sz="900" b="1" i="0" u="none" strike="noStrike">
                          <a:solidFill>
                            <a:srgbClr val="FFFFFF"/>
                          </a:solidFill>
                          <a:latin typeface="Calibri"/>
                        </a:rPr>
                        <a:t>MS09-016</a:t>
                      </a:r>
                    </a:p>
                  </a:txBody>
                  <a:tcPr marL="5393" marR="5393" marT="5393"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latin typeface="Calibri"/>
                      </a:endParaRPr>
                    </a:p>
                  </a:txBody>
                  <a:tcPr marL="5393" marR="5393" marT="5393" marB="0" anchor="b">
                    <a:lnL>
                      <a:noFill/>
                    </a:lnL>
                    <a:lnR>
                      <a:noFill/>
                    </a:lnR>
                    <a:lnT>
                      <a:noFill/>
                    </a:lnT>
                    <a:lnB>
                      <a:noFill/>
                    </a:lnB>
                  </a:tcPr>
                </a:tc>
              </a:tr>
            </a:tbl>
          </a:graphicData>
        </a:graphic>
      </p:graphicFrame>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18" name="Rectangle 2"/>
          <p:cNvSpPr>
            <a:spLocks noGrp="1" noChangeArrowheads="1"/>
          </p:cNvSpPr>
          <p:nvPr>
            <p:ph type="title"/>
          </p:nvPr>
        </p:nvSpPr>
        <p:spPr>
          <a:xfrm>
            <a:off x="381000" y="230188"/>
            <a:ext cx="8382000" cy="554037"/>
          </a:xfrm>
        </p:spPr>
        <p:txBody>
          <a:bodyPr/>
          <a:lstStyle/>
          <a:p>
            <a:pPr>
              <a:defRPr/>
            </a:pPr>
            <a:r>
              <a:rPr dirty="0" smtClean="0"/>
              <a:t>MS09-009 : Introduction</a:t>
            </a:r>
          </a:p>
        </p:txBody>
      </p:sp>
      <p:graphicFrame>
        <p:nvGraphicFramePr>
          <p:cNvPr id="9273" name="Group 57"/>
          <p:cNvGraphicFramePr>
            <a:graphicFrameLocks noGrp="1"/>
          </p:cNvGraphicFramePr>
          <p:nvPr/>
        </p:nvGraphicFramePr>
        <p:xfrm>
          <a:off x="428625" y="1077913"/>
          <a:ext cx="8470900" cy="4471353"/>
        </p:xfrm>
        <a:graphic>
          <a:graphicData uri="http://schemas.openxmlformats.org/drawingml/2006/table">
            <a:tbl>
              <a:tblPr/>
              <a:tblGrid>
                <a:gridCol w="1122363"/>
                <a:gridCol w="2652712"/>
                <a:gridCol w="1933575"/>
                <a:gridCol w="2762250"/>
              </a:tblGrid>
              <a:tr h="722313">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600" dirty="0" err="1" smtClean="0"/>
                        <a:t>Numéro</a:t>
                      </a:r>
                      <a:endParaRPr lang="en-US" sz="1600" dirty="0" smtClean="0"/>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600" smtClean="0"/>
                        <a:t>Titre </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600" smtClean="0"/>
                        <a:t>Indice de gravité maximal</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600" smtClean="0"/>
                        <a:t>Produits affectés</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082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lang="en-US" sz="1600" smtClean="0"/>
                        <a:t>MS09-009</a:t>
                      </a: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fr-FR" sz="1600" dirty="0" smtClean="0"/>
                        <a:t>Des vulnérabilités dans Microsoft Office Excel pourraient permettre l'exécution de code à distance (968557)</a:t>
                      </a:r>
                      <a:endParaRPr lang="en-US" sz="1600" dirty="0" smtClean="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en-US" sz="1600" smtClean="0"/>
                        <a:t>Critique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lang="en-US" sz="1600" dirty="0" smtClean="0"/>
                        <a:t> Office 2000 SP3 </a:t>
                      </a:r>
                    </a:p>
                    <a:p>
                      <a:pPr marL="0" marR="0" lvl="0" indent="0" algn="l" defTabSz="914400" rtl="0" eaLnBrk="1" fontAlgn="base" latinLnBrk="0" hangingPunct="1">
                        <a:lnSpc>
                          <a:spcPct val="100000"/>
                        </a:lnSpc>
                        <a:spcBef>
                          <a:spcPct val="0"/>
                        </a:spcBef>
                        <a:spcAft>
                          <a:spcPct val="0"/>
                        </a:spcAft>
                        <a:buClrTx/>
                        <a:buSzTx/>
                        <a:buFontTx/>
                        <a:buChar char="•"/>
                        <a:tabLst/>
                      </a:pPr>
                      <a:r>
                        <a:rPr lang="en-US" sz="1600" dirty="0" smtClean="0"/>
                        <a:t> Office XP SP3 </a:t>
                      </a:r>
                    </a:p>
                    <a:p>
                      <a:pPr marL="0" marR="0" lvl="0" indent="0" algn="l" defTabSz="914400" rtl="0" eaLnBrk="1" fontAlgn="base" latinLnBrk="0" hangingPunct="1">
                        <a:lnSpc>
                          <a:spcPct val="100000"/>
                        </a:lnSpc>
                        <a:spcBef>
                          <a:spcPct val="0"/>
                        </a:spcBef>
                        <a:spcAft>
                          <a:spcPct val="0"/>
                        </a:spcAft>
                        <a:buClrTx/>
                        <a:buSzTx/>
                        <a:buFontTx/>
                        <a:buChar char="•"/>
                        <a:tabLst/>
                      </a:pPr>
                      <a:r>
                        <a:rPr lang="en-US" sz="1600" dirty="0" smtClean="0"/>
                        <a:t> Office 2003 SP3</a:t>
                      </a:r>
                    </a:p>
                    <a:p>
                      <a:pPr marL="0" marR="0" lvl="0" indent="0" algn="l" defTabSz="914400" rtl="0" eaLnBrk="1" fontAlgn="base" latinLnBrk="0" hangingPunct="1">
                        <a:lnSpc>
                          <a:spcPct val="100000"/>
                        </a:lnSpc>
                        <a:spcBef>
                          <a:spcPct val="0"/>
                        </a:spcBef>
                        <a:spcAft>
                          <a:spcPct val="0"/>
                        </a:spcAft>
                        <a:buClrTx/>
                        <a:buSzTx/>
                        <a:buFontTx/>
                        <a:buChar char="•"/>
                        <a:tabLst/>
                      </a:pPr>
                      <a:r>
                        <a:rPr lang="en-US" sz="1600" dirty="0" smtClean="0"/>
                        <a:t> Office 2007 SP1</a:t>
                      </a:r>
                    </a:p>
                    <a:p>
                      <a:pPr marL="0" marR="0" lvl="0" indent="0" algn="l" defTabSz="914400" rtl="0" eaLnBrk="1" fontAlgn="base" latinLnBrk="0" hangingPunct="1">
                        <a:lnSpc>
                          <a:spcPct val="100000"/>
                        </a:lnSpc>
                        <a:spcBef>
                          <a:spcPct val="0"/>
                        </a:spcBef>
                        <a:spcAft>
                          <a:spcPct val="0"/>
                        </a:spcAft>
                        <a:buClrTx/>
                        <a:buSzTx/>
                        <a:buFontTx/>
                        <a:buChar char="•"/>
                        <a:tabLst/>
                      </a:pPr>
                      <a:r>
                        <a:rPr lang="en-US" sz="1600" dirty="0" smtClean="0"/>
                        <a:t> Office 2004 pour Mac</a:t>
                      </a:r>
                    </a:p>
                    <a:p>
                      <a:pPr marL="0" marR="0" lvl="0" indent="0" algn="l" defTabSz="914400" rtl="0" eaLnBrk="1" fontAlgn="base" latinLnBrk="0" hangingPunct="1">
                        <a:lnSpc>
                          <a:spcPct val="100000"/>
                        </a:lnSpc>
                        <a:spcBef>
                          <a:spcPct val="0"/>
                        </a:spcBef>
                        <a:spcAft>
                          <a:spcPct val="0"/>
                        </a:spcAft>
                        <a:buClrTx/>
                        <a:buSzTx/>
                        <a:buFontTx/>
                        <a:buChar char="•"/>
                        <a:tabLst/>
                      </a:pPr>
                      <a:r>
                        <a:rPr lang="en-US" sz="1600" dirty="0" smtClean="0"/>
                        <a:t> Office 2008 pour Mac</a:t>
                      </a:r>
                    </a:p>
                    <a:p>
                      <a:pPr marL="0" marR="0" lvl="0" indent="0" algn="l" defTabSz="914400" rtl="0" eaLnBrk="1" fontAlgn="base" latinLnBrk="0" hangingPunct="1">
                        <a:lnSpc>
                          <a:spcPct val="100000"/>
                        </a:lnSpc>
                        <a:spcBef>
                          <a:spcPct val="0"/>
                        </a:spcBef>
                        <a:spcAft>
                          <a:spcPct val="0"/>
                        </a:spcAft>
                        <a:buClrTx/>
                        <a:buSzTx/>
                        <a:buFontTx/>
                        <a:buChar char="•"/>
                        <a:tabLst/>
                      </a:pPr>
                      <a:r>
                        <a:rPr lang="en-US" sz="1600" dirty="0" smtClean="0"/>
                        <a:t> Excel Viewer 2003 SP3</a:t>
                      </a:r>
                    </a:p>
                    <a:p>
                      <a:pPr marL="0" marR="0" lvl="0" indent="0" algn="l" defTabSz="914400" rtl="0" eaLnBrk="1" fontAlgn="base" latinLnBrk="0" hangingPunct="1">
                        <a:lnSpc>
                          <a:spcPct val="100000"/>
                        </a:lnSpc>
                        <a:spcBef>
                          <a:spcPct val="0"/>
                        </a:spcBef>
                        <a:spcAft>
                          <a:spcPct val="0"/>
                        </a:spcAft>
                        <a:buClrTx/>
                        <a:buSzTx/>
                        <a:buFontTx/>
                        <a:buChar char="•"/>
                        <a:tabLst/>
                      </a:pPr>
                      <a:r>
                        <a:rPr lang="en-US" sz="1600" dirty="0" smtClean="0"/>
                        <a:t> Excel Viewer</a:t>
                      </a:r>
                    </a:p>
                    <a:p>
                      <a:pPr marL="0" marR="0" lvl="0" indent="0" algn="l" defTabSz="914400" rtl="0" eaLnBrk="1" fontAlgn="base" latinLnBrk="0" hangingPunct="1">
                        <a:lnSpc>
                          <a:spcPct val="100000"/>
                        </a:lnSpc>
                        <a:spcBef>
                          <a:spcPct val="0"/>
                        </a:spcBef>
                        <a:spcAft>
                          <a:spcPct val="0"/>
                        </a:spcAft>
                        <a:buClrTx/>
                        <a:buSzTx/>
                        <a:buFontTx/>
                        <a:buChar char="•"/>
                        <a:tabLst/>
                      </a:pPr>
                      <a:r>
                        <a:rPr lang="fr-FR" sz="1600" dirty="0" smtClean="0"/>
                        <a:t> Pack de compatibilité Office pour les formats de fichier Word, Excel et PowerPoint 2007 SP1</a:t>
                      </a:r>
                    </a:p>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p>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p>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381000" y="230188"/>
            <a:ext cx="8382000" cy="554037"/>
          </a:xfrm>
        </p:spPr>
        <p:txBody>
          <a:bodyPr/>
          <a:lstStyle/>
          <a:p>
            <a:pPr>
              <a:defRPr/>
            </a:pPr>
            <a:r>
              <a:rPr dirty="0" smtClean="0">
                <a:solidFill>
                  <a:srgbClr val="FFFFFF"/>
                </a:solidFill>
              </a:rPr>
              <a:t>MS09-009 : Indices de </a:t>
            </a:r>
            <a:r>
              <a:rPr dirty="0" err="1" smtClean="0">
                <a:solidFill>
                  <a:srgbClr val="FFFFFF"/>
                </a:solidFill>
              </a:rPr>
              <a:t>gravité</a:t>
            </a:r>
            <a:endParaRPr dirty="0" smtClean="0">
              <a:solidFill>
                <a:srgbClr val="FFFFFF"/>
              </a:solidFill>
            </a:endParaRPr>
          </a:p>
        </p:txBody>
      </p:sp>
      <p:graphicFrame>
        <p:nvGraphicFramePr>
          <p:cNvPr id="4" name="Group 79"/>
          <p:cNvGraphicFramePr>
            <a:graphicFrameLocks noGrp="1"/>
          </p:cNvGraphicFramePr>
          <p:nvPr/>
        </p:nvGraphicFramePr>
        <p:xfrm>
          <a:off x="244475" y="1079500"/>
          <a:ext cx="8470900" cy="4623943"/>
        </p:xfrm>
        <a:graphic>
          <a:graphicData uri="http://schemas.openxmlformats.org/drawingml/2006/table">
            <a:tbl>
              <a:tblPr/>
              <a:tblGrid>
                <a:gridCol w="1233488"/>
                <a:gridCol w="1252537"/>
                <a:gridCol w="1565275"/>
                <a:gridCol w="2393950"/>
                <a:gridCol w="2025650"/>
              </a:tblGrid>
              <a:tr h="1701800">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600" dirty="0" err="1" smtClean="0"/>
                        <a:t>Numéro</a:t>
                      </a:r>
                      <a:endParaRPr lang="en-US" sz="1600" dirty="0" smtClean="0"/>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fr-FR" sz="1600" smtClean="0"/>
                        <a:t>Excel 2000 SP3 dans :</a:t>
                      </a:r>
                      <a:br>
                        <a:rPr lang="fr-FR" sz="1600" smtClean="0"/>
                      </a:br>
                      <a:r>
                        <a:rPr lang="fr-FR" sz="1600" smtClean="0"/>
                        <a:t>Office 2000 SP3</a:t>
                      </a:r>
                      <a:endParaRPr lang="en-US" sz="160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lang="en-US" sz="1600" dirty="0" smtClean="0"/>
                        <a:t>Excel 2002 SP3 </a:t>
                      </a:r>
                      <a:r>
                        <a:rPr lang="en-US" sz="1600" dirty="0" err="1" smtClean="0"/>
                        <a:t>dans</a:t>
                      </a:r>
                      <a:r>
                        <a:rPr lang="en-US" sz="1600" dirty="0" smtClean="0"/>
                        <a:t> :</a:t>
                      </a:r>
                    </a:p>
                    <a:p>
                      <a:pPr marL="0" marR="0" lvl="0" indent="0" algn="l" defTabSz="914400" rtl="0" eaLnBrk="0" fontAlgn="b" latinLnBrk="0" hangingPunct="0">
                        <a:lnSpc>
                          <a:spcPct val="100000"/>
                        </a:lnSpc>
                        <a:spcBef>
                          <a:spcPct val="0"/>
                        </a:spcBef>
                        <a:spcAft>
                          <a:spcPct val="0"/>
                        </a:spcAft>
                        <a:buClrTx/>
                        <a:buSzTx/>
                        <a:buFontTx/>
                        <a:buNone/>
                        <a:tabLst/>
                      </a:pPr>
                      <a:r>
                        <a:rPr lang="en-US" sz="1600" dirty="0" smtClean="0"/>
                        <a:t>Office XP SP3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lang="en-US" sz="1600" smtClean="0"/>
                        <a:t>Excel Viewer 2003 SP3, Excel Viewer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fr-FR" sz="1600" smtClean="0"/>
                        <a:t>Pack de compatibilité Office pour les formats de fichier Word, Excel et PowerPoint 2007 SP1  </a:t>
                      </a:r>
                    </a:p>
                    <a:p>
                      <a:pPr marL="0" marR="0" lvl="0" indent="0" algn="l" defTabSz="914400" rtl="0" eaLnBrk="1" fontAlgn="base" latinLnBrk="0" hangingPunct="1">
                        <a:lnSpc>
                          <a:spcPct val="100000"/>
                        </a:lnSpc>
                        <a:spcBef>
                          <a:spcPct val="20000"/>
                        </a:spcBef>
                        <a:spcAft>
                          <a:spcPct val="0"/>
                        </a:spcAft>
                        <a:buClr>
                          <a:srgbClr val="FFCC00"/>
                        </a:buClr>
                        <a:buSzTx/>
                        <a:buFontTx/>
                        <a:buNone/>
                        <a:tabLst/>
                      </a:pPr>
                      <a:endParaRPr lang="en-US" sz="160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lang="en-US" sz="1600" smtClean="0"/>
                        <a:t>MS09-009</a:t>
                      </a: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en-US" sz="1600" smtClean="0"/>
                        <a:t>Critique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en-US" sz="1600" smtClean="0"/>
                        <a:t>Important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en-US" sz="1600" smtClean="0"/>
                        <a:t>Important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en-US" sz="1600" smtClean="0"/>
                        <a:t>Important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r h="244157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lang="en-US" sz="1600" smtClean="0"/>
                    </a:p>
                  </a:txBody>
                  <a:tcPr marL="68580" marR="6858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lang="en-US" sz="160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lang="en-US" sz="1600" smtClean="0"/>
                        <a:t>Excel 2003 SP3 dans :</a:t>
                      </a:r>
                    </a:p>
                    <a:p>
                      <a:pPr marL="0" marR="0" lvl="0" indent="0" algn="l" defTabSz="914400" rtl="0" eaLnBrk="0" fontAlgn="b" latinLnBrk="0" hangingPunct="0">
                        <a:lnSpc>
                          <a:spcPct val="100000"/>
                        </a:lnSpc>
                        <a:spcBef>
                          <a:spcPct val="0"/>
                        </a:spcBef>
                        <a:spcAft>
                          <a:spcPct val="0"/>
                        </a:spcAft>
                        <a:buClrTx/>
                        <a:buSzTx/>
                        <a:buFontTx/>
                        <a:buNone/>
                        <a:tabLst/>
                      </a:pPr>
                      <a:r>
                        <a:rPr lang="en-US" sz="1600" smtClean="0"/>
                        <a:t>Office 2003 SP3</a:t>
                      </a:r>
                    </a:p>
                    <a:p>
                      <a:pPr marL="0" marR="0" lvl="0" indent="0" algn="l" defTabSz="914400" rtl="0" eaLnBrk="0" fontAlgn="b" latinLnBrk="0" hangingPunct="0">
                        <a:lnSpc>
                          <a:spcPct val="100000"/>
                        </a:lnSpc>
                        <a:spcBef>
                          <a:spcPct val="0"/>
                        </a:spcBef>
                        <a:spcAft>
                          <a:spcPct val="0"/>
                        </a:spcAft>
                        <a:buClrTx/>
                        <a:buSzTx/>
                        <a:buFontTx/>
                        <a:buNone/>
                        <a:tabLst/>
                      </a:pPr>
                      <a:endParaRPr lang="en-US" sz="160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lang="en-US" sz="1600" smtClean="0"/>
                        <a:t>Excel 2007 SP1 dans :</a:t>
                      </a:r>
                    </a:p>
                    <a:p>
                      <a:pPr marL="0" marR="0" lvl="0" indent="0" algn="l" defTabSz="914400" rtl="0" eaLnBrk="0" fontAlgn="b" latinLnBrk="0" hangingPunct="0">
                        <a:lnSpc>
                          <a:spcPct val="100000"/>
                        </a:lnSpc>
                        <a:spcBef>
                          <a:spcPct val="0"/>
                        </a:spcBef>
                        <a:spcAft>
                          <a:spcPct val="0"/>
                        </a:spcAft>
                        <a:buClrTx/>
                        <a:buSzTx/>
                        <a:buFontTx/>
                        <a:buNone/>
                        <a:tabLst/>
                      </a:pPr>
                      <a:r>
                        <a:rPr lang="en-US" sz="1600" smtClean="0"/>
                        <a:t>Office 2007 SP1</a:t>
                      </a:r>
                    </a:p>
                    <a:p>
                      <a:pPr marL="0" marR="0" lvl="0" indent="0" algn="l" defTabSz="914400" rtl="0" eaLnBrk="0" fontAlgn="b" latinLnBrk="0" hangingPunct="0">
                        <a:lnSpc>
                          <a:spcPct val="100000"/>
                        </a:lnSpc>
                        <a:spcBef>
                          <a:spcPct val="0"/>
                        </a:spcBef>
                        <a:spcAft>
                          <a:spcPct val="0"/>
                        </a:spcAft>
                        <a:buClrTx/>
                        <a:buSzTx/>
                        <a:buFontTx/>
                        <a:buNone/>
                        <a:tabLst/>
                      </a:pPr>
                      <a:endParaRPr lang="en-US" sz="160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lang="fr-FR" sz="1600" dirty="0" smtClean="0"/>
                        <a:t>Office 2004 pour Mac, Office 2008 pour Mac</a:t>
                      </a:r>
                      <a:endParaRPr lang="en-US" sz="1600" dirty="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27000"/>
            <a:ext cx="9017000" cy="2425700"/>
          </a:xfrm>
        </p:spPr>
        <p:txBody>
          <a:bodyPr/>
          <a:lstStyle/>
          <a:p>
            <a:pPr>
              <a:defRPr/>
            </a:pPr>
            <a:r>
              <a:rPr lang="fr-FR" sz="2800" dirty="0" smtClean="0">
                <a:solidFill>
                  <a:srgbClr val="FFFFFF"/>
                </a:solidFill>
              </a:rPr>
              <a:t>MS09-009 : Des vulnérabilités dans Microsoft Office Excel pourraient permettre l'exécution de code à distance (968557))</a:t>
            </a:r>
            <a:br>
              <a:rPr lang="fr-FR" sz="2800" dirty="0" smtClean="0">
                <a:solidFill>
                  <a:srgbClr val="FFFFFF"/>
                </a:solidFill>
              </a:rPr>
            </a:br>
            <a:endParaRPr sz="2800" dirty="0" smtClean="0">
              <a:solidFill>
                <a:srgbClr val="FFFFFF"/>
              </a:solidFill>
            </a:endParaRPr>
          </a:p>
        </p:txBody>
      </p:sp>
      <p:graphicFrame>
        <p:nvGraphicFramePr>
          <p:cNvPr id="13333" name="Group 21"/>
          <p:cNvGraphicFramePr>
            <a:graphicFrameLocks noGrp="1"/>
          </p:cNvGraphicFramePr>
          <p:nvPr/>
        </p:nvGraphicFramePr>
        <p:xfrm>
          <a:off x="428625" y="1146175"/>
          <a:ext cx="8229600" cy="5321808"/>
        </p:xfrm>
        <a:graphic>
          <a:graphicData uri="http://schemas.openxmlformats.org/drawingml/2006/table">
            <a:tbl>
              <a:tblPr/>
              <a:tblGrid>
                <a:gridCol w="1655763"/>
                <a:gridCol w="6573837"/>
              </a:tblGrid>
              <a:tr h="1809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400" dirty="0" err="1" smtClean="0"/>
                        <a:t>Vulnérabilité</a:t>
                      </a:r>
                      <a:endParaRPr lang="en-US" sz="1400" dirty="0" smtClean="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lang="fr-FR" sz="1400" smtClean="0"/>
                        <a:t>Deux vulnérabilités de corruption de la mémoire</a:t>
                      </a:r>
                      <a:endParaRPr lang="en-US" sz="140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400" smtClean="0"/>
                        <a:t>Vecteurs d'attaque possibles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400" dirty="0" smtClean="0"/>
                        <a:t>Dans le cas d'une attaque Web, l'attaquant devrait héberger un site Web qui contient un fichier Excel spécialement conçu pour exploiter cette vulnérabilité.</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400" dirty="0" smtClean="0"/>
                        <a:t>En cas d'attaque par courrier électronique, un attaquant pourrait envoyer un fichier Excel spécialement conçu à l'utilisateur et le persuader d'ouvrir ce fichier. </a:t>
                      </a:r>
                      <a:endParaRPr lang="en-US" sz="1400" dirty="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400" smtClean="0"/>
                        <a:t>Impact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just" defTabSz="914400" rtl="0" eaLnBrk="1" fontAlgn="base" latinLnBrk="0" hangingPunct="1">
                        <a:lnSpc>
                          <a:spcPct val="100000"/>
                        </a:lnSpc>
                        <a:spcBef>
                          <a:spcPct val="20000"/>
                        </a:spcBef>
                        <a:spcAft>
                          <a:spcPct val="0"/>
                        </a:spcAft>
                        <a:buClr>
                          <a:srgbClr val="FFCC00"/>
                        </a:buClr>
                        <a:buSzTx/>
                        <a:buFontTx/>
                        <a:buChar char="•"/>
                        <a:tabLst/>
                      </a:pPr>
                      <a:r>
                        <a:rPr lang="fr-FR" sz="1400" dirty="0" smtClean="0"/>
                        <a:t>Un attaquant parvenant à exploiter cette vulnérabilité pourrait obtenir les mêmes droits que l'utilisateur connecté.</a:t>
                      </a:r>
                      <a:endParaRPr lang="en-US" sz="1400" dirty="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400" smtClean="0"/>
                        <a:t>Facteurs atténuants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400" smtClean="0"/>
                        <a:t>La vulnérabilité ne peut pas être exploitée automatiquement par le biais des messages électroniques.</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400" smtClean="0"/>
                        <a:t>Les utilisateurs qui ont installé et qui utilisent l'Outil de confirmation à l'ouverture pour Office 2000 (Office Document Open Confirmation Tool for Office 2000) seront invités à Ouvrir, Enregistrer ou Annuler avant d'ouvrir un document. Les fonctionnalités de l'Outil de confirmation à l'ouverture pour Office (Office Document Open Confirmation Tool) sont intégrées dans Office XP et versions ultérieures. </a:t>
                      </a:r>
                      <a:endParaRPr lang="en-US" sz="140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288">
                <a:tc>
                  <a:txBody>
                    <a:bodyPr/>
                    <a:lstStyle/>
                    <a:p>
                      <a:pPr marL="0" marR="0" lvl="0" indent="0" algn="l" defTabSz="914400" rtl="0" eaLnBrk="1" fontAlgn="base" latinLnBrk="0" hangingPunct="1">
                        <a:lnSpc>
                          <a:spcPct val="100000"/>
                        </a:lnSpc>
                        <a:spcBef>
                          <a:spcPct val="20000"/>
                        </a:spcBef>
                        <a:spcAft>
                          <a:spcPct val="0"/>
                        </a:spcAft>
                        <a:buClr>
                          <a:srgbClr val="FFCC00"/>
                        </a:buClr>
                        <a:buSzTx/>
                        <a:buFontTx/>
                        <a:buNone/>
                        <a:tabLst/>
                      </a:pPr>
                      <a:r>
                        <a:rPr lang="en-US" sz="1400" dirty="0" err="1" smtClean="0"/>
                        <a:t>Informations</a:t>
                      </a:r>
                      <a:r>
                        <a:rPr lang="en-US" sz="1400" dirty="0" smtClean="0"/>
                        <a:t> </a:t>
                      </a:r>
                      <a:r>
                        <a:rPr lang="en-US" sz="1400" dirty="0" err="1" smtClean="0"/>
                        <a:t>complémentaires</a:t>
                      </a:r>
                      <a:endParaRPr lang="en-US" sz="1400" dirty="0" smtClean="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400" dirty="0" smtClean="0"/>
                        <a:t>Seul l'indice de gravité pour Excel 2000 est Critique. </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400" dirty="0" smtClean="0"/>
                        <a:t>Cette mise à jour de sécurité concerne la vulnérabilité décrite dans l'Avis de sécurité Microsoft 968272.</a:t>
                      </a:r>
                    </a:p>
                    <a:p>
                      <a:pPr marL="173038" marR="0" lvl="0" indent="-173038" algn="l" defTabSz="914400" rtl="0" eaLnBrk="1" fontAlgn="base" latinLnBrk="0" hangingPunct="1">
                        <a:lnSpc>
                          <a:spcPct val="100000"/>
                        </a:lnSpc>
                        <a:spcBef>
                          <a:spcPct val="20000"/>
                        </a:spcBef>
                        <a:spcAft>
                          <a:spcPct val="0"/>
                        </a:spcAft>
                        <a:buClr>
                          <a:srgbClr val="FFCC00"/>
                        </a:buClr>
                        <a:buSzTx/>
                        <a:buFontTx/>
                        <a:buChar char="•"/>
                        <a:tabLst/>
                      </a:pPr>
                      <a:r>
                        <a:rPr lang="fr-FR" sz="1400" dirty="0" smtClean="0"/>
                        <a:t>Solutions de contournement : Environnement isolé de conversion Microsoft Office (MOICE) et Fonctionnalité de blocage de fichiers pour Microsoft Office</a:t>
                      </a:r>
                      <a:endParaRPr lang="en-US" sz="1400" dirty="0" smtClean="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8018" name="Rectangle 2"/>
          <p:cNvSpPr>
            <a:spLocks noGrp="1" noChangeArrowheads="1"/>
          </p:cNvSpPr>
          <p:nvPr>
            <p:ph type="title"/>
          </p:nvPr>
        </p:nvSpPr>
        <p:spPr>
          <a:xfrm>
            <a:off x="381000" y="230188"/>
            <a:ext cx="8382000" cy="554037"/>
          </a:xfrm>
        </p:spPr>
        <p:txBody>
          <a:bodyPr/>
          <a:lstStyle/>
          <a:p>
            <a:pPr>
              <a:defRPr/>
            </a:pPr>
            <a:r>
              <a:rPr smtClean="0">
                <a:solidFill>
                  <a:srgbClr val="FFFFFF"/>
                </a:solidFill>
              </a:rPr>
              <a:t>MS09-010 : Introduction</a:t>
            </a:r>
          </a:p>
        </p:txBody>
      </p:sp>
      <p:graphicFrame>
        <p:nvGraphicFramePr>
          <p:cNvPr id="9273" name="Group 57"/>
          <p:cNvGraphicFramePr>
            <a:graphicFrameLocks noGrp="1"/>
          </p:cNvGraphicFramePr>
          <p:nvPr/>
        </p:nvGraphicFramePr>
        <p:xfrm>
          <a:off x="336550" y="1498600"/>
          <a:ext cx="8470900" cy="3495993"/>
        </p:xfrm>
        <a:graphic>
          <a:graphicData uri="http://schemas.openxmlformats.org/drawingml/2006/table">
            <a:tbl>
              <a:tblPr/>
              <a:tblGrid>
                <a:gridCol w="1122363"/>
                <a:gridCol w="2652712"/>
                <a:gridCol w="1933575"/>
                <a:gridCol w="2762250"/>
              </a:tblGrid>
              <a:tr h="722313">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600" dirty="0" err="1" smtClean="0"/>
                        <a:t>Numéro</a:t>
                      </a:r>
                      <a:endParaRPr lang="en-US" sz="1600" dirty="0" smtClean="0"/>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600" smtClean="0"/>
                        <a:t>Titre </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600" smtClean="0"/>
                        <a:t>Indice de gravité maximal</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CC00"/>
                        </a:buClr>
                        <a:buSzTx/>
                        <a:buFontTx/>
                        <a:buNone/>
                        <a:tabLst/>
                      </a:pPr>
                      <a:r>
                        <a:rPr lang="en-US" sz="1600" smtClean="0"/>
                        <a:t>Produits affectés</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082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lang="en-US" sz="1600" smtClean="0"/>
                        <a:t>MS09-010</a:t>
                      </a:r>
                    </a:p>
                  </a:txBody>
                  <a:tcPr marL="68580" marR="6858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fr-FR" sz="1600" dirty="0" smtClean="0"/>
                        <a:t>Des vulnérabilités dans les convertisseurs de texte </a:t>
                      </a:r>
                      <a:r>
                        <a:rPr lang="fr-FR" sz="1600" dirty="0" err="1" smtClean="0"/>
                        <a:t>WordPad</a:t>
                      </a:r>
                      <a:r>
                        <a:rPr lang="fr-FR" sz="1600" dirty="0" smtClean="0"/>
                        <a:t> et Office pourraient permettre l'exécution de code à distance (960477)</a:t>
                      </a:r>
                      <a:endParaRPr lang="en-US" sz="1600" dirty="0" smtClean="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en-US" sz="1600" smtClean="0"/>
                        <a:t>Critique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lang="en-US" sz="1600" dirty="0" smtClean="0"/>
                        <a:t> Windows 2000 SP4</a:t>
                      </a:r>
                    </a:p>
                    <a:p>
                      <a:pPr marL="0" marR="0" lvl="0" indent="0" algn="l" defTabSz="914400" rtl="0" eaLnBrk="1" fontAlgn="base" latinLnBrk="0" hangingPunct="1">
                        <a:lnSpc>
                          <a:spcPct val="100000"/>
                        </a:lnSpc>
                        <a:spcBef>
                          <a:spcPct val="0"/>
                        </a:spcBef>
                        <a:spcAft>
                          <a:spcPct val="0"/>
                        </a:spcAft>
                        <a:buClrTx/>
                        <a:buSzTx/>
                        <a:buFontTx/>
                        <a:buChar char="•"/>
                        <a:tabLst/>
                      </a:pPr>
                      <a:r>
                        <a:rPr lang="en-US" sz="1600" dirty="0" smtClean="0"/>
                        <a:t> Windows XP SP2 et SP3</a:t>
                      </a:r>
                    </a:p>
                    <a:p>
                      <a:pPr marL="0" marR="0" lvl="0" indent="0" algn="l" defTabSz="914400" rtl="0" eaLnBrk="1" fontAlgn="base" latinLnBrk="0" hangingPunct="1">
                        <a:lnSpc>
                          <a:spcPct val="100000"/>
                        </a:lnSpc>
                        <a:spcBef>
                          <a:spcPct val="0"/>
                        </a:spcBef>
                        <a:spcAft>
                          <a:spcPct val="0"/>
                        </a:spcAft>
                        <a:buClrTx/>
                        <a:buSzTx/>
                        <a:buFontTx/>
                        <a:buChar char="•"/>
                        <a:tabLst/>
                      </a:pPr>
                      <a:r>
                        <a:rPr lang="fr-FR" sz="1600" dirty="0" smtClean="0"/>
                        <a:t> Windows XP Professional x64 aucun SP et SP2</a:t>
                      </a:r>
                    </a:p>
                    <a:p>
                      <a:pPr marL="0" marR="0" lvl="0" indent="0" algn="l" defTabSz="914400" rtl="0" eaLnBrk="1" fontAlgn="base" latinLnBrk="0" hangingPunct="1">
                        <a:lnSpc>
                          <a:spcPct val="100000"/>
                        </a:lnSpc>
                        <a:spcBef>
                          <a:spcPct val="0"/>
                        </a:spcBef>
                        <a:spcAft>
                          <a:spcPct val="0"/>
                        </a:spcAft>
                        <a:buClrTx/>
                        <a:buSzTx/>
                        <a:buFontTx/>
                        <a:buChar char="•"/>
                        <a:tabLst/>
                      </a:pPr>
                      <a:r>
                        <a:rPr lang="en-US" sz="1600" dirty="0" smtClean="0"/>
                        <a:t> Windows Server 2003 :</a:t>
                      </a:r>
                    </a:p>
                    <a:p>
                      <a:pPr marL="457200" marR="0" lvl="1" indent="0" algn="l" defTabSz="914400" rtl="0" eaLnBrk="1" fontAlgn="base" latinLnBrk="0" hangingPunct="1">
                        <a:lnSpc>
                          <a:spcPct val="100000"/>
                        </a:lnSpc>
                        <a:spcBef>
                          <a:spcPct val="0"/>
                        </a:spcBef>
                        <a:spcAft>
                          <a:spcPct val="0"/>
                        </a:spcAft>
                        <a:buClrTx/>
                        <a:buSzTx/>
                        <a:buFont typeface="Arial" charset="0"/>
                        <a:buChar char="•"/>
                        <a:tabLst/>
                      </a:pPr>
                      <a:r>
                        <a:rPr lang="en-US" sz="1600" dirty="0" smtClean="0"/>
                        <a:t> SP1 et SP2</a:t>
                      </a:r>
                    </a:p>
                    <a:p>
                      <a:pPr marL="457200" marR="0" lvl="1" indent="0" algn="l" defTabSz="914400" rtl="0" eaLnBrk="1" fontAlgn="base" latinLnBrk="0" hangingPunct="1">
                        <a:lnSpc>
                          <a:spcPct val="100000"/>
                        </a:lnSpc>
                        <a:spcBef>
                          <a:spcPct val="0"/>
                        </a:spcBef>
                        <a:spcAft>
                          <a:spcPct val="0"/>
                        </a:spcAft>
                        <a:buClrTx/>
                        <a:buSzTx/>
                        <a:buFont typeface="Arial" charset="0"/>
                        <a:buChar char="•"/>
                        <a:tabLst/>
                      </a:pPr>
                      <a:r>
                        <a:rPr lang="fr-FR" sz="1600" dirty="0" smtClean="0"/>
                        <a:t> x64 aucun SP et SP2</a:t>
                      </a:r>
                    </a:p>
                    <a:p>
                      <a:pPr marL="457200" marR="0" lvl="1" indent="0" algn="l" defTabSz="914400" rtl="0" eaLnBrk="1" fontAlgn="base" latinLnBrk="0" hangingPunct="1">
                        <a:lnSpc>
                          <a:spcPct val="100000"/>
                        </a:lnSpc>
                        <a:spcBef>
                          <a:spcPct val="0"/>
                        </a:spcBef>
                        <a:spcAft>
                          <a:spcPct val="0"/>
                        </a:spcAft>
                        <a:buClrTx/>
                        <a:buSzTx/>
                        <a:buFont typeface="Arial" charset="0"/>
                        <a:buChar char="•"/>
                        <a:tabLst/>
                      </a:pPr>
                      <a:r>
                        <a:rPr lang="en-US" sz="1600" dirty="0" smtClean="0"/>
                        <a:t> Itanium SP1 et SP2</a:t>
                      </a:r>
                    </a:p>
                    <a:p>
                      <a:pPr marL="0" marR="0" lvl="0" indent="0" algn="l" defTabSz="914400" rtl="0" eaLnBrk="1" fontAlgn="base" latinLnBrk="0" hangingPunct="1">
                        <a:lnSpc>
                          <a:spcPct val="100000"/>
                        </a:lnSpc>
                        <a:spcBef>
                          <a:spcPct val="0"/>
                        </a:spcBef>
                        <a:spcAft>
                          <a:spcPct val="0"/>
                        </a:spcAft>
                        <a:buClrTx/>
                        <a:buSzTx/>
                        <a:buFontTx/>
                        <a:buChar char="•"/>
                        <a:tabLst/>
                      </a:pPr>
                      <a:r>
                        <a:rPr lang="en-US" sz="1600" dirty="0" smtClean="0"/>
                        <a:t> Office 2000 SP3</a:t>
                      </a:r>
                    </a:p>
                    <a:p>
                      <a:pPr marL="0" marR="0" lvl="0" indent="0" algn="l" defTabSz="914400" rtl="0" eaLnBrk="1" fontAlgn="base" latinLnBrk="0" hangingPunct="1">
                        <a:lnSpc>
                          <a:spcPct val="100000"/>
                        </a:lnSpc>
                        <a:spcBef>
                          <a:spcPct val="0"/>
                        </a:spcBef>
                        <a:spcAft>
                          <a:spcPct val="0"/>
                        </a:spcAft>
                        <a:buClrTx/>
                        <a:buSzTx/>
                        <a:buFontTx/>
                        <a:buChar char="•"/>
                        <a:tabLst/>
                      </a:pPr>
                      <a:r>
                        <a:rPr lang="en-US" sz="1600" dirty="0" smtClean="0"/>
                        <a:t> Office XP SP3</a:t>
                      </a:r>
                    </a:p>
                    <a:p>
                      <a:pPr marL="0" marR="0" lvl="0" indent="0" algn="l" defTabSz="914400" rtl="0" eaLnBrk="1" fontAlgn="base" latinLnBrk="0" hangingPunct="1">
                        <a:lnSpc>
                          <a:spcPct val="100000"/>
                        </a:lnSpc>
                        <a:spcBef>
                          <a:spcPct val="0"/>
                        </a:spcBef>
                        <a:spcAft>
                          <a:spcPct val="0"/>
                        </a:spcAft>
                        <a:buClrTx/>
                        <a:buSzTx/>
                        <a:buFontTx/>
                        <a:buChar char="•"/>
                        <a:tabLst/>
                      </a:pPr>
                      <a:r>
                        <a:rPr lang="en-US" sz="1600" dirty="0" smtClean="0"/>
                        <a:t> Pack de conversion Office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Blue_template">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Trebuchet - Trebuchet">
      <a:majorFont>
        <a:latin typeface="Trebuchet MS"/>
        <a:ea typeface=""/>
        <a:cs typeface=""/>
      </a:majorFont>
      <a:minorFont>
        <a:latin typeface="Trebuchet MS"/>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200903-WebcastSecurite</Template>
  <TotalTime>0</TotalTime>
  <Words>1925</Words>
  <Application>Microsoft PowerPoint</Application>
  <PresentationFormat>On-screen Show (4:3)</PresentationFormat>
  <Paragraphs>603</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Blue_template</vt:lpstr>
      <vt:lpstr>Bulletins de sécurité Microsoft Avril 2009</vt:lpstr>
      <vt:lpstr>Bienvenue !</vt:lpstr>
      <vt:lpstr>Questions - Réponses</vt:lpstr>
      <vt:lpstr>Bulletins de sécurité - avril 2009 Résumé</vt:lpstr>
      <vt:lpstr>Indices de gravité cumulée et Indices d'exploitabilité</vt:lpstr>
      <vt:lpstr>MS09-009 : Introduction</vt:lpstr>
      <vt:lpstr>MS09-009 : Indices de gravité</vt:lpstr>
      <vt:lpstr>MS09-009 : Des vulnérabilités dans Microsoft Office Excel pourraient permettre l'exécution de code à distance (968557)) </vt:lpstr>
      <vt:lpstr>MS09-010 : Introduction</vt:lpstr>
      <vt:lpstr>MS09-010 : Indices de gravité</vt:lpstr>
      <vt:lpstr>MS09-010 : Des vulnérabilités dans les convertisseurs de texte WordPad et Office pourraient permettre l'exécution de code à distance (960477) - Critique </vt:lpstr>
      <vt:lpstr>MS09-011 : Introduction et indices de gravité</vt:lpstr>
      <vt:lpstr>MS09-011 : Une vulnérabilité dans Microsoft DirectShow pourrait permettre l'exécution de code à distance (961373) - Critique </vt:lpstr>
      <vt:lpstr>MS09-012 : Introduction et indices de gravité</vt:lpstr>
      <vt:lpstr>MS09-012 : Des vulnérabilités dans Windows pourraient permettre une élévation de privilèges (959454) - Important </vt:lpstr>
      <vt:lpstr>MS09-013 : Introduction et indices de gravité</vt:lpstr>
      <vt:lpstr>MS09-013 : Des vulnérabilités dans les services HTTP Windows pourraient permettre l'exécution de code à distance (960803) - Critique </vt:lpstr>
      <vt:lpstr>MS09-014 : Introduction</vt:lpstr>
      <vt:lpstr>MS09-014 : Indices de gravité </vt:lpstr>
      <vt:lpstr>MS09-014 : Mise à jour de sécurité cumulative pour Internet Explorer (963027) - Critique </vt:lpstr>
      <vt:lpstr>MS09-015 : Introduction et indices de gravité</vt:lpstr>
      <vt:lpstr>MS09-015 : Une vulnérabilité liée à une menace multifacteur dans SearchPath pourrait permettre une élévation de privilèges (959426) - Modéré </vt:lpstr>
      <vt:lpstr>MS09-016 : Introduction et indices de gravité</vt:lpstr>
      <vt:lpstr>MS09-016 : Des vulnérabilités dans Microsoft ISA Server et dans Forefront Threat Management Gateway (Medium Business Edition) pourraient provoquer un déni de service (961759) - Important </vt:lpstr>
      <vt:lpstr>Détection et déploiement </vt:lpstr>
      <vt:lpstr>Informations de mise à jour (suite)</vt:lpstr>
      <vt:lpstr>Avril 2009 - Mises à jour non relatives à la sécurité</vt:lpstr>
      <vt:lpstr>Outil de suppression des logiciels malveillants (MSRT)</vt:lpstr>
      <vt:lpstr>Slide 29</vt:lpstr>
      <vt:lpstr>Ressources concernant Conficker</vt:lpstr>
      <vt:lpstr>Ressources</vt:lpstr>
      <vt:lpstr>Slide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2009-04-15T13:48:58Z</dcterms:created>
  <dcterms:modified xsi:type="dcterms:W3CDTF">2009-04-15T13:49:04Z</dcterms:modified>
</cp:coreProperties>
</file>