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ls" ContentType="application/vnd.ms-exce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9"/>
  </p:notesMasterIdLst>
  <p:handoutMasterIdLst>
    <p:handoutMasterId r:id="rId20"/>
  </p:handoutMasterIdLst>
  <p:sldIdLst>
    <p:sldId id="453" r:id="rId2"/>
    <p:sldId id="460" r:id="rId3"/>
    <p:sldId id="533" r:id="rId4"/>
    <p:sldId id="535" r:id="rId5"/>
    <p:sldId id="534" r:id="rId6"/>
    <p:sldId id="536" r:id="rId7"/>
    <p:sldId id="538" r:id="rId8"/>
    <p:sldId id="539" r:id="rId9"/>
    <p:sldId id="512" r:id="rId10"/>
    <p:sldId id="540" r:id="rId11"/>
    <p:sldId id="541" r:id="rId12"/>
    <p:sldId id="525" r:id="rId13"/>
    <p:sldId id="470" r:id="rId14"/>
    <p:sldId id="530" r:id="rId15"/>
    <p:sldId id="531" r:id="rId16"/>
    <p:sldId id="532" r:id="rId17"/>
    <p:sldId id="469" r:id="rId18"/>
  </p:sldIdLst>
  <p:sldSz cx="9144000" cy="6858000" type="screen4x3"/>
  <p:notesSz cx="6858000" cy="9247188"/>
  <p:defaultTextStyle>
    <a:defPPr>
      <a:defRPr lang="en-GB"/>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FFCC00"/>
    <a:srgbClr val="FF9900"/>
    <a:srgbClr val="FF6600"/>
    <a:srgbClr val="FF0000"/>
    <a:srgbClr val="0B44E3"/>
    <a:srgbClr val="FFFF66"/>
    <a:srgbClr val="072B9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horzBarState="maximized">
    <p:restoredLeft sz="15620"/>
    <p:restoredTop sz="94660"/>
  </p:normalViewPr>
  <p:slideViewPr>
    <p:cSldViewPr>
      <p:cViewPr>
        <p:scale>
          <a:sx n="70" d="100"/>
          <a:sy n="70" d="100"/>
        </p:scale>
        <p:origin x="-1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gridSpacing cx="39327138" cy="3932713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3.png"/></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4.png"/></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image" Target="../media/image15.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png"/></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png"/></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png"/></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0.png"/></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1.png"/></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2.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22" name="Rectangle 2"/>
          <p:cNvSpPr>
            <a:spLocks noGrp="1" noChangeArrowheads="1"/>
          </p:cNvSpPr>
          <p:nvPr>
            <p:ph type="hdr" sz="quarter"/>
          </p:nvPr>
        </p:nvSpPr>
        <p:spPr bwMode="auto">
          <a:xfrm>
            <a:off x="0" y="0"/>
            <a:ext cx="2971800"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Times" pitchFamily="18" charset="0"/>
              </a:defRPr>
            </a:lvl1pPr>
          </a:lstStyle>
          <a:p>
            <a:pPr>
              <a:defRPr/>
            </a:pPr>
            <a:endParaRPr lang="en-US"/>
          </a:p>
        </p:txBody>
      </p:sp>
      <p:sp>
        <p:nvSpPr>
          <p:cNvPr id="389123" name="Rectangle 3"/>
          <p:cNvSpPr>
            <a:spLocks noGrp="1" noChangeArrowheads="1"/>
          </p:cNvSpPr>
          <p:nvPr>
            <p:ph type="dt" sz="quarter" idx="1"/>
          </p:nvPr>
        </p:nvSpPr>
        <p:spPr bwMode="auto">
          <a:xfrm>
            <a:off x="3884613" y="0"/>
            <a:ext cx="2971800"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Times" pitchFamily="18" charset="0"/>
              </a:defRPr>
            </a:lvl1pPr>
          </a:lstStyle>
          <a:p>
            <a:pPr>
              <a:defRPr/>
            </a:pPr>
            <a:endParaRPr lang="en-US"/>
          </a:p>
        </p:txBody>
      </p:sp>
      <p:sp>
        <p:nvSpPr>
          <p:cNvPr id="389124" name="Rectangle 4"/>
          <p:cNvSpPr>
            <a:spLocks noGrp="1" noChangeArrowheads="1"/>
          </p:cNvSpPr>
          <p:nvPr>
            <p:ph type="ftr" sz="quarter" idx="2"/>
          </p:nvPr>
        </p:nvSpPr>
        <p:spPr bwMode="auto">
          <a:xfrm>
            <a:off x="0" y="8783638"/>
            <a:ext cx="2971800" cy="4619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Times" pitchFamily="18" charset="0"/>
              </a:defRPr>
            </a:lvl1pPr>
          </a:lstStyle>
          <a:p>
            <a:pPr>
              <a:defRPr/>
            </a:pPr>
            <a:endParaRPr lang="en-US"/>
          </a:p>
        </p:txBody>
      </p:sp>
      <p:sp>
        <p:nvSpPr>
          <p:cNvPr id="389125" name="Rectangle 5"/>
          <p:cNvSpPr>
            <a:spLocks noGrp="1" noChangeArrowheads="1"/>
          </p:cNvSpPr>
          <p:nvPr>
            <p:ph type="sldNum" sz="quarter" idx="3"/>
          </p:nvPr>
        </p:nvSpPr>
        <p:spPr bwMode="auto">
          <a:xfrm>
            <a:off x="3884613" y="8783638"/>
            <a:ext cx="2971800" cy="4619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atin typeface="Times" pitchFamily="18" charset="0"/>
              </a:defRPr>
            </a:lvl1pPr>
          </a:lstStyle>
          <a:p>
            <a:pPr>
              <a:defRPr/>
            </a:pPr>
            <a:fld id="{134DB80D-6349-4C53-AFF4-7AE8F2522C9D}"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61963"/>
          </a:xfrm>
          <a:prstGeom prst="rect">
            <a:avLst/>
          </a:prstGeom>
          <a:noFill/>
          <a:ln w="9525">
            <a:noFill/>
            <a:miter lim="800000"/>
            <a:headEnd/>
            <a:tailEnd/>
          </a:ln>
          <a:effectLst/>
        </p:spPr>
        <p:txBody>
          <a:bodyPr vert="horz" wrap="square" lIns="92318" tIns="46159" rIns="92318" bIns="46159" numCol="1" anchor="t" anchorCtr="0" compatLnSpc="1">
            <a:prstTxWarp prst="textNoShape">
              <a:avLst/>
            </a:prstTxWarp>
          </a:bodyPr>
          <a:lstStyle>
            <a:lvl1pPr defTabSz="923925">
              <a:defRPr sz="1200" smtClean="0">
                <a:latin typeface="Times" pitchFamily="18" charset="0"/>
              </a:defRPr>
            </a:lvl1pPr>
          </a:lstStyle>
          <a:p>
            <a:pPr>
              <a:defRPr/>
            </a:pPr>
            <a:endParaRPr lang="en-US"/>
          </a:p>
        </p:txBody>
      </p:sp>
      <p:sp>
        <p:nvSpPr>
          <p:cNvPr id="5123" name="Rectangle 3"/>
          <p:cNvSpPr>
            <a:spLocks noGrp="1" noChangeArrowheads="1"/>
          </p:cNvSpPr>
          <p:nvPr>
            <p:ph type="dt" idx="1"/>
          </p:nvPr>
        </p:nvSpPr>
        <p:spPr bwMode="auto">
          <a:xfrm>
            <a:off x="3884613" y="0"/>
            <a:ext cx="2971800" cy="461963"/>
          </a:xfrm>
          <a:prstGeom prst="rect">
            <a:avLst/>
          </a:prstGeom>
          <a:noFill/>
          <a:ln w="9525">
            <a:noFill/>
            <a:miter lim="800000"/>
            <a:headEnd/>
            <a:tailEnd/>
          </a:ln>
          <a:effectLst/>
        </p:spPr>
        <p:txBody>
          <a:bodyPr vert="horz" wrap="square" lIns="92318" tIns="46159" rIns="92318" bIns="46159" numCol="1" anchor="t" anchorCtr="0" compatLnSpc="1">
            <a:prstTxWarp prst="textNoShape">
              <a:avLst/>
            </a:prstTxWarp>
          </a:bodyPr>
          <a:lstStyle>
            <a:lvl1pPr algn="r" defTabSz="923925">
              <a:defRPr sz="1200" smtClean="0">
                <a:latin typeface="Times" pitchFamily="18" charset="0"/>
              </a:defRPr>
            </a:lvl1pPr>
          </a:lstStyle>
          <a:p>
            <a:pPr>
              <a:defRPr/>
            </a:pPr>
            <a:endParaRPr lang="en-US"/>
          </a:p>
        </p:txBody>
      </p:sp>
      <p:sp>
        <p:nvSpPr>
          <p:cNvPr id="20484" name="Rectangle 4"/>
          <p:cNvSpPr>
            <a:spLocks noGrp="1" noRot="1" noChangeAspect="1" noChangeArrowheads="1" noTextEdit="1"/>
          </p:cNvSpPr>
          <p:nvPr>
            <p:ph type="sldImg" idx="2"/>
          </p:nvPr>
        </p:nvSpPr>
        <p:spPr bwMode="auto">
          <a:xfrm>
            <a:off x="1116013" y="693738"/>
            <a:ext cx="4624387" cy="346868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92613"/>
            <a:ext cx="5486400" cy="4160837"/>
          </a:xfrm>
          <a:prstGeom prst="rect">
            <a:avLst/>
          </a:prstGeom>
          <a:noFill/>
          <a:ln w="9525">
            <a:noFill/>
            <a:miter lim="800000"/>
            <a:headEnd/>
            <a:tailEnd/>
          </a:ln>
          <a:effectLst/>
        </p:spPr>
        <p:txBody>
          <a:bodyPr vert="horz" wrap="square" lIns="92318" tIns="46159" rIns="92318" bIns="461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783638"/>
            <a:ext cx="2971800" cy="461962"/>
          </a:xfrm>
          <a:prstGeom prst="rect">
            <a:avLst/>
          </a:prstGeom>
          <a:noFill/>
          <a:ln w="9525">
            <a:noFill/>
            <a:miter lim="800000"/>
            <a:headEnd/>
            <a:tailEnd/>
          </a:ln>
          <a:effectLst/>
        </p:spPr>
        <p:txBody>
          <a:bodyPr vert="horz" wrap="square" lIns="92318" tIns="46159" rIns="92318" bIns="46159" numCol="1" anchor="b" anchorCtr="0" compatLnSpc="1">
            <a:prstTxWarp prst="textNoShape">
              <a:avLst/>
            </a:prstTxWarp>
          </a:bodyPr>
          <a:lstStyle>
            <a:lvl1pPr defTabSz="923925">
              <a:defRPr sz="1200" smtClean="0">
                <a:latin typeface="Times" pitchFamily="18" charset="0"/>
              </a:defRPr>
            </a:lvl1pPr>
          </a:lstStyle>
          <a:p>
            <a:pPr>
              <a:defRPr/>
            </a:pPr>
            <a:endParaRPr lang="en-US"/>
          </a:p>
        </p:txBody>
      </p:sp>
      <p:sp>
        <p:nvSpPr>
          <p:cNvPr id="5127" name="Rectangle 7"/>
          <p:cNvSpPr>
            <a:spLocks noGrp="1" noChangeArrowheads="1"/>
          </p:cNvSpPr>
          <p:nvPr>
            <p:ph type="sldNum" sz="quarter" idx="5"/>
          </p:nvPr>
        </p:nvSpPr>
        <p:spPr bwMode="auto">
          <a:xfrm>
            <a:off x="3884613" y="8783638"/>
            <a:ext cx="2971800" cy="461962"/>
          </a:xfrm>
          <a:prstGeom prst="rect">
            <a:avLst/>
          </a:prstGeom>
          <a:noFill/>
          <a:ln w="9525">
            <a:noFill/>
            <a:miter lim="800000"/>
            <a:headEnd/>
            <a:tailEnd/>
          </a:ln>
          <a:effectLst/>
        </p:spPr>
        <p:txBody>
          <a:bodyPr vert="horz" wrap="square" lIns="92318" tIns="46159" rIns="92318" bIns="46159" numCol="1" anchor="b" anchorCtr="0" compatLnSpc="1">
            <a:prstTxWarp prst="textNoShape">
              <a:avLst/>
            </a:prstTxWarp>
          </a:bodyPr>
          <a:lstStyle>
            <a:lvl1pPr algn="r" defTabSz="923925">
              <a:defRPr sz="1200" smtClean="0">
                <a:latin typeface="Times" pitchFamily="18" charset="0"/>
              </a:defRPr>
            </a:lvl1pPr>
          </a:lstStyle>
          <a:p>
            <a:pPr>
              <a:defRPr/>
            </a:pPr>
            <a:fld id="{D57EB69B-64D1-47D5-8BD9-01E652C707D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57EB69B-64D1-47D5-8BD9-01E652C707D2}"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A6B6DFDD-B458-444D-83E6-EFDE5BE0AC11}" type="slidenum">
              <a:rPr lang="en-US"/>
              <a:pPr/>
              <a:t>10</a:t>
            </a:fld>
            <a:endParaRPr lang="en-US"/>
          </a:p>
        </p:txBody>
      </p:sp>
      <p:sp>
        <p:nvSpPr>
          <p:cNvPr id="26627" name="Rectangle 2"/>
          <p:cNvSpPr>
            <a:spLocks noGrp="1" noRot="1" noChangeAspect="1" noChangeArrowheads="1" noTextEdit="1"/>
          </p:cNvSpPr>
          <p:nvPr>
            <p:ph type="sldImg"/>
          </p:nvPr>
        </p:nvSpPr>
        <p:spPr>
          <a:xfrm>
            <a:off x="1117600" y="693738"/>
            <a:ext cx="4622800" cy="3467100"/>
          </a:xfrm>
          <a:ln/>
        </p:spPr>
      </p:sp>
      <p:sp>
        <p:nvSpPr>
          <p:cNvPr id="26628" name="Rectangle 3"/>
          <p:cNvSpPr>
            <a:spLocks noGrp="1" noChangeArrowheads="1"/>
          </p:cNvSpPr>
          <p:nvPr>
            <p:ph type="body" idx="1"/>
          </p:nvPr>
        </p:nvSpPr>
        <p:spPr>
          <a:xfrm>
            <a:off x="912813" y="4391025"/>
            <a:ext cx="5032375" cy="4162425"/>
          </a:xfrm>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7B25FDE7-BDAC-47F1-A412-7345B9E33DC7}" type="slidenum">
              <a:rPr lang="en-US"/>
              <a:pPr/>
              <a:t>11</a:t>
            </a:fld>
            <a:endParaRPr lang="en-US"/>
          </a:p>
        </p:txBody>
      </p:sp>
      <p:sp>
        <p:nvSpPr>
          <p:cNvPr id="27651" name="Rectangle 2"/>
          <p:cNvSpPr>
            <a:spLocks noGrp="1" noRot="1" noChangeAspect="1" noChangeArrowheads="1" noTextEdit="1"/>
          </p:cNvSpPr>
          <p:nvPr>
            <p:ph type="sldImg"/>
          </p:nvPr>
        </p:nvSpPr>
        <p:spPr>
          <a:xfrm>
            <a:off x="1117600" y="693738"/>
            <a:ext cx="4622800" cy="3467100"/>
          </a:xfrm>
          <a:ln/>
        </p:spPr>
      </p:sp>
      <p:sp>
        <p:nvSpPr>
          <p:cNvPr id="27652" name="Rectangle 3"/>
          <p:cNvSpPr>
            <a:spLocks noGrp="1" noChangeArrowheads="1"/>
          </p:cNvSpPr>
          <p:nvPr>
            <p:ph type="body" idx="1"/>
          </p:nvPr>
        </p:nvSpPr>
        <p:spPr>
          <a:xfrm>
            <a:off x="912813" y="4391025"/>
            <a:ext cx="5032375" cy="4162425"/>
          </a:xfrm>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0A9C77C4-81EE-4971-A18C-58543414DF38}" type="slidenum">
              <a:rPr lang="en-US"/>
              <a:pPr/>
              <a:t>12</a:t>
            </a:fld>
            <a:endParaRPr lang="en-US"/>
          </a:p>
        </p:txBody>
      </p:sp>
      <p:sp>
        <p:nvSpPr>
          <p:cNvPr id="28675" name="Rectangle 2"/>
          <p:cNvSpPr>
            <a:spLocks noGrp="1" noRot="1" noChangeAspect="1" noChangeArrowheads="1" noTextEdit="1"/>
          </p:cNvSpPr>
          <p:nvPr>
            <p:ph type="sldImg"/>
          </p:nvPr>
        </p:nvSpPr>
        <p:spPr>
          <a:xfrm>
            <a:off x="1117600" y="693738"/>
            <a:ext cx="4622800" cy="3467100"/>
          </a:xfrm>
          <a:ln/>
        </p:spPr>
      </p:sp>
      <p:sp>
        <p:nvSpPr>
          <p:cNvPr id="28676" name="Rectangle 3"/>
          <p:cNvSpPr>
            <a:spLocks noGrp="1" noChangeArrowheads="1"/>
          </p:cNvSpPr>
          <p:nvPr>
            <p:ph type="body" idx="1"/>
          </p:nvPr>
        </p:nvSpPr>
        <p:spPr>
          <a:xfrm>
            <a:off x="912813" y="4391025"/>
            <a:ext cx="5032375" cy="4162425"/>
          </a:xfrm>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34C31FCB-8B8D-4FA6-9E18-105E47AFA926}" type="slidenum">
              <a:rPr lang="en-US"/>
              <a:pPr/>
              <a:t>13</a:t>
            </a:fld>
            <a:endParaRPr lang="en-US"/>
          </a:p>
        </p:txBody>
      </p:sp>
      <p:sp>
        <p:nvSpPr>
          <p:cNvPr id="29699" name="Rectangle 2"/>
          <p:cNvSpPr>
            <a:spLocks noGrp="1" noRot="1" noChangeAspect="1" noChangeArrowheads="1" noTextEdit="1"/>
          </p:cNvSpPr>
          <p:nvPr>
            <p:ph type="sldImg"/>
          </p:nvPr>
        </p:nvSpPr>
        <p:spPr>
          <a:xfrm>
            <a:off x="1119188" y="693738"/>
            <a:ext cx="4622800" cy="3467100"/>
          </a:xfrm>
          <a:ln/>
        </p:spPr>
      </p:sp>
      <p:sp>
        <p:nvSpPr>
          <p:cNvPr id="29700" name="Rectangle 3"/>
          <p:cNvSpPr>
            <a:spLocks noGrp="1" noChangeArrowheads="1"/>
          </p:cNvSpPr>
          <p:nvPr>
            <p:ph type="body" idx="1"/>
          </p:nvPr>
        </p:nvSpPr>
        <p:spPr>
          <a:xfrm>
            <a:off x="914400" y="4392613"/>
            <a:ext cx="5029200" cy="4160837"/>
          </a:xfrm>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0E271A37-37C6-43E8-A23C-BE1776251BD9}" type="slidenum">
              <a:rPr lang="en-US"/>
              <a:pPr/>
              <a:t>14</a:t>
            </a:fld>
            <a:endParaRPr lang="en-US"/>
          </a:p>
        </p:txBody>
      </p:sp>
      <p:sp>
        <p:nvSpPr>
          <p:cNvPr id="30723" name="Rectangle 2"/>
          <p:cNvSpPr>
            <a:spLocks noGrp="1" noRot="1" noChangeAspect="1" noChangeArrowheads="1" noTextEdit="1"/>
          </p:cNvSpPr>
          <p:nvPr>
            <p:ph type="sldImg"/>
          </p:nvPr>
        </p:nvSpPr>
        <p:spPr>
          <a:xfrm>
            <a:off x="1117600" y="693738"/>
            <a:ext cx="4622800" cy="3467100"/>
          </a:xfrm>
          <a:ln/>
        </p:spPr>
      </p:sp>
      <p:sp>
        <p:nvSpPr>
          <p:cNvPr id="30724" name="Rectangle 3"/>
          <p:cNvSpPr>
            <a:spLocks noGrp="1" noChangeArrowheads="1"/>
          </p:cNvSpPr>
          <p:nvPr>
            <p:ph type="body" idx="1"/>
          </p:nvPr>
        </p:nvSpPr>
        <p:spPr>
          <a:xfrm>
            <a:off x="912813" y="4391025"/>
            <a:ext cx="5032375" cy="4162425"/>
          </a:xfrm>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57EB69B-64D1-47D5-8BD9-01E652C707D2}"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57EB69B-64D1-47D5-8BD9-01E652C707D2}"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57EB69B-64D1-47D5-8BD9-01E652C707D2}" type="slidenum">
              <a:rPr lang="en-US" smtClean="0"/>
              <a:pPr>
                <a:defRPr/>
              </a:pPr>
              <a:t>17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57EB69B-64D1-47D5-8BD9-01E652C707D2}"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C3B7685F-D235-43C5-8F8D-868E5E1BD37F}" type="slidenum">
              <a:rPr lang="en-US"/>
              <a:pPr/>
              <a:t>3</a:t>
            </a:fld>
            <a:endParaRPr lang="en-US"/>
          </a:p>
        </p:txBody>
      </p:sp>
      <p:sp>
        <p:nvSpPr>
          <p:cNvPr id="21507" name="Rectangle 2"/>
          <p:cNvSpPr>
            <a:spLocks noGrp="1" noRot="1" noChangeAspect="1" noChangeArrowheads="1" noTextEdit="1"/>
          </p:cNvSpPr>
          <p:nvPr>
            <p:ph type="sldImg"/>
          </p:nvPr>
        </p:nvSpPr>
        <p:spPr>
          <a:xfrm>
            <a:off x="1119188" y="693738"/>
            <a:ext cx="4622800" cy="3467100"/>
          </a:xfrm>
          <a:ln/>
        </p:spPr>
      </p:sp>
      <p:sp>
        <p:nvSpPr>
          <p:cNvPr id="21508" name="Rectangle 3"/>
          <p:cNvSpPr>
            <a:spLocks noGrp="1" noChangeArrowheads="1"/>
          </p:cNvSpPr>
          <p:nvPr>
            <p:ph type="body" idx="1"/>
          </p:nvPr>
        </p:nvSpPr>
        <p:spPr>
          <a:xfrm>
            <a:off x="914400" y="4392613"/>
            <a:ext cx="5029200" cy="4160837"/>
          </a:xfrm>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57EB69B-64D1-47D5-8BD9-01E652C707D2}"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DD7AE0A5-3A84-4A81-A6C2-2A573A1996AB}" type="slidenum">
              <a:rPr lang="en-US"/>
              <a:pPr/>
              <a:t>5</a:t>
            </a:fld>
            <a:endParaRPr lang="en-US"/>
          </a:p>
        </p:txBody>
      </p:sp>
      <p:sp>
        <p:nvSpPr>
          <p:cNvPr id="22531" name="Rectangle 2"/>
          <p:cNvSpPr>
            <a:spLocks noGrp="1" noRot="1" noChangeAspect="1" noChangeArrowheads="1" noTextEdit="1"/>
          </p:cNvSpPr>
          <p:nvPr>
            <p:ph type="sldImg"/>
          </p:nvPr>
        </p:nvSpPr>
        <p:spPr>
          <a:xfrm>
            <a:off x="1117600" y="693738"/>
            <a:ext cx="4622800" cy="3467100"/>
          </a:xfrm>
          <a:ln/>
        </p:spPr>
      </p:sp>
      <p:sp>
        <p:nvSpPr>
          <p:cNvPr id="22532" name="Rectangle 3"/>
          <p:cNvSpPr>
            <a:spLocks noGrp="1" noChangeArrowheads="1"/>
          </p:cNvSpPr>
          <p:nvPr>
            <p:ph type="body" idx="1"/>
          </p:nvPr>
        </p:nvSpPr>
        <p:spPr>
          <a:xfrm>
            <a:off x="912813" y="4391025"/>
            <a:ext cx="5032375" cy="4162425"/>
          </a:xfrm>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64CD7DF8-596E-4362-8C15-113BD3081FCF}" type="slidenum">
              <a:rPr lang="en-US"/>
              <a:pPr/>
              <a:t>6</a:t>
            </a:fld>
            <a:endParaRPr lang="en-US"/>
          </a:p>
        </p:txBody>
      </p:sp>
      <p:sp>
        <p:nvSpPr>
          <p:cNvPr id="23555" name="Rectangle 2"/>
          <p:cNvSpPr>
            <a:spLocks noGrp="1" noRot="1" noChangeAspect="1" noChangeArrowheads="1" noTextEdit="1"/>
          </p:cNvSpPr>
          <p:nvPr>
            <p:ph type="sldImg"/>
          </p:nvPr>
        </p:nvSpPr>
        <p:spPr>
          <a:xfrm>
            <a:off x="1117600" y="693738"/>
            <a:ext cx="4622800" cy="3467100"/>
          </a:xfrm>
          <a:ln/>
        </p:spPr>
      </p:sp>
      <p:sp>
        <p:nvSpPr>
          <p:cNvPr id="23556" name="Rectangle 3"/>
          <p:cNvSpPr>
            <a:spLocks noGrp="1" noChangeArrowheads="1"/>
          </p:cNvSpPr>
          <p:nvPr>
            <p:ph type="body" idx="1"/>
          </p:nvPr>
        </p:nvSpPr>
        <p:spPr>
          <a:xfrm>
            <a:off x="912813" y="4391025"/>
            <a:ext cx="5032375" cy="4162425"/>
          </a:xfrm>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14125578-19A4-449F-AAAE-6C7F2562F72C}" type="slidenum">
              <a:rPr lang="en-US"/>
              <a:pPr/>
              <a:t>7</a:t>
            </a:fld>
            <a:endParaRPr lang="en-US"/>
          </a:p>
        </p:txBody>
      </p:sp>
      <p:sp>
        <p:nvSpPr>
          <p:cNvPr id="24579" name="Rectangle 2"/>
          <p:cNvSpPr>
            <a:spLocks noGrp="1" noRot="1" noChangeAspect="1" noChangeArrowheads="1" noTextEdit="1"/>
          </p:cNvSpPr>
          <p:nvPr>
            <p:ph type="sldImg"/>
          </p:nvPr>
        </p:nvSpPr>
        <p:spPr>
          <a:xfrm>
            <a:off x="1117600" y="693738"/>
            <a:ext cx="4622800" cy="3467100"/>
          </a:xfrm>
          <a:ln/>
        </p:spPr>
      </p:sp>
      <p:sp>
        <p:nvSpPr>
          <p:cNvPr id="24580" name="Rectangle 3"/>
          <p:cNvSpPr>
            <a:spLocks noGrp="1" noChangeArrowheads="1"/>
          </p:cNvSpPr>
          <p:nvPr>
            <p:ph type="body" idx="1"/>
          </p:nvPr>
        </p:nvSpPr>
        <p:spPr>
          <a:xfrm>
            <a:off x="912813" y="4391025"/>
            <a:ext cx="5032375" cy="4162425"/>
          </a:xfrm>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2262B599-FBDC-4F19-992D-8941316976A0}" type="slidenum">
              <a:rPr lang="en-US"/>
              <a:pPr/>
              <a:t>8</a:t>
            </a:fld>
            <a:endParaRPr lang="en-US"/>
          </a:p>
        </p:txBody>
      </p:sp>
      <p:sp>
        <p:nvSpPr>
          <p:cNvPr id="25603" name="Rectangle 2"/>
          <p:cNvSpPr>
            <a:spLocks noGrp="1" noRot="1" noChangeAspect="1" noChangeArrowheads="1" noTextEdit="1"/>
          </p:cNvSpPr>
          <p:nvPr>
            <p:ph type="sldImg"/>
          </p:nvPr>
        </p:nvSpPr>
        <p:spPr>
          <a:xfrm>
            <a:off x="1117600" y="693738"/>
            <a:ext cx="4622800" cy="3467100"/>
          </a:xfrm>
          <a:ln/>
        </p:spPr>
      </p:sp>
      <p:sp>
        <p:nvSpPr>
          <p:cNvPr id="25604" name="Rectangle 3"/>
          <p:cNvSpPr>
            <a:spLocks noGrp="1" noChangeArrowheads="1"/>
          </p:cNvSpPr>
          <p:nvPr>
            <p:ph type="body" idx="1"/>
          </p:nvPr>
        </p:nvSpPr>
        <p:spPr>
          <a:xfrm>
            <a:off x="912813" y="4391025"/>
            <a:ext cx="5032375" cy="4162425"/>
          </a:xfrm>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57EB69B-64D1-47D5-8BD9-01E652C707D2}"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0"/>
          <p:cNvGrpSpPr>
            <a:grpSpLocks/>
          </p:cNvGrpSpPr>
          <p:nvPr userDrawn="1"/>
        </p:nvGrpSpPr>
        <p:grpSpPr bwMode="auto">
          <a:xfrm>
            <a:off x="0" y="6629400"/>
            <a:ext cx="9144000" cy="228600"/>
            <a:chOff x="0" y="4176"/>
            <a:chExt cx="5760" cy="144"/>
          </a:xfrm>
        </p:grpSpPr>
        <p:sp>
          <p:nvSpPr>
            <p:cNvPr id="5" name="Rectangle 11"/>
            <p:cNvSpPr>
              <a:spLocks noChangeArrowheads="1"/>
            </p:cNvSpPr>
            <p:nvPr userDrawn="1"/>
          </p:nvSpPr>
          <p:spPr bwMode="auto">
            <a:xfrm>
              <a:off x="0" y="4176"/>
              <a:ext cx="5760" cy="144"/>
            </a:xfrm>
            <a:prstGeom prst="rect">
              <a:avLst/>
            </a:prstGeom>
            <a:solidFill>
              <a:srgbClr val="134685"/>
            </a:solidFill>
            <a:ln w="9525">
              <a:solidFill>
                <a:schemeClr val="tx1"/>
              </a:solidFill>
              <a:miter lim="800000"/>
              <a:headEnd/>
              <a:tailEnd/>
            </a:ln>
            <a:effectLst/>
          </p:spPr>
          <p:txBody>
            <a:bodyPr wrap="none" anchor="ctr"/>
            <a:lstStyle/>
            <a:p>
              <a:pPr>
                <a:defRPr/>
              </a:pPr>
              <a:endParaRPr lang="en-US"/>
            </a:p>
          </p:txBody>
        </p:sp>
        <p:sp>
          <p:nvSpPr>
            <p:cNvPr id="6" name="Text Box 16"/>
            <p:cNvSpPr txBox="1">
              <a:spLocks noChangeArrowheads="1"/>
            </p:cNvSpPr>
            <p:nvPr userDrawn="1"/>
          </p:nvSpPr>
          <p:spPr bwMode="auto">
            <a:xfrm>
              <a:off x="4800" y="4185"/>
              <a:ext cx="800" cy="135"/>
            </a:xfrm>
            <a:prstGeom prst="rect">
              <a:avLst/>
            </a:prstGeom>
            <a:noFill/>
            <a:ln w="9525">
              <a:noFill/>
              <a:miter lim="800000"/>
              <a:headEnd/>
              <a:tailEnd/>
            </a:ln>
            <a:effectLst/>
          </p:spPr>
          <p:txBody>
            <a:bodyPr wrap="none">
              <a:spAutoFit/>
            </a:bodyPr>
            <a:lstStyle/>
            <a:p>
              <a:pPr>
                <a:defRPr/>
              </a:pPr>
              <a:r>
                <a:rPr lang="en-US" sz="800" b="1">
                  <a:solidFill>
                    <a:schemeClr val="bg1"/>
                  </a:solidFill>
                </a:rPr>
                <a:t>www.krcresearch.com</a:t>
              </a:r>
              <a:endParaRPr lang="en-US" sz="2400">
                <a:latin typeface="Times" pitchFamily="18" charset="0"/>
              </a:endParaRPr>
            </a:p>
          </p:txBody>
        </p:sp>
      </p:grpSp>
      <p:sp>
        <p:nvSpPr>
          <p:cNvPr id="7" name="Rectangle 17"/>
          <p:cNvSpPr>
            <a:spLocks noChangeArrowheads="1"/>
          </p:cNvSpPr>
          <p:nvPr userDrawn="1"/>
        </p:nvSpPr>
        <p:spPr bwMode="auto">
          <a:xfrm>
            <a:off x="6521450" y="4545013"/>
            <a:ext cx="184150" cy="457200"/>
          </a:xfrm>
          <a:prstGeom prst="rect">
            <a:avLst/>
          </a:prstGeom>
          <a:noFill/>
          <a:ln w="9525">
            <a:noFill/>
            <a:miter lim="800000"/>
            <a:headEnd/>
            <a:tailEnd/>
          </a:ln>
          <a:effectLst/>
        </p:spPr>
        <p:txBody>
          <a:bodyPr wrap="none">
            <a:spAutoFit/>
          </a:bodyPr>
          <a:lstStyle/>
          <a:p>
            <a:pPr>
              <a:defRPr/>
            </a:pPr>
            <a:endParaRPr lang="en-US" sz="2400">
              <a:latin typeface="Times" pitchFamily="18" charset="0"/>
            </a:endParaRPr>
          </a:p>
        </p:txBody>
      </p:sp>
      <p:pic>
        <p:nvPicPr>
          <p:cNvPr id="8" name="Picture 19"/>
          <p:cNvPicPr>
            <a:picLocks noChangeAspect="1" noChangeArrowheads="1"/>
          </p:cNvPicPr>
          <p:nvPr userDrawn="1"/>
        </p:nvPicPr>
        <p:blipFill>
          <a:blip r:embed="rId2" cstate="print"/>
          <a:srcRect/>
          <a:stretch>
            <a:fillRect/>
          </a:stretch>
        </p:blipFill>
        <p:spPr bwMode="auto">
          <a:xfrm>
            <a:off x="0" y="-76200"/>
            <a:ext cx="9144000" cy="1879600"/>
          </a:xfrm>
          <a:prstGeom prst="rect">
            <a:avLst/>
          </a:prstGeom>
          <a:noFill/>
          <a:ln w="9525">
            <a:noFill/>
            <a:miter lim="800000"/>
            <a:headEnd/>
            <a:tailEnd/>
          </a:ln>
        </p:spPr>
      </p:pic>
      <p:sp>
        <p:nvSpPr>
          <p:cNvPr id="4098" name="Rectangle 2"/>
          <p:cNvSpPr>
            <a:spLocks noGrp="1" noChangeArrowheads="1"/>
          </p:cNvSpPr>
          <p:nvPr>
            <p:ph type="ctrTitle"/>
          </p:nvPr>
        </p:nvSpPr>
        <p:spPr>
          <a:xfrm>
            <a:off x="685800" y="2438400"/>
            <a:ext cx="7772400" cy="762000"/>
          </a:xfrm>
        </p:spPr>
        <p:txBody>
          <a:bodyPr/>
          <a:lstStyle>
            <a:lvl1pPr>
              <a:defRPr sz="3600"/>
            </a:lvl1pPr>
          </a:lstStyle>
          <a:p>
            <a:r>
              <a:rPr lang="en-GB"/>
              <a:t>Click to edit Master title style</a:t>
            </a:r>
          </a:p>
        </p:txBody>
      </p:sp>
      <p:sp>
        <p:nvSpPr>
          <p:cNvPr id="4099" name="Rectangle 3"/>
          <p:cNvSpPr>
            <a:spLocks noGrp="1" noChangeArrowheads="1"/>
          </p:cNvSpPr>
          <p:nvPr>
            <p:ph type="subTitle" idx="1"/>
          </p:nvPr>
        </p:nvSpPr>
        <p:spPr>
          <a:xfrm>
            <a:off x="685800" y="3352800"/>
            <a:ext cx="6400800" cy="457200"/>
          </a:xfrm>
        </p:spPr>
        <p:txBody>
          <a:bodyPr/>
          <a:lstStyle>
            <a:lvl1pPr marL="0" indent="0">
              <a:buFontTx/>
              <a:buNone/>
              <a:defRPr sz="1800" i="1"/>
            </a:lvl1pPr>
          </a:lstStyle>
          <a:p>
            <a:r>
              <a:rPr lang="en-GB"/>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914400"/>
            <a:ext cx="1943100" cy="5105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914400"/>
            <a:ext cx="5676900" cy="5105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914400"/>
            <a:ext cx="7772400" cy="8382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905000"/>
            <a:ext cx="7772400" cy="4114800"/>
          </a:xfrm>
        </p:spPr>
        <p:txBody>
          <a:bodyPr/>
          <a:lstStyle/>
          <a:p>
            <a:pPr lvl="0"/>
            <a:endParaRPr lang="en-US" noProof="0" smtClean="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914400"/>
            <a:ext cx="7772400" cy="5105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914400"/>
            <a:ext cx="7772400" cy="8382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05000"/>
            <a:ext cx="7772400" cy="4114800"/>
          </a:xfrm>
        </p:spPr>
        <p:txBody>
          <a:bodyPr/>
          <a:lstStyle/>
          <a:p>
            <a:pPr lvl="0"/>
            <a:endParaRPr lang="en-US" noProof="0" smtClean="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914400"/>
            <a:ext cx="77724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685800" y="19050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34" name="Rectangle 10"/>
          <p:cNvSpPr>
            <a:spLocks noChangeArrowheads="1"/>
          </p:cNvSpPr>
          <p:nvPr userDrawn="1"/>
        </p:nvSpPr>
        <p:spPr bwMode="auto">
          <a:xfrm>
            <a:off x="0" y="6629400"/>
            <a:ext cx="9144000" cy="228600"/>
          </a:xfrm>
          <a:prstGeom prst="rect">
            <a:avLst/>
          </a:prstGeom>
          <a:solidFill>
            <a:srgbClr val="134685"/>
          </a:solidFill>
          <a:ln w="9525">
            <a:solidFill>
              <a:schemeClr val="tx1"/>
            </a:solidFill>
            <a:miter lim="800000"/>
            <a:headEnd/>
            <a:tailEnd/>
          </a:ln>
          <a:effectLst/>
        </p:spPr>
        <p:txBody>
          <a:bodyPr wrap="none" anchor="ctr"/>
          <a:lstStyle/>
          <a:p>
            <a:pPr>
              <a:defRPr/>
            </a:pPr>
            <a:endParaRPr lang="en-US"/>
          </a:p>
        </p:txBody>
      </p:sp>
      <p:sp>
        <p:nvSpPr>
          <p:cNvPr id="1041" name="Text Box 17"/>
          <p:cNvSpPr txBox="1">
            <a:spLocks noChangeArrowheads="1"/>
          </p:cNvSpPr>
          <p:nvPr userDrawn="1"/>
        </p:nvSpPr>
        <p:spPr bwMode="auto">
          <a:xfrm>
            <a:off x="7620000" y="6643688"/>
            <a:ext cx="1270000" cy="214312"/>
          </a:xfrm>
          <a:prstGeom prst="rect">
            <a:avLst/>
          </a:prstGeom>
          <a:noFill/>
          <a:ln w="9525">
            <a:noFill/>
            <a:miter lim="800000"/>
            <a:headEnd/>
            <a:tailEnd/>
          </a:ln>
          <a:effectLst/>
        </p:spPr>
        <p:txBody>
          <a:bodyPr wrap="none">
            <a:spAutoFit/>
          </a:bodyPr>
          <a:lstStyle/>
          <a:p>
            <a:pPr>
              <a:defRPr/>
            </a:pPr>
            <a:r>
              <a:rPr lang="en-US" sz="800" b="1">
                <a:solidFill>
                  <a:schemeClr val="bg1"/>
                </a:solidFill>
              </a:rPr>
              <a:t>www.krcresearch.com</a:t>
            </a:r>
            <a:endParaRPr lang="en-US" sz="2400">
              <a:latin typeface="Times" pitchFamily="18" charset="0"/>
            </a:endParaRPr>
          </a:p>
        </p:txBody>
      </p:sp>
      <p:pic>
        <p:nvPicPr>
          <p:cNvPr id="1030" name="Picture 18"/>
          <p:cNvPicPr>
            <a:picLocks noChangeAspect="1" noChangeArrowheads="1"/>
          </p:cNvPicPr>
          <p:nvPr userDrawn="1"/>
        </p:nvPicPr>
        <p:blipFill>
          <a:blip r:embed="rId16" cstate="print"/>
          <a:srcRect/>
          <a:stretch>
            <a:fillRect/>
          </a:stretch>
        </p:blipFill>
        <p:spPr bwMode="auto">
          <a:xfrm>
            <a:off x="0" y="0"/>
            <a:ext cx="9144000" cy="6461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xStyles>
    <p:titleStyle>
      <a:lvl1pPr algn="l" rtl="0" eaLnBrk="0" fontAlgn="base" hangingPunct="0">
        <a:spcBef>
          <a:spcPct val="0"/>
        </a:spcBef>
        <a:spcAft>
          <a:spcPct val="0"/>
        </a:spcAft>
        <a:defRPr sz="4000">
          <a:solidFill>
            <a:srgbClr val="134685"/>
          </a:solidFill>
          <a:latin typeface="+mj-lt"/>
          <a:ea typeface="+mj-ea"/>
          <a:cs typeface="+mj-cs"/>
        </a:defRPr>
      </a:lvl1pPr>
      <a:lvl2pPr algn="l" rtl="0" eaLnBrk="0" fontAlgn="base" hangingPunct="0">
        <a:spcBef>
          <a:spcPct val="0"/>
        </a:spcBef>
        <a:spcAft>
          <a:spcPct val="0"/>
        </a:spcAft>
        <a:defRPr sz="4000">
          <a:solidFill>
            <a:srgbClr val="134685"/>
          </a:solidFill>
          <a:latin typeface="Arial" charset="0"/>
        </a:defRPr>
      </a:lvl2pPr>
      <a:lvl3pPr algn="l" rtl="0" eaLnBrk="0" fontAlgn="base" hangingPunct="0">
        <a:spcBef>
          <a:spcPct val="0"/>
        </a:spcBef>
        <a:spcAft>
          <a:spcPct val="0"/>
        </a:spcAft>
        <a:defRPr sz="4000">
          <a:solidFill>
            <a:srgbClr val="134685"/>
          </a:solidFill>
          <a:latin typeface="Arial" charset="0"/>
        </a:defRPr>
      </a:lvl3pPr>
      <a:lvl4pPr algn="l" rtl="0" eaLnBrk="0" fontAlgn="base" hangingPunct="0">
        <a:spcBef>
          <a:spcPct val="0"/>
        </a:spcBef>
        <a:spcAft>
          <a:spcPct val="0"/>
        </a:spcAft>
        <a:defRPr sz="4000">
          <a:solidFill>
            <a:srgbClr val="134685"/>
          </a:solidFill>
          <a:latin typeface="Arial" charset="0"/>
        </a:defRPr>
      </a:lvl4pPr>
      <a:lvl5pPr algn="l" rtl="0" eaLnBrk="0" fontAlgn="base" hangingPunct="0">
        <a:spcBef>
          <a:spcPct val="0"/>
        </a:spcBef>
        <a:spcAft>
          <a:spcPct val="0"/>
        </a:spcAft>
        <a:defRPr sz="4000">
          <a:solidFill>
            <a:srgbClr val="134685"/>
          </a:solidFill>
          <a:latin typeface="Arial" charset="0"/>
        </a:defRPr>
      </a:lvl5pPr>
      <a:lvl6pPr marL="457200" algn="l" rtl="0" fontAlgn="base">
        <a:spcBef>
          <a:spcPct val="0"/>
        </a:spcBef>
        <a:spcAft>
          <a:spcPct val="0"/>
        </a:spcAft>
        <a:defRPr sz="4000">
          <a:solidFill>
            <a:srgbClr val="134685"/>
          </a:solidFill>
          <a:latin typeface="Arial" charset="0"/>
        </a:defRPr>
      </a:lvl6pPr>
      <a:lvl7pPr marL="914400" algn="l" rtl="0" fontAlgn="base">
        <a:spcBef>
          <a:spcPct val="0"/>
        </a:spcBef>
        <a:spcAft>
          <a:spcPct val="0"/>
        </a:spcAft>
        <a:defRPr sz="4000">
          <a:solidFill>
            <a:srgbClr val="134685"/>
          </a:solidFill>
          <a:latin typeface="Arial" charset="0"/>
        </a:defRPr>
      </a:lvl7pPr>
      <a:lvl8pPr marL="1371600" algn="l" rtl="0" fontAlgn="base">
        <a:spcBef>
          <a:spcPct val="0"/>
        </a:spcBef>
        <a:spcAft>
          <a:spcPct val="0"/>
        </a:spcAft>
        <a:defRPr sz="4000">
          <a:solidFill>
            <a:srgbClr val="134685"/>
          </a:solidFill>
          <a:latin typeface="Arial" charset="0"/>
        </a:defRPr>
      </a:lvl8pPr>
      <a:lvl9pPr marL="1828800" algn="l" rtl="0" fontAlgn="base">
        <a:spcBef>
          <a:spcPct val="0"/>
        </a:spcBef>
        <a:spcAft>
          <a:spcPct val="0"/>
        </a:spcAft>
        <a:defRPr sz="4000">
          <a:solidFill>
            <a:srgbClr val="134685"/>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7.vml"/><Relationship Id="rId4" Type="http://schemas.openxmlformats.org/officeDocument/2006/relationships/oleObject" Target="../embeddings/Microsoft_Office_Excel_97-2003_Worksheet7.xls"/></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vmlDrawing" Target="../drawings/vmlDrawing8.vml"/><Relationship Id="rId4" Type="http://schemas.openxmlformats.org/officeDocument/2006/relationships/oleObject" Target="../embeddings/Microsoft_Office_Excel_97-2003_Worksheet8.xls"/></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vmlDrawing" Target="../drawings/vmlDrawing9.vml"/><Relationship Id="rId4" Type="http://schemas.openxmlformats.org/officeDocument/2006/relationships/oleObject" Target="../embeddings/Microsoft_Office_Excel_97-2003_Worksheet9.xls"/></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vmlDrawing" Target="../drawings/vmlDrawing10.vml"/><Relationship Id="rId4" Type="http://schemas.openxmlformats.org/officeDocument/2006/relationships/oleObject" Target="../embeddings/Microsoft_Office_Excel_97-2003_Worksheet10.xls"/></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2.xml"/><Relationship Id="rId1" Type="http://schemas.openxmlformats.org/officeDocument/2006/relationships/vmlDrawing" Target="../drawings/vmlDrawing11.vml"/><Relationship Id="rId4" Type="http://schemas.openxmlformats.org/officeDocument/2006/relationships/oleObject" Target="../embeddings/Microsoft_Office_Excel_97-2003_Worksheet11.xls"/></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3.xml"/><Relationship Id="rId1" Type="http://schemas.openxmlformats.org/officeDocument/2006/relationships/vmlDrawing" Target="../drawings/vmlDrawing12.vml"/><Relationship Id="rId5" Type="http://schemas.openxmlformats.org/officeDocument/2006/relationships/oleObject" Target="../embeddings/Microsoft_Office_Excel_97-2003_Worksheet13.xls"/><Relationship Id="rId4" Type="http://schemas.openxmlformats.org/officeDocument/2006/relationships/oleObject" Target="../embeddings/Microsoft_Office_Excel_97-2003_Worksheet12.xls"/></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oleObject" Target="../embeddings/Microsoft_Office_Excel_97-2003_Worksheet1.xls"/></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oleObject" Target="../embeddings/Microsoft_Office_Excel_97-2003_Worksheet2.xls"/></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oleObject" Target="../embeddings/Microsoft_Office_Excel_97-2003_Worksheet3.xls"/></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oleObject" Target="../embeddings/Microsoft_Office_Excel_97-2003_Worksheet4.xls"/></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oleObject" Target="../embeddings/Microsoft_Office_Excel_97-2003_Worksheet5.xls"/></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2.xml"/><Relationship Id="rId1" Type="http://schemas.openxmlformats.org/officeDocument/2006/relationships/vmlDrawing" Target="../drawings/vmlDrawing6.vml"/><Relationship Id="rId4" Type="http://schemas.openxmlformats.org/officeDocument/2006/relationships/oleObject" Target="../embeddings/Microsoft_Office_Excel_97-2003_Worksheet6.xls"/></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ChangeArrowheads="1"/>
          </p:cNvSpPr>
          <p:nvPr/>
        </p:nvSpPr>
        <p:spPr bwMode="auto">
          <a:xfrm>
            <a:off x="525463" y="2438400"/>
            <a:ext cx="7772400" cy="762000"/>
          </a:xfrm>
          <a:prstGeom prst="rect">
            <a:avLst/>
          </a:prstGeom>
          <a:noFill/>
          <a:ln w="9525">
            <a:noFill/>
            <a:miter lim="800000"/>
            <a:headEnd/>
            <a:tailEnd/>
          </a:ln>
        </p:spPr>
        <p:txBody>
          <a:bodyPr anchor="ctr"/>
          <a:lstStyle/>
          <a:p>
            <a:pPr eaLnBrk="1" hangingPunct="1"/>
            <a:r>
              <a:rPr lang="en-US" sz="4000" dirty="0" smtClean="0">
                <a:solidFill>
                  <a:srgbClr val="134685"/>
                </a:solidFill>
              </a:rPr>
              <a:t>Microsoft ‘Millennials </a:t>
            </a:r>
            <a:r>
              <a:rPr lang="en-US" sz="4000" dirty="0">
                <a:solidFill>
                  <a:srgbClr val="134685"/>
                </a:solidFill>
              </a:rPr>
              <a:t>in Automotive Survey </a:t>
            </a:r>
            <a:r>
              <a:rPr lang="en-US" sz="4000" dirty="0" smtClean="0">
                <a:solidFill>
                  <a:srgbClr val="134685"/>
                </a:solidFill>
              </a:rPr>
              <a:t>2009’</a:t>
            </a:r>
            <a:endParaRPr lang="en-US" sz="4000" dirty="0">
              <a:solidFill>
                <a:srgbClr val="134685"/>
              </a:solidFill>
            </a:endParaRPr>
          </a:p>
        </p:txBody>
      </p:sp>
      <p:sp>
        <p:nvSpPr>
          <p:cNvPr id="3075" name="Rectangle 8"/>
          <p:cNvSpPr>
            <a:spLocks noChangeArrowheads="1"/>
          </p:cNvSpPr>
          <p:nvPr/>
        </p:nvSpPr>
        <p:spPr bwMode="auto">
          <a:xfrm>
            <a:off x="693738" y="3621088"/>
            <a:ext cx="6400800" cy="457200"/>
          </a:xfrm>
          <a:prstGeom prst="rect">
            <a:avLst/>
          </a:prstGeom>
          <a:noFill/>
          <a:ln w="9525">
            <a:noFill/>
            <a:miter lim="800000"/>
            <a:headEnd/>
            <a:tailEnd/>
          </a:ln>
        </p:spPr>
        <p:txBody>
          <a:bodyPr/>
          <a:lstStyle/>
          <a:p>
            <a:pPr eaLnBrk="1" hangingPunct="1">
              <a:spcBef>
                <a:spcPct val="20000"/>
              </a:spcBef>
            </a:pPr>
            <a:r>
              <a:rPr lang="en-US" sz="1600" i="1" dirty="0"/>
              <a:t>Survey of Adult “Millennials” 18-27 years old</a:t>
            </a:r>
          </a:p>
        </p:txBody>
      </p:sp>
      <p:pic>
        <p:nvPicPr>
          <p:cNvPr id="3076" name="Picture 15"/>
          <p:cNvPicPr>
            <a:picLocks noChangeAspect="1" noChangeArrowheads="1"/>
          </p:cNvPicPr>
          <p:nvPr/>
        </p:nvPicPr>
        <p:blipFill>
          <a:blip r:embed="rId3" cstate="print"/>
          <a:srcRect/>
          <a:stretch>
            <a:fillRect/>
          </a:stretch>
        </p:blipFill>
        <p:spPr bwMode="auto">
          <a:xfrm>
            <a:off x="6108700" y="4811713"/>
            <a:ext cx="2733675" cy="6588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290" name="Object 2"/>
          <p:cNvGraphicFramePr>
            <a:graphicFrameLocks noChangeAspect="1"/>
          </p:cNvGraphicFramePr>
          <p:nvPr/>
        </p:nvGraphicFramePr>
        <p:xfrm>
          <a:off x="360363" y="1971675"/>
          <a:ext cx="8599487" cy="4406900"/>
        </p:xfrm>
        <a:graphic>
          <a:graphicData uri="http://schemas.openxmlformats.org/presentationml/2006/ole">
            <p:oleObj spid="_x0000_s12290" r:id="rId4" imgW="8602202" imgH="4407790" progId="Excel.Sheet.8">
              <p:embed/>
            </p:oleObj>
          </a:graphicData>
        </a:graphic>
      </p:graphicFrame>
      <p:sp>
        <p:nvSpPr>
          <p:cNvPr id="12291" name="Rectangle 3"/>
          <p:cNvSpPr>
            <a:spLocks noChangeArrowheads="1"/>
          </p:cNvSpPr>
          <p:nvPr/>
        </p:nvSpPr>
        <p:spPr bwMode="auto">
          <a:xfrm>
            <a:off x="228600" y="685800"/>
            <a:ext cx="8839200" cy="685800"/>
          </a:xfrm>
          <a:prstGeom prst="rect">
            <a:avLst/>
          </a:prstGeom>
          <a:noFill/>
          <a:ln w="9525">
            <a:noFill/>
            <a:miter lim="800000"/>
            <a:headEnd/>
            <a:tailEnd/>
          </a:ln>
        </p:spPr>
        <p:txBody>
          <a:bodyPr anchor="ctr"/>
          <a:lstStyle/>
          <a:p>
            <a:r>
              <a:rPr lang="en-US" sz="2400" b="1" u="sng">
                <a:solidFill>
                  <a:srgbClr val="FF0000"/>
                </a:solidFill>
              </a:rPr>
              <a:t>EMPLOYED</a:t>
            </a:r>
            <a:r>
              <a:rPr lang="en-US" sz="2400" b="1">
                <a:solidFill>
                  <a:srgbClr val="134685"/>
                </a:solidFill>
              </a:rPr>
              <a:t> – Expectations of technologies and services</a:t>
            </a:r>
          </a:p>
        </p:txBody>
      </p:sp>
      <p:sp>
        <p:nvSpPr>
          <p:cNvPr id="12292" name="Rectangle 4"/>
          <p:cNvSpPr>
            <a:spLocks noChangeArrowheads="1"/>
          </p:cNvSpPr>
          <p:nvPr/>
        </p:nvSpPr>
        <p:spPr bwMode="auto">
          <a:xfrm>
            <a:off x="228600" y="1371600"/>
            <a:ext cx="8686800" cy="430213"/>
          </a:xfrm>
          <a:prstGeom prst="rect">
            <a:avLst/>
          </a:prstGeom>
          <a:noFill/>
          <a:ln w="9525">
            <a:noFill/>
            <a:miter lim="800000"/>
            <a:headEnd/>
            <a:tailEnd/>
          </a:ln>
        </p:spPr>
        <p:txBody>
          <a:bodyPr anchor="ctr">
            <a:spAutoFit/>
          </a:bodyPr>
          <a:lstStyle/>
          <a:p>
            <a:pPr algn="ctr">
              <a:tabLst>
                <a:tab pos="457200" algn="l"/>
              </a:tabLst>
            </a:pPr>
            <a:r>
              <a:rPr lang="en-US" sz="1100" i="1"/>
              <a:t>Regardless of where you currently work, please indicate if you would expect to use any of the following technologies or services within your current workplace? </a:t>
            </a:r>
            <a:r>
              <a:rPr lang="en-US" sz="1100" b="1" i="1"/>
              <a:t>% saying “yes”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314" name="Object 2"/>
          <p:cNvGraphicFramePr>
            <a:graphicFrameLocks noChangeAspect="1"/>
          </p:cNvGraphicFramePr>
          <p:nvPr/>
        </p:nvGraphicFramePr>
        <p:xfrm>
          <a:off x="360363" y="1971675"/>
          <a:ext cx="8599487" cy="4406900"/>
        </p:xfrm>
        <a:graphic>
          <a:graphicData uri="http://schemas.openxmlformats.org/presentationml/2006/ole">
            <p:oleObj spid="_x0000_s13314" r:id="rId4" imgW="8602202" imgH="4407790" progId="Excel.Sheet.8">
              <p:embed/>
            </p:oleObj>
          </a:graphicData>
        </a:graphic>
      </p:graphicFrame>
      <p:sp>
        <p:nvSpPr>
          <p:cNvPr id="13315" name="Rectangle 3"/>
          <p:cNvSpPr>
            <a:spLocks noChangeArrowheads="1"/>
          </p:cNvSpPr>
          <p:nvPr/>
        </p:nvSpPr>
        <p:spPr bwMode="auto">
          <a:xfrm>
            <a:off x="228600" y="685800"/>
            <a:ext cx="8839200" cy="685800"/>
          </a:xfrm>
          <a:prstGeom prst="rect">
            <a:avLst/>
          </a:prstGeom>
          <a:noFill/>
          <a:ln w="9525">
            <a:noFill/>
            <a:miter lim="800000"/>
            <a:headEnd/>
            <a:tailEnd/>
          </a:ln>
        </p:spPr>
        <p:txBody>
          <a:bodyPr anchor="ctr"/>
          <a:lstStyle/>
          <a:p>
            <a:r>
              <a:rPr lang="en-US" sz="2400" b="1" u="sng">
                <a:solidFill>
                  <a:srgbClr val="00B050"/>
                </a:solidFill>
              </a:rPr>
              <a:t>NOT EMPLOYED</a:t>
            </a:r>
            <a:r>
              <a:rPr lang="en-US" sz="2400" b="1">
                <a:solidFill>
                  <a:srgbClr val="00B050"/>
                </a:solidFill>
              </a:rPr>
              <a:t> </a:t>
            </a:r>
            <a:r>
              <a:rPr lang="en-US" sz="2400" b="1">
                <a:solidFill>
                  <a:srgbClr val="134685"/>
                </a:solidFill>
              </a:rPr>
              <a:t>– Expectations of technologies and services</a:t>
            </a:r>
          </a:p>
        </p:txBody>
      </p:sp>
      <p:sp>
        <p:nvSpPr>
          <p:cNvPr id="13316" name="Rectangle 4"/>
          <p:cNvSpPr>
            <a:spLocks noChangeArrowheads="1"/>
          </p:cNvSpPr>
          <p:nvPr/>
        </p:nvSpPr>
        <p:spPr bwMode="auto">
          <a:xfrm>
            <a:off x="228600" y="1371600"/>
            <a:ext cx="8686800" cy="430213"/>
          </a:xfrm>
          <a:prstGeom prst="rect">
            <a:avLst/>
          </a:prstGeom>
          <a:noFill/>
          <a:ln w="9525">
            <a:noFill/>
            <a:miter lim="800000"/>
            <a:headEnd/>
            <a:tailEnd/>
          </a:ln>
        </p:spPr>
        <p:txBody>
          <a:bodyPr anchor="ctr">
            <a:spAutoFit/>
          </a:bodyPr>
          <a:lstStyle/>
          <a:p>
            <a:pPr algn="ctr">
              <a:tabLst>
                <a:tab pos="457200" algn="l"/>
              </a:tabLst>
            </a:pPr>
            <a:r>
              <a:rPr lang="en-US" sz="1100" i="1"/>
              <a:t>Please indicate if you will expect to use any of the following technologies or services within your workplace once you are employed? </a:t>
            </a:r>
            <a:r>
              <a:rPr lang="en-US" sz="1100" b="1" i="1"/>
              <a:t>% saying “yes”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338" name="Object 2"/>
          <p:cNvGraphicFramePr>
            <a:graphicFrameLocks noChangeAspect="1"/>
          </p:cNvGraphicFramePr>
          <p:nvPr/>
        </p:nvGraphicFramePr>
        <p:xfrm>
          <a:off x="360363" y="1971675"/>
          <a:ext cx="8599487" cy="4406900"/>
        </p:xfrm>
        <a:graphic>
          <a:graphicData uri="http://schemas.openxmlformats.org/presentationml/2006/ole">
            <p:oleObj spid="_x0000_s14338" r:id="rId4" imgW="8602202" imgH="4407790" progId="Excel.Sheet.8">
              <p:embed/>
            </p:oleObj>
          </a:graphicData>
        </a:graphic>
      </p:graphicFrame>
      <p:sp>
        <p:nvSpPr>
          <p:cNvPr id="14339" name="Rectangle 3"/>
          <p:cNvSpPr>
            <a:spLocks noChangeArrowheads="1"/>
          </p:cNvSpPr>
          <p:nvPr/>
        </p:nvSpPr>
        <p:spPr bwMode="auto">
          <a:xfrm>
            <a:off x="228600" y="685800"/>
            <a:ext cx="8839200" cy="685800"/>
          </a:xfrm>
          <a:prstGeom prst="rect">
            <a:avLst/>
          </a:prstGeom>
          <a:noFill/>
          <a:ln w="9525">
            <a:noFill/>
            <a:miter lim="800000"/>
            <a:headEnd/>
            <a:tailEnd/>
          </a:ln>
        </p:spPr>
        <p:txBody>
          <a:bodyPr anchor="ctr"/>
          <a:lstStyle/>
          <a:p>
            <a:r>
              <a:rPr lang="en-US" sz="2400" b="1">
                <a:solidFill>
                  <a:srgbClr val="134685"/>
                </a:solidFill>
              </a:rPr>
              <a:t>Perception of Automotive Industry</a:t>
            </a:r>
          </a:p>
        </p:txBody>
      </p:sp>
      <p:sp>
        <p:nvSpPr>
          <p:cNvPr id="14340" name="Rectangle 4"/>
          <p:cNvSpPr>
            <a:spLocks noChangeArrowheads="1"/>
          </p:cNvSpPr>
          <p:nvPr/>
        </p:nvSpPr>
        <p:spPr bwMode="auto">
          <a:xfrm>
            <a:off x="228600" y="1655763"/>
            <a:ext cx="8686800" cy="428625"/>
          </a:xfrm>
          <a:prstGeom prst="rect">
            <a:avLst/>
          </a:prstGeom>
          <a:noFill/>
          <a:ln w="9525">
            <a:noFill/>
            <a:miter lim="800000"/>
            <a:headEnd/>
            <a:tailEnd/>
          </a:ln>
        </p:spPr>
        <p:txBody>
          <a:bodyPr anchor="ctr">
            <a:spAutoFit/>
          </a:bodyPr>
          <a:lstStyle/>
          <a:p>
            <a:pPr algn="ctr">
              <a:tabLst>
                <a:tab pos="457200" algn="l"/>
              </a:tabLst>
            </a:pPr>
            <a:r>
              <a:rPr lang="en-US" sz="1100" i="1"/>
              <a:t>	Please indicate how well you believe the following statements describe the automotive industry – very well, somewhat well, not too well, or not well at all? </a:t>
            </a:r>
            <a:r>
              <a:rPr lang="en-US" sz="1100" b="1" i="1"/>
              <a:t>% saying “well”</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685800" y="2362200"/>
            <a:ext cx="7848600" cy="1524000"/>
          </a:xfrm>
        </p:spPr>
        <p:txBody>
          <a:bodyPr/>
          <a:lstStyle/>
          <a:p>
            <a:pPr eaLnBrk="1" hangingPunct="1"/>
            <a:r>
              <a:rPr lang="en-US" u="sng" smtClean="0"/>
              <a:t>Appendix</a:t>
            </a:r>
            <a:r>
              <a:rPr lang="en-US" smtClean="0"/>
              <a:t/>
            </a:r>
            <a:br>
              <a:rPr lang="en-US" smtClean="0"/>
            </a:br>
            <a:r>
              <a:rPr lang="en-US" sz="2000" i="1" smtClean="0"/>
              <a:t>Past research findings &amp; profile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386" name="Object 2"/>
          <p:cNvGraphicFramePr>
            <a:graphicFrameLocks noChangeAspect="1"/>
          </p:cNvGraphicFramePr>
          <p:nvPr/>
        </p:nvGraphicFramePr>
        <p:xfrm>
          <a:off x="360363" y="1971675"/>
          <a:ext cx="8599487" cy="4406900"/>
        </p:xfrm>
        <a:graphic>
          <a:graphicData uri="http://schemas.openxmlformats.org/presentationml/2006/ole">
            <p:oleObj spid="_x0000_s16386" r:id="rId4" imgW="8602202" imgH="4407790" progId="Excel.Sheet.8">
              <p:embed/>
            </p:oleObj>
          </a:graphicData>
        </a:graphic>
      </p:graphicFrame>
      <p:sp>
        <p:nvSpPr>
          <p:cNvPr id="16387" name="Rectangle 3"/>
          <p:cNvSpPr>
            <a:spLocks noChangeArrowheads="1"/>
          </p:cNvSpPr>
          <p:nvPr/>
        </p:nvSpPr>
        <p:spPr bwMode="auto">
          <a:xfrm>
            <a:off x="228600" y="685800"/>
            <a:ext cx="8839200" cy="685800"/>
          </a:xfrm>
          <a:prstGeom prst="rect">
            <a:avLst/>
          </a:prstGeom>
          <a:noFill/>
          <a:ln w="9525">
            <a:noFill/>
            <a:miter lim="800000"/>
            <a:headEnd/>
            <a:tailEnd/>
          </a:ln>
        </p:spPr>
        <p:txBody>
          <a:bodyPr anchor="ctr"/>
          <a:lstStyle/>
          <a:p>
            <a:r>
              <a:rPr lang="en-US" sz="2400" b="1">
                <a:solidFill>
                  <a:srgbClr val="134685"/>
                </a:solidFill>
              </a:rPr>
              <a:t>Technology they use daily</a:t>
            </a:r>
          </a:p>
        </p:txBody>
      </p:sp>
      <p:sp>
        <p:nvSpPr>
          <p:cNvPr id="16388" name="Rectangle 4"/>
          <p:cNvSpPr>
            <a:spLocks noChangeArrowheads="1"/>
          </p:cNvSpPr>
          <p:nvPr/>
        </p:nvSpPr>
        <p:spPr bwMode="auto">
          <a:xfrm>
            <a:off x="228600" y="1739900"/>
            <a:ext cx="8686800" cy="260350"/>
          </a:xfrm>
          <a:prstGeom prst="rect">
            <a:avLst/>
          </a:prstGeom>
          <a:noFill/>
          <a:ln w="9525">
            <a:noFill/>
            <a:miter lim="800000"/>
            <a:headEnd/>
            <a:tailEnd/>
          </a:ln>
        </p:spPr>
        <p:txBody>
          <a:bodyPr anchor="ctr">
            <a:spAutoFit/>
          </a:bodyPr>
          <a:lstStyle/>
          <a:p>
            <a:pPr algn="ctr">
              <a:tabLst>
                <a:tab pos="457200" algn="l"/>
              </a:tabLst>
            </a:pPr>
            <a:r>
              <a:rPr lang="en-US" sz="1100" i="1"/>
              <a:t>Please tell me if you use any of the following technologies or services on a daily or frequent basis? </a:t>
            </a:r>
            <a:r>
              <a:rPr lang="en-US" sz="1100" b="1" i="1"/>
              <a:t>% saying “yes”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410" name="Object 2"/>
          <p:cNvGraphicFramePr>
            <a:graphicFrameLocks noChangeAspect="1"/>
          </p:cNvGraphicFramePr>
          <p:nvPr/>
        </p:nvGraphicFramePr>
        <p:xfrm>
          <a:off x="1346200" y="2200275"/>
          <a:ext cx="6196013" cy="4189413"/>
        </p:xfrm>
        <a:graphic>
          <a:graphicData uri="http://schemas.openxmlformats.org/presentationml/2006/ole">
            <p:oleObj spid="_x0000_s17410" r:id="rId4" imgW="6194073" imgH="4188315" progId="Excel.Sheet.8">
              <p:embed/>
            </p:oleObj>
          </a:graphicData>
        </a:graphic>
      </p:graphicFrame>
      <p:sp>
        <p:nvSpPr>
          <p:cNvPr id="17411" name="Rectangle 3"/>
          <p:cNvSpPr>
            <a:spLocks noChangeArrowheads="1"/>
          </p:cNvSpPr>
          <p:nvPr/>
        </p:nvSpPr>
        <p:spPr bwMode="auto">
          <a:xfrm>
            <a:off x="228600" y="685800"/>
            <a:ext cx="8839200" cy="685800"/>
          </a:xfrm>
          <a:prstGeom prst="rect">
            <a:avLst/>
          </a:prstGeom>
          <a:noFill/>
          <a:ln w="9525">
            <a:noFill/>
            <a:miter lim="800000"/>
            <a:headEnd/>
            <a:tailEnd/>
          </a:ln>
        </p:spPr>
        <p:txBody>
          <a:bodyPr anchor="ctr"/>
          <a:lstStyle/>
          <a:p>
            <a:r>
              <a:rPr lang="en-US" sz="2400" b="1">
                <a:solidFill>
                  <a:srgbClr val="134685"/>
                </a:solidFill>
              </a:rPr>
              <a:t>Membership to social networking sites </a:t>
            </a:r>
          </a:p>
        </p:txBody>
      </p:sp>
      <p:sp>
        <p:nvSpPr>
          <p:cNvPr id="17412" name="Rectangle 4"/>
          <p:cNvSpPr>
            <a:spLocks noChangeArrowheads="1"/>
          </p:cNvSpPr>
          <p:nvPr/>
        </p:nvSpPr>
        <p:spPr bwMode="auto">
          <a:xfrm>
            <a:off x="228600" y="1739900"/>
            <a:ext cx="8686800" cy="260350"/>
          </a:xfrm>
          <a:prstGeom prst="rect">
            <a:avLst/>
          </a:prstGeom>
          <a:noFill/>
          <a:ln w="9525">
            <a:noFill/>
            <a:miter lim="800000"/>
            <a:headEnd/>
            <a:tailEnd/>
          </a:ln>
        </p:spPr>
        <p:txBody>
          <a:bodyPr anchor="ctr">
            <a:spAutoFit/>
          </a:bodyPr>
          <a:lstStyle/>
          <a:p>
            <a:pPr algn="ctr">
              <a:tabLst>
                <a:tab pos="457200" algn="l"/>
              </a:tabLst>
            </a:pPr>
            <a:r>
              <a:rPr lang="en-US" sz="1100" i="1"/>
              <a:t>Please tell me how many social networking sites such as Facebook, MySpace, etc. you belong to at this time?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434" name="Object 2"/>
          <p:cNvGraphicFramePr>
            <a:graphicFrameLocks noChangeAspect="1"/>
          </p:cNvGraphicFramePr>
          <p:nvPr/>
        </p:nvGraphicFramePr>
        <p:xfrm>
          <a:off x="0" y="2546350"/>
          <a:ext cx="4699000" cy="3176588"/>
        </p:xfrm>
        <a:graphic>
          <a:graphicData uri="http://schemas.openxmlformats.org/presentationml/2006/ole">
            <p:oleObj spid="_x0000_s18434" r:id="rId4" imgW="4700423" imgH="3176291" progId="Excel.Sheet.8">
              <p:embed/>
            </p:oleObj>
          </a:graphicData>
        </a:graphic>
      </p:graphicFrame>
      <p:sp>
        <p:nvSpPr>
          <p:cNvPr id="18435" name="Rectangle 3"/>
          <p:cNvSpPr>
            <a:spLocks noChangeArrowheads="1"/>
          </p:cNvSpPr>
          <p:nvPr/>
        </p:nvSpPr>
        <p:spPr bwMode="auto">
          <a:xfrm>
            <a:off x="228600" y="685800"/>
            <a:ext cx="8839200" cy="685800"/>
          </a:xfrm>
          <a:prstGeom prst="rect">
            <a:avLst/>
          </a:prstGeom>
          <a:noFill/>
          <a:ln w="9525">
            <a:noFill/>
            <a:miter lim="800000"/>
            <a:headEnd/>
            <a:tailEnd/>
          </a:ln>
        </p:spPr>
        <p:txBody>
          <a:bodyPr anchor="ctr"/>
          <a:lstStyle/>
          <a:p>
            <a:r>
              <a:rPr lang="en-US" sz="2400" b="1">
                <a:solidFill>
                  <a:srgbClr val="134685"/>
                </a:solidFill>
              </a:rPr>
              <a:t>How often and how long on these sites?</a:t>
            </a:r>
          </a:p>
        </p:txBody>
      </p:sp>
      <p:sp>
        <p:nvSpPr>
          <p:cNvPr id="18436" name="Rectangle 4"/>
          <p:cNvSpPr>
            <a:spLocks noChangeArrowheads="1"/>
          </p:cNvSpPr>
          <p:nvPr/>
        </p:nvSpPr>
        <p:spPr bwMode="auto">
          <a:xfrm>
            <a:off x="577850" y="2084388"/>
            <a:ext cx="4076700" cy="336550"/>
          </a:xfrm>
          <a:prstGeom prst="rect">
            <a:avLst/>
          </a:prstGeom>
          <a:noFill/>
          <a:ln w="9525">
            <a:noFill/>
            <a:miter lim="800000"/>
            <a:headEnd/>
            <a:tailEnd/>
          </a:ln>
        </p:spPr>
        <p:txBody>
          <a:bodyPr anchor="ctr">
            <a:spAutoFit/>
          </a:bodyPr>
          <a:lstStyle/>
          <a:p>
            <a:pPr algn="ctr">
              <a:tabLst>
                <a:tab pos="457200" algn="l"/>
              </a:tabLst>
            </a:pPr>
            <a:r>
              <a:rPr lang="en-US" sz="800" i="1"/>
              <a:t>From the following list of choices, how often would you say you access your primary or preferred social networking site?</a:t>
            </a:r>
          </a:p>
        </p:txBody>
      </p:sp>
      <p:graphicFrame>
        <p:nvGraphicFramePr>
          <p:cNvPr id="18437" name="Object 5"/>
          <p:cNvGraphicFramePr>
            <a:graphicFrameLocks noGrp="1" noChangeAspect="1"/>
          </p:cNvGraphicFramePr>
          <p:nvPr>
            <p:ph/>
          </p:nvPr>
        </p:nvGraphicFramePr>
        <p:xfrm>
          <a:off x="4071938" y="2622550"/>
          <a:ext cx="4954587" cy="2979738"/>
        </p:xfrm>
        <a:graphic>
          <a:graphicData uri="http://schemas.openxmlformats.org/presentationml/2006/ole">
            <p:oleObj spid="_x0000_s18437" r:id="rId5" imgW="4956478" imgH="2981202" progId="Excel.Sheet.8">
              <p:embed/>
            </p:oleObj>
          </a:graphicData>
        </a:graphic>
      </p:graphicFrame>
      <p:sp>
        <p:nvSpPr>
          <p:cNvPr id="18438" name="Rectangle 7"/>
          <p:cNvSpPr>
            <a:spLocks noChangeArrowheads="1"/>
          </p:cNvSpPr>
          <p:nvPr/>
        </p:nvSpPr>
        <p:spPr bwMode="auto">
          <a:xfrm>
            <a:off x="4879975" y="2084388"/>
            <a:ext cx="3843338" cy="336550"/>
          </a:xfrm>
          <a:prstGeom prst="rect">
            <a:avLst/>
          </a:prstGeom>
          <a:noFill/>
          <a:ln w="9525">
            <a:noFill/>
            <a:miter lim="800000"/>
            <a:headEnd/>
            <a:tailEnd/>
          </a:ln>
        </p:spPr>
        <p:txBody>
          <a:bodyPr anchor="ctr">
            <a:spAutoFit/>
          </a:bodyPr>
          <a:lstStyle/>
          <a:p>
            <a:pPr algn="ctr">
              <a:tabLst>
                <a:tab pos="457200" algn="l"/>
              </a:tabLst>
            </a:pPr>
            <a:r>
              <a:rPr lang="en-US" sz="800" i="1"/>
              <a:t>From the following list of choices, how much time would you estimate you spend on these social networking sites each time you visit? (Among those who visit)</a:t>
            </a:r>
            <a:r>
              <a:rPr lang="en-US" sz="80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54264" name="Group 1656"/>
          <p:cNvGraphicFramePr>
            <a:graphicFrameLocks noGrp="1"/>
          </p:cNvGraphicFramePr>
          <p:nvPr/>
        </p:nvGraphicFramePr>
        <p:xfrm>
          <a:off x="714375" y="1433513"/>
          <a:ext cx="2474913" cy="1082040"/>
        </p:xfrm>
        <a:graphic>
          <a:graphicData uri="http://schemas.openxmlformats.org/drawingml/2006/table">
            <a:tbl>
              <a:tblPr/>
              <a:tblGrid>
                <a:gridCol w="1822450"/>
                <a:gridCol w="652463"/>
              </a:tblGrid>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Age</a:t>
                      </a: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solidFill>
                      <a:srgbClr val="9BCD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bg1"/>
                        </a:solidFill>
                        <a:effectLst/>
                        <a:latin typeface="Arial"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9BCDFF"/>
                    </a:solidFill>
                  </a:tcPr>
                </a:tc>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rPr>
                        <a:t>18 - 20</a:t>
                      </a: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charset="0"/>
                        </a:rPr>
                        <a:t>34</a:t>
                      </a: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rPr>
                        <a:t>21 - 23l</a:t>
                      </a: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charset="0"/>
                        </a:rPr>
                        <a:t>33</a:t>
                      </a: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rPr>
                        <a:t>24+</a:t>
                      </a:r>
                    </a:p>
                  </a:txBody>
                  <a:tcP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charset="0"/>
                        </a:rPr>
                        <a:t>34</a:t>
                      </a: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29"/>
          <p:cNvSpPr>
            <a:spLocks noGrp="1" noChangeArrowheads="1"/>
          </p:cNvSpPr>
          <p:nvPr>
            <p:ph type="title"/>
          </p:nvPr>
        </p:nvSpPr>
        <p:spPr>
          <a:xfrm>
            <a:off x="685800" y="587375"/>
            <a:ext cx="7772400" cy="838200"/>
          </a:xfrm>
          <a:noFill/>
        </p:spPr>
        <p:txBody>
          <a:bodyPr/>
          <a:lstStyle/>
          <a:p>
            <a:pPr eaLnBrk="1" hangingPunct="1"/>
            <a:r>
              <a:rPr lang="en-US" sz="2400" smtClean="0"/>
              <a:t>Respondent Profile (Automotive Survey</a:t>
            </a:r>
          </a:p>
        </p:txBody>
      </p:sp>
      <p:graphicFrame>
        <p:nvGraphicFramePr>
          <p:cNvPr id="454271" name="Group 1663"/>
          <p:cNvGraphicFramePr>
            <a:graphicFrameLocks noGrp="1"/>
          </p:cNvGraphicFramePr>
          <p:nvPr>
            <p:ph idx="1"/>
          </p:nvPr>
        </p:nvGraphicFramePr>
        <p:xfrm>
          <a:off x="3727450" y="1431925"/>
          <a:ext cx="3302000" cy="2624328"/>
        </p:xfrm>
        <a:graphic>
          <a:graphicData uri="http://schemas.openxmlformats.org/drawingml/2006/table">
            <a:tbl>
              <a:tblPr/>
              <a:tblGrid>
                <a:gridCol w="2727325"/>
                <a:gridCol w="574675"/>
              </a:tblGrid>
              <a:tr h="1873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Education</a:t>
                      </a: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solidFill>
                      <a:srgbClr val="9BCD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200" b="1" i="0" u="none" strike="noStrike" cap="none" normalizeH="0" baseline="0" smtClean="0">
                        <a:ln>
                          <a:noFill/>
                        </a:ln>
                        <a:solidFill>
                          <a:schemeClr val="tx1"/>
                        </a:solidFill>
                        <a:effectLst/>
                        <a:latin typeface="Arial"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9BCDFF"/>
                    </a:solidFill>
                  </a:tcPr>
                </a:tc>
              </a:tr>
              <a:tr h="254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charset="0"/>
                        </a:rPr>
                        <a:t>Some high school</a:t>
                      </a: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charset="0"/>
                        </a:rPr>
                        <a:t>11</a:t>
                      </a: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254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charset="0"/>
                        </a:rPr>
                        <a:t>High school graduate</a:t>
                      </a: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charset="0"/>
                        </a:rPr>
                        <a:t>24</a:t>
                      </a: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254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charset="0"/>
                        </a:rPr>
                        <a:t>Some college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charset="0"/>
                        </a:rPr>
                        <a:t>Graduated from college or more</a:t>
                      </a: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charset="0"/>
                        </a:rPr>
                        <a:t>44</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charset="0"/>
                        </a:rPr>
                        <a:t>20</a:t>
                      </a: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254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Region</a:t>
                      </a: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solidFill>
                      <a:srgbClr val="9BCD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300" b="1" i="0" u="none" strike="noStrike" cap="none" normalizeH="0" baseline="0" smtClean="0">
                        <a:ln>
                          <a:noFill/>
                        </a:ln>
                        <a:solidFill>
                          <a:schemeClr val="tx1"/>
                        </a:solidFill>
                        <a:effectLst/>
                        <a:latin typeface="Arial"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solidFill>
                      <a:srgbClr val="9BCDFF"/>
                    </a:solidFill>
                  </a:tcPr>
                </a:tc>
              </a:tr>
              <a:tr h="228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rPr>
                        <a:t>East/Northeast</a:t>
                      </a: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charset="0"/>
                        </a:rPr>
                        <a:t>18</a:t>
                      </a: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228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rPr>
                        <a:t>Midwest</a:t>
                      </a: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charset="0"/>
                        </a:rPr>
                        <a:t>22</a:t>
                      </a: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228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rPr>
                        <a:t>South</a:t>
                      </a: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charset="0"/>
                        </a:rPr>
                        <a:t>35</a:t>
                      </a: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228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rPr>
                        <a:t>West</a:t>
                      </a:r>
                    </a:p>
                  </a:txBody>
                  <a:tcP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charset="0"/>
                        </a:rPr>
                        <a:t>25</a:t>
                      </a: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454268" name="Group 1660"/>
          <p:cNvGraphicFramePr>
            <a:graphicFrameLocks noGrp="1"/>
          </p:cNvGraphicFramePr>
          <p:nvPr/>
        </p:nvGraphicFramePr>
        <p:xfrm>
          <a:off x="693738" y="2698750"/>
          <a:ext cx="2495550" cy="1600200"/>
        </p:xfrm>
        <a:graphic>
          <a:graphicData uri="http://schemas.openxmlformats.org/drawingml/2006/table">
            <a:tbl>
              <a:tblPr/>
              <a:tblGrid>
                <a:gridCol w="1843087"/>
                <a:gridCol w="184150"/>
                <a:gridCol w="468313"/>
              </a:tblGrid>
              <a:tr h="295275">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Race</a:t>
                      </a: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solidFill>
                      <a:srgbClr val="9BCDFF"/>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200" b="1" i="0" u="none" strike="noStrike" cap="none" normalizeH="0" baseline="0" smtClean="0">
                        <a:ln>
                          <a:noFill/>
                        </a:ln>
                        <a:solidFill>
                          <a:schemeClr val="tx1"/>
                        </a:solidFill>
                        <a:effectLst/>
                        <a:latin typeface="Arial"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9BCDFF"/>
                    </a:solidFill>
                  </a:tcPr>
                </a:tc>
              </a:tr>
              <a:tr h="254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rPr>
                        <a:t>White</a:t>
                      </a: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charset="0"/>
                        </a:rPr>
                        <a:t>66</a:t>
                      </a: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hMerge="1">
                  <a:txBody>
                    <a:bodyPr/>
                    <a:lstStyle/>
                    <a:p>
                      <a:endParaRPr lang="en-US"/>
                    </a:p>
                  </a:txBody>
                  <a:tcPr/>
                </a:tc>
              </a:tr>
              <a:tr h="254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rPr>
                        <a:t>Latino/Hispanic</a:t>
                      </a: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charset="0"/>
                        </a:rPr>
                        <a:t>18</a:t>
                      </a: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hMerge="1">
                  <a:txBody>
                    <a:bodyPr/>
                    <a:lstStyle/>
                    <a:p>
                      <a:endParaRPr lang="en-US"/>
                    </a:p>
                  </a:txBody>
                  <a:tcPr/>
                </a:tc>
              </a:tr>
              <a:tr h="254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charset="0"/>
                        </a:rPr>
                        <a:t>Asian-American</a:t>
                      </a: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charset="0"/>
                        </a:rPr>
                        <a:t>7</a:t>
                      </a: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hMerge="1">
                  <a:txBody>
                    <a:bodyPr/>
                    <a:lstStyle/>
                    <a:p>
                      <a:endParaRPr lang="en-US"/>
                    </a:p>
                  </a:txBody>
                  <a:tcPr/>
                </a:tc>
              </a:tr>
              <a:tr h="254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rPr>
                        <a:t>Black/African-American</a:t>
                      </a: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charset="0"/>
                        </a:rPr>
                        <a:t>10</a:t>
                      </a: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hMerge="1">
                  <a:txBody>
                    <a:bodyPr/>
                    <a:lstStyle/>
                    <a:p>
                      <a:endParaRPr lang="en-US"/>
                    </a:p>
                  </a:txBody>
                  <a:tcPr/>
                </a:tc>
              </a:tr>
              <a:tr h="198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charset="0"/>
                        </a:rPr>
                        <a:t>Other/Prefer not to say</a:t>
                      </a:r>
                    </a:p>
                  </a:txBody>
                  <a:tcP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charset="0"/>
                        </a:rPr>
                        <a:t>5</a:t>
                      </a: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bl>
          </a:graphicData>
        </a:graphic>
      </p:graphicFrame>
      <p:graphicFrame>
        <p:nvGraphicFramePr>
          <p:cNvPr id="56" name="Group 1656"/>
          <p:cNvGraphicFramePr>
            <a:graphicFrameLocks noGrp="1"/>
          </p:cNvGraphicFramePr>
          <p:nvPr/>
        </p:nvGraphicFramePr>
        <p:xfrm>
          <a:off x="723900" y="4495800"/>
          <a:ext cx="3390900" cy="822960"/>
        </p:xfrm>
        <a:graphic>
          <a:graphicData uri="http://schemas.openxmlformats.org/drawingml/2006/table">
            <a:tbl>
              <a:tblPr/>
              <a:tblGrid>
                <a:gridCol w="2496955"/>
                <a:gridCol w="893945"/>
              </a:tblGrid>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Employment status</a:t>
                      </a: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solidFill>
                      <a:srgbClr val="9BCD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bg1"/>
                        </a:solidFill>
                        <a:effectLst/>
                        <a:latin typeface="Arial"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9BCDFF"/>
                    </a:solidFill>
                  </a:tcPr>
                </a:tc>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charset="0"/>
                        </a:rPr>
                        <a:t>Employed</a:t>
                      </a: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charset="0"/>
                        </a:rPr>
                        <a:t>50</a:t>
                      </a: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charset="0"/>
                        </a:rPr>
                        <a:t>Not employed</a:t>
                      </a:r>
                    </a:p>
                  </a:txBody>
                  <a:tcP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charset="0"/>
                        </a:rPr>
                        <a:t>50</a:t>
                      </a: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584200" y="850900"/>
            <a:ext cx="7772400" cy="838200"/>
          </a:xfrm>
        </p:spPr>
        <p:txBody>
          <a:bodyPr/>
          <a:lstStyle/>
          <a:p>
            <a:pPr eaLnBrk="1" hangingPunct="1"/>
            <a:r>
              <a:rPr lang="en-US" sz="3200" b="1" smtClean="0"/>
              <a:t>Survey Methodology</a:t>
            </a:r>
          </a:p>
        </p:txBody>
      </p:sp>
      <p:graphicFrame>
        <p:nvGraphicFramePr>
          <p:cNvPr id="430146" name="Group 66"/>
          <p:cNvGraphicFramePr>
            <a:graphicFrameLocks noGrp="1"/>
          </p:cNvGraphicFramePr>
          <p:nvPr>
            <p:ph idx="1"/>
          </p:nvPr>
        </p:nvGraphicFramePr>
        <p:xfrm>
          <a:off x="622300" y="1717675"/>
          <a:ext cx="7848600" cy="1878013"/>
        </p:xfrm>
        <a:graphic>
          <a:graphicData uri="http://schemas.openxmlformats.org/drawingml/2006/table">
            <a:tbl>
              <a:tblPr/>
              <a:tblGrid>
                <a:gridCol w="3151188"/>
                <a:gridCol w="4697412"/>
              </a:tblGrid>
              <a:tr h="411163">
                <a:tc>
                  <a:txBody>
                    <a:bodyPr/>
                    <a:lstStyle/>
                    <a:p>
                      <a:pPr marL="0" marR="0" lvl="0" indent="0" algn="l" defTabSz="914400" rtl="0" eaLnBrk="1" fontAlgn="base" latinLnBrk="0" hangingPunct="1">
                        <a:lnSpc>
                          <a:spcPct val="100000"/>
                        </a:lnSpc>
                        <a:spcBef>
                          <a:spcPct val="20000"/>
                        </a:spcBef>
                        <a:spcAft>
                          <a:spcPct val="20000"/>
                        </a:spcAft>
                        <a:buClrTx/>
                        <a:buSzTx/>
                        <a:buFontTx/>
                        <a:buNone/>
                        <a:tabLst/>
                      </a:pPr>
                      <a:r>
                        <a:rPr kumimoji="0" lang="en-US" sz="1500" b="1" i="0" u="none" strike="noStrike" cap="none" normalizeH="0" baseline="0" dirty="0" smtClean="0">
                          <a:ln>
                            <a:noFill/>
                          </a:ln>
                          <a:solidFill>
                            <a:schemeClr val="tx1"/>
                          </a:solidFill>
                          <a:effectLst/>
                          <a:latin typeface="Arial" charset="0"/>
                        </a:rPr>
                        <a:t>DATA COLLECTION DATES:</a:t>
                      </a: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20000"/>
                        </a:spcAft>
                        <a:buClr>
                          <a:schemeClr val="tx1"/>
                        </a:buClr>
                        <a:buSzPct val="130000"/>
                        <a:buFontTx/>
                        <a:buNone/>
                        <a:tabLst/>
                      </a:pPr>
                      <a:r>
                        <a:rPr kumimoji="0" lang="en-US" sz="1500" b="0" i="0" u="none" strike="noStrike" cap="none" normalizeH="0" baseline="0" dirty="0" smtClean="0">
                          <a:ln>
                            <a:noFill/>
                          </a:ln>
                          <a:solidFill>
                            <a:schemeClr val="tx1"/>
                          </a:solidFill>
                          <a:effectLst/>
                          <a:latin typeface="Arial" charset="0"/>
                        </a:rPr>
                        <a:t>January 5 – 12, 2009 </a:t>
                      </a:r>
                    </a:p>
                  </a:txBody>
                  <a:tcPr horzOverflow="overflow">
                    <a:lnL>
                      <a:noFill/>
                    </a:lnL>
                    <a:lnR cap="flat">
                      <a:noFill/>
                    </a:lnR>
                    <a:lnT cap="flat">
                      <a:noFill/>
                    </a:lnT>
                    <a:lnB>
                      <a:noFill/>
                    </a:lnB>
                    <a:lnTlToBr>
                      <a:noFill/>
                    </a:lnTlToBr>
                    <a:lnBlToTr>
                      <a:noFill/>
                    </a:lnBlToTr>
                    <a:noFill/>
                  </a:tcPr>
                </a:tc>
              </a:tr>
              <a:tr h="476250">
                <a:tc>
                  <a:txBody>
                    <a:bodyPr/>
                    <a:lstStyle/>
                    <a:p>
                      <a:pPr marL="0" marR="0" lvl="0" indent="0" algn="l" defTabSz="914400" rtl="0" eaLnBrk="1" fontAlgn="base" latinLnBrk="0" hangingPunct="1">
                        <a:lnSpc>
                          <a:spcPct val="100000"/>
                        </a:lnSpc>
                        <a:spcBef>
                          <a:spcPct val="20000"/>
                        </a:spcBef>
                        <a:spcAft>
                          <a:spcPct val="20000"/>
                        </a:spcAft>
                        <a:buClrTx/>
                        <a:buSzTx/>
                        <a:buFontTx/>
                        <a:buNone/>
                        <a:tabLst/>
                      </a:pPr>
                      <a:r>
                        <a:rPr kumimoji="0" lang="en-US" sz="1500" b="1" i="0" u="none" strike="noStrike" cap="none" normalizeH="0" baseline="0" smtClean="0">
                          <a:ln>
                            <a:noFill/>
                          </a:ln>
                          <a:solidFill>
                            <a:schemeClr val="tx1"/>
                          </a:solidFill>
                          <a:effectLst/>
                          <a:latin typeface="Arial" charset="0"/>
                        </a:rPr>
                        <a:t>METHOD:</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20000"/>
                        </a:spcAft>
                        <a:buClrTx/>
                        <a:buSzTx/>
                        <a:buFontTx/>
                        <a:buNone/>
                        <a:tabLst/>
                      </a:pPr>
                      <a:r>
                        <a:rPr kumimoji="0" lang="en-US" sz="1500" b="0" i="0" u="none" strike="noStrike" cap="none" normalizeH="0" baseline="0" smtClean="0">
                          <a:ln>
                            <a:noFill/>
                          </a:ln>
                          <a:solidFill>
                            <a:schemeClr val="tx1"/>
                          </a:solidFill>
                          <a:effectLst/>
                          <a:latin typeface="Arial" charset="0"/>
                        </a:rPr>
                        <a:t>Online survey</a:t>
                      </a:r>
                    </a:p>
                  </a:txBody>
                  <a:tcPr horzOverflow="overflow">
                    <a:lnL>
                      <a:noFill/>
                    </a:lnL>
                    <a:lnR cap="flat">
                      <a:noFill/>
                    </a:lnR>
                    <a:lnT>
                      <a:noFill/>
                    </a:lnT>
                    <a:lnB>
                      <a:noFill/>
                    </a:lnB>
                    <a:lnTlToBr>
                      <a:noFill/>
                    </a:lnTlToBr>
                    <a:lnBlToTr>
                      <a:noFill/>
                    </a:lnBlToTr>
                    <a:noFill/>
                  </a:tcPr>
                </a:tc>
              </a:tr>
              <a:tr h="476250">
                <a:tc>
                  <a:txBody>
                    <a:bodyPr/>
                    <a:lstStyle/>
                    <a:p>
                      <a:pPr marL="0" marR="0" lvl="0" indent="0" algn="l" defTabSz="914400" rtl="0" eaLnBrk="1" fontAlgn="base" latinLnBrk="0" hangingPunct="1">
                        <a:lnSpc>
                          <a:spcPct val="100000"/>
                        </a:lnSpc>
                        <a:spcBef>
                          <a:spcPct val="20000"/>
                        </a:spcBef>
                        <a:spcAft>
                          <a:spcPct val="20000"/>
                        </a:spcAft>
                        <a:buClrTx/>
                        <a:buSzTx/>
                        <a:buFontTx/>
                        <a:buNone/>
                        <a:tabLst/>
                      </a:pPr>
                      <a:r>
                        <a:rPr kumimoji="0" lang="en-US" sz="1500" b="1" i="0" u="none" strike="noStrike" cap="none" normalizeH="0" baseline="0" smtClean="0">
                          <a:ln>
                            <a:noFill/>
                          </a:ln>
                          <a:solidFill>
                            <a:schemeClr val="tx1"/>
                          </a:solidFill>
                          <a:effectLst/>
                          <a:latin typeface="Arial" charset="0"/>
                        </a:rPr>
                        <a:t>SAMPLE SIZE:	</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20000"/>
                        </a:spcAft>
                        <a:buClrTx/>
                        <a:buSzTx/>
                        <a:buFontTx/>
                        <a:buNone/>
                        <a:tabLst/>
                      </a:pPr>
                      <a:r>
                        <a:rPr kumimoji="0" lang="en-US" sz="1500" b="0" i="0" u="none" strike="noStrike" cap="none" normalizeH="0" baseline="0" dirty="0" smtClean="0">
                          <a:ln>
                            <a:noFill/>
                          </a:ln>
                          <a:solidFill>
                            <a:schemeClr val="tx1"/>
                          </a:solidFill>
                          <a:effectLst/>
                          <a:latin typeface="Arial" charset="0"/>
                        </a:rPr>
                        <a:t>400 adult “Millennials” 18-27 years old</a:t>
                      </a:r>
                    </a:p>
                  </a:txBody>
                  <a:tcPr horzOverflow="overflow">
                    <a:lnL>
                      <a:noFill/>
                    </a:lnL>
                    <a:lnR cap="flat">
                      <a:noFill/>
                    </a:lnR>
                    <a:lnT>
                      <a:noFill/>
                    </a:lnT>
                    <a:lnB>
                      <a:noFill/>
                    </a:lnB>
                    <a:lnTlToBr>
                      <a:noFill/>
                    </a:lnTlToBr>
                    <a:lnBlToTr>
                      <a:noFill/>
                    </a:lnBlToTr>
                    <a:noFill/>
                  </a:tcPr>
                </a:tc>
              </a:tr>
              <a:tr h="514350">
                <a:tc>
                  <a:txBody>
                    <a:bodyPr/>
                    <a:lstStyle/>
                    <a:p>
                      <a:pPr marL="0" marR="0" lvl="0" indent="0" algn="l" defTabSz="914400" rtl="0" eaLnBrk="1" fontAlgn="base" latinLnBrk="0" hangingPunct="1">
                        <a:lnSpc>
                          <a:spcPct val="100000"/>
                        </a:lnSpc>
                        <a:spcBef>
                          <a:spcPct val="20000"/>
                        </a:spcBef>
                        <a:spcAft>
                          <a:spcPct val="20000"/>
                        </a:spcAft>
                        <a:buClrTx/>
                        <a:buSzTx/>
                        <a:buFontTx/>
                        <a:buNone/>
                        <a:tabLst/>
                      </a:pPr>
                      <a:r>
                        <a:rPr kumimoji="0" lang="en-US" sz="1500" b="1" i="0" u="none" strike="noStrike" cap="none" normalizeH="0" baseline="0" dirty="0" smtClean="0">
                          <a:ln>
                            <a:noFill/>
                          </a:ln>
                          <a:solidFill>
                            <a:schemeClr val="tx1"/>
                          </a:solidFill>
                          <a:effectLst/>
                          <a:latin typeface="Arial" charset="0"/>
                        </a:rPr>
                        <a:t>MARGIN OF ERROR:</a:t>
                      </a: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20000"/>
                        </a:spcAft>
                        <a:buClrTx/>
                        <a:buSzTx/>
                        <a:buFontTx/>
                        <a:buNone/>
                        <a:tabLst/>
                      </a:pPr>
                      <a:r>
                        <a:rPr kumimoji="0" lang="en-US" sz="1500" b="0" i="0" u="none" strike="noStrike" cap="none" normalizeH="0" baseline="0" dirty="0" smtClean="0">
                          <a:ln>
                            <a:noFill/>
                          </a:ln>
                          <a:solidFill>
                            <a:schemeClr val="tx1"/>
                          </a:solidFill>
                          <a:effectLst/>
                          <a:latin typeface="Arial" charset="0"/>
                        </a:rPr>
                        <a:t>+/- 4.9% at the 95% confidence level </a:t>
                      </a:r>
                    </a:p>
                  </a:txBody>
                  <a:tcPr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en-US" u="sng" smtClean="0"/>
              <a:t>Detailed Findings</a:t>
            </a:r>
            <a:endParaRPr lang="en-US" sz="2400" i="1"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46" name="Object 2"/>
          <p:cNvGraphicFramePr>
            <a:graphicFrameLocks noChangeAspect="1"/>
          </p:cNvGraphicFramePr>
          <p:nvPr/>
        </p:nvGraphicFramePr>
        <p:xfrm>
          <a:off x="1346200" y="2200275"/>
          <a:ext cx="6196013" cy="4189413"/>
        </p:xfrm>
        <a:graphic>
          <a:graphicData uri="http://schemas.openxmlformats.org/presentationml/2006/ole">
            <p:oleObj spid="_x0000_s6146" r:id="rId4" imgW="6194073" imgH="4188315" progId="Excel.Sheet.8">
              <p:embed/>
            </p:oleObj>
          </a:graphicData>
        </a:graphic>
      </p:graphicFrame>
      <p:sp>
        <p:nvSpPr>
          <p:cNvPr id="6147" name="Rectangle 5"/>
          <p:cNvSpPr>
            <a:spLocks noChangeArrowheads="1"/>
          </p:cNvSpPr>
          <p:nvPr/>
        </p:nvSpPr>
        <p:spPr bwMode="auto">
          <a:xfrm>
            <a:off x="228600" y="685800"/>
            <a:ext cx="8839200" cy="685800"/>
          </a:xfrm>
          <a:prstGeom prst="rect">
            <a:avLst/>
          </a:prstGeom>
          <a:noFill/>
          <a:ln w="9525">
            <a:noFill/>
            <a:miter lim="800000"/>
            <a:headEnd/>
            <a:tailEnd/>
          </a:ln>
        </p:spPr>
        <p:txBody>
          <a:bodyPr anchor="ctr"/>
          <a:lstStyle/>
          <a:p>
            <a:r>
              <a:rPr lang="en-US" sz="2400" b="1">
                <a:solidFill>
                  <a:srgbClr val="134685"/>
                </a:solidFill>
              </a:rPr>
              <a:t>Vehicle ownership</a:t>
            </a:r>
          </a:p>
        </p:txBody>
      </p:sp>
      <p:sp>
        <p:nvSpPr>
          <p:cNvPr id="6148" name="Rectangle 6"/>
          <p:cNvSpPr>
            <a:spLocks noChangeArrowheads="1"/>
          </p:cNvSpPr>
          <p:nvPr/>
        </p:nvSpPr>
        <p:spPr bwMode="auto">
          <a:xfrm>
            <a:off x="228600" y="1655763"/>
            <a:ext cx="8686800" cy="261937"/>
          </a:xfrm>
          <a:prstGeom prst="rect">
            <a:avLst/>
          </a:prstGeom>
          <a:noFill/>
          <a:ln w="9525">
            <a:noFill/>
            <a:miter lim="800000"/>
            <a:headEnd/>
            <a:tailEnd/>
          </a:ln>
        </p:spPr>
        <p:txBody>
          <a:bodyPr anchor="ctr">
            <a:spAutoFit/>
          </a:bodyPr>
          <a:lstStyle/>
          <a:p>
            <a:pPr algn="ctr">
              <a:tabLst>
                <a:tab pos="457200" algn="l"/>
              </a:tabLst>
            </a:pPr>
            <a:r>
              <a:rPr lang="en-US" sz="1100" i="1"/>
              <a:t>Please indicate whether you currently own, lease or drive regularly or daily a car, truck, or SUV?</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70" name="Object 2"/>
          <p:cNvGraphicFramePr>
            <a:graphicFrameLocks noChangeAspect="1"/>
          </p:cNvGraphicFramePr>
          <p:nvPr/>
        </p:nvGraphicFramePr>
        <p:xfrm>
          <a:off x="360363" y="1971675"/>
          <a:ext cx="8599487" cy="4406900"/>
        </p:xfrm>
        <a:graphic>
          <a:graphicData uri="http://schemas.openxmlformats.org/presentationml/2006/ole">
            <p:oleObj spid="_x0000_s7170" r:id="rId4" imgW="8602202" imgH="4407790" progId="Excel.Sheet.8">
              <p:embed/>
            </p:oleObj>
          </a:graphicData>
        </a:graphic>
      </p:graphicFrame>
      <p:sp>
        <p:nvSpPr>
          <p:cNvPr id="7171" name="Rectangle 3"/>
          <p:cNvSpPr>
            <a:spLocks noChangeArrowheads="1"/>
          </p:cNvSpPr>
          <p:nvPr/>
        </p:nvSpPr>
        <p:spPr bwMode="auto">
          <a:xfrm>
            <a:off x="228600" y="685800"/>
            <a:ext cx="8839200" cy="685800"/>
          </a:xfrm>
          <a:prstGeom prst="rect">
            <a:avLst/>
          </a:prstGeom>
          <a:noFill/>
          <a:ln w="9525">
            <a:noFill/>
            <a:miter lim="800000"/>
            <a:headEnd/>
            <a:tailEnd/>
          </a:ln>
        </p:spPr>
        <p:txBody>
          <a:bodyPr anchor="ctr"/>
          <a:lstStyle/>
          <a:p>
            <a:r>
              <a:rPr lang="en-US" sz="2400" b="1">
                <a:solidFill>
                  <a:srgbClr val="134685"/>
                </a:solidFill>
              </a:rPr>
              <a:t>Importance of adopting customer service tools</a:t>
            </a:r>
          </a:p>
        </p:txBody>
      </p:sp>
      <p:sp>
        <p:nvSpPr>
          <p:cNvPr id="7172" name="Rectangle 4"/>
          <p:cNvSpPr>
            <a:spLocks noChangeArrowheads="1"/>
          </p:cNvSpPr>
          <p:nvPr/>
        </p:nvSpPr>
        <p:spPr bwMode="auto">
          <a:xfrm>
            <a:off x="228600" y="1371600"/>
            <a:ext cx="8686800" cy="430213"/>
          </a:xfrm>
          <a:prstGeom prst="rect">
            <a:avLst/>
          </a:prstGeom>
          <a:noFill/>
          <a:ln w="9525">
            <a:noFill/>
            <a:miter lim="800000"/>
            <a:headEnd/>
            <a:tailEnd/>
          </a:ln>
        </p:spPr>
        <p:txBody>
          <a:bodyPr anchor="ctr">
            <a:spAutoFit/>
          </a:bodyPr>
          <a:lstStyle/>
          <a:p>
            <a:pPr algn="ctr">
              <a:tabLst>
                <a:tab pos="457200" algn="l"/>
              </a:tabLst>
            </a:pPr>
            <a:r>
              <a:rPr lang="en-US" sz="1100" i="1"/>
              <a:t>Please indicate how important you think it is for automotive companies to adopt the following technologies to better serve you as a customer or potential customer – very important, somewhat important, not too important, or not important at all? </a:t>
            </a:r>
            <a:r>
              <a:rPr lang="en-US" sz="1100" b="1" i="1"/>
              <a:t>% saying “important”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194" name="Object 2"/>
          <p:cNvGraphicFramePr>
            <a:graphicFrameLocks noChangeAspect="1"/>
          </p:cNvGraphicFramePr>
          <p:nvPr/>
        </p:nvGraphicFramePr>
        <p:xfrm>
          <a:off x="360363" y="1971675"/>
          <a:ext cx="8599487" cy="4406900"/>
        </p:xfrm>
        <a:graphic>
          <a:graphicData uri="http://schemas.openxmlformats.org/presentationml/2006/ole">
            <p:oleObj spid="_x0000_s8194" r:id="rId4" imgW="8602202" imgH="4407790" progId="Excel.Sheet.8">
              <p:embed/>
            </p:oleObj>
          </a:graphicData>
        </a:graphic>
      </p:graphicFrame>
      <p:sp>
        <p:nvSpPr>
          <p:cNvPr id="8195" name="Rectangle 3"/>
          <p:cNvSpPr>
            <a:spLocks noChangeArrowheads="1"/>
          </p:cNvSpPr>
          <p:nvPr/>
        </p:nvSpPr>
        <p:spPr bwMode="auto">
          <a:xfrm>
            <a:off x="228600" y="685800"/>
            <a:ext cx="8839200" cy="685800"/>
          </a:xfrm>
          <a:prstGeom prst="rect">
            <a:avLst/>
          </a:prstGeom>
          <a:noFill/>
          <a:ln w="9525">
            <a:noFill/>
            <a:miter lim="800000"/>
            <a:headEnd/>
            <a:tailEnd/>
          </a:ln>
        </p:spPr>
        <p:txBody>
          <a:bodyPr anchor="ctr"/>
          <a:lstStyle/>
          <a:p>
            <a:r>
              <a:rPr lang="en-US" sz="2400" b="1">
                <a:solidFill>
                  <a:srgbClr val="134685"/>
                </a:solidFill>
              </a:rPr>
              <a:t>Preference when communicating with company or dealership </a:t>
            </a:r>
          </a:p>
        </p:txBody>
      </p:sp>
      <p:sp>
        <p:nvSpPr>
          <p:cNvPr id="8196" name="Rectangle 4"/>
          <p:cNvSpPr>
            <a:spLocks noChangeArrowheads="1"/>
          </p:cNvSpPr>
          <p:nvPr/>
        </p:nvSpPr>
        <p:spPr bwMode="auto">
          <a:xfrm>
            <a:off x="228600" y="1655763"/>
            <a:ext cx="8686800" cy="430212"/>
          </a:xfrm>
          <a:prstGeom prst="rect">
            <a:avLst/>
          </a:prstGeom>
          <a:noFill/>
          <a:ln w="9525">
            <a:noFill/>
            <a:miter lim="800000"/>
            <a:headEnd/>
            <a:tailEnd/>
          </a:ln>
        </p:spPr>
        <p:txBody>
          <a:bodyPr anchor="ctr">
            <a:spAutoFit/>
          </a:bodyPr>
          <a:lstStyle/>
          <a:p>
            <a:pPr algn="ctr">
              <a:tabLst>
                <a:tab pos="457200" algn="l"/>
              </a:tabLst>
            </a:pPr>
            <a:r>
              <a:rPr lang="en-US" sz="1100" i="1"/>
              <a:t>When you have to interact with your automotive company or dealerships, which way </a:t>
            </a:r>
            <a:r>
              <a:rPr lang="en-US" sz="1100" b="1" i="1" u="sng"/>
              <a:t>would you prefer the most </a:t>
            </a:r>
            <a:r>
              <a:rPr lang="en-US" sz="1100" i="1"/>
              <a:t>when you have to communicate with them?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218" name="Object 2"/>
          <p:cNvGraphicFramePr>
            <a:graphicFrameLocks noChangeAspect="1"/>
          </p:cNvGraphicFramePr>
          <p:nvPr/>
        </p:nvGraphicFramePr>
        <p:xfrm>
          <a:off x="360363" y="1971675"/>
          <a:ext cx="8599487" cy="4406900"/>
        </p:xfrm>
        <a:graphic>
          <a:graphicData uri="http://schemas.openxmlformats.org/presentationml/2006/ole">
            <p:oleObj spid="_x0000_s9218" r:id="rId4" imgW="8602202" imgH="4407790" progId="Excel.Sheet.8">
              <p:embed/>
            </p:oleObj>
          </a:graphicData>
        </a:graphic>
      </p:graphicFrame>
      <p:sp>
        <p:nvSpPr>
          <p:cNvPr id="9219" name="Rectangle 3"/>
          <p:cNvSpPr>
            <a:spLocks noChangeArrowheads="1"/>
          </p:cNvSpPr>
          <p:nvPr/>
        </p:nvSpPr>
        <p:spPr bwMode="auto">
          <a:xfrm>
            <a:off x="228600" y="685800"/>
            <a:ext cx="8839200" cy="685800"/>
          </a:xfrm>
          <a:prstGeom prst="rect">
            <a:avLst/>
          </a:prstGeom>
          <a:noFill/>
          <a:ln w="9525">
            <a:noFill/>
            <a:miter lim="800000"/>
            <a:headEnd/>
            <a:tailEnd/>
          </a:ln>
        </p:spPr>
        <p:txBody>
          <a:bodyPr anchor="ctr"/>
          <a:lstStyle/>
          <a:p>
            <a:r>
              <a:rPr lang="en-US" sz="2400" b="1">
                <a:solidFill>
                  <a:srgbClr val="134685"/>
                </a:solidFill>
              </a:rPr>
              <a:t>Activities when comparison shopping</a:t>
            </a:r>
          </a:p>
        </p:txBody>
      </p:sp>
      <p:sp>
        <p:nvSpPr>
          <p:cNvPr id="9220" name="Rectangle 4"/>
          <p:cNvSpPr>
            <a:spLocks noChangeArrowheads="1"/>
          </p:cNvSpPr>
          <p:nvPr/>
        </p:nvSpPr>
        <p:spPr bwMode="auto">
          <a:xfrm>
            <a:off x="228600" y="1371600"/>
            <a:ext cx="8686800" cy="430213"/>
          </a:xfrm>
          <a:prstGeom prst="rect">
            <a:avLst/>
          </a:prstGeom>
          <a:noFill/>
          <a:ln w="9525">
            <a:noFill/>
            <a:miter lim="800000"/>
            <a:headEnd/>
            <a:tailEnd/>
          </a:ln>
        </p:spPr>
        <p:txBody>
          <a:bodyPr anchor="ctr">
            <a:spAutoFit/>
          </a:bodyPr>
          <a:lstStyle/>
          <a:p>
            <a:pPr algn="ctr">
              <a:tabLst>
                <a:tab pos="457200" algn="l"/>
              </a:tabLst>
            </a:pPr>
            <a:r>
              <a:rPr lang="en-US" sz="1100" i="1"/>
              <a:t>Please  indicate if you would do any of the following activities when comparison shopping for an automobile or dealership in the future? </a:t>
            </a:r>
            <a:r>
              <a:rPr lang="en-US" sz="1100" b="1" i="1"/>
              <a:t>% saying “yes”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42" name="Object 2"/>
          <p:cNvGraphicFramePr>
            <a:graphicFrameLocks noChangeAspect="1"/>
          </p:cNvGraphicFramePr>
          <p:nvPr/>
        </p:nvGraphicFramePr>
        <p:xfrm>
          <a:off x="360363" y="1971675"/>
          <a:ext cx="8599487" cy="4406900"/>
        </p:xfrm>
        <a:graphic>
          <a:graphicData uri="http://schemas.openxmlformats.org/presentationml/2006/ole">
            <p:oleObj spid="_x0000_s10242" r:id="rId4" imgW="8602202" imgH="4407790" progId="Excel.Sheet.8">
              <p:embed/>
            </p:oleObj>
          </a:graphicData>
        </a:graphic>
      </p:graphicFrame>
      <p:sp>
        <p:nvSpPr>
          <p:cNvPr id="10243" name="Rectangle 3"/>
          <p:cNvSpPr>
            <a:spLocks noChangeArrowheads="1"/>
          </p:cNvSpPr>
          <p:nvPr/>
        </p:nvSpPr>
        <p:spPr bwMode="auto">
          <a:xfrm>
            <a:off x="228600" y="685800"/>
            <a:ext cx="8839200" cy="685800"/>
          </a:xfrm>
          <a:prstGeom prst="rect">
            <a:avLst/>
          </a:prstGeom>
          <a:noFill/>
          <a:ln w="9525">
            <a:noFill/>
            <a:miter lim="800000"/>
            <a:headEnd/>
            <a:tailEnd/>
          </a:ln>
        </p:spPr>
        <p:txBody>
          <a:bodyPr anchor="ctr"/>
          <a:lstStyle/>
          <a:p>
            <a:r>
              <a:rPr lang="en-US" sz="2400" b="1">
                <a:solidFill>
                  <a:srgbClr val="134685"/>
                </a:solidFill>
              </a:rPr>
              <a:t>Current work environment </a:t>
            </a:r>
          </a:p>
        </p:txBody>
      </p:sp>
      <p:sp>
        <p:nvSpPr>
          <p:cNvPr id="10244" name="Rectangle 4"/>
          <p:cNvSpPr>
            <a:spLocks noChangeArrowheads="1"/>
          </p:cNvSpPr>
          <p:nvPr/>
        </p:nvSpPr>
        <p:spPr bwMode="auto">
          <a:xfrm>
            <a:off x="228600" y="1655763"/>
            <a:ext cx="8686800" cy="261937"/>
          </a:xfrm>
          <a:prstGeom prst="rect">
            <a:avLst/>
          </a:prstGeom>
          <a:noFill/>
          <a:ln w="9525">
            <a:noFill/>
            <a:miter lim="800000"/>
            <a:headEnd/>
            <a:tailEnd/>
          </a:ln>
        </p:spPr>
        <p:txBody>
          <a:bodyPr anchor="ctr">
            <a:spAutoFit/>
          </a:bodyPr>
          <a:lstStyle/>
          <a:p>
            <a:pPr algn="ctr">
              <a:tabLst>
                <a:tab pos="457200" algn="l"/>
              </a:tabLst>
            </a:pPr>
            <a:r>
              <a:rPr lang="en-US" sz="1100" i="1"/>
              <a:t>Which of the following choices comes closest to describing your current work environment?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266" name="Object 2"/>
          <p:cNvGraphicFramePr>
            <a:graphicFrameLocks noChangeAspect="1"/>
          </p:cNvGraphicFramePr>
          <p:nvPr/>
        </p:nvGraphicFramePr>
        <p:xfrm>
          <a:off x="439738" y="2346325"/>
          <a:ext cx="6196012" cy="4189413"/>
        </p:xfrm>
        <a:graphic>
          <a:graphicData uri="http://schemas.openxmlformats.org/presentationml/2006/ole">
            <p:oleObj spid="_x0000_s11266" r:id="rId4" imgW="6200169" imgH="4188315" progId="Excel.Sheet.8">
              <p:embed/>
            </p:oleObj>
          </a:graphicData>
        </a:graphic>
      </p:graphicFrame>
      <p:sp>
        <p:nvSpPr>
          <p:cNvPr id="11267" name="Rectangle 4"/>
          <p:cNvSpPr>
            <a:spLocks noChangeArrowheads="1"/>
          </p:cNvSpPr>
          <p:nvPr/>
        </p:nvSpPr>
        <p:spPr bwMode="auto">
          <a:xfrm>
            <a:off x="6070600" y="2701925"/>
            <a:ext cx="2641600" cy="1379538"/>
          </a:xfrm>
          <a:prstGeom prst="rect">
            <a:avLst/>
          </a:prstGeom>
          <a:solidFill>
            <a:srgbClr val="FFCC99"/>
          </a:solidFill>
          <a:ln w="9525">
            <a:solidFill>
              <a:schemeClr val="tx1"/>
            </a:solidFill>
            <a:miter lim="800000"/>
            <a:headEnd/>
            <a:tailEnd/>
          </a:ln>
        </p:spPr>
        <p:txBody>
          <a:bodyPr/>
          <a:lstStyle/>
          <a:p>
            <a:pPr marL="231775" indent="-231775" eaLnBrk="1" hangingPunct="1">
              <a:spcBef>
                <a:spcPct val="20000"/>
              </a:spcBef>
            </a:pPr>
            <a:r>
              <a:rPr lang="en-US" sz="1300" b="1"/>
              <a:t>	</a:t>
            </a:r>
            <a:r>
              <a:rPr lang="en-US" sz="1300" b="1" u="sng"/>
              <a:t>Total breakdown:</a:t>
            </a:r>
          </a:p>
          <a:p>
            <a:pPr marL="231775" indent="-231775" eaLnBrk="1" hangingPunct="1">
              <a:spcBef>
                <a:spcPct val="20000"/>
              </a:spcBef>
              <a:buFontTx/>
              <a:buChar char="•"/>
            </a:pPr>
            <a:r>
              <a:rPr lang="en-US" sz="1300"/>
              <a:t>Very important -45%</a:t>
            </a:r>
          </a:p>
          <a:p>
            <a:pPr marL="231775" indent="-231775" eaLnBrk="1" hangingPunct="1">
              <a:spcBef>
                <a:spcPct val="20000"/>
              </a:spcBef>
              <a:buFontTx/>
              <a:buChar char="•"/>
            </a:pPr>
            <a:r>
              <a:rPr lang="en-US" sz="1300"/>
              <a:t>Somewhat important - 41%</a:t>
            </a:r>
          </a:p>
          <a:p>
            <a:pPr marL="231775" indent="-231775" eaLnBrk="1" hangingPunct="1">
              <a:spcBef>
                <a:spcPct val="20000"/>
              </a:spcBef>
              <a:buFontTx/>
              <a:buChar char="•"/>
            </a:pPr>
            <a:r>
              <a:rPr lang="en-US" sz="1300"/>
              <a:t>Not too important – 10%</a:t>
            </a:r>
          </a:p>
          <a:p>
            <a:pPr marL="231775" indent="-231775" eaLnBrk="1" hangingPunct="1">
              <a:spcBef>
                <a:spcPct val="20000"/>
              </a:spcBef>
              <a:buFontTx/>
              <a:buChar char="•"/>
            </a:pPr>
            <a:r>
              <a:rPr lang="en-US" sz="1300"/>
              <a:t>Not important at all – 4%     </a:t>
            </a:r>
          </a:p>
        </p:txBody>
      </p:sp>
      <p:sp>
        <p:nvSpPr>
          <p:cNvPr id="11268" name="Rectangle 5"/>
          <p:cNvSpPr>
            <a:spLocks noChangeArrowheads="1"/>
          </p:cNvSpPr>
          <p:nvPr/>
        </p:nvSpPr>
        <p:spPr bwMode="auto">
          <a:xfrm>
            <a:off x="228600" y="685800"/>
            <a:ext cx="8839200" cy="685800"/>
          </a:xfrm>
          <a:prstGeom prst="rect">
            <a:avLst/>
          </a:prstGeom>
          <a:noFill/>
          <a:ln w="9525">
            <a:noFill/>
            <a:miter lim="800000"/>
            <a:headEnd/>
            <a:tailEnd/>
          </a:ln>
        </p:spPr>
        <p:txBody>
          <a:bodyPr anchor="ctr"/>
          <a:lstStyle/>
          <a:p>
            <a:r>
              <a:rPr lang="en-US" sz="2400" b="1">
                <a:solidFill>
                  <a:srgbClr val="134685"/>
                </a:solidFill>
              </a:rPr>
              <a:t>Importance of newer, innovative technology</a:t>
            </a:r>
          </a:p>
        </p:txBody>
      </p:sp>
      <p:sp>
        <p:nvSpPr>
          <p:cNvPr id="11269" name="Rectangle 6"/>
          <p:cNvSpPr>
            <a:spLocks noChangeArrowheads="1"/>
          </p:cNvSpPr>
          <p:nvPr/>
        </p:nvSpPr>
        <p:spPr bwMode="auto">
          <a:xfrm>
            <a:off x="228600" y="1655763"/>
            <a:ext cx="8686800" cy="430212"/>
          </a:xfrm>
          <a:prstGeom prst="rect">
            <a:avLst/>
          </a:prstGeom>
          <a:noFill/>
          <a:ln w="9525">
            <a:noFill/>
            <a:miter lim="800000"/>
            <a:headEnd/>
            <a:tailEnd/>
          </a:ln>
        </p:spPr>
        <p:txBody>
          <a:bodyPr anchor="ctr">
            <a:spAutoFit/>
          </a:bodyPr>
          <a:lstStyle/>
          <a:p>
            <a:pPr algn="ctr">
              <a:tabLst>
                <a:tab pos="457200" algn="l"/>
              </a:tabLst>
            </a:pPr>
            <a:r>
              <a:rPr lang="en-US" sz="1100" i="1"/>
              <a:t>Please indicate how important the ability to work with newer and innovative technology or services is or will be to you when you are deciding to consider job opportunities in the future?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539</Words>
  <Application>Microsoft Office PowerPoint</Application>
  <PresentationFormat>On-screen Show (4:3)</PresentationFormat>
  <Paragraphs>102</Paragraphs>
  <Slides>17</Slides>
  <Notes>17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Blank</vt:lpstr>
      <vt:lpstr>Microsoft Office Excel 97-2003 Worksheet</vt:lpstr>
      <vt:lpstr>Slide 1</vt:lpstr>
      <vt:lpstr>Survey Methodology</vt:lpstr>
      <vt:lpstr>Detailed Findings</vt:lpstr>
      <vt:lpstr>Slide 4</vt:lpstr>
      <vt:lpstr>Slide 5</vt:lpstr>
      <vt:lpstr>Slide 6</vt:lpstr>
      <vt:lpstr>Slide 7</vt:lpstr>
      <vt:lpstr>Slide 8</vt:lpstr>
      <vt:lpstr>Slide 9</vt:lpstr>
      <vt:lpstr>Slide 10</vt:lpstr>
      <vt:lpstr>Slide 11</vt:lpstr>
      <vt:lpstr>Slide 12</vt:lpstr>
      <vt:lpstr>Appendix Past research findings &amp; profile</vt:lpstr>
      <vt:lpstr>Slide 14</vt:lpstr>
      <vt:lpstr>Slide 15</vt:lpstr>
      <vt:lpstr>Slide 16</vt:lpstr>
      <vt:lpstr>Respondent Profile (Automotive Survey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2009-01-21T22:30:34Z</dcterms:created>
  <dcterms:modified xsi:type="dcterms:W3CDTF">2009-01-23T18:47:17Z</dcterms:modified>
</cp:coreProperties>
</file>