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2" r:id="rId1"/>
    <p:sldMasterId id="2147483696" r:id="rId2"/>
  </p:sldMasterIdLst>
  <p:notesMasterIdLst>
    <p:notesMasterId r:id="rId19"/>
  </p:notesMasterIdLst>
  <p:sldIdLst>
    <p:sldId id="326" r:id="rId3"/>
    <p:sldId id="392" r:id="rId4"/>
    <p:sldId id="393" r:id="rId5"/>
    <p:sldId id="394" r:id="rId6"/>
    <p:sldId id="396" r:id="rId7"/>
    <p:sldId id="413" r:id="rId8"/>
    <p:sldId id="397" r:id="rId9"/>
    <p:sldId id="398" r:id="rId10"/>
    <p:sldId id="409" r:id="rId11"/>
    <p:sldId id="408" r:id="rId12"/>
    <p:sldId id="404" r:id="rId13"/>
    <p:sldId id="405" r:id="rId14"/>
    <p:sldId id="414" r:id="rId15"/>
    <p:sldId id="407" r:id="rId16"/>
    <p:sldId id="411" r:id="rId17"/>
    <p:sldId id="406" r:id="rId18"/>
  </p:sldIdLst>
  <p:sldSz cx="9144000" cy="6858000" type="screen4x3"/>
  <p:notesSz cx="6972300" cy="10109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FFF99" mc:Ignorable=""/>
    <a:srgbClr xmlns:mc="http://schemas.openxmlformats.org/markup-compatibility/2006" xmlns:a14="http://schemas.microsoft.com/office/drawing/2010/main" val="CCEC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1" autoAdjust="0"/>
    <p:restoredTop sz="83906" autoAdjust="0"/>
  </p:normalViewPr>
  <p:slideViewPr>
    <p:cSldViewPr>
      <p:cViewPr>
        <p:scale>
          <a:sx n="66" d="100"/>
          <a:sy n="66" d="100"/>
        </p:scale>
        <p:origin x="-634" y="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eader Placeholder 921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1330" cy="5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357" y="0"/>
            <a:ext cx="3021330" cy="50546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A0F9451-8CA5-467A-A1DF-4AA7A3A16ECB}" type="datetimeFigureOut">
              <a:rPr lang="en-US"/>
              <a:pPr/>
              <a:t>29/10/2009</a:t>
            </a:fld>
            <a:endParaRPr lang="en-US"/>
          </a:p>
        </p:txBody>
      </p:sp>
      <p:sp>
        <p:nvSpPr>
          <p:cNvPr id="9220" name="Slide Image Placeholder 921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8850" y="757238"/>
            <a:ext cx="5054600" cy="3790950"/>
          </a:xfrm>
          <a:prstGeom prst="rect">
            <a:avLst/>
          </a:prstGeom>
          <a:noFill/>
          <a:ln w="12700" algn="ctr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230" y="4801870"/>
            <a:ext cx="5577840" cy="454914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Footer Placeholder 9221"/>
          <p:cNvSpPr>
            <a:spLocks noGrp="1"/>
          </p:cNvSpPr>
          <p:nvPr>
            <p:ph type="ftr" sz="quarter" idx="4"/>
          </p:nvPr>
        </p:nvSpPr>
        <p:spPr bwMode="auto">
          <a:xfrm>
            <a:off x="0" y="9601986"/>
            <a:ext cx="3021330" cy="5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357" y="9601986"/>
            <a:ext cx="3021330" cy="50546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5341D0B-20A5-4583-A8D6-2A798307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4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1D0B-20A5-4583-A8D6-2A798307C7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1D0B-20A5-4583-A8D6-2A798307C7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1D0B-20A5-4583-A8D6-2A798307C7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1D0B-20A5-4583-A8D6-2A798307C7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1D0B-20A5-4583-A8D6-2A798307C7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A01B-B456-437D-A43F-45E670B99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xmlns:mc="http://schemas.openxmlformats.org/markup-compatibility/2006" xmlns:a14="http://schemas.microsoft.com/office/drawing/2010/main" val="000000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xmlns:mc="http://schemas.openxmlformats.org/markup-compatibility/2006" xmlns:a14="http://schemas.microsoft.com/office/drawing/2010/main" val="000000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xmlns:mc="http://schemas.openxmlformats.org/markup-compatibility/2006" xmlns:a14="http://schemas.microsoft.com/office/drawing/2010/main" val="FFFF99" mc:Ignorable="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xmlns:mc="http://schemas.openxmlformats.org/markup-compatibility/2006" xmlns:a14="http://schemas.microsoft.com/office/drawing/2010/main" val="000000" mc:Ignorable="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8382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34200" y="6381750"/>
            <a:ext cx="2133600" cy="476250"/>
          </a:xfrm>
        </p:spPr>
        <p:txBody>
          <a:bodyPr wrap="square" anchor="t"/>
          <a:lstStyle>
            <a:lvl1pPr algn="r">
              <a:defRPr/>
            </a:lvl1pPr>
          </a:lstStyle>
          <a:p>
            <a:pPr>
              <a:defRPr/>
            </a:pPr>
            <a:fld id="{96F33F64-887F-4AAC-9B4D-301F6563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6629400"/>
            <a:ext cx="144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da-DK" sz="800">
                <a:latin typeface="Segoe" pitchFamily="-64" charset="0"/>
              </a:rPr>
              <a:t>© Microsoft,  2007</a:t>
            </a:r>
            <a:endParaRPr lang="da-DK" sz="800">
              <a:latin typeface="Century Gothic" pitchFamily="-6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508500"/>
            <a:ext cx="5486400" cy="579438"/>
          </a:xfrm>
          <a:ln w="9525"/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81600"/>
            <a:ext cx="5486400" cy="457200"/>
          </a:xfrm>
          <a:ln w="9525"/>
        </p:spPr>
        <p:txBody>
          <a:bodyPr wrap="square"/>
          <a:lstStyle>
            <a:lvl1pPr marL="0" indent="0">
              <a:buFontTx/>
              <a:buNone/>
              <a:defRPr sz="1800" i="1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527E5-BA4B-4DB7-A6F1-0BBE757AFCBD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61D8-134D-4FFE-A994-23709DF573F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BB3BE-B840-48B7-AC95-E70C97962108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4660-1EE1-49C8-867D-7589B42431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3805-160D-4E5F-BEC3-D4C2C58D0E7D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4DFA-85F2-4D67-9A91-081AA8AED34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9348-DFA2-4960-9A9D-BEBA97DC8118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A4B8-FB73-4A04-9C68-3355BC9B7C6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22490-8958-44AA-AD59-8E177692750E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2241-6EB1-4360-9DB4-EE46E31D46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 rot="5400000">
            <a:off x="3657600" y="-3429000"/>
            <a:ext cx="1828800" cy="914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  <a:gs pos="70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gradFill flip="none" rotWithShape="1">
                <a:gsLst>
                  <a:gs pos="47000">
                    <a:schemeClr val="tx1">
                      <a:alpha val="8000"/>
                    </a:schemeClr>
                  </a:gs>
                  <a:gs pos="28000">
                    <a:schemeClr val="tx1"/>
                  </a:gs>
                  <a:gs pos="62000">
                    <a:schemeClr val="tx1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355850"/>
            <a:ext cx="693420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34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30250" y="450503"/>
            <a:ext cx="7690114" cy="1384994"/>
          </a:xfrm>
        </p:spPr>
        <p:txBody>
          <a:bodyPr anchor="ctr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xmlns:mc="http://schemas.openxmlformats.org/markup-compatibility/2006" xmlns:a14="http://schemas.microsoft.com/office/drawing/2010/main" val="F4A234" mc:Ignorable="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000" b="1" i="1" u="none" strike="noStrike" kern="1200" cap="none" spc="-642" normalizeH="0" baseline="0" noProof="0" dirty="0" smtClean="0">
                <a:ln w="11430"/>
                <a:gradFill flip="none" rotWithShape="1">
                  <a:gsLst>
                    <a:gs pos="0">
                      <a:srgbClr xmlns:mc="http://schemas.openxmlformats.org/markup-compatibility/2006" xmlns:a14="http://schemas.microsoft.com/office/drawing/2010/main" val="0070C0" mc:Ignorable=""/>
                    </a:gs>
                    <a:gs pos="28000">
                      <a:srgbClr xmlns:mc="http://schemas.openxmlformats.org/markup-compatibility/2006" xmlns:a14="http://schemas.microsoft.com/office/drawing/2010/main" val="002060" mc:Ignorable=""/>
                    </a:gs>
                    <a:gs pos="62000">
                      <a:srgbClr xmlns:mc="http://schemas.openxmlformats.org/markup-compatibility/2006" xmlns:a14="http://schemas.microsoft.com/office/drawing/2010/main" val="0070C0" mc:Ignorable=""/>
                    </a:gs>
                    <a:gs pos="88000">
                      <a:schemeClr val="accent2">
                        <a:lumMod val="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1068-4CD3-4AD3-A069-0F9E31A57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9780-6648-4FA1-AEAB-AAC617FAEC8D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A5B4-C482-481F-8612-FC0CA23DFA5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8697A-0589-4789-AB84-1AB35268D77E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CA2F-0710-4CEB-B00F-4ED74869C3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9584F-A36C-4590-8DC2-A1D6E51E5527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F369-D65E-473B-9574-CB302FC67B6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B096-BE16-4B7F-B9BC-431DEAF6E58C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E596-D67D-46A8-BC62-7BE0A3616FE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1430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430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DDCE-3450-4FB2-A6CF-E3FAE51C04C1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27D-5D41-4EE4-BBA0-D8635C2004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07A6-FDB8-4343-BA1D-3AE7D7C71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4463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F0C-2CB0-4981-9E76-C427D212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7741-2904-4D43-B025-592DF87DA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2BE6-57DF-4A94-A8FD-5042F615B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BF38-E4C7-4996-AD87-7B67EE808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Glob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14463"/>
            <a:ext cx="8382000" cy="2135969"/>
          </a:xfrm>
        </p:spPr>
        <p:txBody>
          <a:bodyPr rtlCol="0"/>
          <a:lstStyle>
            <a:lvl1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60D4-2356-46B2-BADE-2F77073D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629400"/>
            <a:ext cx="11842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/>
              <a:t>Microsoft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7E77-6796-496F-AB9B-BDD4DA535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834438" y="6629400"/>
            <a:ext cx="309562" cy="21590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latin typeface="Segoe"/>
              </a:defRPr>
            </a:lvl1pPr>
          </a:lstStyle>
          <a:p>
            <a:pPr>
              <a:defRPr/>
            </a:pPr>
            <a:fld id="{96ECF344-BF7B-4349-A9CF-29822F7C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 xmlns:p14="http://schemas.microsoft.com/office/powerpoint/2010/main"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xmlns:mc="http://schemas.openxmlformats.org/markup-compatibility/2006" xmlns:a14="http://schemas.microsoft.com/office/drawing/2010/main" val="FFFFB9" mc:Ignorable=""/>
              </a:gs>
              <a:gs pos="36000">
                <a:srgbClr xmlns:mc="http://schemas.openxmlformats.org/markup-compatibility/2006" xmlns:a14="http://schemas.microsoft.com/office/drawing/2010/main" val="FFFF99" mc:Ignorable=""/>
              </a:gs>
              <a:gs pos="86000">
                <a:srgbClr xmlns:mc="http://schemas.openxmlformats.org/markup-compatibility/2006" xmlns:a14="http://schemas.microsoft.com/office/drawing/2010/main" val="F6AE1E" mc:Ignorable="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Segoe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6200" y="6629400"/>
            <a:ext cx="144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da-DK" sz="800">
                <a:latin typeface="Segoe" pitchFamily="-64" charset="0"/>
              </a:rPr>
              <a:t>© Microsoft,  2007</a:t>
            </a:r>
            <a:endParaRPr lang="da-DK" sz="800">
              <a:latin typeface="Century Gothic" pitchFamily="-64" charset="0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143000"/>
            <a:ext cx="7767638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6591300"/>
            <a:ext cx="2057400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C41146F7-4645-4696-8655-B51DFF437331}" type="datetime4">
              <a:rPr lang="da-DK"/>
              <a:pPr>
                <a:defRPr/>
              </a:pPr>
              <a:t>09-10-29</a:t>
            </a:fld>
            <a:endParaRPr lang="da-DK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91300"/>
            <a:ext cx="838200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FBB218E7-2BA1-4D03-AEC3-07998547BC6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Segoe" pitchFamily="-64" charset="0"/>
        </a:defRPr>
      </a:lvl9pPr>
    </p:titleStyle>
    <p:bodyStyle>
      <a:lvl1pPr marL="287338" indent="-287338" algn="l" rtl="0" fontAlgn="base">
        <a:spcBef>
          <a:spcPct val="4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182563" algn="l" rtl="0" fontAlgn="base">
        <a:spcBef>
          <a:spcPct val="40000"/>
        </a:spcBef>
        <a:spcAft>
          <a:spcPct val="0"/>
        </a:spcAft>
        <a:buClr>
          <a:schemeClr val="bg2"/>
        </a:buClr>
        <a:buChar char="-"/>
        <a:defRPr sz="2100">
          <a:solidFill>
            <a:schemeClr val="tx1"/>
          </a:solidFill>
          <a:latin typeface="+mn-lt"/>
        </a:defRPr>
      </a:lvl2pPr>
      <a:lvl3pPr marL="1042988" indent="-192088" algn="l" rtl="0" fontAlgn="base">
        <a:spcBef>
          <a:spcPct val="40000"/>
        </a:spcBef>
        <a:spcAft>
          <a:spcPct val="0"/>
        </a:spcAft>
        <a:buClr>
          <a:schemeClr val="accent2"/>
        </a:buClr>
        <a:buChar char="•"/>
        <a:defRPr sz="2100">
          <a:solidFill>
            <a:schemeClr val="tx1"/>
          </a:solidFill>
          <a:latin typeface="+mn-lt"/>
        </a:defRPr>
      </a:lvl3pPr>
      <a:lvl4pPr marL="1427163" indent="-193675" algn="l" rtl="0" fontAlgn="base">
        <a:spcBef>
          <a:spcPct val="40000"/>
        </a:spcBef>
        <a:spcAft>
          <a:spcPct val="0"/>
        </a:spcAft>
        <a:buClr>
          <a:schemeClr val="bg2"/>
        </a:buClr>
        <a:buChar char="-"/>
        <a:defRPr sz="2100">
          <a:solidFill>
            <a:schemeClr val="tx1"/>
          </a:solidFill>
          <a:latin typeface="+mn-lt"/>
        </a:defRPr>
      </a:lvl4pPr>
      <a:lvl5pPr marL="18462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5pPr>
      <a:lvl6pPr marL="23034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6pPr>
      <a:lvl7pPr marL="27606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7pPr>
      <a:lvl8pPr marL="32178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8pPr>
      <a:lvl9pPr marL="36750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eamspark.com/HighSchool/Default.aspx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iautomazione.it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pcsnet.it/pcsnetfe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net.it/pcsnetf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ducation/msitacademy/itapapplyonline.aspx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italy/education/msitacademy/default.m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sitacademy@msdirectservice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aly/education/msitacademy/itapprogrambenefits.m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08500"/>
            <a:ext cx="5486400" cy="584775"/>
          </a:xfrm>
          <a:ln w="19050"/>
        </p:spPr>
        <p:txBody>
          <a:bodyPr/>
          <a:lstStyle/>
          <a:p>
            <a:r>
              <a:rPr lang="it-IT" b="1" i="1" dirty="0" smtClean="0"/>
              <a:t>I</a:t>
            </a:r>
            <a:r>
              <a:rPr lang="it-IT" b="1" i="1" dirty="0" smtClean="0"/>
              <a:t>T</a:t>
            </a:r>
            <a:r>
              <a:rPr lang="it-IT" b="1" i="1" dirty="0" smtClean="0"/>
              <a:t> </a:t>
            </a:r>
            <a:r>
              <a:rPr lang="it-IT" b="1" i="1" dirty="0" smtClean="0"/>
              <a:t>Academy Program</a:t>
            </a:r>
            <a:endParaRPr lang="en-US" b="1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81600"/>
            <a:ext cx="5486400" cy="914400"/>
          </a:xfrm>
          <a:ln w="19050"/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 smtClean="0"/>
              <a:t>Antonella Sussarellu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i-asussa@microsoft.com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it-IT" dirty="0" err="1" smtClean="0"/>
              <a:t>Dreamspark</a:t>
            </a:r>
            <a:r>
              <a:rPr lang="it-IT" dirty="0" smtClean="0"/>
              <a:t> e It Academy: accoppiata vincente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Come accedere al programma gratuito: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Un responsabile della scuola fa login con Live ID e richiede abbonamento, riceve dopo pochi minuti un numero d’ordine.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Dopo qualche giorno riceve una mail in cui si richiede l’invio dei dati della scuola via email o fax.</a:t>
            </a:r>
          </a:p>
          <a:p>
            <a:pPr>
              <a:buFont typeface="Wingdings" pitchFamily="2" charset="2"/>
              <a:buChar char="ü"/>
            </a:pPr>
            <a:r>
              <a:rPr lang="it-IT" sz="1800" dirty="0" smtClean="0"/>
              <a:t>Una volta approvata la scuola riceve i codici da distribuire agli studenti per accedere al sito e scaricare il software gratuitamente. </a:t>
            </a: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Software </a:t>
            </a:r>
            <a:r>
              <a:rPr lang="en-US" sz="1800" dirty="0" err="1" smtClean="0"/>
              <a:t>incluso</a:t>
            </a:r>
            <a:r>
              <a:rPr lang="en-US" sz="1800" dirty="0" smtClean="0"/>
              <a:t>: Visual Studio 2008, Expression Studio 2, Windows Server 2008, SQL Server 2008, XNA Game Studio,  Virtual PC e </a:t>
            </a:r>
            <a:r>
              <a:rPr lang="en-US" sz="1800" dirty="0" err="1" smtClean="0"/>
              <a:t>corsi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formazione</a:t>
            </a:r>
            <a:r>
              <a:rPr lang="en-US" sz="1800" dirty="0" smtClean="0"/>
              <a:t> </a:t>
            </a:r>
            <a:r>
              <a:rPr lang="en-US" sz="1800" dirty="0" err="1" smtClean="0"/>
              <a:t>gratuiti</a:t>
            </a:r>
            <a:r>
              <a:rPr lang="en-US" sz="1800" dirty="0" smtClean="0"/>
              <a:t>.</a:t>
            </a:r>
            <a:endParaRPr lang="en-US" sz="1400" dirty="0" smtClean="0"/>
          </a:p>
          <a:p>
            <a:endParaRPr lang="it-IT" sz="1400" dirty="0" smtClean="0"/>
          </a:p>
          <a:p>
            <a:pPr algn="ctr">
              <a:buNone/>
            </a:pPr>
            <a:r>
              <a:rPr lang="en-US" sz="2000" dirty="0" err="1" smtClean="0">
                <a:hlinkClick r:id="rId2"/>
              </a:rPr>
              <a:t>Visita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il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hlinkClick r:id="rId2"/>
              </a:rPr>
              <a:t>sito</a:t>
            </a:r>
            <a:r>
              <a:rPr lang="en-US" sz="2000" dirty="0" smtClean="0">
                <a:hlinkClick r:id="rId2"/>
              </a:rPr>
              <a:t> </a:t>
            </a:r>
            <a:r>
              <a:rPr lang="en-US" sz="2000" dirty="0" err="1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  <a:hlinkClick r:id="rId2"/>
              </a:rPr>
              <a:t>DreamSpark</a:t>
            </a:r>
            <a:r>
              <a:rPr lang="en-US" sz="2000" dirty="0" smtClean="0">
                <a:hlinkClick r:id="rId2"/>
              </a:rPr>
              <a:t>!</a:t>
            </a:r>
            <a:endParaRPr lang="it-IT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67638" cy="914400"/>
          </a:xfrm>
        </p:spPr>
        <p:txBody>
          <a:bodyPr wrap="square"/>
          <a:lstStyle/>
          <a:p>
            <a:pPr algn="ctr"/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ISCRIZIONE LIVELLO ESSENTIAL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 wrap="square"/>
          <a:lstStyle/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59000"/>
              <a:buFont typeface="Wingdings" pitchFamily="2" charset="2"/>
              <a:buChar char="ü"/>
            </a:pPr>
            <a:r>
              <a:rPr lang="it-IT" sz="1800" dirty="0"/>
              <a:t> Pagamento per il rinnovo annuale della certificazione a euro </a:t>
            </a:r>
            <a:r>
              <a:rPr lang="en-US" sz="1800" dirty="0"/>
              <a:t>646</a:t>
            </a:r>
            <a:r>
              <a:rPr lang="it-IT" sz="1800" dirty="0"/>
              <a:t> + </a:t>
            </a:r>
            <a:r>
              <a:rPr lang="it-IT" sz="1800" dirty="0" smtClean="0"/>
              <a:t>IVA.</a:t>
            </a:r>
            <a:endParaRPr lang="it-IT" sz="1800" dirty="0"/>
          </a:p>
          <a:p>
            <a:pPr>
              <a:buClr>
                <a:schemeClr val="tx1"/>
              </a:buClr>
              <a:buSzPct val="159000"/>
              <a:buNone/>
            </a:pPr>
            <a:endParaRPr lang="it-IT" sz="1800" dirty="0"/>
          </a:p>
          <a:p>
            <a:pPr>
              <a:buClr>
                <a:schemeClr val="tx1"/>
              </a:buClr>
              <a:buSzPct val="159000"/>
              <a:buNone/>
            </a:pPr>
            <a:endParaRPr lang="it-IT" sz="1800" dirty="0"/>
          </a:p>
          <a:p>
            <a:pPr>
              <a:buClr>
                <a:schemeClr val="tx1"/>
              </a:buClr>
              <a:buSzPct val="159000"/>
              <a:buFont typeface="Wingdings" pitchFamily="2" charset="2"/>
              <a:buChar char="ü"/>
            </a:pPr>
            <a:r>
              <a:rPr lang="it-IT" sz="1800" dirty="0"/>
              <a:t>Il costo per ogni voucher di certificazione su Office è di euro 27,50 + IVA oppure si può usufruire di una promozione “soddisfatti o </a:t>
            </a:r>
            <a:r>
              <a:rPr lang="it-IT" sz="1800" dirty="0" err="1"/>
              <a:t>ripreparati</a:t>
            </a:r>
            <a:r>
              <a:rPr lang="it-IT" sz="1800" dirty="0"/>
              <a:t>” e avere la possibilità di sostenere l’esame ben due volte a soli euro 35 + IVA.</a:t>
            </a:r>
          </a:p>
          <a:p>
            <a:pPr>
              <a:buClr>
                <a:schemeClr val="tx1"/>
              </a:buClr>
              <a:buSzPct val="159000"/>
              <a:buNone/>
            </a:pPr>
            <a:endParaRPr lang="it-IT" sz="1800" dirty="0"/>
          </a:p>
          <a:p>
            <a:pPr>
              <a:buClr>
                <a:schemeClr val="tx1"/>
              </a:buClr>
              <a:buSzPct val="159000"/>
              <a:buFont typeface="Wingdings" pitchFamily="2" charset="2"/>
              <a:buChar char="ü"/>
            </a:pPr>
            <a:r>
              <a:rPr lang="it-IT" sz="1800" dirty="0"/>
              <a:t>Testing Center Certiport (per l’Italia </a:t>
            </a:r>
            <a:r>
              <a:rPr lang="it-IT" sz="1800" dirty="0">
                <a:hlinkClick r:id="rId2"/>
              </a:rPr>
              <a:t>TESI Automazione</a:t>
            </a:r>
            <a:r>
              <a:rPr lang="it-IT" sz="1800" dirty="0"/>
              <a:t>).</a:t>
            </a: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algn="ctr"/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/>
            </a:r>
            <a:b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</a:br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CAMBIAMENTI RINNOVO LIVELLO ESSENTIAL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4114800"/>
          </a:xfrm>
        </p:spPr>
        <p:txBody>
          <a:bodyPr wrap="square"/>
          <a:lstStyle/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59000"/>
              <a:buFont typeface="Wingdings" pitchFamily="2" charset="2"/>
              <a:buChar char="ü"/>
            </a:pPr>
            <a:endParaRPr lang="it-IT" sz="1600" dirty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/>
          </a:p>
          <a:p>
            <a:pPr marL="0" indent="0">
              <a:buSzPct val="159000"/>
              <a:buNone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r>
              <a:rPr lang="it-IT" sz="1800" dirty="0"/>
              <a:t>Per la Campagna di Rinnovo Microsoft IT Academy:</a:t>
            </a:r>
            <a:r>
              <a:rPr lang="it-IT" sz="1800" b="1" u="sng" dirty="0"/>
              <a:t> è previsto uno sconto del 10% per chi rinnoverà entro dicembre</a:t>
            </a:r>
            <a:r>
              <a:rPr lang="it-IT" sz="1800" b="1" u="sng" dirty="0" smtClean="0"/>
              <a:t>.</a:t>
            </a:r>
          </a:p>
          <a:p>
            <a:pPr marL="0" indent="0">
              <a:buSzPct val="159000"/>
              <a:buNone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r>
              <a:rPr lang="it-IT" sz="1800" dirty="0" smtClean="0"/>
              <a:t> Pagamento per il rinnovo annuale, dopo dicembre, della certificazione a euro </a:t>
            </a:r>
            <a:r>
              <a:rPr lang="en-US" sz="1800" dirty="0"/>
              <a:t>646</a:t>
            </a:r>
            <a:r>
              <a:rPr lang="it-IT" sz="1800" dirty="0" smtClean="0"/>
              <a:t> + IVA.</a:t>
            </a: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96984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67638" cy="914400"/>
          </a:xfrm>
        </p:spPr>
        <p:txBody>
          <a:bodyPr wrap="square"/>
          <a:lstStyle/>
          <a:p>
            <a:pPr algn="ctr"/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RINNOVO O ISCRIZIONE LIVELLO ADVANCED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572000"/>
          </a:xfrm>
        </p:spPr>
        <p:txBody>
          <a:bodyPr wrap="square"/>
          <a:lstStyle/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59000"/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endParaRPr lang="it-IT" sz="1800" dirty="0" smtClean="0"/>
          </a:p>
          <a:p>
            <a:pPr>
              <a:buSzPct val="159000"/>
              <a:buFont typeface="Wingdings" pitchFamily="2" charset="2"/>
              <a:buChar char="ü"/>
            </a:pPr>
            <a:r>
              <a:rPr lang="it-IT" sz="1800" dirty="0" smtClean="0"/>
              <a:t>Per </a:t>
            </a:r>
            <a:r>
              <a:rPr lang="it-IT" sz="1800" dirty="0"/>
              <a:t>la Campagna di Rinnovo Microsoft IT Academy:</a:t>
            </a:r>
            <a:r>
              <a:rPr lang="it-IT" sz="1800" b="1" u="sng" dirty="0"/>
              <a:t> è previsto uno sconto del 10% per chi rinnoverà entro dicembre</a:t>
            </a:r>
            <a:r>
              <a:rPr lang="it-IT" sz="1800" b="1" u="sng" dirty="0" smtClean="0"/>
              <a:t>.</a:t>
            </a:r>
            <a:endParaRPr lang="it-IT" sz="1800" dirty="0" smtClean="0"/>
          </a:p>
          <a:p>
            <a:pPr>
              <a:buSzPct val="159000"/>
              <a:buFont typeface="Wingdings" pitchFamily="2" charset="2"/>
              <a:buChar char="ü"/>
            </a:pPr>
            <a:r>
              <a:rPr lang="it-IT" sz="1800" dirty="0" smtClean="0"/>
              <a:t>Rinnovo annuale della certificazione, dopo dicembre, o iscrizione </a:t>
            </a:r>
            <a:r>
              <a:rPr lang="it-IT" sz="1800" dirty="0"/>
              <a:t>a euro </a:t>
            </a:r>
            <a:r>
              <a:rPr lang="en-US" sz="1800" dirty="0"/>
              <a:t>1256</a:t>
            </a:r>
            <a:r>
              <a:rPr lang="it-IT" sz="1800" dirty="0"/>
              <a:t> + </a:t>
            </a:r>
            <a:r>
              <a:rPr lang="it-IT" sz="1800" dirty="0" smtClean="0"/>
              <a:t>IVA. </a:t>
            </a:r>
            <a:endParaRPr lang="it-IT" sz="1800" dirty="0"/>
          </a:p>
          <a:p>
            <a:pPr>
              <a:buSzPct val="159000"/>
              <a:buFont typeface="Wingdings" pitchFamily="2" charset="2"/>
              <a:buChar char="ü"/>
            </a:pPr>
            <a:r>
              <a:rPr lang="it-IT" sz="1800" dirty="0" smtClean="0"/>
              <a:t>Il costo per ogni voucher di certificazione su Office è di euro 67 + IVA. La scuola può richiedere gli esami al Testing Center Prometric (per l'Italia </a:t>
            </a:r>
            <a:r>
              <a:rPr lang="it-IT" sz="1800" dirty="0">
                <a:hlinkClick r:id="rId2"/>
              </a:rPr>
              <a:t>PCSNET</a:t>
            </a:r>
            <a:r>
              <a:rPr lang="it-IT" sz="1800" dirty="0" smtClean="0"/>
              <a:t>).</a:t>
            </a: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96984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8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latin typeface="Arial" pitchFamily="34" charset="0"/>
                <a:cs typeface="Arial" pitchFamily="34" charset="0"/>
              </a:rPr>
              <a:t>Partner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2009-2010: PCSNET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pic>
        <p:nvPicPr>
          <p:cNvPr id="6" name="Picture 3" descr="C:\Users\i-anmanc\Desktop\logo Ms\pcsne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953000"/>
            <a:ext cx="20574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2286000"/>
            <a:ext cx="6705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dirty="0" smtClean="0">
                <a:hlinkClick r:id="rId3"/>
              </a:rPr>
              <a:t>PCSNET S.r.l.  </a:t>
            </a:r>
            <a:r>
              <a:rPr lang="it-IT" dirty="0" smtClean="0"/>
              <a:t>si occuperà delle seguenti attività per il programma It Academy: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pPr>
              <a:buSzPct val="146000"/>
              <a:buFont typeface="Wingdings" pitchFamily="2" charset="2"/>
              <a:buChar char="ü"/>
            </a:pPr>
            <a:r>
              <a:rPr lang="it-IT" sz="1600" dirty="0" smtClean="0"/>
              <a:t> Recall per le scuole in fase di rinnovo </a:t>
            </a:r>
          </a:p>
          <a:p>
            <a:pPr>
              <a:buSzPct val="146000"/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SzPct val="146000"/>
              <a:buFont typeface="Wingdings" pitchFamily="2" charset="2"/>
              <a:buChar char="ü"/>
            </a:pPr>
            <a:r>
              <a:rPr lang="it-IT" sz="1600" dirty="0" err="1" smtClean="0"/>
              <a:t>Recruitment</a:t>
            </a:r>
            <a:r>
              <a:rPr lang="it-IT" sz="1600" dirty="0" smtClean="0"/>
              <a:t> ed informazione presso i nuovi istituti</a:t>
            </a:r>
          </a:p>
          <a:p>
            <a:pPr>
              <a:buSzPct val="146000"/>
            </a:pPr>
            <a:endParaRPr lang="it-IT" sz="1600" dirty="0" smtClean="0"/>
          </a:p>
          <a:p>
            <a:pPr>
              <a:buSzPct val="146000"/>
              <a:buFont typeface="Wingdings" pitchFamily="2" charset="2"/>
              <a:buChar char="ü"/>
            </a:pPr>
            <a:r>
              <a:rPr lang="it-IT" sz="1600" dirty="0" smtClean="0"/>
              <a:t>Informazione ed assistenza alle scuole sul </a:t>
            </a:r>
            <a:r>
              <a:rPr lang="it-IT" sz="1600" dirty="0" err="1" smtClean="0"/>
              <a:t>progrramma</a:t>
            </a:r>
            <a:r>
              <a:rPr lang="it-IT" sz="1600" dirty="0" smtClean="0"/>
              <a:t> It Academy</a:t>
            </a:r>
          </a:p>
          <a:p>
            <a:pPr marL="342900" indent="-342900"/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96200" cy="1066800"/>
          </a:xfrm>
        </p:spPr>
        <p:txBody>
          <a:bodyPr wrap="square"/>
          <a:lstStyle/>
          <a:p>
            <a:r>
              <a:rPr lang="it-IT" b="1" dirty="0" smtClean="0"/>
              <a:t>Com’è possibile iscriversi al programma Microsoft IT Academy? 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0"/>
            <a:ext cx="6705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endParaRPr lang="it-IT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Attraverso lo strumento di registrazione online. Per eseguire la procedura di iscrizione è necessario: 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Compilare il modulo di richiesta online.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Accettare le condizioni del contratto e inviare la documentazione richiesta.</a:t>
            </a:r>
            <a:endParaRPr kumimoji="0" 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Provvedere al pagamento della quota di iscrizione.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it-IT" dirty="0" smtClean="0"/>
          </a:p>
          <a:p>
            <a:pPr>
              <a:spcBef>
                <a:spcPct val="0"/>
              </a:spcBef>
              <a:buSzPct val="146000"/>
              <a:buFont typeface="Wingdings" pitchFamily="2" charset="2"/>
              <a:buChar char="ü"/>
            </a:pPr>
            <a:r>
              <a:rPr lang="it-IT" sz="2000" kern="1200" dirty="0" smtClean="0">
                <a:latin typeface="Arial" charset="0"/>
              </a:rPr>
              <a:t>Attraverso lo strumento di registrazione online (</a:t>
            </a:r>
            <a:r>
              <a:rPr lang="it-IT" sz="2000" kern="1200" dirty="0" smtClean="0">
                <a:latin typeface="Arial" charset="0"/>
                <a:hlinkClick r:id="rId2"/>
              </a:rPr>
              <a:t>http://www.microsoft.com/education/msitacademy/itapapplyonline.aspx</a:t>
            </a:r>
            <a:r>
              <a:rPr lang="it-IT" sz="2000" kern="1200" dirty="0" smtClean="0">
                <a:latin typeface="Arial" charset="0"/>
              </a:rPr>
              <a:t>)</a:t>
            </a:r>
          </a:p>
          <a:p>
            <a:pPr marL="0" indent="0">
              <a:spcBef>
                <a:spcPct val="0"/>
              </a:spcBef>
              <a:buSzPct val="146000"/>
              <a:buNone/>
            </a:pPr>
            <a:endParaRPr lang="it-IT" sz="2000" kern="1200" dirty="0" smtClean="0">
              <a:latin typeface="Arial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2000" kern="1200" dirty="0" smtClean="0">
                <a:latin typeface="Arial" charset="0"/>
              </a:rPr>
              <a:t>. Per portare a termine la procedura di iscrizione è necessario: </a:t>
            </a:r>
          </a:p>
          <a:p>
            <a:pPr>
              <a:spcBef>
                <a:spcPct val="0"/>
              </a:spcBef>
              <a:buNone/>
            </a:pPr>
            <a:endParaRPr lang="it-IT" sz="2000" kern="1200" dirty="0" smtClean="0">
              <a:latin typeface="Arial" charset="0"/>
            </a:endParaRPr>
          </a:p>
          <a:p>
            <a:pPr lvl="0">
              <a:spcBef>
                <a:spcPct val="0"/>
              </a:spcBef>
              <a:buSzPct val="146000"/>
              <a:buFont typeface="Wingdings" pitchFamily="2" charset="2"/>
              <a:buChar char="ü"/>
            </a:pPr>
            <a:r>
              <a:rPr lang="it-IT" sz="2000" kern="1200" dirty="0" smtClean="0">
                <a:latin typeface="Arial" charset="0"/>
              </a:rPr>
              <a:t>Compilare il modulo di richiesta online.</a:t>
            </a:r>
          </a:p>
          <a:p>
            <a:pPr lvl="0">
              <a:spcBef>
                <a:spcPct val="0"/>
              </a:spcBef>
              <a:buSzPct val="146000"/>
              <a:buFont typeface="Wingdings" pitchFamily="2" charset="2"/>
              <a:buChar char="ü"/>
            </a:pPr>
            <a:endParaRPr lang="it-IT" sz="2000" kern="1200" dirty="0" smtClean="0">
              <a:latin typeface="Arial" charset="0"/>
            </a:endParaRPr>
          </a:p>
          <a:p>
            <a:pPr lvl="0">
              <a:spcBef>
                <a:spcPct val="0"/>
              </a:spcBef>
              <a:buSzPct val="146000"/>
              <a:buFont typeface="Wingdings" pitchFamily="2" charset="2"/>
              <a:buChar char="ü"/>
            </a:pPr>
            <a:r>
              <a:rPr lang="it-IT" sz="2000" kern="1200" dirty="0" smtClean="0">
                <a:latin typeface="Arial" charset="0"/>
              </a:rPr>
              <a:t>Accettare le condizioni del contratto e inviare la documentazione richiesta.</a:t>
            </a:r>
          </a:p>
          <a:p>
            <a:pPr lvl="0">
              <a:spcBef>
                <a:spcPct val="0"/>
              </a:spcBef>
              <a:buSzPct val="146000"/>
              <a:buFont typeface="Wingdings" pitchFamily="2" charset="2"/>
              <a:buChar char="ü"/>
            </a:pPr>
            <a:endParaRPr lang="it-IT" sz="2000" kern="1200" dirty="0" smtClean="0">
              <a:latin typeface="Arial" charset="0"/>
            </a:endParaRPr>
          </a:p>
          <a:p>
            <a:pPr>
              <a:spcBef>
                <a:spcPct val="0"/>
              </a:spcBef>
              <a:buSzPct val="146000"/>
              <a:buFont typeface="Wingdings" pitchFamily="2" charset="2"/>
              <a:buChar char="ü"/>
            </a:pPr>
            <a:r>
              <a:rPr lang="it-IT" sz="2000" kern="1200" dirty="0" smtClean="0">
                <a:latin typeface="Arial" charset="0"/>
              </a:rPr>
              <a:t>Provvedere al pagamento della quota di iscrizione.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Contatti e link utili per maggiori informazioni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 wrap="square"/>
          <a:lstStyle/>
          <a:p>
            <a:pPr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Sito web Microsoft It Academy: </a:t>
            </a:r>
          </a:p>
          <a:p>
            <a:pPr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  <a:hlinkClick r:id="rId3"/>
              </a:rPr>
              <a:t>https://www.microsoft.com/italy/education/msitacademy/default.mspx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Guida ai vantaggi globali scaricabile al link:</a:t>
            </a:r>
          </a:p>
          <a:p>
            <a:pPr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  <a:hlinkClick r:id="rId3"/>
              </a:rPr>
              <a:t>https://www.microsoft.com/italy/education/msitacademy/default.mspx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600" dirty="0" smtClean="0">
                <a:latin typeface="Arial" pitchFamily="34" charset="0"/>
                <a:cs typeface="Arial" pitchFamily="34" charset="0"/>
              </a:rPr>
              <a:t>Supporto per IT Academy:  </a:t>
            </a:r>
            <a:r>
              <a:rPr lang="it-IT" sz="1600" dirty="0" smtClean="0">
                <a:hlinkClick r:id="rId4"/>
              </a:rPr>
              <a:t>msitacademy@msdirectservices.com</a:t>
            </a:r>
            <a:endParaRPr lang="it-IT" sz="1600" dirty="0" smtClean="0"/>
          </a:p>
          <a:p>
            <a:pPr>
              <a:buNone/>
            </a:pP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600" dirty="0" smtClean="0"/>
              <a:t>numero verde: 800 782669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67638" cy="609600"/>
          </a:xfrm>
        </p:spPr>
        <p:txBody>
          <a:bodyPr/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Cosa è il Microsoft It Academy Program?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8153400" cy="4572000"/>
          </a:xfrm>
        </p:spPr>
        <p:txBody>
          <a:bodyPr wrap="square"/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Programma a iscrizione annuale che consente agli istituti didattici di fornire ai propri studenti corsi  di formazione sulle tecnologie Microsoft e di offrire anche ai docenti risorse  sulle tecnologie  più recenti.</a:t>
            </a:r>
          </a:p>
          <a:p>
            <a:pPr>
              <a:buNone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Un programma che offre agli istituti didattici programmi di formazione di alta qualità sulle tecnologie Microsoft, migliorando la didattica e favorendo una formazione innovativa a 360 gradi. </a:t>
            </a:r>
          </a:p>
          <a:p>
            <a:pPr>
              <a:buNone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Attraverso l’IT Academy Program si consegue una certificazione Microsoft che consente di convalidare le conoscenze e le competenze tecniche acquisite e beneficiare di una vantaggio competitivo nel mercato del lavoro, per il continuo miglioramento delle competenze relative alle nuove tecnologie.  </a:t>
            </a:r>
          </a:p>
          <a:p>
            <a:pPr algn="just">
              <a:buNone/>
            </a:pPr>
            <a:endParaRPr lang="it-IT" sz="14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Possono aderire al programma gli istituti accreditati dal governo, quali scuole superiori e università. </a:t>
            </a: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Gli obiettivi di Microsoft IT Academy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4572000"/>
          </a:xfrm>
        </p:spPr>
        <p:txBody>
          <a:bodyPr wrap="square"/>
          <a:lstStyle/>
          <a:p>
            <a:pPr>
              <a:buFont typeface="Wingdings" pitchFamily="2" charset="2"/>
              <a:buChar char="ü"/>
            </a:pPr>
            <a:r>
              <a:rPr lang="it-IT" sz="1600" dirty="0" smtClean="0"/>
              <a:t> Innovare l’ambito didattico e tecnologico attraverso la diffusione delle conoscenze multimediali a servizio di docenti e studenti; </a:t>
            </a:r>
            <a:endParaRPr lang="it-IT" sz="14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Favorire l’acquisizione di competenze informatiche specifiche in modo efficiente e innovativo; </a:t>
            </a:r>
            <a:endParaRPr lang="it-IT" sz="14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Certificare le conoscenze acquisite dai docenti attraverso l’accreditamento ufficiale Microsoft; </a:t>
            </a:r>
            <a:endParaRPr lang="it-IT" sz="14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Mettere a disposizione un’ampia varietà di risorse di formazione online per l’apprendimento in qualsiasi  momento e da qualsiasi luogo;  </a:t>
            </a:r>
            <a:endParaRPr lang="it-IT" sz="14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Creare risorse per una formazione permanente in grado di favorire un apprendimento continuo e un contatto diretto con Microsoft; </a:t>
            </a:r>
          </a:p>
          <a:p>
            <a:pPr>
              <a:buNone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Accompagnare l’evoluzione dei metodi di insegnamento nelle istituzioni scolastiche di tutto il mondo. </a:t>
            </a:r>
          </a:p>
          <a:p>
            <a:pPr algn="just">
              <a:buNone/>
            </a:pPr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I diversi livelli di adesione al programma: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 wrap="square"/>
          <a:lstStyle/>
          <a:p>
            <a:pPr algn="just"/>
            <a:endParaRPr lang="it-IT" sz="1600" b="1" dirty="0" smtClean="0">
              <a:hlinkClick r:id="rId3" action="ppaction://hlinkfile"/>
            </a:endParaRPr>
          </a:p>
          <a:p>
            <a:pPr algn="just">
              <a:buNone/>
            </a:pPr>
            <a:endParaRPr lang="it-IT" sz="1600" dirty="0" smtClean="0">
              <a:hlinkClick r:id="rId3" action="ppaction://hlinkfile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 smtClean="0">
                <a:hlinkClick r:id="rId3" action="ppaction://hlinkfile"/>
              </a:rPr>
              <a:t>Essential</a:t>
            </a:r>
            <a:r>
              <a:rPr lang="it-IT" sz="1600" dirty="0" smtClean="0"/>
              <a:t>: </a:t>
            </a:r>
          </a:p>
          <a:p>
            <a:pPr algn="just">
              <a:buNone/>
            </a:pPr>
            <a:r>
              <a:rPr lang="it-IT" sz="1600" dirty="0" smtClean="0"/>
              <a:t>      per gli istituti che desiderano erogare corsi su Microsoft Office. </a:t>
            </a:r>
          </a:p>
          <a:p>
            <a:pPr algn="just">
              <a:buNone/>
            </a:pPr>
            <a:endParaRPr lang="it-IT" sz="1600" dirty="0" smtClean="0"/>
          </a:p>
          <a:p>
            <a:pPr algn="just">
              <a:buNone/>
            </a:pPr>
            <a:endParaRPr lang="it-IT" sz="1600" dirty="0" smtClean="0"/>
          </a:p>
          <a:p>
            <a:pPr algn="just">
              <a:buNone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err="1" smtClean="0">
                <a:hlinkClick r:id="rId3" action="ppaction://hlinkfile"/>
              </a:rPr>
              <a:t>Advanced</a:t>
            </a:r>
            <a:r>
              <a:rPr lang="it-IT" sz="1600" dirty="0" smtClean="0"/>
              <a:t>: </a:t>
            </a:r>
          </a:p>
          <a:p>
            <a:pPr algn="just">
              <a:buNone/>
            </a:pPr>
            <a:r>
              <a:rPr lang="it-IT" sz="1600" dirty="0" smtClean="0"/>
              <a:t>     per gli istituti che desiderano erogare formazione per le certificazioni Microsoft </a:t>
            </a:r>
          </a:p>
          <a:p>
            <a:pPr algn="just">
              <a:buNone/>
            </a:pPr>
            <a:r>
              <a:rPr lang="it-IT" sz="1600" dirty="0" smtClean="0"/>
              <a:t>     attraverso corsi per i professionisti IT e gli sviluppatori. 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67638" cy="762000"/>
          </a:xfrm>
        </p:spPr>
        <p:txBody>
          <a:bodyPr wrap="square"/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innerShdw>
                </a:effectLst>
              </a:rPr>
              <a:t>Le certificazioni Microsoft del programma It Academy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" y="4419600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La certificazione Microsoft Office </a:t>
            </a:r>
            <a:r>
              <a:rPr lang="it-IT" sz="1400" dirty="0" err="1" smtClean="0"/>
              <a:t>Specialist</a:t>
            </a:r>
            <a:r>
              <a:rPr lang="it-IT" sz="1400" dirty="0" smtClean="0"/>
              <a:t> (MOS) è l’unica riconosciuta a livello internazionale per valutare il grado di </a:t>
            </a:r>
            <a:r>
              <a:rPr lang="it-IT" sz="1400" b="1" dirty="0" smtClean="0"/>
              <a:t>conoscenza degli applicativi Microsoft Office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38400"/>
            <a:ext cx="2514600" cy="1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791200" y="4191000"/>
            <a:ext cx="29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Microsoft </a:t>
            </a:r>
            <a:r>
              <a:rPr lang="it-IT" sz="1400" dirty="0" err="1" smtClean="0"/>
              <a:t>Certified</a:t>
            </a:r>
            <a:r>
              <a:rPr lang="it-IT" sz="1400" dirty="0" smtClean="0"/>
              <a:t> Professional (MCP) è una certificazione delle competenze indirizzata a </a:t>
            </a:r>
            <a:r>
              <a:rPr lang="it-IT" sz="1400" b="1" dirty="0" smtClean="0"/>
              <a:t>tutti coloro che desiderano diventare specialisti informatici</a:t>
            </a:r>
            <a:r>
              <a:rPr lang="it-IT" sz="1400" dirty="0" smtClean="0"/>
              <a:t> e operare sulle tecnologie Microsoft (sviluppatori di soluzioni, consulenti, docenti).</a:t>
            </a:r>
            <a:endParaRPr lang="it-IT" sz="1400" dirty="0"/>
          </a:p>
        </p:txBody>
      </p:sp>
      <p:pic>
        <p:nvPicPr>
          <p:cNvPr id="1026" name="Picture 2" descr="C:\Users\i-anmanc\Desktop\ursula\application_special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14600"/>
            <a:ext cx="1935480" cy="1295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95600" y="4419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E’ la certificazione nata per acquisire le competenze desktop richieste da Microsoft Office 2007 e dal nuovo sistema operativo Windows Vista.</a:t>
            </a:r>
            <a:br>
              <a:rPr lang="it-IT" sz="1400" dirty="0" smtClean="0"/>
            </a:br>
            <a:endParaRPr lang="it-IT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2057400"/>
            <a:ext cx="7772400" cy="4572000"/>
          </a:xfrm>
        </p:spPr>
        <p:txBody>
          <a:bodyPr wrap="square"/>
          <a:lstStyle/>
          <a:p>
            <a:pPr>
              <a:buNone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Il </a:t>
            </a:r>
            <a:r>
              <a:rPr lang="it-IT" sz="1600" dirty="0" err="1" smtClean="0"/>
              <a:t>brand</a:t>
            </a:r>
            <a:r>
              <a:rPr lang="it-IT" sz="1600" dirty="0" smtClean="0"/>
              <a:t> del programma Microsoft IT Academy consente agli istituti iscritti di distinguersi con programmi IT di alta qualità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Inserimento degli studenti nel mondo del lavoro. Per molte aziende la certificazione è diventata un fattore determinante per l’assunzione del personale</a:t>
            </a:r>
          </a:p>
          <a:p>
            <a:pPr>
              <a:buFont typeface="Wingdings" pitchFamily="2" charset="2"/>
              <a:buChar char="ü"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Accesso in anteprima alle informazioni sulle nuove tecnologie. Gli istituti iscritti al programma Microsoft IT Academy fanno parte di un gruppo selezionato, autorizzato a ricevere formazione e informazioni in anteprima sui nuovi prodotti, versioni beta, linee guida e suggerimenti sui nuovi corsi, formazione online e con docenti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Spendibilità del logo  It Academy</a:t>
            </a:r>
          </a:p>
          <a:p>
            <a:pPr>
              <a:buFont typeface="Wingdings" pitchFamily="2" charset="2"/>
              <a:buChar char="ü"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Il personale responsabile dell’assistenza clienti offre supporto per il programma tramite telefono e posta elettronica</a:t>
            </a:r>
            <a:endParaRPr lang="it-IT" sz="1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457200" y="43434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</p:txBody>
      </p:sp>
      <p:sp>
        <p:nvSpPr>
          <p:cNvPr id="10" name="Rectangle 9"/>
          <p:cNvSpPr/>
          <p:nvPr/>
        </p:nvSpPr>
        <p:spPr>
          <a:xfrm>
            <a:off x="5791200" y="4191000"/>
            <a:ext cx="297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419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vantaggi di It Academy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838200"/>
          </a:xfrm>
        </p:spPr>
        <p:txBody>
          <a:bodyPr wrap="square"/>
          <a:lstStyle/>
          <a:p>
            <a:r>
              <a:rPr lang="it-IT" dirty="0"/>
              <a:t>I benefit  Microsoft IT Academy a livello mondiale- Livello Essential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72000"/>
          </a:xfrm>
        </p:spPr>
        <p:txBody>
          <a:bodyPr wrap="square"/>
          <a:lstStyle/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 Risorse e-learning Microsoft -(oltre 260 avanzati corsi multimediali che includono simulazioni, giochi, video e testi interattivi )</a:t>
            </a:r>
            <a:br>
              <a:rPr lang="it-IT" sz="1600" dirty="0" smtClean="0"/>
            </a:b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Microsoft </a:t>
            </a:r>
            <a:r>
              <a:rPr lang="it-IT" sz="1600" dirty="0" err="1" smtClean="0"/>
              <a:t>Digital</a:t>
            </a:r>
            <a:r>
              <a:rPr lang="it-IT" sz="1600" dirty="0" smtClean="0"/>
              <a:t> </a:t>
            </a:r>
            <a:r>
              <a:rPr lang="it-IT" sz="1600" dirty="0" err="1" smtClean="0"/>
              <a:t>Literacy</a:t>
            </a:r>
            <a:r>
              <a:rPr lang="it-IT" sz="1600" dirty="0" smtClean="0"/>
              <a:t> -(corsi per sviluppare capacità di base nell’uso del </a:t>
            </a:r>
            <a:r>
              <a:rPr lang="it-IT" sz="1600" dirty="0" err="1" smtClean="0"/>
              <a:t>pc</a:t>
            </a:r>
            <a:r>
              <a:rPr lang="it-IT" sz="1600" dirty="0" smtClean="0"/>
              <a:t>)</a:t>
            </a:r>
          </a:p>
          <a:p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Strumento per la gestione dei corsi e-learning da parte dei docenti -(I docenti gestiscono direttamente l’accesso degli studenti ai corsi e-learning fornendo codici di accesso a livello di studente o di corso)</a:t>
            </a:r>
          </a:p>
          <a:p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50 Licenze per i laboratori- (fino a 50 licenze per Microsoft Office Professional </a:t>
            </a:r>
            <a:r>
              <a:rPr lang="it-IT" sz="1600" dirty="0" err="1" smtClean="0"/>
              <a:t>Edition</a:t>
            </a:r>
            <a:r>
              <a:rPr lang="it-IT" sz="1600" dirty="0" smtClean="0"/>
              <a:t> 2003® e/o Microsoft Office Professional 2007® per l’utilizzo in ambito didattico.)</a:t>
            </a: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</a:t>
            </a:r>
            <a:r>
              <a:rPr lang="it-IT" dirty="0"/>
              <a:t>benefit  Microsoft IT Academy a livello mondiale-Livello Advanced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572000"/>
          </a:xfrm>
        </p:spPr>
        <p:txBody>
          <a:bodyPr wrap="square"/>
          <a:lstStyle/>
          <a:p>
            <a:pPr>
              <a:buNone/>
            </a:pP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Risorse e-learning Microsoft- (Ampio portafoglio di oltre 260 corsi avanzati)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E-Reference Books Library-(libreria virtuale rivolta a professionisti IT, sviluppatori e information worker consente di eseguire ricerche in oltre 500 manuali tecnici pubblicati da Microsoft Press)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Microsoft Digital Literacy- (corsi base per l’utilizzo del pc)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MSDN Academic Alliance (MSDN AA)-(</a:t>
            </a:r>
            <a:r>
              <a:rPr lang="it-IT" sz="1600" dirty="0" smtClean="0"/>
              <a:t>Un anno di abbonamento per i download sia a MSDN AA Developer che a MSDN AA Designer)</a:t>
            </a:r>
            <a:endParaRPr lang="en-US" sz="1600" dirty="0" smtClean="0"/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Microsoft </a:t>
            </a:r>
            <a:r>
              <a:rPr lang="it-IT" sz="1600" dirty="0" err="1" smtClean="0"/>
              <a:t>TechNet-</a:t>
            </a:r>
            <a:r>
              <a:rPr lang="it-IT" sz="1600" dirty="0" smtClean="0"/>
              <a:t>  (Abbonamento con licenza Single Server ad un prezzo promozionale)</a:t>
            </a:r>
          </a:p>
          <a:p>
            <a:pPr>
              <a:buFont typeface="Wingdings" pitchFamily="2" charset="2"/>
              <a:buChar char="ü"/>
            </a:pPr>
            <a:r>
              <a:rPr lang="it-IT" sz="1600" dirty="0" smtClean="0"/>
              <a:t>100 Licenze per i laboratori-(Gli iscritti di </a:t>
            </a:r>
            <a:r>
              <a:rPr lang="it-IT" sz="1600" b="1" dirty="0" smtClean="0"/>
              <a:t>livello </a:t>
            </a:r>
            <a:r>
              <a:rPr lang="it-IT" sz="1600" b="1" dirty="0" err="1" smtClean="0"/>
              <a:t>Advanced</a:t>
            </a:r>
            <a:r>
              <a:rPr lang="it-IT" sz="1600" dirty="0" smtClean="0"/>
              <a:t> possono ottenere fino a 100 licenze per prodotti server e client Microsoft Windows, incluso Microsoft Windows Vista </a:t>
            </a:r>
            <a:r>
              <a:rPr lang="it-IT" sz="1600" dirty="0" err="1" smtClean="0"/>
              <a:t>Business™</a:t>
            </a:r>
            <a:r>
              <a:rPr lang="it-IT" sz="1600" dirty="0" smtClean="0"/>
              <a:t>, per l’utilizzo in ambito didattico)</a:t>
            </a:r>
            <a:endParaRPr lang="it-IT" sz="16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767638" cy="609600"/>
          </a:xfrm>
        </p:spPr>
        <p:txBody>
          <a:bodyPr wrap="square"/>
          <a:lstStyle/>
          <a:p>
            <a:r>
              <a:rPr lang="it-IT" dirty="0" smtClean="0"/>
              <a:t>Un grande vantaggio per It Academy: </a:t>
            </a:r>
            <a:r>
              <a:rPr lang="it-IT" dirty="0" err="1" smtClean="0"/>
              <a:t>Dreamspark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it-IT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    Software </a:t>
            </a:r>
            <a:r>
              <a:rPr lang="en-US" sz="2000" dirty="0" err="1" smtClean="0"/>
              <a:t>gratuito</a:t>
            </a:r>
            <a:r>
              <a:rPr lang="en-US" sz="2000" dirty="0" smtClean="0"/>
              <a:t> per </a:t>
            </a:r>
            <a:r>
              <a:rPr lang="en-US" sz="2000" dirty="0" err="1" smtClean="0"/>
              <a:t>studenti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Scuole</a:t>
            </a:r>
            <a:r>
              <a:rPr lang="en-US" sz="2000" dirty="0" smtClean="0"/>
              <a:t> </a:t>
            </a:r>
            <a:r>
              <a:rPr lang="en-US" sz="2000" dirty="0" err="1" smtClean="0"/>
              <a:t>Superiori</a:t>
            </a:r>
            <a:r>
              <a:rPr lang="it-IT" sz="2000" dirty="0" smtClean="0"/>
              <a:t>  disponibile in download gratuito a partire dal 15/02/2009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3527E5-BA4B-4DB7-A6F1-0BBE757AFCBD}" type="datetime4">
              <a:rPr lang="da-DK" smtClean="0"/>
              <a:pPr>
                <a:defRPr/>
              </a:pPr>
              <a:t>09-10-29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B261D8-134D-4FFE-A994-23709DF573F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01114_JulieAnderson_template">
  <a:themeElements>
    <a:clrScheme name="1-01114_JulieAnderson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5F5F5F" mc:Ignorable=""/>
      </a:dk2>
      <a:lt2>
        <a:srgbClr xmlns:mc="http://schemas.openxmlformats.org/markup-compatibility/2006" xmlns:a14="http://schemas.microsoft.com/office/drawing/2010/main" val="FFFFFF" mc:Ignorable=""/>
      </a:lt2>
      <a:accent1>
        <a:srgbClr xmlns:mc="http://schemas.openxmlformats.org/markup-compatibility/2006" xmlns:a14="http://schemas.microsoft.com/office/drawing/2010/main" val="F0ED7B" mc:Ignorable=""/>
      </a:accent1>
      <a:accent2>
        <a:srgbClr xmlns:mc="http://schemas.openxmlformats.org/markup-compatibility/2006" xmlns:a14="http://schemas.microsoft.com/office/drawing/2010/main" val="008CBE" mc:Ignorable=""/>
      </a:accent2>
      <a:accent3>
        <a:srgbClr xmlns:mc="http://schemas.openxmlformats.org/markup-compatibility/2006" xmlns:a14="http://schemas.microsoft.com/office/drawing/2010/main" val="D86A10" mc:Ignorable=""/>
      </a:accent3>
      <a:accent4>
        <a:srgbClr xmlns:mc="http://schemas.openxmlformats.org/markup-compatibility/2006" xmlns:a14="http://schemas.microsoft.com/office/drawing/2010/main" val="B7DFFB" mc:Ignorable=""/>
      </a:accent4>
      <a:accent5>
        <a:srgbClr xmlns:mc="http://schemas.openxmlformats.org/markup-compatibility/2006" xmlns:a14="http://schemas.microsoft.com/office/drawing/2010/main" val="FF9929" mc:Ignorable=""/>
      </a:accent5>
      <a:accent6>
        <a:srgbClr xmlns:mc="http://schemas.openxmlformats.org/markup-compatibility/2006" xmlns:a14="http://schemas.microsoft.com/office/drawing/2010/main" val="03685C" mc:Ignorable=""/>
      </a:accent6>
      <a:hlink>
        <a:srgbClr xmlns:mc="http://schemas.openxmlformats.org/markup-compatibility/2006" xmlns:a14="http://schemas.microsoft.com/office/drawing/2010/main" val="7DDDFF" mc:Ignorable=""/>
      </a:hlink>
      <a:folHlink>
        <a:srgbClr xmlns:mc="http://schemas.openxmlformats.org/markup-compatibility/2006" xmlns:a14="http://schemas.microsoft.com/office/drawing/2010/main" val="F0ED7B" mc:Ignorable="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xmlns:mc="http://schemas.openxmlformats.org/markup-compatibility/2006" xmlns:a14="http://schemas.microsoft.com/office/drawing/2010/main" val="000000" mc:Ignorable="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xmlns:mc="http://schemas.openxmlformats.org/markup-compatibility/2006" xmlns:a14="http://schemas.microsoft.com/office/drawing/2010/main" val="FFFFFF" mc:Ignorable=""/>
            </a:solidFill>
            <a:effectLst>
              <a:outerShdw blurRad="38100" dist="38100" dir="2700000" algn="tl">
                <a:srgbClr xmlns:mc="http://schemas.openxmlformats.org/markup-compatibility/2006" xmlns:a14="http://schemas.microsoft.com/office/drawing/2010/main" val="000000" mc:Ignorable="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">
  <a:themeElements>
    <a:clrScheme name="edu_presentation_02 (2) 2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3300" mc:Ignorable=""/>
      </a:dk2>
      <a:lt2>
        <a:srgbClr xmlns:mc="http://schemas.openxmlformats.org/markup-compatibility/2006" xmlns:a14="http://schemas.microsoft.com/office/drawing/2010/main" val="5F5F5F" mc:Ignorable=""/>
      </a:lt2>
      <a:accent1>
        <a:srgbClr xmlns:mc="http://schemas.openxmlformats.org/markup-compatibility/2006" xmlns:a14="http://schemas.microsoft.com/office/drawing/2010/main" val="009900" mc:Ignorable=""/>
      </a:accent1>
      <a:accent2>
        <a:srgbClr xmlns:mc="http://schemas.openxmlformats.org/markup-compatibility/2006" xmlns:a14="http://schemas.microsoft.com/office/drawing/2010/main" val="CC9900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AACAAA" mc:Ignorable=""/>
      </a:accent5>
      <a:accent6>
        <a:srgbClr xmlns:mc="http://schemas.openxmlformats.org/markup-compatibility/2006" xmlns:a14="http://schemas.microsoft.com/office/drawing/2010/main" val="B98A00" mc:Ignorable=""/>
      </a:accent6>
      <a:hlink>
        <a:srgbClr xmlns:mc="http://schemas.openxmlformats.org/markup-compatibility/2006" xmlns:a14="http://schemas.microsoft.com/office/drawing/2010/main" val="FF3300" mc:Ignorable=""/>
      </a:hlink>
      <a:folHlink>
        <a:srgbClr xmlns:mc="http://schemas.openxmlformats.org/markup-compatibility/2006" xmlns:a14="http://schemas.microsoft.com/office/drawing/2010/main" val="663300" mc:Ignorable=""/>
      </a:folHlink>
    </a:clrScheme>
    <a:fontScheme name="edu_presentation_02 (2)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edu_presentation_02 (2)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396F39" mc:Ignorable=""/>
        </a:dk2>
        <a:lt2>
          <a:srgbClr xmlns:mc="http://schemas.openxmlformats.org/markup-compatibility/2006" xmlns:a14="http://schemas.microsoft.com/office/drawing/2010/main" val="FFCC00" mc:Ignorable=""/>
        </a:lt2>
        <a:accent1>
          <a:srgbClr xmlns:mc="http://schemas.openxmlformats.org/markup-compatibility/2006" xmlns:a14="http://schemas.microsoft.com/office/drawing/2010/main" val="009900" mc:Ignorable=""/>
        </a:accent1>
        <a:accent2>
          <a:srgbClr xmlns:mc="http://schemas.openxmlformats.org/markup-compatibility/2006" xmlns:a14="http://schemas.microsoft.com/office/drawing/2010/main" val="CC9900" mc:Ignorable=""/>
        </a:accent2>
        <a:accent3>
          <a:srgbClr xmlns:mc="http://schemas.openxmlformats.org/markup-compatibility/2006" xmlns:a14="http://schemas.microsoft.com/office/drawing/2010/main" val="AEBBAE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CAAA" mc:Ignorable=""/>
        </a:accent5>
        <a:accent6>
          <a:srgbClr xmlns:mc="http://schemas.openxmlformats.org/markup-compatibility/2006" xmlns:a14="http://schemas.microsoft.com/office/drawing/2010/main" val="B98A00" mc:Ignorable=""/>
        </a:accent6>
        <a:hlink>
          <a:srgbClr xmlns:mc="http://schemas.openxmlformats.org/markup-compatibility/2006" xmlns:a14="http://schemas.microsoft.com/office/drawing/2010/main" val="FF3300" mc:Ignorable=""/>
        </a:hlink>
        <a:folHlink>
          <a:srgbClr xmlns:mc="http://schemas.openxmlformats.org/markup-compatibility/2006" xmlns:a14="http://schemas.microsoft.com/office/drawing/2010/main" val="6633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resentation_02 (2)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3300" mc:Ignorable=""/>
        </a:dk2>
        <a:lt2>
          <a:srgbClr xmlns:mc="http://schemas.openxmlformats.org/markup-compatibility/2006" xmlns:a14="http://schemas.microsoft.com/office/drawing/2010/main" val="5F5F5F" mc:Ignorable=""/>
        </a:lt2>
        <a:accent1>
          <a:srgbClr xmlns:mc="http://schemas.openxmlformats.org/markup-compatibility/2006" xmlns:a14="http://schemas.microsoft.com/office/drawing/2010/main" val="009900" mc:Ignorable=""/>
        </a:accent1>
        <a:accent2>
          <a:srgbClr xmlns:mc="http://schemas.openxmlformats.org/markup-compatibility/2006" xmlns:a14="http://schemas.microsoft.com/office/drawing/2010/main" val="CC990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CAAA" mc:Ignorable=""/>
        </a:accent5>
        <a:accent6>
          <a:srgbClr xmlns:mc="http://schemas.openxmlformats.org/markup-compatibility/2006" xmlns:a14="http://schemas.microsoft.com/office/drawing/2010/main" val="B98A00" mc:Ignorable=""/>
        </a:accent6>
        <a:hlink>
          <a:srgbClr xmlns:mc="http://schemas.openxmlformats.org/markup-compatibility/2006" xmlns:a14="http://schemas.microsoft.com/office/drawing/2010/main" val="FF3300" mc:Ignorable=""/>
        </a:hlink>
        <a:folHlink>
          <a:srgbClr xmlns:mc="http://schemas.openxmlformats.org/markup-compatibility/2006" xmlns:a14="http://schemas.microsoft.com/office/drawing/2010/main" val="6633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_presentation_02 (2)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333333" mc:Ignorable=""/>
        </a:lt2>
        <a:accent1>
          <a:srgbClr xmlns:mc="http://schemas.openxmlformats.org/markup-compatibility/2006" xmlns:a14="http://schemas.microsoft.com/office/drawing/2010/main" val="DDDDDD" mc:Ignorable=""/>
        </a:accent1>
        <a:accent2>
          <a:srgbClr xmlns:mc="http://schemas.openxmlformats.org/markup-compatibility/2006" xmlns:a14="http://schemas.microsoft.com/office/drawing/2010/main" val="80808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EBEBEB" mc:Ignorable=""/>
        </a:accent5>
        <a:accent6>
          <a:srgbClr xmlns:mc="http://schemas.openxmlformats.org/markup-compatibility/2006" xmlns:a14="http://schemas.microsoft.com/office/drawing/2010/main" val="737373" mc:Ignorable=""/>
        </a:accent6>
        <a:hlink>
          <a:srgbClr xmlns:mc="http://schemas.openxmlformats.org/markup-compatibility/2006" xmlns:a14="http://schemas.microsoft.com/office/drawing/2010/main" val="4D4D4D" mc:Ignorable=""/>
        </a:hlink>
        <a:folHlink>
          <a:srgbClr xmlns:mc="http://schemas.openxmlformats.org/markup-compatibility/2006" xmlns:a14="http://schemas.microsoft.com/office/drawing/2010/main" val="969696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_presentation_02 (2)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FF0000" mc:Ignorable=""/>
        </a:dk2>
        <a:lt2>
          <a:srgbClr xmlns:mc="http://schemas.openxmlformats.org/markup-compatibility/2006" xmlns:a14="http://schemas.microsoft.com/office/drawing/2010/main" val="800000" mc:Ignorable=""/>
        </a:lt2>
        <a:accent1>
          <a:srgbClr xmlns:mc="http://schemas.openxmlformats.org/markup-compatibility/2006" xmlns:a14="http://schemas.microsoft.com/office/drawing/2010/main" val="008000" mc:Ignorable=""/>
        </a:accent1>
        <a:accent2>
          <a:srgbClr xmlns:mc="http://schemas.openxmlformats.org/markup-compatibility/2006" xmlns:a14="http://schemas.microsoft.com/office/drawing/2010/main" val="FF9900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AAC0AA" mc:Ignorable=""/>
        </a:accent5>
        <a:accent6>
          <a:srgbClr xmlns:mc="http://schemas.openxmlformats.org/markup-compatibility/2006" xmlns:a14="http://schemas.microsoft.com/office/drawing/2010/main" val="E78A00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6633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xmlns:mc="http://schemas.openxmlformats.org/markup-compatibility/2006" xmlns:a14="http://schemas.microsoft.com/office/drawing/2010/main" val="000000" mc:Ignorable="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CACF567-DC64-4B1A-AB6D-922847BD2F73}"/>
</file>

<file path=customXml/itemProps2.xml><?xml version="1.0" encoding="utf-8"?>
<ds:datastoreItem xmlns:ds="http://schemas.openxmlformats.org/officeDocument/2006/customXml" ds:itemID="{DEA9277F-AF38-43F8-8673-AEDCEA2C3AD5}"/>
</file>

<file path=customXml/itemProps3.xml><?xml version="1.0" encoding="utf-8"?>
<ds:datastoreItem xmlns:ds="http://schemas.openxmlformats.org/officeDocument/2006/customXml" ds:itemID="{E97D4166-4C13-4E89-B60E-FB1430C66E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45330</TotalTime>
  <Words>1186</Words>
  <Application>Microsoft Office PowerPoint</Application>
  <PresentationFormat>On-screen Show (4:3)</PresentationFormat>
  <Paragraphs>180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1-01114_JulieAnderson_template</vt:lpstr>
      <vt:lpstr>template</vt:lpstr>
      <vt:lpstr>IT Academy Program</vt:lpstr>
      <vt:lpstr>Cosa è il Microsoft It Academy Program?</vt:lpstr>
      <vt:lpstr>Gli obiettivi di Microsoft IT Academy</vt:lpstr>
      <vt:lpstr>I diversi livelli di adesione al programma:</vt:lpstr>
      <vt:lpstr>Le certificazioni Microsoft del programma It Academy</vt:lpstr>
      <vt:lpstr>I vantaggi di It Academy</vt:lpstr>
      <vt:lpstr>I benefit  Microsoft IT Academy a livello mondiale- Livello Essential</vt:lpstr>
      <vt:lpstr> I benefit  Microsoft IT Academy a livello mondiale-Livello Advanced</vt:lpstr>
      <vt:lpstr>Un grande vantaggio per It Academy: Dreamspark</vt:lpstr>
      <vt:lpstr>Dreamspark e It Academy: accoppiata vincente</vt:lpstr>
      <vt:lpstr>ISCRIZIONE LIVELLO ESSENTIAL</vt:lpstr>
      <vt:lpstr> CAMBIAMENTI RINNOVO LIVELLO ESSENTIAL</vt:lpstr>
      <vt:lpstr>RINNOVO O ISCRIZIONE LIVELLO ADVANCED</vt:lpstr>
      <vt:lpstr>Partner 2009-2010: PCSNET</vt:lpstr>
      <vt:lpstr>Com’è possibile iscriversi al programma Microsoft IT Academy? </vt:lpstr>
      <vt:lpstr>Contatti e link utili per maggiori informazioni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ilandry</dc:creator>
  <cp:lastModifiedBy>Antonella Sussarellu</cp:lastModifiedBy>
  <cp:revision>943</cp:revision>
  <dcterms:created xsi:type="dcterms:W3CDTF">2006-06-02T20:53:51Z</dcterms:created>
  <dcterms:modified xsi:type="dcterms:W3CDTF">2009-10-29T12:04:40Z</dcterms:modified>
</cp:coreProperties>
</file>