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Lst>
  <p:notesMasterIdLst>
    <p:notesMasterId r:id="rId71"/>
  </p:notesMasterIdLst>
  <p:sldIdLst>
    <p:sldId id="258" r:id="rId2"/>
    <p:sldId id="259" r:id="rId3"/>
    <p:sldId id="261" r:id="rId4"/>
    <p:sldId id="262" r:id="rId5"/>
    <p:sldId id="263" r:id="rId6"/>
    <p:sldId id="266" r:id="rId7"/>
    <p:sldId id="267" r:id="rId8"/>
    <p:sldId id="268" r:id="rId9"/>
    <p:sldId id="340" r:id="rId10"/>
    <p:sldId id="270" r:id="rId11"/>
    <p:sldId id="342" r:id="rId12"/>
    <p:sldId id="341" r:id="rId13"/>
    <p:sldId id="344" r:id="rId14"/>
    <p:sldId id="274" r:id="rId15"/>
    <p:sldId id="346" r:id="rId16"/>
    <p:sldId id="347" r:id="rId17"/>
    <p:sldId id="348" r:id="rId18"/>
    <p:sldId id="350" r:id="rId19"/>
    <p:sldId id="349" r:id="rId20"/>
    <p:sldId id="351" r:id="rId21"/>
    <p:sldId id="275" r:id="rId22"/>
    <p:sldId id="383" r:id="rId23"/>
    <p:sldId id="353" r:id="rId24"/>
    <p:sldId id="280" r:id="rId25"/>
    <p:sldId id="281" r:id="rId26"/>
    <p:sldId id="282" r:id="rId27"/>
    <p:sldId id="283" r:id="rId28"/>
    <p:sldId id="286" r:id="rId29"/>
    <p:sldId id="300" r:id="rId30"/>
    <p:sldId id="301"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02" r:id="rId46"/>
    <p:sldId id="370" r:id="rId47"/>
    <p:sldId id="371" r:id="rId48"/>
    <p:sldId id="372" r:id="rId49"/>
    <p:sldId id="314" r:id="rId50"/>
    <p:sldId id="315" r:id="rId51"/>
    <p:sldId id="316" r:id="rId52"/>
    <p:sldId id="317" r:id="rId53"/>
    <p:sldId id="318" r:id="rId54"/>
    <p:sldId id="319" r:id="rId55"/>
    <p:sldId id="287" r:id="rId56"/>
    <p:sldId id="320" r:id="rId57"/>
    <p:sldId id="321" r:id="rId58"/>
    <p:sldId id="376" r:id="rId59"/>
    <p:sldId id="378" r:id="rId60"/>
    <p:sldId id="379" r:id="rId61"/>
    <p:sldId id="380" r:id="rId62"/>
    <p:sldId id="373" r:id="rId63"/>
    <p:sldId id="381" r:id="rId64"/>
    <p:sldId id="382" r:id="rId65"/>
    <p:sldId id="334" r:id="rId66"/>
    <p:sldId id="335" r:id="rId67"/>
    <p:sldId id="336" r:id="rId68"/>
    <p:sldId id="337" r:id="rId69"/>
    <p:sldId id="298"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91D"/>
    <a:srgbClr val="FFC305"/>
    <a:srgbClr val="C5C4DA"/>
    <a:srgbClr val="B0B7FE"/>
    <a:srgbClr val="B5B5F5"/>
    <a:srgbClr val="CCCBDF"/>
    <a:srgbClr val="C7C7E7"/>
    <a:srgbClr val="D1D0E2"/>
    <a:srgbClr val="DAD9E7"/>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44" autoAdjust="0"/>
    <p:restoredTop sz="91087" autoAdjust="0"/>
  </p:normalViewPr>
  <p:slideViewPr>
    <p:cSldViewPr snapToGrid="0">
      <p:cViewPr>
        <p:scale>
          <a:sx n="75" d="100"/>
          <a:sy n="75" d="100"/>
        </p:scale>
        <p:origin x="-43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548" y="122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4"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E2981D5-15F2-48E6-8A48-0F9965E43B7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DFF130-7594-4000-9404-53E0E48E9E95}"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smtClean="0"/>
              <a:t>[</a:t>
            </a:r>
            <a:r>
              <a:rPr lang="en-US" b="1" dirty="0" smtClean="0"/>
              <a:t>L</a:t>
            </a:r>
            <a:r>
              <a:rPr lang="vi-VN" b="1" dirty="0" smtClean="0"/>
              <a:t>ưu</a:t>
            </a:r>
            <a:r>
              <a:rPr lang="vi-VN" b="1" baseline="0" dirty="0" smtClean="0"/>
              <a:t> ý </a:t>
            </a:r>
            <a:r>
              <a:rPr lang="vi-VN" b="1" baseline="0" smtClean="0"/>
              <a:t>cho </a:t>
            </a:r>
            <a:r>
              <a:rPr lang="en-US" b="1" baseline="0" smtClean="0"/>
              <a:t>người huấn luyện</a:t>
            </a:r>
            <a:r>
              <a:rPr lang="en-US" smtClean="0"/>
              <a:t>: </a:t>
            </a:r>
            <a:r>
              <a:rPr lang="vi-VN" dirty="0" smtClean="0"/>
              <a:t>Để</a:t>
            </a:r>
            <a:r>
              <a:rPr lang="vi-VN" baseline="0" dirty="0" smtClean="0"/>
              <a:t> có trợ giúp chi tiết tùy biến </a:t>
            </a:r>
            <a:r>
              <a:rPr lang="vi-VN" baseline="0" smtClean="0"/>
              <a:t>trong </a:t>
            </a:r>
            <a:r>
              <a:rPr lang="en-US" baseline="0" smtClean="0"/>
              <a:t>khuôn </a:t>
            </a:r>
            <a:r>
              <a:rPr lang="vi-VN" baseline="0" smtClean="0"/>
              <a:t>mẫu này</a:t>
            </a:r>
            <a:r>
              <a:rPr lang="en-US" smtClean="0"/>
              <a:t>, h</a:t>
            </a:r>
            <a:r>
              <a:rPr lang="vi-VN" dirty="0" smtClean="0"/>
              <a:t>ãy</a:t>
            </a:r>
            <a:r>
              <a:rPr lang="vi-VN" baseline="0" dirty="0" smtClean="0"/>
              <a:t> xem bản </a:t>
            </a:r>
            <a:r>
              <a:rPr lang="vi-VN" baseline="0" smtClean="0"/>
              <a:t>chiếu </a:t>
            </a:r>
            <a:r>
              <a:rPr lang="en-US" baseline="0" smtClean="0"/>
              <a:t>cuối cùng</a:t>
            </a:r>
            <a:r>
              <a:rPr lang="en-US" smtClean="0"/>
              <a:t>. Ngoài</a:t>
            </a:r>
            <a:r>
              <a:rPr lang="en-US" baseline="0" smtClean="0"/>
              <a:t> ra, c</a:t>
            </a:r>
            <a:r>
              <a:rPr lang="vi-VN" smtClean="0"/>
              <a:t>ũng</a:t>
            </a:r>
            <a:r>
              <a:rPr lang="vi-VN" baseline="0" smtClean="0"/>
              <a:t> </a:t>
            </a:r>
            <a:r>
              <a:rPr lang="en-US" smtClean="0"/>
              <a:t>xem văn</a:t>
            </a:r>
            <a:r>
              <a:rPr lang="en-US" baseline="0" smtClean="0"/>
              <a:t> bản </a:t>
            </a:r>
            <a:r>
              <a:rPr lang="vi-VN" smtClean="0"/>
              <a:t>bài </a:t>
            </a:r>
            <a:r>
              <a:rPr lang="vi-VN" dirty="0" smtClean="0"/>
              <a:t>học </a:t>
            </a:r>
            <a:r>
              <a:rPr lang="vi-VN" smtClean="0"/>
              <a:t>bổ </a:t>
            </a:r>
            <a:r>
              <a:rPr lang="en-US" smtClean="0"/>
              <a:t>s</a:t>
            </a:r>
            <a:r>
              <a:rPr lang="vi-VN" smtClean="0"/>
              <a:t>ung </a:t>
            </a:r>
            <a:r>
              <a:rPr lang="vi-VN" dirty="0" smtClean="0"/>
              <a:t>trong ngăn</a:t>
            </a:r>
            <a:r>
              <a:rPr lang="vi-VN" baseline="0" dirty="0" smtClean="0"/>
              <a:t> ghi chú của một số bản chiếu</a:t>
            </a:r>
            <a:r>
              <a:rPr lang="en-US" dirty="0" smtClean="0"/>
              <a:t>.]</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2FBAE7-12CC-4E88-8421-6B21E436F608}" type="slidenum">
              <a:rPr lang="en-US"/>
              <a:pPr/>
              <a:t>10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marL="228600" indent="-228600">
              <a:buFontTx/>
              <a:buChar char="•"/>
            </a:pPr>
            <a:r>
              <a:rPr lang="vi-VN" dirty="0" smtClean="0"/>
              <a:t>Tab </a:t>
            </a:r>
            <a:r>
              <a:rPr lang="vi-VN" b="1" smtClean="0"/>
              <a:t>Thư </a:t>
            </a:r>
            <a:r>
              <a:rPr lang="en-US" b="0" smtClean="0"/>
              <a:t>v</a:t>
            </a:r>
            <a:r>
              <a:rPr lang="vi-VN" b="0" dirty="0" smtClean="0"/>
              <a:t>à</a:t>
            </a:r>
            <a:r>
              <a:rPr lang="vi-VN" b="0" baseline="0" dirty="0" smtClean="0"/>
              <a:t> </a:t>
            </a:r>
            <a:r>
              <a:rPr lang="vi-VN" b="1" baseline="0" dirty="0" smtClean="0"/>
              <a:t>Tùy chọn</a:t>
            </a:r>
            <a:r>
              <a:rPr lang="vi-VN" b="0" baseline="0" dirty="0" smtClean="0"/>
              <a:t> có các nhóm và lệnh bạn sẽ sử dụng khi viết và gửi thư</a:t>
            </a:r>
            <a:r>
              <a:rPr lang="en-US" dirty="0" smtClean="0"/>
              <a:t>.</a:t>
            </a:r>
          </a:p>
          <a:p>
            <a:pPr marL="228600" indent="-228600">
              <a:buFontTx/>
              <a:buChar char="•"/>
            </a:pPr>
            <a:r>
              <a:rPr lang="vi-VN" smtClean="0"/>
              <a:t>Tab </a:t>
            </a:r>
            <a:r>
              <a:rPr lang="vi-VN" b="1" smtClean="0"/>
              <a:t>Cuộc hẹn</a:t>
            </a:r>
            <a:r>
              <a:rPr lang="vi-VN" b="0" smtClean="0"/>
              <a:t> </a:t>
            </a:r>
            <a:r>
              <a:rPr lang="vi-VN" b="0" baseline="0" dirty="0" smtClean="0"/>
              <a:t>có các nhóm và lệnh</a:t>
            </a:r>
            <a:r>
              <a:rPr lang="en-US" b="0" baseline="0" dirty="0" smtClean="0"/>
              <a:t> </a:t>
            </a:r>
            <a:r>
              <a:rPr lang="vi-VN" b="0" baseline="0" dirty="0" smtClean="0"/>
              <a:t>cụ thể làm việc </a:t>
            </a:r>
            <a:r>
              <a:rPr lang="vi-VN" b="0" baseline="0" smtClean="0"/>
              <a:t>với </a:t>
            </a:r>
            <a:r>
              <a:rPr lang="en-US" b="0" baseline="0" smtClean="0"/>
              <a:t>sắp xếp </a:t>
            </a:r>
            <a:r>
              <a:rPr lang="vi-VN" b="0" baseline="0" smtClean="0"/>
              <a:t>lịch</a:t>
            </a:r>
            <a:r>
              <a:rPr lang="en-US" b="0" baseline="0" smtClean="0"/>
              <a:t> biểu</a:t>
            </a:r>
            <a:r>
              <a:rPr lang="en-US" smtClean="0"/>
              <a:t>. </a:t>
            </a:r>
            <a:endParaRPr lang="en-US" dirty="0" smtClean="0"/>
          </a:p>
          <a:p>
            <a:pPr marL="228600" indent="-228600">
              <a:buFontTx/>
              <a:buChar char="•"/>
            </a:pPr>
            <a:r>
              <a:rPr lang="vi-VN" dirty="0" smtClean="0"/>
              <a:t>Tab </a:t>
            </a:r>
            <a:r>
              <a:rPr lang="vi-VN" b="1" dirty="0" smtClean="0"/>
              <a:t>Liên hệ</a:t>
            </a:r>
            <a:r>
              <a:rPr lang="vi-VN" b="1" baseline="0" dirty="0" smtClean="0"/>
              <a:t> </a:t>
            </a:r>
            <a:r>
              <a:rPr lang="vi-VN" b="0" baseline="0" dirty="0" smtClean="0"/>
              <a:t>có các nhóm và lệnh giúp bạn duy trì thông tin liên hệ theo ngày tháng</a:t>
            </a:r>
            <a:r>
              <a:rPr lang="en-US" dirty="0" smtClean="0"/>
              <a:t>.</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901580-CDBA-4E0C-96AA-C8086064F681}" type="slidenum">
              <a:rPr lang="en-US"/>
              <a:pPr/>
              <a:t>11</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9CF19E-CC31-4FD0-BEA6-343A549C9588}" type="slidenum">
              <a:rPr lang="en-US"/>
              <a:pPr/>
              <a:t>12</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vi-VN" dirty="0" smtClean="0"/>
              <a:t>Thẻ </a:t>
            </a:r>
            <a:r>
              <a:rPr lang="vi-VN" smtClean="0"/>
              <a:t>Tham chiếu </a:t>
            </a:r>
            <a:r>
              <a:rPr lang="vi-VN" dirty="0" smtClean="0"/>
              <a:t>Nhanh, sẽ xem ở</a:t>
            </a:r>
            <a:r>
              <a:rPr lang="vi-VN" baseline="0" dirty="0" smtClean="0"/>
              <a:t> </a:t>
            </a:r>
            <a:r>
              <a:rPr lang="vi-VN" baseline="0" smtClean="0"/>
              <a:t>cuối khóa</a:t>
            </a:r>
            <a:r>
              <a:rPr lang="en-US" baseline="0" smtClean="0"/>
              <a:t> học</a:t>
            </a:r>
            <a:r>
              <a:rPr lang="vi-VN" baseline="0" smtClean="0"/>
              <a:t>, </a:t>
            </a:r>
            <a:r>
              <a:rPr lang="vi-VN" baseline="0" dirty="0" smtClean="0"/>
              <a:t>bao gồm các bước chi tiết để thêm lệnh vào Thanh Công cụ Truy nhập Nhanh</a:t>
            </a:r>
            <a:r>
              <a:rPr lang="en-US" dirty="0" smtClean="0"/>
              <a:t>.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033033-A00C-4A13-9942-7DC62F51FD0C}" type="slidenum">
              <a:rPr lang="en-US"/>
              <a:pPr/>
              <a:t>13</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AEA87A-1331-4736-814E-17DD86DFAB69}" type="slidenum">
              <a:rPr lang="en-US"/>
              <a:pPr/>
              <a:t>14</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6A9FAB-7E30-43EA-A7EE-49B660569E22}" type="slidenum">
              <a:rPr lang="en-US"/>
              <a:pPr/>
              <a:t>15</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vi-VN" b="1" dirty="0" smtClean="0"/>
              <a:t>Ghi chú</a:t>
            </a:r>
            <a:r>
              <a:rPr lang="en-US" dirty="0" smtClean="0"/>
              <a:t>: </a:t>
            </a:r>
            <a:r>
              <a:rPr lang="vi-VN" smtClean="0"/>
              <a:t>Một </a:t>
            </a:r>
            <a:r>
              <a:rPr lang="en-US" smtClean="0"/>
              <a:t>vài</a:t>
            </a:r>
            <a:r>
              <a:rPr lang="en-US" baseline="0" smtClean="0"/>
              <a:t> </a:t>
            </a:r>
            <a:r>
              <a:rPr lang="vi-VN" smtClean="0"/>
              <a:t>thiết </a:t>
            </a:r>
            <a:r>
              <a:rPr lang="vi-VN" dirty="0" smtClean="0"/>
              <a:t>đặt, như bạn</a:t>
            </a:r>
            <a:r>
              <a:rPr lang="vi-VN" baseline="0" dirty="0" smtClean="0"/>
              <a:t> đặt trong vùng </a:t>
            </a:r>
            <a:r>
              <a:rPr lang="vi-VN" b="1" baseline="0" smtClean="0"/>
              <a:t>Cá nhân</a:t>
            </a:r>
            <a:r>
              <a:rPr lang="en-US" b="1" baseline="0" smtClean="0"/>
              <a:t> hoá</a:t>
            </a:r>
            <a:r>
              <a:rPr lang="vi-VN" b="0" baseline="0" smtClean="0"/>
              <a:t> </a:t>
            </a:r>
            <a:r>
              <a:rPr lang="vi-VN" b="0" baseline="0" dirty="0" smtClean="0"/>
              <a:t>của cửa sổ </a:t>
            </a:r>
            <a:r>
              <a:rPr lang="vi-VN" b="1" baseline="0" dirty="0" smtClean="0"/>
              <a:t>Tùy chọn </a:t>
            </a:r>
            <a:r>
              <a:rPr lang="vi-VN" b="1" baseline="0" smtClean="0"/>
              <a:t>Trình </a:t>
            </a:r>
            <a:r>
              <a:rPr lang="en-US" b="1" baseline="0" smtClean="0"/>
              <a:t>Soạn thảo</a:t>
            </a:r>
            <a:r>
              <a:rPr lang="en-US" smtClean="0"/>
              <a:t>, </a:t>
            </a:r>
            <a:r>
              <a:rPr lang="vi-VN" smtClean="0"/>
              <a:t>được </a:t>
            </a:r>
            <a:r>
              <a:rPr lang="en-US" smtClean="0"/>
              <a:t>dùng</a:t>
            </a:r>
            <a:r>
              <a:rPr lang="en-US" baseline="0" smtClean="0"/>
              <a:t> chung </a:t>
            </a:r>
            <a:r>
              <a:rPr lang="vi-VN" smtClean="0"/>
              <a:t>trong </a:t>
            </a:r>
            <a:r>
              <a:rPr lang="vi-VN" dirty="0" smtClean="0"/>
              <a:t>hầu hết các chương trình hệ thống của</a:t>
            </a:r>
            <a:r>
              <a:rPr lang="en-US" dirty="0" smtClean="0"/>
              <a:t> Office 2007. </a:t>
            </a:r>
            <a:r>
              <a:rPr lang="vi-VN" dirty="0" smtClean="0"/>
              <a:t>Tuy nhiên</a:t>
            </a:r>
            <a:r>
              <a:rPr lang="vi-VN" smtClean="0"/>
              <a:t>, </a:t>
            </a:r>
            <a:r>
              <a:rPr lang="en-US" smtClean="0"/>
              <a:t>phần</a:t>
            </a:r>
            <a:r>
              <a:rPr lang="en-US" baseline="0" smtClean="0"/>
              <a:t> lớn những </a:t>
            </a:r>
            <a:r>
              <a:rPr lang="vi-VN" smtClean="0"/>
              <a:t>thay đổi bạn </a:t>
            </a:r>
            <a:r>
              <a:rPr lang="vi-VN" dirty="0" smtClean="0"/>
              <a:t>tạo ra trong </a:t>
            </a:r>
            <a:r>
              <a:rPr lang="vi-VN" b="1" baseline="0" smtClean="0"/>
              <a:t>Tùy chọn Trình </a:t>
            </a:r>
            <a:r>
              <a:rPr lang="en-US" b="1" baseline="0" smtClean="0"/>
              <a:t>Soạn thảo</a:t>
            </a:r>
            <a:r>
              <a:rPr lang="vi-VN" b="0" baseline="0" smtClean="0"/>
              <a:t> sẽ chỉ áp dụng cho</a:t>
            </a:r>
            <a:r>
              <a:rPr lang="en-US" smtClean="0"/>
              <a:t> Outlook. </a:t>
            </a:r>
          </a:p>
          <a:p>
            <a:r>
              <a:rPr lang="en-US" smtClean="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1DF1F2-5446-4408-8517-0EBBE834272C}" type="slidenum">
              <a:rPr lang="en-US"/>
              <a:pPr/>
              <a:t>16</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vi-VN" noProof="0" dirty="0" smtClean="0"/>
              <a:t>Ví dụ, bạn có thể chọn thư gửi đi có định dạng Văn bản Thuần, HTML hay Văn bản có Định dạng phong phú</a:t>
            </a:r>
            <a:r>
              <a:rPr lang="vi-VN" baseline="0" noProof="0" dirty="0" smtClean="0"/>
              <a:t> (R</a:t>
            </a:r>
            <a:r>
              <a:rPr lang="vi-VN" noProof="0" dirty="0" smtClean="0"/>
              <a:t>TF). Bạn</a:t>
            </a:r>
            <a:r>
              <a:rPr lang="vi-VN" baseline="0" noProof="0" dirty="0" smtClean="0"/>
              <a:t> c</a:t>
            </a:r>
            <a:r>
              <a:rPr lang="vi-VN" noProof="0" dirty="0" smtClean="0"/>
              <a:t>ũng có thể thay đổi nơi giữ bản sao của một thư đã gửi cụ</a:t>
            </a:r>
            <a:r>
              <a:rPr lang="vi-VN" baseline="0" noProof="0" dirty="0" smtClean="0"/>
              <a:t> thể</a:t>
            </a:r>
            <a:r>
              <a:rPr lang="vi-VN" noProof="0" dirty="0" smtClean="0"/>
              <a:t> (hoặc</a:t>
            </a:r>
            <a:r>
              <a:rPr lang="vi-VN" baseline="0" noProof="0" dirty="0" smtClean="0"/>
              <a:t> bạn </a:t>
            </a:r>
            <a:r>
              <a:rPr lang="vi-VN" noProof="0" dirty="0" smtClean="0"/>
              <a:t>chỉ rõ liệu</a:t>
            </a:r>
            <a:r>
              <a:rPr lang="vi-VN" baseline="0" noProof="0" dirty="0" smtClean="0"/>
              <a:t> </a:t>
            </a:r>
            <a:r>
              <a:rPr lang="vi-VN" noProof="0" dirty="0" smtClean="0"/>
              <a:t>có giữ bản sao của</a:t>
            </a:r>
            <a:r>
              <a:rPr lang="vi-VN" baseline="0" noProof="0" dirty="0" smtClean="0"/>
              <a:t> nó </a:t>
            </a:r>
            <a:r>
              <a:rPr lang="vi-VN" noProof="0" dirty="0" smtClean="0"/>
              <a:t>không).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840977-3492-4423-B331-BF40E1C2A514}" type="slidenum">
              <a:rPr lang="en-US"/>
              <a:pPr/>
              <a:t>17</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vi-VN" dirty="0" smtClean="0"/>
              <a:t>Bạn có thể thấy </a:t>
            </a:r>
            <a:r>
              <a:rPr lang="vi-VN" sz="1200" dirty="0" smtClean="0"/>
              <a:t>Thanh Việc-cần-làm</a:t>
            </a:r>
            <a:r>
              <a:rPr lang="vi-VN" dirty="0" smtClean="0"/>
              <a:t> từ Thư, Lịch biểu, Liên</a:t>
            </a:r>
            <a:r>
              <a:rPr lang="vi-VN" baseline="0" dirty="0" smtClean="0"/>
              <a:t> hệ</a:t>
            </a:r>
            <a:r>
              <a:rPr lang="vi-VN" dirty="0" smtClean="0"/>
              <a:t> và v.v</a:t>
            </a:r>
            <a:r>
              <a:rPr lang="en-US" dirty="0" smtClean="0"/>
              <a:t>…</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966070-FD31-4B6B-A620-485C6C19CEDC}" type="slidenum">
              <a:rPr lang="en-US"/>
              <a:pPr/>
              <a:t>18</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65E4C0-636E-4D8B-A534-7F4D3E2C1A23}" type="slidenum">
              <a:rPr lang="en-US"/>
              <a:pPr/>
              <a:t>19</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8E2AAB-AAD7-4949-BEC1-199AE33C7AAE}" type="slidenum">
              <a:rPr lang="en-US"/>
              <a:pPr/>
              <a:t>2</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B1FE6F-66E1-4EA3-9FB8-2C0A94E78A62}" type="slidenum">
              <a:rPr lang="en-US"/>
              <a:pPr/>
              <a:t>20</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vi-VN" noProof="0" dirty="0" smtClean="0"/>
              <a:t>Trong vùng </a:t>
            </a:r>
            <a:r>
              <a:rPr lang="vi-VN" b="1" noProof="0" dirty="0" smtClean="0"/>
              <a:t>Nhiệm vụ</a:t>
            </a:r>
            <a:r>
              <a:rPr lang="vi-VN" b="0" noProof="0" dirty="0" smtClean="0"/>
              <a:t>, các khoản mục đã hoàn tất bị loại khỏi danh sách và “dính” vào ngày; các nhiệm vụ không được đánh dấu sẽ tự động chuyển sang ngày hôm sau, cho đến khi bạn hoàn thành chúng</a:t>
            </a:r>
            <a:r>
              <a:rPr lang="vi-VN" noProof="0" dirty="0" smtClean="0"/>
              <a:t>. </a:t>
            </a:r>
            <a:endParaRPr lang="vi-VN" noProof="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29EFFB-4581-4663-BBF1-5138945E7C09}" type="slidenum">
              <a:rPr lang="en-US"/>
              <a:pPr/>
              <a:t>21</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854FC-65AA-4EBD-9497-984AA1884D3A}" type="slidenum">
              <a:rPr lang="en-US"/>
              <a:pPr/>
              <a:t>22</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r>
              <a:rPr lang="vi-VN" b="1" dirty="0" smtClean="0"/>
              <a:t>Mách nước:</a:t>
            </a:r>
            <a:r>
              <a:rPr lang="en-US" dirty="0" smtClean="0"/>
              <a:t> </a:t>
            </a:r>
            <a:r>
              <a:rPr lang="vi-VN" baseline="0" dirty="0" smtClean="0"/>
              <a:t>Cũng để ý</a:t>
            </a:r>
            <a:r>
              <a:rPr lang="vi-VN" dirty="0" smtClean="0"/>
              <a:t> rằng trong hình ảnh này, Ngăn Dẫn hướng được cực tiểu hóa để</a:t>
            </a:r>
            <a:r>
              <a:rPr lang="vi-VN" baseline="0" dirty="0" smtClean="0"/>
              <a:t> hiện nhiều chỗ hơn ngăn Liên hệ hơn</a:t>
            </a:r>
            <a:r>
              <a:rPr lang="en-US" dirty="0" smtClean="0"/>
              <a:t>. </a:t>
            </a:r>
            <a:r>
              <a:rPr lang="vi-VN" dirty="0" smtClean="0"/>
              <a:t>Bạn có thể cực tiểu hóa Ngăn Dẫn hướng từ bất kỳ vùng nào của </a:t>
            </a:r>
            <a:r>
              <a:rPr lang="en-US" dirty="0" smtClean="0"/>
              <a:t>Outlook </a:t>
            </a:r>
            <a:r>
              <a:rPr lang="vi-VN" dirty="0" smtClean="0"/>
              <a:t>bằng cách bấm vào nút </a:t>
            </a:r>
            <a:r>
              <a:rPr lang="vi-VN" b="1" dirty="0" smtClean="0"/>
              <a:t>Cực tiểu hóa Ngăn Dẫn hướng</a:t>
            </a:r>
            <a:r>
              <a:rPr lang="en-US" dirty="0" smtClean="0"/>
              <a:t>.</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16E0C-A1D7-4B32-87AB-BC19D78FD37D}" type="slidenum">
              <a:rPr lang="en-US"/>
              <a:pPr/>
              <a:t>23</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vi-VN" noProof="0" dirty="0" smtClean="0"/>
              <a:t>[</a:t>
            </a:r>
            <a:r>
              <a:rPr lang="vi-VN" b="1" noProof="0" dirty="0" smtClean="0"/>
              <a:t>Lưu ý cho người</a:t>
            </a:r>
            <a:r>
              <a:rPr lang="vi-VN" b="1" baseline="0" noProof="0" dirty="0" smtClean="0"/>
              <a:t> huấn luyện</a:t>
            </a:r>
            <a:r>
              <a:rPr lang="vi-VN" noProof="0" dirty="0" smtClean="0"/>
              <a:t>: Với Outlook 2007 được</a:t>
            </a:r>
            <a:r>
              <a:rPr lang="vi-VN" baseline="0" noProof="0" dirty="0" smtClean="0"/>
              <a:t> </a:t>
            </a:r>
            <a:r>
              <a:rPr lang="vi-VN" noProof="0" dirty="0" smtClean="0"/>
              <a:t>cài đặt trên máy tính của bạn, bạn</a:t>
            </a:r>
            <a:r>
              <a:rPr lang="vi-VN" baseline="0" noProof="0" dirty="0" smtClean="0"/>
              <a:t> </a:t>
            </a:r>
            <a:r>
              <a:rPr lang="vi-VN" noProof="0" dirty="0" smtClean="0"/>
              <a:t>có thể bấm vào nối kết trong bản chiếu để trực tiếp đi tới thực hành trực tuyến. Trong thực hành, bạn có thể làm</a:t>
            </a:r>
            <a:r>
              <a:rPr lang="vi-VN" baseline="0" noProof="0" dirty="0" smtClean="0"/>
              <a:t> việc </a:t>
            </a:r>
            <a:r>
              <a:rPr lang="vi-VN" noProof="0" dirty="0" smtClean="0"/>
              <a:t>qua từng nhiệm vụ này trong Outlook 2007, với</a:t>
            </a:r>
            <a:r>
              <a:rPr lang="vi-VN" baseline="0" noProof="0" dirty="0" smtClean="0"/>
              <a:t> những chỉ lệnh </a:t>
            </a:r>
            <a:r>
              <a:rPr lang="vi-VN" noProof="0" dirty="0" smtClean="0"/>
              <a:t>hướng dẫn bạn. </a:t>
            </a:r>
            <a:r>
              <a:rPr lang="vi-VN" b="1" noProof="0" dirty="0" smtClean="0"/>
              <a:t>Quan trọng</a:t>
            </a:r>
            <a:r>
              <a:rPr lang="vi-VN" noProof="0" dirty="0" smtClean="0"/>
              <a:t>: Nếu</a:t>
            </a:r>
            <a:r>
              <a:rPr lang="vi-VN" baseline="0" noProof="0" dirty="0" smtClean="0"/>
              <a:t> bạn không có</a:t>
            </a:r>
            <a:r>
              <a:rPr lang="vi-VN" noProof="0" dirty="0" smtClean="0"/>
              <a:t> Outlook 2007, bạn không thể truy nhập những</a:t>
            </a:r>
            <a:r>
              <a:rPr lang="vi-VN" baseline="0" noProof="0" dirty="0" smtClean="0"/>
              <a:t> chỉ </a:t>
            </a:r>
            <a:r>
              <a:rPr lang="vi-VN" noProof="0" dirty="0" smtClean="0"/>
              <a:t>dẫn thực hành.]</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7147E6-91A0-4E8B-8FAF-9037EC9E1ABA}" type="slidenum">
              <a:rPr lang="en-US"/>
              <a:pPr/>
              <a:t>24</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A9AD41-BE4A-4F7B-889A-576D3C195B57}" type="slidenum">
              <a:rPr lang="en-US"/>
              <a:pPr/>
              <a:t>25</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32FBC2-5172-4E34-8270-9033CC275CD6}" type="slidenum">
              <a:rPr lang="en-US"/>
              <a:pPr/>
              <a:t>26</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13CD13-5B7D-45C4-8B01-CC6CF5665C8E}" type="slidenum">
              <a:rPr lang="en-US"/>
              <a:pPr/>
              <a:t>27</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B65A4-A857-41EC-963A-7152D4791D04}" type="slidenum">
              <a:rPr lang="en-US"/>
              <a:pPr/>
              <a:t>28</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9849B1-E608-45DF-A335-1D15F9F57691}" type="slidenum">
              <a:rPr lang="en-US"/>
              <a:pPr/>
              <a:t>29</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32185-45E5-449C-97BC-9C25E4E8978D}" type="slidenum">
              <a:rPr lang="en-US"/>
              <a:pPr/>
              <a:t>3</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ED73C4-1792-4970-858E-6EC9F1E3EE93}" type="slidenum">
              <a:rPr lang="en-US"/>
              <a:pPr/>
              <a:t>30</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4BB594-9A88-4AC4-A4A2-199DB5FA059C}" type="slidenum">
              <a:rPr lang="en-US"/>
              <a:pPr/>
              <a:t>31</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vi-VN" b="1" dirty="0" smtClean="0"/>
              <a:t>Lưu ý</a:t>
            </a:r>
            <a:r>
              <a:rPr lang="en-US" dirty="0" smtClean="0"/>
              <a:t>: </a:t>
            </a:r>
            <a:r>
              <a:rPr lang="vi-VN" dirty="0" smtClean="0"/>
              <a:t>Điều này không mới, nhưng có vài điều</a:t>
            </a:r>
            <a:r>
              <a:rPr lang="vi-VN" baseline="0" dirty="0" smtClean="0"/>
              <a:t> nên nhớ</a:t>
            </a:r>
            <a:r>
              <a:rPr lang="en-US" dirty="0" smtClean="0"/>
              <a:t>: </a:t>
            </a:r>
            <a:r>
              <a:rPr lang="vi-VN" dirty="0" smtClean="0"/>
              <a:t>Các nhóm và các nút cố định luôn sẵn dùng chỉ khi con chạy nằm trong  phần nội dung của e-mail. Ví dụ, các lệnh định dạng trong tab </a:t>
            </a:r>
            <a:r>
              <a:rPr lang="vi-VN" b="1" dirty="0" smtClean="0"/>
              <a:t>Văn bản Cơ bản</a:t>
            </a:r>
            <a:r>
              <a:rPr lang="vi-VN" b="0" dirty="0" smtClean="0"/>
              <a:t> sẽ không sẵn dùng khi con </a:t>
            </a:r>
            <a:r>
              <a:rPr lang="vi-VN" dirty="0" smtClean="0"/>
              <a:t>chạy </a:t>
            </a:r>
            <a:r>
              <a:rPr lang="vi-VN" b="0" dirty="0" smtClean="0"/>
              <a:t>ở trong trường </a:t>
            </a:r>
            <a:r>
              <a:rPr lang="vi-VN" b="1" dirty="0" smtClean="0"/>
              <a:t>K/g</a:t>
            </a:r>
            <a:r>
              <a:rPr lang="vi-VN" b="0" dirty="0" smtClean="0"/>
              <a:t> hay trường </a:t>
            </a:r>
            <a:r>
              <a:rPr lang="vi-VN" b="1" dirty="0" smtClean="0"/>
              <a:t>Chủ đề</a:t>
            </a:r>
            <a:r>
              <a:rPr lang="vi-VN" b="0" dirty="0" smtClean="0"/>
              <a:t>;</a:t>
            </a:r>
            <a:r>
              <a:rPr lang="vi-VN" b="0" baseline="0" dirty="0" smtClean="0"/>
              <a:t> để dùng các lệnh này, bạn cần chuyển con </a:t>
            </a:r>
            <a:r>
              <a:rPr lang="vi-VN" dirty="0" smtClean="0"/>
              <a:t>chạy </a:t>
            </a:r>
            <a:r>
              <a:rPr lang="vi-VN" b="0" baseline="0" dirty="0" smtClean="0"/>
              <a:t>tới </a:t>
            </a:r>
            <a:r>
              <a:rPr lang="vi-VN" dirty="0" smtClean="0"/>
              <a:t>phần nội dung</a:t>
            </a:r>
            <a:r>
              <a:rPr lang="vi-VN" b="0" baseline="0" dirty="0" smtClean="0"/>
              <a:t> của thư</a:t>
            </a:r>
            <a:r>
              <a:rPr lang="en-US" dirty="0" smtClean="0"/>
              <a:t>.</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60F503-59AB-4EBE-A004-56FDC828929B}" type="slidenum">
              <a:rPr lang="en-US"/>
              <a:pPr/>
              <a:t>32</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6595F0-5D8D-4866-8FF1-E3396A29654E}" type="slidenum">
              <a:rPr lang="en-US"/>
              <a:pPr/>
              <a:t>33</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vi-VN" noProof="0" dirty="0" smtClean="0"/>
              <a:t>Bạn có thể dùng Sao ẩn (viết tắt của chữ bản sao ẩn) để gửi thư không để lộ tên của người nhận cho người khác—đó</a:t>
            </a:r>
            <a:r>
              <a:rPr lang="vi-VN" baseline="0" noProof="0" dirty="0" smtClean="0"/>
              <a:t> là một cách </a:t>
            </a:r>
            <a:r>
              <a:rPr lang="vi-VN" noProof="0" dirty="0" smtClean="0"/>
              <a:t>bảo vệ tính riêng tư cho người bạn gửi thư tới.</a:t>
            </a:r>
          </a:p>
          <a:p>
            <a:r>
              <a:rPr lang="vi-VN" b="1" noProof="0" dirty="0" smtClean="0"/>
              <a:t>Gợi ý</a:t>
            </a:r>
            <a:r>
              <a:rPr lang="vi-VN" noProof="0" dirty="0" smtClean="0"/>
              <a:t>: Bạn có thể hiện hoặc</a:t>
            </a:r>
            <a:r>
              <a:rPr lang="vi-VN" baseline="0" noProof="0" dirty="0" smtClean="0"/>
              <a:t> </a:t>
            </a:r>
            <a:r>
              <a:rPr lang="vi-VN" noProof="0" dirty="0" smtClean="0"/>
              <a:t>ẩn trường </a:t>
            </a:r>
            <a:r>
              <a:rPr lang="vi-VN" b="1" noProof="0" dirty="0" smtClean="0"/>
              <a:t>Sao</a:t>
            </a:r>
            <a:r>
              <a:rPr lang="vi-VN" b="1" baseline="0" noProof="0" dirty="0" smtClean="0"/>
              <a:t> ẩn</a:t>
            </a:r>
            <a:r>
              <a:rPr lang="vi-VN" b="0" noProof="0" dirty="0" smtClean="0"/>
              <a:t> khi bạn</a:t>
            </a:r>
            <a:r>
              <a:rPr lang="vi-VN" b="0" baseline="0" noProof="0" dirty="0" smtClean="0"/>
              <a:t> cần</a:t>
            </a:r>
            <a:r>
              <a:rPr lang="vi-VN" b="0" noProof="0" dirty="0" smtClean="0"/>
              <a:t> bằng cách thêm nút </a:t>
            </a:r>
            <a:r>
              <a:rPr lang="vi-VN" b="1" noProof="0" dirty="0" smtClean="0"/>
              <a:t>Hiện Sao</a:t>
            </a:r>
            <a:r>
              <a:rPr lang="vi-VN" b="1" baseline="0" noProof="0" dirty="0" smtClean="0"/>
              <a:t> ẩn</a:t>
            </a:r>
            <a:r>
              <a:rPr lang="vi-VN" b="0" noProof="0" dirty="0" smtClean="0"/>
              <a:t> vào Thanh công cụ Truy nhập Nhanh</a:t>
            </a:r>
            <a:r>
              <a:rPr lang="vi-VN" noProof="0" dirty="0" smtClean="0"/>
              <a:t>. Tuy nhiên, bạn</a:t>
            </a:r>
            <a:r>
              <a:rPr lang="vi-VN" baseline="0" noProof="0" dirty="0" smtClean="0"/>
              <a:t> </a:t>
            </a:r>
            <a:r>
              <a:rPr lang="vi-VN" noProof="0" dirty="0" smtClean="0"/>
              <a:t>không cần bật hoặc</a:t>
            </a:r>
            <a:r>
              <a:rPr lang="vi-VN" baseline="0" noProof="0" dirty="0" smtClean="0"/>
              <a:t> </a:t>
            </a:r>
            <a:r>
              <a:rPr lang="vi-VN" noProof="0" dirty="0" smtClean="0"/>
              <a:t>tắt trường </a:t>
            </a:r>
            <a:r>
              <a:rPr lang="vi-VN" b="1" noProof="0" dirty="0" smtClean="0"/>
              <a:t>Sao</a:t>
            </a:r>
            <a:r>
              <a:rPr lang="vi-VN" b="1" baseline="0" noProof="0" dirty="0" smtClean="0"/>
              <a:t> ẩn</a:t>
            </a:r>
            <a:r>
              <a:rPr lang="vi-VN" b="0" noProof="0" dirty="0" smtClean="0"/>
              <a:t> mỗi</a:t>
            </a:r>
            <a:r>
              <a:rPr lang="vi-VN" b="0" baseline="0" noProof="0" dirty="0" smtClean="0"/>
              <a:t> khi bạn gửi e-mail</a:t>
            </a:r>
            <a:r>
              <a:rPr lang="vi-VN" noProof="0" dirty="0" smtClean="0"/>
              <a:t>; trường </a:t>
            </a:r>
            <a:r>
              <a:rPr lang="vi-VN" b="1" noProof="0" dirty="0" smtClean="0"/>
              <a:t>Sao</a:t>
            </a:r>
            <a:r>
              <a:rPr lang="vi-VN" b="1" baseline="0" noProof="0" dirty="0" smtClean="0"/>
              <a:t> ẩn </a:t>
            </a:r>
            <a:r>
              <a:rPr lang="vi-VN" b="0" noProof="0" dirty="0" smtClean="0"/>
              <a:t>sẽ không hiện trên thư đã nhận, ngay cả khi bạn không tắt nó trong thư đã</a:t>
            </a:r>
            <a:r>
              <a:rPr lang="vi-VN" b="0" baseline="0" noProof="0" dirty="0" smtClean="0"/>
              <a:t> </a:t>
            </a:r>
            <a:r>
              <a:rPr lang="vi-VN" b="0" noProof="0" dirty="0" smtClean="0"/>
              <a:t>gửi</a:t>
            </a:r>
            <a:r>
              <a:rPr lang="vi-VN" noProof="0" dirty="0" smtClean="0"/>
              <a:t>. </a:t>
            </a:r>
          </a:p>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ACF924-A1E0-459B-AC58-A9965AAE7261}" type="slidenum">
              <a:rPr lang="en-US"/>
              <a:pPr/>
              <a:t>34</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1B1002-38E9-49C8-A28C-3A28CE072F92}" type="slidenum">
              <a:rPr lang="en-US"/>
              <a:pPr/>
              <a:t>35</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8C4587-410C-426B-B662-6C20E48383A8}" type="slidenum">
              <a:rPr lang="en-US"/>
              <a:pPr/>
              <a:t>36</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322C04-2008-4712-AF41-5D8011A4CEBA}" type="slidenum">
              <a:rPr lang="en-US"/>
              <a:pPr/>
              <a:t>37</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vi-VN" smtClean="0"/>
              <a:t>Thư sẽ tự động chuyển </a:t>
            </a:r>
            <a:r>
              <a:rPr lang="vi-VN" dirty="0" smtClean="0"/>
              <a:t>đến cặp </a:t>
            </a:r>
            <a:r>
              <a:rPr lang="vi-VN" b="1" dirty="0" smtClean="0"/>
              <a:t>Khoản </a:t>
            </a:r>
            <a:r>
              <a:rPr lang="vi-VN" b="1" smtClean="0"/>
              <a:t>mục </a:t>
            </a:r>
            <a:r>
              <a:rPr lang="en-US" b="1" smtClean="0"/>
              <a:t>Đã</a:t>
            </a:r>
            <a:r>
              <a:rPr lang="vi-VN" b="1" smtClean="0"/>
              <a:t> </a:t>
            </a:r>
            <a:r>
              <a:rPr lang="vi-VN" b="1" dirty="0" smtClean="0"/>
              <a:t>gửi</a:t>
            </a:r>
            <a:r>
              <a:rPr lang="vi-VN" b="0" dirty="0" smtClean="0"/>
              <a:t> một </a:t>
            </a:r>
            <a:r>
              <a:rPr lang="vi-VN" b="0" smtClean="0"/>
              <a:t>khi </a:t>
            </a:r>
            <a:r>
              <a:rPr lang="en-US" b="0" smtClean="0"/>
              <a:t>bạn</a:t>
            </a:r>
            <a:r>
              <a:rPr lang="en-US" b="0" baseline="0" smtClean="0"/>
              <a:t> gửi nó.</a:t>
            </a:r>
            <a:r>
              <a:rPr lang="en-US" smtClean="0"/>
              <a:t> </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72F33F-F40B-4725-B24A-11D9CF045C20}" type="slidenum">
              <a:rPr lang="en-US"/>
              <a:pPr/>
              <a:t>38</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vi-VN" b="1" dirty="0" smtClean="0"/>
              <a:t>Biểu </a:t>
            </a:r>
            <a:r>
              <a:rPr lang="vi-VN" b="1" smtClean="0"/>
              <a:t>tượng </a:t>
            </a:r>
            <a:r>
              <a:rPr lang="en-US" b="1" smtClean="0"/>
              <a:t>cái</a:t>
            </a:r>
            <a:r>
              <a:rPr lang="en-US" b="1" baseline="0" smtClean="0"/>
              <a:t> </a:t>
            </a:r>
            <a:r>
              <a:rPr lang="vi-VN" b="1" smtClean="0"/>
              <a:t>chuông</a:t>
            </a:r>
            <a:r>
              <a:rPr lang="vi-VN" b="0" smtClean="0"/>
              <a:t> chỉ </a:t>
            </a:r>
            <a:r>
              <a:rPr lang="en-US" b="0" smtClean="0"/>
              <a:t>ra </a:t>
            </a:r>
            <a:r>
              <a:rPr lang="vi-VN" b="0" smtClean="0"/>
              <a:t>cho </a:t>
            </a:r>
            <a:r>
              <a:rPr lang="vi-VN" b="0" dirty="0" smtClean="0"/>
              <a:t>người nhận rằng </a:t>
            </a:r>
            <a:r>
              <a:rPr lang="vi-VN" b="0" smtClean="0"/>
              <a:t>thư </a:t>
            </a:r>
            <a:r>
              <a:rPr lang="en-US" b="0" smtClean="0"/>
              <a:t>bao gồm</a:t>
            </a:r>
            <a:r>
              <a:rPr lang="en-US" b="0" baseline="0" smtClean="0"/>
              <a:t> một </a:t>
            </a:r>
            <a:r>
              <a:rPr lang="vi-VN" b="0" smtClean="0"/>
              <a:t>lời </a:t>
            </a:r>
            <a:r>
              <a:rPr lang="vi-VN" b="0" dirty="0" smtClean="0"/>
              <a:t>nhắc</a:t>
            </a:r>
            <a:r>
              <a:rPr lang="en-US" dirty="0" smtClean="0"/>
              <a:t>. </a:t>
            </a:r>
          </a:p>
          <a:p>
            <a:r>
              <a:rPr lang="vi-VN" dirty="0" smtClean="0"/>
              <a:t>Lưu ý rằng khoản mục sẽ </a:t>
            </a:r>
            <a:r>
              <a:rPr lang="vi-VN" i="1" dirty="0" smtClean="0"/>
              <a:t>không được </a:t>
            </a:r>
            <a:r>
              <a:rPr lang="vi-VN" dirty="0" smtClean="0"/>
              <a:t>thêm vào </a:t>
            </a:r>
            <a:r>
              <a:rPr lang="vi-VN" smtClean="0"/>
              <a:t>Thanh Việc-cần-làm</a:t>
            </a:r>
            <a:r>
              <a:rPr lang="en-US" smtClean="0"/>
              <a:t> của</a:t>
            </a:r>
            <a:r>
              <a:rPr lang="en-US" baseline="0" smtClean="0"/>
              <a:t> người nhận</a:t>
            </a:r>
            <a:r>
              <a:rPr lang="en-US" smtClean="0"/>
              <a:t>—tạo</a:t>
            </a:r>
            <a:r>
              <a:rPr lang="en-US" baseline="0" smtClean="0"/>
              <a:t> nên một </a:t>
            </a:r>
            <a:r>
              <a:rPr lang="vi-VN" smtClean="0"/>
              <a:t>danh sách việc-cần-làm </a:t>
            </a:r>
            <a:r>
              <a:rPr lang="en-US" smtClean="0"/>
              <a:t>là</a:t>
            </a:r>
            <a:r>
              <a:rPr lang="en-US" baseline="0" smtClean="0"/>
              <a:t> sự l</a:t>
            </a:r>
            <a:r>
              <a:rPr lang="vi-VN" smtClean="0"/>
              <a:t>ựa</a:t>
            </a:r>
            <a:r>
              <a:rPr lang="en-US" smtClean="0"/>
              <a:t> </a:t>
            </a:r>
            <a:r>
              <a:rPr lang="vi-VN" smtClean="0"/>
              <a:t>chọn của cá nhân</a:t>
            </a:r>
            <a:r>
              <a:rPr lang="en-US" smtClean="0"/>
              <a:t>. </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36B8AB-64BA-4C83-B679-4F3DD3045161}" type="slidenum">
              <a:rPr lang="en-US"/>
              <a:pPr/>
              <a:t>39</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0ECDEA-523E-47A3-8897-854CFAC5FE5D}" type="slidenum">
              <a:rPr lang="en-US"/>
              <a:pPr/>
              <a:t>4</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C610B7-C8A1-4417-B532-AA59D9AEFDC2}" type="slidenum">
              <a:rPr lang="en-US"/>
              <a:pPr/>
              <a:t>40</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80D722-8579-45F7-96B1-B32C55BEE5BD}" type="slidenum">
              <a:rPr lang="en-US"/>
              <a:pPr/>
              <a:t>41</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55E46-74E5-4628-87FF-F12B0A3E0E30}" type="slidenum">
              <a:rPr lang="en-US"/>
              <a:pPr/>
              <a:t>42</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vi-VN" b="1" dirty="0" smtClean="0"/>
              <a:t>Lưu ý</a:t>
            </a:r>
            <a:r>
              <a:rPr lang="en-US" dirty="0" smtClean="0"/>
              <a:t>: </a:t>
            </a:r>
            <a:r>
              <a:rPr lang="vi-VN" dirty="0" smtClean="0"/>
              <a:t>Nếu không nhìn thấy </a:t>
            </a:r>
            <a:r>
              <a:rPr lang="vi-VN" smtClean="0"/>
              <a:t>lệnh </a:t>
            </a:r>
            <a:r>
              <a:rPr lang="vi-VN" b="1" smtClean="0"/>
              <a:t>Thu hồi</a:t>
            </a:r>
            <a:r>
              <a:rPr lang="vi-VN" b="1" smtClean="0">
                <a:solidFill>
                  <a:srgbClr val="FFCC00"/>
                </a:solidFill>
              </a:rPr>
              <a:t> Thư </a:t>
            </a:r>
            <a:r>
              <a:rPr lang="en-US" b="1" smtClean="0">
                <a:solidFill>
                  <a:srgbClr val="FFCC00"/>
                </a:solidFill>
              </a:rPr>
              <a:t>N</a:t>
            </a:r>
            <a:r>
              <a:rPr lang="vi-VN" b="1" smtClean="0">
                <a:solidFill>
                  <a:srgbClr val="FFCC00"/>
                </a:solidFill>
              </a:rPr>
              <a:t>ày</a:t>
            </a:r>
            <a:r>
              <a:rPr lang="vi-VN" b="1" dirty="0" smtClean="0">
                <a:solidFill>
                  <a:srgbClr val="FFCC00"/>
                </a:solidFill>
              </a:rPr>
              <a:t>, </a:t>
            </a:r>
            <a:r>
              <a:rPr lang="vi-VN" b="0" dirty="0" smtClean="0">
                <a:solidFill>
                  <a:srgbClr val="FFCC00"/>
                </a:solidFill>
              </a:rPr>
              <a:t>có lẽ vì bạn không dùng</a:t>
            </a:r>
            <a:r>
              <a:rPr lang="en-US" dirty="0" smtClean="0"/>
              <a:t> Microsoft Exchange Server</a:t>
            </a:r>
            <a:r>
              <a:rPr lang="vi-VN" dirty="0" smtClean="0"/>
              <a:t> cho </a:t>
            </a:r>
            <a:r>
              <a:rPr lang="en-US" dirty="0" smtClean="0"/>
              <a:t>e-mail </a:t>
            </a:r>
            <a:r>
              <a:rPr lang="vi-VN" dirty="0" smtClean="0"/>
              <a:t>của bạn</a:t>
            </a:r>
            <a:r>
              <a:rPr lang="en-US" dirty="0" smtClean="0"/>
              <a:t>. </a:t>
            </a:r>
            <a:r>
              <a:rPr lang="vi-VN" dirty="0" smtClean="0"/>
              <a:t>Thẻ </a:t>
            </a:r>
            <a:r>
              <a:rPr lang="vi-VN" smtClean="0"/>
              <a:t>Tham chiếu </a:t>
            </a:r>
            <a:r>
              <a:rPr lang="vi-VN" dirty="0" smtClean="0"/>
              <a:t>Nhanh</a:t>
            </a:r>
            <a:r>
              <a:rPr lang="vi-VN" smtClean="0"/>
              <a:t>, </a:t>
            </a:r>
            <a:r>
              <a:rPr lang="en-US" smtClean="0"/>
              <a:t>được</a:t>
            </a:r>
            <a:r>
              <a:rPr lang="en-US" baseline="0" smtClean="0"/>
              <a:t> </a:t>
            </a:r>
            <a:r>
              <a:rPr lang="vi-VN" smtClean="0"/>
              <a:t>nối </a:t>
            </a:r>
            <a:r>
              <a:rPr lang="vi-VN" dirty="0" smtClean="0"/>
              <a:t>kết ở cuối</a:t>
            </a:r>
            <a:r>
              <a:rPr lang="vi-VN" baseline="0" dirty="0" smtClean="0"/>
              <a:t> khóa này, có nhiều thông tin hơn </a:t>
            </a:r>
            <a:r>
              <a:rPr lang="vi-VN" baseline="0" smtClean="0"/>
              <a:t>về </a:t>
            </a:r>
            <a:r>
              <a:rPr lang="en-US" baseline="0" smtClean="0"/>
              <a:t>cách bạn có thể kiểm chứng </a:t>
            </a:r>
            <a:r>
              <a:rPr lang="vi-VN" baseline="0" smtClean="0"/>
              <a:t>điều </a:t>
            </a:r>
            <a:r>
              <a:rPr lang="vi-VN" baseline="0" dirty="0" smtClean="0"/>
              <a:t>này</a:t>
            </a:r>
            <a:r>
              <a:rPr lang="en-US" smtClean="0"/>
              <a:t>. </a:t>
            </a:r>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B72627-4B9C-48BA-A5E9-C8707655E466}" type="slidenum">
              <a:rPr lang="en-US"/>
              <a:pPr/>
              <a:t>43</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8EB526-912D-4D8D-97F3-E0009E356D3C}" type="slidenum">
              <a:rPr lang="en-US"/>
              <a:pPr/>
              <a:t>44</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US" b="1" smtClean="0"/>
              <a:t>Ghi chú:</a:t>
            </a:r>
            <a:r>
              <a:rPr lang="en-US" smtClean="0"/>
              <a:t> B</a:t>
            </a:r>
            <a:r>
              <a:rPr lang="en-US" baseline="0" smtClean="0"/>
              <a:t>ạn đặt</a:t>
            </a:r>
            <a:r>
              <a:rPr lang="vi-VN" smtClean="0"/>
              <a:t> </a:t>
            </a:r>
            <a:r>
              <a:rPr lang="vi-VN" dirty="0" smtClean="0"/>
              <a:t>thời </a:t>
            </a:r>
            <a:r>
              <a:rPr lang="vi-VN" smtClean="0"/>
              <a:t>gian lời </a:t>
            </a:r>
            <a:r>
              <a:rPr lang="vi-VN" dirty="0" smtClean="0"/>
              <a:t>nhắc chuẩn cho </a:t>
            </a:r>
            <a:r>
              <a:rPr lang="vi-VN" smtClean="0"/>
              <a:t>mọi </a:t>
            </a:r>
            <a:r>
              <a:rPr lang="en-US" smtClean="0"/>
              <a:t>cuộc</a:t>
            </a:r>
            <a:r>
              <a:rPr lang="en-US" baseline="0" smtClean="0"/>
              <a:t> hẹn </a:t>
            </a:r>
            <a:r>
              <a:rPr lang="vi-VN" smtClean="0"/>
              <a:t>bằng </a:t>
            </a:r>
            <a:r>
              <a:rPr lang="vi-VN" dirty="0" smtClean="0"/>
              <a:t>cách bấm vào </a:t>
            </a:r>
            <a:r>
              <a:rPr lang="vi-VN" b="1" dirty="0" smtClean="0"/>
              <a:t>Tùy chọn</a:t>
            </a:r>
            <a:r>
              <a:rPr lang="vi-VN" b="0" dirty="0" smtClean="0"/>
              <a:t> trên menu </a:t>
            </a:r>
            <a:r>
              <a:rPr lang="vi-VN" b="1" dirty="0" smtClean="0"/>
              <a:t>Công cụ</a:t>
            </a:r>
            <a:r>
              <a:rPr lang="vi-VN" b="0" dirty="0" smtClean="0"/>
              <a:t> trong cửa </a:t>
            </a:r>
            <a:r>
              <a:rPr lang="vi-VN" b="0" smtClean="0"/>
              <a:t>sổ </a:t>
            </a:r>
            <a:r>
              <a:rPr lang="en-US" smtClean="0"/>
              <a:t>Outlook </a:t>
            </a:r>
            <a:r>
              <a:rPr lang="vi-VN" b="0" smtClean="0"/>
              <a:t>chính</a:t>
            </a:r>
            <a:r>
              <a:rPr lang="en-US" smtClean="0"/>
              <a:t>, rồi </a:t>
            </a:r>
            <a:r>
              <a:rPr lang="vi-VN" smtClean="0"/>
              <a:t>thiết </a:t>
            </a:r>
            <a:r>
              <a:rPr lang="vi-VN" dirty="0" smtClean="0"/>
              <a:t>lập thời </a:t>
            </a:r>
            <a:r>
              <a:rPr lang="vi-VN" smtClean="0"/>
              <a:t>gian </a:t>
            </a:r>
            <a:r>
              <a:rPr lang="en-US" smtClean="0"/>
              <a:t>mặc</a:t>
            </a:r>
            <a:r>
              <a:rPr lang="en-US" baseline="0" smtClean="0"/>
              <a:t> </a:t>
            </a:r>
            <a:r>
              <a:rPr lang="vi-VN" smtClean="0"/>
              <a:t>định </a:t>
            </a:r>
            <a:r>
              <a:rPr lang="vi-VN" dirty="0" smtClean="0"/>
              <a:t>trên </a:t>
            </a:r>
            <a:r>
              <a:rPr lang="vi-VN" smtClean="0"/>
              <a:t>tab </a:t>
            </a:r>
            <a:r>
              <a:rPr lang="en-US" b="1" smtClean="0"/>
              <a:t>Sở</a:t>
            </a:r>
            <a:r>
              <a:rPr lang="en-US" b="1" baseline="0" smtClean="0"/>
              <a:t> </a:t>
            </a:r>
            <a:r>
              <a:rPr lang="vi-VN" b="1" smtClean="0"/>
              <a:t>thích</a:t>
            </a:r>
            <a:r>
              <a:rPr lang="vi-VN" b="1" dirty="0" smtClean="0"/>
              <a:t>, </a:t>
            </a:r>
            <a:r>
              <a:rPr lang="vi-VN" b="0" smtClean="0"/>
              <a:t>dưới </a:t>
            </a:r>
            <a:r>
              <a:rPr lang="vi-VN" b="1" smtClean="0"/>
              <a:t>Lịch</a:t>
            </a:r>
            <a:r>
              <a:rPr lang="en-US" smtClean="0"/>
              <a:t>.</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85776D-5558-4C0C-8271-2F3DF34663B7}" type="slidenum">
              <a:rPr lang="en-US"/>
              <a:pPr/>
              <a:t>45</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ACC78-7F44-42EC-A027-E41EB039A49D}" type="slidenum">
              <a:rPr lang="en-US"/>
              <a:pPr/>
              <a:t>46</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112A1-D407-4B11-93E2-BC20D194FFD4}" type="slidenum">
              <a:rPr lang="en-US"/>
              <a:pPr/>
              <a:t>47</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r>
              <a:rPr lang="vi-VN" smtClean="0"/>
              <a:t>Để sửa </a:t>
            </a:r>
            <a:r>
              <a:rPr lang="vi-VN" dirty="0" smtClean="0"/>
              <a:t>Danh thiếp Điện tử </a:t>
            </a:r>
            <a:r>
              <a:rPr lang="vi-VN" smtClean="0"/>
              <a:t>của </a:t>
            </a:r>
            <a:r>
              <a:rPr lang="en-US" smtClean="0"/>
              <a:t>một</a:t>
            </a:r>
            <a:r>
              <a:rPr lang="en-US" baseline="0" smtClean="0"/>
              <a:t> </a:t>
            </a:r>
            <a:r>
              <a:rPr lang="vi-VN" smtClean="0"/>
              <a:t>liên </a:t>
            </a:r>
            <a:r>
              <a:rPr lang="vi-VN" dirty="0" smtClean="0"/>
              <a:t>hệ, bấm vào nút </a:t>
            </a:r>
            <a:r>
              <a:rPr lang="vi-VN" b="1" dirty="0" smtClean="0"/>
              <a:t>Danh thiếp Điện tử</a:t>
            </a:r>
            <a:r>
              <a:rPr lang="vi-VN" dirty="0" smtClean="0"/>
              <a:t> trên tab </a:t>
            </a:r>
            <a:r>
              <a:rPr lang="vi-VN" b="1" dirty="0" smtClean="0"/>
              <a:t>Liên hệ</a:t>
            </a:r>
            <a:r>
              <a:rPr lang="en-US" smtClean="0"/>
              <a:t>. </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083542-D874-4D94-A475-ECF2ADC29361}" type="slidenum">
              <a:rPr lang="en-US"/>
              <a:pPr/>
              <a:t>48</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770CE4-6EEE-46E7-8688-9D5A2067E2C8}" type="slidenum">
              <a:rPr lang="en-US"/>
              <a:pPr/>
              <a:t>49</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1F8330-FFBE-4AEF-B626-13122A48C8CB}" type="slidenum">
              <a:rPr lang="en-US"/>
              <a:pPr/>
              <a:t>5</a:t>
            </a:fld>
            <a:endParaRPr 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86A601-D2F6-496F-95E0-F56223D5F2F5}" type="slidenum">
              <a:rPr lang="en-US"/>
              <a:pPr/>
              <a:t>50</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74C86E-51A9-4BE4-B9D0-CD89045C81CA}" type="slidenum">
              <a:rPr lang="en-US"/>
              <a:pPr/>
              <a:t>51</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7D6612-062D-48BA-B77D-9553F1D8D2BC}" type="slidenum">
              <a:rPr lang="en-US"/>
              <a:pPr/>
              <a:t>52</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5B7BCD-393A-4611-B993-8EC5A8B85FF6}" type="slidenum">
              <a:rPr lang="en-US"/>
              <a:pPr/>
              <a:t>53</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pPr marL="401638" indent="-401638">
              <a:spcBef>
                <a:spcPct val="20000"/>
              </a:spcBef>
              <a:spcAft>
                <a:spcPct val="75000"/>
              </a:spcAft>
              <a:buFontTx/>
              <a:buNone/>
            </a:pPr>
            <a:endParaRPr 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A6F79-2D1F-4412-AF28-C50A5EE9FADE}" type="slidenum">
              <a:rPr lang="en-US"/>
              <a:pPr/>
              <a:t>54</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53FCB6-539F-4C8E-AFCF-1677415DE25F}" type="slidenum">
              <a:rPr lang="en-US"/>
              <a:pPr/>
              <a:t>55</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4AC55-1B2A-4A18-BC63-598376BBD5ED}" type="slidenum">
              <a:rPr lang="en-US"/>
              <a:pPr/>
              <a:t>56</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8BD42D-50F7-4767-BBFB-4EE9EF809088}" type="slidenum">
              <a:rPr lang="en-US"/>
              <a:pPr/>
              <a:t>57</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FFCA6B-2AFB-417D-A371-747D047029C7}" type="slidenum">
              <a:rPr lang="en-US"/>
              <a:pPr/>
              <a:t>58</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83532E-A1F2-445F-BDDA-F687C6B57BF2}" type="slidenum">
              <a:rPr lang="en-US"/>
              <a:pPr/>
              <a:t>59</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vi-VN" dirty="0" smtClean="0"/>
              <a:t>Để xem danh sách đầy đủ </a:t>
            </a:r>
            <a:r>
              <a:rPr lang="vi-VN" smtClean="0"/>
              <a:t>các </a:t>
            </a:r>
            <a:r>
              <a:rPr lang="en-US" smtClean="0"/>
              <a:t>loại</a:t>
            </a:r>
            <a:r>
              <a:rPr lang="en-US" baseline="0" smtClean="0"/>
              <a:t> </a:t>
            </a:r>
            <a:r>
              <a:rPr lang="vi-VN" smtClean="0"/>
              <a:t>tệp </a:t>
            </a:r>
            <a:r>
              <a:rPr lang="vi-VN" dirty="0" smtClean="0"/>
              <a:t>bị chặn và đọc thêm </a:t>
            </a:r>
            <a:r>
              <a:rPr lang="vi-VN" smtClean="0"/>
              <a:t>về </a:t>
            </a:r>
            <a:r>
              <a:rPr lang="en-US" smtClean="0"/>
              <a:t>cách </a:t>
            </a:r>
            <a:r>
              <a:rPr lang="vi-VN" smtClean="0"/>
              <a:t>tránh </a:t>
            </a:r>
            <a:r>
              <a:rPr lang="en-US" smtClean="0"/>
              <a:t>các</a:t>
            </a:r>
            <a:r>
              <a:rPr lang="en-US" baseline="0" smtClean="0"/>
              <a:t> </a:t>
            </a:r>
            <a:r>
              <a:rPr lang="vi-VN" smtClean="0"/>
              <a:t>tệp </a:t>
            </a:r>
            <a:r>
              <a:rPr lang="vi-VN" dirty="0" smtClean="0"/>
              <a:t>đính</a:t>
            </a:r>
            <a:r>
              <a:rPr lang="vi-VN" baseline="0" dirty="0" smtClean="0"/>
              <a:t> kèm bị chặn, xem </a:t>
            </a:r>
            <a:r>
              <a:rPr lang="vi-VN" baseline="0" smtClean="0"/>
              <a:t>bài </a:t>
            </a:r>
            <a:r>
              <a:rPr lang="en-US" smtClean="0"/>
              <a:t>“</a:t>
            </a:r>
            <a:r>
              <a:rPr lang="vi-VN" dirty="0" smtClean="0"/>
              <a:t>Các đính kèm bị chặn trong</a:t>
            </a:r>
            <a:r>
              <a:rPr lang="en-US" dirty="0" smtClean="0"/>
              <a:t> Outlook.” </a:t>
            </a:r>
            <a:r>
              <a:rPr lang="vi-VN" dirty="0" smtClean="0"/>
              <a:t>Hướng </a:t>
            </a:r>
            <a:r>
              <a:rPr lang="vi-VN" smtClean="0"/>
              <a:t>dẫn </a:t>
            </a:r>
            <a:r>
              <a:rPr lang="en-US" smtClean="0"/>
              <a:t>T</a:t>
            </a:r>
            <a:r>
              <a:rPr lang="vi-VN" smtClean="0"/>
              <a:t>ham </a:t>
            </a:r>
            <a:r>
              <a:rPr lang="vi-VN" dirty="0" smtClean="0"/>
              <a:t>khảo Nhanh</a:t>
            </a:r>
            <a:r>
              <a:rPr lang="vi-VN" smtClean="0"/>
              <a:t>, </a:t>
            </a:r>
            <a:r>
              <a:rPr lang="en-US" smtClean="0"/>
              <a:t>được</a:t>
            </a:r>
            <a:r>
              <a:rPr lang="en-US" baseline="0" smtClean="0"/>
              <a:t> </a:t>
            </a:r>
            <a:r>
              <a:rPr lang="vi-VN" smtClean="0"/>
              <a:t>nối </a:t>
            </a:r>
            <a:r>
              <a:rPr lang="vi-VN" dirty="0" smtClean="0"/>
              <a:t>kết vào cuối </a:t>
            </a:r>
            <a:r>
              <a:rPr lang="vi-VN" smtClean="0"/>
              <a:t>khóa </a:t>
            </a:r>
            <a:r>
              <a:rPr lang="en-US" smtClean="0"/>
              <a:t>học</a:t>
            </a:r>
            <a:r>
              <a:rPr lang="en-US" baseline="0" smtClean="0"/>
              <a:t> </a:t>
            </a:r>
            <a:r>
              <a:rPr lang="vi-VN" smtClean="0"/>
              <a:t>này, </a:t>
            </a:r>
            <a:r>
              <a:rPr lang="en-US" smtClean="0"/>
              <a:t>bao </a:t>
            </a:r>
            <a:r>
              <a:rPr lang="vi-VN" smtClean="0"/>
              <a:t>gồm</a:t>
            </a:r>
            <a:r>
              <a:rPr lang="en-US" baseline="0" smtClean="0"/>
              <a:t> </a:t>
            </a:r>
            <a:r>
              <a:rPr lang="vi-VN" baseline="0" smtClean="0"/>
              <a:t>nối kết </a:t>
            </a:r>
            <a:r>
              <a:rPr lang="vi-VN" baseline="0" dirty="0" smtClean="0"/>
              <a:t>tới </a:t>
            </a:r>
            <a:r>
              <a:rPr lang="vi-VN" baseline="0" smtClean="0"/>
              <a:t>bài viết </a:t>
            </a:r>
            <a:r>
              <a:rPr lang="en-US" baseline="0" smtClean="0"/>
              <a:t>đó</a:t>
            </a:r>
            <a:r>
              <a:rPr lang="en-US" smtClean="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8520A6-768D-4508-8E93-5D336419A3BD}" type="slidenum">
              <a:rPr lang="en-US"/>
              <a:pPr/>
              <a:t>6</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vi-VN" noProof="0" dirty="0" smtClean="0"/>
              <a:t>Và còn nhiều</a:t>
            </a:r>
            <a:r>
              <a:rPr lang="vi-VN" baseline="0" noProof="0" dirty="0" smtClean="0"/>
              <a:t> tính năng tuyệt vời </a:t>
            </a:r>
            <a:r>
              <a:rPr lang="vi-VN" noProof="0" dirty="0" smtClean="0"/>
              <a:t>nữa với Ruy-băng—nhiều</a:t>
            </a:r>
            <a:r>
              <a:rPr lang="vi-VN" baseline="0" noProof="0" dirty="0" smtClean="0"/>
              <a:t> trợ giúp cho phép bạn làm việc nhanh và hiệu quả hơn</a:t>
            </a:r>
            <a:r>
              <a:rPr lang="vi-VN" noProof="0" dirty="0" smtClean="0"/>
              <a:t>. Có</a:t>
            </a:r>
            <a:r>
              <a:rPr lang="vi-VN" baseline="0" noProof="0" dirty="0" smtClean="0"/>
              <a:t> thể nêu tên một số chức năng này như </a:t>
            </a:r>
            <a:r>
              <a:rPr lang="vi-VN" b="1" baseline="0" noProof="0" dirty="0" smtClean="0"/>
              <a:t>Thanh Việc-cần-làm</a:t>
            </a:r>
            <a:r>
              <a:rPr lang="vi-VN" baseline="0" noProof="0" dirty="0" smtClean="0"/>
              <a:t>, </a:t>
            </a:r>
            <a:r>
              <a:rPr lang="vi-VN" b="1" baseline="0" noProof="0" dirty="0" smtClean="0"/>
              <a:t>dẫn hướng mới trong lịch</a:t>
            </a:r>
            <a:r>
              <a:rPr lang="vi-VN" baseline="0" noProof="0" dirty="0" smtClean="0"/>
              <a:t> và </a:t>
            </a:r>
            <a:r>
              <a:rPr lang="vi-VN" b="1" baseline="0" noProof="0" dirty="0" smtClean="0"/>
              <a:t>dạng thức mới cho Liên hệ</a:t>
            </a:r>
            <a:r>
              <a:rPr lang="vi-VN" noProof="0" dirty="0" smtClean="0"/>
              <a:t>.</a:t>
            </a:r>
            <a:endParaRPr lang="vi-VN" noProof="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E9279C-096E-4C34-8247-BCB42B02D2A2}" type="slidenum">
              <a:rPr lang="en-US"/>
              <a:pPr/>
              <a:t>60</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r>
              <a:rPr lang="en-US" b="1" smtClean="0"/>
              <a:t>Ghi chú:</a:t>
            </a:r>
            <a:r>
              <a:rPr lang="en-US" smtClean="0"/>
              <a:t> </a:t>
            </a:r>
            <a:r>
              <a:rPr lang="vi-VN" smtClean="0"/>
              <a:t>Khi </a:t>
            </a:r>
            <a:r>
              <a:rPr lang="en-US" smtClean="0"/>
              <a:t>bạn</a:t>
            </a:r>
            <a:r>
              <a:rPr lang="en-US" baseline="0" smtClean="0"/>
              <a:t> </a:t>
            </a:r>
            <a:r>
              <a:rPr lang="vi-VN" smtClean="0"/>
              <a:t>chèn </a:t>
            </a:r>
            <a:r>
              <a:rPr lang="vi-VN" dirty="0" smtClean="0"/>
              <a:t>một ảnh </a:t>
            </a:r>
            <a:r>
              <a:rPr lang="vi-VN" smtClean="0"/>
              <a:t>vào thư</a:t>
            </a:r>
            <a:r>
              <a:rPr lang="en-US" smtClean="0"/>
              <a:t> của</a:t>
            </a:r>
            <a:r>
              <a:rPr lang="en-US" baseline="0" smtClean="0"/>
              <a:t> bạn</a:t>
            </a:r>
            <a:r>
              <a:rPr lang="vi-VN" smtClean="0"/>
              <a:t>, </a:t>
            </a:r>
            <a:r>
              <a:rPr lang="vi-VN" dirty="0" smtClean="0"/>
              <a:t>bạn thêm nó vào trong thư như một </a:t>
            </a:r>
            <a:r>
              <a:rPr lang="vi-VN" b="1" dirty="0" smtClean="0"/>
              <a:t>đối tượng nhúng</a:t>
            </a:r>
            <a:r>
              <a:rPr lang="en-US" dirty="0" smtClean="0"/>
              <a:t>. </a:t>
            </a:r>
            <a:r>
              <a:rPr lang="vi-VN" dirty="0" smtClean="0"/>
              <a:t>Tức là, nó là </a:t>
            </a:r>
            <a:r>
              <a:rPr lang="vi-VN" smtClean="0"/>
              <a:t>một </a:t>
            </a:r>
            <a:r>
              <a:rPr lang="en-US" smtClean="0"/>
              <a:t>phần</a:t>
            </a:r>
            <a:r>
              <a:rPr lang="en-US" baseline="0" smtClean="0"/>
              <a:t> </a:t>
            </a:r>
            <a:r>
              <a:rPr lang="vi-VN" smtClean="0"/>
              <a:t>của </a:t>
            </a:r>
            <a:r>
              <a:rPr lang="vi-VN" dirty="0" smtClean="0"/>
              <a:t>văn bản thư</a:t>
            </a:r>
            <a:r>
              <a:rPr lang="en-US" dirty="0" smtClean="0"/>
              <a:t>. </a:t>
            </a:r>
            <a:r>
              <a:rPr lang="vi-VN" dirty="0" smtClean="0"/>
              <a:t>Để có thể xem ảnh</a:t>
            </a:r>
            <a:r>
              <a:rPr lang="vi-VN" smtClean="0"/>
              <a:t>, người </a:t>
            </a:r>
            <a:r>
              <a:rPr lang="vi-VN" dirty="0" smtClean="0"/>
              <a:t>nhận thư của bạn phải </a:t>
            </a:r>
            <a:r>
              <a:rPr lang="vi-VN" smtClean="0"/>
              <a:t>có </a:t>
            </a:r>
            <a:r>
              <a:rPr lang="en-US" smtClean="0"/>
              <a:t>khả</a:t>
            </a:r>
            <a:r>
              <a:rPr lang="en-US" baseline="0" smtClean="0"/>
              <a:t> năng </a:t>
            </a:r>
            <a:r>
              <a:rPr lang="vi-VN" smtClean="0"/>
              <a:t>nhận </a:t>
            </a:r>
            <a:r>
              <a:rPr lang="vi-VN" dirty="0" smtClean="0"/>
              <a:t>thư dạng</a:t>
            </a:r>
            <a:r>
              <a:rPr lang="en-US" dirty="0" smtClean="0"/>
              <a:t> </a:t>
            </a:r>
            <a:r>
              <a:rPr lang="en-US" smtClean="0"/>
              <a:t>HTML hoặc</a:t>
            </a:r>
            <a:r>
              <a:rPr lang="en-US" baseline="0" smtClean="0"/>
              <a:t> </a:t>
            </a:r>
            <a:r>
              <a:rPr lang="en-US" smtClean="0"/>
              <a:t>RTF.</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B8F9B-5DD9-4B60-AAF0-B6968564C435}" type="slidenum">
              <a:rPr lang="en-US"/>
              <a:pPr/>
              <a:t>61</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r>
              <a:rPr lang="vi-VN" dirty="0" smtClean="0"/>
              <a:t>Khi bấm ra ngoài ảnh, </a:t>
            </a:r>
            <a:r>
              <a:rPr lang="vi-VN" b="1" dirty="0" smtClean="0">
                <a:solidFill>
                  <a:srgbClr val="FFCC00"/>
                </a:solidFill>
              </a:rPr>
              <a:t>Công cụ Ảnh</a:t>
            </a:r>
            <a:r>
              <a:rPr lang="vi-VN" b="0" dirty="0" smtClean="0">
                <a:solidFill>
                  <a:srgbClr val="FFCC00"/>
                </a:solidFill>
              </a:rPr>
              <a:t> biến </a:t>
            </a:r>
            <a:r>
              <a:rPr lang="vi-VN" b="0" smtClean="0">
                <a:solidFill>
                  <a:srgbClr val="FFCC00"/>
                </a:solidFill>
              </a:rPr>
              <a:t>mất</a:t>
            </a:r>
            <a:r>
              <a:rPr lang="en-US" smtClean="0"/>
              <a:t>.</a:t>
            </a:r>
          </a:p>
          <a:p>
            <a:r>
              <a:rPr lang="vi-VN" smtClean="0"/>
              <a:t>Bạn sẽ thấy hành vi tương tự khi bao gồm biểu đồ, hình vẽ, lược đồ hay bảng trong thư</a:t>
            </a:r>
            <a:r>
              <a:rPr lang="en-US" smtClean="0"/>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D7DFB3-F03A-4397-997A-354D8B2DB772}" type="slidenum">
              <a:rPr lang="en-US"/>
              <a:pPr/>
              <a:t>62</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C0A05F-A48B-4651-8FD5-DD3CF11BA5B2}" type="slidenum">
              <a:rPr lang="en-US"/>
              <a:pPr/>
              <a:t>63</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vi-VN" noProof="0" dirty="0" smtClean="0"/>
              <a:t>Một khi bạn</a:t>
            </a:r>
            <a:r>
              <a:rPr lang="vi-VN" baseline="0" noProof="0" dirty="0" smtClean="0"/>
              <a:t> </a:t>
            </a:r>
            <a:r>
              <a:rPr lang="vi-VN" noProof="0" dirty="0" smtClean="0"/>
              <a:t>đã quyết định </a:t>
            </a:r>
            <a:r>
              <a:rPr lang="vi-VN" baseline="0" noProof="0" dirty="0" smtClean="0"/>
              <a:t>mở hay lưu</a:t>
            </a:r>
            <a:r>
              <a:rPr lang="vi-VN" noProof="0" dirty="0" smtClean="0"/>
              <a:t> tệp đính kèm</a:t>
            </a:r>
            <a:r>
              <a:rPr lang="vi-VN" baseline="0" noProof="0" dirty="0" smtClean="0"/>
              <a:t> nào, bạn có thể thực hiện bằng cách bấm chuột phải vào biểu tượng của nó</a:t>
            </a:r>
            <a:r>
              <a:rPr lang="vi-VN" noProof="0" dirty="0" smtClean="0"/>
              <a:t>.</a:t>
            </a:r>
          </a:p>
          <a:p>
            <a:r>
              <a:rPr lang="vi-VN" b="1" noProof="0" dirty="0" smtClean="0"/>
              <a:t>Ghi chú:</a:t>
            </a:r>
            <a:r>
              <a:rPr lang="vi-VN" noProof="0" dirty="0" smtClean="0"/>
              <a:t> Để giúp bạn giữ máy tính của</a:t>
            </a:r>
            <a:r>
              <a:rPr lang="vi-VN" baseline="0" noProof="0" dirty="0" smtClean="0"/>
              <a:t> mình </a:t>
            </a:r>
            <a:r>
              <a:rPr lang="vi-VN" noProof="0" dirty="0" smtClean="0"/>
              <a:t>an toàn, mã nhúng trong phần đính kèm bị v</a:t>
            </a:r>
            <a:r>
              <a:rPr lang="vi-VN" baseline="0" noProof="0" dirty="0" smtClean="0"/>
              <a:t>ô hiệu hóa trong khi xem trước</a:t>
            </a:r>
            <a:r>
              <a:rPr lang="vi-VN" noProof="0" dirty="0" smtClean="0"/>
              <a:t>.</a:t>
            </a:r>
            <a:endParaRPr lang="vi-VN" noProof="0" dirty="0" smtClean="0">
              <a:solidFill>
                <a:srgbClr val="FFCC00"/>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823D39-B1CB-4328-BDED-6E08755017CB}" type="slidenum">
              <a:rPr lang="en-US"/>
              <a:pPr/>
              <a:t>64</a:t>
            </a:fld>
            <a:endParaRPr lang="en-US"/>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0B010D-393B-4E44-9E38-657B1E74D5B6}" type="slidenum">
              <a:rPr lang="en-US"/>
              <a:pPr/>
              <a:t>65</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9AA380-F118-41C9-8226-F7B93288D4CB}" type="slidenum">
              <a:rPr lang="en-US"/>
              <a:pPr/>
              <a:t>66</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A3103E-C3EC-44D0-ABCE-F58A4C9A2162}" type="slidenum">
              <a:rPr lang="en-US"/>
              <a:pPr/>
              <a:t>67</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729B8-4552-4BD1-8811-A071E546142C}" type="slidenum">
              <a:rPr lang="en-US"/>
              <a:pPr/>
              <a:t>68</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BF5F1D3-CFFB-4DDD-A9E3-53FEF1FFFC42}" type="slidenum">
              <a:rPr lang="en-US"/>
              <a:pPr/>
              <a:t>69</a:t>
            </a:fld>
            <a:endParaRPr lang="en-US"/>
          </a:p>
        </p:txBody>
      </p:sp>
      <p:sp>
        <p:nvSpPr>
          <p:cNvPr id="87042" name="Rectangle 2"/>
          <p:cNvSpPr>
            <a:spLocks noGrp="1" noChangeArrowheads="1"/>
          </p:cNvSpPr>
          <p:nvPr>
            <p:ph type="body" idx="1"/>
          </p:nvPr>
        </p:nvSpPr>
        <p:spPr>
          <a:xfrm>
            <a:off x="685800" y="457200"/>
            <a:ext cx="5486400" cy="7929563"/>
          </a:xfrm>
        </p:spPr>
        <p:txBody>
          <a:bodyPr/>
          <a:lstStyle/>
          <a:p>
            <a:r>
              <a:rPr lang="vi-VN" b="1" noProof="0" dirty="0" smtClean="0"/>
              <a:t>Dùng Khuôn</a:t>
            </a:r>
            <a:r>
              <a:rPr lang="vi-VN" b="1" baseline="0" noProof="0" dirty="0" smtClean="0"/>
              <a:t> </a:t>
            </a:r>
            <a:r>
              <a:rPr lang="vi-VN" b="1" noProof="0" dirty="0" smtClean="0"/>
              <a:t>mẫu Này</a:t>
            </a:r>
          </a:p>
          <a:p>
            <a:r>
              <a:rPr lang="vi-VN" noProof="0" dirty="0" smtClean="0"/>
              <a:t>Khuôn</a:t>
            </a:r>
            <a:r>
              <a:rPr lang="vi-VN" baseline="0" noProof="0" dirty="0" smtClean="0"/>
              <a:t> m</a:t>
            </a:r>
            <a:r>
              <a:rPr lang="vi-VN" noProof="0" dirty="0" smtClean="0"/>
              <a:t>ẫu Microsoft Office PowerPoint này giới thiệu về</a:t>
            </a:r>
            <a:r>
              <a:rPr lang="vi-VN" baseline="0" noProof="0" dirty="0" smtClean="0"/>
              <a:t> các cập nhật và lợi ích trong</a:t>
            </a:r>
            <a:r>
              <a:rPr lang="vi-VN" noProof="0" dirty="0" smtClean="0"/>
              <a:t> Outlook 2007. B</a:t>
            </a:r>
            <a:r>
              <a:rPr lang="vi-VN" baseline="0" noProof="0" dirty="0" smtClean="0"/>
              <a:t>ạn có thể sử dụng nó để trình bày trước một nhóm và t</a:t>
            </a:r>
            <a:r>
              <a:rPr lang="vi-VN" noProof="0" dirty="0" smtClean="0"/>
              <a:t>ùy biến nếu cần thiết. </a:t>
            </a:r>
          </a:p>
          <a:p>
            <a:r>
              <a:rPr lang="vi-VN" noProof="0" dirty="0" smtClean="0"/>
              <a:t>Nội dung của</a:t>
            </a:r>
            <a:r>
              <a:rPr lang="vi-VN" baseline="0" noProof="0" dirty="0" smtClean="0"/>
              <a:t> khuôn </a:t>
            </a:r>
            <a:r>
              <a:rPr lang="vi-VN" noProof="0" dirty="0" smtClean="0"/>
              <a:t>mẫu này </a:t>
            </a:r>
            <a:r>
              <a:rPr lang="vi-VN" baseline="0" noProof="0" dirty="0" smtClean="0"/>
              <a:t>thích ứng </a:t>
            </a:r>
            <a:r>
              <a:rPr lang="vi-VN" noProof="0" dirty="0" smtClean="0"/>
              <a:t>từ khóa Đào tạo Trực tuyến của Microsoft Office được</a:t>
            </a:r>
            <a:r>
              <a:rPr lang="vi-VN" baseline="0" noProof="0" dirty="0" smtClean="0"/>
              <a:t> </a:t>
            </a:r>
            <a:r>
              <a:rPr lang="vi-VN" noProof="0" dirty="0" smtClean="0"/>
              <a:t>gọi là “Up to speed with Outlook 2007.”</a:t>
            </a:r>
          </a:p>
          <a:p>
            <a:r>
              <a:rPr lang="vi-VN" b="1" noProof="0" dirty="0" smtClean="0"/>
              <a:t>Tính</a:t>
            </a:r>
            <a:r>
              <a:rPr lang="vi-VN" b="1" baseline="0" noProof="0" dirty="0" smtClean="0"/>
              <a:t> năng của khuôn mẫu</a:t>
            </a:r>
            <a:endParaRPr lang="vi-VN" b="1" noProof="0" dirty="0" smtClean="0"/>
          </a:p>
          <a:p>
            <a:r>
              <a:rPr lang="vi-VN" b="1" noProof="0" dirty="0" smtClean="0"/>
              <a:t>Bản chiếu Tiêu đề</a:t>
            </a:r>
            <a:r>
              <a:rPr lang="vi-VN" noProof="0" dirty="0" smtClean="0"/>
              <a:t>: Trên ngay bản chiếu đầu tiên, có một chỗ dành sẵn </a:t>
            </a:r>
            <a:r>
              <a:rPr lang="vi-VN" baseline="0" noProof="0" dirty="0" smtClean="0"/>
              <a:t>trên đó bạn có thể gõ tên của công ty của bạn</a:t>
            </a:r>
            <a:r>
              <a:rPr lang="vi-VN" noProof="0" dirty="0" smtClean="0"/>
              <a:t>. Hoặc</a:t>
            </a:r>
            <a:r>
              <a:rPr lang="vi-VN" baseline="0" noProof="0" dirty="0" smtClean="0"/>
              <a:t> bạn có thể xoá bỏ hộp văn bản </a:t>
            </a:r>
            <a:r>
              <a:rPr lang="vi-VN" noProof="0" dirty="0" smtClean="0"/>
              <a:t>nếu</a:t>
            </a:r>
            <a:r>
              <a:rPr lang="vi-VN" baseline="0" noProof="0" dirty="0" smtClean="0"/>
              <a:t> bạn không muốn dùng.</a:t>
            </a:r>
          </a:p>
          <a:p>
            <a:pPr marL="0" marR="0" indent="0" algn="l" defTabSz="914400" rtl="0" eaLnBrk="1" fontAlgn="base" latinLnBrk="0" hangingPunct="1">
              <a:lnSpc>
                <a:spcPct val="100000"/>
              </a:lnSpc>
              <a:spcBef>
                <a:spcPct val="30000"/>
              </a:spcBef>
              <a:spcAft>
                <a:spcPct val="0"/>
              </a:spcAft>
              <a:buClrTx/>
              <a:buSzTx/>
              <a:buFontTx/>
              <a:buNone/>
              <a:tabLst/>
              <a:defRPr/>
            </a:pPr>
            <a:r>
              <a:rPr lang="vi-VN" b="1" noProof="0" dirty="0" smtClean="0"/>
              <a:t>Hoạt</a:t>
            </a:r>
            <a:r>
              <a:rPr lang="vi-VN" b="1" baseline="0" noProof="0" dirty="0" smtClean="0"/>
              <a:t> hình</a:t>
            </a:r>
            <a:r>
              <a:rPr lang="vi-VN" b="1" noProof="0" dirty="0" smtClean="0"/>
              <a:t>:</a:t>
            </a:r>
            <a:r>
              <a:rPr lang="vi-VN" noProof="0" dirty="0" smtClean="0"/>
              <a:t> Những</a:t>
            </a:r>
            <a:r>
              <a:rPr lang="vi-VN" baseline="0" noProof="0" dirty="0" smtClean="0"/>
              <a:t> hiệu ứng hoạt hình tuỳ chỉnh được áp dụng trong suốt bản trình bày</a:t>
            </a:r>
            <a:r>
              <a:rPr lang="vi-VN" noProof="0" dirty="0" smtClean="0"/>
              <a:t>. Những</a:t>
            </a:r>
            <a:r>
              <a:rPr lang="vi-VN" baseline="0" noProof="0" dirty="0" smtClean="0"/>
              <a:t> hiệu ứng này bao gồm </a:t>
            </a:r>
            <a:r>
              <a:rPr lang="vi-VN" b="1" noProof="0" dirty="0" smtClean="0"/>
              <a:t>Lướt</a:t>
            </a:r>
            <a:r>
              <a:rPr lang="vi-VN" noProof="0" dirty="0" smtClean="0"/>
              <a:t>, </a:t>
            </a:r>
            <a:r>
              <a:rPr lang="vi-VN" b="1" noProof="0" dirty="0" smtClean="0"/>
              <a:t>Kéo</a:t>
            </a:r>
            <a:r>
              <a:rPr lang="vi-VN" b="1" baseline="0" noProof="0" dirty="0" smtClean="0"/>
              <a:t> dãn</a:t>
            </a:r>
            <a:r>
              <a:rPr lang="vi-VN" noProof="0" dirty="0" smtClean="0"/>
              <a:t>, </a:t>
            </a:r>
            <a:r>
              <a:rPr lang="vi-VN" b="1" noProof="0" dirty="0" smtClean="0"/>
              <a:t>Tan ra</a:t>
            </a:r>
            <a:r>
              <a:rPr lang="vi-VN" b="1" baseline="0" noProof="0" dirty="0" smtClean="0"/>
              <a:t> </a:t>
            </a:r>
            <a:r>
              <a:rPr lang="vi-VN" noProof="0" dirty="0" smtClean="0"/>
              <a:t>và</a:t>
            </a:r>
            <a:r>
              <a:rPr lang="vi-VN" baseline="0" noProof="0" dirty="0" smtClean="0"/>
              <a:t> </a:t>
            </a:r>
            <a:r>
              <a:rPr lang="vi-VN" b="1" noProof="0" dirty="0" smtClean="0"/>
              <a:t>Bàn</a:t>
            </a:r>
            <a:r>
              <a:rPr lang="vi-VN" b="1" baseline="0" noProof="0" dirty="0" smtClean="0"/>
              <a:t> cờ</a:t>
            </a:r>
            <a:r>
              <a:rPr lang="vi-VN" noProof="0" dirty="0" smtClean="0"/>
              <a:t>. Tất</a:t>
            </a:r>
            <a:r>
              <a:rPr lang="vi-VN" baseline="0" noProof="0" dirty="0" smtClean="0"/>
              <a:t> cả những hiệu ứng này có trong các phiên bản M</a:t>
            </a:r>
            <a:r>
              <a:rPr lang="vi-VN" noProof="0" dirty="0" smtClean="0"/>
              <a:t>icrosoft PowerPoint 2000 trở</a:t>
            </a:r>
            <a:r>
              <a:rPr lang="vi-VN" baseline="0" noProof="0" dirty="0" smtClean="0"/>
              <a:t> đi</a:t>
            </a:r>
            <a:r>
              <a:rPr lang="vi-VN" noProof="0" dirty="0" smtClean="0"/>
              <a:t>. Để</a:t>
            </a:r>
            <a:r>
              <a:rPr lang="vi-VN" baseline="0" noProof="0" dirty="0" smtClean="0"/>
              <a:t> thay đổi những hiệu ứng hoạt hình, đến menu </a:t>
            </a:r>
            <a:r>
              <a:rPr lang="vi-VN" b="1" noProof="0" dirty="0" smtClean="0"/>
              <a:t>Chiếu</a:t>
            </a:r>
            <a:r>
              <a:rPr lang="vi-VN" b="1" baseline="0" noProof="0" dirty="0" smtClean="0"/>
              <a:t> hình</a:t>
            </a:r>
            <a:r>
              <a:rPr lang="vi-VN" noProof="0" dirty="0" smtClean="0"/>
              <a:t>, bấm</a:t>
            </a:r>
            <a:r>
              <a:rPr lang="vi-VN" baseline="0" noProof="0" dirty="0" smtClean="0"/>
              <a:t> </a:t>
            </a:r>
            <a:r>
              <a:rPr lang="vi-VN" b="1" noProof="0" dirty="0" smtClean="0"/>
              <a:t>Hoạt</a:t>
            </a:r>
            <a:r>
              <a:rPr lang="vi-VN" b="1" baseline="0" noProof="0" dirty="0" smtClean="0"/>
              <a:t> hình Tùy chỉnh</a:t>
            </a:r>
            <a:r>
              <a:rPr lang="vi-VN" noProof="0" dirty="0" smtClean="0"/>
              <a:t> và</a:t>
            </a:r>
            <a:r>
              <a:rPr lang="vi-VN" baseline="0" noProof="0" dirty="0" smtClean="0"/>
              <a:t> lựa các tùy chọn trong đó.</a:t>
            </a:r>
          </a:p>
          <a:p>
            <a:r>
              <a:rPr lang="vi-VN" b="1" noProof="0" dirty="0" smtClean="0"/>
              <a:t>Nếu</a:t>
            </a:r>
            <a:r>
              <a:rPr lang="vi-VN" b="1" baseline="0" noProof="0" dirty="0" smtClean="0"/>
              <a:t> b</a:t>
            </a:r>
            <a:r>
              <a:rPr lang="vi-VN" b="1" noProof="0" dirty="0" smtClean="0"/>
              <a:t>ản</a:t>
            </a:r>
            <a:r>
              <a:rPr lang="vi-VN" b="1" baseline="0" noProof="0" dirty="0" smtClean="0"/>
              <a:t> trình bày này </a:t>
            </a:r>
            <a:r>
              <a:rPr lang="vi-VN" b="1" noProof="0" dirty="0" smtClean="0"/>
              <a:t>chứa</a:t>
            </a:r>
            <a:r>
              <a:rPr lang="vi-VN" b="1" baseline="0" noProof="0" dirty="0" smtClean="0"/>
              <a:t> một hoạt hình </a:t>
            </a:r>
            <a:r>
              <a:rPr lang="vi-VN" b="1" noProof="0" dirty="0" smtClean="0"/>
              <a:t>Macromedia Flash - Hiệu ứng ảnh xuất hiện cùng với âm thanh:</a:t>
            </a:r>
            <a:r>
              <a:rPr lang="vi-VN" noProof="0" dirty="0" smtClean="0"/>
              <a:t> Để</a:t>
            </a:r>
            <a:r>
              <a:rPr lang="vi-VN" baseline="0" noProof="0" dirty="0" smtClean="0"/>
              <a:t> phát một tệp </a:t>
            </a:r>
            <a:r>
              <a:rPr lang="vi-VN" noProof="0" dirty="0" smtClean="0"/>
              <a:t>Flash, bạn</a:t>
            </a:r>
            <a:r>
              <a:rPr lang="vi-VN" baseline="0" noProof="0" dirty="0" smtClean="0"/>
              <a:t> phải đăng ký một điều khiển </a:t>
            </a:r>
            <a:r>
              <a:rPr lang="vi-VN" noProof="0" dirty="0" smtClean="0"/>
              <a:t>Microsoft ActiveX</a:t>
            </a:r>
            <a:r>
              <a:rPr lang="vi-VN" sz="800" baseline="30000" noProof="0" dirty="0" smtClean="0">
                <a:cs typeface="Arial" charset="0"/>
              </a:rPr>
              <a:t>®</a:t>
            </a:r>
            <a:r>
              <a:rPr lang="vi-VN" noProof="0" dirty="0" smtClean="0"/>
              <a:t>, được</a:t>
            </a:r>
            <a:r>
              <a:rPr lang="vi-VN" baseline="0" noProof="0" dirty="0" smtClean="0"/>
              <a:t> gọi là </a:t>
            </a:r>
            <a:r>
              <a:rPr lang="vi-VN" noProof="0" dirty="0" smtClean="0"/>
              <a:t>Shockwave Flash Object, trên</a:t>
            </a:r>
            <a:r>
              <a:rPr lang="vi-VN" baseline="0" noProof="0" dirty="0" smtClean="0"/>
              <a:t> máy tính của bạn. Để làm được điều này</a:t>
            </a:r>
            <a:r>
              <a:rPr lang="vi-VN" noProof="0" dirty="0" smtClean="0"/>
              <a:t>, tải</a:t>
            </a:r>
            <a:r>
              <a:rPr lang="vi-VN" baseline="0" noProof="0" dirty="0" smtClean="0"/>
              <a:t> về phiên bản cuối cùng của </a:t>
            </a:r>
            <a:r>
              <a:rPr lang="vi-VN" noProof="0" dirty="0" smtClean="0"/>
              <a:t>Macromedia Flash Player từ</a:t>
            </a:r>
            <a:r>
              <a:rPr lang="vi-VN" baseline="0" noProof="0" dirty="0" smtClean="0"/>
              <a:t> Web site của</a:t>
            </a:r>
            <a:r>
              <a:rPr lang="vi-VN" noProof="0" dirty="0" smtClean="0"/>
              <a:t> Macromedia.</a:t>
            </a:r>
          </a:p>
          <a:p>
            <a:r>
              <a:rPr lang="vi-VN" b="1" noProof="0" dirty="0" smtClean="0"/>
              <a:t>Chuyển</a:t>
            </a:r>
            <a:r>
              <a:rPr lang="vi-VN" b="1" baseline="0" noProof="0" dirty="0" smtClean="0"/>
              <a:t> tiếp bản chiếu</a:t>
            </a:r>
            <a:r>
              <a:rPr lang="vi-VN" b="1" noProof="0" dirty="0" smtClean="0"/>
              <a:t> : </a:t>
            </a:r>
            <a:r>
              <a:rPr lang="vi-VN" b="0" noProof="0" dirty="0" smtClean="0"/>
              <a:t>Chuyển</a:t>
            </a:r>
            <a:r>
              <a:rPr lang="vi-VN" b="0" baseline="0" noProof="0" dirty="0" smtClean="0"/>
              <a:t> đổi</a:t>
            </a:r>
            <a:r>
              <a:rPr lang="vi-VN" noProof="0" dirty="0" smtClean="0"/>
              <a:t> </a:t>
            </a:r>
            <a:r>
              <a:rPr lang="vi-VN" b="1" noProof="0" dirty="0" smtClean="0"/>
              <a:t>Xóa</a:t>
            </a:r>
            <a:r>
              <a:rPr lang="vi-VN" b="1" baseline="0" noProof="0" dirty="0" smtClean="0"/>
              <a:t> xuống</a:t>
            </a:r>
            <a:r>
              <a:rPr lang="vi-VN" noProof="0" dirty="0" smtClean="0"/>
              <a:t> được</a:t>
            </a:r>
            <a:r>
              <a:rPr lang="vi-VN" baseline="0" noProof="0" dirty="0" smtClean="0"/>
              <a:t> áp dụng trong suốt chiếu hình</a:t>
            </a:r>
            <a:r>
              <a:rPr lang="vi-VN" noProof="0" dirty="0" smtClean="0"/>
              <a:t>. Nếu</a:t>
            </a:r>
            <a:r>
              <a:rPr lang="vi-VN" baseline="0" noProof="0" dirty="0" smtClean="0"/>
              <a:t> bạn muốn dùng hiệu ứng khác, đi đến menu </a:t>
            </a:r>
            <a:r>
              <a:rPr lang="vi-VN" b="1" baseline="0" noProof="0" dirty="0" smtClean="0"/>
              <a:t>Chiếu</a:t>
            </a:r>
            <a:r>
              <a:rPr lang="vi-VN" baseline="0" noProof="0" dirty="0" smtClean="0"/>
              <a:t> </a:t>
            </a:r>
            <a:r>
              <a:rPr lang="vi-VN" b="1" baseline="0" noProof="0" dirty="0" smtClean="0"/>
              <a:t>hình</a:t>
            </a:r>
            <a:r>
              <a:rPr lang="vi-VN" noProof="0" dirty="0" smtClean="0"/>
              <a:t>, bấm</a:t>
            </a:r>
            <a:r>
              <a:rPr lang="vi-VN" baseline="0" noProof="0" dirty="0" smtClean="0"/>
              <a:t> </a:t>
            </a:r>
            <a:r>
              <a:rPr lang="vi-VN" b="1" noProof="0" dirty="0" smtClean="0"/>
              <a:t>Chuyển tiếp Bản chiếu</a:t>
            </a:r>
            <a:r>
              <a:rPr lang="vi-VN" noProof="0" dirty="0" smtClean="0"/>
              <a:t> và</a:t>
            </a:r>
            <a:r>
              <a:rPr lang="vi-VN" baseline="0" noProof="0" dirty="0" smtClean="0"/>
              <a:t> lựa các tùy chọn trong đó.</a:t>
            </a:r>
            <a:endParaRPr lang="vi-VN" noProof="0" dirty="0" smtClean="0"/>
          </a:p>
          <a:p>
            <a:r>
              <a:rPr lang="vi-VN" b="1" noProof="0" dirty="0" smtClean="0"/>
              <a:t>Các</a:t>
            </a:r>
            <a:r>
              <a:rPr lang="vi-VN" b="1" baseline="0" noProof="0" dirty="0" smtClean="0"/>
              <a:t> siêu nối kết tới khoá học trực tuyến</a:t>
            </a:r>
            <a:r>
              <a:rPr lang="vi-VN" b="1" noProof="0" dirty="0" smtClean="0"/>
              <a:t>:</a:t>
            </a:r>
            <a:r>
              <a:rPr lang="vi-VN" noProof="0" dirty="0" smtClean="0"/>
              <a:t> Khuôn</a:t>
            </a:r>
            <a:r>
              <a:rPr lang="vi-VN" baseline="0" noProof="0" dirty="0" smtClean="0"/>
              <a:t> mẫu này chứa các nối kết tới các phiên bản trực tuyến </a:t>
            </a:r>
            <a:r>
              <a:rPr lang="vi-VN" noProof="0" dirty="0" smtClean="0"/>
              <a:t>của</a:t>
            </a:r>
            <a:r>
              <a:rPr lang="vi-VN" baseline="0" noProof="0" dirty="0" smtClean="0"/>
              <a:t> khoá huấn luyện</a:t>
            </a:r>
            <a:r>
              <a:rPr lang="vi-VN" noProof="0" dirty="0" smtClean="0"/>
              <a:t>. Các</a:t>
            </a:r>
            <a:r>
              <a:rPr lang="vi-VN" baseline="0" noProof="0" dirty="0" smtClean="0"/>
              <a:t> nối kết đưa bạn đến phần thực hành cho </a:t>
            </a:r>
            <a:r>
              <a:rPr lang="vi-VN" noProof="0" dirty="0" smtClean="0"/>
              <a:t>mỗi</a:t>
            </a:r>
            <a:r>
              <a:rPr lang="vi-VN" baseline="0" noProof="0" dirty="0" smtClean="0"/>
              <a:t> bài học và đến Thẻ Tham khảo Nhanh được phát hành cho khoá học này</a:t>
            </a:r>
            <a:r>
              <a:rPr lang="vi-VN" noProof="0" dirty="0" smtClean="0"/>
              <a:t>. </a:t>
            </a:r>
            <a:r>
              <a:rPr lang="vi-VN" b="1" noProof="0" dirty="0" smtClean="0"/>
              <a:t>Vui lòng</a:t>
            </a:r>
            <a:r>
              <a:rPr lang="vi-VN" b="1" baseline="0" noProof="0" dirty="0" smtClean="0"/>
              <a:t> ghi chú lại</a:t>
            </a:r>
            <a:r>
              <a:rPr lang="vi-VN" b="1" noProof="0" dirty="0" smtClean="0"/>
              <a:t>:</a:t>
            </a:r>
            <a:r>
              <a:rPr lang="vi-VN" noProof="0" dirty="0" smtClean="0"/>
              <a:t> Bạn</a:t>
            </a:r>
            <a:r>
              <a:rPr lang="vi-VN" baseline="0" noProof="0" dirty="0" smtClean="0"/>
              <a:t> phải có </a:t>
            </a:r>
            <a:r>
              <a:rPr lang="vi-VN" noProof="0" dirty="0" smtClean="0"/>
              <a:t>Word 2007 được</a:t>
            </a:r>
            <a:r>
              <a:rPr lang="vi-VN" baseline="0" noProof="0" dirty="0" smtClean="0"/>
              <a:t> cài đặt để xem các </a:t>
            </a:r>
            <a:r>
              <a:rPr lang="vi-VN" baseline="0" noProof="0" smtClean="0"/>
              <a:t>phần luyện </a:t>
            </a:r>
            <a:r>
              <a:rPr lang="vi-VN" baseline="0" noProof="0" dirty="0" smtClean="0"/>
              <a:t>tập thực hành</a:t>
            </a:r>
            <a:r>
              <a:rPr lang="vi-VN" noProof="0" dirty="0" smtClean="0"/>
              <a:t>. </a:t>
            </a:r>
          </a:p>
          <a:p>
            <a:r>
              <a:rPr lang="vi-VN" noProof="0" dirty="0" smtClean="0"/>
              <a:t>Nếu</a:t>
            </a:r>
            <a:r>
              <a:rPr lang="vi-VN" baseline="0" noProof="0" dirty="0" smtClean="0"/>
              <a:t> bạn không có </a:t>
            </a:r>
            <a:r>
              <a:rPr lang="vi-VN" noProof="0" dirty="0" smtClean="0"/>
              <a:t>Word 2007, bạn</a:t>
            </a:r>
            <a:r>
              <a:rPr lang="vi-VN" baseline="0" noProof="0" dirty="0" smtClean="0"/>
              <a:t> không thể truy nhập vào các hướng dẫn luyện tập</a:t>
            </a:r>
            <a:r>
              <a:rPr lang="vi-VN" noProof="0" dirty="0" smtClean="0"/>
              <a:t>. </a:t>
            </a:r>
          </a:p>
          <a:p>
            <a:r>
              <a:rPr lang="vi-VN" b="1" noProof="0" dirty="0" smtClean="0"/>
              <a:t>Đầu</a:t>
            </a:r>
            <a:r>
              <a:rPr lang="vi-VN" b="1" baseline="0" noProof="0" dirty="0" smtClean="0"/>
              <a:t> trang và Chân trang</a:t>
            </a:r>
            <a:r>
              <a:rPr lang="vi-VN" b="1" noProof="0" dirty="0" smtClean="0"/>
              <a:t>:</a:t>
            </a:r>
            <a:r>
              <a:rPr lang="vi-VN" noProof="0" dirty="0" smtClean="0"/>
              <a:t> Khuôn</a:t>
            </a:r>
            <a:r>
              <a:rPr lang="vi-VN" baseline="0" noProof="0" dirty="0" smtClean="0"/>
              <a:t> mẫu này chứa một chân trang mà có tiêu đề khoá học</a:t>
            </a:r>
            <a:r>
              <a:rPr lang="vi-VN" noProof="0" dirty="0" smtClean="0"/>
              <a:t>. Bạn</a:t>
            </a:r>
            <a:r>
              <a:rPr lang="vi-VN" baseline="0" noProof="0" dirty="0" smtClean="0"/>
              <a:t> có thể thay đổi hoặc </a:t>
            </a:r>
            <a:r>
              <a:rPr lang="vi-VN" noProof="0" dirty="0" smtClean="0"/>
              <a:t>loại</a:t>
            </a:r>
            <a:r>
              <a:rPr lang="vi-VN" baseline="0" noProof="0" dirty="0" smtClean="0"/>
              <a:t> bỏ các chân trang trong hộp thoại </a:t>
            </a:r>
            <a:r>
              <a:rPr lang="vi-VN" b="1" noProof="0" dirty="0" smtClean="0"/>
              <a:t>Đầu</a:t>
            </a:r>
            <a:r>
              <a:rPr lang="vi-VN" b="1" baseline="0" noProof="0" dirty="0" smtClean="0"/>
              <a:t> trang và Chân trang</a:t>
            </a:r>
            <a:r>
              <a:rPr lang="vi-VN" noProof="0" dirty="0" smtClean="0"/>
              <a:t> (</a:t>
            </a:r>
            <a:r>
              <a:rPr lang="vi-VN" baseline="0" noProof="0" dirty="0" smtClean="0"/>
              <a:t>mở từ menu </a:t>
            </a:r>
            <a:r>
              <a:rPr lang="vi-VN" b="1" noProof="0" dirty="0" smtClean="0"/>
              <a:t>Xem</a:t>
            </a:r>
            <a:r>
              <a:rPr lang="vi-VN" noProof="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vi-VN" b="1" noProof="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A4DEC8-38A9-4610-9CF1-7445FDF44F7A}" type="slidenum">
              <a:rPr lang="en-US"/>
              <a:pPr/>
              <a:t>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vi-VN" noProof="0" dirty="0" smtClean="0"/>
              <a:t>Đặc biệt</a:t>
            </a:r>
            <a:r>
              <a:rPr lang="vi-VN" baseline="0" noProof="0" dirty="0" smtClean="0"/>
              <a:t> là</a:t>
            </a:r>
            <a:r>
              <a:rPr lang="vi-VN" noProof="0" dirty="0" smtClean="0"/>
              <a:t> bạn có thể bắt gặp </a:t>
            </a:r>
            <a:r>
              <a:rPr lang="vi-VN" sz="1200" noProof="0" dirty="0" smtClean="0"/>
              <a:t>Ruy-băng </a:t>
            </a:r>
            <a:r>
              <a:rPr lang="vi-VN" noProof="0" dirty="0" smtClean="0"/>
              <a:t>khi tạo hay sửa</a:t>
            </a:r>
            <a:r>
              <a:rPr lang="vi-VN" baseline="0" noProof="0" dirty="0" smtClean="0"/>
              <a:t> </a:t>
            </a:r>
            <a:r>
              <a:rPr lang="vi-VN" noProof="0" dirty="0" smtClean="0"/>
              <a:t>đổi thư điện</a:t>
            </a:r>
            <a:r>
              <a:rPr lang="vi-VN" baseline="0" noProof="0" dirty="0" smtClean="0"/>
              <a:t> tử</a:t>
            </a:r>
            <a:r>
              <a:rPr lang="vi-VN" noProof="0" dirty="0" smtClean="0"/>
              <a:t>, khoản mục lịch biểu, liên hệ, nhiệm vụ, hay các</a:t>
            </a:r>
            <a:r>
              <a:rPr lang="vi-VN" baseline="0" noProof="0" dirty="0" smtClean="0"/>
              <a:t> </a:t>
            </a:r>
            <a:r>
              <a:rPr lang="vi-VN" noProof="0" dirty="0" smtClean="0"/>
              <a:t>mục</a:t>
            </a:r>
            <a:r>
              <a:rPr lang="vi-VN" baseline="0" noProof="0" dirty="0" smtClean="0"/>
              <a:t> ký sự</a:t>
            </a:r>
            <a:r>
              <a:rPr lang="vi-VN" noProof="0" dirty="0" smtClean="0"/>
              <a:t>. </a:t>
            </a:r>
          </a:p>
          <a:p>
            <a:r>
              <a:rPr lang="vi-VN" b="1" noProof="0" dirty="0" smtClean="0"/>
              <a:t>Ghi chú:</a:t>
            </a:r>
            <a:r>
              <a:rPr lang="vi-VN" noProof="0" dirty="0" smtClean="0"/>
              <a:t> Nếu đã dùng Microsoft Office Word 2007, </a:t>
            </a:r>
            <a:r>
              <a:rPr lang="vi-VN" sz="1200" noProof="0" dirty="0" smtClean="0"/>
              <a:t>Ruy-băng </a:t>
            </a:r>
            <a:r>
              <a:rPr lang="vi-VN" noProof="0" dirty="0" smtClean="0"/>
              <a:t>cho thư trong Outlook sẽ quen thuộc với bạn. Vì trình soạn thảo của Outlook 2007 dựa trên Word 2007, nhiều lệnh và tùy chọn sẵn dùng trong Word cũng</a:t>
            </a:r>
            <a:r>
              <a:rPr lang="vi-VN" baseline="0" noProof="0" dirty="0" smtClean="0"/>
              <a:t> có </a:t>
            </a:r>
            <a:r>
              <a:rPr lang="vi-VN" noProof="0" dirty="0" smtClean="0"/>
              <a:t>sẵn khi bạn tạo thư trong Outlook.</a:t>
            </a:r>
          </a:p>
          <a:p>
            <a:endParaRPr lang="vi-VN" noProof="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2C0349-B0EA-4D6B-B043-E33006F5015E}" type="slidenum">
              <a:rPr lang="en-US"/>
              <a:pPr/>
              <a:t>8</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vi-VN" b="1" noProof="0" dirty="0" smtClean="0"/>
              <a:t>Tab</a:t>
            </a:r>
            <a:r>
              <a:rPr lang="vi-VN" noProof="0" dirty="0" smtClean="0"/>
              <a:t>: Trên các tab là các lệnh và nút bạn đã từng sử dụng trước đây. Ở đây đang hiển thị Tab </a:t>
            </a:r>
            <a:r>
              <a:rPr lang="vi-VN" b="1" noProof="0" dirty="0" smtClean="0"/>
              <a:t>Thư</a:t>
            </a:r>
            <a:r>
              <a:rPr lang="vi-VN" noProof="0" dirty="0" smtClean="0"/>
              <a:t>. </a:t>
            </a:r>
          </a:p>
          <a:p>
            <a:r>
              <a:rPr lang="vi-VN" b="1" noProof="0" dirty="0" smtClean="0"/>
              <a:t>Nhóm</a:t>
            </a:r>
            <a:r>
              <a:rPr lang="vi-VN" noProof="0" dirty="0" smtClean="0"/>
              <a:t>: Ta thấy</a:t>
            </a:r>
            <a:r>
              <a:rPr lang="vi-VN" baseline="0" noProof="0" dirty="0" smtClean="0"/>
              <a:t> ở đây</a:t>
            </a:r>
            <a:r>
              <a:rPr lang="vi-VN" b="1" noProof="0" dirty="0" smtClean="0"/>
              <a:t> Văn bản Cơ bản</a:t>
            </a:r>
            <a:r>
              <a:rPr lang="vi-VN" b="1" baseline="0" noProof="0" dirty="0" smtClean="0"/>
              <a:t> </a:t>
            </a:r>
            <a:r>
              <a:rPr lang="vi-VN" baseline="0" noProof="0" dirty="0" smtClean="0"/>
              <a:t>là một nhóm</a:t>
            </a:r>
            <a:r>
              <a:rPr lang="vi-VN" noProof="0" dirty="0" smtClean="0"/>
              <a:t>. </a:t>
            </a:r>
            <a:endParaRPr lang="vi-VN" b="1" noProof="0" dirty="0" smtClean="0"/>
          </a:p>
          <a:p>
            <a:r>
              <a:rPr lang="vi-VN" b="1" noProof="0" dirty="0" smtClean="0"/>
              <a:t>Lệnh</a:t>
            </a:r>
            <a:r>
              <a:rPr lang="vi-VN" noProof="0" dirty="0" smtClean="0"/>
              <a:t>:</a:t>
            </a:r>
            <a:r>
              <a:rPr lang="vi-VN" b="1" noProof="0" dirty="0" smtClean="0"/>
              <a:t> </a:t>
            </a:r>
            <a:r>
              <a:rPr lang="vi-VN" b="0" noProof="0" dirty="0" smtClean="0"/>
              <a:t>nút</a:t>
            </a:r>
            <a:r>
              <a:rPr lang="vi-VN" b="1" noProof="0" dirty="0" smtClean="0"/>
              <a:t> Chữ đậm </a:t>
            </a:r>
            <a:r>
              <a:rPr lang="vi-VN" b="0" noProof="0" dirty="0" smtClean="0"/>
              <a:t>và danh sách </a:t>
            </a:r>
            <a:r>
              <a:rPr lang="vi-VN" b="1" noProof="0" dirty="0" smtClean="0"/>
              <a:t>Phông</a:t>
            </a:r>
            <a:r>
              <a:rPr lang="vi-VN" noProof="0" dirty="0" smtClean="0"/>
              <a:t> (trong ảnh là phông Calibri) là các lệnh. Các lệnh thường được</a:t>
            </a:r>
            <a:r>
              <a:rPr lang="vi-VN" baseline="0" noProof="0" dirty="0" smtClean="0"/>
              <a:t> </a:t>
            </a:r>
            <a:r>
              <a:rPr lang="vi-VN" noProof="0" dirty="0" smtClean="0"/>
              <a:t>dùng nhất, như </a:t>
            </a:r>
            <a:r>
              <a:rPr lang="vi-VN" b="1" noProof="0" dirty="0" smtClean="0"/>
              <a:t>Dán</a:t>
            </a:r>
            <a:r>
              <a:rPr lang="vi-VN" noProof="0" dirty="0" smtClean="0"/>
              <a:t>, có nút lớn nhất. </a:t>
            </a:r>
            <a:endParaRPr lang="vi-VN" noProof="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94046-0047-4B92-B902-F3F16289B422}" type="slidenum">
              <a:rPr lang="en-US"/>
              <a:pPr/>
              <a:t>9</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sz="4400">
                <a:solidFill>
                  <a:schemeClr val="tx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r>
              <a:rPr lang="en-US" smtClean="0"/>
              <a:t>Click to edit Master subtitle style</a:t>
            </a:r>
            <a:endParaRPr lang="en-US"/>
          </a:p>
        </p:txBody>
      </p:sp>
      <p:sp>
        <p:nvSpPr>
          <p:cNvPr id="4100" name="Rectangle 4"/>
          <p:cNvSpPr>
            <a:spLocks noGrp="1" noChangeArrowheads="1"/>
          </p:cNvSpPr>
          <p:nvPr>
            <p:ph type="dt" sz="half" idx="2"/>
          </p:nvPr>
        </p:nvSpPr>
        <p:spPr>
          <a:xfrm>
            <a:off x="457200" y="6245225"/>
            <a:ext cx="2133600" cy="476250"/>
          </a:xfrm>
        </p:spPr>
        <p:txBody>
          <a:bodyPr/>
          <a:lstStyle>
            <a:lvl1pPr>
              <a:defRPr sz="1800"/>
            </a:lvl1pPr>
          </a:lstStyle>
          <a:p>
            <a:endParaRPr lang="en-US"/>
          </a:p>
        </p:txBody>
      </p:sp>
      <p:sp>
        <p:nvSpPr>
          <p:cNvPr id="4101" name="Rectangle 5"/>
          <p:cNvSpPr>
            <a:spLocks noGrp="1" noChangeArrowheads="1"/>
          </p:cNvSpPr>
          <p:nvPr>
            <p:ph type="ftr" sz="quarter" idx="3"/>
          </p:nvPr>
        </p:nvSpPr>
        <p:spPr>
          <a:xfrm>
            <a:off x="3124200" y="6200775"/>
            <a:ext cx="2895600" cy="476250"/>
          </a:xfrm>
        </p:spPr>
        <p:txBody>
          <a:bodyPr/>
          <a:lstStyle>
            <a:lvl1pPr>
              <a:defRPr sz="1800"/>
            </a:lvl1pPr>
          </a:lstStyle>
          <a:p>
            <a:r>
              <a:rPr lang="en-US"/>
              <a:t>Get up to speed</a:t>
            </a:r>
          </a:p>
        </p:txBody>
      </p:sp>
      <p:sp>
        <p:nvSpPr>
          <p:cNvPr id="4102" name="Rectangle 6"/>
          <p:cNvSpPr>
            <a:spLocks noGrp="1" noChangeArrowheads="1"/>
          </p:cNvSpPr>
          <p:nvPr>
            <p:ph type="sldNum" sz="quarter" idx="4"/>
          </p:nvPr>
        </p:nvSpPr>
        <p:spPr>
          <a:xfrm>
            <a:off x="6553200" y="6245225"/>
            <a:ext cx="2133600" cy="476250"/>
          </a:xfrm>
        </p:spPr>
        <p:txBody>
          <a:bodyPr/>
          <a:lstStyle>
            <a:lvl1pPr>
              <a:defRPr sz="1800"/>
            </a:lvl1pPr>
          </a:lstStyle>
          <a:p>
            <a:fld id="{D3423964-356E-4C19-AD71-B77A190CB9C6}" type="slidenum">
              <a:rPr lang="en-US"/>
              <a:pPr/>
              <a:t>‹#›</a:t>
            </a:fld>
            <a:endParaRPr lang="en-US"/>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Get up to speed</a:t>
            </a:r>
          </a:p>
        </p:txBody>
      </p:sp>
      <p:sp>
        <p:nvSpPr>
          <p:cNvPr id="6" name="Slide Number Placeholder 5"/>
          <p:cNvSpPr>
            <a:spLocks noGrp="1"/>
          </p:cNvSpPr>
          <p:nvPr>
            <p:ph type="sldNum" sz="quarter" idx="12"/>
          </p:nvPr>
        </p:nvSpPr>
        <p:spPr/>
        <p:txBody>
          <a:bodyPr/>
          <a:lstStyle>
            <a:lvl1pPr>
              <a:defRPr/>
            </a:lvl1pPr>
          </a:lstStyle>
          <a:p>
            <a:fld id="{507C11CC-0D59-4928-B20D-72F7598176DD}" type="slidenum">
              <a:rPr lang="en-US"/>
              <a:pPr/>
              <a:t>‹#›</a:t>
            </a:fld>
            <a:endParaRPr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Get up to speed</a:t>
            </a:r>
          </a:p>
        </p:txBody>
      </p:sp>
      <p:sp>
        <p:nvSpPr>
          <p:cNvPr id="6" name="Slide Number Placeholder 5"/>
          <p:cNvSpPr>
            <a:spLocks noGrp="1"/>
          </p:cNvSpPr>
          <p:nvPr>
            <p:ph type="sldNum" sz="quarter" idx="12"/>
          </p:nvPr>
        </p:nvSpPr>
        <p:spPr/>
        <p:txBody>
          <a:bodyPr/>
          <a:lstStyle>
            <a:lvl1pPr>
              <a:defRPr/>
            </a:lvl1pPr>
          </a:lstStyle>
          <a:p>
            <a:fld id="{ABFFBFFD-1F7C-45BB-8223-A873F0E65E00}" type="slidenum">
              <a:rPr lang="en-US"/>
              <a:pPr/>
              <a:t>‹#›</a:t>
            </a:fld>
            <a:endParaRPr lang="en-US"/>
          </a:p>
        </p:txBody>
      </p:sp>
    </p:spTree>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a:t>Get up to speed</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02F808B1-4841-4EEF-A227-C720CA12468C}" type="slidenum">
              <a:rPr lang="en-US"/>
              <a:pPr/>
              <a:t>‹#›</a:t>
            </a:fld>
            <a:endParaRPr lang="en-US"/>
          </a:p>
        </p:txBody>
      </p:sp>
    </p:spTree>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a:t>Get up to speed</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14B3C436-389F-4196-8CD4-DB1BA0A0D7F8}" type="slidenum">
              <a:rPr lang="en-US"/>
              <a:pPr/>
              <a:t>‹#›</a:t>
            </a:fld>
            <a:endParaRPr 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Get up to speed</a:t>
            </a:r>
          </a:p>
        </p:txBody>
      </p:sp>
      <p:sp>
        <p:nvSpPr>
          <p:cNvPr id="6" name="Slide Number Placeholder 5"/>
          <p:cNvSpPr>
            <a:spLocks noGrp="1"/>
          </p:cNvSpPr>
          <p:nvPr>
            <p:ph type="sldNum" sz="quarter" idx="12"/>
          </p:nvPr>
        </p:nvSpPr>
        <p:spPr/>
        <p:txBody>
          <a:bodyPr/>
          <a:lstStyle>
            <a:lvl1pPr>
              <a:defRPr/>
            </a:lvl1pPr>
          </a:lstStyle>
          <a:p>
            <a:fld id="{17037359-627C-49B3-9539-1BA4381513EE}" type="slidenum">
              <a:rPr lang="en-US"/>
              <a:pPr/>
              <a:t>‹#›</a:t>
            </a:fld>
            <a:endParaRPr 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Get up to speed</a:t>
            </a:r>
          </a:p>
        </p:txBody>
      </p:sp>
      <p:sp>
        <p:nvSpPr>
          <p:cNvPr id="6" name="Slide Number Placeholder 5"/>
          <p:cNvSpPr>
            <a:spLocks noGrp="1"/>
          </p:cNvSpPr>
          <p:nvPr>
            <p:ph type="sldNum" sz="quarter" idx="12"/>
          </p:nvPr>
        </p:nvSpPr>
        <p:spPr/>
        <p:txBody>
          <a:bodyPr/>
          <a:lstStyle>
            <a:lvl1pPr>
              <a:defRPr/>
            </a:lvl1pPr>
          </a:lstStyle>
          <a:p>
            <a:fld id="{D93FEC6B-6377-420C-AB44-8FFDD58F38D5}" type="slidenum">
              <a:rPr lang="en-US"/>
              <a:pPr/>
              <a:t>‹#›</a:t>
            </a:fld>
            <a:endParaRPr 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Get up to speed</a:t>
            </a:r>
          </a:p>
        </p:txBody>
      </p:sp>
      <p:sp>
        <p:nvSpPr>
          <p:cNvPr id="7" name="Slide Number Placeholder 6"/>
          <p:cNvSpPr>
            <a:spLocks noGrp="1"/>
          </p:cNvSpPr>
          <p:nvPr>
            <p:ph type="sldNum" sz="quarter" idx="12"/>
          </p:nvPr>
        </p:nvSpPr>
        <p:spPr/>
        <p:txBody>
          <a:bodyPr/>
          <a:lstStyle>
            <a:lvl1pPr>
              <a:defRPr/>
            </a:lvl1pPr>
          </a:lstStyle>
          <a:p>
            <a:fld id="{30660AAD-EE70-4E23-BE2C-5C9011107758}" type="slidenum">
              <a:rPr lang="en-US"/>
              <a:pPr/>
              <a:t>‹#›</a:t>
            </a:fld>
            <a:endParaRPr 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Get up to speed</a:t>
            </a:r>
          </a:p>
        </p:txBody>
      </p:sp>
      <p:sp>
        <p:nvSpPr>
          <p:cNvPr id="9" name="Slide Number Placeholder 8"/>
          <p:cNvSpPr>
            <a:spLocks noGrp="1"/>
          </p:cNvSpPr>
          <p:nvPr>
            <p:ph type="sldNum" sz="quarter" idx="12"/>
          </p:nvPr>
        </p:nvSpPr>
        <p:spPr/>
        <p:txBody>
          <a:bodyPr/>
          <a:lstStyle>
            <a:lvl1pPr>
              <a:defRPr/>
            </a:lvl1pPr>
          </a:lstStyle>
          <a:p>
            <a:fld id="{1A8EE5B7-35EA-40C4-9817-636252F06C1E}" type="slidenum">
              <a:rPr lang="en-US"/>
              <a:pPr/>
              <a:t>‹#›</a:t>
            </a:fld>
            <a:endParaRPr lang="en-US"/>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Get up to speed</a:t>
            </a:r>
          </a:p>
        </p:txBody>
      </p:sp>
      <p:sp>
        <p:nvSpPr>
          <p:cNvPr id="5" name="Slide Number Placeholder 4"/>
          <p:cNvSpPr>
            <a:spLocks noGrp="1"/>
          </p:cNvSpPr>
          <p:nvPr>
            <p:ph type="sldNum" sz="quarter" idx="12"/>
          </p:nvPr>
        </p:nvSpPr>
        <p:spPr/>
        <p:txBody>
          <a:bodyPr/>
          <a:lstStyle>
            <a:lvl1pPr>
              <a:defRPr/>
            </a:lvl1pPr>
          </a:lstStyle>
          <a:p>
            <a:fld id="{3418FDCA-BA36-4522-901F-6937674082F3}" type="slidenum">
              <a:rPr lang="en-US"/>
              <a:pPr/>
              <a:t>‹#›</a:t>
            </a:fld>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Get up to speed</a:t>
            </a:r>
          </a:p>
        </p:txBody>
      </p:sp>
      <p:sp>
        <p:nvSpPr>
          <p:cNvPr id="4" name="Slide Number Placeholder 3"/>
          <p:cNvSpPr>
            <a:spLocks noGrp="1"/>
          </p:cNvSpPr>
          <p:nvPr>
            <p:ph type="sldNum" sz="quarter" idx="12"/>
          </p:nvPr>
        </p:nvSpPr>
        <p:spPr/>
        <p:txBody>
          <a:bodyPr/>
          <a:lstStyle>
            <a:lvl1pPr>
              <a:defRPr/>
            </a:lvl1pPr>
          </a:lstStyle>
          <a:p>
            <a:fld id="{9F62238F-4485-44FD-8904-39DBEBD4794E}" type="slidenum">
              <a:rPr lang="en-US"/>
              <a:pPr/>
              <a:t>‹#›</a:t>
            </a:fld>
            <a:endParaRPr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Get up to speed</a:t>
            </a:r>
          </a:p>
        </p:txBody>
      </p:sp>
      <p:sp>
        <p:nvSpPr>
          <p:cNvPr id="7" name="Slide Number Placeholder 6"/>
          <p:cNvSpPr>
            <a:spLocks noGrp="1"/>
          </p:cNvSpPr>
          <p:nvPr>
            <p:ph type="sldNum" sz="quarter" idx="12"/>
          </p:nvPr>
        </p:nvSpPr>
        <p:spPr/>
        <p:txBody>
          <a:bodyPr/>
          <a:lstStyle>
            <a:lvl1pPr>
              <a:defRPr/>
            </a:lvl1pPr>
          </a:lstStyle>
          <a:p>
            <a:fld id="{16F93A43-6032-41A7-8768-331B2DC19FC5}" type="slidenum">
              <a:rPr lang="en-US"/>
              <a:pPr/>
              <a:t>‹#›</a:t>
            </a:fld>
            <a:endParaRPr 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Get up to speed</a:t>
            </a:r>
          </a:p>
        </p:txBody>
      </p:sp>
      <p:sp>
        <p:nvSpPr>
          <p:cNvPr id="7" name="Slide Number Placeholder 6"/>
          <p:cNvSpPr>
            <a:spLocks noGrp="1"/>
          </p:cNvSpPr>
          <p:nvPr>
            <p:ph type="sldNum" sz="quarter" idx="12"/>
          </p:nvPr>
        </p:nvSpPr>
        <p:spPr/>
        <p:txBody>
          <a:bodyPr/>
          <a:lstStyle>
            <a:lvl1pPr>
              <a:defRPr/>
            </a:lvl1pPr>
          </a:lstStyle>
          <a:p>
            <a:fld id="{E4621E93-0F01-4840-A38C-43A952C09D10}" type="slidenum">
              <a:rPr lang="en-US"/>
              <a:pPr/>
              <a:t>‹#›</a:t>
            </a:fld>
            <a:endParaRPr lang="en-US"/>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r="-16866"/>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57225"/>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pPr>
            <a:endParaRPr lang="en-US" sz="2400">
              <a:solidFill>
                <a:schemeClr val="tx2"/>
              </a:solidFill>
            </a:endParaRPr>
          </a:p>
        </p:txBody>
      </p:sp>
      <p:sp>
        <p:nvSpPr>
          <p:cNvPr id="3075" name="Rectangle 3"/>
          <p:cNvSpPr>
            <a:spLocks noChangeArrowheads="1"/>
          </p:cNvSpPr>
          <p:nvPr/>
        </p:nvSpPr>
        <p:spPr bwMode="auto">
          <a:xfrm>
            <a:off x="0" y="6200775"/>
            <a:ext cx="9144000" cy="657225"/>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pPr>
            <a:endParaRPr lang="en-US" sz="2400">
              <a:solidFill>
                <a:schemeClr val="tx2"/>
              </a:solidFill>
            </a:endParaRPr>
          </a:p>
        </p:txBody>
      </p:sp>
      <p:sp>
        <p:nvSpPr>
          <p:cNvPr id="3076" name="Rectangle 4"/>
          <p:cNvSpPr>
            <a:spLocks noGrp="1" noChangeArrowheads="1"/>
          </p:cNvSpPr>
          <p:nvPr>
            <p:ph type="body" idx="1"/>
          </p:nvPr>
        </p:nvSpPr>
        <p:spPr bwMode="auto">
          <a:xfrm>
            <a:off x="350838" y="914400"/>
            <a:ext cx="8431212"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title"/>
          </p:nvPr>
        </p:nvSpPr>
        <p:spPr bwMode="auto">
          <a:xfrm>
            <a:off x="214313" y="73025"/>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6"/>
          <p:cNvSpPr>
            <a:spLocks noGrp="1" noChangeArrowheads="1"/>
          </p:cNvSpPr>
          <p:nvPr>
            <p:ph type="dt" sz="half" idx="2"/>
          </p:nvPr>
        </p:nvSpPr>
        <p:spPr bwMode="auto">
          <a:xfrm>
            <a:off x="457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1600">
                <a:solidFill>
                  <a:srgbClr val="005AB4"/>
                </a:solidFill>
              </a:defRPr>
            </a:lvl1pPr>
          </a:lstStyle>
          <a:p>
            <a:endParaRPr lang="en-US"/>
          </a:p>
        </p:txBody>
      </p:sp>
      <p:sp>
        <p:nvSpPr>
          <p:cNvPr id="3079" name="Rectangle 7"/>
          <p:cNvSpPr>
            <a:spLocks noGrp="1" noChangeArrowheads="1"/>
          </p:cNvSpPr>
          <p:nvPr>
            <p:ph type="ftr" sz="quarter" idx="3"/>
          </p:nvPr>
        </p:nvSpPr>
        <p:spPr bwMode="auto">
          <a:xfrm>
            <a:off x="2717800" y="6200775"/>
            <a:ext cx="37084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600">
                <a:solidFill>
                  <a:srgbClr val="005AB4"/>
                </a:solidFill>
              </a:defRPr>
            </a:lvl1pPr>
          </a:lstStyle>
          <a:p>
            <a:r>
              <a:rPr lang="en-US"/>
              <a:t>Get up to speed</a:t>
            </a:r>
          </a:p>
        </p:txBody>
      </p:sp>
      <p:sp>
        <p:nvSpPr>
          <p:cNvPr id="3080" name="Rectangle 8"/>
          <p:cNvSpPr>
            <a:spLocks noGrp="1" noChangeArrowheads="1"/>
          </p:cNvSpPr>
          <p:nvPr>
            <p:ph type="sldNum" sz="quarter" idx="4"/>
          </p:nvPr>
        </p:nvSpPr>
        <p:spPr bwMode="auto">
          <a:xfrm>
            <a:off x="6553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defRPr sz="1600">
                <a:solidFill>
                  <a:srgbClr val="005AB4"/>
                </a:solidFill>
              </a:defRPr>
            </a:lvl1pPr>
          </a:lstStyle>
          <a:p>
            <a:fld id="{D8FB5CB4-6420-42F9-9E46-24D0D5AD991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wipe dir="d"/>
  </p:transition>
  <p:hf sldNum="0" hdr="0" ftr="0" dt="0"/>
  <p:txStyles>
    <p:titleStyle>
      <a:lvl1pPr algn="l" rtl="0" eaLnBrk="1" fontAlgn="base" hangingPunct="1">
        <a:spcBef>
          <a:spcPct val="0"/>
        </a:spcBef>
        <a:spcAft>
          <a:spcPct val="0"/>
        </a:spcAft>
        <a:defRPr sz="3200">
          <a:solidFill>
            <a:srgbClr val="005AB4"/>
          </a:solidFill>
          <a:latin typeface="+mj-lt"/>
          <a:ea typeface="+mj-ea"/>
          <a:cs typeface="+mj-cs"/>
        </a:defRPr>
      </a:lvl1pPr>
      <a:lvl2pPr algn="l" rtl="0" eaLnBrk="1" fontAlgn="base" hangingPunct="1">
        <a:spcBef>
          <a:spcPct val="0"/>
        </a:spcBef>
        <a:spcAft>
          <a:spcPct val="0"/>
        </a:spcAft>
        <a:defRPr sz="3200">
          <a:solidFill>
            <a:srgbClr val="005AB4"/>
          </a:solidFill>
          <a:latin typeface="Arial" charset="0"/>
        </a:defRPr>
      </a:lvl2pPr>
      <a:lvl3pPr algn="l" rtl="0" eaLnBrk="1" fontAlgn="base" hangingPunct="1">
        <a:spcBef>
          <a:spcPct val="0"/>
        </a:spcBef>
        <a:spcAft>
          <a:spcPct val="0"/>
        </a:spcAft>
        <a:defRPr sz="3200">
          <a:solidFill>
            <a:srgbClr val="005AB4"/>
          </a:solidFill>
          <a:latin typeface="Arial" charset="0"/>
        </a:defRPr>
      </a:lvl3pPr>
      <a:lvl4pPr algn="l" rtl="0" eaLnBrk="1" fontAlgn="base" hangingPunct="1">
        <a:spcBef>
          <a:spcPct val="0"/>
        </a:spcBef>
        <a:spcAft>
          <a:spcPct val="0"/>
        </a:spcAft>
        <a:defRPr sz="3200">
          <a:solidFill>
            <a:srgbClr val="005AB4"/>
          </a:solidFill>
          <a:latin typeface="Arial" charset="0"/>
        </a:defRPr>
      </a:lvl4pPr>
      <a:lvl5pPr algn="l" rtl="0" eaLnBrk="1" fontAlgn="base" hangingPunct="1">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8.xml"/><Relationship Id="rId7"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7.png"/><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29.png"/><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29.png"/><Relationship Id="rId4" Type="http://schemas.openxmlformats.org/officeDocument/2006/relationships/oleObject" Target="../embeddings/oleObject20.bin"/></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30.png"/><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31.png"/><Relationship Id="rId4" Type="http://schemas.openxmlformats.org/officeDocument/2006/relationships/oleObject" Target="../embeddings/oleObject25.bin"/></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oleObject" Target="../embeddings/oleObject30.bin"/><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image" Target="../media/image36.png"/></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3.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12838" y="2219325"/>
            <a:ext cx="6919912" cy="1470025"/>
          </a:xfrm>
        </p:spPr>
        <p:txBody>
          <a:bodyPr/>
          <a:lstStyle/>
          <a:p>
            <a:r>
              <a:rPr lang="vi-VN" dirty="0" smtClean="0"/>
              <a:t>Đào tạo </a:t>
            </a:r>
            <a:r>
              <a:rPr lang="en-US" dirty="0" smtClean="0"/>
              <a:t>Microsoft</a:t>
            </a:r>
            <a:r>
              <a:rPr lang="en-US" sz="2800" baseline="70000" dirty="0">
                <a:cs typeface="Tahoma" pitchFamily="34" charset="0"/>
              </a:rPr>
              <a:t>®</a:t>
            </a:r>
            <a:r>
              <a:rPr lang="en-US" dirty="0"/>
              <a:t> Office </a:t>
            </a:r>
            <a:br>
              <a:rPr lang="en-US" dirty="0"/>
            </a:br>
            <a:r>
              <a:rPr lang="en-US" dirty="0"/>
              <a:t>Outlook</a:t>
            </a:r>
            <a:r>
              <a:rPr lang="en-US" sz="2800" baseline="70000" dirty="0">
                <a:cs typeface="Tahoma" pitchFamily="34" charset="0"/>
              </a:rPr>
              <a:t>®</a:t>
            </a:r>
            <a:r>
              <a:rPr lang="en-US" dirty="0"/>
              <a:t> </a:t>
            </a:r>
            <a:r>
              <a:rPr lang="en-US" dirty="0" smtClean="0">
                <a:cs typeface="Tahoma" pitchFamily="34" charset="0"/>
              </a:rPr>
              <a:t>2007</a:t>
            </a:r>
            <a:endParaRPr lang="en-US" dirty="0">
              <a:cs typeface="Tahoma" pitchFamily="34" charset="0"/>
            </a:endParaRPr>
          </a:p>
        </p:txBody>
      </p:sp>
      <p:sp>
        <p:nvSpPr>
          <p:cNvPr id="8195" name="Rectangle 3"/>
          <p:cNvSpPr>
            <a:spLocks noGrp="1" noChangeArrowheads="1"/>
          </p:cNvSpPr>
          <p:nvPr>
            <p:ph type="subTitle" idx="1"/>
          </p:nvPr>
        </p:nvSpPr>
        <p:spPr>
          <a:xfrm>
            <a:off x="1371600" y="4291013"/>
            <a:ext cx="6400800" cy="1030287"/>
          </a:xfrm>
        </p:spPr>
        <p:txBody>
          <a:bodyPr/>
          <a:lstStyle/>
          <a:p>
            <a:r>
              <a:rPr lang="en-US" b="1" dirty="0" smtClean="0"/>
              <a:t>T</a:t>
            </a:r>
            <a:r>
              <a:rPr lang="vi-VN" b="1" dirty="0" smtClean="0"/>
              <a:t>ăng tốc</a:t>
            </a:r>
            <a:endParaRPr lang="en-US" b="1"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1000"/>
                                  </p:stCondLst>
                                  <p:childTnLst>
                                    <p:set>
                                      <p:cBhvr>
                                        <p:cTn id="6" dur="1" fill="hold">
                                          <p:stCondLst>
                                            <p:cond delay="0"/>
                                          </p:stCondLst>
                                        </p:cTn>
                                        <p:tgtEl>
                                          <p:spTgt spid="8194"/>
                                        </p:tgtEl>
                                        <p:attrNameLst>
                                          <p:attrName>style.visibility</p:attrName>
                                        </p:attrNameLst>
                                      </p:cBhvr>
                                      <p:to>
                                        <p:strVal val="visible"/>
                                      </p:to>
                                    </p:set>
                                    <p:animEffect transition="in" filter="slide(fromTop)">
                                      <p:cBhvr>
                                        <p:cTn id="7" dur="500"/>
                                        <p:tgtEl>
                                          <p:spTgt spid="8194"/>
                                        </p:tgtEl>
                                      </p:cBhvr>
                                    </p:animEffect>
                                  </p:childTnLst>
                                </p:cTn>
                              </p:par>
                            </p:childTnLst>
                          </p:cTn>
                        </p:par>
                        <p:par>
                          <p:cTn id="8" fill="hold">
                            <p:stCondLst>
                              <p:cond delay="1500"/>
                            </p:stCondLst>
                            <p:childTnLst>
                              <p:par>
                                <p:cTn id="9" presetID="12" presetClass="entr" presetSubtype="4" fill="hold" grpId="0" nodeType="afterEffect">
                                  <p:stCondLst>
                                    <p:cond delay="100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slide(fromBottom)">
                                      <p:cBhvr>
                                        <p:cTn id="11"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advAuto="100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4"/>
          <a:srcRect/>
          <a:stretch>
            <a:fillRect/>
          </a:stretch>
        </p:blipFill>
        <p:spPr bwMode="auto">
          <a:xfrm>
            <a:off x="342993" y="952500"/>
            <a:ext cx="5665602" cy="2861920"/>
          </a:xfrm>
          <a:prstGeom prst="rect">
            <a:avLst/>
          </a:prstGeom>
          <a:noFill/>
          <a:ln w="9525">
            <a:noFill/>
            <a:miter lim="800000"/>
            <a:headEnd/>
            <a:tailEnd/>
          </a:ln>
          <a:effectLst/>
        </p:spPr>
      </p:pic>
      <p:sp>
        <p:nvSpPr>
          <p:cNvPr id="3174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dirty="0" smtClean="0"/>
              <a:t>Hình ảnh bên cho thấy một vài khác khác biệt như vậy. </a:t>
            </a:r>
          </a:p>
          <a:p>
            <a:pPr>
              <a:spcBef>
                <a:spcPct val="20000"/>
              </a:spcBef>
              <a:spcAft>
                <a:spcPct val="75000"/>
              </a:spcAft>
            </a:pPr>
            <a:endParaRPr lang="vi-VN" sz="2000" dirty="0"/>
          </a:p>
        </p:txBody>
      </p:sp>
      <p:graphicFrame>
        <p:nvGraphicFramePr>
          <p:cNvPr id="31748" name="Object 4"/>
          <p:cNvGraphicFramePr>
            <a:graphicFrameLocks noChangeAspect="1"/>
          </p:cNvGraphicFramePr>
          <p:nvPr/>
        </p:nvGraphicFramePr>
        <p:xfrm>
          <a:off x="339725" y="4059238"/>
          <a:ext cx="269875" cy="303212"/>
        </p:xfrm>
        <a:graphic>
          <a:graphicData uri="http://schemas.openxmlformats.org/presentationml/2006/ole">
            <p:oleObj spid="_x0000_s31748" name="Visio" r:id="rId5" imgW="270231" imgH="303063" progId="">
              <p:embed/>
            </p:oleObj>
          </a:graphicData>
        </a:graphic>
      </p:graphicFrame>
      <p:graphicFrame>
        <p:nvGraphicFramePr>
          <p:cNvPr id="31749" name="Object 5"/>
          <p:cNvGraphicFramePr>
            <a:graphicFrameLocks noChangeAspect="1"/>
          </p:cNvGraphicFramePr>
          <p:nvPr/>
        </p:nvGraphicFramePr>
        <p:xfrm>
          <a:off x="339725" y="4506913"/>
          <a:ext cx="269875" cy="303212"/>
        </p:xfrm>
        <a:graphic>
          <a:graphicData uri="http://schemas.openxmlformats.org/presentationml/2006/ole">
            <p:oleObj spid="_x0000_s31749" name="Visio" r:id="rId6" imgW="270231" imgH="303063" progId="">
              <p:embed/>
            </p:oleObj>
          </a:graphicData>
        </a:graphic>
      </p:graphicFrame>
      <p:graphicFrame>
        <p:nvGraphicFramePr>
          <p:cNvPr id="31750" name="Object 6"/>
          <p:cNvGraphicFramePr>
            <a:graphicFrameLocks noChangeAspect="1"/>
          </p:cNvGraphicFramePr>
          <p:nvPr/>
        </p:nvGraphicFramePr>
        <p:xfrm>
          <a:off x="339725" y="4951413"/>
          <a:ext cx="269875" cy="303212"/>
        </p:xfrm>
        <a:graphic>
          <a:graphicData uri="http://schemas.openxmlformats.org/presentationml/2006/ole">
            <p:oleObj spid="_x0000_s31750" name="Visio" r:id="rId7" imgW="270231" imgH="303063" progId="">
              <p:embed/>
            </p:oleObj>
          </a:graphicData>
        </a:graphic>
      </p:graphicFrame>
      <p:sp>
        <p:nvSpPr>
          <p:cNvPr id="3175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31753" name="Rectangle 9"/>
          <p:cNvSpPr>
            <a:spLocks noChangeArrowheads="1"/>
          </p:cNvSpPr>
          <p:nvPr/>
        </p:nvSpPr>
        <p:spPr bwMode="auto">
          <a:xfrm>
            <a:off x="676275" y="4025900"/>
            <a:ext cx="5940425" cy="1283428"/>
          </a:xfrm>
          <a:prstGeom prst="rect">
            <a:avLst/>
          </a:prstGeom>
          <a:noFill/>
          <a:ln w="9525" algn="ctr">
            <a:noFill/>
            <a:miter lim="800000"/>
            <a:headEnd/>
            <a:tailEnd/>
          </a:ln>
          <a:effectLst/>
        </p:spPr>
        <p:txBody>
          <a:bodyPr>
            <a:spAutoFit/>
          </a:bodyPr>
          <a:lstStyle/>
          <a:p>
            <a:pPr>
              <a:spcBef>
                <a:spcPct val="20000"/>
              </a:spcBef>
              <a:spcAft>
                <a:spcPct val="45000"/>
              </a:spcAft>
            </a:pPr>
            <a:r>
              <a:rPr lang="vi-VN" dirty="0" smtClean="0">
                <a:solidFill>
                  <a:srgbClr val="FFCC00"/>
                </a:solidFill>
              </a:rPr>
              <a:t>Một thư mới hiện tab </a:t>
            </a:r>
            <a:r>
              <a:rPr lang="vi-VN" b="1" dirty="0" smtClean="0">
                <a:solidFill>
                  <a:srgbClr val="FFCC00"/>
                </a:solidFill>
              </a:rPr>
              <a:t>Thông báo </a:t>
            </a:r>
            <a:r>
              <a:rPr lang="vi-VN" dirty="0" smtClean="0">
                <a:solidFill>
                  <a:srgbClr val="FFCC00"/>
                </a:solidFill>
              </a:rPr>
              <a:t>và </a:t>
            </a:r>
            <a:r>
              <a:rPr lang="vi-VN" b="1" dirty="0" smtClean="0">
                <a:solidFill>
                  <a:srgbClr val="FFCC00"/>
                </a:solidFill>
              </a:rPr>
              <a:t>Tùy chọn</a:t>
            </a:r>
            <a:r>
              <a:rPr lang="en-US" dirty="0" smtClean="0">
                <a:solidFill>
                  <a:srgbClr val="FFCC00"/>
                </a:solidFill>
              </a:rPr>
              <a:t>. </a:t>
            </a:r>
            <a:endParaRPr lang="en-US" b="1" dirty="0">
              <a:solidFill>
                <a:srgbClr val="FFCC00"/>
              </a:solidFill>
            </a:endParaRPr>
          </a:p>
          <a:p>
            <a:pPr>
              <a:spcBef>
                <a:spcPct val="20000"/>
              </a:spcBef>
              <a:spcAft>
                <a:spcPct val="45000"/>
              </a:spcAft>
            </a:pPr>
            <a:r>
              <a:rPr lang="vi-VN" dirty="0" smtClean="0">
                <a:solidFill>
                  <a:srgbClr val="FFCC00"/>
                </a:solidFill>
              </a:rPr>
              <a:t>Một cuộc hẹn mới hiện tab </a:t>
            </a:r>
            <a:r>
              <a:rPr lang="en-US" b="1" dirty="0" smtClean="0">
                <a:solidFill>
                  <a:srgbClr val="FFCC00"/>
                </a:solidFill>
              </a:rPr>
              <a:t>Cu</a:t>
            </a:r>
            <a:r>
              <a:rPr lang="vi-VN" b="1" dirty="0" smtClean="0">
                <a:solidFill>
                  <a:srgbClr val="FFCC00"/>
                </a:solidFill>
              </a:rPr>
              <a:t>ộc hẹn.</a:t>
            </a:r>
            <a:r>
              <a:rPr lang="en-US" dirty="0" smtClean="0">
                <a:solidFill>
                  <a:srgbClr val="FFCC00"/>
                </a:solidFill>
              </a:rPr>
              <a:t> </a:t>
            </a:r>
            <a:endParaRPr lang="en-US" dirty="0">
              <a:solidFill>
                <a:srgbClr val="FFCC00"/>
              </a:solidFill>
            </a:endParaRPr>
          </a:p>
          <a:p>
            <a:pPr>
              <a:spcBef>
                <a:spcPct val="20000"/>
              </a:spcBef>
              <a:spcAft>
                <a:spcPct val="45000"/>
              </a:spcAft>
            </a:pPr>
            <a:r>
              <a:rPr lang="vi-VN" dirty="0" smtClean="0">
                <a:solidFill>
                  <a:srgbClr val="FFCC00"/>
                </a:solidFill>
              </a:rPr>
              <a:t>Một liên hệ mới hiện tab </a:t>
            </a:r>
            <a:r>
              <a:rPr lang="vi-VN" b="1" dirty="0" smtClean="0">
                <a:solidFill>
                  <a:srgbClr val="FFCC00"/>
                </a:solidFill>
              </a:rPr>
              <a:t>Liên hệ</a:t>
            </a:r>
            <a:r>
              <a:rPr lang="en-US" dirty="0" smtClean="0">
                <a:solidFill>
                  <a:srgbClr val="FFCC00"/>
                </a:solidFill>
              </a:rPr>
              <a:t>. </a:t>
            </a:r>
            <a:endParaRPr lang="en-US" dirty="0">
              <a:solidFill>
                <a:srgbClr val="FFCC00"/>
              </a:solidFill>
            </a:endParaRPr>
          </a:p>
        </p:txBody>
      </p:sp>
      <p:sp>
        <p:nvSpPr>
          <p:cNvPr id="31756" name="Rectangle 12"/>
          <p:cNvSpPr>
            <a:spLocks noGrp="1" noChangeArrowheads="1"/>
          </p:cNvSpPr>
          <p:nvPr>
            <p:ph type="title"/>
          </p:nvPr>
        </p:nvSpPr>
        <p:spPr>
          <a:xfrm>
            <a:off x="211138" y="73025"/>
            <a:ext cx="8027987" cy="614363"/>
          </a:xfrm>
          <a:noFill/>
          <a:ln/>
        </p:spPr>
        <p:txBody>
          <a:bodyPr/>
          <a:lstStyle/>
          <a:p>
            <a:r>
              <a:rPr lang="vi-VN" smtClean="0"/>
              <a:t>Ruy-băng hiển thị những thứ bạn cần</a:t>
            </a:r>
            <a:endParaRPr lang="vi-VN"/>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slide(fromTop)">
                                      <p:cBhvr>
                                        <p:cTn id="7" dur="5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748"/>
                                        </p:tgtEl>
                                        <p:attrNameLst>
                                          <p:attrName>style.visibility</p:attrName>
                                        </p:attrNameLst>
                                      </p:cBhvr>
                                      <p:to>
                                        <p:strVal val="visible"/>
                                      </p:to>
                                    </p:set>
                                    <p:animEffect transition="in" filter="dissolve">
                                      <p:cBhvr>
                                        <p:cTn id="12" dur="500"/>
                                        <p:tgtEl>
                                          <p:spTgt spid="31748"/>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1749"/>
                                        </p:tgtEl>
                                        <p:attrNameLst>
                                          <p:attrName>style.visibility</p:attrName>
                                        </p:attrNameLst>
                                      </p:cBhvr>
                                      <p:to>
                                        <p:strVal val="visible"/>
                                      </p:to>
                                    </p:set>
                                    <p:animEffect transition="in" filter="dissolve">
                                      <p:cBhvr>
                                        <p:cTn id="16" dur="500"/>
                                        <p:tgtEl>
                                          <p:spTgt spid="31749"/>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31750"/>
                                        </p:tgtEl>
                                        <p:attrNameLst>
                                          <p:attrName>style.visibility</p:attrName>
                                        </p:attrNameLst>
                                      </p:cBhvr>
                                      <p:to>
                                        <p:strVal val="visible"/>
                                      </p:to>
                                    </p:set>
                                    <p:animEffect transition="in" filter="dissolve">
                                      <p:cBhvr>
                                        <p:cTn id="20" dur="500"/>
                                        <p:tgtEl>
                                          <p:spTgt spid="3175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1753">
                                            <p:txEl>
                                              <p:pRg st="0" end="0"/>
                                            </p:txEl>
                                          </p:spTgt>
                                        </p:tgtEl>
                                        <p:attrNameLst>
                                          <p:attrName>style.visibility</p:attrName>
                                        </p:attrNameLst>
                                      </p:cBhvr>
                                      <p:to>
                                        <p:strVal val="visible"/>
                                      </p:to>
                                    </p:set>
                                    <p:animEffect transition="in" filter="checkerboard(across)">
                                      <p:cBhvr>
                                        <p:cTn id="25" dur="500"/>
                                        <p:tgtEl>
                                          <p:spTgt spid="3175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1753">
                                            <p:txEl>
                                              <p:pRg st="1" end="1"/>
                                            </p:txEl>
                                          </p:spTgt>
                                        </p:tgtEl>
                                        <p:attrNameLst>
                                          <p:attrName>style.visibility</p:attrName>
                                        </p:attrNameLst>
                                      </p:cBhvr>
                                      <p:to>
                                        <p:strVal val="visible"/>
                                      </p:to>
                                    </p:set>
                                    <p:animEffect transition="in" filter="checkerboard(across)">
                                      <p:cBhvr>
                                        <p:cTn id="30" dur="500"/>
                                        <p:tgtEl>
                                          <p:spTgt spid="3175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1753">
                                            <p:txEl>
                                              <p:pRg st="2" end="2"/>
                                            </p:txEl>
                                          </p:spTgt>
                                        </p:tgtEl>
                                        <p:attrNameLst>
                                          <p:attrName>style.visibility</p:attrName>
                                        </p:attrNameLst>
                                      </p:cBhvr>
                                      <p:to>
                                        <p:strVal val="visible"/>
                                      </p:to>
                                    </p:set>
                                    <p:animEffect transition="in" filter="checkerboard(across)">
                                      <p:cBhvr>
                                        <p:cTn id="35" dur="500"/>
                                        <p:tgtEl>
                                          <p:spTgt spid="317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P spid="3175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9683" name="Picture 3"/>
          <p:cNvPicPr>
            <a:picLocks noGrp="1" noChangeAspect="1" noChangeArrowheads="1"/>
          </p:cNvPicPr>
          <p:nvPr>
            <p:ph sz="half" idx="1"/>
          </p:nvPr>
        </p:nvPicPr>
        <p:blipFill>
          <a:blip r:embed="rId3"/>
          <a:srcRect/>
          <a:stretch>
            <a:fillRect/>
          </a:stretch>
        </p:blipFill>
        <p:spPr bwMode="auto">
          <a:xfrm>
            <a:off x="354637" y="947738"/>
            <a:ext cx="5632789" cy="2854325"/>
          </a:xfrm>
          <a:prstGeom prst="rect">
            <a:avLst/>
          </a:prstGeom>
          <a:noFill/>
          <a:ln w="9525">
            <a:noFill/>
            <a:miter lim="800000"/>
            <a:headEnd/>
            <a:tailEnd/>
          </a:ln>
          <a:effectLst/>
        </p:spPr>
      </p:pic>
      <p:sp>
        <p:nvSpPr>
          <p:cNvPr id="176130" name="Rectangle 2"/>
          <p:cNvSpPr>
            <a:spLocks noGrp="1" noChangeArrowheads="1"/>
          </p:cNvSpPr>
          <p:nvPr>
            <p:ph type="title"/>
          </p:nvPr>
        </p:nvSpPr>
        <p:spPr>
          <a:xfrm>
            <a:off x="211138" y="73025"/>
            <a:ext cx="8027987" cy="614363"/>
          </a:xfrm>
        </p:spPr>
        <p:txBody>
          <a:bodyPr/>
          <a:lstStyle/>
          <a:p>
            <a:r>
              <a:rPr lang="vi-VN" smtClean="0"/>
              <a:t>Còn nhiều hơn</a:t>
            </a:r>
            <a:r>
              <a:rPr lang="en-US" smtClean="0"/>
              <a:t> </a:t>
            </a:r>
            <a:r>
              <a:rPr lang="vi-VN" smtClean="0"/>
              <a:t>những gì bạn</a:t>
            </a:r>
            <a:r>
              <a:rPr lang="en-US" smtClean="0"/>
              <a:t> thấy</a:t>
            </a:r>
            <a:endParaRPr lang="en-US" dirty="0"/>
          </a:p>
        </p:txBody>
      </p:sp>
      <p:sp>
        <p:nvSpPr>
          <p:cNvPr id="176131"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vi-VN" sz="2000" dirty="0" smtClean="0"/>
              <a:t>Một mũi tên nhỏ ở đáy của một nhóm có nghĩa là có các lệnh khác nữa</a:t>
            </a:r>
            <a:r>
              <a:rPr lang="en-US" sz="2000" dirty="0" smtClean="0"/>
              <a:t>. </a:t>
            </a:r>
            <a:endParaRPr lang="en-US" sz="2000" dirty="0"/>
          </a:p>
          <a:p>
            <a:pPr>
              <a:spcBef>
                <a:spcPct val="20000"/>
              </a:spcBef>
              <a:spcAft>
                <a:spcPct val="75000"/>
              </a:spcAft>
            </a:pPr>
            <a:r>
              <a:rPr lang="vi-VN" sz="2000" dirty="0" smtClean="0"/>
              <a:t>Nút này     gọi là </a:t>
            </a:r>
            <a:r>
              <a:rPr lang="vi-VN" sz="2000" b="1" dirty="0" smtClean="0"/>
              <a:t>Bật Hộp thoại</a:t>
            </a:r>
            <a:r>
              <a:rPr lang="en-US" sz="2000" dirty="0" smtClean="0"/>
              <a:t>.</a:t>
            </a:r>
            <a:endParaRPr lang="en-US" sz="2000" dirty="0"/>
          </a:p>
        </p:txBody>
      </p:sp>
      <p:sp>
        <p:nvSpPr>
          <p:cNvPr id="176133" name="Rectangle 5"/>
          <p:cNvSpPr>
            <a:spLocks noChangeArrowheads="1"/>
          </p:cNvSpPr>
          <p:nvPr/>
        </p:nvSpPr>
        <p:spPr bwMode="auto">
          <a:xfrm>
            <a:off x="277813" y="3994150"/>
            <a:ext cx="5926137" cy="1169988"/>
          </a:xfrm>
          <a:prstGeom prst="rect">
            <a:avLst/>
          </a:prstGeom>
          <a:noFill/>
          <a:ln w="9525">
            <a:noFill/>
            <a:miter lim="800000"/>
            <a:headEnd/>
            <a:tailEnd/>
          </a:ln>
          <a:effectLst/>
        </p:spPr>
        <p:txBody>
          <a:bodyPr/>
          <a:lstStyle/>
          <a:p>
            <a:pPr>
              <a:spcBef>
                <a:spcPct val="20000"/>
              </a:spcBef>
              <a:spcAft>
                <a:spcPct val="75000"/>
              </a:spcAft>
            </a:pPr>
            <a:r>
              <a:rPr lang="vi-VN" smtClean="0">
                <a:solidFill>
                  <a:srgbClr val="FFCC00"/>
                </a:solidFill>
              </a:rPr>
              <a:t>Ảnh</a:t>
            </a:r>
            <a:r>
              <a:rPr lang="en-US" smtClean="0">
                <a:solidFill>
                  <a:srgbClr val="FFCC00"/>
                </a:solidFill>
              </a:rPr>
              <a:t> trên cho thấy</a:t>
            </a:r>
            <a:r>
              <a:rPr lang="vi-VN" smtClean="0">
                <a:solidFill>
                  <a:srgbClr val="FFCC00"/>
                </a:solidFill>
              </a:rPr>
              <a:t> để </a:t>
            </a:r>
            <a:r>
              <a:rPr lang="en-US" smtClean="0">
                <a:solidFill>
                  <a:srgbClr val="FFCC00"/>
                </a:solidFill>
              </a:rPr>
              <a:t>xem</a:t>
            </a:r>
            <a:r>
              <a:rPr lang="vi-VN" smtClean="0">
                <a:solidFill>
                  <a:srgbClr val="FFCC00"/>
                </a:solidFill>
              </a:rPr>
              <a:t> </a:t>
            </a:r>
            <a:r>
              <a:rPr lang="vi-VN" dirty="0" smtClean="0">
                <a:solidFill>
                  <a:srgbClr val="FFCC00"/>
                </a:solidFill>
              </a:rPr>
              <a:t>danh sách đầy </a:t>
            </a:r>
            <a:r>
              <a:rPr lang="vi-VN" smtClean="0">
                <a:solidFill>
                  <a:srgbClr val="FFCC00"/>
                </a:solidFill>
              </a:rPr>
              <a:t>đủ các </a:t>
            </a:r>
            <a:r>
              <a:rPr lang="vi-VN" dirty="0" smtClean="0">
                <a:solidFill>
                  <a:srgbClr val="FFCC00"/>
                </a:solidFill>
              </a:rPr>
              <a:t>tùy chọn phông, </a:t>
            </a:r>
            <a:r>
              <a:rPr lang="vi-VN" smtClean="0">
                <a:solidFill>
                  <a:srgbClr val="FFCC00"/>
                </a:solidFill>
              </a:rPr>
              <a:t>bạn </a:t>
            </a:r>
            <a:r>
              <a:rPr lang="en-US" smtClean="0">
                <a:solidFill>
                  <a:srgbClr val="FFCC00"/>
                </a:solidFill>
              </a:rPr>
              <a:t>có thể </a:t>
            </a:r>
            <a:r>
              <a:rPr lang="vi-VN" smtClean="0">
                <a:solidFill>
                  <a:srgbClr val="FFCC00"/>
                </a:solidFill>
              </a:rPr>
              <a:t>bấm </a:t>
            </a:r>
            <a:r>
              <a:rPr lang="vi-VN" dirty="0" smtClean="0">
                <a:solidFill>
                  <a:srgbClr val="FFCC00"/>
                </a:solidFill>
              </a:rPr>
              <a:t>vào mũi </a:t>
            </a:r>
            <a:r>
              <a:rPr lang="vi-VN" smtClean="0">
                <a:solidFill>
                  <a:srgbClr val="FFCC00"/>
                </a:solidFill>
              </a:rPr>
              <a:t>tên </a:t>
            </a:r>
            <a:r>
              <a:rPr lang="en-US" smtClean="0">
                <a:solidFill>
                  <a:srgbClr val="FFCC00"/>
                </a:solidFill>
              </a:rPr>
              <a:t>ca</a:t>
            </a:r>
            <a:r>
              <a:rPr lang="vi-VN" smtClean="0">
                <a:solidFill>
                  <a:srgbClr val="FFCC00"/>
                </a:solidFill>
              </a:rPr>
              <a:t>̣nh </a:t>
            </a:r>
            <a:r>
              <a:rPr lang="vi-VN" dirty="0" smtClean="0">
                <a:solidFill>
                  <a:srgbClr val="FFCC00"/>
                </a:solidFill>
              </a:rPr>
              <a:t>nhóm </a:t>
            </a:r>
            <a:r>
              <a:rPr lang="vi-VN" b="1" dirty="0" smtClean="0">
                <a:solidFill>
                  <a:srgbClr val="FFCC00"/>
                </a:solidFill>
              </a:rPr>
              <a:t>Văn bản Cơ bản </a:t>
            </a:r>
            <a:r>
              <a:rPr lang="vi-VN" dirty="0" smtClean="0">
                <a:solidFill>
                  <a:srgbClr val="FFCC00"/>
                </a:solidFill>
              </a:rPr>
              <a:t>trên tab</a:t>
            </a:r>
            <a:r>
              <a:rPr lang="vi-VN" b="1" dirty="0" smtClean="0">
                <a:solidFill>
                  <a:srgbClr val="FFCC00"/>
                </a:solidFill>
              </a:rPr>
              <a:t> </a:t>
            </a:r>
            <a:r>
              <a:rPr lang="vi-VN" b="1" smtClean="0">
                <a:solidFill>
                  <a:srgbClr val="FFCC00"/>
                </a:solidFill>
              </a:rPr>
              <a:t>Thư</a:t>
            </a:r>
            <a:r>
              <a:rPr lang="vi-VN" smtClean="0">
                <a:solidFill>
                  <a:srgbClr val="FFCC00"/>
                </a:solidFill>
              </a:rPr>
              <a:t> của </a:t>
            </a:r>
            <a:r>
              <a:rPr lang="en-US" dirty="0" smtClean="0">
                <a:solidFill>
                  <a:srgbClr val="FFCC00"/>
                </a:solidFill>
              </a:rPr>
              <a:t>e-mail </a:t>
            </a:r>
            <a:r>
              <a:rPr lang="vi-VN" dirty="0" smtClean="0">
                <a:solidFill>
                  <a:srgbClr val="FFCC00"/>
                </a:solidFill>
              </a:rPr>
              <a:t>mới</a:t>
            </a:r>
            <a:r>
              <a:rPr lang="en-US" dirty="0" smtClean="0">
                <a:solidFill>
                  <a:srgbClr val="FFCC00"/>
                </a:solidFill>
              </a:rPr>
              <a:t>.</a:t>
            </a:r>
            <a:endParaRPr lang="en-US" dirty="0">
              <a:solidFill>
                <a:srgbClr val="FFCC00"/>
              </a:solidFill>
            </a:endParaRPr>
          </a:p>
        </p:txBody>
      </p:sp>
      <p:sp>
        <p:nvSpPr>
          <p:cNvPr id="17613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76137" name="Picture 9" descr="Dialog Box Launcher"/>
          <p:cNvPicPr>
            <a:picLocks noChangeAspect="1" noChangeArrowheads="1"/>
          </p:cNvPicPr>
          <p:nvPr/>
        </p:nvPicPr>
        <p:blipFill>
          <a:blip r:embed="rId4"/>
          <a:srcRect/>
          <a:stretch>
            <a:fillRect/>
          </a:stretch>
        </p:blipFill>
        <p:spPr bwMode="auto">
          <a:xfrm>
            <a:off x="7141934" y="2478981"/>
            <a:ext cx="238125" cy="220663"/>
          </a:xfrm>
          <a:prstGeom prst="rect">
            <a:avLst/>
          </a:prstGeom>
          <a:noFill/>
        </p:spPr>
      </p:pic>
      <p:sp>
        <p:nvSpPr>
          <p:cNvPr id="10" name="TextBox 9"/>
          <p:cNvSpPr txBox="1"/>
          <p:nvPr/>
        </p:nvSpPr>
        <p:spPr>
          <a:xfrm>
            <a:off x="891142" y="1371109"/>
            <a:ext cx="72626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Thông báo</a:t>
            </a:r>
          </a:p>
        </p:txBody>
      </p:sp>
      <p:sp>
        <p:nvSpPr>
          <p:cNvPr id="11" name="TextBox 10"/>
          <p:cNvSpPr txBox="1"/>
          <p:nvPr/>
        </p:nvSpPr>
        <p:spPr>
          <a:xfrm>
            <a:off x="1662333" y="1371109"/>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Chèn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2" name="TextBox 11"/>
          <p:cNvSpPr txBox="1"/>
          <p:nvPr/>
        </p:nvSpPr>
        <p:spPr>
          <a:xfrm>
            <a:off x="2342816" y="1371109"/>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Tùy chọn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2991402" y="1371109"/>
            <a:ext cx="1116574"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dạng Văn bản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4" name="TextBox 13"/>
          <p:cNvSpPr txBox="1"/>
          <p:nvPr/>
        </p:nvSpPr>
        <p:spPr>
          <a:xfrm>
            <a:off x="3007907" y="2212459"/>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Văn bản Cơ sở</a:t>
            </a:r>
          </a:p>
        </p:txBody>
      </p:sp>
      <p:sp>
        <p:nvSpPr>
          <p:cNvPr id="15" name="TextBox 14"/>
          <p:cNvSpPr txBox="1"/>
          <p:nvPr/>
        </p:nvSpPr>
        <p:spPr>
          <a:xfrm>
            <a:off x="647486" y="1944655"/>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Dán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6" name="TextBox 15"/>
          <p:cNvSpPr txBox="1"/>
          <p:nvPr/>
        </p:nvSpPr>
        <p:spPr>
          <a:xfrm>
            <a:off x="1581275" y="2027128"/>
            <a:ext cx="881146"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Bút Định dạng</a:t>
            </a:r>
          </a:p>
        </p:txBody>
      </p:sp>
      <p:sp>
        <p:nvSpPr>
          <p:cNvPr id="17" name="TextBox 16"/>
          <p:cNvSpPr txBox="1"/>
          <p:nvPr/>
        </p:nvSpPr>
        <p:spPr>
          <a:xfrm>
            <a:off x="1565373" y="1820394"/>
            <a:ext cx="881146"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Sao</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18" name="TextBox 17"/>
          <p:cNvSpPr txBox="1"/>
          <p:nvPr/>
        </p:nvSpPr>
        <p:spPr>
          <a:xfrm>
            <a:off x="1581276" y="1597757"/>
            <a:ext cx="881146" cy="215444"/>
          </a:xfrm>
          <a:prstGeom prst="rect">
            <a:avLst/>
          </a:prstGeom>
          <a:noFill/>
        </p:spPr>
        <p:txBody>
          <a:bodyPr wrap="square" rtlCol="0">
            <a:spAutoFit/>
          </a:bodyPr>
          <a:lstStyle/>
          <a:p>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C</a:t>
            </a:r>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ắt</a:t>
            </a:r>
            <a:endParaRPr lang="en-US" sz="900" dirty="0" smtClean="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5178082" y="1939664"/>
            <a:ext cx="563092"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Sổ </a:t>
            </a:r>
          </a:p>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Địa chỉ</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705638" y="2830212"/>
            <a:ext cx="491530"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Gửi</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7" name="TextBox 26"/>
          <p:cNvSpPr txBox="1"/>
          <p:nvPr/>
        </p:nvSpPr>
        <p:spPr>
          <a:xfrm>
            <a:off x="1672632" y="2989239"/>
            <a:ext cx="491530" cy="215444"/>
          </a:xfrm>
          <a:prstGeom prst="rect">
            <a:avLst/>
          </a:prstGeom>
          <a:noFill/>
        </p:spPr>
        <p:txBody>
          <a:bodyPr wrap="square" rtlCol="0">
            <a:spAutoFit/>
          </a:bodyPr>
          <a:lstStyle/>
          <a:p>
            <a:r>
              <a:rPr lang="vi-VN" sz="800" dirty="0" smtClean="0">
                <a:solidFill>
                  <a:schemeClr val="bg1">
                    <a:lumMod val="50000"/>
                  </a:schemeClr>
                </a:solidFill>
                <a:latin typeface="Arial Unicode MS" pitchFamily="34" charset="-128"/>
                <a:ea typeface="Arial Unicode MS" pitchFamily="34" charset="-128"/>
                <a:cs typeface="Arial Unicode MS" pitchFamily="34" charset="-128"/>
              </a:rPr>
              <a:t>Phông</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28" name="TextBox 27"/>
          <p:cNvSpPr txBox="1"/>
          <p:nvPr/>
        </p:nvSpPr>
        <p:spPr>
          <a:xfrm>
            <a:off x="2519531" y="2981288"/>
            <a:ext cx="1135587" cy="215444"/>
          </a:xfrm>
          <a:prstGeom prst="rect">
            <a:avLst/>
          </a:prstGeom>
          <a:noFill/>
        </p:spPr>
        <p:txBody>
          <a:bodyPr wrap="square" rtlCol="0">
            <a:spAutoFit/>
          </a:bodyPr>
          <a:lstStyle/>
          <a:p>
            <a:pPr algn="ctr"/>
            <a:r>
              <a:rPr lang="vi-VN" sz="800" dirty="0" smtClean="0">
                <a:solidFill>
                  <a:schemeClr val="bg1">
                    <a:lumMod val="50000"/>
                  </a:schemeClr>
                </a:solidFill>
                <a:latin typeface="Arial Unicode MS" pitchFamily="34" charset="-128"/>
                <a:ea typeface="Arial Unicode MS" pitchFamily="34" charset="-128"/>
                <a:cs typeface="Arial Unicode MS" pitchFamily="34" charset="-128"/>
              </a:rPr>
              <a:t>Giãn cách Ký tự</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29" name="TextBox 28"/>
          <p:cNvSpPr txBox="1"/>
          <p:nvPr/>
        </p:nvSpPr>
        <p:spPr>
          <a:xfrm>
            <a:off x="958055" y="2221086"/>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Bảng tạm</a:t>
            </a:r>
            <a:endParaRPr lang="en-US" sz="900" dirty="0" smtClean="0">
              <a:solidFill>
                <a:srgbClr val="0069B8"/>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Effect transition="in" filter="slide(fromTop)">
                                      <p:cBhvr>
                                        <p:cTn id="7" dur="500"/>
                                        <p:tgtEl>
                                          <p:spTgt spid="176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76131">
                                            <p:txEl>
                                              <p:pRg st="1" end="1"/>
                                            </p:txEl>
                                          </p:spTgt>
                                        </p:tgtEl>
                                        <p:attrNameLst>
                                          <p:attrName>style.visibility</p:attrName>
                                        </p:attrNameLst>
                                      </p:cBhvr>
                                      <p:to>
                                        <p:strVal val="visible"/>
                                      </p:to>
                                    </p:set>
                                    <p:animEffect transition="in" filter="slide(fromTop)">
                                      <p:cBhvr>
                                        <p:cTn id="12" dur="500"/>
                                        <p:tgtEl>
                                          <p:spTgt spid="176131">
                                            <p:txEl>
                                              <p:pRg st="1" end="1"/>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76137"/>
                                        </p:tgtEl>
                                        <p:attrNameLst>
                                          <p:attrName>style.visibility</p:attrName>
                                        </p:attrNameLst>
                                      </p:cBhvr>
                                      <p:to>
                                        <p:strVal val="visible"/>
                                      </p:to>
                                    </p:set>
                                    <p:animEffect transition="in" filter="dissolve">
                                      <p:cBhvr>
                                        <p:cTn id="16" dur="500"/>
                                        <p:tgtEl>
                                          <p:spTgt spid="176137"/>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176133">
                                            <p:txEl>
                                              <p:pRg st="0" end="0"/>
                                            </p:txEl>
                                          </p:spTgt>
                                        </p:tgtEl>
                                        <p:attrNameLst>
                                          <p:attrName>style.visibility</p:attrName>
                                        </p:attrNameLst>
                                      </p:cBhvr>
                                      <p:to>
                                        <p:strVal val="visible"/>
                                      </p:to>
                                    </p:set>
                                    <p:animEffect transition="in" filter="slide(fromLeft)">
                                      <p:cBhvr>
                                        <p:cTn id="21" dur="500"/>
                                        <p:tgtEl>
                                          <p:spTgt spid="1761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utoUpdateAnimBg="0"/>
      <p:bldP spid="17613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1729" name="Picture 1"/>
          <p:cNvPicPr>
            <a:picLocks noChangeAspect="1" noChangeArrowheads="1"/>
          </p:cNvPicPr>
          <p:nvPr/>
        </p:nvPicPr>
        <p:blipFill>
          <a:blip r:embed="rId3"/>
          <a:srcRect/>
          <a:stretch>
            <a:fillRect/>
          </a:stretch>
        </p:blipFill>
        <p:spPr bwMode="auto">
          <a:xfrm>
            <a:off x="350839" y="947034"/>
            <a:ext cx="5659436" cy="2868432"/>
          </a:xfrm>
          <a:prstGeom prst="rect">
            <a:avLst/>
          </a:prstGeom>
          <a:noFill/>
          <a:ln w="9525">
            <a:noFill/>
            <a:miter lim="800000"/>
            <a:headEnd/>
            <a:tailEnd/>
          </a:ln>
          <a:effectLst/>
        </p:spPr>
      </p:pic>
      <p:sp>
        <p:nvSpPr>
          <p:cNvPr id="174082" name="Rectangle 2"/>
          <p:cNvSpPr>
            <a:spLocks noGrp="1" noChangeArrowheads="1"/>
          </p:cNvSpPr>
          <p:nvPr>
            <p:ph type="title"/>
          </p:nvPr>
        </p:nvSpPr>
        <p:spPr>
          <a:xfrm>
            <a:off x="211138" y="73025"/>
            <a:ext cx="8027987" cy="614363"/>
          </a:xfrm>
        </p:spPr>
        <p:txBody>
          <a:bodyPr/>
          <a:lstStyle/>
          <a:p>
            <a:r>
              <a:rPr lang="vi-VN" dirty="0" smtClean="0"/>
              <a:t>Thanh Công cụ Truy nhập Nhanh</a:t>
            </a:r>
            <a:endParaRPr lang="en-US" dirty="0"/>
          </a:p>
        </p:txBody>
      </p:sp>
      <p:sp>
        <p:nvSpPr>
          <p:cNvPr id="174083" name="Rectangle 3"/>
          <p:cNvSpPr>
            <a:spLocks noChangeArrowheads="1"/>
          </p:cNvSpPr>
          <p:nvPr/>
        </p:nvSpPr>
        <p:spPr bwMode="auto">
          <a:xfrm>
            <a:off x="6119813" y="826779"/>
            <a:ext cx="2744787" cy="2960688"/>
          </a:xfrm>
          <a:prstGeom prst="rect">
            <a:avLst/>
          </a:prstGeom>
          <a:noFill/>
          <a:ln w="9525">
            <a:noFill/>
            <a:miter lim="800000"/>
            <a:headEnd/>
            <a:tailEnd/>
          </a:ln>
          <a:effectLst/>
        </p:spPr>
        <p:txBody>
          <a:bodyPr/>
          <a:lstStyle/>
          <a:p>
            <a:pPr>
              <a:spcBef>
                <a:spcPct val="20000"/>
              </a:spcBef>
              <a:spcAft>
                <a:spcPct val="75000"/>
              </a:spcAft>
            </a:pPr>
            <a:r>
              <a:rPr lang="vi-VN" sz="2000" b="1" dirty="0" smtClean="0"/>
              <a:t>Thanh Công cụ Truy nhập Nhanh</a:t>
            </a:r>
            <a:r>
              <a:rPr lang="vi-VN" sz="2000" dirty="0" smtClean="0"/>
              <a:t> là thanh công cụ nhỏ bên trên Ruy-băng. </a:t>
            </a:r>
          </a:p>
          <a:p>
            <a:pPr>
              <a:spcBef>
                <a:spcPct val="20000"/>
              </a:spcBef>
              <a:spcAft>
                <a:spcPct val="75000"/>
              </a:spcAft>
            </a:pPr>
            <a:r>
              <a:rPr lang="vi-VN" sz="2000" dirty="0" smtClean="0"/>
              <a:t>Nó ở đó để giúp làm các lệnh bạn sử dụng nhiều nhất luôn sẵn dùng. </a:t>
            </a:r>
            <a:endParaRPr lang="vi-VN" sz="2000" dirty="0"/>
          </a:p>
        </p:txBody>
      </p:sp>
      <p:sp>
        <p:nvSpPr>
          <p:cNvPr id="174085" name="Rectangle 5"/>
          <p:cNvSpPr>
            <a:spLocks noChangeArrowheads="1"/>
          </p:cNvSpPr>
          <p:nvPr/>
        </p:nvSpPr>
        <p:spPr bwMode="auto">
          <a:xfrm>
            <a:off x="277813" y="3994150"/>
            <a:ext cx="5926137" cy="1501775"/>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Điều tuyệt vời nhất của Thanh Công cụ Truy nhập Nhanh là gì? Đó là những gì hiện lên phụ thuộc vào bạn. </a:t>
            </a:r>
          </a:p>
          <a:p>
            <a:pPr>
              <a:spcBef>
                <a:spcPct val="20000"/>
              </a:spcBef>
              <a:spcAft>
                <a:spcPct val="75000"/>
              </a:spcAft>
            </a:pPr>
            <a:r>
              <a:rPr lang="vi-VN" dirty="0" smtClean="0">
                <a:solidFill>
                  <a:srgbClr val="FFCC00"/>
                </a:solidFill>
              </a:rPr>
              <a:t>Có nghĩa là bạn có thể thêm các lệnh ưa thích vào đó chỉ bằng một bấm chuột phải. </a:t>
            </a:r>
            <a:endParaRPr lang="vi-VN" dirty="0">
              <a:solidFill>
                <a:srgbClr val="FFCC00"/>
              </a:solidFill>
            </a:endParaRPr>
          </a:p>
        </p:txBody>
      </p:sp>
      <p:sp>
        <p:nvSpPr>
          <p:cNvPr id="17408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9" name="TextBox 8"/>
          <p:cNvSpPr txBox="1"/>
          <p:nvPr/>
        </p:nvSpPr>
        <p:spPr>
          <a:xfrm>
            <a:off x="856878" y="1371109"/>
            <a:ext cx="780851"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Thông báo</a:t>
            </a:r>
          </a:p>
        </p:txBody>
      </p:sp>
      <p:sp>
        <p:nvSpPr>
          <p:cNvPr id="10" name="TextBox 9"/>
          <p:cNvSpPr txBox="1"/>
          <p:nvPr/>
        </p:nvSpPr>
        <p:spPr>
          <a:xfrm>
            <a:off x="1662333" y="1371109"/>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Chèn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1" name="TextBox 10"/>
          <p:cNvSpPr txBox="1"/>
          <p:nvPr/>
        </p:nvSpPr>
        <p:spPr>
          <a:xfrm>
            <a:off x="2342816" y="1371109"/>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Tùy chọn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2" name="TextBox 11"/>
          <p:cNvSpPr txBox="1"/>
          <p:nvPr/>
        </p:nvSpPr>
        <p:spPr>
          <a:xfrm>
            <a:off x="2991402" y="1371109"/>
            <a:ext cx="1130222"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dạng Văn bản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3284132" y="2212459"/>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Văn bản Cơ sở</a:t>
            </a:r>
          </a:p>
        </p:txBody>
      </p:sp>
      <p:sp>
        <p:nvSpPr>
          <p:cNvPr id="14" name="TextBox 13"/>
          <p:cNvSpPr txBox="1"/>
          <p:nvPr/>
        </p:nvSpPr>
        <p:spPr>
          <a:xfrm>
            <a:off x="657011" y="1944655"/>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Dán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5" name="TextBox 14"/>
          <p:cNvSpPr txBox="1"/>
          <p:nvPr/>
        </p:nvSpPr>
        <p:spPr>
          <a:xfrm>
            <a:off x="1590800" y="2027128"/>
            <a:ext cx="881146"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Bút Định dạng</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6" name="TextBox 15"/>
          <p:cNvSpPr txBox="1"/>
          <p:nvPr/>
        </p:nvSpPr>
        <p:spPr>
          <a:xfrm>
            <a:off x="1574898" y="1820394"/>
            <a:ext cx="881146"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Sao</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1590801" y="1597757"/>
            <a:ext cx="881146"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Cắt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5206657" y="1939664"/>
            <a:ext cx="563092" cy="33855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S</a:t>
            </a: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ổ </a:t>
            </a:r>
          </a:p>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Địa chỉ</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705638" y="2830212"/>
            <a:ext cx="491530"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Gửi</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1724400" y="2512157"/>
            <a:ext cx="364309"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K/g</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1695450" y="2758648"/>
            <a:ext cx="599746"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Sao</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1358808" y="2981287"/>
            <a:ext cx="698264"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Chủ đề</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6" name="Rectangle 25"/>
          <p:cNvSpPr/>
          <p:nvPr/>
        </p:nvSpPr>
        <p:spPr>
          <a:xfrm>
            <a:off x="930303" y="1097280"/>
            <a:ext cx="1327867" cy="2544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919955" y="2221086"/>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Bảng tạm</a:t>
            </a:r>
            <a:endParaRPr lang="en-US" sz="900" dirty="0">
              <a:solidFill>
                <a:srgbClr val="0069B8"/>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Effect transition="in" filter="slide(fromTop)">
                                      <p:cBhvr>
                                        <p:cTn id="7" dur="500"/>
                                        <p:tgtEl>
                                          <p:spTgt spid="174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74083">
                                            <p:txEl>
                                              <p:pRg st="1" end="1"/>
                                            </p:txEl>
                                          </p:spTgt>
                                        </p:tgtEl>
                                        <p:attrNameLst>
                                          <p:attrName>style.visibility</p:attrName>
                                        </p:attrNameLst>
                                      </p:cBhvr>
                                      <p:to>
                                        <p:strVal val="visible"/>
                                      </p:to>
                                    </p:set>
                                    <p:animEffect transition="in" filter="slide(fromTop)">
                                      <p:cBhvr>
                                        <p:cTn id="12" dur="500"/>
                                        <p:tgtEl>
                                          <p:spTgt spid="174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74085">
                                            <p:txEl>
                                              <p:pRg st="0" end="0"/>
                                            </p:txEl>
                                          </p:spTgt>
                                        </p:tgtEl>
                                        <p:attrNameLst>
                                          <p:attrName>style.visibility</p:attrName>
                                        </p:attrNameLst>
                                      </p:cBhvr>
                                      <p:to>
                                        <p:strVal val="visible"/>
                                      </p:to>
                                    </p:set>
                                    <p:animEffect transition="in" filter="slide(fromLeft)">
                                      <p:cBhvr>
                                        <p:cTn id="17" dur="500"/>
                                        <p:tgtEl>
                                          <p:spTgt spid="17408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74085">
                                            <p:txEl>
                                              <p:pRg st="1" end="1"/>
                                            </p:txEl>
                                          </p:spTgt>
                                        </p:tgtEl>
                                        <p:attrNameLst>
                                          <p:attrName>style.visibility</p:attrName>
                                        </p:attrNameLst>
                                      </p:cBhvr>
                                      <p:to>
                                        <p:strVal val="visible"/>
                                      </p:to>
                                    </p:set>
                                    <p:animEffect transition="in" filter="slide(fromLeft)">
                                      <p:cBhvr>
                                        <p:cTn id="22" dur="500"/>
                                        <p:tgtEl>
                                          <p:spTgt spid="1740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autoUpdateAnimBg="0"/>
      <p:bldP spid="17408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 name="Picture 1"/>
          <p:cNvPicPr>
            <a:picLocks noChangeAspect="1" noChangeArrowheads="1"/>
          </p:cNvPicPr>
          <p:nvPr/>
        </p:nvPicPr>
        <p:blipFill>
          <a:blip r:embed="rId3"/>
          <a:srcRect/>
          <a:stretch>
            <a:fillRect/>
          </a:stretch>
        </p:blipFill>
        <p:spPr bwMode="auto">
          <a:xfrm>
            <a:off x="350839" y="947034"/>
            <a:ext cx="5659436" cy="2868432"/>
          </a:xfrm>
          <a:prstGeom prst="rect">
            <a:avLst/>
          </a:prstGeom>
          <a:noFill/>
          <a:ln w="9525">
            <a:noFill/>
            <a:miter lim="800000"/>
            <a:headEnd/>
            <a:tailEnd/>
          </a:ln>
          <a:effectLst/>
        </p:spPr>
      </p:pic>
      <p:sp>
        <p:nvSpPr>
          <p:cNvPr id="180226" name="Rectangle 2"/>
          <p:cNvSpPr>
            <a:spLocks noGrp="1" noChangeArrowheads="1"/>
          </p:cNvSpPr>
          <p:nvPr>
            <p:ph type="title"/>
          </p:nvPr>
        </p:nvSpPr>
        <p:spPr>
          <a:xfrm>
            <a:off x="211138" y="73025"/>
            <a:ext cx="8027987" cy="614363"/>
          </a:xfrm>
        </p:spPr>
        <p:txBody>
          <a:bodyPr/>
          <a:lstStyle/>
          <a:p>
            <a:r>
              <a:rPr lang="vi-VN" dirty="0" smtClean="0"/>
              <a:t>Thanh Công cụ Truy nhập Nhanh</a:t>
            </a:r>
            <a:endParaRPr lang="en-US" dirty="0"/>
          </a:p>
        </p:txBody>
      </p:sp>
      <p:sp>
        <p:nvSpPr>
          <p:cNvPr id="180227"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vi-VN" sz="2000" dirty="0" smtClean="0"/>
              <a:t>Bạn sẽ thấy và sử dụng các Thanh công cụ Truy nhập Nhanh khác nhau tùy theo vùng trong Outlook bạn đang làm việc. </a:t>
            </a:r>
            <a:endParaRPr lang="vi-VN" sz="2000" dirty="0"/>
          </a:p>
        </p:txBody>
      </p:sp>
      <p:sp>
        <p:nvSpPr>
          <p:cNvPr id="180228" name="Rectangle 4"/>
          <p:cNvSpPr>
            <a:spLocks noChangeArrowheads="1"/>
          </p:cNvSpPr>
          <p:nvPr/>
        </p:nvSpPr>
        <p:spPr bwMode="auto">
          <a:xfrm>
            <a:off x="277813" y="3994150"/>
            <a:ext cx="5926137" cy="1501775"/>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Ví dụ, các tùy chỉnh bạn thực hiện trên Thanh Công cụ Truy nhập Nhanh cho các thư bạn gửi sẽ không xuất hiện trên Thanh Công cụ Truy nhập Nhanh cho Liên hệ</a:t>
            </a:r>
            <a:r>
              <a:rPr lang="en-US" dirty="0" smtClean="0">
                <a:solidFill>
                  <a:srgbClr val="FFCC00"/>
                </a:solidFill>
              </a:rPr>
              <a:t>.  </a:t>
            </a:r>
            <a:endParaRPr lang="en-US" dirty="0">
              <a:solidFill>
                <a:srgbClr val="FFCC00"/>
              </a:solidFill>
            </a:endParaRPr>
          </a:p>
        </p:txBody>
      </p:sp>
      <p:sp>
        <p:nvSpPr>
          <p:cNvPr id="180229"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45" name="Rectangle 44"/>
          <p:cNvSpPr/>
          <p:nvPr/>
        </p:nvSpPr>
        <p:spPr>
          <a:xfrm>
            <a:off x="930303" y="1097280"/>
            <a:ext cx="1327867" cy="2544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6878" y="1371109"/>
            <a:ext cx="780851"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Thông báo</a:t>
            </a:r>
          </a:p>
        </p:txBody>
      </p:sp>
      <p:sp>
        <p:nvSpPr>
          <p:cNvPr id="24" name="TextBox 23"/>
          <p:cNvSpPr txBox="1"/>
          <p:nvPr/>
        </p:nvSpPr>
        <p:spPr>
          <a:xfrm>
            <a:off x="1662333" y="1371109"/>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Chèn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2342816" y="1371109"/>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Tùy chọn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6" name="TextBox 25"/>
          <p:cNvSpPr txBox="1"/>
          <p:nvPr/>
        </p:nvSpPr>
        <p:spPr>
          <a:xfrm>
            <a:off x="2991402" y="1371109"/>
            <a:ext cx="1130222"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dạng Văn bản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7" name="TextBox 26"/>
          <p:cNvSpPr txBox="1"/>
          <p:nvPr/>
        </p:nvSpPr>
        <p:spPr>
          <a:xfrm>
            <a:off x="3284132" y="2212459"/>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Văn bản Cơ sở</a:t>
            </a:r>
          </a:p>
        </p:txBody>
      </p:sp>
      <p:sp>
        <p:nvSpPr>
          <p:cNvPr id="37" name="TextBox 36"/>
          <p:cNvSpPr txBox="1"/>
          <p:nvPr/>
        </p:nvSpPr>
        <p:spPr>
          <a:xfrm>
            <a:off x="657011" y="1944655"/>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Dán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9" name="TextBox 38"/>
          <p:cNvSpPr txBox="1"/>
          <p:nvPr/>
        </p:nvSpPr>
        <p:spPr>
          <a:xfrm>
            <a:off x="1590800" y="2027128"/>
            <a:ext cx="881146"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Bút Định dạng</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0" name="TextBox 39"/>
          <p:cNvSpPr txBox="1"/>
          <p:nvPr/>
        </p:nvSpPr>
        <p:spPr>
          <a:xfrm>
            <a:off x="1574898" y="1820394"/>
            <a:ext cx="881146"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Sao</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48" name="TextBox 47"/>
          <p:cNvSpPr txBox="1"/>
          <p:nvPr/>
        </p:nvSpPr>
        <p:spPr>
          <a:xfrm>
            <a:off x="1590801" y="1597757"/>
            <a:ext cx="881146"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Cắt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49" name="TextBox 48"/>
          <p:cNvSpPr txBox="1"/>
          <p:nvPr/>
        </p:nvSpPr>
        <p:spPr>
          <a:xfrm>
            <a:off x="5206657" y="1939664"/>
            <a:ext cx="563092" cy="338554"/>
          </a:xfrm>
          <a:prstGeom prst="rect">
            <a:avLst/>
          </a:prstGeom>
          <a:noFill/>
        </p:spPr>
        <p:txBody>
          <a:bodyPr wrap="square" rtlCol="0">
            <a:spAutoFit/>
          </a:bodyPr>
          <a:lstStyle/>
          <a:p>
            <a:pPr algn="ct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S</a:t>
            </a: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ổ </a:t>
            </a:r>
          </a:p>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Địa chỉ</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0" name="TextBox 49"/>
          <p:cNvSpPr txBox="1"/>
          <p:nvPr/>
        </p:nvSpPr>
        <p:spPr>
          <a:xfrm>
            <a:off x="705638" y="2830212"/>
            <a:ext cx="491530"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Gửi</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51" name="TextBox 50"/>
          <p:cNvSpPr txBox="1"/>
          <p:nvPr/>
        </p:nvSpPr>
        <p:spPr>
          <a:xfrm>
            <a:off x="1724400" y="2512157"/>
            <a:ext cx="364309"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K/g</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52" name="TextBox 51"/>
          <p:cNvSpPr txBox="1"/>
          <p:nvPr/>
        </p:nvSpPr>
        <p:spPr>
          <a:xfrm>
            <a:off x="1695450" y="2758648"/>
            <a:ext cx="599746"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Sao</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53" name="TextBox 52"/>
          <p:cNvSpPr txBox="1"/>
          <p:nvPr/>
        </p:nvSpPr>
        <p:spPr>
          <a:xfrm>
            <a:off x="1358808" y="2981287"/>
            <a:ext cx="698264"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Chủ đề</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54" name="Rectangle 53"/>
          <p:cNvSpPr/>
          <p:nvPr/>
        </p:nvSpPr>
        <p:spPr>
          <a:xfrm>
            <a:off x="930303" y="1097280"/>
            <a:ext cx="1327867" cy="2544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919955" y="2221086"/>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Bảng tạm</a:t>
            </a:r>
            <a:endParaRPr lang="en-US" sz="900" dirty="0">
              <a:solidFill>
                <a:srgbClr val="0069B8"/>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slide(fromTop)">
                                      <p:cBhvr>
                                        <p:cTn id="7" dur="500"/>
                                        <p:tgtEl>
                                          <p:spTgt spid="180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80228">
                                            <p:txEl>
                                              <p:pRg st="0" end="0"/>
                                            </p:txEl>
                                          </p:spTgt>
                                        </p:tgtEl>
                                        <p:attrNameLst>
                                          <p:attrName>style.visibility</p:attrName>
                                        </p:attrNameLst>
                                      </p:cBhvr>
                                      <p:to>
                                        <p:strVal val="visible"/>
                                      </p:to>
                                    </p:set>
                                    <p:animEffect transition="in" filter="slide(fromLeft)">
                                      <p:cBhvr>
                                        <p:cTn id="12" dur="500"/>
                                        <p:tgtEl>
                                          <p:spTgt spid="1802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autoUpdateAnimBg="0" advAuto="0"/>
      <p:bldP spid="180228"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6369" name="Picture 1"/>
          <p:cNvPicPr>
            <a:picLocks noGrp="1" noChangeAspect="1" noChangeArrowheads="1"/>
          </p:cNvPicPr>
          <p:nvPr>
            <p:ph sz="half" idx="1"/>
          </p:nvPr>
        </p:nvPicPr>
        <p:blipFill>
          <a:blip r:embed="rId3"/>
          <a:srcRect/>
          <a:stretch>
            <a:fillRect/>
          </a:stretch>
        </p:blipFill>
        <p:spPr bwMode="auto">
          <a:xfrm>
            <a:off x="369626" y="949325"/>
            <a:ext cx="5613924" cy="2849563"/>
          </a:xfrm>
          <a:prstGeom prst="rect">
            <a:avLst/>
          </a:prstGeom>
          <a:noFill/>
          <a:ln w="9525">
            <a:noFill/>
            <a:miter lim="800000"/>
            <a:headEnd/>
            <a:tailEnd/>
          </a:ln>
          <a:effectLst/>
        </p:spPr>
      </p:pic>
      <p:sp>
        <p:nvSpPr>
          <p:cNvPr id="39938" name="Rectangle 2"/>
          <p:cNvSpPr>
            <a:spLocks noGrp="1" noChangeArrowheads="1"/>
          </p:cNvSpPr>
          <p:nvPr>
            <p:ph type="title"/>
          </p:nvPr>
        </p:nvSpPr>
        <p:spPr>
          <a:xfrm>
            <a:off x="239713" y="63500"/>
            <a:ext cx="8904287" cy="614363"/>
          </a:xfrm>
        </p:spPr>
        <p:txBody>
          <a:bodyPr/>
          <a:lstStyle/>
          <a:p>
            <a:r>
              <a:rPr lang="vi-VN" dirty="0" smtClean="0"/>
              <a:t>Biết thêm về tùy chọn</a:t>
            </a:r>
            <a:endParaRPr lang="en-US" dirty="0"/>
          </a:p>
        </p:txBody>
      </p:sp>
      <p:sp>
        <p:nvSpPr>
          <p:cNvPr id="3993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dirty="0" smtClean="0"/>
              <a:t>Trong</a:t>
            </a:r>
            <a:r>
              <a:rPr lang="en-US" sz="2000" dirty="0" smtClean="0"/>
              <a:t> </a:t>
            </a:r>
            <a:r>
              <a:rPr lang="en-US" sz="2000" dirty="0"/>
              <a:t>Outlook 2007, </a:t>
            </a:r>
            <a:r>
              <a:rPr lang="vi-VN" sz="2000" smtClean="0"/>
              <a:t>bạn </a:t>
            </a:r>
            <a:r>
              <a:rPr lang="en-US" sz="2000" smtClean="0"/>
              <a:t>đặt</a:t>
            </a:r>
            <a:r>
              <a:rPr lang="vi-VN" sz="2000" smtClean="0"/>
              <a:t> </a:t>
            </a:r>
            <a:r>
              <a:rPr lang="vi-VN" sz="2000" dirty="0" smtClean="0"/>
              <a:t>tùy chọn </a:t>
            </a:r>
            <a:r>
              <a:rPr lang="vi-VN" sz="2000" smtClean="0"/>
              <a:t>từ </a:t>
            </a:r>
            <a:r>
              <a:rPr lang="en-US" sz="2000" smtClean="0"/>
              <a:t>một vài </a:t>
            </a:r>
            <a:r>
              <a:rPr lang="vi-VN" sz="2000" smtClean="0"/>
              <a:t>vị </a:t>
            </a:r>
            <a:r>
              <a:rPr lang="vi-VN" sz="2000" dirty="0" smtClean="0"/>
              <a:t>trí khác nhau</a:t>
            </a:r>
            <a:r>
              <a:rPr lang="en-US" sz="2000" dirty="0" smtClean="0"/>
              <a:t>. </a:t>
            </a:r>
            <a:endParaRPr lang="en-US" sz="2000" dirty="0"/>
          </a:p>
        </p:txBody>
      </p:sp>
      <p:sp>
        <p:nvSpPr>
          <p:cNvPr id="3994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39943" name="Rectangle 7"/>
          <p:cNvSpPr>
            <a:spLocks noChangeArrowheads="1"/>
          </p:cNvSpPr>
          <p:nvPr/>
        </p:nvSpPr>
        <p:spPr bwMode="auto">
          <a:xfrm>
            <a:off x="242888" y="4019550"/>
            <a:ext cx="5934075" cy="1958975"/>
          </a:xfrm>
          <a:prstGeom prst="rect">
            <a:avLst/>
          </a:prstGeom>
          <a:noFill/>
          <a:ln w="9525">
            <a:noFill/>
            <a:miter lim="800000"/>
            <a:headEnd/>
            <a:tailEnd/>
          </a:ln>
          <a:effectLst/>
        </p:spPr>
        <p:txBody>
          <a:bodyPr/>
          <a:lstStyle/>
          <a:p>
            <a:pPr>
              <a:spcBef>
                <a:spcPct val="20000"/>
              </a:spcBef>
              <a:spcAft>
                <a:spcPct val="75000"/>
              </a:spcAft>
            </a:pPr>
            <a:r>
              <a:rPr lang="vi-VN" b="1" dirty="0" smtClean="0">
                <a:solidFill>
                  <a:srgbClr val="FFCC00"/>
                </a:solidFill>
              </a:rPr>
              <a:t>Tuỳ chọn cho việc viết </a:t>
            </a:r>
            <a:r>
              <a:rPr lang="en-US" b="1" dirty="0" smtClean="0">
                <a:solidFill>
                  <a:srgbClr val="FFCC00"/>
                </a:solidFill>
              </a:rPr>
              <a:t>e-mail</a:t>
            </a:r>
            <a:endParaRPr lang="en-US" b="1" dirty="0">
              <a:solidFill>
                <a:srgbClr val="FFCC00"/>
              </a:solidFill>
            </a:endParaRPr>
          </a:p>
          <a:p>
            <a:pPr>
              <a:spcBef>
                <a:spcPct val="20000"/>
              </a:spcBef>
              <a:spcAft>
                <a:spcPct val="75000"/>
              </a:spcAft>
            </a:pPr>
            <a:r>
              <a:rPr lang="vi-VN" dirty="0" smtClean="0">
                <a:solidFill>
                  <a:srgbClr val="FFCC00"/>
                </a:solidFill>
              </a:rPr>
              <a:t>Nếu bạn muốn thay đổi thiết đặt cho việc viết </a:t>
            </a:r>
            <a:r>
              <a:rPr lang="en-US" dirty="0" smtClean="0">
                <a:solidFill>
                  <a:srgbClr val="FFCC00"/>
                </a:solidFill>
              </a:rPr>
              <a:t>e-mail—</a:t>
            </a:r>
            <a:r>
              <a:rPr lang="vi-VN" dirty="0" smtClean="0">
                <a:solidFill>
                  <a:srgbClr val="FFCC00"/>
                </a:solidFill>
              </a:rPr>
              <a:t>ví dụ, </a:t>
            </a:r>
            <a:r>
              <a:rPr lang="vi-VN" smtClean="0">
                <a:solidFill>
                  <a:srgbClr val="FFCC00"/>
                </a:solidFill>
              </a:rPr>
              <a:t>để </a:t>
            </a:r>
            <a:r>
              <a:rPr lang="en-US" smtClean="0">
                <a:solidFill>
                  <a:srgbClr val="FFCC00"/>
                </a:solidFill>
              </a:rPr>
              <a:t>bộ soát chính tả</a:t>
            </a:r>
            <a:r>
              <a:rPr lang="vi-VN" smtClean="0">
                <a:solidFill>
                  <a:srgbClr val="FFCC00"/>
                </a:solidFill>
              </a:rPr>
              <a:t>  không</a:t>
            </a:r>
            <a:r>
              <a:rPr lang="en-US" smtClean="0">
                <a:solidFill>
                  <a:srgbClr val="FFCC00"/>
                </a:solidFill>
              </a:rPr>
              <a:t> </a:t>
            </a:r>
            <a:r>
              <a:rPr lang="vi-VN" smtClean="0">
                <a:solidFill>
                  <a:srgbClr val="FFCC00"/>
                </a:solidFill>
              </a:rPr>
              <a:t>bỏ </a:t>
            </a:r>
            <a:r>
              <a:rPr lang="vi-VN" dirty="0" smtClean="0">
                <a:solidFill>
                  <a:srgbClr val="FFCC00"/>
                </a:solidFill>
              </a:rPr>
              <a:t>qua các từ viết hoa</a:t>
            </a:r>
            <a:r>
              <a:rPr lang="en-US" dirty="0" smtClean="0">
                <a:solidFill>
                  <a:srgbClr val="FFCC00"/>
                </a:solidFill>
              </a:rPr>
              <a:t>—</a:t>
            </a:r>
            <a:r>
              <a:rPr lang="vi-VN" smtClean="0">
                <a:solidFill>
                  <a:srgbClr val="FFCC00"/>
                </a:solidFill>
              </a:rPr>
              <a:t>bạn </a:t>
            </a:r>
            <a:r>
              <a:rPr lang="en-US" smtClean="0">
                <a:solidFill>
                  <a:srgbClr val="FFCC00"/>
                </a:solidFill>
              </a:rPr>
              <a:t>làm việc đó </a:t>
            </a:r>
            <a:r>
              <a:rPr lang="vi-VN" smtClean="0">
                <a:solidFill>
                  <a:srgbClr val="FFCC00"/>
                </a:solidFill>
              </a:rPr>
              <a:t>từ </a:t>
            </a:r>
            <a:r>
              <a:rPr lang="vi-VN" dirty="0" smtClean="0">
                <a:solidFill>
                  <a:srgbClr val="FFCC00"/>
                </a:solidFill>
              </a:rPr>
              <a:t>hộp thoại </a:t>
            </a:r>
            <a:r>
              <a:rPr lang="vi-VN" b="1" dirty="0" smtClean="0">
                <a:solidFill>
                  <a:srgbClr val="FFCC00"/>
                </a:solidFill>
              </a:rPr>
              <a:t>Tuỳ </a:t>
            </a:r>
            <a:r>
              <a:rPr lang="vi-VN" b="1" smtClean="0">
                <a:solidFill>
                  <a:srgbClr val="FFCC00"/>
                </a:solidFill>
              </a:rPr>
              <a:t>chọn Trình </a:t>
            </a:r>
            <a:r>
              <a:rPr lang="en-US" b="1" smtClean="0">
                <a:solidFill>
                  <a:srgbClr val="FFCC00"/>
                </a:solidFill>
              </a:rPr>
              <a:t>Soạn thảo</a:t>
            </a:r>
            <a:r>
              <a:rPr lang="en-US" smtClean="0">
                <a:solidFill>
                  <a:srgbClr val="FFCC00"/>
                </a:solidFill>
              </a:rPr>
              <a:t>. </a:t>
            </a:r>
            <a:endParaRPr lang="en-US" dirty="0">
              <a:solidFill>
                <a:srgbClr val="FFCC00"/>
              </a:solidFill>
            </a:endParaRPr>
          </a:p>
        </p:txBody>
      </p:sp>
      <p:sp>
        <p:nvSpPr>
          <p:cNvPr id="10" name="TextBox 9"/>
          <p:cNvSpPr txBox="1"/>
          <p:nvPr/>
        </p:nvSpPr>
        <p:spPr>
          <a:xfrm>
            <a:off x="1113689" y="1768659"/>
            <a:ext cx="686536"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Thông báo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1" name="TextBox 10"/>
          <p:cNvSpPr txBox="1"/>
          <p:nvPr/>
        </p:nvSpPr>
        <p:spPr>
          <a:xfrm>
            <a:off x="1789549" y="1768659"/>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Chèn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2" name="TextBox 11"/>
          <p:cNvSpPr txBox="1"/>
          <p:nvPr/>
        </p:nvSpPr>
        <p:spPr>
          <a:xfrm>
            <a:off x="2470032" y="1768659"/>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Tùy chọn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3118617" y="1768659"/>
            <a:ext cx="1205733"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dạng Văn bản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4" name="TextBox 13"/>
          <p:cNvSpPr txBox="1"/>
          <p:nvPr/>
        </p:nvSpPr>
        <p:spPr>
          <a:xfrm>
            <a:off x="493489" y="941724"/>
            <a:ext cx="2487835" cy="253916"/>
          </a:xfrm>
          <a:prstGeom prst="rect">
            <a:avLst/>
          </a:prstGeom>
          <a:noFill/>
        </p:spPr>
        <p:txBody>
          <a:bodyPr wrap="square" rtlCol="0">
            <a:spAutoFit/>
          </a:bodyPr>
          <a:lstStyle/>
          <a:p>
            <a:r>
              <a:rPr lang="vi-VN" sz="1050" b="1" dirty="0" smtClean="0">
                <a:solidFill>
                  <a:schemeClr val="tx1">
                    <a:lumMod val="75000"/>
                  </a:schemeClr>
                </a:solidFill>
                <a:latin typeface="Arial Unicode MS" pitchFamily="34" charset="-128"/>
                <a:ea typeface="Arial Unicode MS" pitchFamily="34" charset="-128"/>
                <a:cs typeface="Arial Unicode MS" pitchFamily="34" charset="-128"/>
              </a:rPr>
              <a:t>Hộp thư đến</a:t>
            </a:r>
            <a:r>
              <a:rPr lang="en-IE" sz="1050" b="1" dirty="0" smtClean="0">
                <a:solidFill>
                  <a:schemeClr val="tx1">
                    <a:lumMod val="75000"/>
                  </a:schemeClr>
                </a:solidFill>
                <a:latin typeface="Arial Unicode MS" pitchFamily="34" charset="-128"/>
                <a:ea typeface="Arial Unicode MS" pitchFamily="34" charset="-128"/>
                <a:cs typeface="Arial Unicode MS" pitchFamily="34" charset="-128"/>
              </a:rPr>
              <a:t> – Microsoft Outlook</a:t>
            </a:r>
            <a:endParaRPr lang="en-US" sz="1100" b="1"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15" name="TextBox 14"/>
          <p:cNvSpPr txBox="1"/>
          <p:nvPr/>
        </p:nvSpPr>
        <p:spPr>
          <a:xfrm>
            <a:off x="390123" y="1212068"/>
            <a:ext cx="564034" cy="253916"/>
          </a:xfrm>
          <a:prstGeom prst="rect">
            <a:avLst/>
          </a:prstGeom>
          <a:noFill/>
        </p:spPr>
        <p:txBody>
          <a:bodyPr wrap="square" rtlCol="0">
            <a:spAutoFit/>
          </a:bodyPr>
          <a:lstStyle/>
          <a:p>
            <a:r>
              <a:rPr lang="vi-VN" sz="1000" dirty="0" smtClean="0">
                <a:solidFill>
                  <a:schemeClr val="tx1">
                    <a:lumMod val="75000"/>
                  </a:schemeClr>
                </a:solidFill>
                <a:latin typeface="Arial Unicode MS" pitchFamily="34" charset="-128"/>
                <a:ea typeface="Arial Unicode MS" pitchFamily="34" charset="-128"/>
                <a:cs typeface="Arial Unicode MS" pitchFamily="34" charset="-128"/>
              </a:rPr>
              <a:t>Tệp</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16" name="TextBox 15"/>
          <p:cNvSpPr txBox="1"/>
          <p:nvPr/>
        </p:nvSpPr>
        <p:spPr>
          <a:xfrm>
            <a:off x="819493" y="1212068"/>
            <a:ext cx="564034" cy="253916"/>
          </a:xfrm>
          <a:prstGeom prst="rect">
            <a:avLst/>
          </a:prstGeom>
          <a:noFill/>
        </p:spPr>
        <p:txBody>
          <a:bodyPr wrap="square" rtlCol="0">
            <a:spAutoFit/>
          </a:bodyPr>
          <a:lstStyle/>
          <a:p>
            <a:r>
              <a:rPr lang="vi-VN" sz="1000" dirty="0" smtClean="0">
                <a:solidFill>
                  <a:schemeClr val="tx1">
                    <a:lumMod val="75000"/>
                  </a:schemeClr>
                </a:solidFill>
                <a:latin typeface="Arial Unicode MS" pitchFamily="34" charset="-128"/>
                <a:ea typeface="Arial Unicode MS" pitchFamily="34" charset="-128"/>
                <a:cs typeface="Arial Unicode MS" pitchFamily="34" charset="-128"/>
              </a:rPr>
              <a:t>Soạn</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1240912" y="1212068"/>
            <a:ext cx="564034" cy="253916"/>
          </a:xfrm>
          <a:prstGeom prst="rect">
            <a:avLst/>
          </a:prstGeom>
          <a:noFill/>
        </p:spPr>
        <p:txBody>
          <a:bodyPr wrap="square" rtlCol="0">
            <a:spAutoFit/>
          </a:bodyPr>
          <a:lstStyle/>
          <a:p>
            <a:r>
              <a:rPr lang="vi-VN" sz="1000" dirty="0" smtClean="0">
                <a:solidFill>
                  <a:schemeClr val="tx1">
                    <a:lumMod val="75000"/>
                  </a:schemeClr>
                </a:solidFill>
                <a:latin typeface="Arial Unicode MS" pitchFamily="34" charset="-128"/>
                <a:ea typeface="Arial Unicode MS" pitchFamily="34" charset="-128"/>
                <a:cs typeface="Arial Unicode MS" pitchFamily="34" charset="-128"/>
              </a:rPr>
              <a:t>Xem</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18" name="TextBox 17"/>
          <p:cNvSpPr txBox="1"/>
          <p:nvPr/>
        </p:nvSpPr>
        <p:spPr>
          <a:xfrm>
            <a:off x="1706892" y="1212068"/>
            <a:ext cx="564034" cy="253916"/>
          </a:xfrm>
          <a:prstGeom prst="rect">
            <a:avLst/>
          </a:prstGeom>
          <a:noFill/>
        </p:spPr>
        <p:txBody>
          <a:bodyPr wrap="square" rtlCol="0">
            <a:spAutoFit/>
          </a:bodyPr>
          <a:lstStyle/>
          <a:p>
            <a:r>
              <a:rPr lang="vi-VN" sz="1000" dirty="0" smtClean="0">
                <a:solidFill>
                  <a:schemeClr val="tx1">
                    <a:lumMod val="75000"/>
                  </a:schemeClr>
                </a:solidFill>
                <a:latin typeface="Arial Unicode MS" pitchFamily="34" charset="-128"/>
                <a:ea typeface="Arial Unicode MS" pitchFamily="34" charset="-128"/>
                <a:cs typeface="Arial Unicode MS" pitchFamily="34" charset="-128"/>
              </a:rPr>
              <a:t>Đi</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2047875" y="1212068"/>
            <a:ext cx="704849" cy="246221"/>
          </a:xfrm>
          <a:prstGeom prst="rect">
            <a:avLst/>
          </a:prstGeom>
          <a:noFill/>
        </p:spPr>
        <p:txBody>
          <a:bodyPr wrap="square" rtlCol="0">
            <a:spAutoFit/>
          </a:bodyPr>
          <a:lstStyle/>
          <a:p>
            <a:r>
              <a:rPr lang="vi-VN" sz="1000" dirty="0" smtClean="0">
                <a:solidFill>
                  <a:schemeClr val="tx1">
                    <a:lumMod val="75000"/>
                  </a:schemeClr>
                </a:solidFill>
                <a:latin typeface="Arial Unicode MS" pitchFamily="34" charset="-128"/>
                <a:ea typeface="Arial Unicode MS" pitchFamily="34" charset="-128"/>
                <a:cs typeface="Arial Unicode MS" pitchFamily="34" charset="-128"/>
              </a:rPr>
              <a:t>Công cụ</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2628900" y="1215916"/>
            <a:ext cx="800100" cy="246221"/>
          </a:xfrm>
          <a:prstGeom prst="rect">
            <a:avLst/>
          </a:prstGeom>
          <a:noFill/>
        </p:spPr>
        <p:txBody>
          <a:bodyPr wrap="square" rtlCol="0">
            <a:spAutoFit/>
          </a:bodyPr>
          <a:lstStyle/>
          <a:p>
            <a:r>
              <a:rPr lang="vi-VN" sz="1000" dirty="0" smtClean="0">
                <a:solidFill>
                  <a:schemeClr val="tx1">
                    <a:lumMod val="75000"/>
                  </a:schemeClr>
                </a:solidFill>
                <a:latin typeface="Arial Unicode MS" pitchFamily="34" charset="-128"/>
                <a:ea typeface="Arial Unicode MS" pitchFamily="34" charset="-128"/>
                <a:cs typeface="Arial Unicode MS" pitchFamily="34" charset="-128"/>
              </a:rPr>
              <a:t>Hành động</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3332104" y="1215916"/>
            <a:ext cx="839845" cy="246221"/>
          </a:xfrm>
          <a:prstGeom prst="rect">
            <a:avLst/>
          </a:prstGeom>
          <a:noFill/>
        </p:spPr>
        <p:txBody>
          <a:bodyPr wrap="square" rtlCol="0">
            <a:spAutoFit/>
          </a:bodyPr>
          <a:lstStyle/>
          <a:p>
            <a:r>
              <a:rPr lang="vi-VN" sz="1000" dirty="0" smtClean="0">
                <a:solidFill>
                  <a:schemeClr val="tx1">
                    <a:lumMod val="75000"/>
                  </a:schemeClr>
                </a:solidFill>
                <a:latin typeface="Arial Unicode MS" pitchFamily="34" charset="-128"/>
                <a:ea typeface="Arial Unicode MS" pitchFamily="34" charset="-128"/>
                <a:cs typeface="Arial Unicode MS" pitchFamily="34" charset="-128"/>
              </a:rPr>
              <a:t>Trợ giúp</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1010325" y="2150321"/>
            <a:ext cx="1152433" cy="215444"/>
          </a:xfrm>
          <a:prstGeom prst="rect">
            <a:avLst/>
          </a:prstGeom>
          <a:noFill/>
        </p:spPr>
        <p:txBody>
          <a:bodyPr wrap="square" rtlCol="0">
            <a:spAutoFit/>
          </a:bodyPr>
          <a:lstStyle/>
          <a:p>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Thư Mới</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1010325" y="2611497"/>
            <a:ext cx="1152433"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Lưu</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1010325" y="3207845"/>
            <a:ext cx="1152433"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Đóng</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2195073" y="2046954"/>
            <a:ext cx="1748777" cy="215444"/>
          </a:xfrm>
          <a:prstGeom prst="rect">
            <a:avLst/>
          </a:prstGeom>
          <a:noFill/>
        </p:spPr>
        <p:txBody>
          <a:bodyPr wrap="square" rtlCol="0">
            <a:spAutoFit/>
          </a:bodyPr>
          <a:lstStyle/>
          <a:p>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Tạo Khoản mục </a:t>
            </a:r>
            <a:r>
              <a:rPr lang="en-IE" sz="800" b="1" dirty="0" smtClean="0">
                <a:solidFill>
                  <a:schemeClr val="accent1">
                    <a:lumMod val="75000"/>
                  </a:schemeClr>
                </a:solidFill>
                <a:latin typeface="Arial Unicode MS" pitchFamily="34" charset="-128"/>
                <a:ea typeface="Arial Unicode MS" pitchFamily="34" charset="-128"/>
                <a:cs typeface="Arial Unicode MS" pitchFamily="34" charset="-128"/>
              </a:rPr>
              <a:t>Outlook </a:t>
            </a:r>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Mới</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6" name="TextBox 25"/>
          <p:cNvSpPr txBox="1"/>
          <p:nvPr/>
        </p:nvSpPr>
        <p:spPr>
          <a:xfrm>
            <a:off x="2465418" y="2309346"/>
            <a:ext cx="1748777" cy="215444"/>
          </a:xfrm>
          <a:prstGeom prst="rect">
            <a:avLst/>
          </a:prstGeom>
          <a:noFill/>
        </p:spPr>
        <p:txBody>
          <a:bodyPr wrap="square" rtlCol="0">
            <a:spAutoFit/>
          </a:bodyPr>
          <a:lstStyle/>
          <a:p>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Thư</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7" name="TextBox 26"/>
          <p:cNvSpPr txBox="1"/>
          <p:nvPr/>
        </p:nvSpPr>
        <p:spPr>
          <a:xfrm>
            <a:off x="2465418" y="2508129"/>
            <a:ext cx="1748777" cy="215444"/>
          </a:xfrm>
          <a:prstGeom prst="rect">
            <a:avLst/>
          </a:prstGeom>
          <a:noFill/>
        </p:spPr>
        <p:txBody>
          <a:bodyPr wrap="square" rtlCol="0">
            <a:spAutoFit/>
          </a:bodyPr>
          <a:lstStyle/>
          <a:p>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Cuộc hẹn</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8" name="TextBox 27"/>
          <p:cNvSpPr txBox="1"/>
          <p:nvPr/>
        </p:nvSpPr>
        <p:spPr>
          <a:xfrm>
            <a:off x="2465418" y="2706913"/>
            <a:ext cx="1748777" cy="215444"/>
          </a:xfrm>
          <a:prstGeom prst="rect">
            <a:avLst/>
          </a:prstGeom>
          <a:noFill/>
        </p:spPr>
        <p:txBody>
          <a:bodyPr wrap="square" rtlCol="0">
            <a:spAutoFit/>
          </a:bodyPr>
          <a:lstStyle/>
          <a:p>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Yêu cầu Gặp</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9" name="TextBox 28"/>
          <p:cNvSpPr txBox="1"/>
          <p:nvPr/>
        </p:nvSpPr>
        <p:spPr>
          <a:xfrm>
            <a:off x="3887453" y="3479763"/>
            <a:ext cx="1246522" cy="200055"/>
          </a:xfrm>
          <a:prstGeom prst="rect">
            <a:avLst/>
          </a:prstGeom>
          <a:noFill/>
        </p:spPr>
        <p:txBody>
          <a:bodyPr wrap="square" rtlCol="0">
            <a:spAutoFit/>
          </a:bodyPr>
          <a:lstStyle/>
          <a:p>
            <a:pPr algn="ctr"/>
            <a:r>
              <a:rPr lang="vi-VN" sz="700" b="1" dirty="0" smtClean="0">
                <a:solidFill>
                  <a:schemeClr val="bg1">
                    <a:lumMod val="50000"/>
                  </a:schemeClr>
                </a:solidFill>
                <a:latin typeface="Arial Unicode MS" pitchFamily="34" charset="-128"/>
                <a:ea typeface="Arial Unicode MS" pitchFamily="34" charset="-128"/>
                <a:cs typeface="Arial Unicode MS" pitchFamily="34" charset="-128"/>
              </a:rPr>
              <a:t>Tùy chọn Trình soạn thảo</a:t>
            </a:r>
            <a:endParaRPr lang="en-US" sz="700" b="1" dirty="0">
              <a:solidFill>
                <a:schemeClr val="bg1">
                  <a:lumMod val="50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slide(fromTop)">
                                      <p:cBhvr>
                                        <p:cTn id="7" dur="500"/>
                                        <p:tgtEl>
                                          <p:spTgt spid="3993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9943">
                                            <p:txEl>
                                              <p:pRg st="0" end="0"/>
                                            </p:txEl>
                                          </p:spTgt>
                                        </p:tgtEl>
                                        <p:attrNameLst>
                                          <p:attrName>style.visibility</p:attrName>
                                        </p:attrNameLst>
                                      </p:cBhvr>
                                      <p:to>
                                        <p:strVal val="visible"/>
                                      </p:to>
                                    </p:set>
                                    <p:animEffect transition="in" filter="slide(fromLeft)">
                                      <p:cBhvr>
                                        <p:cTn id="12" dur="500"/>
                                        <p:tgtEl>
                                          <p:spTgt spid="399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39943">
                                            <p:txEl>
                                              <p:pRg st="1" end="1"/>
                                            </p:txEl>
                                          </p:spTgt>
                                        </p:tgtEl>
                                        <p:attrNameLst>
                                          <p:attrName>style.visibility</p:attrName>
                                        </p:attrNameLst>
                                      </p:cBhvr>
                                      <p:to>
                                        <p:strVal val="visible"/>
                                      </p:to>
                                    </p:set>
                                    <p:animEffect transition="in" filter="slide(fromLeft)">
                                      <p:cBhvr>
                                        <p:cTn id="17" dur="500"/>
                                        <p:tgtEl>
                                          <p:spTgt spid="399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P spid="3994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1"/>
          <p:cNvPicPr>
            <a:picLocks noGrp="1" noChangeAspect="1" noChangeArrowheads="1"/>
          </p:cNvPicPr>
          <p:nvPr>
            <p:ph sz="half" idx="1"/>
          </p:nvPr>
        </p:nvPicPr>
        <p:blipFill>
          <a:blip r:embed="rId4"/>
          <a:srcRect/>
          <a:stretch>
            <a:fillRect/>
          </a:stretch>
        </p:blipFill>
        <p:spPr bwMode="auto">
          <a:xfrm>
            <a:off x="369626" y="949325"/>
            <a:ext cx="5613924" cy="2849563"/>
          </a:xfrm>
          <a:prstGeom prst="rect">
            <a:avLst/>
          </a:prstGeom>
          <a:noFill/>
          <a:ln w="9525">
            <a:noFill/>
            <a:miter lim="800000"/>
            <a:headEnd/>
            <a:tailEnd/>
          </a:ln>
          <a:effectLst/>
        </p:spPr>
      </p:pic>
      <p:sp>
        <p:nvSpPr>
          <p:cNvPr id="184322" name="Rectangle 2"/>
          <p:cNvSpPr>
            <a:spLocks noGrp="1" noChangeArrowheads="1"/>
          </p:cNvSpPr>
          <p:nvPr>
            <p:ph type="title"/>
          </p:nvPr>
        </p:nvSpPr>
        <p:spPr>
          <a:xfrm>
            <a:off x="239713" y="63500"/>
            <a:ext cx="8904287" cy="614363"/>
          </a:xfrm>
        </p:spPr>
        <p:txBody>
          <a:bodyPr/>
          <a:lstStyle/>
          <a:p>
            <a:r>
              <a:rPr lang="vi-VN" dirty="0" smtClean="0"/>
              <a:t>Biết thêm về tùy chọn</a:t>
            </a:r>
            <a:endParaRPr lang="en-US" dirty="0"/>
          </a:p>
        </p:txBody>
      </p:sp>
      <p:sp>
        <p:nvSpPr>
          <p:cNvPr id="18432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smtClean="0"/>
              <a:t>Trong</a:t>
            </a:r>
            <a:r>
              <a:rPr lang="en-US" sz="2000" smtClean="0"/>
              <a:t> Outlook 2007, </a:t>
            </a:r>
            <a:r>
              <a:rPr lang="vi-VN" sz="2000" smtClean="0"/>
              <a:t>bạn </a:t>
            </a:r>
            <a:r>
              <a:rPr lang="en-US" sz="2000" smtClean="0"/>
              <a:t>đặt</a:t>
            </a:r>
            <a:r>
              <a:rPr lang="vi-VN" sz="2000" smtClean="0"/>
              <a:t> tùy chọn từ </a:t>
            </a:r>
            <a:r>
              <a:rPr lang="en-US" sz="2000" smtClean="0"/>
              <a:t>một vài </a:t>
            </a:r>
            <a:r>
              <a:rPr lang="vi-VN" sz="2000" smtClean="0"/>
              <a:t>vị trí khác nhau</a:t>
            </a:r>
            <a:r>
              <a:rPr lang="en-US" sz="2000" smtClean="0"/>
              <a:t>. </a:t>
            </a:r>
            <a:endParaRPr lang="en-US" sz="2000" dirty="0"/>
          </a:p>
        </p:txBody>
      </p:sp>
      <p:sp>
        <p:nvSpPr>
          <p:cNvPr id="18432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graphicFrame>
        <p:nvGraphicFramePr>
          <p:cNvPr id="184327" name="Object 7"/>
          <p:cNvGraphicFramePr>
            <a:graphicFrameLocks noChangeAspect="1"/>
          </p:cNvGraphicFramePr>
          <p:nvPr/>
        </p:nvGraphicFramePr>
        <p:xfrm>
          <a:off x="339725" y="4535488"/>
          <a:ext cx="269875" cy="303212"/>
        </p:xfrm>
        <a:graphic>
          <a:graphicData uri="http://schemas.openxmlformats.org/presentationml/2006/ole">
            <p:oleObj spid="_x0000_s184327" name="Visio" r:id="rId5" imgW="270231" imgH="303063" progId="">
              <p:embed/>
            </p:oleObj>
          </a:graphicData>
        </a:graphic>
      </p:graphicFrame>
      <p:graphicFrame>
        <p:nvGraphicFramePr>
          <p:cNvPr id="184328" name="Object 8"/>
          <p:cNvGraphicFramePr>
            <a:graphicFrameLocks noChangeAspect="1"/>
          </p:cNvGraphicFramePr>
          <p:nvPr/>
        </p:nvGraphicFramePr>
        <p:xfrm>
          <a:off x="339725" y="4983163"/>
          <a:ext cx="269875" cy="303212"/>
        </p:xfrm>
        <a:graphic>
          <a:graphicData uri="http://schemas.openxmlformats.org/presentationml/2006/ole">
            <p:oleObj spid="_x0000_s184328" name="Visio" r:id="rId6" imgW="270231" imgH="303063" progId="">
              <p:embed/>
            </p:oleObj>
          </a:graphicData>
        </a:graphic>
      </p:graphicFrame>
      <p:sp>
        <p:nvSpPr>
          <p:cNvPr id="184330" name="Rectangle 10"/>
          <p:cNvSpPr>
            <a:spLocks noChangeArrowheads="1"/>
          </p:cNvSpPr>
          <p:nvPr/>
        </p:nvSpPr>
        <p:spPr bwMode="auto">
          <a:xfrm>
            <a:off x="676275" y="4502150"/>
            <a:ext cx="5940425" cy="366713"/>
          </a:xfrm>
          <a:prstGeom prst="rect">
            <a:avLst/>
          </a:prstGeom>
          <a:noFill/>
          <a:ln w="9525" algn="ctr">
            <a:noFill/>
            <a:miter lim="800000"/>
            <a:headEnd/>
            <a:tailEnd/>
          </a:ln>
          <a:effectLst/>
        </p:spPr>
        <p:txBody>
          <a:bodyPr>
            <a:spAutoFit/>
          </a:bodyPr>
          <a:lstStyle/>
          <a:p>
            <a:pPr>
              <a:spcBef>
                <a:spcPct val="20000"/>
              </a:spcBef>
              <a:spcAft>
                <a:spcPct val="45000"/>
              </a:spcAft>
            </a:pPr>
            <a:r>
              <a:rPr lang="vi-VN" smtClean="0">
                <a:solidFill>
                  <a:srgbClr val="FFCC00"/>
                </a:solidFill>
              </a:rPr>
              <a:t>Bấm </a:t>
            </a:r>
            <a:r>
              <a:rPr lang="vi-VN" b="1" smtClean="0">
                <a:solidFill>
                  <a:srgbClr val="FFCC00"/>
                </a:solidFill>
              </a:rPr>
              <a:t>Nút</a:t>
            </a:r>
            <a:r>
              <a:rPr lang="en-US" smtClean="0">
                <a:solidFill>
                  <a:srgbClr val="FFCC00"/>
                </a:solidFill>
              </a:rPr>
              <a:t> </a:t>
            </a:r>
            <a:r>
              <a:rPr lang="en-US" b="1" dirty="0">
                <a:solidFill>
                  <a:srgbClr val="FFCC00"/>
                </a:solidFill>
              </a:rPr>
              <a:t>Microsoft </a:t>
            </a:r>
            <a:r>
              <a:rPr lang="en-US" b="1" dirty="0" smtClean="0">
                <a:solidFill>
                  <a:srgbClr val="FFCC00"/>
                </a:solidFill>
              </a:rPr>
              <a:t>Office      </a:t>
            </a:r>
            <a:r>
              <a:rPr lang="en-US" dirty="0">
                <a:solidFill>
                  <a:srgbClr val="FFCC00"/>
                </a:solidFill>
              </a:rPr>
              <a:t>.</a:t>
            </a:r>
          </a:p>
        </p:txBody>
      </p:sp>
      <p:sp>
        <p:nvSpPr>
          <p:cNvPr id="184331" name="Rectangle 11"/>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Bắt đầu bằng cách tạo một thư, và sau đó thực hiện</a:t>
            </a:r>
            <a:r>
              <a:rPr lang="en-US" dirty="0" smtClean="0">
                <a:solidFill>
                  <a:srgbClr val="FFCC00"/>
                </a:solidFill>
              </a:rPr>
              <a:t>:</a:t>
            </a:r>
            <a:endParaRPr lang="en-US" dirty="0">
              <a:solidFill>
                <a:srgbClr val="FFCC00"/>
              </a:solidFill>
            </a:endParaRPr>
          </a:p>
        </p:txBody>
      </p:sp>
      <p:pic>
        <p:nvPicPr>
          <p:cNvPr id="184333" name="Picture 13" descr="Button image"/>
          <p:cNvPicPr>
            <a:picLocks noChangeAspect="1" noChangeArrowheads="1"/>
          </p:cNvPicPr>
          <p:nvPr/>
        </p:nvPicPr>
        <p:blipFill>
          <a:blip r:embed="rId7"/>
          <a:srcRect/>
          <a:stretch>
            <a:fillRect/>
          </a:stretch>
        </p:blipFill>
        <p:spPr bwMode="auto">
          <a:xfrm>
            <a:off x="3529361" y="4447350"/>
            <a:ext cx="338138" cy="338138"/>
          </a:xfrm>
          <a:prstGeom prst="rect">
            <a:avLst/>
          </a:prstGeom>
          <a:noFill/>
        </p:spPr>
      </p:pic>
      <p:sp>
        <p:nvSpPr>
          <p:cNvPr id="184334" name="Rectangle 14"/>
          <p:cNvSpPr>
            <a:spLocks noChangeArrowheads="1"/>
          </p:cNvSpPr>
          <p:nvPr/>
        </p:nvSpPr>
        <p:spPr bwMode="auto">
          <a:xfrm>
            <a:off x="657225" y="4959350"/>
            <a:ext cx="5940425" cy="366713"/>
          </a:xfrm>
          <a:prstGeom prst="rect">
            <a:avLst/>
          </a:prstGeom>
          <a:noFill/>
          <a:ln w="9525" algn="ctr">
            <a:noFill/>
            <a:miter lim="800000"/>
            <a:headEnd/>
            <a:tailEnd/>
          </a:ln>
          <a:effectLst/>
        </p:spPr>
        <p:txBody>
          <a:bodyPr>
            <a:spAutoFit/>
          </a:bodyPr>
          <a:lstStyle/>
          <a:p>
            <a:pPr>
              <a:spcBef>
                <a:spcPct val="20000"/>
              </a:spcBef>
              <a:spcAft>
                <a:spcPct val="45000"/>
              </a:spcAft>
            </a:pPr>
            <a:r>
              <a:rPr lang="vi-VN" dirty="0" smtClean="0">
                <a:solidFill>
                  <a:srgbClr val="FFCC00"/>
                </a:solidFill>
              </a:rPr>
              <a:t>Bấm </a:t>
            </a:r>
            <a:r>
              <a:rPr lang="vi-VN" b="1" dirty="0" smtClean="0">
                <a:solidFill>
                  <a:srgbClr val="FFCC00"/>
                </a:solidFill>
              </a:rPr>
              <a:t>Tùy chọn </a:t>
            </a:r>
            <a:r>
              <a:rPr lang="vi-VN" b="1" smtClean="0">
                <a:solidFill>
                  <a:srgbClr val="FFCC00"/>
                </a:solidFill>
              </a:rPr>
              <a:t>Trình </a:t>
            </a:r>
            <a:r>
              <a:rPr lang="en-US" b="1" smtClean="0">
                <a:solidFill>
                  <a:srgbClr val="FFCC00"/>
                </a:solidFill>
              </a:rPr>
              <a:t>Soạn thảo</a:t>
            </a:r>
            <a:r>
              <a:rPr lang="en-US" smtClean="0">
                <a:solidFill>
                  <a:srgbClr val="FFCC00"/>
                </a:solidFill>
              </a:rPr>
              <a:t>. </a:t>
            </a:r>
            <a:endParaRPr lang="en-US" dirty="0">
              <a:solidFill>
                <a:srgbClr val="FFCC00"/>
              </a:solidFill>
            </a:endParaRPr>
          </a:p>
        </p:txBody>
      </p:sp>
      <p:sp>
        <p:nvSpPr>
          <p:cNvPr id="35" name="TextBox 34"/>
          <p:cNvSpPr txBox="1"/>
          <p:nvPr/>
        </p:nvSpPr>
        <p:spPr>
          <a:xfrm>
            <a:off x="1113689" y="1768659"/>
            <a:ext cx="686536"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Thông báo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6" name="TextBox 35"/>
          <p:cNvSpPr txBox="1"/>
          <p:nvPr/>
        </p:nvSpPr>
        <p:spPr>
          <a:xfrm>
            <a:off x="1789549" y="1768659"/>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Chèn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8" name="TextBox 37"/>
          <p:cNvSpPr txBox="1"/>
          <p:nvPr/>
        </p:nvSpPr>
        <p:spPr>
          <a:xfrm>
            <a:off x="2470032" y="1768659"/>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Tùy chọn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9" name="TextBox 38"/>
          <p:cNvSpPr txBox="1"/>
          <p:nvPr/>
        </p:nvSpPr>
        <p:spPr>
          <a:xfrm>
            <a:off x="3118617" y="1768659"/>
            <a:ext cx="1205733"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dạng Văn bản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0" name="TextBox 39"/>
          <p:cNvSpPr txBox="1"/>
          <p:nvPr/>
        </p:nvSpPr>
        <p:spPr>
          <a:xfrm>
            <a:off x="493489" y="941724"/>
            <a:ext cx="2487835" cy="253916"/>
          </a:xfrm>
          <a:prstGeom prst="rect">
            <a:avLst/>
          </a:prstGeom>
          <a:noFill/>
        </p:spPr>
        <p:txBody>
          <a:bodyPr wrap="square" rtlCol="0">
            <a:spAutoFit/>
          </a:bodyPr>
          <a:lstStyle/>
          <a:p>
            <a:r>
              <a:rPr lang="vi-VN" sz="1050" b="1" dirty="0" smtClean="0">
                <a:solidFill>
                  <a:schemeClr val="tx1">
                    <a:lumMod val="75000"/>
                  </a:schemeClr>
                </a:solidFill>
                <a:latin typeface="Arial Unicode MS" pitchFamily="34" charset="-128"/>
                <a:ea typeface="Arial Unicode MS" pitchFamily="34" charset="-128"/>
                <a:cs typeface="Arial Unicode MS" pitchFamily="34" charset="-128"/>
              </a:rPr>
              <a:t>Hộp thư đến</a:t>
            </a:r>
            <a:r>
              <a:rPr lang="en-IE" sz="1050" b="1" dirty="0" smtClean="0">
                <a:solidFill>
                  <a:schemeClr val="tx1">
                    <a:lumMod val="75000"/>
                  </a:schemeClr>
                </a:solidFill>
                <a:latin typeface="Arial Unicode MS" pitchFamily="34" charset="-128"/>
                <a:ea typeface="Arial Unicode MS" pitchFamily="34" charset="-128"/>
                <a:cs typeface="Arial Unicode MS" pitchFamily="34" charset="-128"/>
              </a:rPr>
              <a:t> – Microsoft Outlook</a:t>
            </a:r>
            <a:endParaRPr lang="en-US" sz="1100" b="1"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41" name="TextBox 40"/>
          <p:cNvSpPr txBox="1"/>
          <p:nvPr/>
        </p:nvSpPr>
        <p:spPr>
          <a:xfrm>
            <a:off x="390123" y="1212068"/>
            <a:ext cx="564034" cy="253916"/>
          </a:xfrm>
          <a:prstGeom prst="rect">
            <a:avLst/>
          </a:prstGeom>
          <a:noFill/>
        </p:spPr>
        <p:txBody>
          <a:bodyPr wrap="square" rtlCol="0">
            <a:spAutoFit/>
          </a:bodyPr>
          <a:lstStyle/>
          <a:p>
            <a:r>
              <a:rPr lang="vi-VN" sz="1000" dirty="0" smtClean="0">
                <a:solidFill>
                  <a:schemeClr val="tx1">
                    <a:lumMod val="75000"/>
                  </a:schemeClr>
                </a:solidFill>
                <a:latin typeface="Arial Unicode MS" pitchFamily="34" charset="-128"/>
                <a:ea typeface="Arial Unicode MS" pitchFamily="34" charset="-128"/>
                <a:cs typeface="Arial Unicode MS" pitchFamily="34" charset="-128"/>
              </a:rPr>
              <a:t>Tệp</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42" name="TextBox 41"/>
          <p:cNvSpPr txBox="1"/>
          <p:nvPr/>
        </p:nvSpPr>
        <p:spPr>
          <a:xfrm>
            <a:off x="819493" y="1212068"/>
            <a:ext cx="564034" cy="253916"/>
          </a:xfrm>
          <a:prstGeom prst="rect">
            <a:avLst/>
          </a:prstGeom>
          <a:noFill/>
        </p:spPr>
        <p:txBody>
          <a:bodyPr wrap="square" rtlCol="0">
            <a:spAutoFit/>
          </a:bodyPr>
          <a:lstStyle/>
          <a:p>
            <a:r>
              <a:rPr lang="vi-VN" sz="1000" dirty="0" smtClean="0">
                <a:solidFill>
                  <a:schemeClr val="tx1">
                    <a:lumMod val="75000"/>
                  </a:schemeClr>
                </a:solidFill>
                <a:latin typeface="Arial Unicode MS" pitchFamily="34" charset="-128"/>
                <a:ea typeface="Arial Unicode MS" pitchFamily="34" charset="-128"/>
                <a:cs typeface="Arial Unicode MS" pitchFamily="34" charset="-128"/>
              </a:rPr>
              <a:t>Soạn</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43" name="TextBox 42"/>
          <p:cNvSpPr txBox="1"/>
          <p:nvPr/>
        </p:nvSpPr>
        <p:spPr>
          <a:xfrm>
            <a:off x="1240912" y="1212068"/>
            <a:ext cx="564034" cy="253916"/>
          </a:xfrm>
          <a:prstGeom prst="rect">
            <a:avLst/>
          </a:prstGeom>
          <a:noFill/>
        </p:spPr>
        <p:txBody>
          <a:bodyPr wrap="square" rtlCol="0">
            <a:spAutoFit/>
          </a:bodyPr>
          <a:lstStyle/>
          <a:p>
            <a:r>
              <a:rPr lang="vi-VN" sz="1000" dirty="0" smtClean="0">
                <a:solidFill>
                  <a:schemeClr val="tx1">
                    <a:lumMod val="75000"/>
                  </a:schemeClr>
                </a:solidFill>
                <a:latin typeface="Arial Unicode MS" pitchFamily="34" charset="-128"/>
                <a:ea typeface="Arial Unicode MS" pitchFamily="34" charset="-128"/>
                <a:cs typeface="Arial Unicode MS" pitchFamily="34" charset="-128"/>
              </a:rPr>
              <a:t>Xem</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44" name="TextBox 43"/>
          <p:cNvSpPr txBox="1"/>
          <p:nvPr/>
        </p:nvSpPr>
        <p:spPr>
          <a:xfrm>
            <a:off x="1706892" y="1212068"/>
            <a:ext cx="564034" cy="253916"/>
          </a:xfrm>
          <a:prstGeom prst="rect">
            <a:avLst/>
          </a:prstGeom>
          <a:noFill/>
        </p:spPr>
        <p:txBody>
          <a:bodyPr wrap="square" rtlCol="0">
            <a:spAutoFit/>
          </a:bodyPr>
          <a:lstStyle/>
          <a:p>
            <a:r>
              <a:rPr lang="vi-VN" sz="1000" dirty="0" smtClean="0">
                <a:solidFill>
                  <a:schemeClr val="tx1">
                    <a:lumMod val="75000"/>
                  </a:schemeClr>
                </a:solidFill>
                <a:latin typeface="Arial Unicode MS" pitchFamily="34" charset="-128"/>
                <a:ea typeface="Arial Unicode MS" pitchFamily="34" charset="-128"/>
                <a:cs typeface="Arial Unicode MS" pitchFamily="34" charset="-128"/>
              </a:rPr>
              <a:t>Đi</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45" name="TextBox 44"/>
          <p:cNvSpPr txBox="1"/>
          <p:nvPr/>
        </p:nvSpPr>
        <p:spPr>
          <a:xfrm>
            <a:off x="2047875" y="1212068"/>
            <a:ext cx="704849" cy="246221"/>
          </a:xfrm>
          <a:prstGeom prst="rect">
            <a:avLst/>
          </a:prstGeom>
          <a:noFill/>
        </p:spPr>
        <p:txBody>
          <a:bodyPr wrap="square" rtlCol="0">
            <a:spAutoFit/>
          </a:bodyPr>
          <a:lstStyle/>
          <a:p>
            <a:r>
              <a:rPr lang="vi-VN" sz="1000" dirty="0" smtClean="0">
                <a:solidFill>
                  <a:schemeClr val="tx1">
                    <a:lumMod val="75000"/>
                  </a:schemeClr>
                </a:solidFill>
                <a:latin typeface="Arial Unicode MS" pitchFamily="34" charset="-128"/>
                <a:ea typeface="Arial Unicode MS" pitchFamily="34" charset="-128"/>
                <a:cs typeface="Arial Unicode MS" pitchFamily="34" charset="-128"/>
              </a:rPr>
              <a:t>Công cụ</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46" name="TextBox 45"/>
          <p:cNvSpPr txBox="1"/>
          <p:nvPr/>
        </p:nvSpPr>
        <p:spPr>
          <a:xfrm>
            <a:off x="2628900" y="1215916"/>
            <a:ext cx="800100" cy="246221"/>
          </a:xfrm>
          <a:prstGeom prst="rect">
            <a:avLst/>
          </a:prstGeom>
          <a:noFill/>
        </p:spPr>
        <p:txBody>
          <a:bodyPr wrap="square" rtlCol="0">
            <a:spAutoFit/>
          </a:bodyPr>
          <a:lstStyle/>
          <a:p>
            <a:r>
              <a:rPr lang="vi-VN" sz="1000" dirty="0" smtClean="0">
                <a:solidFill>
                  <a:schemeClr val="tx1">
                    <a:lumMod val="75000"/>
                  </a:schemeClr>
                </a:solidFill>
                <a:latin typeface="Arial Unicode MS" pitchFamily="34" charset="-128"/>
                <a:ea typeface="Arial Unicode MS" pitchFamily="34" charset="-128"/>
                <a:cs typeface="Arial Unicode MS" pitchFamily="34" charset="-128"/>
              </a:rPr>
              <a:t>Hành động</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47" name="TextBox 46"/>
          <p:cNvSpPr txBox="1"/>
          <p:nvPr/>
        </p:nvSpPr>
        <p:spPr>
          <a:xfrm>
            <a:off x="3332104" y="1215916"/>
            <a:ext cx="839845" cy="246221"/>
          </a:xfrm>
          <a:prstGeom prst="rect">
            <a:avLst/>
          </a:prstGeom>
          <a:noFill/>
        </p:spPr>
        <p:txBody>
          <a:bodyPr wrap="square" rtlCol="0">
            <a:spAutoFit/>
          </a:bodyPr>
          <a:lstStyle/>
          <a:p>
            <a:r>
              <a:rPr lang="vi-VN" sz="1000" dirty="0" smtClean="0">
                <a:solidFill>
                  <a:schemeClr val="tx1">
                    <a:lumMod val="75000"/>
                  </a:schemeClr>
                </a:solidFill>
                <a:latin typeface="Arial Unicode MS" pitchFamily="34" charset="-128"/>
                <a:ea typeface="Arial Unicode MS" pitchFamily="34" charset="-128"/>
                <a:cs typeface="Arial Unicode MS" pitchFamily="34" charset="-128"/>
              </a:rPr>
              <a:t>Trợ giúp</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48" name="TextBox 47"/>
          <p:cNvSpPr txBox="1"/>
          <p:nvPr/>
        </p:nvSpPr>
        <p:spPr>
          <a:xfrm>
            <a:off x="1010325" y="2150321"/>
            <a:ext cx="1152433" cy="215444"/>
          </a:xfrm>
          <a:prstGeom prst="rect">
            <a:avLst/>
          </a:prstGeom>
          <a:noFill/>
        </p:spPr>
        <p:txBody>
          <a:bodyPr wrap="square" rtlCol="0">
            <a:spAutoFit/>
          </a:bodyPr>
          <a:lstStyle/>
          <a:p>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Thư Mới</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9" name="TextBox 48"/>
          <p:cNvSpPr txBox="1"/>
          <p:nvPr/>
        </p:nvSpPr>
        <p:spPr>
          <a:xfrm>
            <a:off x="1010325" y="2611497"/>
            <a:ext cx="1152433"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Lưu</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0" name="TextBox 49"/>
          <p:cNvSpPr txBox="1"/>
          <p:nvPr/>
        </p:nvSpPr>
        <p:spPr>
          <a:xfrm>
            <a:off x="1010325" y="3207845"/>
            <a:ext cx="1152433"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Đóng</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1" name="TextBox 50"/>
          <p:cNvSpPr txBox="1"/>
          <p:nvPr/>
        </p:nvSpPr>
        <p:spPr>
          <a:xfrm>
            <a:off x="2195073" y="2046954"/>
            <a:ext cx="1748777" cy="215444"/>
          </a:xfrm>
          <a:prstGeom prst="rect">
            <a:avLst/>
          </a:prstGeom>
          <a:noFill/>
        </p:spPr>
        <p:txBody>
          <a:bodyPr wrap="square" rtlCol="0">
            <a:spAutoFit/>
          </a:bodyPr>
          <a:lstStyle/>
          <a:p>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Tạo Khoản mục </a:t>
            </a:r>
            <a:r>
              <a:rPr lang="en-IE" sz="800" b="1" dirty="0" smtClean="0">
                <a:solidFill>
                  <a:schemeClr val="accent1">
                    <a:lumMod val="75000"/>
                  </a:schemeClr>
                </a:solidFill>
                <a:latin typeface="Arial Unicode MS" pitchFamily="34" charset="-128"/>
                <a:ea typeface="Arial Unicode MS" pitchFamily="34" charset="-128"/>
                <a:cs typeface="Arial Unicode MS" pitchFamily="34" charset="-128"/>
              </a:rPr>
              <a:t>Outlook </a:t>
            </a:r>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Mới</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2" name="TextBox 51"/>
          <p:cNvSpPr txBox="1"/>
          <p:nvPr/>
        </p:nvSpPr>
        <p:spPr>
          <a:xfrm>
            <a:off x="2465418" y="2309346"/>
            <a:ext cx="1748777" cy="215444"/>
          </a:xfrm>
          <a:prstGeom prst="rect">
            <a:avLst/>
          </a:prstGeom>
          <a:noFill/>
        </p:spPr>
        <p:txBody>
          <a:bodyPr wrap="square" rtlCol="0">
            <a:spAutoFit/>
          </a:bodyPr>
          <a:lstStyle/>
          <a:p>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Thư</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3" name="TextBox 52"/>
          <p:cNvSpPr txBox="1"/>
          <p:nvPr/>
        </p:nvSpPr>
        <p:spPr>
          <a:xfrm>
            <a:off x="2465418" y="2508129"/>
            <a:ext cx="1748777" cy="215444"/>
          </a:xfrm>
          <a:prstGeom prst="rect">
            <a:avLst/>
          </a:prstGeom>
          <a:noFill/>
        </p:spPr>
        <p:txBody>
          <a:bodyPr wrap="square" rtlCol="0">
            <a:spAutoFit/>
          </a:bodyPr>
          <a:lstStyle/>
          <a:p>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Cuộc hẹn</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4" name="TextBox 53"/>
          <p:cNvSpPr txBox="1"/>
          <p:nvPr/>
        </p:nvSpPr>
        <p:spPr>
          <a:xfrm>
            <a:off x="2465418" y="2706913"/>
            <a:ext cx="1748777" cy="215444"/>
          </a:xfrm>
          <a:prstGeom prst="rect">
            <a:avLst/>
          </a:prstGeom>
          <a:noFill/>
        </p:spPr>
        <p:txBody>
          <a:bodyPr wrap="square" rtlCol="0">
            <a:spAutoFit/>
          </a:bodyPr>
          <a:lstStyle/>
          <a:p>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Yêu cầu Gặp</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5" name="TextBox 54"/>
          <p:cNvSpPr txBox="1"/>
          <p:nvPr/>
        </p:nvSpPr>
        <p:spPr>
          <a:xfrm>
            <a:off x="3887453" y="3479763"/>
            <a:ext cx="1246522" cy="200055"/>
          </a:xfrm>
          <a:prstGeom prst="rect">
            <a:avLst/>
          </a:prstGeom>
          <a:noFill/>
        </p:spPr>
        <p:txBody>
          <a:bodyPr wrap="square" rtlCol="0">
            <a:spAutoFit/>
          </a:bodyPr>
          <a:lstStyle/>
          <a:p>
            <a:pPr algn="ctr"/>
            <a:r>
              <a:rPr lang="vi-VN" sz="700" b="1" dirty="0" smtClean="0">
                <a:solidFill>
                  <a:schemeClr val="bg1">
                    <a:lumMod val="50000"/>
                  </a:schemeClr>
                </a:solidFill>
                <a:latin typeface="Arial Unicode MS" pitchFamily="34" charset="-128"/>
                <a:ea typeface="Arial Unicode MS" pitchFamily="34" charset="-128"/>
                <a:cs typeface="Arial Unicode MS" pitchFamily="34" charset="-128"/>
              </a:rPr>
              <a:t>Tùy chọn Trình soạn thảo</a:t>
            </a:r>
            <a:endParaRPr lang="en-US" sz="700" b="1" dirty="0">
              <a:solidFill>
                <a:schemeClr val="bg1">
                  <a:lumMod val="50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84331">
                                            <p:txEl>
                                              <p:pRg st="0" end="0"/>
                                            </p:txEl>
                                          </p:spTgt>
                                        </p:tgtEl>
                                        <p:attrNameLst>
                                          <p:attrName>style.visibility</p:attrName>
                                        </p:attrNameLst>
                                      </p:cBhvr>
                                      <p:to>
                                        <p:strVal val="visible"/>
                                      </p:to>
                                    </p:set>
                                    <p:animEffect transition="in" filter="slide(fromLeft)">
                                      <p:cBhvr>
                                        <p:cTn id="7" dur="500"/>
                                        <p:tgtEl>
                                          <p:spTgt spid="184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4327"/>
                                        </p:tgtEl>
                                        <p:attrNameLst>
                                          <p:attrName>style.visibility</p:attrName>
                                        </p:attrNameLst>
                                      </p:cBhvr>
                                      <p:to>
                                        <p:strVal val="visible"/>
                                      </p:to>
                                    </p:set>
                                    <p:animEffect transition="in" filter="dissolve">
                                      <p:cBhvr>
                                        <p:cTn id="12" dur="500"/>
                                        <p:tgtEl>
                                          <p:spTgt spid="184327"/>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84328"/>
                                        </p:tgtEl>
                                        <p:attrNameLst>
                                          <p:attrName>style.visibility</p:attrName>
                                        </p:attrNameLst>
                                      </p:cBhvr>
                                      <p:to>
                                        <p:strVal val="visible"/>
                                      </p:to>
                                    </p:set>
                                    <p:animEffect transition="in" filter="dissolve">
                                      <p:cBhvr>
                                        <p:cTn id="16" dur="500"/>
                                        <p:tgtEl>
                                          <p:spTgt spid="184328"/>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84330">
                                            <p:txEl>
                                              <p:pRg st="0" end="0"/>
                                            </p:txEl>
                                          </p:spTgt>
                                        </p:tgtEl>
                                        <p:attrNameLst>
                                          <p:attrName>style.visibility</p:attrName>
                                        </p:attrNameLst>
                                      </p:cBhvr>
                                      <p:to>
                                        <p:strVal val="visible"/>
                                      </p:to>
                                    </p:set>
                                    <p:animEffect transition="in" filter="checkerboard(across)">
                                      <p:cBhvr>
                                        <p:cTn id="21" dur="500"/>
                                        <p:tgtEl>
                                          <p:spTgt spid="184330">
                                            <p:txEl>
                                              <p:pRg st="0" end="0"/>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184333"/>
                                        </p:tgtEl>
                                        <p:attrNameLst>
                                          <p:attrName>style.visibility</p:attrName>
                                        </p:attrNameLst>
                                      </p:cBhvr>
                                      <p:to>
                                        <p:strVal val="visible"/>
                                      </p:to>
                                    </p:set>
                                    <p:animEffect transition="in" filter="dissolve">
                                      <p:cBhvr>
                                        <p:cTn id="25" dur="500"/>
                                        <p:tgtEl>
                                          <p:spTgt spid="18433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84334">
                                            <p:txEl>
                                              <p:pRg st="0" end="0"/>
                                            </p:txEl>
                                          </p:spTgt>
                                        </p:tgtEl>
                                        <p:attrNameLst>
                                          <p:attrName>style.visibility</p:attrName>
                                        </p:attrNameLst>
                                      </p:cBhvr>
                                      <p:to>
                                        <p:strVal val="visible"/>
                                      </p:to>
                                    </p:set>
                                    <p:animEffect transition="in" filter="checkerboard(across)">
                                      <p:cBhvr>
                                        <p:cTn id="30" dur="500"/>
                                        <p:tgtEl>
                                          <p:spTgt spid="1843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0" grpId="0" build="p" autoUpdateAnimBg="0"/>
      <p:bldP spid="184331" grpId="0" build="p" autoUpdateAnimBg="0" advAuto="0"/>
      <p:bldP spid="184334"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
          <p:cNvPicPr>
            <a:picLocks noGrp="1" noChangeAspect="1" noChangeArrowheads="1"/>
          </p:cNvPicPr>
          <p:nvPr>
            <p:ph sz="half" idx="1"/>
          </p:nvPr>
        </p:nvPicPr>
        <p:blipFill>
          <a:blip r:embed="rId3"/>
          <a:srcRect/>
          <a:stretch>
            <a:fillRect/>
          </a:stretch>
        </p:blipFill>
        <p:spPr bwMode="auto">
          <a:xfrm>
            <a:off x="369626" y="949325"/>
            <a:ext cx="5613924" cy="2849563"/>
          </a:xfrm>
          <a:prstGeom prst="rect">
            <a:avLst/>
          </a:prstGeom>
          <a:noFill/>
          <a:ln w="9525">
            <a:noFill/>
            <a:miter lim="800000"/>
            <a:headEnd/>
            <a:tailEnd/>
          </a:ln>
          <a:effectLst/>
        </p:spPr>
      </p:pic>
      <p:sp>
        <p:nvSpPr>
          <p:cNvPr id="186370" name="Rectangle 2"/>
          <p:cNvSpPr>
            <a:spLocks noGrp="1" noChangeArrowheads="1"/>
          </p:cNvSpPr>
          <p:nvPr>
            <p:ph type="title"/>
          </p:nvPr>
        </p:nvSpPr>
        <p:spPr>
          <a:xfrm>
            <a:off x="239713" y="63500"/>
            <a:ext cx="8904287" cy="614363"/>
          </a:xfrm>
        </p:spPr>
        <p:txBody>
          <a:bodyPr/>
          <a:lstStyle/>
          <a:p>
            <a:r>
              <a:rPr lang="vi-VN" dirty="0" smtClean="0"/>
              <a:t>Biết thêm về tùy chọn</a:t>
            </a:r>
            <a:endParaRPr lang="en-US" dirty="0"/>
          </a:p>
        </p:txBody>
      </p:sp>
      <p:sp>
        <p:nvSpPr>
          <p:cNvPr id="18637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smtClean="0"/>
              <a:t>Trong</a:t>
            </a:r>
            <a:r>
              <a:rPr lang="en-US" sz="2000" smtClean="0"/>
              <a:t> Outlook 2007, </a:t>
            </a:r>
            <a:r>
              <a:rPr lang="vi-VN" sz="2000" smtClean="0"/>
              <a:t>bạn </a:t>
            </a:r>
            <a:r>
              <a:rPr lang="en-US" sz="2000" smtClean="0"/>
              <a:t>đặt</a:t>
            </a:r>
            <a:r>
              <a:rPr lang="vi-VN" sz="2000" smtClean="0"/>
              <a:t> tùy chọn từ </a:t>
            </a:r>
            <a:r>
              <a:rPr lang="en-US" sz="2000" smtClean="0"/>
              <a:t>một vài </a:t>
            </a:r>
            <a:r>
              <a:rPr lang="vi-VN" sz="2000" smtClean="0"/>
              <a:t>vị trí khác nhau</a:t>
            </a:r>
            <a:r>
              <a:rPr lang="en-US" sz="2000" smtClean="0"/>
              <a:t>. </a:t>
            </a:r>
            <a:endParaRPr lang="en-US" sz="2000" dirty="0"/>
          </a:p>
        </p:txBody>
      </p:sp>
      <p:sp>
        <p:nvSpPr>
          <p:cNvPr id="18637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6373" name="Rectangle 5"/>
          <p:cNvSpPr>
            <a:spLocks noChangeArrowheads="1"/>
          </p:cNvSpPr>
          <p:nvPr/>
        </p:nvSpPr>
        <p:spPr bwMode="auto">
          <a:xfrm>
            <a:off x="242888" y="4019550"/>
            <a:ext cx="5934075" cy="441325"/>
          </a:xfrm>
          <a:prstGeom prst="rect">
            <a:avLst/>
          </a:prstGeom>
          <a:noFill/>
          <a:ln w="9525">
            <a:noFill/>
            <a:miter lim="800000"/>
            <a:headEnd/>
            <a:tailEnd/>
          </a:ln>
          <a:effectLst/>
        </p:spPr>
        <p:txBody>
          <a:bodyPr/>
          <a:lstStyle/>
          <a:p>
            <a:pPr>
              <a:spcBef>
                <a:spcPct val="20000"/>
              </a:spcBef>
              <a:spcAft>
                <a:spcPct val="75000"/>
              </a:spcAft>
            </a:pPr>
            <a:r>
              <a:rPr lang="vi-VN" b="1" dirty="0" smtClean="0">
                <a:solidFill>
                  <a:srgbClr val="FFCC00"/>
                </a:solidFill>
              </a:rPr>
              <a:t>Tùy chọn để gửi</a:t>
            </a:r>
            <a:r>
              <a:rPr lang="en-US" b="1" dirty="0" smtClean="0">
                <a:solidFill>
                  <a:srgbClr val="FFCC00"/>
                </a:solidFill>
              </a:rPr>
              <a:t> </a:t>
            </a:r>
            <a:r>
              <a:rPr lang="en-US" b="1" dirty="0">
                <a:solidFill>
                  <a:srgbClr val="FFCC00"/>
                </a:solidFill>
              </a:rPr>
              <a:t>e-mail</a:t>
            </a:r>
            <a:endParaRPr lang="en-US" dirty="0">
              <a:solidFill>
                <a:srgbClr val="FFCC00"/>
              </a:solidFill>
            </a:endParaRPr>
          </a:p>
        </p:txBody>
      </p:sp>
      <p:sp>
        <p:nvSpPr>
          <p:cNvPr id="186375" name="Rectangle 7"/>
          <p:cNvSpPr>
            <a:spLocks noChangeArrowheads="1"/>
          </p:cNvSpPr>
          <p:nvPr/>
        </p:nvSpPr>
        <p:spPr bwMode="auto">
          <a:xfrm>
            <a:off x="242888" y="4552950"/>
            <a:ext cx="5934075" cy="966788"/>
          </a:xfrm>
          <a:prstGeom prst="rect">
            <a:avLst/>
          </a:prstGeom>
          <a:noFill/>
          <a:ln w="9525">
            <a:noFill/>
            <a:miter lim="800000"/>
            <a:headEnd/>
            <a:tailEnd/>
          </a:ln>
          <a:effectLst/>
        </p:spPr>
        <p:txBody>
          <a:bodyPr/>
          <a:lstStyle/>
          <a:p>
            <a:pPr>
              <a:spcBef>
                <a:spcPct val="20000"/>
              </a:spcBef>
              <a:spcAft>
                <a:spcPct val="75000"/>
              </a:spcAft>
            </a:pPr>
            <a:r>
              <a:rPr lang="vi-VN" smtClean="0">
                <a:solidFill>
                  <a:srgbClr val="FFCC00"/>
                </a:solidFill>
              </a:rPr>
              <a:t>Khi </a:t>
            </a:r>
            <a:r>
              <a:rPr lang="en-US" smtClean="0">
                <a:solidFill>
                  <a:srgbClr val="FFCC00"/>
                </a:solidFill>
              </a:rPr>
              <a:t>bạn </a:t>
            </a:r>
            <a:r>
              <a:rPr lang="vi-VN" smtClean="0">
                <a:solidFill>
                  <a:srgbClr val="FFCC00"/>
                </a:solidFill>
              </a:rPr>
              <a:t>gửi </a:t>
            </a:r>
            <a:r>
              <a:rPr lang="vi-VN" dirty="0" smtClean="0">
                <a:solidFill>
                  <a:srgbClr val="FFCC00"/>
                </a:solidFill>
              </a:rPr>
              <a:t>một</a:t>
            </a:r>
            <a:r>
              <a:rPr lang="en-US" dirty="0" smtClean="0">
                <a:solidFill>
                  <a:srgbClr val="FFCC00"/>
                </a:solidFill>
              </a:rPr>
              <a:t> e-mail</a:t>
            </a:r>
            <a:r>
              <a:rPr lang="en-US" smtClean="0">
                <a:solidFill>
                  <a:srgbClr val="FFCC00"/>
                </a:solidFill>
              </a:rPr>
              <a:t>, bạn </a:t>
            </a:r>
            <a:r>
              <a:rPr lang="vi-VN" smtClean="0">
                <a:solidFill>
                  <a:srgbClr val="FFCC00"/>
                </a:solidFill>
              </a:rPr>
              <a:t>có thể chọn</a:t>
            </a:r>
            <a:r>
              <a:rPr lang="en-US" smtClean="0">
                <a:solidFill>
                  <a:srgbClr val="FFCC00"/>
                </a:solidFill>
              </a:rPr>
              <a:t> cách </a:t>
            </a:r>
            <a:r>
              <a:rPr lang="vi-VN" smtClean="0">
                <a:solidFill>
                  <a:srgbClr val="FFCC00"/>
                </a:solidFill>
              </a:rPr>
              <a:t>thư được gửi</a:t>
            </a:r>
            <a:r>
              <a:rPr lang="en-US" smtClean="0">
                <a:solidFill>
                  <a:srgbClr val="FFCC00"/>
                </a:solidFill>
              </a:rPr>
              <a:t>. </a:t>
            </a:r>
            <a:r>
              <a:rPr lang="vi-VN" smtClean="0">
                <a:solidFill>
                  <a:srgbClr val="FFCC00"/>
                </a:solidFill>
              </a:rPr>
              <a:t>Bạn đặt</a:t>
            </a:r>
            <a:r>
              <a:rPr lang="en-US" smtClean="0">
                <a:solidFill>
                  <a:srgbClr val="FFCC00"/>
                </a:solidFill>
              </a:rPr>
              <a:t> những </a:t>
            </a:r>
            <a:r>
              <a:rPr lang="vi-VN" smtClean="0">
                <a:solidFill>
                  <a:srgbClr val="FFCC00"/>
                </a:solidFill>
              </a:rPr>
              <a:t>tùy </a:t>
            </a:r>
            <a:r>
              <a:rPr lang="vi-VN" dirty="0" smtClean="0">
                <a:solidFill>
                  <a:srgbClr val="FFCC00"/>
                </a:solidFill>
              </a:rPr>
              <a:t>chọn này từ các </a:t>
            </a:r>
            <a:r>
              <a:rPr lang="vi-VN" smtClean="0">
                <a:solidFill>
                  <a:srgbClr val="FFCC00"/>
                </a:solidFill>
              </a:rPr>
              <a:t>tab có sẵn trên Ruy-</a:t>
            </a:r>
            <a:r>
              <a:rPr lang="en-US" smtClean="0">
                <a:solidFill>
                  <a:srgbClr val="FFCC00"/>
                </a:solidFill>
              </a:rPr>
              <a:t>băng cho </a:t>
            </a:r>
            <a:r>
              <a:rPr lang="vi-VN" smtClean="0">
                <a:solidFill>
                  <a:srgbClr val="FFCC00"/>
                </a:solidFill>
              </a:rPr>
              <a:t>thư</a:t>
            </a:r>
            <a:r>
              <a:rPr lang="en-US" smtClean="0">
                <a:solidFill>
                  <a:srgbClr val="FFCC00"/>
                </a:solidFill>
              </a:rPr>
              <a:t> </a:t>
            </a:r>
            <a:r>
              <a:rPr lang="vi-VN" smtClean="0">
                <a:solidFill>
                  <a:srgbClr val="FFCC00"/>
                </a:solidFill>
              </a:rPr>
              <a:t>đang </a:t>
            </a:r>
            <a:r>
              <a:rPr lang="en-US" smtClean="0">
                <a:solidFill>
                  <a:srgbClr val="FFCC00"/>
                </a:solidFill>
              </a:rPr>
              <a:t>mở. </a:t>
            </a:r>
            <a:endParaRPr lang="en-US" dirty="0">
              <a:solidFill>
                <a:srgbClr val="FFCC00"/>
              </a:solidFill>
            </a:endParaRPr>
          </a:p>
        </p:txBody>
      </p:sp>
      <p:sp>
        <p:nvSpPr>
          <p:cNvPr id="31" name="TextBox 30"/>
          <p:cNvSpPr txBox="1"/>
          <p:nvPr/>
        </p:nvSpPr>
        <p:spPr>
          <a:xfrm>
            <a:off x="1113689" y="1768659"/>
            <a:ext cx="686536"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Thông báo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3" name="TextBox 32"/>
          <p:cNvSpPr txBox="1"/>
          <p:nvPr/>
        </p:nvSpPr>
        <p:spPr>
          <a:xfrm>
            <a:off x="1789549" y="1768659"/>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Chèn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4" name="TextBox 33"/>
          <p:cNvSpPr txBox="1"/>
          <p:nvPr/>
        </p:nvSpPr>
        <p:spPr>
          <a:xfrm>
            <a:off x="2470032" y="1768659"/>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Tùy chọn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5" name="TextBox 34"/>
          <p:cNvSpPr txBox="1"/>
          <p:nvPr/>
        </p:nvSpPr>
        <p:spPr>
          <a:xfrm>
            <a:off x="3118617" y="1768659"/>
            <a:ext cx="1205733"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dạng Văn bản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6" name="TextBox 35"/>
          <p:cNvSpPr txBox="1"/>
          <p:nvPr/>
        </p:nvSpPr>
        <p:spPr>
          <a:xfrm>
            <a:off x="493489" y="941724"/>
            <a:ext cx="2487835" cy="253916"/>
          </a:xfrm>
          <a:prstGeom prst="rect">
            <a:avLst/>
          </a:prstGeom>
          <a:noFill/>
        </p:spPr>
        <p:txBody>
          <a:bodyPr wrap="square" rtlCol="0">
            <a:spAutoFit/>
          </a:bodyPr>
          <a:lstStyle/>
          <a:p>
            <a:r>
              <a:rPr lang="vi-VN" sz="1050" b="1" dirty="0" smtClean="0">
                <a:solidFill>
                  <a:schemeClr val="tx1">
                    <a:lumMod val="75000"/>
                  </a:schemeClr>
                </a:solidFill>
                <a:latin typeface="Arial Unicode MS" pitchFamily="34" charset="-128"/>
                <a:ea typeface="Arial Unicode MS" pitchFamily="34" charset="-128"/>
                <a:cs typeface="Arial Unicode MS" pitchFamily="34" charset="-128"/>
              </a:rPr>
              <a:t>Hộp thư đến</a:t>
            </a:r>
            <a:r>
              <a:rPr lang="en-IE" sz="1050" b="1" dirty="0" smtClean="0">
                <a:solidFill>
                  <a:schemeClr val="tx1">
                    <a:lumMod val="75000"/>
                  </a:schemeClr>
                </a:solidFill>
                <a:latin typeface="Arial Unicode MS" pitchFamily="34" charset="-128"/>
                <a:ea typeface="Arial Unicode MS" pitchFamily="34" charset="-128"/>
                <a:cs typeface="Arial Unicode MS" pitchFamily="34" charset="-128"/>
              </a:rPr>
              <a:t> – Microsoft Outlook</a:t>
            </a:r>
            <a:endParaRPr lang="en-US" sz="1100" b="1"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37" name="TextBox 36"/>
          <p:cNvSpPr txBox="1"/>
          <p:nvPr/>
        </p:nvSpPr>
        <p:spPr>
          <a:xfrm>
            <a:off x="390123" y="1212068"/>
            <a:ext cx="564034" cy="253916"/>
          </a:xfrm>
          <a:prstGeom prst="rect">
            <a:avLst/>
          </a:prstGeom>
          <a:noFill/>
        </p:spPr>
        <p:txBody>
          <a:bodyPr wrap="square" rtlCol="0">
            <a:spAutoFit/>
          </a:bodyPr>
          <a:lstStyle/>
          <a:p>
            <a:r>
              <a:rPr lang="vi-VN" sz="1000" dirty="0" smtClean="0">
                <a:solidFill>
                  <a:schemeClr val="tx1">
                    <a:lumMod val="75000"/>
                  </a:schemeClr>
                </a:solidFill>
                <a:latin typeface="Arial Unicode MS" pitchFamily="34" charset="-128"/>
                <a:ea typeface="Arial Unicode MS" pitchFamily="34" charset="-128"/>
                <a:cs typeface="Arial Unicode MS" pitchFamily="34" charset="-128"/>
              </a:rPr>
              <a:t>Tệp</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38" name="TextBox 37"/>
          <p:cNvSpPr txBox="1"/>
          <p:nvPr/>
        </p:nvSpPr>
        <p:spPr>
          <a:xfrm>
            <a:off x="819493" y="1212068"/>
            <a:ext cx="564034" cy="253916"/>
          </a:xfrm>
          <a:prstGeom prst="rect">
            <a:avLst/>
          </a:prstGeom>
          <a:noFill/>
        </p:spPr>
        <p:txBody>
          <a:bodyPr wrap="square" rtlCol="0">
            <a:spAutoFit/>
          </a:bodyPr>
          <a:lstStyle/>
          <a:p>
            <a:r>
              <a:rPr lang="vi-VN" sz="1000" dirty="0" smtClean="0">
                <a:solidFill>
                  <a:schemeClr val="tx1">
                    <a:lumMod val="75000"/>
                  </a:schemeClr>
                </a:solidFill>
                <a:latin typeface="Arial Unicode MS" pitchFamily="34" charset="-128"/>
                <a:ea typeface="Arial Unicode MS" pitchFamily="34" charset="-128"/>
                <a:cs typeface="Arial Unicode MS" pitchFamily="34" charset="-128"/>
              </a:rPr>
              <a:t>Soạn</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39" name="TextBox 38"/>
          <p:cNvSpPr txBox="1"/>
          <p:nvPr/>
        </p:nvSpPr>
        <p:spPr>
          <a:xfrm>
            <a:off x="1240912" y="1212068"/>
            <a:ext cx="564034" cy="253916"/>
          </a:xfrm>
          <a:prstGeom prst="rect">
            <a:avLst/>
          </a:prstGeom>
          <a:noFill/>
        </p:spPr>
        <p:txBody>
          <a:bodyPr wrap="square" rtlCol="0">
            <a:spAutoFit/>
          </a:bodyPr>
          <a:lstStyle/>
          <a:p>
            <a:r>
              <a:rPr lang="vi-VN" sz="1000" dirty="0" smtClean="0">
                <a:solidFill>
                  <a:schemeClr val="tx1">
                    <a:lumMod val="75000"/>
                  </a:schemeClr>
                </a:solidFill>
                <a:latin typeface="Arial Unicode MS" pitchFamily="34" charset="-128"/>
                <a:ea typeface="Arial Unicode MS" pitchFamily="34" charset="-128"/>
                <a:cs typeface="Arial Unicode MS" pitchFamily="34" charset="-128"/>
              </a:rPr>
              <a:t>Xem</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40" name="TextBox 39"/>
          <p:cNvSpPr txBox="1"/>
          <p:nvPr/>
        </p:nvSpPr>
        <p:spPr>
          <a:xfrm>
            <a:off x="1706892" y="1212068"/>
            <a:ext cx="564034" cy="253916"/>
          </a:xfrm>
          <a:prstGeom prst="rect">
            <a:avLst/>
          </a:prstGeom>
          <a:noFill/>
        </p:spPr>
        <p:txBody>
          <a:bodyPr wrap="square" rtlCol="0">
            <a:spAutoFit/>
          </a:bodyPr>
          <a:lstStyle/>
          <a:p>
            <a:r>
              <a:rPr lang="vi-VN" sz="1000" dirty="0" smtClean="0">
                <a:solidFill>
                  <a:schemeClr val="tx1">
                    <a:lumMod val="75000"/>
                  </a:schemeClr>
                </a:solidFill>
                <a:latin typeface="Arial Unicode MS" pitchFamily="34" charset="-128"/>
                <a:ea typeface="Arial Unicode MS" pitchFamily="34" charset="-128"/>
                <a:cs typeface="Arial Unicode MS" pitchFamily="34" charset="-128"/>
              </a:rPr>
              <a:t>Đi</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41" name="TextBox 40"/>
          <p:cNvSpPr txBox="1"/>
          <p:nvPr/>
        </p:nvSpPr>
        <p:spPr>
          <a:xfrm>
            <a:off x="2047875" y="1212068"/>
            <a:ext cx="704849" cy="246221"/>
          </a:xfrm>
          <a:prstGeom prst="rect">
            <a:avLst/>
          </a:prstGeom>
          <a:noFill/>
        </p:spPr>
        <p:txBody>
          <a:bodyPr wrap="square" rtlCol="0">
            <a:spAutoFit/>
          </a:bodyPr>
          <a:lstStyle/>
          <a:p>
            <a:r>
              <a:rPr lang="vi-VN" sz="1000" dirty="0" smtClean="0">
                <a:solidFill>
                  <a:schemeClr val="tx1">
                    <a:lumMod val="75000"/>
                  </a:schemeClr>
                </a:solidFill>
                <a:latin typeface="Arial Unicode MS" pitchFamily="34" charset="-128"/>
                <a:ea typeface="Arial Unicode MS" pitchFamily="34" charset="-128"/>
                <a:cs typeface="Arial Unicode MS" pitchFamily="34" charset="-128"/>
              </a:rPr>
              <a:t>Công cụ</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42" name="TextBox 41"/>
          <p:cNvSpPr txBox="1"/>
          <p:nvPr/>
        </p:nvSpPr>
        <p:spPr>
          <a:xfrm>
            <a:off x="2628900" y="1215916"/>
            <a:ext cx="800100" cy="246221"/>
          </a:xfrm>
          <a:prstGeom prst="rect">
            <a:avLst/>
          </a:prstGeom>
          <a:noFill/>
        </p:spPr>
        <p:txBody>
          <a:bodyPr wrap="square" rtlCol="0">
            <a:spAutoFit/>
          </a:bodyPr>
          <a:lstStyle/>
          <a:p>
            <a:r>
              <a:rPr lang="vi-VN" sz="1000" dirty="0" smtClean="0">
                <a:solidFill>
                  <a:schemeClr val="tx1">
                    <a:lumMod val="75000"/>
                  </a:schemeClr>
                </a:solidFill>
                <a:latin typeface="Arial Unicode MS" pitchFamily="34" charset="-128"/>
                <a:ea typeface="Arial Unicode MS" pitchFamily="34" charset="-128"/>
                <a:cs typeface="Arial Unicode MS" pitchFamily="34" charset="-128"/>
              </a:rPr>
              <a:t>Hành động</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43" name="TextBox 42"/>
          <p:cNvSpPr txBox="1"/>
          <p:nvPr/>
        </p:nvSpPr>
        <p:spPr>
          <a:xfrm>
            <a:off x="3332104" y="1215916"/>
            <a:ext cx="839845" cy="246221"/>
          </a:xfrm>
          <a:prstGeom prst="rect">
            <a:avLst/>
          </a:prstGeom>
          <a:noFill/>
        </p:spPr>
        <p:txBody>
          <a:bodyPr wrap="square" rtlCol="0">
            <a:spAutoFit/>
          </a:bodyPr>
          <a:lstStyle/>
          <a:p>
            <a:r>
              <a:rPr lang="vi-VN" sz="1000" dirty="0" smtClean="0">
                <a:solidFill>
                  <a:schemeClr val="tx1">
                    <a:lumMod val="75000"/>
                  </a:schemeClr>
                </a:solidFill>
                <a:latin typeface="Arial Unicode MS" pitchFamily="34" charset="-128"/>
                <a:ea typeface="Arial Unicode MS" pitchFamily="34" charset="-128"/>
                <a:cs typeface="Arial Unicode MS" pitchFamily="34" charset="-128"/>
              </a:rPr>
              <a:t>Trợ giúp</a:t>
            </a:r>
            <a:endParaRPr lang="en-US" sz="1050" dirty="0">
              <a:solidFill>
                <a:schemeClr val="tx1">
                  <a:lumMod val="75000"/>
                </a:schemeClr>
              </a:solidFill>
              <a:latin typeface="Arial Unicode MS" pitchFamily="34" charset="-128"/>
              <a:ea typeface="Arial Unicode MS" pitchFamily="34" charset="-128"/>
              <a:cs typeface="Arial Unicode MS" pitchFamily="34" charset="-128"/>
            </a:endParaRPr>
          </a:p>
        </p:txBody>
      </p:sp>
      <p:sp>
        <p:nvSpPr>
          <p:cNvPr id="44" name="TextBox 43"/>
          <p:cNvSpPr txBox="1"/>
          <p:nvPr/>
        </p:nvSpPr>
        <p:spPr>
          <a:xfrm>
            <a:off x="1010325" y="2150321"/>
            <a:ext cx="1152433" cy="215444"/>
          </a:xfrm>
          <a:prstGeom prst="rect">
            <a:avLst/>
          </a:prstGeom>
          <a:noFill/>
        </p:spPr>
        <p:txBody>
          <a:bodyPr wrap="square" rtlCol="0">
            <a:spAutoFit/>
          </a:bodyPr>
          <a:lstStyle/>
          <a:p>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Thư Mới</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5" name="TextBox 44"/>
          <p:cNvSpPr txBox="1"/>
          <p:nvPr/>
        </p:nvSpPr>
        <p:spPr>
          <a:xfrm>
            <a:off x="1010325" y="2611497"/>
            <a:ext cx="1152433"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Lưu</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6" name="TextBox 45"/>
          <p:cNvSpPr txBox="1"/>
          <p:nvPr/>
        </p:nvSpPr>
        <p:spPr>
          <a:xfrm>
            <a:off x="1010325" y="3207845"/>
            <a:ext cx="1152433"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Đóng</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7" name="TextBox 46"/>
          <p:cNvSpPr txBox="1"/>
          <p:nvPr/>
        </p:nvSpPr>
        <p:spPr>
          <a:xfrm>
            <a:off x="2195073" y="2046954"/>
            <a:ext cx="1748777" cy="215444"/>
          </a:xfrm>
          <a:prstGeom prst="rect">
            <a:avLst/>
          </a:prstGeom>
          <a:noFill/>
        </p:spPr>
        <p:txBody>
          <a:bodyPr wrap="square" rtlCol="0">
            <a:spAutoFit/>
          </a:bodyPr>
          <a:lstStyle/>
          <a:p>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Tạo Khoản mục </a:t>
            </a:r>
            <a:r>
              <a:rPr lang="en-IE" sz="800" b="1" dirty="0" smtClean="0">
                <a:solidFill>
                  <a:schemeClr val="accent1">
                    <a:lumMod val="75000"/>
                  </a:schemeClr>
                </a:solidFill>
                <a:latin typeface="Arial Unicode MS" pitchFamily="34" charset="-128"/>
                <a:ea typeface="Arial Unicode MS" pitchFamily="34" charset="-128"/>
                <a:cs typeface="Arial Unicode MS" pitchFamily="34" charset="-128"/>
              </a:rPr>
              <a:t>Outlook </a:t>
            </a:r>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Mới</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8" name="TextBox 47"/>
          <p:cNvSpPr txBox="1"/>
          <p:nvPr/>
        </p:nvSpPr>
        <p:spPr>
          <a:xfrm>
            <a:off x="2465418" y="2309346"/>
            <a:ext cx="1748777" cy="215444"/>
          </a:xfrm>
          <a:prstGeom prst="rect">
            <a:avLst/>
          </a:prstGeom>
          <a:noFill/>
        </p:spPr>
        <p:txBody>
          <a:bodyPr wrap="square" rtlCol="0">
            <a:spAutoFit/>
          </a:bodyPr>
          <a:lstStyle/>
          <a:p>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Thư</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9" name="TextBox 48"/>
          <p:cNvSpPr txBox="1"/>
          <p:nvPr/>
        </p:nvSpPr>
        <p:spPr>
          <a:xfrm>
            <a:off x="2465418" y="2508129"/>
            <a:ext cx="1748777" cy="215444"/>
          </a:xfrm>
          <a:prstGeom prst="rect">
            <a:avLst/>
          </a:prstGeom>
          <a:noFill/>
        </p:spPr>
        <p:txBody>
          <a:bodyPr wrap="square" rtlCol="0">
            <a:spAutoFit/>
          </a:bodyPr>
          <a:lstStyle/>
          <a:p>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Cuộc hẹn</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0" name="TextBox 49"/>
          <p:cNvSpPr txBox="1"/>
          <p:nvPr/>
        </p:nvSpPr>
        <p:spPr>
          <a:xfrm>
            <a:off x="2465418" y="2706913"/>
            <a:ext cx="1748777" cy="215444"/>
          </a:xfrm>
          <a:prstGeom prst="rect">
            <a:avLst/>
          </a:prstGeom>
          <a:noFill/>
        </p:spPr>
        <p:txBody>
          <a:bodyPr wrap="square" rtlCol="0">
            <a:spAutoFit/>
          </a:bodyPr>
          <a:lstStyle/>
          <a:p>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Yêu cầu Gặp</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1" name="TextBox 50"/>
          <p:cNvSpPr txBox="1"/>
          <p:nvPr/>
        </p:nvSpPr>
        <p:spPr>
          <a:xfrm>
            <a:off x="3887453" y="3479763"/>
            <a:ext cx="1246522" cy="200055"/>
          </a:xfrm>
          <a:prstGeom prst="rect">
            <a:avLst/>
          </a:prstGeom>
          <a:noFill/>
        </p:spPr>
        <p:txBody>
          <a:bodyPr wrap="square" rtlCol="0">
            <a:spAutoFit/>
          </a:bodyPr>
          <a:lstStyle/>
          <a:p>
            <a:pPr algn="ctr"/>
            <a:r>
              <a:rPr lang="vi-VN" sz="700" b="1" dirty="0" smtClean="0">
                <a:solidFill>
                  <a:schemeClr val="bg1">
                    <a:lumMod val="50000"/>
                  </a:schemeClr>
                </a:solidFill>
                <a:latin typeface="Arial Unicode MS" pitchFamily="34" charset="-128"/>
                <a:ea typeface="Arial Unicode MS" pitchFamily="34" charset="-128"/>
                <a:cs typeface="Arial Unicode MS" pitchFamily="34" charset="-128"/>
              </a:rPr>
              <a:t>Tùy chọn Trình soạn thảo</a:t>
            </a:r>
            <a:endParaRPr lang="en-US" sz="700" b="1" dirty="0">
              <a:solidFill>
                <a:schemeClr val="bg1">
                  <a:lumMod val="50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86373">
                                            <p:txEl>
                                              <p:pRg st="0" end="0"/>
                                            </p:txEl>
                                          </p:spTgt>
                                        </p:tgtEl>
                                        <p:attrNameLst>
                                          <p:attrName>style.visibility</p:attrName>
                                        </p:attrNameLst>
                                      </p:cBhvr>
                                      <p:to>
                                        <p:strVal val="visible"/>
                                      </p:to>
                                    </p:set>
                                    <p:animEffect transition="in" filter="slide(fromLeft)">
                                      <p:cBhvr>
                                        <p:cTn id="7" dur="500"/>
                                        <p:tgtEl>
                                          <p:spTgt spid="1863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86375">
                                            <p:txEl>
                                              <p:pRg st="0" end="0"/>
                                            </p:txEl>
                                          </p:spTgt>
                                        </p:tgtEl>
                                        <p:attrNameLst>
                                          <p:attrName>style.visibility</p:attrName>
                                        </p:attrNameLst>
                                      </p:cBhvr>
                                      <p:to>
                                        <p:strVal val="visible"/>
                                      </p:to>
                                    </p:set>
                                    <p:animEffect transition="in" filter="slide(fromLeft)">
                                      <p:cBhvr>
                                        <p:cTn id="12" dur="500"/>
                                        <p:tgtEl>
                                          <p:spTgt spid="1863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3" grpId="0" build="p" autoUpdateAnimBg="0" advAuto="0"/>
      <p:bldP spid="18637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5585" name="Picture 1"/>
          <p:cNvPicPr>
            <a:picLocks noChangeAspect="1" noChangeArrowheads="1"/>
          </p:cNvPicPr>
          <p:nvPr/>
        </p:nvPicPr>
        <p:blipFill>
          <a:blip r:embed="rId3"/>
          <a:srcRect/>
          <a:stretch>
            <a:fillRect/>
          </a:stretch>
        </p:blipFill>
        <p:spPr bwMode="auto">
          <a:xfrm>
            <a:off x="312739" y="958856"/>
            <a:ext cx="5697536" cy="2882888"/>
          </a:xfrm>
          <a:prstGeom prst="rect">
            <a:avLst/>
          </a:prstGeom>
          <a:noFill/>
          <a:ln w="9525">
            <a:noFill/>
            <a:miter lim="800000"/>
            <a:headEnd/>
            <a:tailEnd/>
          </a:ln>
          <a:effectLst/>
        </p:spPr>
      </p:pic>
      <p:sp>
        <p:nvSpPr>
          <p:cNvPr id="188418" name="Rectangle 2"/>
          <p:cNvSpPr>
            <a:spLocks noGrp="1" noChangeArrowheads="1"/>
          </p:cNvSpPr>
          <p:nvPr>
            <p:ph type="title"/>
          </p:nvPr>
        </p:nvSpPr>
        <p:spPr>
          <a:xfrm>
            <a:off x="211138" y="73025"/>
            <a:ext cx="8932862" cy="614363"/>
          </a:xfrm>
        </p:spPr>
        <p:txBody>
          <a:bodyPr/>
          <a:lstStyle/>
          <a:p>
            <a:r>
              <a:rPr lang="vi-VN" dirty="0" smtClean="0"/>
              <a:t>Tính năng mới: Thanh Cần-Làm</a:t>
            </a:r>
            <a:endParaRPr lang="en-US" dirty="0"/>
          </a:p>
        </p:txBody>
      </p:sp>
      <p:sp>
        <p:nvSpPr>
          <p:cNvPr id="188419"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vi-VN" sz="2000" dirty="0" smtClean="0"/>
              <a:t>Nằm ở góc ngoài cùng bên phải của cửa sổ, Thanh Cần-Làm</a:t>
            </a:r>
            <a:r>
              <a:rPr lang="en-US" sz="2000" dirty="0" smtClean="0"/>
              <a:t> </a:t>
            </a:r>
            <a:r>
              <a:rPr lang="vi-VN" sz="2000" dirty="0" smtClean="0"/>
              <a:t>có thể nhìn thấy được bất cứ khi nào bạn làm việc trong Outlook. </a:t>
            </a:r>
            <a:endParaRPr lang="vi-VN" sz="2000" dirty="0"/>
          </a:p>
        </p:txBody>
      </p:sp>
      <p:sp>
        <p:nvSpPr>
          <p:cNvPr id="188421" name="Rectangle 5"/>
          <p:cNvSpPr>
            <a:spLocks noChangeArrowheads="1"/>
          </p:cNvSpPr>
          <p:nvPr/>
        </p:nvSpPr>
        <p:spPr bwMode="auto">
          <a:xfrm>
            <a:off x="277813" y="3994150"/>
            <a:ext cx="5926137" cy="684213"/>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Thanh Cần-Làm</a:t>
            </a:r>
            <a:r>
              <a:rPr lang="en-US" dirty="0" smtClean="0">
                <a:solidFill>
                  <a:srgbClr val="FFCC00"/>
                </a:solidFill>
              </a:rPr>
              <a:t> </a:t>
            </a:r>
            <a:r>
              <a:rPr lang="vi-VN" dirty="0" smtClean="0">
                <a:solidFill>
                  <a:srgbClr val="FFCC00"/>
                </a:solidFill>
              </a:rPr>
              <a:t>có mặt để giúp bạn theo dõi </a:t>
            </a:r>
            <a:r>
              <a:rPr lang="en-US" dirty="0" err="1" smtClean="0">
                <a:solidFill>
                  <a:srgbClr val="FFCC00"/>
                </a:solidFill>
              </a:rPr>
              <a:t>những</a:t>
            </a:r>
            <a:r>
              <a:rPr lang="en-US" dirty="0" smtClean="0">
                <a:solidFill>
                  <a:srgbClr val="FFCC00"/>
                </a:solidFill>
              </a:rPr>
              <a:t> </a:t>
            </a:r>
            <a:r>
              <a:rPr lang="vi-VN" dirty="0" smtClean="0">
                <a:solidFill>
                  <a:srgbClr val="FFCC00"/>
                </a:solidFill>
              </a:rPr>
              <a:t>nhiệm vụ và </a:t>
            </a:r>
            <a:r>
              <a:rPr lang="en-US" dirty="0" err="1" smtClean="0">
                <a:solidFill>
                  <a:srgbClr val="FFCC00"/>
                </a:solidFill>
              </a:rPr>
              <a:t>cuộc</a:t>
            </a:r>
            <a:r>
              <a:rPr lang="en-US" dirty="0" smtClean="0">
                <a:solidFill>
                  <a:srgbClr val="FFCC00"/>
                </a:solidFill>
              </a:rPr>
              <a:t> </a:t>
            </a:r>
            <a:r>
              <a:rPr lang="en-US" dirty="0" err="1" smtClean="0">
                <a:solidFill>
                  <a:srgbClr val="FFCC00"/>
                </a:solidFill>
              </a:rPr>
              <a:t>hẹn</a:t>
            </a:r>
            <a:r>
              <a:rPr lang="en-US" dirty="0" smtClean="0">
                <a:solidFill>
                  <a:srgbClr val="FFCC00"/>
                </a:solidFill>
              </a:rPr>
              <a:t> </a:t>
            </a:r>
            <a:r>
              <a:rPr lang="en-US" dirty="0" err="1" smtClean="0">
                <a:solidFill>
                  <a:srgbClr val="FFCC00"/>
                </a:solidFill>
              </a:rPr>
              <a:t>sắp</a:t>
            </a:r>
            <a:r>
              <a:rPr lang="en-US" dirty="0" smtClean="0">
                <a:solidFill>
                  <a:srgbClr val="FFCC00"/>
                </a:solidFill>
              </a:rPr>
              <a:t> </a:t>
            </a:r>
            <a:r>
              <a:rPr lang="en-US" dirty="0" err="1" smtClean="0">
                <a:solidFill>
                  <a:srgbClr val="FFCC00"/>
                </a:solidFill>
              </a:rPr>
              <a:t>tới</a:t>
            </a:r>
            <a:r>
              <a:rPr lang="en-US" dirty="0" smtClean="0">
                <a:solidFill>
                  <a:srgbClr val="FFCC00"/>
                </a:solidFill>
              </a:rPr>
              <a:t>.</a:t>
            </a:r>
            <a:endParaRPr lang="en-US" dirty="0">
              <a:solidFill>
                <a:srgbClr val="FFCC00"/>
              </a:solidFill>
            </a:endParaRPr>
          </a:p>
        </p:txBody>
      </p:sp>
      <p:sp>
        <p:nvSpPr>
          <p:cNvPr id="188423"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9" name="TextBox 8"/>
          <p:cNvSpPr txBox="1"/>
          <p:nvPr/>
        </p:nvSpPr>
        <p:spPr>
          <a:xfrm>
            <a:off x="4105285" y="1063746"/>
            <a:ext cx="1552755" cy="230832"/>
          </a:xfrm>
          <a:prstGeom prst="rect">
            <a:avLst/>
          </a:prstGeom>
          <a:noFill/>
        </p:spPr>
        <p:txBody>
          <a:bodyPr wrap="square" rtlCol="0">
            <a:spAutoFit/>
          </a:bodyPr>
          <a:lstStyle/>
          <a:p>
            <a:r>
              <a:rPr lang="vi-VN" sz="900" b="1" dirty="0" smtClean="0">
                <a:solidFill>
                  <a:srgbClr val="3737A7"/>
                </a:solidFill>
              </a:rPr>
              <a:t>Thanh Cần-Làm</a:t>
            </a:r>
            <a:endParaRPr lang="en-US" sz="900" b="1" dirty="0">
              <a:solidFill>
                <a:srgbClr val="3737A7"/>
              </a:solidFill>
            </a:endParaRPr>
          </a:p>
        </p:txBody>
      </p:sp>
      <p:sp>
        <p:nvSpPr>
          <p:cNvPr id="10" name="TextBox 9"/>
          <p:cNvSpPr txBox="1"/>
          <p:nvPr/>
        </p:nvSpPr>
        <p:spPr>
          <a:xfrm>
            <a:off x="4313213" y="1276708"/>
            <a:ext cx="1216314" cy="215444"/>
          </a:xfrm>
          <a:prstGeom prst="rect">
            <a:avLst/>
          </a:prstGeom>
          <a:noFill/>
        </p:spPr>
        <p:txBody>
          <a:bodyPr wrap="square" rtlCol="0">
            <a:spAutoFit/>
          </a:bodyPr>
          <a:lstStyle/>
          <a:p>
            <a:pPr algn="ctr"/>
            <a:r>
              <a:rPr lang="vi-VN" sz="800" b="1" dirty="0" smtClean="0">
                <a:solidFill>
                  <a:schemeClr val="accent2">
                    <a:lumMod val="50000"/>
                  </a:schemeClr>
                </a:solidFill>
              </a:rPr>
              <a:t>Tháng Sáu</a:t>
            </a:r>
            <a:r>
              <a:rPr lang="en-IE" sz="800" b="1" dirty="0" smtClean="0">
                <a:solidFill>
                  <a:schemeClr val="accent2">
                    <a:lumMod val="50000"/>
                  </a:schemeClr>
                </a:solidFill>
              </a:rPr>
              <a:t> 2007</a:t>
            </a:r>
            <a:endParaRPr lang="en-US" sz="800" b="1" dirty="0">
              <a:solidFill>
                <a:schemeClr val="accent2">
                  <a:lumMod val="50000"/>
                </a:schemeClr>
              </a:solidFill>
            </a:endParaRPr>
          </a:p>
        </p:txBody>
      </p:sp>
      <p:sp>
        <p:nvSpPr>
          <p:cNvPr id="14" name="TextBox 13"/>
          <p:cNvSpPr txBox="1"/>
          <p:nvPr/>
        </p:nvSpPr>
        <p:spPr>
          <a:xfrm>
            <a:off x="4114803" y="2881221"/>
            <a:ext cx="1716653" cy="200055"/>
          </a:xfrm>
          <a:prstGeom prst="rect">
            <a:avLst/>
          </a:prstGeom>
          <a:noFill/>
        </p:spPr>
        <p:txBody>
          <a:bodyPr wrap="square" rtlCol="0">
            <a:spAutoFit/>
          </a:bodyPr>
          <a:lstStyle/>
          <a:p>
            <a:r>
              <a:rPr lang="vi-VN" sz="700" dirty="0" smtClean="0">
                <a:solidFill>
                  <a:schemeClr val="accent2">
                    <a:lumMod val="50000"/>
                  </a:schemeClr>
                </a:solidFill>
              </a:rPr>
              <a:t>Sắp xếp theo: Ngày tới hạn</a:t>
            </a:r>
          </a:p>
        </p:txBody>
      </p:sp>
      <p:sp>
        <p:nvSpPr>
          <p:cNvPr id="15" name="TextBox 14"/>
          <p:cNvSpPr txBox="1"/>
          <p:nvPr/>
        </p:nvSpPr>
        <p:spPr>
          <a:xfrm>
            <a:off x="4149303" y="3114133"/>
            <a:ext cx="1716653" cy="215444"/>
          </a:xfrm>
          <a:prstGeom prst="rect">
            <a:avLst/>
          </a:prstGeom>
          <a:noFill/>
        </p:spPr>
        <p:txBody>
          <a:bodyPr wrap="square" rtlCol="0">
            <a:spAutoFit/>
          </a:bodyPr>
          <a:lstStyle/>
          <a:p>
            <a:r>
              <a:rPr lang="vi-VN" sz="800" dirty="0" smtClean="0">
                <a:solidFill>
                  <a:schemeClr val="tx1">
                    <a:lumMod val="65000"/>
                  </a:schemeClr>
                </a:solidFill>
              </a:rPr>
              <a:t>Gõ một nhiệm vụ mới</a:t>
            </a:r>
            <a:endParaRPr lang="en-US" sz="800" dirty="0">
              <a:solidFill>
                <a:schemeClr val="tx1">
                  <a:lumMod val="65000"/>
                </a:schemeClr>
              </a:solidFill>
            </a:endParaRPr>
          </a:p>
        </p:txBody>
      </p:sp>
      <p:sp>
        <p:nvSpPr>
          <p:cNvPr id="16" name="TextBox 15"/>
          <p:cNvSpPr txBox="1"/>
          <p:nvPr/>
        </p:nvSpPr>
        <p:spPr>
          <a:xfrm>
            <a:off x="4511612" y="3286664"/>
            <a:ext cx="860487" cy="230832"/>
          </a:xfrm>
          <a:prstGeom prst="rect">
            <a:avLst/>
          </a:prstGeom>
          <a:noFill/>
        </p:spPr>
        <p:txBody>
          <a:bodyPr wrap="square" rtlCol="0">
            <a:spAutoFit/>
          </a:bodyPr>
          <a:lstStyle/>
          <a:p>
            <a:r>
              <a:rPr lang="vi-VN" sz="900" b="1" dirty="0" smtClean="0">
                <a:solidFill>
                  <a:srgbClr val="000099"/>
                </a:solidFill>
              </a:rPr>
              <a:t>Hôm nay</a:t>
            </a:r>
            <a:endParaRPr lang="en-US" sz="900" b="1" dirty="0">
              <a:solidFill>
                <a:srgbClr val="000099"/>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Effect transition="in" filter="slide(fromTop)">
                                      <p:cBhvr>
                                        <p:cTn id="7" dur="500"/>
                                        <p:tgtEl>
                                          <p:spTgt spid="188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88421">
                                            <p:txEl>
                                              <p:pRg st="0" end="0"/>
                                            </p:txEl>
                                          </p:spTgt>
                                        </p:tgtEl>
                                        <p:attrNameLst>
                                          <p:attrName>style.visibility</p:attrName>
                                        </p:attrNameLst>
                                      </p:cBhvr>
                                      <p:to>
                                        <p:strVal val="visible"/>
                                      </p:to>
                                    </p:set>
                                    <p:animEffect transition="in" filter="slide(fromLeft)">
                                      <p:cBhvr>
                                        <p:cTn id="12" dur="500"/>
                                        <p:tgtEl>
                                          <p:spTgt spid="1884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autoUpdateAnimBg="0"/>
      <p:bldP spid="18842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 name="Picture 1"/>
          <p:cNvPicPr>
            <a:picLocks noChangeAspect="1" noChangeArrowheads="1"/>
          </p:cNvPicPr>
          <p:nvPr/>
        </p:nvPicPr>
        <p:blipFill>
          <a:blip r:embed="rId4"/>
          <a:srcRect/>
          <a:stretch>
            <a:fillRect/>
          </a:stretch>
        </p:blipFill>
        <p:spPr bwMode="auto">
          <a:xfrm>
            <a:off x="312739" y="958856"/>
            <a:ext cx="5697536" cy="2882888"/>
          </a:xfrm>
          <a:prstGeom prst="rect">
            <a:avLst/>
          </a:prstGeom>
          <a:noFill/>
          <a:ln w="9525">
            <a:noFill/>
            <a:miter lim="800000"/>
            <a:headEnd/>
            <a:tailEnd/>
          </a:ln>
          <a:effectLst/>
        </p:spPr>
      </p:pic>
      <p:sp>
        <p:nvSpPr>
          <p:cNvPr id="192514" name="Rectangle 2"/>
          <p:cNvSpPr>
            <a:spLocks noGrp="1" noChangeArrowheads="1"/>
          </p:cNvSpPr>
          <p:nvPr>
            <p:ph type="title"/>
          </p:nvPr>
        </p:nvSpPr>
        <p:spPr>
          <a:xfrm>
            <a:off x="211138" y="73025"/>
            <a:ext cx="8932862" cy="614363"/>
          </a:xfrm>
        </p:spPr>
        <p:txBody>
          <a:bodyPr/>
          <a:lstStyle/>
          <a:p>
            <a:r>
              <a:rPr lang="vi-VN" dirty="0" smtClean="0"/>
              <a:t>Tính năng mới: Thanh Cần-Làm</a:t>
            </a:r>
            <a:endParaRPr lang="en-US" dirty="0"/>
          </a:p>
        </p:txBody>
      </p:sp>
      <p:sp>
        <p:nvSpPr>
          <p:cNvPr id="19251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dirty="0" err="1" smtClean="0"/>
              <a:t>Nằm</a:t>
            </a:r>
            <a:r>
              <a:rPr lang="en-US" sz="2000" dirty="0" smtClean="0"/>
              <a:t> </a:t>
            </a:r>
            <a:r>
              <a:rPr lang="vi-VN" sz="2000" dirty="0" smtClean="0"/>
              <a:t>ở góc ngoài cùng bên phải của cửa sổ, Thanh Cần-Làm có thể nhìn thấy được bất cứ khi nào bạn làm việc trong</a:t>
            </a:r>
            <a:r>
              <a:rPr lang="en-US" sz="2000" dirty="0" smtClean="0"/>
              <a:t> Outlook. </a:t>
            </a:r>
            <a:endParaRPr lang="en-US" sz="2000" dirty="0"/>
          </a:p>
        </p:txBody>
      </p:sp>
      <p:sp>
        <p:nvSpPr>
          <p:cNvPr id="192516" name="Rectangle 4"/>
          <p:cNvSpPr>
            <a:spLocks noChangeArrowheads="1"/>
          </p:cNvSpPr>
          <p:nvPr/>
        </p:nvSpPr>
        <p:spPr bwMode="auto">
          <a:xfrm>
            <a:off x="277813" y="3994150"/>
            <a:ext cx="5926137" cy="371475"/>
          </a:xfrm>
          <a:prstGeom prst="rect">
            <a:avLst/>
          </a:prstGeom>
          <a:noFill/>
          <a:ln w="9525">
            <a:noFill/>
            <a:miter lim="800000"/>
            <a:headEnd/>
            <a:tailEnd/>
          </a:ln>
          <a:effectLst/>
        </p:spPr>
        <p:txBody>
          <a:bodyPr/>
          <a:lstStyle/>
          <a:p>
            <a:pPr>
              <a:spcBef>
                <a:spcPct val="20000"/>
              </a:spcBef>
              <a:spcAft>
                <a:spcPct val="75000"/>
              </a:spcAft>
            </a:pPr>
            <a:r>
              <a:rPr lang="vi-VN" smtClean="0">
                <a:solidFill>
                  <a:srgbClr val="FFCC00"/>
                </a:solidFill>
              </a:rPr>
              <a:t>Ảnh </a:t>
            </a:r>
            <a:r>
              <a:rPr lang="en-US" smtClean="0">
                <a:solidFill>
                  <a:srgbClr val="FFCC00"/>
                </a:solidFill>
              </a:rPr>
              <a:t>trên </a:t>
            </a:r>
            <a:r>
              <a:rPr lang="vi-VN" smtClean="0">
                <a:solidFill>
                  <a:srgbClr val="FFCC00"/>
                </a:solidFill>
              </a:rPr>
              <a:t>hiển thị một số </a:t>
            </a:r>
            <a:r>
              <a:rPr lang="en-US" smtClean="0">
                <a:solidFill>
                  <a:srgbClr val="FFCC00"/>
                </a:solidFill>
              </a:rPr>
              <a:t>thành phần </a:t>
            </a:r>
            <a:r>
              <a:rPr lang="vi-VN" smtClean="0">
                <a:solidFill>
                  <a:srgbClr val="FFCC00"/>
                </a:solidFill>
              </a:rPr>
              <a:t>chính</a:t>
            </a:r>
            <a:r>
              <a:rPr lang="en-US" dirty="0" smtClean="0">
                <a:solidFill>
                  <a:srgbClr val="FFCC00"/>
                </a:solidFill>
              </a:rPr>
              <a:t>: </a:t>
            </a:r>
            <a:endParaRPr lang="en-US" dirty="0">
              <a:solidFill>
                <a:srgbClr val="FFCC00"/>
              </a:solidFill>
            </a:endParaRPr>
          </a:p>
        </p:txBody>
      </p:sp>
      <p:sp>
        <p:nvSpPr>
          <p:cNvPr id="192517"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graphicFrame>
        <p:nvGraphicFramePr>
          <p:cNvPr id="192519" name="Object 7"/>
          <p:cNvGraphicFramePr>
            <a:graphicFrameLocks noChangeAspect="1"/>
          </p:cNvGraphicFramePr>
          <p:nvPr/>
        </p:nvGraphicFramePr>
        <p:xfrm>
          <a:off x="339725" y="4440238"/>
          <a:ext cx="269875" cy="303212"/>
        </p:xfrm>
        <a:graphic>
          <a:graphicData uri="http://schemas.openxmlformats.org/presentationml/2006/ole">
            <p:oleObj spid="_x0000_s192519" name="Visio" r:id="rId5" imgW="270231" imgH="303063" progId="">
              <p:embed/>
            </p:oleObj>
          </a:graphicData>
        </a:graphic>
      </p:graphicFrame>
      <p:graphicFrame>
        <p:nvGraphicFramePr>
          <p:cNvPr id="192520" name="Object 8"/>
          <p:cNvGraphicFramePr>
            <a:graphicFrameLocks noChangeAspect="1"/>
          </p:cNvGraphicFramePr>
          <p:nvPr/>
        </p:nvGraphicFramePr>
        <p:xfrm>
          <a:off x="339725" y="4835525"/>
          <a:ext cx="269875" cy="303213"/>
        </p:xfrm>
        <a:graphic>
          <a:graphicData uri="http://schemas.openxmlformats.org/presentationml/2006/ole">
            <p:oleObj spid="_x0000_s192520" name="Visio" r:id="rId6" imgW="270231" imgH="303063" progId="">
              <p:embed/>
            </p:oleObj>
          </a:graphicData>
        </a:graphic>
      </p:graphicFrame>
      <p:graphicFrame>
        <p:nvGraphicFramePr>
          <p:cNvPr id="192521" name="Object 9"/>
          <p:cNvGraphicFramePr>
            <a:graphicFrameLocks noChangeAspect="1"/>
          </p:cNvGraphicFramePr>
          <p:nvPr/>
        </p:nvGraphicFramePr>
        <p:xfrm>
          <a:off x="339725" y="5227638"/>
          <a:ext cx="269875" cy="303212"/>
        </p:xfrm>
        <a:graphic>
          <a:graphicData uri="http://schemas.openxmlformats.org/presentationml/2006/ole">
            <p:oleObj spid="_x0000_s192521" name="Visio" r:id="rId7" imgW="270231" imgH="303063" progId="">
              <p:embed/>
            </p:oleObj>
          </a:graphicData>
        </a:graphic>
      </p:graphicFrame>
      <p:sp>
        <p:nvSpPr>
          <p:cNvPr id="192522" name="Rectangle 10"/>
          <p:cNvSpPr>
            <a:spLocks noChangeArrowheads="1"/>
          </p:cNvSpPr>
          <p:nvPr/>
        </p:nvSpPr>
        <p:spPr bwMode="auto">
          <a:xfrm>
            <a:off x="676275" y="4406900"/>
            <a:ext cx="5940425" cy="1574277"/>
          </a:xfrm>
          <a:prstGeom prst="rect">
            <a:avLst/>
          </a:prstGeom>
          <a:noFill/>
          <a:ln w="9525" algn="ctr">
            <a:noFill/>
            <a:miter lim="800000"/>
            <a:headEnd/>
            <a:tailEnd/>
          </a:ln>
          <a:effectLst/>
        </p:spPr>
        <p:txBody>
          <a:bodyPr>
            <a:spAutoFit/>
          </a:bodyPr>
          <a:lstStyle/>
          <a:p>
            <a:pPr>
              <a:spcBef>
                <a:spcPct val="20000"/>
              </a:spcBef>
              <a:spcAft>
                <a:spcPct val="25000"/>
              </a:spcAft>
            </a:pPr>
            <a:r>
              <a:rPr lang="en-US" smtClean="0">
                <a:solidFill>
                  <a:srgbClr val="FFCC00"/>
                </a:solidFill>
              </a:rPr>
              <a:t>Bộ d</a:t>
            </a:r>
            <a:r>
              <a:rPr lang="vi-VN" smtClean="0">
                <a:solidFill>
                  <a:srgbClr val="FFCC00"/>
                </a:solidFill>
              </a:rPr>
              <a:t>ẫn </a:t>
            </a:r>
            <a:r>
              <a:rPr lang="vi-VN" dirty="0" smtClean="0">
                <a:solidFill>
                  <a:srgbClr val="FFCC00"/>
                </a:solidFill>
              </a:rPr>
              <a:t>hướng Ngày tháng</a:t>
            </a:r>
            <a:endParaRPr lang="en-US" dirty="0">
              <a:solidFill>
                <a:srgbClr val="FFCC00"/>
              </a:solidFill>
            </a:endParaRPr>
          </a:p>
          <a:p>
            <a:pPr>
              <a:spcBef>
                <a:spcPct val="20000"/>
              </a:spcBef>
              <a:spcAft>
                <a:spcPct val="25000"/>
              </a:spcAft>
            </a:pPr>
            <a:r>
              <a:rPr lang="vi-VN" smtClean="0">
                <a:solidFill>
                  <a:srgbClr val="FFCC00"/>
                </a:solidFill>
              </a:rPr>
              <a:t>Các cuộc hẹn </a:t>
            </a:r>
            <a:r>
              <a:rPr lang="en-US" smtClean="0">
                <a:solidFill>
                  <a:srgbClr val="FFCC00"/>
                </a:solidFill>
              </a:rPr>
              <a:t>sắp tới </a:t>
            </a:r>
            <a:r>
              <a:rPr lang="vi-VN" smtClean="0">
                <a:solidFill>
                  <a:srgbClr val="FFCC00"/>
                </a:solidFill>
              </a:rPr>
              <a:t>theo </a:t>
            </a:r>
            <a:r>
              <a:rPr lang="vi-VN" dirty="0" smtClean="0">
                <a:solidFill>
                  <a:srgbClr val="FFCC00"/>
                </a:solidFill>
              </a:rPr>
              <a:t>lịch</a:t>
            </a:r>
            <a:endParaRPr lang="en-US" dirty="0">
              <a:solidFill>
                <a:srgbClr val="FFCC00"/>
              </a:solidFill>
            </a:endParaRPr>
          </a:p>
          <a:p>
            <a:pPr>
              <a:spcBef>
                <a:spcPct val="20000"/>
              </a:spcBef>
              <a:spcAft>
                <a:spcPct val="25000"/>
              </a:spcAft>
            </a:pPr>
            <a:r>
              <a:rPr lang="vi-VN" smtClean="0">
                <a:solidFill>
                  <a:srgbClr val="FFCC00"/>
                </a:solidFill>
              </a:rPr>
              <a:t>Nơi để nhập nhiệm </a:t>
            </a:r>
            <a:r>
              <a:rPr lang="vi-VN" dirty="0" smtClean="0">
                <a:solidFill>
                  <a:srgbClr val="FFCC00"/>
                </a:solidFill>
              </a:rPr>
              <a:t>vụ mới bằng cách gõ vào</a:t>
            </a:r>
            <a:endParaRPr lang="en-US" dirty="0">
              <a:solidFill>
                <a:srgbClr val="FFCC00"/>
              </a:solidFill>
            </a:endParaRPr>
          </a:p>
          <a:p>
            <a:pPr>
              <a:spcBef>
                <a:spcPct val="20000"/>
              </a:spcBef>
              <a:spcAft>
                <a:spcPct val="25000"/>
              </a:spcAft>
            </a:pPr>
            <a:r>
              <a:rPr lang="vi-VN" dirty="0" smtClean="0">
                <a:solidFill>
                  <a:srgbClr val="FFCC00"/>
                </a:solidFill>
              </a:rPr>
              <a:t>Danh sách nhiệm vụ của bạn</a:t>
            </a:r>
            <a:endParaRPr lang="en-US" dirty="0">
              <a:solidFill>
                <a:srgbClr val="FFCC00"/>
              </a:solidFill>
            </a:endParaRPr>
          </a:p>
        </p:txBody>
      </p:sp>
      <p:graphicFrame>
        <p:nvGraphicFramePr>
          <p:cNvPr id="192523" name="Object 11"/>
          <p:cNvGraphicFramePr>
            <a:graphicFrameLocks noChangeAspect="1"/>
          </p:cNvGraphicFramePr>
          <p:nvPr/>
        </p:nvGraphicFramePr>
        <p:xfrm>
          <a:off x="339725" y="5619750"/>
          <a:ext cx="269875" cy="303213"/>
        </p:xfrm>
        <a:graphic>
          <a:graphicData uri="http://schemas.openxmlformats.org/presentationml/2006/ole">
            <p:oleObj spid="_x0000_s192523" name="Visio" r:id="rId8" imgW="270231" imgH="303063" progId="">
              <p:embed/>
            </p:oleObj>
          </a:graphicData>
        </a:graphic>
      </p:graphicFrame>
      <p:sp>
        <p:nvSpPr>
          <p:cNvPr id="20" name="TextBox 19"/>
          <p:cNvSpPr txBox="1"/>
          <p:nvPr/>
        </p:nvSpPr>
        <p:spPr>
          <a:xfrm>
            <a:off x="4105285" y="1063746"/>
            <a:ext cx="1552755" cy="230832"/>
          </a:xfrm>
          <a:prstGeom prst="rect">
            <a:avLst/>
          </a:prstGeom>
          <a:noFill/>
        </p:spPr>
        <p:txBody>
          <a:bodyPr wrap="square" rtlCol="0">
            <a:spAutoFit/>
          </a:bodyPr>
          <a:lstStyle/>
          <a:p>
            <a:r>
              <a:rPr lang="vi-VN" sz="900" b="1" dirty="0" smtClean="0">
                <a:solidFill>
                  <a:srgbClr val="3737A7"/>
                </a:solidFill>
              </a:rPr>
              <a:t>Thanh Cần-Làm</a:t>
            </a:r>
            <a:endParaRPr lang="en-US" sz="900" b="1" dirty="0">
              <a:solidFill>
                <a:srgbClr val="3737A7"/>
              </a:solidFill>
            </a:endParaRPr>
          </a:p>
        </p:txBody>
      </p:sp>
      <p:sp>
        <p:nvSpPr>
          <p:cNvPr id="22" name="TextBox 21"/>
          <p:cNvSpPr txBox="1"/>
          <p:nvPr/>
        </p:nvSpPr>
        <p:spPr>
          <a:xfrm>
            <a:off x="4313213" y="1276708"/>
            <a:ext cx="1216314" cy="215444"/>
          </a:xfrm>
          <a:prstGeom prst="rect">
            <a:avLst/>
          </a:prstGeom>
          <a:noFill/>
        </p:spPr>
        <p:txBody>
          <a:bodyPr wrap="square" rtlCol="0">
            <a:spAutoFit/>
          </a:bodyPr>
          <a:lstStyle/>
          <a:p>
            <a:pPr algn="ctr"/>
            <a:r>
              <a:rPr lang="vi-VN" sz="800" b="1" dirty="0" smtClean="0">
                <a:solidFill>
                  <a:schemeClr val="accent2">
                    <a:lumMod val="50000"/>
                  </a:schemeClr>
                </a:solidFill>
              </a:rPr>
              <a:t>Tháng Sáu</a:t>
            </a:r>
            <a:r>
              <a:rPr lang="en-IE" sz="800" b="1" dirty="0" smtClean="0">
                <a:solidFill>
                  <a:schemeClr val="accent2">
                    <a:lumMod val="50000"/>
                  </a:schemeClr>
                </a:solidFill>
              </a:rPr>
              <a:t> 2007</a:t>
            </a:r>
            <a:endParaRPr lang="en-US" sz="800" b="1" dirty="0">
              <a:solidFill>
                <a:schemeClr val="accent2">
                  <a:lumMod val="50000"/>
                </a:schemeClr>
              </a:solidFill>
            </a:endParaRPr>
          </a:p>
        </p:txBody>
      </p:sp>
      <p:sp>
        <p:nvSpPr>
          <p:cNvPr id="23" name="TextBox 22"/>
          <p:cNvSpPr txBox="1"/>
          <p:nvPr/>
        </p:nvSpPr>
        <p:spPr>
          <a:xfrm>
            <a:off x="4114803" y="2881221"/>
            <a:ext cx="1716653" cy="200055"/>
          </a:xfrm>
          <a:prstGeom prst="rect">
            <a:avLst/>
          </a:prstGeom>
          <a:noFill/>
        </p:spPr>
        <p:txBody>
          <a:bodyPr wrap="square" rtlCol="0">
            <a:spAutoFit/>
          </a:bodyPr>
          <a:lstStyle/>
          <a:p>
            <a:r>
              <a:rPr lang="vi-VN" sz="700" dirty="0" smtClean="0">
                <a:solidFill>
                  <a:schemeClr val="accent2">
                    <a:lumMod val="50000"/>
                  </a:schemeClr>
                </a:solidFill>
              </a:rPr>
              <a:t>Sắp xếp theo: Ngày tới hạn</a:t>
            </a:r>
          </a:p>
        </p:txBody>
      </p:sp>
      <p:sp>
        <p:nvSpPr>
          <p:cNvPr id="24" name="TextBox 23"/>
          <p:cNvSpPr txBox="1"/>
          <p:nvPr/>
        </p:nvSpPr>
        <p:spPr>
          <a:xfrm>
            <a:off x="4149303" y="3114133"/>
            <a:ext cx="1716653" cy="215444"/>
          </a:xfrm>
          <a:prstGeom prst="rect">
            <a:avLst/>
          </a:prstGeom>
          <a:noFill/>
        </p:spPr>
        <p:txBody>
          <a:bodyPr wrap="square" rtlCol="0">
            <a:spAutoFit/>
          </a:bodyPr>
          <a:lstStyle/>
          <a:p>
            <a:r>
              <a:rPr lang="vi-VN" sz="800" dirty="0" smtClean="0">
                <a:solidFill>
                  <a:schemeClr val="tx1">
                    <a:lumMod val="65000"/>
                  </a:schemeClr>
                </a:solidFill>
              </a:rPr>
              <a:t>Gõ một nhiệm vụ mới</a:t>
            </a:r>
            <a:endParaRPr lang="en-US" sz="800" dirty="0">
              <a:solidFill>
                <a:schemeClr val="tx1">
                  <a:lumMod val="65000"/>
                </a:schemeClr>
              </a:solidFill>
            </a:endParaRPr>
          </a:p>
        </p:txBody>
      </p:sp>
      <p:sp>
        <p:nvSpPr>
          <p:cNvPr id="25" name="TextBox 24"/>
          <p:cNvSpPr txBox="1"/>
          <p:nvPr/>
        </p:nvSpPr>
        <p:spPr>
          <a:xfrm>
            <a:off x="4511612" y="3286664"/>
            <a:ext cx="860487" cy="230832"/>
          </a:xfrm>
          <a:prstGeom prst="rect">
            <a:avLst/>
          </a:prstGeom>
          <a:noFill/>
        </p:spPr>
        <p:txBody>
          <a:bodyPr wrap="square" rtlCol="0">
            <a:spAutoFit/>
          </a:bodyPr>
          <a:lstStyle/>
          <a:p>
            <a:r>
              <a:rPr lang="vi-VN" sz="900" b="1" dirty="0" smtClean="0">
                <a:solidFill>
                  <a:srgbClr val="000099"/>
                </a:solidFill>
              </a:rPr>
              <a:t>Hôm nay</a:t>
            </a:r>
            <a:endParaRPr lang="en-US" sz="900" b="1" dirty="0">
              <a:solidFill>
                <a:srgbClr val="000099"/>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92516">
                                            <p:txEl>
                                              <p:pRg st="0" end="0"/>
                                            </p:txEl>
                                          </p:spTgt>
                                        </p:tgtEl>
                                        <p:attrNameLst>
                                          <p:attrName>style.visibility</p:attrName>
                                        </p:attrNameLst>
                                      </p:cBhvr>
                                      <p:to>
                                        <p:strVal val="visible"/>
                                      </p:to>
                                    </p:set>
                                    <p:animEffect transition="in" filter="slide(fromLeft)">
                                      <p:cBhvr>
                                        <p:cTn id="7" dur="500"/>
                                        <p:tgtEl>
                                          <p:spTgt spid="1925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2519"/>
                                        </p:tgtEl>
                                        <p:attrNameLst>
                                          <p:attrName>style.visibility</p:attrName>
                                        </p:attrNameLst>
                                      </p:cBhvr>
                                      <p:to>
                                        <p:strVal val="visible"/>
                                      </p:to>
                                    </p:set>
                                    <p:animEffect transition="in" filter="dissolve">
                                      <p:cBhvr>
                                        <p:cTn id="12" dur="500"/>
                                        <p:tgtEl>
                                          <p:spTgt spid="192519"/>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92520"/>
                                        </p:tgtEl>
                                        <p:attrNameLst>
                                          <p:attrName>style.visibility</p:attrName>
                                        </p:attrNameLst>
                                      </p:cBhvr>
                                      <p:to>
                                        <p:strVal val="visible"/>
                                      </p:to>
                                    </p:set>
                                    <p:animEffect transition="in" filter="dissolve">
                                      <p:cBhvr>
                                        <p:cTn id="16" dur="500"/>
                                        <p:tgtEl>
                                          <p:spTgt spid="192520"/>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192521"/>
                                        </p:tgtEl>
                                        <p:attrNameLst>
                                          <p:attrName>style.visibility</p:attrName>
                                        </p:attrNameLst>
                                      </p:cBhvr>
                                      <p:to>
                                        <p:strVal val="visible"/>
                                      </p:to>
                                    </p:set>
                                    <p:animEffect transition="in" filter="dissolve">
                                      <p:cBhvr>
                                        <p:cTn id="20" dur="500"/>
                                        <p:tgtEl>
                                          <p:spTgt spid="192521"/>
                                        </p:tgtEl>
                                      </p:cBhvr>
                                    </p:animEffect>
                                  </p:childTnLst>
                                </p:cTn>
                              </p:par>
                            </p:childTnLst>
                          </p:cTn>
                        </p:par>
                        <p:par>
                          <p:cTn id="21" fill="hold">
                            <p:stCondLst>
                              <p:cond delay="1500"/>
                            </p:stCondLst>
                            <p:childTnLst>
                              <p:par>
                                <p:cTn id="22" presetID="9" presetClass="entr" presetSubtype="0" fill="hold" nodeType="afterEffect">
                                  <p:stCondLst>
                                    <p:cond delay="0"/>
                                  </p:stCondLst>
                                  <p:childTnLst>
                                    <p:set>
                                      <p:cBhvr>
                                        <p:cTn id="23" dur="1" fill="hold">
                                          <p:stCondLst>
                                            <p:cond delay="0"/>
                                          </p:stCondLst>
                                        </p:cTn>
                                        <p:tgtEl>
                                          <p:spTgt spid="192523"/>
                                        </p:tgtEl>
                                        <p:attrNameLst>
                                          <p:attrName>style.visibility</p:attrName>
                                        </p:attrNameLst>
                                      </p:cBhvr>
                                      <p:to>
                                        <p:strVal val="visible"/>
                                      </p:to>
                                    </p:set>
                                    <p:animEffect transition="in" filter="dissolve">
                                      <p:cBhvr>
                                        <p:cTn id="24" dur="500"/>
                                        <p:tgtEl>
                                          <p:spTgt spid="192523"/>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92522">
                                            <p:txEl>
                                              <p:pRg st="0" end="0"/>
                                            </p:txEl>
                                          </p:spTgt>
                                        </p:tgtEl>
                                        <p:attrNameLst>
                                          <p:attrName>style.visibility</p:attrName>
                                        </p:attrNameLst>
                                      </p:cBhvr>
                                      <p:to>
                                        <p:strVal val="visible"/>
                                      </p:to>
                                    </p:set>
                                    <p:animEffect transition="in" filter="checkerboard(across)">
                                      <p:cBhvr>
                                        <p:cTn id="29" dur="500"/>
                                        <p:tgtEl>
                                          <p:spTgt spid="19252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92522">
                                            <p:txEl>
                                              <p:pRg st="1" end="1"/>
                                            </p:txEl>
                                          </p:spTgt>
                                        </p:tgtEl>
                                        <p:attrNameLst>
                                          <p:attrName>style.visibility</p:attrName>
                                        </p:attrNameLst>
                                      </p:cBhvr>
                                      <p:to>
                                        <p:strVal val="visible"/>
                                      </p:to>
                                    </p:set>
                                    <p:animEffect transition="in" filter="checkerboard(across)">
                                      <p:cBhvr>
                                        <p:cTn id="34" dur="500"/>
                                        <p:tgtEl>
                                          <p:spTgt spid="19252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92522">
                                            <p:txEl>
                                              <p:pRg st="2" end="2"/>
                                            </p:txEl>
                                          </p:spTgt>
                                        </p:tgtEl>
                                        <p:attrNameLst>
                                          <p:attrName>style.visibility</p:attrName>
                                        </p:attrNameLst>
                                      </p:cBhvr>
                                      <p:to>
                                        <p:strVal val="visible"/>
                                      </p:to>
                                    </p:set>
                                    <p:animEffect transition="in" filter="checkerboard(across)">
                                      <p:cBhvr>
                                        <p:cTn id="39" dur="500"/>
                                        <p:tgtEl>
                                          <p:spTgt spid="19252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92522">
                                            <p:txEl>
                                              <p:pRg st="3" end="3"/>
                                            </p:txEl>
                                          </p:spTgt>
                                        </p:tgtEl>
                                        <p:attrNameLst>
                                          <p:attrName>style.visibility</p:attrName>
                                        </p:attrNameLst>
                                      </p:cBhvr>
                                      <p:to>
                                        <p:strVal val="visible"/>
                                      </p:to>
                                    </p:set>
                                    <p:animEffect transition="in" filter="checkerboard(across)">
                                      <p:cBhvr>
                                        <p:cTn id="44" dur="500"/>
                                        <p:tgtEl>
                                          <p:spTgt spid="1925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build="p" autoUpdateAnimBg="0" advAuto="0"/>
      <p:bldP spid="192522"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239713" y="63500"/>
            <a:ext cx="8904287" cy="614363"/>
          </a:xfrm>
        </p:spPr>
        <p:txBody>
          <a:bodyPr/>
          <a:lstStyle/>
          <a:p>
            <a:r>
              <a:rPr lang="vi-VN" smtClean="0"/>
              <a:t>Diện mạo mới của lịch</a:t>
            </a:r>
            <a:endParaRPr lang="en-US" dirty="0"/>
          </a:p>
        </p:txBody>
      </p:sp>
      <p:sp>
        <p:nvSpPr>
          <p:cNvPr id="19046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dirty="0" smtClean="0"/>
              <a:t>Thiết kế của lịch trong</a:t>
            </a:r>
            <a:r>
              <a:rPr lang="en-US" sz="2000" dirty="0" smtClean="0"/>
              <a:t> </a:t>
            </a:r>
            <a:r>
              <a:rPr lang="en-US" sz="2000" dirty="0"/>
              <a:t>Outlook 2007 </a:t>
            </a:r>
            <a:r>
              <a:rPr lang="vi-VN" sz="2000" smtClean="0"/>
              <a:t>làm mọi thành phần trở nên rõ ràng hơn</a:t>
            </a:r>
            <a:r>
              <a:rPr lang="en-US" sz="2000" smtClean="0"/>
              <a:t>. </a:t>
            </a:r>
            <a:endParaRPr lang="en-US" sz="2000" dirty="0"/>
          </a:p>
          <a:p>
            <a:pPr>
              <a:spcBef>
                <a:spcPct val="20000"/>
              </a:spcBef>
              <a:spcAft>
                <a:spcPct val="75000"/>
              </a:spcAft>
            </a:pPr>
            <a:r>
              <a:rPr lang="vi-VN" sz="2000" smtClean="0"/>
              <a:t>Di chuyển giữa các thành phần </a:t>
            </a:r>
            <a:r>
              <a:rPr lang="en-US" sz="2000" smtClean="0"/>
              <a:t>c</a:t>
            </a:r>
            <a:r>
              <a:rPr lang="vi-VN" sz="2000" smtClean="0"/>
              <a:t>ũng dễ dàng hơn</a:t>
            </a:r>
            <a:r>
              <a:rPr lang="en-US" sz="2000" smtClean="0"/>
              <a:t>. </a:t>
            </a:r>
            <a:endParaRPr lang="en-US" sz="2000" dirty="0"/>
          </a:p>
          <a:p>
            <a:pPr>
              <a:spcBef>
                <a:spcPct val="20000"/>
              </a:spcBef>
              <a:spcAft>
                <a:spcPct val="75000"/>
              </a:spcAft>
            </a:pPr>
            <a:endParaRPr lang="en-US" sz="2000" dirty="0"/>
          </a:p>
        </p:txBody>
      </p:sp>
      <p:graphicFrame>
        <p:nvGraphicFramePr>
          <p:cNvPr id="190468" name="Object 4"/>
          <p:cNvGraphicFramePr>
            <a:graphicFrameLocks noChangeAspect="1"/>
          </p:cNvGraphicFramePr>
          <p:nvPr/>
        </p:nvGraphicFramePr>
        <p:xfrm>
          <a:off x="339725" y="4535488"/>
          <a:ext cx="269875" cy="303212"/>
        </p:xfrm>
        <a:graphic>
          <a:graphicData uri="http://schemas.openxmlformats.org/presentationml/2006/ole">
            <p:oleObj spid="_x0000_s190468" name="Visio" r:id="rId4" imgW="270231" imgH="303063" progId="">
              <p:embed/>
            </p:oleObj>
          </a:graphicData>
        </a:graphic>
      </p:graphicFrame>
      <p:graphicFrame>
        <p:nvGraphicFramePr>
          <p:cNvPr id="190469" name="Object 5"/>
          <p:cNvGraphicFramePr>
            <a:graphicFrameLocks noChangeAspect="1"/>
          </p:cNvGraphicFramePr>
          <p:nvPr/>
        </p:nvGraphicFramePr>
        <p:xfrm>
          <a:off x="339725" y="5249863"/>
          <a:ext cx="269875" cy="303212"/>
        </p:xfrm>
        <a:graphic>
          <a:graphicData uri="http://schemas.openxmlformats.org/presentationml/2006/ole">
            <p:oleObj spid="_x0000_s190469" name="Visio" r:id="rId5" imgW="270231" imgH="303063" progId="">
              <p:embed/>
            </p:oleObj>
          </a:graphicData>
        </a:graphic>
      </p:graphicFrame>
      <p:sp>
        <p:nvSpPr>
          <p:cNvPr id="19047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90473" name="Rectangle 9"/>
          <p:cNvSpPr>
            <a:spLocks noChangeArrowheads="1"/>
          </p:cNvSpPr>
          <p:nvPr/>
        </p:nvSpPr>
        <p:spPr bwMode="auto">
          <a:xfrm>
            <a:off x="676275" y="4502150"/>
            <a:ext cx="5940425" cy="1380378"/>
          </a:xfrm>
          <a:prstGeom prst="rect">
            <a:avLst/>
          </a:prstGeom>
          <a:noFill/>
          <a:ln w="9525" algn="ctr">
            <a:noFill/>
            <a:miter lim="800000"/>
            <a:headEnd/>
            <a:tailEnd/>
          </a:ln>
          <a:effectLst/>
        </p:spPr>
        <p:txBody>
          <a:bodyPr>
            <a:spAutoFit/>
          </a:bodyPr>
          <a:lstStyle/>
          <a:p>
            <a:pPr>
              <a:spcBef>
                <a:spcPct val="20000"/>
              </a:spcBef>
              <a:spcAft>
                <a:spcPct val="45000"/>
              </a:spcAft>
            </a:pPr>
            <a:r>
              <a:rPr lang="en-US" dirty="0" err="1" smtClean="0">
                <a:solidFill>
                  <a:srgbClr val="FFCC00"/>
                </a:solidFill>
              </a:rPr>
              <a:t>Những</a:t>
            </a:r>
            <a:r>
              <a:rPr lang="en-US" dirty="0" smtClean="0">
                <a:solidFill>
                  <a:srgbClr val="FFCC00"/>
                </a:solidFill>
              </a:rPr>
              <a:t> n</a:t>
            </a:r>
            <a:r>
              <a:rPr lang="vi-VN" dirty="0" smtClean="0">
                <a:solidFill>
                  <a:srgbClr val="FFCC00"/>
                </a:solidFill>
              </a:rPr>
              <a:t>út lớn làm cho dễ dàng chuyển nhanh giữa các dạng xem lịch theo ngày, tuần và tháng</a:t>
            </a:r>
            <a:r>
              <a:rPr lang="en-US" dirty="0" smtClean="0">
                <a:solidFill>
                  <a:srgbClr val="FFCC00"/>
                </a:solidFill>
              </a:rPr>
              <a:t>.</a:t>
            </a:r>
            <a:endParaRPr lang="en-US" dirty="0">
              <a:solidFill>
                <a:srgbClr val="FFCC00"/>
              </a:solidFill>
            </a:endParaRPr>
          </a:p>
          <a:p>
            <a:pPr>
              <a:spcBef>
                <a:spcPct val="20000"/>
              </a:spcBef>
              <a:spcAft>
                <a:spcPct val="45000"/>
              </a:spcAft>
            </a:pPr>
            <a:r>
              <a:rPr lang="vi-VN" dirty="0" smtClean="0">
                <a:solidFill>
                  <a:srgbClr val="FFCC00"/>
                </a:solidFill>
              </a:rPr>
              <a:t>Nút </a:t>
            </a:r>
            <a:r>
              <a:rPr lang="en-US" b="1" dirty="0" err="1" smtClean="0">
                <a:solidFill>
                  <a:srgbClr val="FFCC00"/>
                </a:solidFill>
              </a:rPr>
              <a:t>Lùi</a:t>
            </a:r>
            <a:r>
              <a:rPr lang="vi-VN" b="1" dirty="0" smtClean="0">
                <a:solidFill>
                  <a:srgbClr val="FFCC00"/>
                </a:solidFill>
              </a:rPr>
              <a:t> lại </a:t>
            </a:r>
            <a:r>
              <a:rPr lang="vi-VN" dirty="0" smtClean="0">
                <a:solidFill>
                  <a:srgbClr val="FFCC00"/>
                </a:solidFill>
              </a:rPr>
              <a:t>và</a:t>
            </a:r>
            <a:r>
              <a:rPr lang="vi-VN" b="1" dirty="0" smtClean="0">
                <a:solidFill>
                  <a:srgbClr val="FFCC00"/>
                </a:solidFill>
              </a:rPr>
              <a:t> Chuyển tiếp</a:t>
            </a:r>
            <a:r>
              <a:rPr lang="vi-VN" dirty="0" smtClean="0">
                <a:solidFill>
                  <a:srgbClr val="FFCC00"/>
                </a:solidFill>
              </a:rPr>
              <a:t> cho phép </a:t>
            </a:r>
            <a:r>
              <a:rPr lang="en-US" dirty="0" err="1" smtClean="0">
                <a:solidFill>
                  <a:srgbClr val="FFCC00"/>
                </a:solidFill>
              </a:rPr>
              <a:t>bạn</a:t>
            </a:r>
            <a:r>
              <a:rPr lang="en-US" dirty="0" smtClean="0">
                <a:solidFill>
                  <a:srgbClr val="FFCC00"/>
                </a:solidFill>
              </a:rPr>
              <a:t> </a:t>
            </a:r>
            <a:r>
              <a:rPr lang="vi-VN" dirty="0" smtClean="0">
                <a:solidFill>
                  <a:srgbClr val="FFCC00"/>
                </a:solidFill>
              </a:rPr>
              <a:t>nhanh chóng đi tới ngày, tuần, hay tháng tiếp theo trong lịch</a:t>
            </a:r>
            <a:r>
              <a:rPr lang="en-US" dirty="0" smtClean="0">
                <a:solidFill>
                  <a:srgbClr val="FFCC00"/>
                </a:solidFill>
              </a:rPr>
              <a:t>.</a:t>
            </a:r>
            <a:endParaRPr lang="en-US" dirty="0">
              <a:solidFill>
                <a:srgbClr val="FFCC00"/>
              </a:solidFill>
            </a:endParaRPr>
          </a:p>
        </p:txBody>
      </p:sp>
      <p:sp>
        <p:nvSpPr>
          <p:cNvPr id="190474" name="Rectangle 10"/>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vi-VN" smtClean="0">
                <a:solidFill>
                  <a:srgbClr val="FFCC00"/>
                </a:solidFill>
              </a:rPr>
              <a:t>Ảnh </a:t>
            </a:r>
            <a:r>
              <a:rPr lang="en-US" smtClean="0">
                <a:solidFill>
                  <a:srgbClr val="FFCC00"/>
                </a:solidFill>
              </a:rPr>
              <a:t>trên </a:t>
            </a:r>
            <a:r>
              <a:rPr lang="vi-VN" smtClean="0">
                <a:solidFill>
                  <a:srgbClr val="FFCC00"/>
                </a:solidFill>
              </a:rPr>
              <a:t>thể </a:t>
            </a:r>
            <a:r>
              <a:rPr lang="vi-VN" dirty="0" smtClean="0">
                <a:solidFill>
                  <a:srgbClr val="FFCC00"/>
                </a:solidFill>
              </a:rPr>
              <a:t>hiện một số ví dụ</a:t>
            </a:r>
            <a:r>
              <a:rPr lang="en-US" dirty="0" smtClean="0">
                <a:solidFill>
                  <a:srgbClr val="FFCC00"/>
                </a:solidFill>
              </a:rPr>
              <a:t>:</a:t>
            </a:r>
            <a:endParaRPr lang="en-US" dirty="0">
              <a:solidFill>
                <a:srgbClr val="FFCC00"/>
              </a:solidFill>
            </a:endParaRPr>
          </a:p>
        </p:txBody>
      </p:sp>
      <p:pic>
        <p:nvPicPr>
          <p:cNvPr id="190470" name="Picture 6"/>
          <p:cNvPicPr>
            <a:picLocks noGrp="1" noChangeAspect="1" noChangeArrowheads="1"/>
          </p:cNvPicPr>
          <p:nvPr>
            <p:ph sz="half" idx="1"/>
          </p:nvPr>
        </p:nvPicPr>
        <p:blipFill>
          <a:blip r:embed="rId6"/>
          <a:srcRect/>
          <a:stretch>
            <a:fillRect/>
          </a:stretch>
        </p:blipFill>
        <p:spPr bwMode="auto">
          <a:xfrm>
            <a:off x="360159" y="949325"/>
            <a:ext cx="5632858" cy="2849563"/>
          </a:xfrm>
          <a:prstGeom prst="rect">
            <a:avLst/>
          </a:prstGeom>
          <a:noFill/>
          <a:ln w="9525">
            <a:noFill/>
            <a:miter lim="800000"/>
            <a:headEnd/>
            <a:tailEnd/>
          </a:ln>
          <a:effectLst/>
        </p:spPr>
      </p:pic>
      <p:sp>
        <p:nvSpPr>
          <p:cNvPr id="12" name="TextBox 11"/>
          <p:cNvSpPr txBox="1"/>
          <p:nvPr/>
        </p:nvSpPr>
        <p:spPr>
          <a:xfrm>
            <a:off x="845389" y="1371601"/>
            <a:ext cx="690113" cy="261610"/>
          </a:xfrm>
          <a:prstGeom prst="rect">
            <a:avLst/>
          </a:prstGeom>
          <a:noFill/>
        </p:spPr>
        <p:txBody>
          <a:bodyPr wrap="square" rtlCol="0">
            <a:spAutoFit/>
          </a:bodyPr>
          <a:lstStyle/>
          <a:p>
            <a:pPr algn="ctr"/>
            <a:r>
              <a:rPr lang="vi-VN" sz="1050" b="1" dirty="0" smtClean="0">
                <a:solidFill>
                  <a:schemeClr val="accent4">
                    <a:lumMod val="10000"/>
                  </a:schemeClr>
                </a:solidFill>
              </a:rPr>
              <a:t>Ngày</a:t>
            </a:r>
            <a:endParaRPr lang="en-US" sz="1050" b="1" dirty="0">
              <a:solidFill>
                <a:schemeClr val="accent4">
                  <a:lumMod val="10000"/>
                </a:schemeClr>
              </a:solidFill>
            </a:endParaRPr>
          </a:p>
        </p:txBody>
      </p:sp>
      <p:sp>
        <p:nvSpPr>
          <p:cNvPr id="13" name="TextBox 12"/>
          <p:cNvSpPr txBox="1"/>
          <p:nvPr/>
        </p:nvSpPr>
        <p:spPr>
          <a:xfrm>
            <a:off x="1656270" y="1371601"/>
            <a:ext cx="690113" cy="261610"/>
          </a:xfrm>
          <a:prstGeom prst="rect">
            <a:avLst/>
          </a:prstGeom>
          <a:noFill/>
        </p:spPr>
        <p:txBody>
          <a:bodyPr wrap="square" rtlCol="0">
            <a:spAutoFit/>
          </a:bodyPr>
          <a:lstStyle/>
          <a:p>
            <a:pPr algn="ctr"/>
            <a:r>
              <a:rPr lang="vi-VN" sz="1050" b="1" dirty="0" smtClean="0">
                <a:solidFill>
                  <a:schemeClr val="accent4">
                    <a:lumMod val="10000"/>
                  </a:schemeClr>
                </a:solidFill>
              </a:rPr>
              <a:t>Tuần</a:t>
            </a:r>
            <a:endParaRPr lang="en-US" sz="1050" b="1" dirty="0">
              <a:solidFill>
                <a:schemeClr val="accent4">
                  <a:lumMod val="10000"/>
                </a:schemeClr>
              </a:solidFill>
            </a:endParaRPr>
          </a:p>
        </p:txBody>
      </p:sp>
      <p:sp>
        <p:nvSpPr>
          <p:cNvPr id="14" name="TextBox 13"/>
          <p:cNvSpPr txBox="1"/>
          <p:nvPr/>
        </p:nvSpPr>
        <p:spPr>
          <a:xfrm>
            <a:off x="2570670" y="1371601"/>
            <a:ext cx="690113" cy="261610"/>
          </a:xfrm>
          <a:prstGeom prst="rect">
            <a:avLst/>
          </a:prstGeom>
          <a:noFill/>
        </p:spPr>
        <p:txBody>
          <a:bodyPr wrap="square" rtlCol="0">
            <a:spAutoFit/>
          </a:bodyPr>
          <a:lstStyle/>
          <a:p>
            <a:pPr algn="ctr"/>
            <a:r>
              <a:rPr lang="vi-VN" sz="1050" b="1" dirty="0" smtClean="0">
                <a:solidFill>
                  <a:schemeClr val="accent4">
                    <a:lumMod val="10000"/>
                  </a:schemeClr>
                </a:solidFill>
              </a:rPr>
              <a:t>Tháng</a:t>
            </a:r>
            <a:endParaRPr lang="en-US" sz="1050" b="1" dirty="0">
              <a:solidFill>
                <a:schemeClr val="accent4">
                  <a:lumMod val="10000"/>
                </a:schemeClr>
              </a:solidFill>
            </a:endParaRPr>
          </a:p>
        </p:txBody>
      </p:sp>
      <p:sp>
        <p:nvSpPr>
          <p:cNvPr id="15" name="TextBox 14"/>
          <p:cNvSpPr txBox="1"/>
          <p:nvPr/>
        </p:nvSpPr>
        <p:spPr>
          <a:xfrm>
            <a:off x="3640350" y="1394684"/>
            <a:ext cx="1345722" cy="215444"/>
          </a:xfrm>
          <a:prstGeom prst="rect">
            <a:avLst/>
          </a:prstGeom>
          <a:noFill/>
        </p:spPr>
        <p:txBody>
          <a:bodyPr wrap="square" rtlCol="0">
            <a:spAutoFit/>
          </a:bodyPr>
          <a:lstStyle/>
          <a:p>
            <a:r>
              <a:rPr lang="vi-VN" sz="800" b="1" dirty="0" smtClean="0">
                <a:solidFill>
                  <a:schemeClr val="accent4">
                    <a:lumMod val="10000"/>
                  </a:schemeClr>
                </a:solidFill>
              </a:rPr>
              <a:t>Hiện tuần làm việc</a:t>
            </a:r>
            <a:endParaRPr lang="en-US" sz="800" b="1" dirty="0">
              <a:solidFill>
                <a:schemeClr val="accent4">
                  <a:lumMod val="10000"/>
                </a:schemeClr>
              </a:solidFill>
            </a:endParaRPr>
          </a:p>
        </p:txBody>
      </p:sp>
      <p:sp>
        <p:nvSpPr>
          <p:cNvPr id="16" name="TextBox 15"/>
          <p:cNvSpPr txBox="1"/>
          <p:nvPr/>
        </p:nvSpPr>
        <p:spPr>
          <a:xfrm>
            <a:off x="4770410" y="1394684"/>
            <a:ext cx="1345722" cy="215444"/>
          </a:xfrm>
          <a:prstGeom prst="rect">
            <a:avLst/>
          </a:prstGeom>
          <a:noFill/>
        </p:spPr>
        <p:txBody>
          <a:bodyPr wrap="square" rtlCol="0">
            <a:spAutoFit/>
          </a:bodyPr>
          <a:lstStyle/>
          <a:p>
            <a:r>
              <a:rPr lang="vi-VN" sz="800" b="1" dirty="0" smtClean="0">
                <a:solidFill>
                  <a:schemeClr val="accent4">
                    <a:lumMod val="10000"/>
                  </a:schemeClr>
                </a:solidFill>
              </a:rPr>
              <a:t>Hiện tuần đầy đủ</a:t>
            </a:r>
            <a:endParaRPr lang="en-US" sz="800" b="1" dirty="0">
              <a:solidFill>
                <a:schemeClr val="accent4">
                  <a:lumMod val="10000"/>
                </a:schemeClr>
              </a:solidFill>
            </a:endParaRPr>
          </a:p>
        </p:txBody>
      </p:sp>
      <p:sp>
        <p:nvSpPr>
          <p:cNvPr id="17" name="TextBox 16"/>
          <p:cNvSpPr txBox="1"/>
          <p:nvPr/>
        </p:nvSpPr>
        <p:spPr>
          <a:xfrm>
            <a:off x="1570006" y="1690778"/>
            <a:ext cx="2944843" cy="307777"/>
          </a:xfrm>
          <a:prstGeom prst="rect">
            <a:avLst/>
          </a:prstGeom>
          <a:noFill/>
        </p:spPr>
        <p:txBody>
          <a:bodyPr wrap="square" rtlCol="0">
            <a:spAutoFit/>
          </a:bodyPr>
          <a:lstStyle/>
          <a:p>
            <a:r>
              <a:rPr lang="vi-VN" sz="1400" dirty="0" smtClean="0">
                <a:solidFill>
                  <a:schemeClr val="accent4">
                    <a:lumMod val="10000"/>
                  </a:schemeClr>
                </a:solidFill>
              </a:rPr>
              <a:t>Ngày</a:t>
            </a:r>
            <a:r>
              <a:rPr lang="en-IE" sz="1400" dirty="0" smtClean="0">
                <a:solidFill>
                  <a:schemeClr val="accent4">
                    <a:lumMod val="10000"/>
                  </a:schemeClr>
                </a:solidFill>
              </a:rPr>
              <a:t> 04 – 08</a:t>
            </a:r>
            <a:r>
              <a:rPr lang="vi-VN" sz="1400" dirty="0" smtClean="0">
                <a:solidFill>
                  <a:schemeClr val="accent4">
                    <a:lumMod val="10000"/>
                  </a:schemeClr>
                </a:solidFill>
              </a:rPr>
              <a:t> Tháng sáu</a:t>
            </a:r>
            <a:r>
              <a:rPr lang="en-IE" sz="1400" dirty="0" smtClean="0">
                <a:solidFill>
                  <a:schemeClr val="accent4">
                    <a:lumMod val="10000"/>
                  </a:schemeClr>
                </a:solidFill>
              </a:rPr>
              <a:t>, 2007</a:t>
            </a:r>
            <a:endParaRPr lang="en-US" sz="1400" dirty="0">
              <a:solidFill>
                <a:schemeClr val="accent4">
                  <a:lumMod val="10000"/>
                </a:schemeClr>
              </a:solidFill>
            </a:endParaRPr>
          </a:p>
        </p:txBody>
      </p:sp>
      <p:sp>
        <p:nvSpPr>
          <p:cNvPr id="18" name="TextBox 17"/>
          <p:cNvSpPr txBox="1"/>
          <p:nvPr/>
        </p:nvSpPr>
        <p:spPr>
          <a:xfrm>
            <a:off x="4528866" y="1690774"/>
            <a:ext cx="2234242" cy="261610"/>
          </a:xfrm>
          <a:prstGeom prst="rect">
            <a:avLst/>
          </a:prstGeom>
          <a:noFill/>
        </p:spPr>
        <p:txBody>
          <a:bodyPr wrap="square" rtlCol="0">
            <a:spAutoFit/>
          </a:bodyPr>
          <a:lstStyle/>
          <a:p>
            <a:r>
              <a:rPr lang="vi-VN" sz="1050" dirty="0" smtClean="0">
                <a:solidFill>
                  <a:schemeClr val="tx1">
                    <a:lumMod val="75000"/>
                  </a:schemeClr>
                </a:solidFill>
              </a:rPr>
              <a:t>Tìm kiếm Lịch</a:t>
            </a:r>
            <a:endParaRPr lang="en-US" sz="1050" dirty="0">
              <a:solidFill>
                <a:schemeClr val="tx1">
                  <a:lumMod val="75000"/>
                </a:schemeClr>
              </a:solidFill>
            </a:endParaRPr>
          </a:p>
        </p:txBody>
      </p:sp>
      <p:sp>
        <p:nvSpPr>
          <p:cNvPr id="19" name="TextBox 18"/>
          <p:cNvSpPr txBox="1"/>
          <p:nvPr/>
        </p:nvSpPr>
        <p:spPr>
          <a:xfrm>
            <a:off x="1492370" y="2009026"/>
            <a:ext cx="690113" cy="246221"/>
          </a:xfrm>
          <a:prstGeom prst="rect">
            <a:avLst/>
          </a:prstGeom>
          <a:noFill/>
        </p:spPr>
        <p:txBody>
          <a:bodyPr wrap="square" rtlCol="0">
            <a:spAutoFit/>
          </a:bodyPr>
          <a:lstStyle/>
          <a:p>
            <a:pPr algn="ctr"/>
            <a:r>
              <a:rPr lang="vi-VN" sz="1000" b="1" dirty="0" smtClean="0">
                <a:solidFill>
                  <a:srgbClr val="757575"/>
                </a:solidFill>
              </a:rPr>
              <a:t>Thứ hai</a:t>
            </a:r>
            <a:endParaRPr lang="en-US" sz="1000" b="1" dirty="0">
              <a:solidFill>
                <a:srgbClr val="757575"/>
              </a:solidFill>
            </a:endParaRPr>
          </a:p>
        </p:txBody>
      </p:sp>
      <p:sp>
        <p:nvSpPr>
          <p:cNvPr id="20" name="TextBox 19"/>
          <p:cNvSpPr txBox="1"/>
          <p:nvPr/>
        </p:nvSpPr>
        <p:spPr>
          <a:xfrm>
            <a:off x="2501666" y="2001331"/>
            <a:ext cx="888520" cy="253916"/>
          </a:xfrm>
          <a:prstGeom prst="rect">
            <a:avLst/>
          </a:prstGeom>
          <a:noFill/>
        </p:spPr>
        <p:txBody>
          <a:bodyPr wrap="square" rtlCol="0">
            <a:spAutoFit/>
          </a:bodyPr>
          <a:lstStyle/>
          <a:p>
            <a:pPr algn="ctr"/>
            <a:r>
              <a:rPr lang="vi-VN" sz="1000" b="1" dirty="0" smtClean="0">
                <a:solidFill>
                  <a:srgbClr val="757575"/>
                </a:solidFill>
              </a:rPr>
              <a:t>Thứ ba</a:t>
            </a:r>
            <a:endParaRPr lang="en-US" sz="1000" b="1" dirty="0">
              <a:solidFill>
                <a:srgbClr val="757575"/>
              </a:solidFill>
            </a:endParaRPr>
          </a:p>
        </p:txBody>
      </p:sp>
      <p:sp>
        <p:nvSpPr>
          <p:cNvPr id="21" name="TextBox 20"/>
          <p:cNvSpPr txBox="1"/>
          <p:nvPr/>
        </p:nvSpPr>
        <p:spPr>
          <a:xfrm>
            <a:off x="3631728" y="2001331"/>
            <a:ext cx="966152" cy="253916"/>
          </a:xfrm>
          <a:prstGeom prst="rect">
            <a:avLst/>
          </a:prstGeom>
          <a:noFill/>
        </p:spPr>
        <p:txBody>
          <a:bodyPr wrap="square" rtlCol="0">
            <a:spAutoFit/>
          </a:bodyPr>
          <a:lstStyle/>
          <a:p>
            <a:pPr algn="ctr"/>
            <a:r>
              <a:rPr lang="vi-VN" sz="1000" b="1" dirty="0" smtClean="0">
                <a:solidFill>
                  <a:srgbClr val="757575"/>
                </a:solidFill>
              </a:rPr>
              <a:t>Thứ tư</a:t>
            </a:r>
            <a:endParaRPr lang="en-US" sz="1000" b="1" dirty="0">
              <a:solidFill>
                <a:srgbClr val="757575"/>
              </a:solidFill>
            </a:endParaRPr>
          </a:p>
        </p:txBody>
      </p:sp>
      <p:sp>
        <p:nvSpPr>
          <p:cNvPr id="22" name="TextBox 21"/>
          <p:cNvSpPr txBox="1"/>
          <p:nvPr/>
        </p:nvSpPr>
        <p:spPr>
          <a:xfrm>
            <a:off x="4718657" y="2001331"/>
            <a:ext cx="966152" cy="253916"/>
          </a:xfrm>
          <a:prstGeom prst="rect">
            <a:avLst/>
          </a:prstGeom>
          <a:noFill/>
        </p:spPr>
        <p:txBody>
          <a:bodyPr wrap="square" rtlCol="0">
            <a:spAutoFit/>
          </a:bodyPr>
          <a:lstStyle/>
          <a:p>
            <a:pPr algn="ctr"/>
            <a:r>
              <a:rPr lang="vi-VN" sz="1000" b="1" dirty="0" smtClean="0">
                <a:solidFill>
                  <a:srgbClr val="757575"/>
                </a:solidFill>
              </a:rPr>
              <a:t>Thứ năm</a:t>
            </a:r>
            <a:endParaRPr lang="en-US" sz="1000" b="1" dirty="0">
              <a:solidFill>
                <a:srgbClr val="757575"/>
              </a:solidFill>
            </a:endParaRPr>
          </a:p>
        </p:txBody>
      </p:sp>
      <p:sp>
        <p:nvSpPr>
          <p:cNvPr id="23" name="TextBox 22"/>
          <p:cNvSpPr txBox="1"/>
          <p:nvPr/>
        </p:nvSpPr>
        <p:spPr>
          <a:xfrm>
            <a:off x="1242213" y="3062380"/>
            <a:ext cx="2805912" cy="246221"/>
          </a:xfrm>
          <a:prstGeom prst="rect">
            <a:avLst/>
          </a:prstGeom>
          <a:noFill/>
        </p:spPr>
        <p:txBody>
          <a:bodyPr wrap="square" rtlCol="0">
            <a:spAutoFit/>
          </a:bodyPr>
          <a:lstStyle/>
          <a:p>
            <a:r>
              <a:rPr lang="vi-VN" sz="1000" b="1" dirty="0" smtClean="0">
                <a:solidFill>
                  <a:srgbClr val="757575"/>
                </a:solidFill>
              </a:rPr>
              <a:t>Hiện các nhiệm vụ vào</a:t>
            </a:r>
            <a:r>
              <a:rPr lang="en-IE" sz="1000" b="1" dirty="0" smtClean="0">
                <a:solidFill>
                  <a:srgbClr val="757575"/>
                </a:solidFill>
              </a:rPr>
              <a:t>: </a:t>
            </a:r>
            <a:r>
              <a:rPr lang="vi-VN" sz="1000" b="1" dirty="0" smtClean="0">
                <a:solidFill>
                  <a:srgbClr val="757575"/>
                </a:solidFill>
              </a:rPr>
              <a:t>Ngày tới hạn</a:t>
            </a:r>
            <a:endParaRPr lang="en-US" sz="1000" b="1" dirty="0">
              <a:solidFill>
                <a:srgbClr val="757575"/>
              </a:solidFill>
            </a:endParaRPr>
          </a:p>
        </p:txBody>
      </p:sp>
      <p:sp>
        <p:nvSpPr>
          <p:cNvPr id="24" name="TextBox 23"/>
          <p:cNvSpPr txBox="1"/>
          <p:nvPr/>
        </p:nvSpPr>
        <p:spPr>
          <a:xfrm rot="10800000">
            <a:off x="863817" y="3190771"/>
            <a:ext cx="338554" cy="632545"/>
          </a:xfrm>
          <a:prstGeom prst="rect">
            <a:avLst/>
          </a:prstGeom>
          <a:noFill/>
        </p:spPr>
        <p:txBody>
          <a:bodyPr vert="eaVert" wrap="none" rtlCol="0">
            <a:spAutoFit/>
          </a:bodyPr>
          <a:lstStyle/>
          <a:p>
            <a:r>
              <a:rPr lang="vi-VN" sz="1000" dirty="0" smtClean="0">
                <a:solidFill>
                  <a:srgbClr val="7EA3EE"/>
                </a:solidFill>
              </a:rPr>
              <a:t>Nhiệm vụ</a:t>
            </a:r>
            <a:endParaRPr lang="en-US" sz="1000" dirty="0">
              <a:solidFill>
                <a:srgbClr val="7EA3EE"/>
              </a:solidFill>
            </a:endParaRPr>
          </a:p>
        </p:txBody>
      </p:sp>
      <p:sp>
        <p:nvSpPr>
          <p:cNvPr id="25" name="TextBox 24"/>
          <p:cNvSpPr txBox="1"/>
          <p:nvPr/>
        </p:nvSpPr>
        <p:spPr>
          <a:xfrm>
            <a:off x="854012" y="2587000"/>
            <a:ext cx="543464" cy="261610"/>
          </a:xfrm>
          <a:prstGeom prst="rect">
            <a:avLst/>
          </a:prstGeom>
          <a:noFill/>
        </p:spPr>
        <p:txBody>
          <a:bodyPr wrap="square" rtlCol="0">
            <a:spAutoFit/>
          </a:bodyPr>
          <a:lstStyle/>
          <a:p>
            <a:pPr algn="ctr"/>
            <a:r>
              <a:rPr lang="en-IE" sz="1100" b="1" dirty="0" smtClean="0">
                <a:solidFill>
                  <a:srgbClr val="7EA3EE"/>
                </a:solidFill>
              </a:rPr>
              <a:t>9 </a:t>
            </a:r>
            <a:r>
              <a:rPr lang="vi-VN" sz="1100" b="1" baseline="30000" dirty="0" smtClean="0">
                <a:solidFill>
                  <a:srgbClr val="7EA3EE"/>
                </a:solidFill>
              </a:rPr>
              <a:t>sa</a:t>
            </a:r>
            <a:endParaRPr lang="en-US" sz="1100" b="1" baseline="30000" dirty="0">
              <a:solidFill>
                <a:srgbClr val="7EA3EE"/>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Effect transition="in" filter="slide(fromTop)">
                                      <p:cBhvr>
                                        <p:cTn id="7" dur="500"/>
                                        <p:tgtEl>
                                          <p:spTgt spid="190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90467">
                                            <p:txEl>
                                              <p:pRg st="1" end="1"/>
                                            </p:txEl>
                                          </p:spTgt>
                                        </p:tgtEl>
                                        <p:attrNameLst>
                                          <p:attrName>style.visibility</p:attrName>
                                        </p:attrNameLst>
                                      </p:cBhvr>
                                      <p:to>
                                        <p:strVal val="visible"/>
                                      </p:to>
                                    </p:set>
                                    <p:animEffect transition="in" filter="slide(fromTop)">
                                      <p:cBhvr>
                                        <p:cTn id="12" dur="500"/>
                                        <p:tgtEl>
                                          <p:spTgt spid="190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90474">
                                            <p:txEl>
                                              <p:pRg st="0" end="0"/>
                                            </p:txEl>
                                          </p:spTgt>
                                        </p:tgtEl>
                                        <p:attrNameLst>
                                          <p:attrName>style.visibility</p:attrName>
                                        </p:attrNameLst>
                                      </p:cBhvr>
                                      <p:to>
                                        <p:strVal val="visible"/>
                                      </p:to>
                                    </p:set>
                                    <p:animEffect transition="in" filter="slide(fromLeft)">
                                      <p:cBhvr>
                                        <p:cTn id="17" dur="500"/>
                                        <p:tgtEl>
                                          <p:spTgt spid="19047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0468"/>
                                        </p:tgtEl>
                                        <p:attrNameLst>
                                          <p:attrName>style.visibility</p:attrName>
                                        </p:attrNameLst>
                                      </p:cBhvr>
                                      <p:to>
                                        <p:strVal val="visible"/>
                                      </p:to>
                                    </p:set>
                                    <p:animEffect transition="in" filter="dissolve">
                                      <p:cBhvr>
                                        <p:cTn id="22" dur="500"/>
                                        <p:tgtEl>
                                          <p:spTgt spid="190468"/>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190469"/>
                                        </p:tgtEl>
                                        <p:attrNameLst>
                                          <p:attrName>style.visibility</p:attrName>
                                        </p:attrNameLst>
                                      </p:cBhvr>
                                      <p:to>
                                        <p:strVal val="visible"/>
                                      </p:to>
                                    </p:set>
                                    <p:animEffect transition="in" filter="dissolve">
                                      <p:cBhvr>
                                        <p:cTn id="26" dur="500"/>
                                        <p:tgtEl>
                                          <p:spTgt spid="190469"/>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90473">
                                            <p:txEl>
                                              <p:pRg st="0" end="0"/>
                                            </p:txEl>
                                          </p:spTgt>
                                        </p:tgtEl>
                                        <p:attrNameLst>
                                          <p:attrName>style.visibility</p:attrName>
                                        </p:attrNameLst>
                                      </p:cBhvr>
                                      <p:to>
                                        <p:strVal val="visible"/>
                                      </p:to>
                                    </p:set>
                                    <p:animEffect transition="in" filter="checkerboard(across)">
                                      <p:cBhvr>
                                        <p:cTn id="31" dur="500"/>
                                        <p:tgtEl>
                                          <p:spTgt spid="19047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90473">
                                            <p:txEl>
                                              <p:pRg st="1" end="1"/>
                                            </p:txEl>
                                          </p:spTgt>
                                        </p:tgtEl>
                                        <p:attrNameLst>
                                          <p:attrName>style.visibility</p:attrName>
                                        </p:attrNameLst>
                                      </p:cBhvr>
                                      <p:to>
                                        <p:strVal val="visible"/>
                                      </p:to>
                                    </p:set>
                                    <p:animEffect transition="in" filter="checkerboard(across)">
                                      <p:cBhvr>
                                        <p:cTn id="36" dur="500"/>
                                        <p:tgtEl>
                                          <p:spTgt spid="1904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autoUpdateAnimBg="0"/>
      <p:bldP spid="190473" grpId="0" build="p" autoUpdateAnimBg="0"/>
      <p:bldP spid="190474"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N</a:t>
            </a:r>
            <a:r>
              <a:rPr lang="vi-VN" dirty="0" smtClean="0"/>
              <a:t>ội dung khóa học</a:t>
            </a:r>
            <a:endParaRPr lang="en-US" dirty="0"/>
          </a:p>
        </p:txBody>
      </p:sp>
      <p:sp>
        <p:nvSpPr>
          <p:cNvPr id="10243" name="Rectangle 3"/>
          <p:cNvSpPr>
            <a:spLocks noGrp="1" noChangeArrowheads="1"/>
          </p:cNvSpPr>
          <p:nvPr>
            <p:ph type="body" idx="1"/>
          </p:nvPr>
        </p:nvSpPr>
        <p:spPr>
          <a:xfrm>
            <a:off x="228600" y="828675"/>
            <a:ext cx="8431213" cy="3443288"/>
          </a:xfrm>
          <a:noFill/>
        </p:spPr>
        <p:txBody>
          <a:bodyPr/>
          <a:lstStyle/>
          <a:p>
            <a:pPr marL="276225" indent="-276225">
              <a:spcAft>
                <a:spcPct val="75000"/>
              </a:spcAft>
              <a:buClr>
                <a:srgbClr val="FF9900"/>
              </a:buClr>
              <a:buFontTx/>
              <a:buChar char="•"/>
            </a:pPr>
            <a:r>
              <a:rPr lang="vi-VN" sz="2800" dirty="0" smtClean="0"/>
              <a:t>Tổng quan: Phiên bản mới của Outlook</a:t>
            </a:r>
          </a:p>
          <a:p>
            <a:pPr marL="276225" indent="-276225">
              <a:spcAft>
                <a:spcPct val="75000"/>
              </a:spcAft>
              <a:buClr>
                <a:srgbClr val="FF9900"/>
              </a:buClr>
              <a:buFontTx/>
              <a:buChar char="•"/>
            </a:pPr>
            <a:r>
              <a:rPr lang="vi-VN" sz="2800" dirty="0" smtClean="0"/>
              <a:t>Bài 1: Nhận biết Ruy-băng</a:t>
            </a:r>
          </a:p>
          <a:p>
            <a:pPr marL="276225" indent="-276225">
              <a:spcAft>
                <a:spcPct val="75000"/>
              </a:spcAft>
              <a:buClr>
                <a:srgbClr val="FF9900"/>
              </a:buClr>
              <a:buFontTx/>
              <a:buChar char="•"/>
            </a:pPr>
            <a:r>
              <a:rPr lang="vi-VN" sz="2800" dirty="0" smtClean="0"/>
              <a:t>Bài 2: Tìm các lệnh thường dùng</a:t>
            </a:r>
          </a:p>
          <a:p>
            <a:pPr marL="276225" indent="-276225">
              <a:spcAft>
                <a:spcPct val="75000"/>
              </a:spcAft>
              <a:buClr>
                <a:srgbClr val="FF9900"/>
              </a:buClr>
              <a:buFontTx/>
              <a:buChar char="•"/>
            </a:pPr>
            <a:r>
              <a:rPr lang="vi-VN" sz="2800" dirty="0" smtClean="0"/>
              <a:t>Bài 3: Gửi và nhận phần đính kèm và ảnh</a:t>
            </a:r>
            <a:endParaRPr lang="vi-VN" sz="2800" dirty="0"/>
          </a:p>
        </p:txBody>
      </p:sp>
      <p:sp>
        <p:nvSpPr>
          <p:cNvPr id="10244" name="Rectangle 4"/>
          <p:cNvSpPr>
            <a:spLocks noChangeArrowheads="1"/>
          </p:cNvSpPr>
          <p:nvPr/>
        </p:nvSpPr>
        <p:spPr bwMode="auto">
          <a:xfrm>
            <a:off x="228600" y="4610100"/>
            <a:ext cx="8229600" cy="873125"/>
          </a:xfrm>
          <a:prstGeom prst="rect">
            <a:avLst/>
          </a:prstGeom>
          <a:noFill/>
          <a:ln w="9525">
            <a:noFill/>
            <a:miter lim="800000"/>
            <a:headEnd/>
            <a:tailEnd/>
          </a:ln>
          <a:effectLst/>
        </p:spPr>
        <p:txBody>
          <a:bodyPr anchorCtr="1"/>
          <a:lstStyle/>
          <a:p>
            <a:pPr>
              <a:spcBef>
                <a:spcPct val="20000"/>
              </a:spcBef>
            </a:pPr>
            <a:r>
              <a:rPr lang="vi-VN" sz="2400" smtClean="0"/>
              <a:t>Mỗi bài học bao gồm một danh sách các nhiệm vụ được gợi ý và</a:t>
            </a:r>
            <a:r>
              <a:rPr lang="en-US" sz="2400" smtClean="0"/>
              <a:t> </a:t>
            </a:r>
            <a:r>
              <a:rPr lang="vi-VN" sz="2400" smtClean="0"/>
              <a:t>một tập các câu hỏi kiểm tra</a:t>
            </a:r>
            <a:r>
              <a:rPr lang="en-US" sz="2400" smtClean="0"/>
              <a:t>.</a:t>
            </a:r>
            <a:endParaRPr lang="en-US" sz="24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Top)">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lide(fromTop)">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lide(fromTop)">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slide(fromTop)">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244"/>
                                        </p:tgtEl>
                                        <p:attrNameLst>
                                          <p:attrName>style.visibility</p:attrName>
                                        </p:attrNameLst>
                                      </p:cBhvr>
                                      <p:to>
                                        <p:strVal val="visible"/>
                                      </p:to>
                                    </p:set>
                                    <p:animEffect transition="in" filter="slide(fromBottom)">
                                      <p:cBhvr>
                                        <p:cTn id="2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P spid="1024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239713" y="63500"/>
            <a:ext cx="8904287" cy="614363"/>
          </a:xfrm>
        </p:spPr>
        <p:txBody>
          <a:bodyPr/>
          <a:lstStyle/>
          <a:p>
            <a:r>
              <a:rPr lang="vi-VN" smtClean="0"/>
              <a:t>Diện mạo mới của lịch</a:t>
            </a:r>
            <a:endParaRPr lang="en-US" dirty="0"/>
          </a:p>
        </p:txBody>
      </p:sp>
      <p:sp>
        <p:nvSpPr>
          <p:cNvPr id="19456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dirty="0" smtClean="0"/>
              <a:t>Thiết kế của lịch trong</a:t>
            </a:r>
            <a:r>
              <a:rPr lang="en-US" sz="2000" dirty="0" smtClean="0"/>
              <a:t> Outlook 2007 </a:t>
            </a:r>
            <a:r>
              <a:rPr lang="vi-VN" sz="2000" dirty="0" smtClean="0"/>
              <a:t>làm mọi thành phần trở nên rõ ràng hơn</a:t>
            </a:r>
            <a:r>
              <a:rPr lang="en-US" sz="2000" dirty="0" smtClean="0"/>
              <a:t>. </a:t>
            </a:r>
          </a:p>
          <a:p>
            <a:pPr>
              <a:spcBef>
                <a:spcPct val="20000"/>
              </a:spcBef>
              <a:spcAft>
                <a:spcPct val="75000"/>
              </a:spcAft>
            </a:pPr>
            <a:r>
              <a:rPr lang="vi-VN" sz="2000" dirty="0" smtClean="0"/>
              <a:t>Di chuyển giữa các thành phần </a:t>
            </a:r>
            <a:r>
              <a:rPr lang="en-US" sz="2000" dirty="0" smtClean="0"/>
              <a:t>c</a:t>
            </a:r>
            <a:r>
              <a:rPr lang="vi-VN" sz="2000" dirty="0" smtClean="0"/>
              <a:t>ũng dễ dàng hơn</a:t>
            </a:r>
            <a:r>
              <a:rPr lang="en-US" sz="2000" dirty="0" smtClean="0"/>
              <a:t>. </a:t>
            </a:r>
          </a:p>
          <a:p>
            <a:pPr>
              <a:spcBef>
                <a:spcPct val="20000"/>
              </a:spcBef>
              <a:spcAft>
                <a:spcPct val="75000"/>
              </a:spcAft>
            </a:pPr>
            <a:endParaRPr lang="en-US" sz="2000" dirty="0"/>
          </a:p>
        </p:txBody>
      </p:sp>
      <p:graphicFrame>
        <p:nvGraphicFramePr>
          <p:cNvPr id="194566" name="Object 6"/>
          <p:cNvGraphicFramePr>
            <a:graphicFrameLocks noChangeAspect="1"/>
          </p:cNvGraphicFramePr>
          <p:nvPr/>
        </p:nvGraphicFramePr>
        <p:xfrm>
          <a:off x="339725" y="4532313"/>
          <a:ext cx="269875" cy="303212"/>
        </p:xfrm>
        <a:graphic>
          <a:graphicData uri="http://schemas.openxmlformats.org/presentationml/2006/ole">
            <p:oleObj spid="_x0000_s194566" name="Visio" r:id="rId4" imgW="270231" imgH="303063" progId="">
              <p:embed/>
            </p:oleObj>
          </a:graphicData>
        </a:graphic>
      </p:graphicFrame>
      <p:sp>
        <p:nvSpPr>
          <p:cNvPr id="19456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94568" name="Rectangle 8"/>
          <p:cNvSpPr>
            <a:spLocks noChangeArrowheads="1"/>
          </p:cNvSpPr>
          <p:nvPr/>
        </p:nvSpPr>
        <p:spPr bwMode="auto">
          <a:xfrm>
            <a:off x="676275" y="4502150"/>
            <a:ext cx="5940425" cy="1380378"/>
          </a:xfrm>
          <a:prstGeom prst="rect">
            <a:avLst/>
          </a:prstGeom>
          <a:noFill/>
          <a:ln w="9525" algn="ctr">
            <a:noFill/>
            <a:miter lim="800000"/>
            <a:headEnd/>
            <a:tailEnd/>
          </a:ln>
          <a:effectLst/>
        </p:spPr>
        <p:txBody>
          <a:bodyPr>
            <a:spAutoFit/>
          </a:bodyPr>
          <a:lstStyle/>
          <a:p>
            <a:pPr>
              <a:spcBef>
                <a:spcPct val="20000"/>
              </a:spcBef>
              <a:spcAft>
                <a:spcPct val="45000"/>
              </a:spcAft>
            </a:pPr>
            <a:r>
              <a:rPr lang="vi-VN" dirty="0" smtClean="0">
                <a:solidFill>
                  <a:srgbClr val="FFCC00"/>
                </a:solidFill>
              </a:rPr>
              <a:t>Vùng </a:t>
            </a:r>
            <a:r>
              <a:rPr lang="vi-VN" b="1" dirty="0" smtClean="0">
                <a:solidFill>
                  <a:srgbClr val="FFCC00"/>
                </a:solidFill>
              </a:rPr>
              <a:t>Nhiệm vụ</a:t>
            </a:r>
            <a:r>
              <a:rPr lang="vi-VN" dirty="0" smtClean="0">
                <a:solidFill>
                  <a:srgbClr val="FFCC00"/>
                </a:solidFill>
              </a:rPr>
              <a:t> thể hiện các nhiệm vụ hiện thời và sắp tới của bạn và cũng theo </a:t>
            </a:r>
            <a:r>
              <a:rPr lang="vi-VN" smtClean="0">
                <a:solidFill>
                  <a:srgbClr val="FFCC00"/>
                </a:solidFill>
              </a:rPr>
              <a:t>dõi sự hoàn thành công </a:t>
            </a:r>
            <a:r>
              <a:rPr lang="vi-VN" dirty="0" smtClean="0">
                <a:solidFill>
                  <a:srgbClr val="FFCC00"/>
                </a:solidFill>
              </a:rPr>
              <a:t>việc của bạn</a:t>
            </a:r>
            <a:r>
              <a:rPr lang="en-US" dirty="0" smtClean="0">
                <a:solidFill>
                  <a:srgbClr val="FFCC00"/>
                </a:solidFill>
              </a:rPr>
              <a:t>. </a:t>
            </a:r>
            <a:endParaRPr lang="en-US" b="1" dirty="0">
              <a:solidFill>
                <a:srgbClr val="FFCC00"/>
              </a:solidFill>
            </a:endParaRPr>
          </a:p>
          <a:p>
            <a:pPr>
              <a:spcBef>
                <a:spcPct val="20000"/>
              </a:spcBef>
              <a:spcAft>
                <a:spcPct val="45000"/>
              </a:spcAft>
            </a:pPr>
            <a:endParaRPr lang="en-US" dirty="0">
              <a:solidFill>
                <a:srgbClr val="FFCC00"/>
              </a:solidFill>
            </a:endParaRPr>
          </a:p>
        </p:txBody>
      </p:sp>
      <p:sp>
        <p:nvSpPr>
          <p:cNvPr id="194569" name="Rectangle 9"/>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vi-VN" smtClean="0">
                <a:solidFill>
                  <a:srgbClr val="FFCC00"/>
                </a:solidFill>
              </a:rPr>
              <a:t>Ảnh </a:t>
            </a:r>
            <a:r>
              <a:rPr lang="en-US" smtClean="0">
                <a:solidFill>
                  <a:srgbClr val="FFCC00"/>
                </a:solidFill>
              </a:rPr>
              <a:t>trên </a:t>
            </a:r>
            <a:r>
              <a:rPr lang="vi-VN" smtClean="0">
                <a:solidFill>
                  <a:srgbClr val="FFCC00"/>
                </a:solidFill>
              </a:rPr>
              <a:t>thể </a:t>
            </a:r>
            <a:r>
              <a:rPr lang="vi-VN" dirty="0" smtClean="0">
                <a:solidFill>
                  <a:srgbClr val="FFCC00"/>
                </a:solidFill>
              </a:rPr>
              <a:t>hiện một số ví dụ </a:t>
            </a:r>
            <a:r>
              <a:rPr lang="en-US" dirty="0" smtClean="0">
                <a:solidFill>
                  <a:srgbClr val="FFCC00"/>
                </a:solidFill>
              </a:rPr>
              <a:t>:</a:t>
            </a:r>
            <a:endParaRPr lang="en-US" dirty="0">
              <a:solidFill>
                <a:srgbClr val="FFCC00"/>
              </a:solidFill>
            </a:endParaRPr>
          </a:p>
        </p:txBody>
      </p:sp>
      <p:pic>
        <p:nvPicPr>
          <p:cNvPr id="194570" name="Picture 10" descr="Calendar in Week view"/>
          <p:cNvPicPr>
            <a:picLocks noGrp="1" noChangeAspect="1" noChangeArrowheads="1"/>
          </p:cNvPicPr>
          <p:nvPr>
            <p:ph sz="half" idx="1"/>
          </p:nvPr>
        </p:nvPicPr>
        <p:blipFill>
          <a:blip r:embed="rId5"/>
          <a:srcRect/>
          <a:stretch>
            <a:fillRect/>
          </a:stretch>
        </p:blipFill>
        <p:spPr>
          <a:xfrm>
            <a:off x="350838" y="949325"/>
            <a:ext cx="5651500" cy="2849563"/>
          </a:xfrm>
          <a:noFill/>
          <a:ln/>
        </p:spPr>
      </p:pic>
      <p:pic>
        <p:nvPicPr>
          <p:cNvPr id="11" name="Picture 6"/>
          <p:cNvPicPr>
            <a:picLocks noChangeAspect="1" noChangeArrowheads="1"/>
          </p:cNvPicPr>
          <p:nvPr/>
        </p:nvPicPr>
        <p:blipFill>
          <a:blip r:embed="rId6"/>
          <a:srcRect/>
          <a:stretch>
            <a:fillRect/>
          </a:stretch>
        </p:blipFill>
        <p:spPr bwMode="auto">
          <a:xfrm>
            <a:off x="360159" y="949325"/>
            <a:ext cx="5632858" cy="2849563"/>
          </a:xfrm>
          <a:prstGeom prst="rect">
            <a:avLst/>
          </a:prstGeom>
          <a:noFill/>
          <a:ln w="9525">
            <a:noFill/>
            <a:miter lim="800000"/>
            <a:headEnd/>
            <a:tailEnd/>
          </a:ln>
          <a:effectLst/>
        </p:spPr>
      </p:pic>
      <p:sp>
        <p:nvSpPr>
          <p:cNvPr id="26" name="TextBox 25"/>
          <p:cNvSpPr txBox="1"/>
          <p:nvPr/>
        </p:nvSpPr>
        <p:spPr>
          <a:xfrm>
            <a:off x="845389" y="1371601"/>
            <a:ext cx="690113" cy="261610"/>
          </a:xfrm>
          <a:prstGeom prst="rect">
            <a:avLst/>
          </a:prstGeom>
          <a:noFill/>
        </p:spPr>
        <p:txBody>
          <a:bodyPr wrap="square" rtlCol="0">
            <a:spAutoFit/>
          </a:bodyPr>
          <a:lstStyle/>
          <a:p>
            <a:pPr algn="ctr"/>
            <a:r>
              <a:rPr lang="vi-VN" sz="1050" b="1" dirty="0" smtClean="0">
                <a:solidFill>
                  <a:schemeClr val="accent4">
                    <a:lumMod val="10000"/>
                  </a:schemeClr>
                </a:solidFill>
              </a:rPr>
              <a:t>Ngày</a:t>
            </a:r>
            <a:endParaRPr lang="en-US" sz="1050" b="1" dirty="0">
              <a:solidFill>
                <a:schemeClr val="accent4">
                  <a:lumMod val="10000"/>
                </a:schemeClr>
              </a:solidFill>
            </a:endParaRPr>
          </a:p>
        </p:txBody>
      </p:sp>
      <p:sp>
        <p:nvSpPr>
          <p:cNvPr id="27" name="TextBox 26"/>
          <p:cNvSpPr txBox="1"/>
          <p:nvPr/>
        </p:nvSpPr>
        <p:spPr>
          <a:xfrm>
            <a:off x="1656270" y="1371601"/>
            <a:ext cx="690113" cy="261610"/>
          </a:xfrm>
          <a:prstGeom prst="rect">
            <a:avLst/>
          </a:prstGeom>
          <a:noFill/>
        </p:spPr>
        <p:txBody>
          <a:bodyPr wrap="square" rtlCol="0">
            <a:spAutoFit/>
          </a:bodyPr>
          <a:lstStyle/>
          <a:p>
            <a:pPr algn="ctr"/>
            <a:r>
              <a:rPr lang="vi-VN" sz="1050" b="1" dirty="0" smtClean="0">
                <a:solidFill>
                  <a:schemeClr val="accent4">
                    <a:lumMod val="10000"/>
                  </a:schemeClr>
                </a:solidFill>
              </a:rPr>
              <a:t>Tuần</a:t>
            </a:r>
            <a:endParaRPr lang="en-US" sz="1050" b="1" dirty="0">
              <a:solidFill>
                <a:schemeClr val="accent4">
                  <a:lumMod val="10000"/>
                </a:schemeClr>
              </a:solidFill>
            </a:endParaRPr>
          </a:p>
        </p:txBody>
      </p:sp>
      <p:sp>
        <p:nvSpPr>
          <p:cNvPr id="28" name="TextBox 27"/>
          <p:cNvSpPr txBox="1"/>
          <p:nvPr/>
        </p:nvSpPr>
        <p:spPr>
          <a:xfrm>
            <a:off x="2570670" y="1371601"/>
            <a:ext cx="690113" cy="261610"/>
          </a:xfrm>
          <a:prstGeom prst="rect">
            <a:avLst/>
          </a:prstGeom>
          <a:noFill/>
        </p:spPr>
        <p:txBody>
          <a:bodyPr wrap="square" rtlCol="0">
            <a:spAutoFit/>
          </a:bodyPr>
          <a:lstStyle/>
          <a:p>
            <a:pPr algn="ctr"/>
            <a:r>
              <a:rPr lang="vi-VN" sz="1050" b="1" dirty="0" smtClean="0">
                <a:solidFill>
                  <a:schemeClr val="accent4">
                    <a:lumMod val="10000"/>
                  </a:schemeClr>
                </a:solidFill>
              </a:rPr>
              <a:t>Tháng</a:t>
            </a:r>
            <a:endParaRPr lang="en-US" sz="1050" b="1" dirty="0">
              <a:solidFill>
                <a:schemeClr val="accent4">
                  <a:lumMod val="10000"/>
                </a:schemeClr>
              </a:solidFill>
            </a:endParaRPr>
          </a:p>
        </p:txBody>
      </p:sp>
      <p:sp>
        <p:nvSpPr>
          <p:cNvPr id="29" name="TextBox 28"/>
          <p:cNvSpPr txBox="1"/>
          <p:nvPr/>
        </p:nvSpPr>
        <p:spPr>
          <a:xfrm>
            <a:off x="3640350" y="1394684"/>
            <a:ext cx="1345722" cy="215444"/>
          </a:xfrm>
          <a:prstGeom prst="rect">
            <a:avLst/>
          </a:prstGeom>
          <a:noFill/>
        </p:spPr>
        <p:txBody>
          <a:bodyPr wrap="square" rtlCol="0">
            <a:spAutoFit/>
          </a:bodyPr>
          <a:lstStyle/>
          <a:p>
            <a:r>
              <a:rPr lang="vi-VN" sz="800" b="1" dirty="0" smtClean="0">
                <a:solidFill>
                  <a:schemeClr val="accent4">
                    <a:lumMod val="10000"/>
                  </a:schemeClr>
                </a:solidFill>
              </a:rPr>
              <a:t>Hiện tuần làm việc</a:t>
            </a:r>
            <a:endParaRPr lang="en-US" sz="800" b="1" dirty="0">
              <a:solidFill>
                <a:schemeClr val="accent4">
                  <a:lumMod val="10000"/>
                </a:schemeClr>
              </a:solidFill>
            </a:endParaRPr>
          </a:p>
        </p:txBody>
      </p:sp>
      <p:sp>
        <p:nvSpPr>
          <p:cNvPr id="30" name="TextBox 29"/>
          <p:cNvSpPr txBox="1"/>
          <p:nvPr/>
        </p:nvSpPr>
        <p:spPr>
          <a:xfrm>
            <a:off x="4770410" y="1394684"/>
            <a:ext cx="1345722" cy="215444"/>
          </a:xfrm>
          <a:prstGeom prst="rect">
            <a:avLst/>
          </a:prstGeom>
          <a:noFill/>
        </p:spPr>
        <p:txBody>
          <a:bodyPr wrap="square" rtlCol="0">
            <a:spAutoFit/>
          </a:bodyPr>
          <a:lstStyle/>
          <a:p>
            <a:r>
              <a:rPr lang="vi-VN" sz="800" b="1" dirty="0" smtClean="0">
                <a:solidFill>
                  <a:schemeClr val="accent4">
                    <a:lumMod val="10000"/>
                  </a:schemeClr>
                </a:solidFill>
              </a:rPr>
              <a:t>Hiện tuần đầy đủ</a:t>
            </a:r>
            <a:endParaRPr lang="en-US" sz="800" b="1" dirty="0">
              <a:solidFill>
                <a:schemeClr val="accent4">
                  <a:lumMod val="10000"/>
                </a:schemeClr>
              </a:solidFill>
            </a:endParaRPr>
          </a:p>
        </p:txBody>
      </p:sp>
      <p:sp>
        <p:nvSpPr>
          <p:cNvPr id="31" name="TextBox 30"/>
          <p:cNvSpPr txBox="1"/>
          <p:nvPr/>
        </p:nvSpPr>
        <p:spPr>
          <a:xfrm>
            <a:off x="1570006" y="1690778"/>
            <a:ext cx="2944843" cy="307777"/>
          </a:xfrm>
          <a:prstGeom prst="rect">
            <a:avLst/>
          </a:prstGeom>
          <a:noFill/>
        </p:spPr>
        <p:txBody>
          <a:bodyPr wrap="square" rtlCol="0">
            <a:spAutoFit/>
          </a:bodyPr>
          <a:lstStyle/>
          <a:p>
            <a:r>
              <a:rPr lang="vi-VN" sz="1400" dirty="0" smtClean="0">
                <a:solidFill>
                  <a:schemeClr val="accent4">
                    <a:lumMod val="10000"/>
                  </a:schemeClr>
                </a:solidFill>
              </a:rPr>
              <a:t>Ngày</a:t>
            </a:r>
            <a:r>
              <a:rPr lang="en-IE" sz="1400" dirty="0" smtClean="0">
                <a:solidFill>
                  <a:schemeClr val="accent4">
                    <a:lumMod val="10000"/>
                  </a:schemeClr>
                </a:solidFill>
              </a:rPr>
              <a:t> 04 – 08</a:t>
            </a:r>
            <a:r>
              <a:rPr lang="vi-VN" sz="1400" dirty="0" smtClean="0">
                <a:solidFill>
                  <a:schemeClr val="accent4">
                    <a:lumMod val="10000"/>
                  </a:schemeClr>
                </a:solidFill>
              </a:rPr>
              <a:t> Tháng sáu</a:t>
            </a:r>
            <a:r>
              <a:rPr lang="en-IE" sz="1400" dirty="0" smtClean="0">
                <a:solidFill>
                  <a:schemeClr val="accent4">
                    <a:lumMod val="10000"/>
                  </a:schemeClr>
                </a:solidFill>
              </a:rPr>
              <a:t>, 2007</a:t>
            </a:r>
            <a:endParaRPr lang="en-US" sz="1400" dirty="0">
              <a:solidFill>
                <a:schemeClr val="accent4">
                  <a:lumMod val="10000"/>
                </a:schemeClr>
              </a:solidFill>
            </a:endParaRPr>
          </a:p>
        </p:txBody>
      </p:sp>
      <p:sp>
        <p:nvSpPr>
          <p:cNvPr id="32" name="TextBox 31"/>
          <p:cNvSpPr txBox="1"/>
          <p:nvPr/>
        </p:nvSpPr>
        <p:spPr>
          <a:xfrm>
            <a:off x="1492370" y="2009026"/>
            <a:ext cx="690113" cy="246221"/>
          </a:xfrm>
          <a:prstGeom prst="rect">
            <a:avLst/>
          </a:prstGeom>
          <a:noFill/>
        </p:spPr>
        <p:txBody>
          <a:bodyPr wrap="square" rtlCol="0">
            <a:spAutoFit/>
          </a:bodyPr>
          <a:lstStyle/>
          <a:p>
            <a:pPr algn="ctr"/>
            <a:r>
              <a:rPr lang="vi-VN" sz="1000" b="1" dirty="0" smtClean="0">
                <a:solidFill>
                  <a:srgbClr val="757575"/>
                </a:solidFill>
              </a:rPr>
              <a:t>Thứ hai</a:t>
            </a:r>
            <a:endParaRPr lang="en-US" sz="1000" b="1" dirty="0">
              <a:solidFill>
                <a:srgbClr val="757575"/>
              </a:solidFill>
            </a:endParaRPr>
          </a:p>
        </p:txBody>
      </p:sp>
      <p:sp>
        <p:nvSpPr>
          <p:cNvPr id="33" name="TextBox 32"/>
          <p:cNvSpPr txBox="1"/>
          <p:nvPr/>
        </p:nvSpPr>
        <p:spPr>
          <a:xfrm>
            <a:off x="2501666" y="2001331"/>
            <a:ext cx="888520" cy="253916"/>
          </a:xfrm>
          <a:prstGeom prst="rect">
            <a:avLst/>
          </a:prstGeom>
          <a:noFill/>
        </p:spPr>
        <p:txBody>
          <a:bodyPr wrap="square" rtlCol="0">
            <a:spAutoFit/>
          </a:bodyPr>
          <a:lstStyle/>
          <a:p>
            <a:pPr algn="ctr"/>
            <a:r>
              <a:rPr lang="vi-VN" sz="1000" b="1" dirty="0" smtClean="0">
                <a:solidFill>
                  <a:srgbClr val="757575"/>
                </a:solidFill>
              </a:rPr>
              <a:t>Thứ ba</a:t>
            </a:r>
            <a:endParaRPr lang="en-US" sz="1000" b="1" dirty="0">
              <a:solidFill>
                <a:srgbClr val="757575"/>
              </a:solidFill>
            </a:endParaRPr>
          </a:p>
        </p:txBody>
      </p:sp>
      <p:sp>
        <p:nvSpPr>
          <p:cNvPr id="34" name="TextBox 33"/>
          <p:cNvSpPr txBox="1"/>
          <p:nvPr/>
        </p:nvSpPr>
        <p:spPr>
          <a:xfrm>
            <a:off x="3631728" y="2001331"/>
            <a:ext cx="966152" cy="253916"/>
          </a:xfrm>
          <a:prstGeom prst="rect">
            <a:avLst/>
          </a:prstGeom>
          <a:noFill/>
        </p:spPr>
        <p:txBody>
          <a:bodyPr wrap="square" rtlCol="0">
            <a:spAutoFit/>
          </a:bodyPr>
          <a:lstStyle/>
          <a:p>
            <a:pPr algn="ctr"/>
            <a:r>
              <a:rPr lang="vi-VN" sz="1000" b="1" dirty="0" smtClean="0">
                <a:solidFill>
                  <a:srgbClr val="757575"/>
                </a:solidFill>
              </a:rPr>
              <a:t>Thứ tư</a:t>
            </a:r>
            <a:endParaRPr lang="en-US" sz="1000" b="1" dirty="0">
              <a:solidFill>
                <a:srgbClr val="757575"/>
              </a:solidFill>
            </a:endParaRPr>
          </a:p>
        </p:txBody>
      </p:sp>
      <p:sp>
        <p:nvSpPr>
          <p:cNvPr id="35" name="TextBox 34"/>
          <p:cNvSpPr txBox="1"/>
          <p:nvPr/>
        </p:nvSpPr>
        <p:spPr>
          <a:xfrm>
            <a:off x="4718657" y="2001331"/>
            <a:ext cx="966152" cy="253916"/>
          </a:xfrm>
          <a:prstGeom prst="rect">
            <a:avLst/>
          </a:prstGeom>
          <a:noFill/>
        </p:spPr>
        <p:txBody>
          <a:bodyPr wrap="square" rtlCol="0">
            <a:spAutoFit/>
          </a:bodyPr>
          <a:lstStyle/>
          <a:p>
            <a:pPr algn="ctr"/>
            <a:r>
              <a:rPr lang="vi-VN" sz="1000" b="1" dirty="0" smtClean="0">
                <a:solidFill>
                  <a:srgbClr val="757575"/>
                </a:solidFill>
              </a:rPr>
              <a:t>Thứ năm</a:t>
            </a:r>
            <a:endParaRPr lang="en-US" sz="1000" b="1" dirty="0">
              <a:solidFill>
                <a:srgbClr val="757575"/>
              </a:solidFill>
            </a:endParaRPr>
          </a:p>
        </p:txBody>
      </p:sp>
      <p:sp>
        <p:nvSpPr>
          <p:cNvPr id="36" name="TextBox 35"/>
          <p:cNvSpPr txBox="1"/>
          <p:nvPr/>
        </p:nvSpPr>
        <p:spPr>
          <a:xfrm>
            <a:off x="1242213" y="3062380"/>
            <a:ext cx="2805912" cy="246221"/>
          </a:xfrm>
          <a:prstGeom prst="rect">
            <a:avLst/>
          </a:prstGeom>
          <a:noFill/>
        </p:spPr>
        <p:txBody>
          <a:bodyPr wrap="square" rtlCol="0">
            <a:spAutoFit/>
          </a:bodyPr>
          <a:lstStyle/>
          <a:p>
            <a:r>
              <a:rPr lang="vi-VN" sz="1000" b="1" dirty="0" smtClean="0">
                <a:solidFill>
                  <a:srgbClr val="757575"/>
                </a:solidFill>
              </a:rPr>
              <a:t>Hiện các nhiệm vụ vào:</a:t>
            </a:r>
            <a:r>
              <a:rPr lang="en-US" sz="1000" b="1" dirty="0" smtClean="0">
                <a:solidFill>
                  <a:srgbClr val="757575"/>
                </a:solidFill>
              </a:rPr>
              <a:t> </a:t>
            </a:r>
            <a:r>
              <a:rPr lang="vi-VN" sz="1000" b="1" dirty="0" smtClean="0">
                <a:solidFill>
                  <a:srgbClr val="757575"/>
                </a:solidFill>
              </a:rPr>
              <a:t>Ngày tới hạn</a:t>
            </a:r>
            <a:endParaRPr lang="en-US" sz="1000" b="1" dirty="0">
              <a:solidFill>
                <a:srgbClr val="757575"/>
              </a:solidFill>
            </a:endParaRPr>
          </a:p>
        </p:txBody>
      </p:sp>
      <p:sp>
        <p:nvSpPr>
          <p:cNvPr id="37" name="TextBox 36"/>
          <p:cNvSpPr txBox="1"/>
          <p:nvPr/>
        </p:nvSpPr>
        <p:spPr>
          <a:xfrm rot="10800000">
            <a:off x="863817" y="3190771"/>
            <a:ext cx="338554" cy="632545"/>
          </a:xfrm>
          <a:prstGeom prst="rect">
            <a:avLst/>
          </a:prstGeom>
          <a:noFill/>
        </p:spPr>
        <p:txBody>
          <a:bodyPr vert="eaVert" wrap="none" rtlCol="0">
            <a:spAutoFit/>
          </a:bodyPr>
          <a:lstStyle/>
          <a:p>
            <a:r>
              <a:rPr lang="vi-VN" sz="1000" dirty="0" smtClean="0">
                <a:solidFill>
                  <a:srgbClr val="7EA3EE"/>
                </a:solidFill>
              </a:rPr>
              <a:t>Nhiệm vụ</a:t>
            </a:r>
            <a:endParaRPr lang="en-US" sz="1000" dirty="0">
              <a:solidFill>
                <a:srgbClr val="7EA3EE"/>
              </a:solidFill>
            </a:endParaRPr>
          </a:p>
        </p:txBody>
      </p:sp>
      <p:sp>
        <p:nvSpPr>
          <p:cNvPr id="38" name="TextBox 37"/>
          <p:cNvSpPr txBox="1"/>
          <p:nvPr/>
        </p:nvSpPr>
        <p:spPr>
          <a:xfrm>
            <a:off x="854012" y="2587000"/>
            <a:ext cx="543464" cy="261610"/>
          </a:xfrm>
          <a:prstGeom prst="rect">
            <a:avLst/>
          </a:prstGeom>
          <a:noFill/>
        </p:spPr>
        <p:txBody>
          <a:bodyPr wrap="square" rtlCol="0">
            <a:spAutoFit/>
          </a:bodyPr>
          <a:lstStyle/>
          <a:p>
            <a:pPr algn="ctr"/>
            <a:r>
              <a:rPr lang="en-IE" sz="1100" b="1" dirty="0" smtClean="0">
                <a:solidFill>
                  <a:srgbClr val="7EA3EE"/>
                </a:solidFill>
              </a:rPr>
              <a:t>9 </a:t>
            </a:r>
            <a:r>
              <a:rPr lang="vi-VN" sz="1100" b="1" baseline="30000" dirty="0" smtClean="0">
                <a:solidFill>
                  <a:srgbClr val="7EA3EE"/>
                </a:solidFill>
              </a:rPr>
              <a:t>sa</a:t>
            </a:r>
            <a:endParaRPr lang="en-US" sz="1100" b="1" baseline="30000" dirty="0">
              <a:solidFill>
                <a:srgbClr val="7EA3EE"/>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94566"/>
                                        </p:tgtEl>
                                        <p:attrNameLst>
                                          <p:attrName>style.visibility</p:attrName>
                                        </p:attrNameLst>
                                      </p:cBhvr>
                                      <p:to>
                                        <p:strVal val="visible"/>
                                      </p:to>
                                    </p:set>
                                    <p:animEffect transition="in" filter="dissolve">
                                      <p:cBhvr>
                                        <p:cTn id="7" dur="500"/>
                                        <p:tgtEl>
                                          <p:spTgt spid="19456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4568"/>
                                        </p:tgtEl>
                                        <p:attrNameLst>
                                          <p:attrName>style.visibility</p:attrName>
                                        </p:attrNameLst>
                                      </p:cBhvr>
                                      <p:to>
                                        <p:strVal val="visible"/>
                                      </p:to>
                                    </p:set>
                                    <p:animEffect transition="in" filter="checkerboard(across)">
                                      <p:cBhvr>
                                        <p:cTn id="11" dur="500"/>
                                        <p:tgtEl>
                                          <p:spTgt spid="194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39713" y="63500"/>
            <a:ext cx="8904287" cy="614363"/>
          </a:xfrm>
        </p:spPr>
        <p:txBody>
          <a:bodyPr/>
          <a:lstStyle/>
          <a:p>
            <a:r>
              <a:rPr lang="vi-VN" smtClean="0"/>
              <a:t>Diện mạo mới của </a:t>
            </a:r>
            <a:r>
              <a:rPr lang="en-US" dirty="0" smtClean="0"/>
              <a:t>l</a:t>
            </a:r>
            <a:r>
              <a:rPr lang="vi-VN" dirty="0" smtClean="0"/>
              <a:t>iên hệ</a:t>
            </a:r>
            <a:endParaRPr lang="en-US" dirty="0"/>
          </a:p>
        </p:txBody>
      </p:sp>
      <p:sp>
        <p:nvSpPr>
          <p:cNvPr id="4198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dirty="0" smtClean="0"/>
              <a:t>Trong</a:t>
            </a:r>
            <a:r>
              <a:rPr lang="en-US" sz="2000" dirty="0" smtClean="0"/>
              <a:t> </a:t>
            </a:r>
            <a:r>
              <a:rPr lang="en-US" sz="2000" dirty="0"/>
              <a:t>Outlook 2007, </a:t>
            </a:r>
            <a:r>
              <a:rPr lang="vi-VN" sz="2000" b="1" dirty="0" smtClean="0"/>
              <a:t>Danh thiếp Điện </a:t>
            </a:r>
            <a:r>
              <a:rPr lang="vi-VN" sz="2000" b="1" smtClean="0"/>
              <a:t>tử </a:t>
            </a:r>
            <a:r>
              <a:rPr lang="vi-VN" sz="2000" smtClean="0"/>
              <a:t>khiến cho các liên hệ</a:t>
            </a:r>
            <a:r>
              <a:rPr lang="en-US" sz="2000" smtClean="0"/>
              <a:t> </a:t>
            </a:r>
            <a:r>
              <a:rPr lang="vi-VN" sz="2000" smtClean="0"/>
              <a:t>trở nên dễ xem và chia sẻ hơn</a:t>
            </a:r>
            <a:r>
              <a:rPr lang="en-US" sz="2000" smtClean="0"/>
              <a:t>. </a:t>
            </a:r>
            <a:endParaRPr lang="en-US" sz="2000" dirty="0"/>
          </a:p>
        </p:txBody>
      </p:sp>
      <p:sp>
        <p:nvSpPr>
          <p:cNvPr id="4198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41991" name="Rectangle 7"/>
          <p:cNvSpPr>
            <a:spLocks noChangeArrowheads="1"/>
          </p:cNvSpPr>
          <p:nvPr/>
        </p:nvSpPr>
        <p:spPr bwMode="auto">
          <a:xfrm>
            <a:off x="242888" y="4019550"/>
            <a:ext cx="5934075" cy="1939925"/>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Bấm vào </a:t>
            </a:r>
            <a:r>
              <a:rPr lang="vi-VN" b="1" dirty="0" smtClean="0">
                <a:solidFill>
                  <a:srgbClr val="FFCC00"/>
                </a:solidFill>
              </a:rPr>
              <a:t>Liên hệ</a:t>
            </a:r>
            <a:r>
              <a:rPr lang="vi-VN" dirty="0" smtClean="0">
                <a:solidFill>
                  <a:srgbClr val="FFCC00"/>
                </a:solidFill>
              </a:rPr>
              <a:t> để chuyển sang vùng này trong Outlook. </a:t>
            </a:r>
          </a:p>
          <a:p>
            <a:pPr>
              <a:spcBef>
                <a:spcPct val="20000"/>
              </a:spcBef>
              <a:spcAft>
                <a:spcPct val="75000"/>
              </a:spcAft>
            </a:pPr>
            <a:r>
              <a:rPr lang="vi-VN" dirty="0" smtClean="0">
                <a:solidFill>
                  <a:srgbClr val="FFCC00"/>
                </a:solidFill>
              </a:rPr>
              <a:t>Bạn có thể gửi Danh thiếp Điện tử qua e-mail. Bạn có thể muốn gộp Danh thiếp riêng của mình như một phần chữ ký e-mail của bạn. </a:t>
            </a:r>
            <a:endParaRPr lang="vi-VN" dirty="0">
              <a:solidFill>
                <a:srgbClr val="FFCC00"/>
              </a:solidFill>
            </a:endParaRPr>
          </a:p>
        </p:txBody>
      </p:sp>
      <p:pic>
        <p:nvPicPr>
          <p:cNvPr id="253953" name="Picture 1"/>
          <p:cNvPicPr>
            <a:picLocks noGrp="1" noChangeAspect="1" noChangeArrowheads="1"/>
          </p:cNvPicPr>
          <p:nvPr>
            <p:ph sz="half" idx="1"/>
          </p:nvPr>
        </p:nvPicPr>
        <p:blipFill>
          <a:blip r:embed="rId3"/>
          <a:srcRect/>
          <a:stretch>
            <a:fillRect/>
          </a:stretch>
        </p:blipFill>
        <p:spPr bwMode="auto">
          <a:xfrm>
            <a:off x="339694" y="946150"/>
            <a:ext cx="4276788" cy="2857500"/>
          </a:xfrm>
          <a:prstGeom prst="rect">
            <a:avLst/>
          </a:prstGeom>
          <a:noFill/>
          <a:ln w="9525">
            <a:noFill/>
            <a:miter lim="800000"/>
            <a:headEnd/>
            <a:tailEnd/>
          </a:ln>
          <a:effectLst/>
        </p:spPr>
      </p:pic>
      <p:sp>
        <p:nvSpPr>
          <p:cNvPr id="9" name="TextBox 8"/>
          <p:cNvSpPr txBox="1"/>
          <p:nvPr/>
        </p:nvSpPr>
        <p:spPr>
          <a:xfrm>
            <a:off x="793634" y="992040"/>
            <a:ext cx="1043796" cy="261610"/>
          </a:xfrm>
          <a:prstGeom prst="rect">
            <a:avLst/>
          </a:prstGeom>
          <a:noFill/>
        </p:spPr>
        <p:txBody>
          <a:bodyPr wrap="square" rtlCol="0">
            <a:spAutoFit/>
          </a:bodyPr>
          <a:lstStyle/>
          <a:p>
            <a:r>
              <a:rPr lang="vi-VN" sz="1050" b="1" dirty="0" smtClean="0">
                <a:solidFill>
                  <a:srgbClr val="3737A7"/>
                </a:solidFill>
              </a:rPr>
              <a:t>Liên hệ</a:t>
            </a:r>
            <a:endParaRPr lang="en-US" sz="1050" b="1" dirty="0">
              <a:solidFill>
                <a:srgbClr val="3737A7"/>
              </a:solidFill>
            </a:endParaRPr>
          </a:p>
        </p:txBody>
      </p:sp>
      <p:sp>
        <p:nvSpPr>
          <p:cNvPr id="10" name="TextBox 9"/>
          <p:cNvSpPr txBox="1"/>
          <p:nvPr/>
        </p:nvSpPr>
        <p:spPr>
          <a:xfrm rot="16200000">
            <a:off x="-612471" y="2352108"/>
            <a:ext cx="2139347" cy="276999"/>
          </a:xfrm>
          <a:prstGeom prst="rect">
            <a:avLst/>
          </a:prstGeom>
          <a:noFill/>
        </p:spPr>
        <p:txBody>
          <a:bodyPr wrap="square" rtlCol="0">
            <a:spAutoFit/>
          </a:bodyPr>
          <a:lstStyle/>
          <a:p>
            <a:pPr algn="ctr"/>
            <a:r>
              <a:rPr lang="vi-VN" sz="1200" dirty="0" smtClean="0">
                <a:solidFill>
                  <a:schemeClr val="accent3">
                    <a:lumMod val="10000"/>
                  </a:schemeClr>
                </a:solidFill>
              </a:rPr>
              <a:t>Ngăn Dẫn hướng</a:t>
            </a:r>
            <a:endParaRPr lang="en-US" sz="1200" dirty="0">
              <a:solidFill>
                <a:schemeClr val="accent3">
                  <a:lumMod val="10000"/>
                </a:schemeClr>
              </a:solidFill>
            </a:endParaRPr>
          </a:p>
        </p:txBody>
      </p:sp>
      <p:sp>
        <p:nvSpPr>
          <p:cNvPr id="11" name="TextBox 10"/>
          <p:cNvSpPr txBox="1"/>
          <p:nvPr/>
        </p:nvSpPr>
        <p:spPr>
          <a:xfrm>
            <a:off x="1621763" y="1518249"/>
            <a:ext cx="1043796" cy="230832"/>
          </a:xfrm>
          <a:prstGeom prst="rect">
            <a:avLst/>
          </a:prstGeom>
          <a:noFill/>
        </p:spPr>
        <p:txBody>
          <a:bodyPr wrap="square" rtlCol="0">
            <a:spAutoFit/>
          </a:bodyPr>
          <a:lstStyle/>
          <a:p>
            <a:r>
              <a:rPr lang="en-IE" sz="900" b="1" dirty="0" smtClean="0">
                <a:solidFill>
                  <a:schemeClr val="accent3">
                    <a:lumMod val="10000"/>
                  </a:schemeClr>
                </a:solidFill>
              </a:rPr>
              <a:t>Katie Jordan</a:t>
            </a:r>
            <a:endParaRPr lang="en-US" sz="900" b="1" dirty="0">
              <a:solidFill>
                <a:schemeClr val="accent3">
                  <a:lumMod val="10000"/>
                </a:schemeClr>
              </a:solidFill>
            </a:endParaRPr>
          </a:p>
        </p:txBody>
      </p:sp>
      <p:sp>
        <p:nvSpPr>
          <p:cNvPr id="12" name="TextBox 11"/>
          <p:cNvSpPr txBox="1"/>
          <p:nvPr/>
        </p:nvSpPr>
        <p:spPr>
          <a:xfrm>
            <a:off x="1371597" y="2639684"/>
            <a:ext cx="1043796" cy="230832"/>
          </a:xfrm>
          <a:prstGeom prst="rect">
            <a:avLst/>
          </a:prstGeom>
          <a:noFill/>
        </p:spPr>
        <p:txBody>
          <a:bodyPr wrap="square" rtlCol="0">
            <a:spAutoFit/>
          </a:bodyPr>
          <a:lstStyle/>
          <a:p>
            <a:r>
              <a:rPr lang="en-IE" sz="900" b="1" dirty="0" err="1" smtClean="0">
                <a:solidFill>
                  <a:schemeClr val="accent3">
                    <a:lumMod val="10000"/>
                  </a:schemeClr>
                </a:solidFill>
              </a:rPr>
              <a:t>Pia</a:t>
            </a:r>
            <a:r>
              <a:rPr lang="en-IE" sz="900" b="1" dirty="0" smtClean="0">
                <a:solidFill>
                  <a:schemeClr val="accent3">
                    <a:lumMod val="10000"/>
                  </a:schemeClr>
                </a:solidFill>
              </a:rPr>
              <a:t> Lund</a:t>
            </a:r>
            <a:endParaRPr lang="en-US" sz="900" b="1" dirty="0">
              <a:solidFill>
                <a:schemeClr val="accent3">
                  <a:lumMod val="10000"/>
                </a:schemeClr>
              </a:solidFill>
            </a:endParaRPr>
          </a:p>
        </p:txBody>
      </p:sp>
      <p:sp>
        <p:nvSpPr>
          <p:cNvPr id="13" name="TextBox 12"/>
          <p:cNvSpPr txBox="1"/>
          <p:nvPr/>
        </p:nvSpPr>
        <p:spPr>
          <a:xfrm>
            <a:off x="2717321" y="2674188"/>
            <a:ext cx="1043796" cy="230832"/>
          </a:xfrm>
          <a:prstGeom prst="rect">
            <a:avLst/>
          </a:prstGeom>
          <a:noFill/>
        </p:spPr>
        <p:txBody>
          <a:bodyPr wrap="square" rtlCol="0">
            <a:spAutoFit/>
          </a:bodyPr>
          <a:lstStyle/>
          <a:p>
            <a:r>
              <a:rPr lang="en-IE" sz="900" b="1" dirty="0" smtClean="0">
                <a:solidFill>
                  <a:schemeClr val="accent3">
                    <a:lumMod val="10000"/>
                  </a:schemeClr>
                </a:solidFill>
              </a:rPr>
              <a:t>Richard </a:t>
            </a:r>
            <a:r>
              <a:rPr lang="en-IE" sz="900" b="1" dirty="0" err="1" smtClean="0">
                <a:solidFill>
                  <a:schemeClr val="accent3">
                    <a:lumMod val="10000"/>
                  </a:schemeClr>
                </a:solidFill>
              </a:rPr>
              <a:t>Tupy</a:t>
            </a:r>
            <a:endParaRPr lang="en-US" sz="900" b="1" dirty="0">
              <a:solidFill>
                <a:schemeClr val="accent3">
                  <a:lumMod val="10000"/>
                </a:schemeClr>
              </a:solidFill>
            </a:endParaRPr>
          </a:p>
        </p:txBody>
      </p:sp>
      <p:sp>
        <p:nvSpPr>
          <p:cNvPr id="15" name="TextBox 14"/>
          <p:cNvSpPr txBox="1"/>
          <p:nvPr/>
        </p:nvSpPr>
        <p:spPr>
          <a:xfrm>
            <a:off x="2967485" y="1518318"/>
            <a:ext cx="1811546" cy="230832"/>
          </a:xfrm>
          <a:prstGeom prst="rect">
            <a:avLst/>
          </a:prstGeom>
          <a:noFill/>
        </p:spPr>
        <p:txBody>
          <a:bodyPr wrap="square" rtlCol="0">
            <a:spAutoFit/>
          </a:bodyPr>
          <a:lstStyle/>
          <a:p>
            <a:r>
              <a:rPr lang="en-IE" sz="900" b="1" dirty="0" err="1" smtClean="0">
                <a:solidFill>
                  <a:schemeClr val="accent3">
                    <a:lumMod val="10000"/>
                  </a:schemeClr>
                </a:solidFill>
              </a:rPr>
              <a:t>Gundrun</a:t>
            </a:r>
            <a:r>
              <a:rPr lang="en-IE" sz="900" b="1" dirty="0" smtClean="0">
                <a:solidFill>
                  <a:schemeClr val="accent3">
                    <a:lumMod val="10000"/>
                  </a:schemeClr>
                </a:solidFill>
              </a:rPr>
              <a:t> </a:t>
            </a:r>
            <a:r>
              <a:rPr lang="en-IE" sz="900" b="1" dirty="0" err="1" smtClean="0">
                <a:solidFill>
                  <a:schemeClr val="accent3">
                    <a:lumMod val="10000"/>
                  </a:schemeClr>
                </a:solidFill>
              </a:rPr>
              <a:t>Jörgensen</a:t>
            </a:r>
            <a:endParaRPr lang="en-US" sz="900" b="1" dirty="0">
              <a:solidFill>
                <a:schemeClr val="accent3">
                  <a:lumMod val="10000"/>
                </a:schemeClr>
              </a:solidFill>
            </a:endParaRPr>
          </a:p>
        </p:txBody>
      </p:sp>
      <p:sp>
        <p:nvSpPr>
          <p:cNvPr id="16" name="TextBox 15"/>
          <p:cNvSpPr txBox="1"/>
          <p:nvPr/>
        </p:nvSpPr>
        <p:spPr>
          <a:xfrm>
            <a:off x="724616" y="1259456"/>
            <a:ext cx="1043796" cy="184666"/>
          </a:xfrm>
          <a:prstGeom prst="rect">
            <a:avLst/>
          </a:prstGeom>
          <a:noFill/>
        </p:spPr>
        <p:txBody>
          <a:bodyPr wrap="square" rtlCol="0">
            <a:spAutoFit/>
          </a:bodyPr>
          <a:lstStyle/>
          <a:p>
            <a:r>
              <a:rPr lang="en-IE" sz="600" b="1" dirty="0" smtClean="0">
                <a:solidFill>
                  <a:srgbClr val="3737A7"/>
                </a:solidFill>
              </a:rPr>
              <a:t>Jordan, Katie</a:t>
            </a:r>
            <a:endParaRPr lang="en-US" sz="600" b="1" dirty="0">
              <a:solidFill>
                <a:srgbClr val="3737A7"/>
              </a:solidFill>
            </a:endParaRPr>
          </a:p>
        </p:txBody>
      </p:sp>
      <p:sp>
        <p:nvSpPr>
          <p:cNvPr id="17" name="TextBox 16"/>
          <p:cNvSpPr txBox="1"/>
          <p:nvPr/>
        </p:nvSpPr>
        <p:spPr>
          <a:xfrm>
            <a:off x="724616" y="2518913"/>
            <a:ext cx="1043796" cy="184666"/>
          </a:xfrm>
          <a:prstGeom prst="rect">
            <a:avLst/>
          </a:prstGeom>
          <a:noFill/>
        </p:spPr>
        <p:txBody>
          <a:bodyPr wrap="square" rtlCol="0">
            <a:spAutoFit/>
          </a:bodyPr>
          <a:lstStyle/>
          <a:p>
            <a:r>
              <a:rPr lang="en-IE" sz="600" b="1" dirty="0" smtClean="0">
                <a:solidFill>
                  <a:srgbClr val="3737A7"/>
                </a:solidFill>
              </a:rPr>
              <a:t>Lund, Katie</a:t>
            </a:r>
            <a:endParaRPr lang="en-US" sz="600" b="1" dirty="0">
              <a:solidFill>
                <a:srgbClr val="3737A7"/>
              </a:solidFill>
            </a:endParaRPr>
          </a:p>
        </p:txBody>
      </p:sp>
      <p:sp>
        <p:nvSpPr>
          <p:cNvPr id="18" name="TextBox 17"/>
          <p:cNvSpPr txBox="1"/>
          <p:nvPr/>
        </p:nvSpPr>
        <p:spPr>
          <a:xfrm>
            <a:off x="2665561" y="1250830"/>
            <a:ext cx="1043796" cy="184666"/>
          </a:xfrm>
          <a:prstGeom prst="rect">
            <a:avLst/>
          </a:prstGeom>
          <a:noFill/>
        </p:spPr>
        <p:txBody>
          <a:bodyPr wrap="square" rtlCol="0">
            <a:spAutoFit/>
          </a:bodyPr>
          <a:lstStyle/>
          <a:p>
            <a:r>
              <a:rPr lang="en-IE" sz="600" b="1" dirty="0" err="1" smtClean="0">
                <a:solidFill>
                  <a:srgbClr val="3737A7"/>
                </a:solidFill>
              </a:rPr>
              <a:t>Jörgensen</a:t>
            </a:r>
            <a:r>
              <a:rPr lang="en-IE" sz="600" b="1" dirty="0" smtClean="0">
                <a:solidFill>
                  <a:srgbClr val="3737A7"/>
                </a:solidFill>
              </a:rPr>
              <a:t>, </a:t>
            </a:r>
            <a:r>
              <a:rPr lang="en-IE" sz="600" b="1" dirty="0" err="1" smtClean="0">
                <a:solidFill>
                  <a:srgbClr val="3737A7"/>
                </a:solidFill>
              </a:rPr>
              <a:t>Gundrun</a:t>
            </a:r>
            <a:endParaRPr lang="en-US" sz="600" b="1" dirty="0">
              <a:solidFill>
                <a:srgbClr val="3737A7"/>
              </a:solidFill>
            </a:endParaRPr>
          </a:p>
        </p:txBody>
      </p:sp>
      <p:sp>
        <p:nvSpPr>
          <p:cNvPr id="19" name="TextBox 18"/>
          <p:cNvSpPr txBox="1"/>
          <p:nvPr/>
        </p:nvSpPr>
        <p:spPr>
          <a:xfrm>
            <a:off x="2665561" y="2510287"/>
            <a:ext cx="1043796" cy="184666"/>
          </a:xfrm>
          <a:prstGeom prst="rect">
            <a:avLst/>
          </a:prstGeom>
          <a:noFill/>
        </p:spPr>
        <p:txBody>
          <a:bodyPr wrap="square" rtlCol="0">
            <a:spAutoFit/>
          </a:bodyPr>
          <a:lstStyle/>
          <a:p>
            <a:r>
              <a:rPr lang="en-IE" sz="600" b="1" dirty="0" err="1" smtClean="0">
                <a:solidFill>
                  <a:srgbClr val="3737A7"/>
                </a:solidFill>
              </a:rPr>
              <a:t>Tupy</a:t>
            </a:r>
            <a:r>
              <a:rPr lang="en-IE" sz="600" b="1" dirty="0" smtClean="0">
                <a:solidFill>
                  <a:srgbClr val="3737A7"/>
                </a:solidFill>
              </a:rPr>
              <a:t>, Richard</a:t>
            </a:r>
            <a:endParaRPr lang="en-US" sz="600" b="1" dirty="0">
              <a:solidFill>
                <a:srgbClr val="3737A7"/>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slide(fromTop)">
                                      <p:cBhvr>
                                        <p:cTn id="7" dur="500"/>
                                        <p:tgtEl>
                                          <p:spTgt spid="4198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1991">
                                            <p:txEl>
                                              <p:pRg st="0" end="0"/>
                                            </p:txEl>
                                          </p:spTgt>
                                        </p:tgtEl>
                                        <p:attrNameLst>
                                          <p:attrName>style.visibility</p:attrName>
                                        </p:attrNameLst>
                                      </p:cBhvr>
                                      <p:to>
                                        <p:strVal val="visible"/>
                                      </p:to>
                                    </p:set>
                                    <p:animEffect transition="in" filter="slide(fromLeft)">
                                      <p:cBhvr>
                                        <p:cTn id="12" dur="500"/>
                                        <p:tgtEl>
                                          <p:spTgt spid="419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41991">
                                            <p:txEl>
                                              <p:pRg st="1" end="1"/>
                                            </p:txEl>
                                          </p:spTgt>
                                        </p:tgtEl>
                                        <p:attrNameLst>
                                          <p:attrName>style.visibility</p:attrName>
                                        </p:attrNameLst>
                                      </p:cBhvr>
                                      <p:to>
                                        <p:strVal val="visible"/>
                                      </p:to>
                                    </p:set>
                                    <p:animEffect transition="in" filter="slide(fromLeft)">
                                      <p:cBhvr>
                                        <p:cTn id="17" dur="500"/>
                                        <p:tgtEl>
                                          <p:spTgt spid="419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P spid="4199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239713" y="63500"/>
            <a:ext cx="8904287" cy="614363"/>
          </a:xfrm>
        </p:spPr>
        <p:txBody>
          <a:bodyPr/>
          <a:lstStyle/>
          <a:p>
            <a:r>
              <a:rPr lang="vi-VN" smtClean="0"/>
              <a:t>Diện mạo mới của </a:t>
            </a:r>
            <a:r>
              <a:rPr lang="en-US" smtClean="0"/>
              <a:t>l</a:t>
            </a:r>
            <a:r>
              <a:rPr lang="vi-VN" smtClean="0"/>
              <a:t>iên hệ</a:t>
            </a:r>
            <a:endParaRPr lang="en-US" dirty="0"/>
          </a:p>
        </p:txBody>
      </p:sp>
      <p:sp>
        <p:nvSpPr>
          <p:cNvPr id="27033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smtClean="0"/>
              <a:t>Hãy để ý trong hình ảnh </a:t>
            </a:r>
            <a:r>
              <a:rPr lang="vi-VN" sz="2000" dirty="0" smtClean="0"/>
              <a:t>này, Ngăn Dẫn hướng được cực tiểu hóa </a:t>
            </a:r>
            <a:r>
              <a:rPr lang="vi-VN" sz="2000" smtClean="0"/>
              <a:t>để hiện nhiều chỗ hơn cho ngăn Liên hệ</a:t>
            </a:r>
            <a:r>
              <a:rPr lang="en-US" sz="2000" smtClean="0"/>
              <a:t>.  </a:t>
            </a:r>
            <a:endParaRPr lang="en-US" sz="2000" dirty="0"/>
          </a:p>
        </p:txBody>
      </p:sp>
      <p:sp>
        <p:nvSpPr>
          <p:cNvPr id="27034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70341" name="Rectangle 5"/>
          <p:cNvSpPr>
            <a:spLocks noChangeArrowheads="1"/>
          </p:cNvSpPr>
          <p:nvPr/>
        </p:nvSpPr>
        <p:spPr bwMode="auto">
          <a:xfrm>
            <a:off x="242888" y="4019550"/>
            <a:ext cx="5934075" cy="1939925"/>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Bạn có thể cực tiểu hóa Ngăn Dẫn hướng từ bất kỳ vùng nào trong </a:t>
            </a:r>
            <a:r>
              <a:rPr lang="en-US" dirty="0" smtClean="0">
                <a:solidFill>
                  <a:srgbClr val="FFCC00"/>
                </a:solidFill>
              </a:rPr>
              <a:t>Outlook </a:t>
            </a:r>
            <a:r>
              <a:rPr lang="vi-VN" dirty="0" smtClean="0">
                <a:solidFill>
                  <a:srgbClr val="FFCC00"/>
                </a:solidFill>
              </a:rPr>
              <a:t>bằng cách bấm vào nút </a:t>
            </a:r>
            <a:r>
              <a:rPr lang="vi-VN" b="1" dirty="0" smtClean="0">
                <a:solidFill>
                  <a:srgbClr val="FFCC00"/>
                </a:solidFill>
              </a:rPr>
              <a:t>Cực tiểu Ngăn Dẫn hướng</a:t>
            </a:r>
            <a:r>
              <a:rPr lang="en-US" dirty="0" smtClean="0">
                <a:solidFill>
                  <a:srgbClr val="FFCC00"/>
                </a:solidFill>
              </a:rPr>
              <a:t>.  </a:t>
            </a:r>
            <a:endParaRPr lang="en-US" dirty="0">
              <a:solidFill>
                <a:srgbClr val="FFCC00"/>
              </a:solidFill>
            </a:endParaRPr>
          </a:p>
        </p:txBody>
      </p:sp>
      <p:pic>
        <p:nvPicPr>
          <p:cNvPr id="270342" name="Picture 6" descr="Business Cards view in Contacts, with Navigation Pane minimized"/>
          <p:cNvPicPr>
            <a:picLocks noGrp="1" noChangeAspect="1" noChangeArrowheads="1"/>
          </p:cNvPicPr>
          <p:nvPr>
            <p:ph sz="half" idx="1"/>
          </p:nvPr>
        </p:nvPicPr>
        <p:blipFill>
          <a:blip r:embed="rId3"/>
          <a:srcRect/>
          <a:stretch>
            <a:fillRect/>
          </a:stretch>
        </p:blipFill>
        <p:spPr>
          <a:xfrm>
            <a:off x="334963" y="946150"/>
            <a:ext cx="4286250" cy="2857500"/>
          </a:xfrm>
          <a:noFill/>
          <a:ln/>
        </p:spPr>
      </p:pic>
      <p:pic>
        <p:nvPicPr>
          <p:cNvPr id="10" name="Picture 1"/>
          <p:cNvPicPr>
            <a:picLocks noChangeAspect="1" noChangeArrowheads="1"/>
          </p:cNvPicPr>
          <p:nvPr/>
        </p:nvPicPr>
        <p:blipFill>
          <a:blip r:embed="rId4"/>
          <a:srcRect/>
          <a:stretch>
            <a:fillRect/>
          </a:stretch>
        </p:blipFill>
        <p:spPr bwMode="auto">
          <a:xfrm>
            <a:off x="339694" y="946150"/>
            <a:ext cx="4276788" cy="2857500"/>
          </a:xfrm>
          <a:prstGeom prst="rect">
            <a:avLst/>
          </a:prstGeom>
          <a:noFill/>
          <a:ln w="9525">
            <a:noFill/>
            <a:miter lim="800000"/>
            <a:headEnd/>
            <a:tailEnd/>
          </a:ln>
          <a:effectLst/>
        </p:spPr>
      </p:pic>
      <p:sp>
        <p:nvSpPr>
          <p:cNvPr id="11" name="TextBox 10"/>
          <p:cNvSpPr txBox="1"/>
          <p:nvPr/>
        </p:nvSpPr>
        <p:spPr>
          <a:xfrm>
            <a:off x="793634" y="992040"/>
            <a:ext cx="1043796" cy="261610"/>
          </a:xfrm>
          <a:prstGeom prst="rect">
            <a:avLst/>
          </a:prstGeom>
          <a:noFill/>
        </p:spPr>
        <p:txBody>
          <a:bodyPr wrap="square" rtlCol="0">
            <a:spAutoFit/>
          </a:bodyPr>
          <a:lstStyle/>
          <a:p>
            <a:r>
              <a:rPr lang="vi-VN" sz="1050" b="1" dirty="0" smtClean="0">
                <a:solidFill>
                  <a:srgbClr val="3737A7"/>
                </a:solidFill>
              </a:rPr>
              <a:t>Liên hệ</a:t>
            </a:r>
            <a:endParaRPr lang="en-US" sz="1050" b="1" dirty="0">
              <a:solidFill>
                <a:srgbClr val="3737A7"/>
              </a:solidFill>
            </a:endParaRPr>
          </a:p>
        </p:txBody>
      </p:sp>
      <p:sp>
        <p:nvSpPr>
          <p:cNvPr id="12" name="TextBox 11"/>
          <p:cNvSpPr txBox="1"/>
          <p:nvPr/>
        </p:nvSpPr>
        <p:spPr>
          <a:xfrm rot="16200000">
            <a:off x="-612471" y="2352108"/>
            <a:ext cx="2139347" cy="276999"/>
          </a:xfrm>
          <a:prstGeom prst="rect">
            <a:avLst/>
          </a:prstGeom>
          <a:noFill/>
        </p:spPr>
        <p:txBody>
          <a:bodyPr wrap="square" rtlCol="0">
            <a:spAutoFit/>
          </a:bodyPr>
          <a:lstStyle/>
          <a:p>
            <a:pPr algn="ctr"/>
            <a:r>
              <a:rPr lang="vi-VN" sz="1200" dirty="0" smtClean="0">
                <a:solidFill>
                  <a:schemeClr val="accent3">
                    <a:lumMod val="10000"/>
                  </a:schemeClr>
                </a:solidFill>
              </a:rPr>
              <a:t>Ngăn Dẫn hướng</a:t>
            </a:r>
            <a:endParaRPr lang="en-US" sz="1200" dirty="0">
              <a:solidFill>
                <a:schemeClr val="accent3">
                  <a:lumMod val="10000"/>
                </a:schemeClr>
              </a:solidFill>
            </a:endParaRPr>
          </a:p>
        </p:txBody>
      </p:sp>
      <p:sp>
        <p:nvSpPr>
          <p:cNvPr id="13" name="TextBox 12"/>
          <p:cNvSpPr txBox="1"/>
          <p:nvPr/>
        </p:nvSpPr>
        <p:spPr>
          <a:xfrm>
            <a:off x="1621763" y="1518249"/>
            <a:ext cx="1043796" cy="230832"/>
          </a:xfrm>
          <a:prstGeom prst="rect">
            <a:avLst/>
          </a:prstGeom>
          <a:noFill/>
        </p:spPr>
        <p:txBody>
          <a:bodyPr wrap="square" rtlCol="0">
            <a:spAutoFit/>
          </a:bodyPr>
          <a:lstStyle/>
          <a:p>
            <a:r>
              <a:rPr lang="en-IE" sz="900" b="1" dirty="0" smtClean="0">
                <a:solidFill>
                  <a:schemeClr val="accent3">
                    <a:lumMod val="10000"/>
                  </a:schemeClr>
                </a:solidFill>
              </a:rPr>
              <a:t>Katie Jordan</a:t>
            </a:r>
            <a:endParaRPr lang="en-US" sz="900" b="1" dirty="0">
              <a:solidFill>
                <a:schemeClr val="accent3">
                  <a:lumMod val="10000"/>
                </a:schemeClr>
              </a:solidFill>
            </a:endParaRPr>
          </a:p>
        </p:txBody>
      </p:sp>
      <p:sp>
        <p:nvSpPr>
          <p:cNvPr id="14" name="TextBox 13"/>
          <p:cNvSpPr txBox="1"/>
          <p:nvPr/>
        </p:nvSpPr>
        <p:spPr>
          <a:xfrm>
            <a:off x="1371597" y="2639684"/>
            <a:ext cx="1043796" cy="230832"/>
          </a:xfrm>
          <a:prstGeom prst="rect">
            <a:avLst/>
          </a:prstGeom>
          <a:noFill/>
        </p:spPr>
        <p:txBody>
          <a:bodyPr wrap="square" rtlCol="0">
            <a:spAutoFit/>
          </a:bodyPr>
          <a:lstStyle/>
          <a:p>
            <a:r>
              <a:rPr lang="en-IE" sz="900" b="1" dirty="0" err="1" smtClean="0">
                <a:solidFill>
                  <a:schemeClr val="accent3">
                    <a:lumMod val="10000"/>
                  </a:schemeClr>
                </a:solidFill>
              </a:rPr>
              <a:t>Pia</a:t>
            </a:r>
            <a:r>
              <a:rPr lang="en-IE" sz="900" b="1" dirty="0" smtClean="0">
                <a:solidFill>
                  <a:schemeClr val="accent3">
                    <a:lumMod val="10000"/>
                  </a:schemeClr>
                </a:solidFill>
              </a:rPr>
              <a:t> Lund</a:t>
            </a:r>
            <a:endParaRPr lang="en-US" sz="900" b="1" dirty="0">
              <a:solidFill>
                <a:schemeClr val="accent3">
                  <a:lumMod val="10000"/>
                </a:schemeClr>
              </a:solidFill>
            </a:endParaRPr>
          </a:p>
        </p:txBody>
      </p:sp>
      <p:sp>
        <p:nvSpPr>
          <p:cNvPr id="15" name="TextBox 14"/>
          <p:cNvSpPr txBox="1"/>
          <p:nvPr/>
        </p:nvSpPr>
        <p:spPr>
          <a:xfrm>
            <a:off x="2717321" y="2674188"/>
            <a:ext cx="1043796" cy="230832"/>
          </a:xfrm>
          <a:prstGeom prst="rect">
            <a:avLst/>
          </a:prstGeom>
          <a:noFill/>
        </p:spPr>
        <p:txBody>
          <a:bodyPr wrap="square" rtlCol="0">
            <a:spAutoFit/>
          </a:bodyPr>
          <a:lstStyle/>
          <a:p>
            <a:r>
              <a:rPr lang="en-IE" sz="900" b="1" dirty="0" smtClean="0">
                <a:solidFill>
                  <a:schemeClr val="accent3">
                    <a:lumMod val="10000"/>
                  </a:schemeClr>
                </a:solidFill>
              </a:rPr>
              <a:t>Richard </a:t>
            </a:r>
            <a:r>
              <a:rPr lang="en-IE" sz="900" b="1" dirty="0" err="1" smtClean="0">
                <a:solidFill>
                  <a:schemeClr val="accent3">
                    <a:lumMod val="10000"/>
                  </a:schemeClr>
                </a:solidFill>
              </a:rPr>
              <a:t>Tupy</a:t>
            </a:r>
            <a:endParaRPr lang="en-US" sz="900" b="1" dirty="0">
              <a:solidFill>
                <a:schemeClr val="accent3">
                  <a:lumMod val="10000"/>
                </a:schemeClr>
              </a:solidFill>
            </a:endParaRPr>
          </a:p>
        </p:txBody>
      </p:sp>
      <p:sp>
        <p:nvSpPr>
          <p:cNvPr id="16" name="TextBox 15"/>
          <p:cNvSpPr txBox="1"/>
          <p:nvPr/>
        </p:nvSpPr>
        <p:spPr>
          <a:xfrm>
            <a:off x="2967485" y="1518318"/>
            <a:ext cx="1811546" cy="230832"/>
          </a:xfrm>
          <a:prstGeom prst="rect">
            <a:avLst/>
          </a:prstGeom>
          <a:noFill/>
        </p:spPr>
        <p:txBody>
          <a:bodyPr wrap="square" rtlCol="0">
            <a:spAutoFit/>
          </a:bodyPr>
          <a:lstStyle/>
          <a:p>
            <a:r>
              <a:rPr lang="en-IE" sz="900" b="1" dirty="0" err="1" smtClean="0">
                <a:solidFill>
                  <a:schemeClr val="accent3">
                    <a:lumMod val="10000"/>
                  </a:schemeClr>
                </a:solidFill>
              </a:rPr>
              <a:t>Gundrun</a:t>
            </a:r>
            <a:r>
              <a:rPr lang="en-IE" sz="900" b="1" dirty="0" smtClean="0">
                <a:solidFill>
                  <a:schemeClr val="accent3">
                    <a:lumMod val="10000"/>
                  </a:schemeClr>
                </a:solidFill>
              </a:rPr>
              <a:t> </a:t>
            </a:r>
            <a:r>
              <a:rPr lang="en-IE" sz="900" b="1" dirty="0" err="1" smtClean="0">
                <a:solidFill>
                  <a:schemeClr val="accent3">
                    <a:lumMod val="10000"/>
                  </a:schemeClr>
                </a:solidFill>
              </a:rPr>
              <a:t>Jörgensen</a:t>
            </a:r>
            <a:endParaRPr lang="en-US" sz="900" b="1" dirty="0">
              <a:solidFill>
                <a:schemeClr val="accent3">
                  <a:lumMod val="10000"/>
                </a:schemeClr>
              </a:solidFill>
            </a:endParaRPr>
          </a:p>
        </p:txBody>
      </p:sp>
      <p:sp>
        <p:nvSpPr>
          <p:cNvPr id="17" name="TextBox 16"/>
          <p:cNvSpPr txBox="1"/>
          <p:nvPr/>
        </p:nvSpPr>
        <p:spPr>
          <a:xfrm>
            <a:off x="724616" y="1259456"/>
            <a:ext cx="1043796" cy="184666"/>
          </a:xfrm>
          <a:prstGeom prst="rect">
            <a:avLst/>
          </a:prstGeom>
          <a:noFill/>
        </p:spPr>
        <p:txBody>
          <a:bodyPr wrap="square" rtlCol="0">
            <a:spAutoFit/>
          </a:bodyPr>
          <a:lstStyle/>
          <a:p>
            <a:r>
              <a:rPr lang="en-IE" sz="600" b="1" dirty="0" smtClean="0">
                <a:solidFill>
                  <a:srgbClr val="3737A7"/>
                </a:solidFill>
              </a:rPr>
              <a:t>Jordan, Katie</a:t>
            </a:r>
            <a:endParaRPr lang="en-US" sz="600" b="1" dirty="0">
              <a:solidFill>
                <a:srgbClr val="3737A7"/>
              </a:solidFill>
            </a:endParaRPr>
          </a:p>
        </p:txBody>
      </p:sp>
      <p:sp>
        <p:nvSpPr>
          <p:cNvPr id="18" name="TextBox 17"/>
          <p:cNvSpPr txBox="1"/>
          <p:nvPr/>
        </p:nvSpPr>
        <p:spPr>
          <a:xfrm>
            <a:off x="724616" y="2518913"/>
            <a:ext cx="1043796" cy="184666"/>
          </a:xfrm>
          <a:prstGeom prst="rect">
            <a:avLst/>
          </a:prstGeom>
          <a:noFill/>
        </p:spPr>
        <p:txBody>
          <a:bodyPr wrap="square" rtlCol="0">
            <a:spAutoFit/>
          </a:bodyPr>
          <a:lstStyle/>
          <a:p>
            <a:r>
              <a:rPr lang="en-IE" sz="600" b="1" dirty="0" smtClean="0">
                <a:solidFill>
                  <a:srgbClr val="3737A7"/>
                </a:solidFill>
              </a:rPr>
              <a:t>Lund, Katie</a:t>
            </a:r>
            <a:endParaRPr lang="en-US" sz="600" b="1" dirty="0">
              <a:solidFill>
                <a:srgbClr val="3737A7"/>
              </a:solidFill>
            </a:endParaRPr>
          </a:p>
        </p:txBody>
      </p:sp>
      <p:sp>
        <p:nvSpPr>
          <p:cNvPr id="19" name="TextBox 18"/>
          <p:cNvSpPr txBox="1"/>
          <p:nvPr/>
        </p:nvSpPr>
        <p:spPr>
          <a:xfrm>
            <a:off x="2665561" y="1250830"/>
            <a:ext cx="1043796" cy="184666"/>
          </a:xfrm>
          <a:prstGeom prst="rect">
            <a:avLst/>
          </a:prstGeom>
          <a:noFill/>
        </p:spPr>
        <p:txBody>
          <a:bodyPr wrap="square" rtlCol="0">
            <a:spAutoFit/>
          </a:bodyPr>
          <a:lstStyle/>
          <a:p>
            <a:r>
              <a:rPr lang="en-IE" sz="600" b="1" dirty="0" err="1" smtClean="0">
                <a:solidFill>
                  <a:srgbClr val="3737A7"/>
                </a:solidFill>
              </a:rPr>
              <a:t>Jörgensen</a:t>
            </a:r>
            <a:r>
              <a:rPr lang="en-IE" sz="600" b="1" dirty="0" smtClean="0">
                <a:solidFill>
                  <a:srgbClr val="3737A7"/>
                </a:solidFill>
              </a:rPr>
              <a:t>, </a:t>
            </a:r>
            <a:r>
              <a:rPr lang="en-IE" sz="600" b="1" dirty="0" err="1" smtClean="0">
                <a:solidFill>
                  <a:srgbClr val="3737A7"/>
                </a:solidFill>
              </a:rPr>
              <a:t>Gundrun</a:t>
            </a:r>
            <a:endParaRPr lang="en-US" sz="600" b="1" dirty="0">
              <a:solidFill>
                <a:srgbClr val="3737A7"/>
              </a:solidFill>
            </a:endParaRPr>
          </a:p>
        </p:txBody>
      </p:sp>
      <p:sp>
        <p:nvSpPr>
          <p:cNvPr id="20" name="TextBox 19"/>
          <p:cNvSpPr txBox="1"/>
          <p:nvPr/>
        </p:nvSpPr>
        <p:spPr>
          <a:xfrm>
            <a:off x="2665561" y="2510287"/>
            <a:ext cx="1043796" cy="184666"/>
          </a:xfrm>
          <a:prstGeom prst="rect">
            <a:avLst/>
          </a:prstGeom>
          <a:noFill/>
        </p:spPr>
        <p:txBody>
          <a:bodyPr wrap="square" rtlCol="0">
            <a:spAutoFit/>
          </a:bodyPr>
          <a:lstStyle/>
          <a:p>
            <a:r>
              <a:rPr lang="en-IE" sz="600" b="1" dirty="0" err="1" smtClean="0">
                <a:solidFill>
                  <a:srgbClr val="3737A7"/>
                </a:solidFill>
              </a:rPr>
              <a:t>Tupy</a:t>
            </a:r>
            <a:r>
              <a:rPr lang="en-IE" sz="600" b="1" dirty="0" smtClean="0">
                <a:solidFill>
                  <a:srgbClr val="3737A7"/>
                </a:solidFill>
              </a:rPr>
              <a:t>, Richard</a:t>
            </a:r>
            <a:endParaRPr lang="en-US" sz="600" b="1" dirty="0">
              <a:solidFill>
                <a:srgbClr val="3737A7"/>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70339"/>
                                        </p:tgtEl>
                                        <p:attrNameLst>
                                          <p:attrName>style.visibility</p:attrName>
                                        </p:attrNameLst>
                                      </p:cBhvr>
                                      <p:to>
                                        <p:strVal val="visible"/>
                                      </p:to>
                                    </p:set>
                                    <p:animEffect transition="in" filter="slide(fromTop)">
                                      <p:cBhvr>
                                        <p:cTn id="7" dur="500"/>
                                        <p:tgtEl>
                                          <p:spTgt spid="27033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70341">
                                            <p:txEl>
                                              <p:pRg st="0" end="0"/>
                                            </p:txEl>
                                          </p:spTgt>
                                        </p:tgtEl>
                                        <p:attrNameLst>
                                          <p:attrName>style.visibility</p:attrName>
                                        </p:attrNameLst>
                                      </p:cBhvr>
                                      <p:to>
                                        <p:strVal val="visible"/>
                                      </p:to>
                                    </p:set>
                                    <p:animEffect transition="in" filter="slide(fromLeft)">
                                      <p:cBhvr>
                                        <p:cTn id="12" dur="500"/>
                                        <p:tgtEl>
                                          <p:spTgt spid="2703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autoUpdateAnimBg="0"/>
      <p:bldP spid="27034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vi-VN" smtClean="0"/>
              <a:t>Gợi ý </a:t>
            </a:r>
            <a:r>
              <a:rPr lang="en-US" smtClean="0"/>
              <a:t>t</a:t>
            </a:r>
            <a:r>
              <a:rPr lang="vi-VN" smtClean="0"/>
              <a:t>hực </a:t>
            </a:r>
            <a:r>
              <a:rPr lang="vi-VN" dirty="0" smtClean="0"/>
              <a:t>hành</a:t>
            </a:r>
            <a:endParaRPr lang="en-US" dirty="0"/>
          </a:p>
        </p:txBody>
      </p:sp>
      <p:sp>
        <p:nvSpPr>
          <p:cNvPr id="202755" name="Rectangle 3"/>
          <p:cNvSpPr>
            <a:spLocks noGrp="1" noChangeArrowheads="1"/>
          </p:cNvSpPr>
          <p:nvPr>
            <p:ph type="body" idx="1"/>
          </p:nvPr>
        </p:nvSpPr>
        <p:spPr>
          <a:xfrm>
            <a:off x="276225" y="814388"/>
            <a:ext cx="8905875" cy="3863975"/>
          </a:xfrm>
        </p:spPr>
        <p:txBody>
          <a:bodyPr/>
          <a:lstStyle/>
          <a:p>
            <a:pPr marL="288925" indent="-288925">
              <a:spcAft>
                <a:spcPct val="75000"/>
              </a:spcAft>
              <a:buClr>
                <a:srgbClr val="FF9900"/>
              </a:buClr>
              <a:buFontTx/>
              <a:buAutoNum type="arabicPeriod"/>
            </a:pPr>
            <a:r>
              <a:rPr lang="vi-VN" smtClean="0"/>
              <a:t>Tạo thư </a:t>
            </a:r>
            <a:r>
              <a:rPr lang="vi-VN" dirty="0" smtClean="0"/>
              <a:t>và </a:t>
            </a:r>
            <a:r>
              <a:rPr lang="vi-VN" smtClean="0"/>
              <a:t>xem Ruy-</a:t>
            </a:r>
            <a:r>
              <a:rPr lang="en-US" smtClean="0"/>
              <a:t>băng.</a:t>
            </a:r>
            <a:endParaRPr lang="en-US" dirty="0"/>
          </a:p>
          <a:p>
            <a:pPr marL="288925" indent="-288925">
              <a:spcAft>
                <a:spcPct val="75000"/>
              </a:spcAft>
              <a:buClr>
                <a:srgbClr val="FF9900"/>
              </a:buClr>
              <a:buFontTx/>
              <a:buAutoNum type="arabicPeriod"/>
            </a:pPr>
            <a:r>
              <a:rPr lang="vi-VN" dirty="0" smtClean="0"/>
              <a:t>Mở thư và </a:t>
            </a:r>
            <a:r>
              <a:rPr lang="vi-VN" smtClean="0"/>
              <a:t>xem Ruy-</a:t>
            </a:r>
            <a:r>
              <a:rPr lang="en-US" smtClean="0"/>
              <a:t>băng </a:t>
            </a:r>
            <a:r>
              <a:rPr lang="vi-VN" smtClean="0"/>
              <a:t>đối </a:t>
            </a:r>
            <a:r>
              <a:rPr lang="vi-VN" dirty="0" smtClean="0"/>
              <a:t>với </a:t>
            </a:r>
            <a:r>
              <a:rPr lang="vi-VN" smtClean="0"/>
              <a:t>thư nhận</a:t>
            </a:r>
            <a:r>
              <a:rPr lang="en-US" smtClean="0"/>
              <a:t> </a:t>
            </a:r>
            <a:r>
              <a:rPr lang="vi-VN" smtClean="0"/>
              <a:t>được</a:t>
            </a:r>
            <a:r>
              <a:rPr lang="en-US" smtClean="0"/>
              <a:t>.</a:t>
            </a:r>
            <a:endParaRPr lang="en-US" dirty="0"/>
          </a:p>
          <a:p>
            <a:pPr marL="288925" indent="-288925">
              <a:spcAft>
                <a:spcPct val="75000"/>
              </a:spcAft>
              <a:buClr>
                <a:srgbClr val="FF9900"/>
              </a:buClr>
              <a:buFontTx/>
              <a:buAutoNum type="arabicPeriod"/>
            </a:pPr>
            <a:r>
              <a:rPr lang="en-US" smtClean="0"/>
              <a:t>Đặt </a:t>
            </a:r>
            <a:r>
              <a:rPr lang="vi-VN" smtClean="0"/>
              <a:t>tùy </a:t>
            </a:r>
            <a:r>
              <a:rPr lang="vi-VN" dirty="0" smtClean="0"/>
              <a:t>chọn chương trình, tùy chọn trình soạn </a:t>
            </a:r>
            <a:r>
              <a:rPr lang="vi-VN" smtClean="0"/>
              <a:t>thảo </a:t>
            </a:r>
            <a:r>
              <a:rPr lang="en-US" smtClean="0"/>
              <a:t>e-mail </a:t>
            </a:r>
            <a:r>
              <a:rPr lang="vi-VN" dirty="0" smtClean="0"/>
              <a:t>và tùy </a:t>
            </a:r>
            <a:r>
              <a:rPr lang="vi-VN" smtClean="0"/>
              <a:t>chọn </a:t>
            </a:r>
            <a:r>
              <a:rPr lang="en-US" smtClean="0"/>
              <a:t>thư điện tử.</a:t>
            </a:r>
            <a:endParaRPr lang="en-US" dirty="0"/>
          </a:p>
          <a:p>
            <a:pPr marL="288925" indent="-288925">
              <a:spcAft>
                <a:spcPct val="75000"/>
              </a:spcAft>
              <a:buClr>
                <a:srgbClr val="FF9900"/>
              </a:buClr>
              <a:buFontTx/>
              <a:buAutoNum type="arabicPeriod"/>
            </a:pPr>
            <a:r>
              <a:rPr lang="vi-VN" dirty="0" smtClean="0"/>
              <a:t>Khảo </a:t>
            </a:r>
            <a:r>
              <a:rPr lang="vi-VN" smtClean="0"/>
              <a:t>sát Thanh Việc-cần-làm </a:t>
            </a:r>
            <a:r>
              <a:rPr lang="vi-VN" dirty="0" smtClean="0"/>
              <a:t>và xem làm thế nào tùy biến nó</a:t>
            </a:r>
            <a:r>
              <a:rPr lang="en-US" dirty="0" smtClean="0"/>
              <a:t>.</a:t>
            </a:r>
            <a:endParaRPr lang="en-US" dirty="0"/>
          </a:p>
          <a:p>
            <a:pPr marL="288925" indent="-288925">
              <a:spcAft>
                <a:spcPct val="75000"/>
              </a:spcAft>
              <a:buClr>
                <a:srgbClr val="FF9900"/>
              </a:buClr>
              <a:buFontTx/>
              <a:buAutoNum type="arabicPeriod"/>
            </a:pPr>
            <a:r>
              <a:rPr lang="en-US" dirty="0" smtClean="0"/>
              <a:t>H</a:t>
            </a:r>
            <a:r>
              <a:rPr lang="vi-VN" smtClean="0"/>
              <a:t>ãy xem xét lịch </a:t>
            </a:r>
            <a:r>
              <a:rPr lang="vi-VN" dirty="0" smtClean="0"/>
              <a:t>của bạn </a:t>
            </a:r>
            <a:r>
              <a:rPr lang="vi-VN" smtClean="0"/>
              <a:t>và </a:t>
            </a:r>
            <a:r>
              <a:rPr lang="en-US" smtClean="0"/>
              <a:t>nhìn vào </a:t>
            </a:r>
            <a:r>
              <a:rPr lang="vi-VN" smtClean="0"/>
              <a:t>những </a:t>
            </a:r>
            <a:r>
              <a:rPr lang="vi-VN" dirty="0" smtClean="0"/>
              <a:t>liên hệ </a:t>
            </a:r>
            <a:r>
              <a:rPr lang="vi-VN" smtClean="0"/>
              <a:t>trong dạng xem </a:t>
            </a:r>
            <a:r>
              <a:rPr lang="vi-VN" dirty="0" smtClean="0"/>
              <a:t>Danh </a:t>
            </a:r>
            <a:r>
              <a:rPr lang="vi-VN" smtClean="0"/>
              <a:t>thiếp</a:t>
            </a:r>
            <a:r>
              <a:rPr lang="en-US" smtClean="0"/>
              <a:t> </a:t>
            </a:r>
            <a:r>
              <a:rPr lang="vi-VN" smtClean="0"/>
              <a:t>mới </a:t>
            </a:r>
            <a:r>
              <a:rPr lang="en-US" smtClean="0"/>
              <a:t>(</a:t>
            </a:r>
            <a:r>
              <a:rPr lang="vi-VN" dirty="0" smtClean="0"/>
              <a:t>tuỳ chọn</a:t>
            </a:r>
            <a:r>
              <a:rPr lang="en-US" dirty="0" smtClean="0"/>
              <a:t>). </a:t>
            </a:r>
            <a:endParaRPr lang="en-US" dirty="0"/>
          </a:p>
        </p:txBody>
      </p:sp>
    </p:spTree>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vi-VN" dirty="0" smtClean="0"/>
              <a:t>Kiểm tra</a:t>
            </a:r>
            <a:r>
              <a:rPr lang="en-US" dirty="0" smtClean="0"/>
              <a:t> 1, </a:t>
            </a:r>
            <a:r>
              <a:rPr lang="vi-VN" dirty="0" smtClean="0"/>
              <a:t>câu hỏi</a:t>
            </a:r>
            <a:r>
              <a:rPr lang="en-US" dirty="0" smtClean="0"/>
              <a:t> </a:t>
            </a:r>
            <a:r>
              <a:rPr lang="en-US" dirty="0"/>
              <a:t>1</a:t>
            </a:r>
          </a:p>
        </p:txBody>
      </p:sp>
      <p:sp>
        <p:nvSpPr>
          <p:cNvPr id="52227" name="Rectangle 3"/>
          <p:cNvSpPr>
            <a:spLocks noGrp="1" noChangeArrowheads="1"/>
          </p:cNvSpPr>
          <p:nvPr>
            <p:ph type="body" sz="half" idx="2"/>
          </p:nvPr>
        </p:nvSpPr>
        <p:spPr>
          <a:xfrm>
            <a:off x="222250" y="850900"/>
            <a:ext cx="7685088" cy="1189038"/>
          </a:xfrm>
        </p:spPr>
        <p:txBody>
          <a:bodyPr/>
          <a:lstStyle/>
          <a:p>
            <a:pPr marL="0" indent="0">
              <a:spcAft>
                <a:spcPct val="75000"/>
              </a:spcAft>
            </a:pPr>
            <a:r>
              <a:rPr lang="vi-VN" b="1" smtClean="0"/>
              <a:t>Ruy-</a:t>
            </a:r>
            <a:r>
              <a:rPr lang="en-US" b="1" smtClean="0"/>
              <a:t>băng </a:t>
            </a:r>
            <a:r>
              <a:rPr lang="vi-VN" b="1" smtClean="0"/>
              <a:t>trông </a:t>
            </a:r>
            <a:r>
              <a:rPr lang="vi-VN" b="1" dirty="0" smtClean="0"/>
              <a:t>sẽ </a:t>
            </a:r>
            <a:r>
              <a:rPr lang="vi-VN" b="1" smtClean="0"/>
              <a:t>giống nhau trong cửa sổ thư </a:t>
            </a:r>
            <a:r>
              <a:rPr lang="vi-VN" b="1" dirty="0" smtClean="0"/>
              <a:t>mới </a:t>
            </a:r>
            <a:r>
              <a:rPr lang="vi-VN" b="1" smtClean="0"/>
              <a:t>và thư nhận được</a:t>
            </a:r>
            <a:r>
              <a:rPr lang="en-US" b="1" smtClean="0"/>
              <a:t>. </a:t>
            </a:r>
            <a:r>
              <a:rPr lang="en-US" b="1" dirty="0" smtClean="0"/>
              <a:t>(</a:t>
            </a:r>
            <a:r>
              <a:rPr lang="vi-VN" b="1" dirty="0" smtClean="0"/>
              <a:t>Chọn </a:t>
            </a:r>
            <a:r>
              <a:rPr lang="vi-VN" b="1" smtClean="0"/>
              <a:t>một </a:t>
            </a:r>
            <a:r>
              <a:rPr lang="en-US" b="1" smtClean="0"/>
              <a:t>đáp án.)</a:t>
            </a:r>
            <a:endParaRPr lang="en-US" b="1" dirty="0"/>
          </a:p>
        </p:txBody>
      </p:sp>
      <p:sp>
        <p:nvSpPr>
          <p:cNvPr id="5222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vi-VN" sz="2000" smtClean="0"/>
              <a:t>Đúng. </a:t>
            </a:r>
          </a:p>
          <a:p>
            <a:pPr marL="401638" indent="-401638">
              <a:spcBef>
                <a:spcPct val="20000"/>
              </a:spcBef>
              <a:spcAft>
                <a:spcPct val="75000"/>
              </a:spcAft>
              <a:buFontTx/>
              <a:buAutoNum type="arabicPeriod"/>
            </a:pPr>
            <a:r>
              <a:rPr lang="vi-VN" sz="2000" smtClean="0"/>
              <a:t>Sai. </a:t>
            </a:r>
            <a:endParaRPr lang="vi-VN"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slide(fromTop)">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2228">
                                            <p:txEl>
                                              <p:pRg st="0" end="0"/>
                                            </p:txEl>
                                          </p:spTgt>
                                        </p:tgtEl>
                                        <p:attrNameLst>
                                          <p:attrName>style.visibility</p:attrName>
                                        </p:attrNameLst>
                                      </p:cBhvr>
                                      <p:to>
                                        <p:strVal val="visible"/>
                                      </p:to>
                                    </p:set>
                                    <p:animEffect transition="in" filter="slide(fromLeft)">
                                      <p:cBhvr>
                                        <p:cTn id="12" dur="500"/>
                                        <p:tgtEl>
                                          <p:spTgt spid="522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2228">
                                            <p:txEl>
                                              <p:pRg st="1" end="1"/>
                                            </p:txEl>
                                          </p:spTgt>
                                        </p:tgtEl>
                                        <p:attrNameLst>
                                          <p:attrName>style.visibility</p:attrName>
                                        </p:attrNameLst>
                                      </p:cBhvr>
                                      <p:to>
                                        <p:strVal val="visible"/>
                                      </p:to>
                                    </p:set>
                                    <p:animEffect transition="in" filter="slide(fromLeft)">
                                      <p:cBhvr>
                                        <p:cTn id="17" dur="500"/>
                                        <p:tgtEl>
                                          <p:spTgt spid="522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advAuto="0"/>
      <p:bldP spid="52228"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vi-VN" dirty="0" smtClean="0"/>
              <a:t>Kiểm tra 1</a:t>
            </a:r>
            <a:r>
              <a:rPr lang="en-US" dirty="0" smtClean="0"/>
              <a:t>, </a:t>
            </a:r>
            <a:r>
              <a:rPr lang="vi-VN" dirty="0" smtClean="0"/>
              <a:t>câu hỏi</a:t>
            </a:r>
            <a:r>
              <a:rPr lang="en-US" dirty="0" smtClean="0"/>
              <a:t> 1: </a:t>
            </a:r>
            <a:r>
              <a:rPr lang="vi-VN" dirty="0" smtClean="0"/>
              <a:t>Trả lời</a:t>
            </a:r>
            <a:endParaRPr lang="en-US" dirty="0"/>
          </a:p>
        </p:txBody>
      </p:sp>
      <p:sp>
        <p:nvSpPr>
          <p:cNvPr id="54275" name="Rectangle 3"/>
          <p:cNvSpPr>
            <a:spLocks noGrp="1" noChangeArrowheads="1"/>
          </p:cNvSpPr>
          <p:nvPr>
            <p:ph sz="half" idx="2"/>
          </p:nvPr>
        </p:nvSpPr>
        <p:spPr>
          <a:xfrm>
            <a:off x="323850" y="815975"/>
            <a:ext cx="8350250" cy="703263"/>
          </a:xfrm>
        </p:spPr>
        <p:txBody>
          <a:bodyPr/>
          <a:lstStyle/>
          <a:p>
            <a:pPr marL="0" indent="0">
              <a:spcAft>
                <a:spcPct val="75000"/>
              </a:spcAft>
            </a:pPr>
            <a:r>
              <a:rPr lang="vi-VN" smtClean="0"/>
              <a:t>Sai. </a:t>
            </a:r>
            <a:endParaRPr lang="vi-VN"/>
          </a:p>
        </p:txBody>
      </p:sp>
      <p:sp>
        <p:nvSpPr>
          <p:cNvPr id="54276" name="Rectangle 4"/>
          <p:cNvSpPr>
            <a:spLocks noChangeArrowheads="1"/>
          </p:cNvSpPr>
          <p:nvPr/>
        </p:nvSpPr>
        <p:spPr bwMode="auto">
          <a:xfrm>
            <a:off x="300038" y="2000250"/>
            <a:ext cx="8350250" cy="1171575"/>
          </a:xfrm>
          <a:prstGeom prst="rect">
            <a:avLst/>
          </a:prstGeom>
          <a:noFill/>
          <a:ln w="9525">
            <a:noFill/>
            <a:miter lim="800000"/>
            <a:headEnd/>
            <a:tailEnd/>
          </a:ln>
          <a:effectLst/>
        </p:spPr>
        <p:txBody>
          <a:bodyPr/>
          <a:lstStyle/>
          <a:p>
            <a:pPr>
              <a:spcBef>
                <a:spcPct val="20000"/>
              </a:spcBef>
              <a:spcAft>
                <a:spcPct val="75000"/>
              </a:spcAft>
            </a:pPr>
            <a:r>
              <a:rPr lang="vi-VN" sz="2000" dirty="0" smtClean="0"/>
              <a:t>Vì nhu cầu của bạn đối </a:t>
            </a:r>
            <a:r>
              <a:rPr lang="vi-VN" sz="2000" smtClean="0"/>
              <a:t>với t</a:t>
            </a:r>
            <a:r>
              <a:rPr lang="en-US" sz="2000" smtClean="0"/>
              <a:t>hư </a:t>
            </a:r>
            <a:r>
              <a:rPr lang="vi-VN" sz="2000" smtClean="0"/>
              <a:t>mới </a:t>
            </a:r>
            <a:r>
              <a:rPr lang="vi-VN" sz="2000" dirty="0" smtClean="0"/>
              <a:t>và đã nhận là khác nhau </a:t>
            </a:r>
            <a:r>
              <a:rPr lang="vi-VN" sz="2000" smtClean="0"/>
              <a:t>nên các tính năng trên Ruy-băng</a:t>
            </a:r>
            <a:r>
              <a:rPr lang="en-US" sz="2000" smtClean="0"/>
              <a:t> </a:t>
            </a:r>
            <a:r>
              <a:rPr lang="vi-VN" sz="2000" smtClean="0"/>
              <a:t>cũng </a:t>
            </a:r>
            <a:r>
              <a:rPr lang="vi-VN" sz="2000" dirty="0" smtClean="0"/>
              <a:t>khác nhau</a:t>
            </a:r>
            <a:r>
              <a:rPr lang="en-US" sz="2000" dirty="0" smtClean="0"/>
              <a:t>.</a:t>
            </a: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p:cTn id="7" dur="500" fill="hold"/>
                                        <p:tgtEl>
                                          <p:spTgt spid="54275"/>
                                        </p:tgtEl>
                                        <p:attrNameLst>
                                          <p:attrName>ppt_w</p:attrName>
                                        </p:attrNameLst>
                                      </p:cBhvr>
                                      <p:tavLst>
                                        <p:tav tm="0">
                                          <p:val>
                                            <p:fltVal val="0"/>
                                          </p:val>
                                        </p:tav>
                                        <p:tav tm="100000">
                                          <p:val>
                                            <p:strVal val="#ppt_w"/>
                                          </p:val>
                                        </p:tav>
                                      </p:tavLst>
                                    </p:anim>
                                    <p:anim calcmode="lin" valueType="num">
                                      <p:cBhvr>
                                        <p:cTn id="8" dur="500" fill="hold"/>
                                        <p:tgtEl>
                                          <p:spTgt spid="5427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4276"/>
                                        </p:tgtEl>
                                        <p:attrNameLst>
                                          <p:attrName>style.visibility</p:attrName>
                                        </p:attrNameLst>
                                      </p:cBhvr>
                                      <p:to>
                                        <p:strVal val="visible"/>
                                      </p:to>
                                    </p:set>
                                    <p:animEffect transition="in" filter="slide(fromBottom)">
                                      <p:cBhvr>
                                        <p:cTn id="13"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P spid="5427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vi-VN" smtClean="0"/>
              <a:t>Kiểm tra</a:t>
            </a:r>
            <a:r>
              <a:rPr lang="en-US" smtClean="0"/>
              <a:t> 1, </a:t>
            </a:r>
            <a:r>
              <a:rPr lang="vi-VN" dirty="0" smtClean="0"/>
              <a:t>câu hỏi</a:t>
            </a:r>
            <a:r>
              <a:rPr lang="en-US" dirty="0" smtClean="0"/>
              <a:t> </a:t>
            </a:r>
            <a:r>
              <a:rPr lang="en-US" dirty="0"/>
              <a:t>2</a:t>
            </a:r>
          </a:p>
        </p:txBody>
      </p:sp>
      <p:sp>
        <p:nvSpPr>
          <p:cNvPr id="56323"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vi-VN" b="1" dirty="0" smtClean="0"/>
              <a:t>Bạn đã chuyển sang lịch và sẵn sàng khảo sát. Nhằm tạo ra nhiều khoảng trống hơn trong cửa sổ Outlook để xem, bạn có thể thực hiện thao tác nào sau đây từ trong Outlook? (Chọn một đáp án.)</a:t>
            </a:r>
            <a:endParaRPr lang="vi-VN" b="1" dirty="0"/>
          </a:p>
        </p:txBody>
      </p:sp>
      <p:sp>
        <p:nvSpPr>
          <p:cNvPr id="56324" name="Rectangle 4"/>
          <p:cNvSpPr>
            <a:spLocks noChangeArrowheads="1"/>
          </p:cNvSpPr>
          <p:nvPr/>
        </p:nvSpPr>
        <p:spPr bwMode="auto">
          <a:xfrm>
            <a:off x="242888" y="2398713"/>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vi-VN" sz="2000" dirty="0" smtClean="0"/>
              <a:t>Sử </a:t>
            </a:r>
            <a:r>
              <a:rPr lang="vi-VN" sz="2000" smtClean="0"/>
              <a:t>dụng </a:t>
            </a:r>
            <a:r>
              <a:rPr lang="en-US" sz="2000" smtClean="0"/>
              <a:t>các </a:t>
            </a:r>
            <a:r>
              <a:rPr lang="vi-VN" sz="2000" smtClean="0"/>
              <a:t>nút </a:t>
            </a:r>
            <a:r>
              <a:rPr lang="vi-VN" sz="2000" dirty="0" smtClean="0"/>
              <a:t>ở đỉnh </a:t>
            </a:r>
            <a:r>
              <a:rPr lang="vi-VN" sz="2000" smtClean="0"/>
              <a:t>để ẩn </a:t>
            </a:r>
            <a:r>
              <a:rPr lang="vi-VN" sz="2000" dirty="0" smtClean="0"/>
              <a:t>chi tiết</a:t>
            </a:r>
            <a:r>
              <a:rPr lang="en-US" sz="2000" dirty="0" smtClean="0"/>
              <a:t>. </a:t>
            </a:r>
            <a:endParaRPr lang="en-US" sz="2000" dirty="0"/>
          </a:p>
          <a:p>
            <a:pPr marL="401638" indent="-401638">
              <a:spcBef>
                <a:spcPct val="20000"/>
              </a:spcBef>
              <a:spcAft>
                <a:spcPct val="75000"/>
              </a:spcAft>
              <a:buFontTx/>
              <a:buAutoNum type="arabicPeriod"/>
            </a:pPr>
            <a:r>
              <a:rPr lang="vi-VN" sz="2000" dirty="0" smtClean="0"/>
              <a:t>Cực tiểu hóa Ngăn Dẫn hướng</a:t>
            </a:r>
            <a:r>
              <a:rPr lang="en-US" sz="2000" dirty="0" smtClean="0"/>
              <a:t>. </a:t>
            </a:r>
            <a:endParaRPr lang="en-US" sz="2000" dirty="0"/>
          </a:p>
          <a:p>
            <a:pPr marL="401638" indent="-401638">
              <a:spcBef>
                <a:spcPct val="20000"/>
              </a:spcBef>
              <a:spcAft>
                <a:spcPct val="75000"/>
              </a:spcAft>
              <a:buFontTx/>
              <a:buAutoNum type="arabicPeriod"/>
            </a:pPr>
            <a:r>
              <a:rPr lang="vi-VN" sz="2000" dirty="0" smtClean="0"/>
              <a:t>Thay </a:t>
            </a:r>
            <a:r>
              <a:rPr lang="vi-VN" sz="2000" smtClean="0"/>
              <a:t>đổi </a:t>
            </a:r>
            <a:r>
              <a:rPr lang="en-US" sz="2000" smtClean="0"/>
              <a:t>những </a:t>
            </a:r>
            <a:r>
              <a:rPr lang="vi-VN" sz="2000" smtClean="0"/>
              <a:t>thiết đặt </a:t>
            </a:r>
            <a:r>
              <a:rPr lang="en-US" sz="2000" smtClean="0"/>
              <a:t>phân </a:t>
            </a:r>
            <a:r>
              <a:rPr lang="vi-VN" sz="2000" smtClean="0"/>
              <a:t>giải màn </a:t>
            </a:r>
            <a:r>
              <a:rPr lang="vi-VN" sz="2000" dirty="0" smtClean="0"/>
              <a:t>hình của bạn</a:t>
            </a:r>
            <a:r>
              <a:rPr lang="en-US" sz="2000" dirty="0" smtClean="0"/>
              <a:t>. </a:t>
            </a:r>
            <a:endParaRPr lang="en-US" sz="2000" dirty="0"/>
          </a:p>
          <a:p>
            <a:pPr marL="401638" indent="-401638">
              <a:spcBef>
                <a:spcPct val="20000"/>
              </a:spcBef>
              <a:spcAft>
                <a:spcPct val="75000"/>
              </a:spcAft>
              <a:buFontTx/>
              <a:buAutoNum type="arabicPeriod"/>
            </a:pP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slide(fromTop)">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6324">
                                            <p:txEl>
                                              <p:pRg st="0" end="0"/>
                                            </p:txEl>
                                          </p:spTgt>
                                        </p:tgtEl>
                                        <p:attrNameLst>
                                          <p:attrName>style.visibility</p:attrName>
                                        </p:attrNameLst>
                                      </p:cBhvr>
                                      <p:to>
                                        <p:strVal val="visible"/>
                                      </p:to>
                                    </p:set>
                                    <p:animEffect transition="in" filter="slide(fromLeft)">
                                      <p:cBhvr>
                                        <p:cTn id="12" dur="500"/>
                                        <p:tgtEl>
                                          <p:spTgt spid="563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6324">
                                            <p:txEl>
                                              <p:pRg st="1" end="1"/>
                                            </p:txEl>
                                          </p:spTgt>
                                        </p:tgtEl>
                                        <p:attrNameLst>
                                          <p:attrName>style.visibility</p:attrName>
                                        </p:attrNameLst>
                                      </p:cBhvr>
                                      <p:to>
                                        <p:strVal val="visible"/>
                                      </p:to>
                                    </p:set>
                                    <p:animEffect transition="in" filter="slide(fromLeft)">
                                      <p:cBhvr>
                                        <p:cTn id="17" dur="500"/>
                                        <p:tgtEl>
                                          <p:spTgt spid="563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6324">
                                            <p:txEl>
                                              <p:pRg st="2" end="2"/>
                                            </p:txEl>
                                          </p:spTgt>
                                        </p:tgtEl>
                                        <p:attrNameLst>
                                          <p:attrName>style.visibility</p:attrName>
                                        </p:attrNameLst>
                                      </p:cBhvr>
                                      <p:to>
                                        <p:strVal val="visible"/>
                                      </p:to>
                                    </p:set>
                                    <p:animEffect transition="in" filter="slide(fromLeft)">
                                      <p:cBhvr>
                                        <p:cTn id="22" dur="500"/>
                                        <p:tgtEl>
                                          <p:spTgt spid="563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advAuto="0"/>
      <p:bldP spid="56324"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vi-VN" smtClean="0"/>
              <a:t>Kiểm tra</a:t>
            </a:r>
            <a:r>
              <a:rPr lang="en-US" smtClean="0"/>
              <a:t> 1, </a:t>
            </a:r>
            <a:r>
              <a:rPr lang="vi-VN" dirty="0" smtClean="0"/>
              <a:t>câu hỏi</a:t>
            </a:r>
            <a:r>
              <a:rPr lang="en-US" dirty="0" smtClean="0"/>
              <a:t> </a:t>
            </a:r>
            <a:r>
              <a:rPr lang="en-US" dirty="0"/>
              <a:t>2: </a:t>
            </a:r>
            <a:r>
              <a:rPr lang="vi-VN" dirty="0" smtClean="0"/>
              <a:t>Trả lời</a:t>
            </a:r>
            <a:endParaRPr lang="en-US" dirty="0"/>
          </a:p>
        </p:txBody>
      </p:sp>
      <p:sp>
        <p:nvSpPr>
          <p:cNvPr id="58371" name="Rectangle 3"/>
          <p:cNvSpPr>
            <a:spLocks noGrp="1" noChangeArrowheads="1"/>
          </p:cNvSpPr>
          <p:nvPr>
            <p:ph sz="half" idx="2"/>
          </p:nvPr>
        </p:nvSpPr>
        <p:spPr>
          <a:xfrm>
            <a:off x="261938" y="836613"/>
            <a:ext cx="8350250" cy="703262"/>
          </a:xfrm>
        </p:spPr>
        <p:txBody>
          <a:bodyPr/>
          <a:lstStyle/>
          <a:p>
            <a:pPr marL="0" indent="0">
              <a:spcAft>
                <a:spcPct val="75000"/>
              </a:spcAft>
            </a:pPr>
            <a:r>
              <a:rPr lang="vi-VN" dirty="0" smtClean="0"/>
              <a:t>Cực tiểu hóa Ngăn Dẫn hướng</a:t>
            </a:r>
            <a:r>
              <a:rPr lang="en-US" dirty="0" smtClean="0"/>
              <a:t>. </a:t>
            </a:r>
            <a:endParaRPr lang="en-US" dirty="0"/>
          </a:p>
        </p:txBody>
      </p:sp>
      <p:sp>
        <p:nvSpPr>
          <p:cNvPr id="58373" name="Rectangle 5"/>
          <p:cNvSpPr>
            <a:spLocks noChangeArrowheads="1"/>
          </p:cNvSpPr>
          <p:nvPr/>
        </p:nvSpPr>
        <p:spPr bwMode="auto">
          <a:xfrm>
            <a:off x="238125" y="2124075"/>
            <a:ext cx="8350250" cy="1171575"/>
          </a:xfrm>
          <a:prstGeom prst="rect">
            <a:avLst/>
          </a:prstGeom>
          <a:noFill/>
          <a:ln w="9525">
            <a:noFill/>
            <a:miter lim="800000"/>
            <a:headEnd/>
            <a:tailEnd/>
          </a:ln>
          <a:effectLst/>
        </p:spPr>
        <p:txBody>
          <a:bodyPr/>
          <a:lstStyle/>
          <a:p>
            <a:pPr>
              <a:spcBef>
                <a:spcPct val="20000"/>
              </a:spcBef>
              <a:spcAft>
                <a:spcPct val="75000"/>
              </a:spcAft>
            </a:pPr>
            <a:r>
              <a:rPr lang="vi-VN" sz="2000" smtClean="0"/>
              <a:t>Trong phiên bản Outlook này, bạn có thể cực tiểu hóa Ngăn Dẫn hướng bằng cách bấm vào nút </a:t>
            </a:r>
            <a:r>
              <a:rPr lang="vi-VN" sz="2000" b="1" smtClean="0"/>
              <a:t>Cực tiểu hóa Ngăn Dẫn hướng</a:t>
            </a:r>
            <a:r>
              <a:rPr lang="vi-VN" sz="2000" smtClean="0"/>
              <a:t>. </a:t>
            </a:r>
            <a:endParaRPr lang="vi-VN"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8371"/>
                                        </p:tgtEl>
                                        <p:attrNameLst>
                                          <p:attrName>style.visibility</p:attrName>
                                        </p:attrNameLst>
                                      </p:cBhvr>
                                      <p:to>
                                        <p:strVal val="visible"/>
                                      </p:to>
                                    </p:set>
                                    <p:anim calcmode="lin" valueType="num">
                                      <p:cBhvr>
                                        <p:cTn id="7" dur="500" fill="hold"/>
                                        <p:tgtEl>
                                          <p:spTgt spid="58371"/>
                                        </p:tgtEl>
                                        <p:attrNameLst>
                                          <p:attrName>ppt_w</p:attrName>
                                        </p:attrNameLst>
                                      </p:cBhvr>
                                      <p:tavLst>
                                        <p:tav tm="0">
                                          <p:val>
                                            <p:fltVal val="0"/>
                                          </p:val>
                                        </p:tav>
                                        <p:tav tm="100000">
                                          <p:val>
                                            <p:strVal val="#ppt_w"/>
                                          </p:val>
                                        </p:tav>
                                      </p:tavLst>
                                    </p:anim>
                                    <p:anim calcmode="lin" valueType="num">
                                      <p:cBhvr>
                                        <p:cTn id="8" dur="500" fill="hold"/>
                                        <p:tgtEl>
                                          <p:spTgt spid="5837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8373"/>
                                        </p:tgtEl>
                                        <p:attrNameLst>
                                          <p:attrName>style.visibility</p:attrName>
                                        </p:attrNameLst>
                                      </p:cBhvr>
                                      <p:to>
                                        <p:strVal val="visible"/>
                                      </p:to>
                                    </p:set>
                                    <p:animEffect transition="in" filter="slide(fromBottom)">
                                      <p:cBhvr>
                                        <p:cTn id="13"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utoUpdateAnimBg="0"/>
      <p:bldP spid="5837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lstStyle/>
          <a:p>
            <a:r>
              <a:rPr lang="vi-VN" dirty="0" smtClean="0"/>
              <a:t>Bài </a:t>
            </a:r>
            <a:r>
              <a:rPr lang="en-US" dirty="0" smtClean="0"/>
              <a:t>2</a:t>
            </a:r>
            <a:endParaRPr lang="en-US" dirty="0"/>
          </a:p>
        </p:txBody>
      </p:sp>
      <p:sp>
        <p:nvSpPr>
          <p:cNvPr id="64515" name="Rectangle 3"/>
          <p:cNvSpPr>
            <a:spLocks noGrp="1" noChangeArrowheads="1"/>
          </p:cNvSpPr>
          <p:nvPr>
            <p:ph type="subTitle" idx="1"/>
          </p:nvPr>
        </p:nvSpPr>
        <p:spPr/>
        <p:txBody>
          <a:bodyPr/>
          <a:lstStyle/>
          <a:p>
            <a:r>
              <a:rPr lang="vi-VN" dirty="0" smtClean="0"/>
              <a:t>Tìm các lệnh thường dùng</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ppt_w</p:attrName>
                                        </p:attrNameLst>
                                      </p:cBhvr>
                                      <p:tavLst>
                                        <p:tav tm="0">
                                          <p:val>
                                            <p:fltVal val="0"/>
                                          </p:val>
                                        </p:tav>
                                        <p:tav tm="100000">
                                          <p:val>
                                            <p:strVal val="#ppt_w"/>
                                          </p:val>
                                        </p:tav>
                                      </p:tavLst>
                                    </p:anim>
                                    <p:anim calcmode="lin" valueType="num">
                                      <p:cBhvr>
                                        <p:cTn id="8" dur="500" fill="hold"/>
                                        <p:tgtEl>
                                          <p:spTgt spid="645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slide(fromBottom)">
                                      <p:cBhvr>
                                        <p:cTn id="12" dur="500"/>
                                        <p:tgtEl>
                                          <p:spTgt spid="6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utoUpdateAnimBg="0"/>
      <p:bldP spid="64515"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11138" y="73025"/>
            <a:ext cx="8027987" cy="614363"/>
          </a:xfrm>
        </p:spPr>
        <p:txBody>
          <a:bodyPr/>
          <a:lstStyle/>
          <a:p>
            <a:r>
              <a:rPr lang="vi-VN" dirty="0" smtClean="0"/>
              <a:t>Tìm các lệnh thường dùng</a:t>
            </a:r>
            <a:endParaRPr lang="en-US" dirty="0"/>
          </a:p>
        </p:txBody>
      </p:sp>
      <p:sp>
        <p:nvSpPr>
          <p:cNvPr id="9011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vi-VN" sz="2000" dirty="0" smtClean="0"/>
              <a:t>Bạn có</a:t>
            </a:r>
            <a:r>
              <a:rPr lang="en-US" sz="2000" dirty="0" smtClean="0"/>
              <a:t> </a:t>
            </a:r>
            <a:r>
              <a:rPr lang="en-US" sz="2000" dirty="0"/>
              <a:t>Outlook 2007 </a:t>
            </a:r>
            <a:r>
              <a:rPr lang="vi-VN" sz="2000" dirty="0" smtClean="0"/>
              <a:t>đã cài đặt </a:t>
            </a:r>
            <a:r>
              <a:rPr lang="vi-VN" sz="2000" smtClean="0"/>
              <a:t>và đã tìm hiểu về những điểm khác biệt so với phiên </a:t>
            </a:r>
            <a:r>
              <a:rPr lang="vi-VN" sz="2000" dirty="0" smtClean="0"/>
              <a:t>bản trước</a:t>
            </a:r>
            <a:r>
              <a:rPr lang="en-US" sz="2000" dirty="0" smtClean="0"/>
              <a:t>.</a:t>
            </a:r>
            <a:endParaRPr lang="en-US" sz="2000" dirty="0"/>
          </a:p>
          <a:p>
            <a:pPr>
              <a:spcBef>
                <a:spcPct val="20000"/>
              </a:spcBef>
              <a:spcAft>
                <a:spcPct val="75000"/>
              </a:spcAft>
            </a:pPr>
            <a:r>
              <a:rPr lang="vi-VN" sz="2000" dirty="0" smtClean="0"/>
              <a:t>Giờ là lúc bắt đầu công việc</a:t>
            </a:r>
            <a:r>
              <a:rPr lang="en-US" sz="2000" dirty="0" smtClean="0"/>
              <a:t>. </a:t>
            </a:r>
            <a:endParaRPr lang="en-US" sz="2000" dirty="0"/>
          </a:p>
        </p:txBody>
      </p:sp>
      <p:sp>
        <p:nvSpPr>
          <p:cNvPr id="90117" name="Rectangle 5"/>
          <p:cNvSpPr>
            <a:spLocks noChangeArrowheads="1"/>
          </p:cNvSpPr>
          <p:nvPr/>
        </p:nvSpPr>
        <p:spPr bwMode="auto">
          <a:xfrm>
            <a:off x="277813" y="3994150"/>
            <a:ext cx="5741987" cy="1957388"/>
          </a:xfrm>
          <a:prstGeom prst="rect">
            <a:avLst/>
          </a:prstGeom>
          <a:noFill/>
          <a:ln w="9525">
            <a:noFill/>
            <a:miter lim="800000"/>
            <a:headEnd/>
            <a:tailEnd/>
          </a:ln>
          <a:effectLst/>
        </p:spPr>
        <p:txBody>
          <a:bodyPr/>
          <a:lstStyle/>
          <a:p>
            <a:pPr>
              <a:spcBef>
                <a:spcPct val="20000"/>
              </a:spcBef>
              <a:spcAft>
                <a:spcPct val="75000"/>
              </a:spcAft>
            </a:pPr>
            <a:r>
              <a:rPr lang="vi-VN" smtClean="0">
                <a:solidFill>
                  <a:srgbClr val="FFCC00"/>
                </a:solidFill>
              </a:rPr>
              <a:t>Có dễ </a:t>
            </a:r>
            <a:r>
              <a:rPr lang="vi-VN" dirty="0" smtClean="0">
                <a:solidFill>
                  <a:srgbClr val="FFCC00"/>
                </a:solidFill>
              </a:rPr>
              <a:t>dàng thực </a:t>
            </a:r>
            <a:r>
              <a:rPr lang="vi-VN" smtClean="0">
                <a:solidFill>
                  <a:srgbClr val="FFCC00"/>
                </a:solidFill>
              </a:rPr>
              <a:t>hiện những </a:t>
            </a:r>
            <a:r>
              <a:rPr lang="vi-VN" dirty="0" smtClean="0">
                <a:solidFill>
                  <a:srgbClr val="FFCC00"/>
                </a:solidFill>
              </a:rPr>
              <a:t>điều bạn cần trong</a:t>
            </a:r>
            <a:r>
              <a:rPr lang="en-US" dirty="0" smtClean="0">
                <a:solidFill>
                  <a:srgbClr val="FFCC00"/>
                </a:solidFill>
              </a:rPr>
              <a:t> Outlook </a:t>
            </a:r>
            <a:r>
              <a:rPr lang="vi-VN" dirty="0" smtClean="0">
                <a:solidFill>
                  <a:srgbClr val="FFCC00"/>
                </a:solidFill>
              </a:rPr>
              <a:t>không</a:t>
            </a:r>
            <a:r>
              <a:rPr lang="en-US" dirty="0" smtClean="0">
                <a:solidFill>
                  <a:srgbClr val="FFCC00"/>
                </a:solidFill>
              </a:rPr>
              <a:t>? </a:t>
            </a:r>
            <a:endParaRPr lang="en-US" dirty="0">
              <a:solidFill>
                <a:srgbClr val="FFCC00"/>
              </a:solidFill>
            </a:endParaRPr>
          </a:p>
          <a:p>
            <a:pPr>
              <a:spcBef>
                <a:spcPct val="20000"/>
              </a:spcBef>
              <a:spcAft>
                <a:spcPct val="75000"/>
              </a:spcAft>
            </a:pPr>
            <a:r>
              <a:rPr lang="vi-VN" dirty="0" smtClean="0">
                <a:solidFill>
                  <a:srgbClr val="FFCC00"/>
                </a:solidFill>
              </a:rPr>
              <a:t>Bài học này </a:t>
            </a:r>
            <a:r>
              <a:rPr lang="vi-VN" smtClean="0">
                <a:solidFill>
                  <a:srgbClr val="FFCC00"/>
                </a:solidFill>
              </a:rPr>
              <a:t>sẽ trả lời bạn là </a:t>
            </a:r>
            <a:r>
              <a:rPr lang="vi-VN" dirty="0" smtClean="0">
                <a:solidFill>
                  <a:srgbClr val="FFCC00"/>
                </a:solidFill>
              </a:rPr>
              <a:t>có</a:t>
            </a:r>
            <a:r>
              <a:rPr lang="en-US" dirty="0" smtClean="0">
                <a:solidFill>
                  <a:srgbClr val="FFCC00"/>
                </a:solidFill>
              </a:rPr>
              <a:t>. </a:t>
            </a:r>
            <a:endParaRPr lang="en-US" dirty="0">
              <a:solidFill>
                <a:srgbClr val="FFCC00"/>
              </a:solidFill>
            </a:endParaRPr>
          </a:p>
        </p:txBody>
      </p:sp>
      <p:sp>
        <p:nvSpPr>
          <p:cNvPr id="9011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90119" name="Picture 7" descr="Person at a computer, Outlook message with Ribbon in the background"/>
          <p:cNvPicPr>
            <a:picLocks noGrp="1" noChangeAspect="1" noChangeArrowheads="1"/>
          </p:cNvPicPr>
          <p:nvPr>
            <p:ph sz="half" idx="1"/>
          </p:nvPr>
        </p:nvPicPr>
        <p:blipFill>
          <a:blip r:embed="rId3"/>
          <a:srcRect/>
          <a:stretch>
            <a:fillRect/>
          </a:stretch>
        </p:blipFill>
        <p:spPr>
          <a:xfrm>
            <a:off x="339725" y="965200"/>
            <a:ext cx="5662613" cy="2854325"/>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0119"/>
                                        </p:tgtEl>
                                        <p:attrNameLst>
                                          <p:attrName>style.visibility</p:attrName>
                                        </p:attrNameLst>
                                      </p:cBhvr>
                                      <p:to>
                                        <p:strVal val="visible"/>
                                      </p:to>
                                    </p:set>
                                    <p:animEffect transition="in" filter="slide(fromTop)">
                                      <p:cBhvr>
                                        <p:cTn id="7" dur="500"/>
                                        <p:tgtEl>
                                          <p:spTgt spid="901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Effect transition="in" filter="slide(fromTop)">
                                      <p:cBhvr>
                                        <p:cTn id="12" dur="500"/>
                                        <p:tgtEl>
                                          <p:spTgt spid="901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90115">
                                            <p:txEl>
                                              <p:pRg st="1" end="1"/>
                                            </p:txEl>
                                          </p:spTgt>
                                        </p:tgtEl>
                                        <p:attrNameLst>
                                          <p:attrName>style.visibility</p:attrName>
                                        </p:attrNameLst>
                                      </p:cBhvr>
                                      <p:to>
                                        <p:strVal val="visible"/>
                                      </p:to>
                                    </p:set>
                                    <p:animEffect transition="in" filter="slide(fromTop)">
                                      <p:cBhvr>
                                        <p:cTn id="17" dur="500"/>
                                        <p:tgtEl>
                                          <p:spTgt spid="901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0117">
                                            <p:txEl>
                                              <p:pRg st="0" end="0"/>
                                            </p:txEl>
                                          </p:spTgt>
                                        </p:tgtEl>
                                        <p:attrNameLst>
                                          <p:attrName>style.visibility</p:attrName>
                                        </p:attrNameLst>
                                      </p:cBhvr>
                                      <p:to>
                                        <p:strVal val="visible"/>
                                      </p:to>
                                    </p:set>
                                    <p:animEffect transition="in" filter="slide(fromLeft)">
                                      <p:cBhvr>
                                        <p:cTn id="22" dur="500"/>
                                        <p:tgtEl>
                                          <p:spTgt spid="901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90117">
                                            <p:txEl>
                                              <p:pRg st="1" end="1"/>
                                            </p:txEl>
                                          </p:spTgt>
                                        </p:tgtEl>
                                        <p:attrNameLst>
                                          <p:attrName>style.visibility</p:attrName>
                                        </p:attrNameLst>
                                      </p:cBhvr>
                                      <p:to>
                                        <p:strVal val="visible"/>
                                      </p:to>
                                    </p:set>
                                    <p:animEffect transition="in" filter="slide(fromLeft)">
                                      <p:cBhvr>
                                        <p:cTn id="27" dur="500"/>
                                        <p:tgtEl>
                                          <p:spTgt spid="901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P spid="9011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rot="10800000">
            <a:off x="304800" y="650875"/>
            <a:ext cx="1000125" cy="5418138"/>
          </a:xfrm>
          <a:prstGeom prst="rect">
            <a:avLst/>
          </a:prstGeom>
          <a:gradFill rotWithShape="1">
            <a:gsLst>
              <a:gs pos="0">
                <a:schemeClr val="tx1">
                  <a:alpha val="0"/>
                </a:schemeClr>
              </a:gs>
              <a:gs pos="100000">
                <a:schemeClr val="tx1">
                  <a:gamma/>
                  <a:tint val="0"/>
                  <a:invGamma/>
                  <a:alpha val="83000"/>
                </a:schemeClr>
              </a:gs>
            </a:gsLst>
            <a:lin ang="5400000" scaled="1"/>
          </a:gradFill>
          <a:ln w="9525" algn="ctr">
            <a:noFill/>
            <a:miter lim="800000"/>
            <a:headEnd/>
            <a:tailEnd/>
          </a:ln>
          <a:effectLst/>
        </p:spPr>
        <p:txBody>
          <a:bodyPr wrap="none" anchor="ctr"/>
          <a:lstStyle/>
          <a:p>
            <a:endParaRPr lang="en-US"/>
          </a:p>
        </p:txBody>
      </p:sp>
      <p:sp>
        <p:nvSpPr>
          <p:cNvPr id="14339" name="Rectangle 3"/>
          <p:cNvSpPr>
            <a:spLocks noGrp="1" noChangeArrowheads="1"/>
          </p:cNvSpPr>
          <p:nvPr>
            <p:ph type="title"/>
          </p:nvPr>
        </p:nvSpPr>
        <p:spPr/>
        <p:txBody>
          <a:bodyPr/>
          <a:lstStyle/>
          <a:p>
            <a:r>
              <a:rPr lang="vi-VN" dirty="0" smtClean="0"/>
              <a:t>Tổng quan</a:t>
            </a:r>
            <a:r>
              <a:rPr lang="en-US" dirty="0" smtClean="0"/>
              <a:t>: </a:t>
            </a:r>
            <a:r>
              <a:rPr lang="vi-VN" dirty="0" smtClean="0"/>
              <a:t>Phiên bản mới của</a:t>
            </a:r>
            <a:r>
              <a:rPr lang="en-US" dirty="0" smtClean="0"/>
              <a:t> </a:t>
            </a:r>
            <a:r>
              <a:rPr lang="en-US" dirty="0"/>
              <a:t>Outlook</a:t>
            </a:r>
          </a:p>
        </p:txBody>
      </p:sp>
      <p:sp>
        <p:nvSpPr>
          <p:cNvPr id="14340" name="Rectangle 4"/>
          <p:cNvSpPr>
            <a:spLocks noChangeArrowheads="1"/>
          </p:cNvSpPr>
          <p:nvPr/>
        </p:nvSpPr>
        <p:spPr bwMode="auto">
          <a:xfrm>
            <a:off x="1852613" y="881063"/>
            <a:ext cx="5462587" cy="4562475"/>
          </a:xfrm>
          <a:prstGeom prst="rect">
            <a:avLst/>
          </a:prstGeom>
          <a:noFill/>
          <a:ln w="9525">
            <a:noFill/>
            <a:miter lim="800000"/>
            <a:headEnd/>
            <a:tailEnd/>
          </a:ln>
          <a:effectLst/>
        </p:spPr>
        <p:txBody>
          <a:bodyPr/>
          <a:lstStyle/>
          <a:p>
            <a:pPr>
              <a:spcBef>
                <a:spcPct val="20000"/>
              </a:spcBef>
              <a:spcAft>
                <a:spcPct val="75000"/>
              </a:spcAft>
            </a:pPr>
            <a:r>
              <a:rPr lang="en-US" sz="2400" smtClean="0"/>
              <a:t>Nhìn này! </a:t>
            </a:r>
            <a:r>
              <a:rPr lang="vi-VN" sz="2400" dirty="0" smtClean="0"/>
              <a:t>Hiện có phiên bản mới của</a:t>
            </a:r>
            <a:r>
              <a:rPr lang="en-US" sz="2400" dirty="0" smtClean="0"/>
              <a:t> </a:t>
            </a:r>
            <a:r>
              <a:rPr lang="en-US" sz="2400" dirty="0"/>
              <a:t>Outlook. </a:t>
            </a:r>
          </a:p>
          <a:p>
            <a:pPr>
              <a:spcBef>
                <a:spcPct val="20000"/>
              </a:spcBef>
              <a:spcAft>
                <a:spcPct val="75000"/>
              </a:spcAft>
            </a:pPr>
            <a:r>
              <a:rPr lang="vi-VN" sz="2400" dirty="0" smtClean="0"/>
              <a:t>Thiết kế và </a:t>
            </a:r>
            <a:r>
              <a:rPr lang="en-US" sz="2400" dirty="0" smtClean="0"/>
              <a:t>t</a:t>
            </a:r>
            <a:r>
              <a:rPr lang="vi-VN" sz="2400" dirty="0" smtClean="0"/>
              <a:t>ính năng</a:t>
            </a:r>
            <a:r>
              <a:rPr lang="en-US" sz="2400" dirty="0" smtClean="0"/>
              <a:t> </a:t>
            </a:r>
            <a:r>
              <a:rPr lang="vi-VN" sz="2400" dirty="0" smtClean="0"/>
              <a:t>mới sẽ giúp bạn </a:t>
            </a:r>
            <a:r>
              <a:rPr lang="vi-VN" sz="2400" smtClean="0"/>
              <a:t>hoàn thành </a:t>
            </a:r>
            <a:r>
              <a:rPr lang="vi-VN" sz="2400" dirty="0" smtClean="0"/>
              <a:t>các nhiệm vụ </a:t>
            </a:r>
            <a:r>
              <a:rPr lang="vi-VN" sz="2400" smtClean="0"/>
              <a:t>hàng ngày</a:t>
            </a:r>
            <a:r>
              <a:rPr lang="en-US" sz="2400" smtClean="0"/>
              <a:t> </a:t>
            </a:r>
            <a:r>
              <a:rPr lang="vi-VN" sz="2400" smtClean="0"/>
              <a:t>một cách có hiệu quả và dễ dàng</a:t>
            </a:r>
            <a:r>
              <a:rPr lang="en-US" sz="2400" smtClean="0"/>
              <a:t>. </a:t>
            </a:r>
            <a:endParaRPr lang="en-US" sz="2400" dirty="0"/>
          </a:p>
        </p:txBody>
      </p:sp>
      <p:pic>
        <p:nvPicPr>
          <p:cNvPr id="14341" name="Picture 5" descr="Flying envelope, image of new message with tabs"/>
          <p:cNvPicPr>
            <a:picLocks noChangeAspect="1" noChangeArrowheads="1"/>
          </p:cNvPicPr>
          <p:nvPr/>
        </p:nvPicPr>
        <p:blipFill>
          <a:blip r:embed="rId3"/>
          <a:srcRect/>
          <a:stretch>
            <a:fillRect/>
          </a:stretch>
        </p:blipFill>
        <p:spPr bwMode="auto">
          <a:xfrm>
            <a:off x="342900" y="1204913"/>
            <a:ext cx="914400" cy="914400"/>
          </a:xfrm>
          <a:prstGeom prst="rect">
            <a:avLst/>
          </a:prstGeom>
          <a:noFill/>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slide(fromTop)">
                                      <p:cBhvr>
                                        <p:cTn id="7" dur="5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slide(fromTop)">
                                      <p:cBhvr>
                                        <p:cTn id="12" dur="500"/>
                                        <p:tgtEl>
                                          <p:spTgt spid="143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srcRect/>
          <a:stretch>
            <a:fillRect/>
          </a:stretch>
        </p:blipFill>
        <p:spPr bwMode="auto">
          <a:xfrm>
            <a:off x="342603" y="895350"/>
            <a:ext cx="5656858" cy="2857500"/>
          </a:xfrm>
          <a:prstGeom prst="rect">
            <a:avLst/>
          </a:prstGeom>
          <a:noFill/>
          <a:ln w="9525">
            <a:noFill/>
            <a:miter lim="800000"/>
            <a:headEnd/>
            <a:tailEnd/>
          </a:ln>
          <a:effectLst/>
        </p:spPr>
      </p:pic>
      <p:sp>
        <p:nvSpPr>
          <p:cNvPr id="92162" name="Rectangle 2"/>
          <p:cNvSpPr>
            <a:spLocks noGrp="1" noChangeArrowheads="1"/>
          </p:cNvSpPr>
          <p:nvPr>
            <p:ph type="title"/>
          </p:nvPr>
        </p:nvSpPr>
        <p:spPr>
          <a:xfrm>
            <a:off x="211138" y="73025"/>
            <a:ext cx="8027987" cy="614363"/>
          </a:xfrm>
        </p:spPr>
        <p:txBody>
          <a:bodyPr/>
          <a:lstStyle/>
          <a:p>
            <a:r>
              <a:rPr lang="vi-VN" smtClean="0"/>
              <a:t>Tạo thư </a:t>
            </a:r>
            <a:r>
              <a:rPr lang="vi-VN" dirty="0" smtClean="0"/>
              <a:t>mới</a:t>
            </a:r>
            <a:endParaRPr lang="en-US" dirty="0"/>
          </a:p>
        </p:txBody>
      </p:sp>
      <p:sp>
        <p:nvSpPr>
          <p:cNvPr id="9216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vi-VN" sz="2000" smtClean="0"/>
              <a:t>Đây là lúc viết và gửi bức thư điện tử đầu tiên của bạn dùng Outlook mới.</a:t>
            </a:r>
          </a:p>
          <a:p>
            <a:pPr>
              <a:spcBef>
                <a:spcPct val="20000"/>
              </a:spcBef>
              <a:spcAft>
                <a:spcPct val="75000"/>
              </a:spcAft>
            </a:pPr>
            <a:r>
              <a:rPr lang="vi-VN" sz="2000" smtClean="0"/>
              <a:t>Bạn cần biết những gì? </a:t>
            </a:r>
            <a:endParaRPr lang="vi-VN" sz="2000"/>
          </a:p>
        </p:txBody>
      </p:sp>
      <p:sp>
        <p:nvSpPr>
          <p:cNvPr id="92165" name="Rectangle 5"/>
          <p:cNvSpPr>
            <a:spLocks noChangeArrowheads="1"/>
          </p:cNvSpPr>
          <p:nvPr/>
        </p:nvSpPr>
        <p:spPr bwMode="auto">
          <a:xfrm>
            <a:off x="277813" y="3994150"/>
            <a:ext cx="5926137" cy="2046288"/>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Trong thư mới, trước hết hãy chú ý đến Ruy-băng. Tab </a:t>
            </a:r>
            <a:r>
              <a:rPr lang="vi-VN" b="1" dirty="0" smtClean="0">
                <a:solidFill>
                  <a:srgbClr val="FFCC00"/>
                </a:solidFill>
              </a:rPr>
              <a:t>Thư</a:t>
            </a:r>
            <a:r>
              <a:rPr lang="vi-VN" dirty="0" smtClean="0">
                <a:solidFill>
                  <a:srgbClr val="FFCC00"/>
                </a:solidFill>
              </a:rPr>
              <a:t> ở trên đỉnh, với các lệnh bạn hầu như chắc chẵn sẽ dùng mỗi khi tạo và gửi thư.</a:t>
            </a:r>
            <a:endParaRPr lang="vi-VN" dirty="0">
              <a:solidFill>
                <a:srgbClr val="FFCC00"/>
              </a:solidFill>
            </a:endParaRPr>
          </a:p>
        </p:txBody>
      </p:sp>
      <p:sp>
        <p:nvSpPr>
          <p:cNvPr id="9216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9" name="TextBox 8"/>
          <p:cNvSpPr txBox="1"/>
          <p:nvPr/>
        </p:nvSpPr>
        <p:spPr>
          <a:xfrm>
            <a:off x="2410944" y="1487378"/>
            <a:ext cx="694205"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Thông báo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0" name="TextBox 9"/>
          <p:cNvSpPr txBox="1"/>
          <p:nvPr/>
        </p:nvSpPr>
        <p:spPr>
          <a:xfrm>
            <a:off x="3134511" y="1487378"/>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Chèn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1" name="TextBox 10"/>
          <p:cNvSpPr txBox="1"/>
          <p:nvPr/>
        </p:nvSpPr>
        <p:spPr>
          <a:xfrm>
            <a:off x="3814994" y="1487378"/>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Tùy chọn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2" name="TextBox 11"/>
          <p:cNvSpPr txBox="1"/>
          <p:nvPr/>
        </p:nvSpPr>
        <p:spPr>
          <a:xfrm>
            <a:off x="4463580" y="1487378"/>
            <a:ext cx="117522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dạng Văn bản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4470560" y="2330526"/>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Văn bản Cơ sở</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14" name="TextBox 13"/>
          <p:cNvSpPr txBox="1"/>
          <p:nvPr/>
        </p:nvSpPr>
        <p:spPr>
          <a:xfrm>
            <a:off x="2072039" y="2070449"/>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Dán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5" name="TextBox 14"/>
          <p:cNvSpPr txBox="1"/>
          <p:nvPr/>
        </p:nvSpPr>
        <p:spPr>
          <a:xfrm>
            <a:off x="2920103" y="2152922"/>
            <a:ext cx="881146"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Bút Định dạng</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6" name="TextBox 15"/>
          <p:cNvSpPr txBox="1"/>
          <p:nvPr/>
        </p:nvSpPr>
        <p:spPr>
          <a:xfrm>
            <a:off x="2904201" y="1946188"/>
            <a:ext cx="881146"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Sao</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2920104" y="1723551"/>
            <a:ext cx="881146"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Cắt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18" name="TextBox 17"/>
          <p:cNvSpPr txBox="1"/>
          <p:nvPr/>
        </p:nvSpPr>
        <p:spPr>
          <a:xfrm>
            <a:off x="2215916" y="2962275"/>
            <a:ext cx="491530"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Gửi</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3168003" y="2599851"/>
            <a:ext cx="527697"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K/g...</a:t>
            </a:r>
          </a:p>
        </p:txBody>
      </p:sp>
      <p:sp>
        <p:nvSpPr>
          <p:cNvPr id="20" name="TextBox 19"/>
          <p:cNvSpPr txBox="1"/>
          <p:nvPr/>
        </p:nvSpPr>
        <p:spPr>
          <a:xfrm>
            <a:off x="3152775" y="2865392"/>
            <a:ext cx="481249"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Sao</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2859561" y="3097556"/>
            <a:ext cx="698264"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Chủ đề:</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2277298" y="2321002"/>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Bảng tạm</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610899" y="1008792"/>
            <a:ext cx="1017875" cy="246221"/>
          </a:xfrm>
          <a:prstGeom prst="rect">
            <a:avLst/>
          </a:prstGeom>
          <a:noFill/>
        </p:spPr>
        <p:txBody>
          <a:bodyPr wrap="square" rtlCol="0">
            <a:spAutoFit/>
          </a:bodyPr>
          <a:lstStyle/>
          <a:p>
            <a:r>
              <a:rPr lang="vi-VN" sz="1000" b="1" dirty="0" smtClean="0">
                <a:solidFill>
                  <a:srgbClr val="757575"/>
                </a:solidFill>
                <a:latin typeface="Arial Unicode MS" pitchFamily="34" charset="-128"/>
                <a:ea typeface="Arial Unicode MS" pitchFamily="34" charset="-128"/>
                <a:cs typeface="Arial Unicode MS" pitchFamily="34" charset="-128"/>
              </a:rPr>
              <a:t>Hộp thư đến</a:t>
            </a:r>
            <a:endParaRPr lang="en-US" sz="1050" b="1" dirty="0">
              <a:solidFill>
                <a:srgbClr val="757575"/>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676675" y="1490974"/>
            <a:ext cx="628650" cy="230832"/>
          </a:xfrm>
          <a:prstGeom prst="rect">
            <a:avLst/>
          </a:prstGeom>
          <a:noFill/>
        </p:spPr>
        <p:txBody>
          <a:bodyPr wrap="square" rtlCol="0">
            <a:spAutoFit/>
          </a:bodyPr>
          <a:lstStyle/>
          <a:p>
            <a:r>
              <a:rPr lang="vi-VN" sz="900" b="1" dirty="0" smtClean="0">
                <a:solidFill>
                  <a:schemeClr val="accent3">
                    <a:lumMod val="10000"/>
                  </a:schemeClr>
                </a:solidFill>
                <a:latin typeface="Arial Unicode MS" pitchFamily="34" charset="-128"/>
                <a:ea typeface="Arial Unicode MS" pitchFamily="34" charset="-128"/>
                <a:cs typeface="Arial Unicode MS" pitchFamily="34" charset="-128"/>
              </a:rPr>
              <a:t>Mới</a:t>
            </a:r>
            <a:endParaRPr lang="en-US" sz="1000" b="1"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429745" y="1739343"/>
            <a:ext cx="628650" cy="276999"/>
          </a:xfrm>
          <a:prstGeom prst="rect">
            <a:avLst/>
          </a:prstGeom>
          <a:noFill/>
        </p:spPr>
        <p:txBody>
          <a:bodyPr wrap="square" rtlCol="0">
            <a:spAutoFit/>
          </a:bodyPr>
          <a:lstStyle/>
          <a:p>
            <a:pPr algn="ctr"/>
            <a:r>
              <a:rPr lang="vi-VN" sz="1200" b="1" dirty="0" smtClean="0">
                <a:solidFill>
                  <a:schemeClr val="accent1">
                    <a:lumMod val="75000"/>
                  </a:schemeClr>
                </a:solidFill>
                <a:latin typeface="Arial Unicode MS" pitchFamily="34" charset="-128"/>
                <a:ea typeface="Arial Unicode MS" pitchFamily="34" charset="-128"/>
                <a:cs typeface="Arial Unicode MS" pitchFamily="34" charset="-128"/>
              </a:rPr>
              <a:t>Thư</a:t>
            </a:r>
            <a:endParaRPr lang="en-US" sz="14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slide(fromTop)">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slide(fromTop)">
                                      <p:cBhvr>
                                        <p:cTn id="12" dur="5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92165">
                                            <p:txEl>
                                              <p:pRg st="0" end="0"/>
                                            </p:txEl>
                                          </p:spTgt>
                                        </p:tgtEl>
                                        <p:attrNameLst>
                                          <p:attrName>style.visibility</p:attrName>
                                        </p:attrNameLst>
                                      </p:cBhvr>
                                      <p:to>
                                        <p:strVal val="visible"/>
                                      </p:to>
                                    </p:set>
                                    <p:animEffect transition="in" filter="slide(fromLeft)">
                                      <p:cBhvr>
                                        <p:cTn id="17" dur="500"/>
                                        <p:tgtEl>
                                          <p:spTgt spid="921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P spid="9216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211138" y="73025"/>
            <a:ext cx="8027987" cy="614363"/>
          </a:xfrm>
        </p:spPr>
        <p:txBody>
          <a:bodyPr/>
          <a:lstStyle/>
          <a:p>
            <a:r>
              <a:rPr lang="vi-VN" smtClean="0"/>
              <a:t>Tạo thư </a:t>
            </a:r>
            <a:r>
              <a:rPr lang="vi-VN" dirty="0" smtClean="0"/>
              <a:t>mới</a:t>
            </a:r>
            <a:endParaRPr lang="en-US" dirty="0"/>
          </a:p>
        </p:txBody>
      </p:sp>
      <p:sp>
        <p:nvSpPr>
          <p:cNvPr id="212995" name="Rectangle 3"/>
          <p:cNvSpPr>
            <a:spLocks noChangeArrowheads="1"/>
          </p:cNvSpPr>
          <p:nvPr/>
        </p:nvSpPr>
        <p:spPr bwMode="auto">
          <a:xfrm>
            <a:off x="6119813" y="854075"/>
            <a:ext cx="3024187" cy="498475"/>
          </a:xfrm>
          <a:prstGeom prst="rect">
            <a:avLst/>
          </a:prstGeom>
          <a:noFill/>
          <a:ln w="9525">
            <a:noFill/>
            <a:miter lim="800000"/>
            <a:headEnd/>
            <a:tailEnd/>
          </a:ln>
          <a:effectLst/>
        </p:spPr>
        <p:txBody>
          <a:bodyPr/>
          <a:lstStyle/>
          <a:p>
            <a:pPr>
              <a:spcBef>
                <a:spcPct val="20000"/>
              </a:spcBef>
              <a:spcAft>
                <a:spcPct val="75000"/>
              </a:spcAft>
            </a:pPr>
            <a:r>
              <a:rPr lang="vi-VN" sz="2000" b="1" smtClean="0"/>
              <a:t>Dùng </a:t>
            </a:r>
            <a:r>
              <a:rPr lang="en-US" sz="2000" b="1" smtClean="0"/>
              <a:t>c</a:t>
            </a:r>
            <a:r>
              <a:rPr lang="vi-VN" sz="2000" b="1" smtClean="0"/>
              <a:t>ác</a:t>
            </a:r>
            <a:r>
              <a:rPr lang="en-US" sz="2000" b="1" smtClean="0"/>
              <a:t> </a:t>
            </a:r>
            <a:r>
              <a:rPr lang="vi-VN" sz="2000" b="1" smtClean="0"/>
              <a:t>tab </a:t>
            </a:r>
            <a:r>
              <a:rPr lang="vi-VN" sz="2000" b="1" dirty="0" smtClean="0"/>
              <a:t>khác</a:t>
            </a:r>
            <a:endParaRPr lang="en-US" sz="2000" dirty="0"/>
          </a:p>
        </p:txBody>
      </p:sp>
      <p:sp>
        <p:nvSpPr>
          <p:cNvPr id="212996" name="Rectangle 4"/>
          <p:cNvSpPr>
            <a:spLocks noChangeArrowheads="1"/>
          </p:cNvSpPr>
          <p:nvPr/>
        </p:nvSpPr>
        <p:spPr bwMode="auto">
          <a:xfrm>
            <a:off x="277813" y="3994150"/>
            <a:ext cx="5926137" cy="1000125"/>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Ví dụ, để </a:t>
            </a:r>
            <a:r>
              <a:rPr lang="vi-VN" i="1" dirty="0" smtClean="0">
                <a:solidFill>
                  <a:srgbClr val="FFCC00"/>
                </a:solidFill>
              </a:rPr>
              <a:t>chèn</a:t>
            </a:r>
            <a:r>
              <a:rPr lang="vi-VN" dirty="0" smtClean="0">
                <a:solidFill>
                  <a:srgbClr val="FFCC00"/>
                </a:solidFill>
              </a:rPr>
              <a:t> một ảnh sao cho nó xuất </a:t>
            </a:r>
            <a:r>
              <a:rPr lang="vi-VN" smtClean="0">
                <a:solidFill>
                  <a:srgbClr val="FFCC00"/>
                </a:solidFill>
              </a:rPr>
              <a:t>hiện cùng dòng với </a:t>
            </a:r>
            <a:r>
              <a:rPr lang="vi-VN" dirty="0" smtClean="0">
                <a:solidFill>
                  <a:srgbClr val="FFCC00"/>
                </a:solidFill>
              </a:rPr>
              <a:t>văn bản trong thư </a:t>
            </a:r>
            <a:r>
              <a:rPr lang="vi-VN" smtClean="0">
                <a:solidFill>
                  <a:srgbClr val="FFCC00"/>
                </a:solidFill>
              </a:rPr>
              <a:t>của bạn</a:t>
            </a:r>
            <a:r>
              <a:rPr lang="en-US" smtClean="0">
                <a:solidFill>
                  <a:srgbClr val="FFCC00"/>
                </a:solidFill>
              </a:rPr>
              <a:t> </a:t>
            </a:r>
            <a:r>
              <a:rPr lang="en-US" dirty="0" smtClean="0">
                <a:solidFill>
                  <a:srgbClr val="FFCC00"/>
                </a:solidFill>
              </a:rPr>
              <a:t>(</a:t>
            </a:r>
            <a:r>
              <a:rPr lang="vi-VN" dirty="0" smtClean="0">
                <a:solidFill>
                  <a:srgbClr val="FFCC00"/>
                </a:solidFill>
              </a:rPr>
              <a:t>không phải là </a:t>
            </a:r>
            <a:r>
              <a:rPr lang="vi-VN" smtClean="0">
                <a:solidFill>
                  <a:srgbClr val="FFCC00"/>
                </a:solidFill>
              </a:rPr>
              <a:t>một phần đính </a:t>
            </a:r>
            <a:r>
              <a:rPr lang="vi-VN" dirty="0" smtClean="0">
                <a:solidFill>
                  <a:srgbClr val="FFCC00"/>
                </a:solidFill>
              </a:rPr>
              <a:t>kèm riêng rẽ</a:t>
            </a:r>
            <a:r>
              <a:rPr lang="en-US" dirty="0" smtClean="0">
                <a:solidFill>
                  <a:srgbClr val="FFCC00"/>
                </a:solidFill>
              </a:rPr>
              <a:t>), </a:t>
            </a:r>
            <a:r>
              <a:rPr lang="vi-VN" smtClean="0">
                <a:solidFill>
                  <a:srgbClr val="FFCC00"/>
                </a:solidFill>
              </a:rPr>
              <a:t>bạn cần </a:t>
            </a:r>
            <a:r>
              <a:rPr lang="vi-VN" dirty="0" smtClean="0">
                <a:solidFill>
                  <a:srgbClr val="FFCC00"/>
                </a:solidFill>
              </a:rPr>
              <a:t>chuyển tới tab </a:t>
            </a:r>
            <a:r>
              <a:rPr lang="vi-VN" b="1" dirty="0" smtClean="0">
                <a:solidFill>
                  <a:srgbClr val="FFCC00"/>
                </a:solidFill>
              </a:rPr>
              <a:t>Chèn</a:t>
            </a:r>
            <a:r>
              <a:rPr lang="en-US" dirty="0" smtClean="0">
                <a:solidFill>
                  <a:srgbClr val="FFCC00"/>
                </a:solidFill>
              </a:rPr>
              <a:t>. </a:t>
            </a:r>
            <a:endParaRPr lang="en-US" dirty="0">
              <a:solidFill>
                <a:srgbClr val="FFCC00"/>
              </a:solidFill>
            </a:endParaRPr>
          </a:p>
        </p:txBody>
      </p:sp>
      <p:sp>
        <p:nvSpPr>
          <p:cNvPr id="212997"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12999" name="Rectangle 7"/>
          <p:cNvSpPr>
            <a:spLocks noChangeArrowheads="1"/>
          </p:cNvSpPr>
          <p:nvPr/>
        </p:nvSpPr>
        <p:spPr bwMode="auto">
          <a:xfrm>
            <a:off x="6115050" y="1449388"/>
            <a:ext cx="2744788" cy="1752600"/>
          </a:xfrm>
          <a:prstGeom prst="rect">
            <a:avLst/>
          </a:prstGeom>
          <a:noFill/>
          <a:ln w="9525">
            <a:noFill/>
            <a:miter lim="800000"/>
            <a:headEnd/>
            <a:tailEnd/>
          </a:ln>
          <a:effectLst/>
        </p:spPr>
        <p:txBody>
          <a:bodyPr/>
          <a:lstStyle/>
          <a:p>
            <a:pPr>
              <a:spcBef>
                <a:spcPct val="20000"/>
              </a:spcBef>
              <a:spcAft>
                <a:spcPct val="75000"/>
              </a:spcAft>
            </a:pPr>
            <a:r>
              <a:rPr lang="vi-VN" sz="2000" dirty="0" smtClean="0"/>
              <a:t>Nếu </a:t>
            </a:r>
            <a:r>
              <a:rPr lang="vi-VN" sz="2000" smtClean="0"/>
              <a:t>bạn </a:t>
            </a:r>
            <a:r>
              <a:rPr lang="en-US" sz="2000" smtClean="0"/>
              <a:t>cảm thấy </a:t>
            </a:r>
            <a:r>
              <a:rPr lang="vi-VN" sz="2000" smtClean="0"/>
              <a:t>khó khăn</a:t>
            </a:r>
            <a:r>
              <a:rPr lang="en-US" sz="2000" smtClean="0"/>
              <a:t> </a:t>
            </a:r>
            <a:r>
              <a:rPr lang="vi-VN" sz="2000" smtClean="0"/>
              <a:t>khi tìm</a:t>
            </a:r>
            <a:r>
              <a:rPr lang="en-US" sz="2000" smtClean="0"/>
              <a:t> một </a:t>
            </a:r>
            <a:r>
              <a:rPr lang="vi-VN" sz="2000" smtClean="0"/>
              <a:t>lệnh </a:t>
            </a:r>
            <a:r>
              <a:rPr lang="vi-VN" sz="2000" dirty="0" smtClean="0"/>
              <a:t>hay nút, có </a:t>
            </a:r>
            <a:r>
              <a:rPr lang="vi-VN" sz="2000" smtClean="0"/>
              <a:t>thể </a:t>
            </a:r>
            <a:r>
              <a:rPr lang="en-US" sz="2000" smtClean="0"/>
              <a:t>bạn </a:t>
            </a:r>
            <a:r>
              <a:rPr lang="vi-VN" sz="2000" smtClean="0"/>
              <a:t>cần </a:t>
            </a:r>
            <a:r>
              <a:rPr lang="vi-VN" sz="2000" dirty="0" smtClean="0"/>
              <a:t>tìm kiếm </a:t>
            </a:r>
            <a:r>
              <a:rPr lang="vi-VN" sz="2000" smtClean="0"/>
              <a:t>trên </a:t>
            </a:r>
            <a:r>
              <a:rPr lang="en-US" sz="2000" smtClean="0"/>
              <a:t>một </a:t>
            </a:r>
            <a:r>
              <a:rPr lang="vi-VN" sz="2000" smtClean="0"/>
              <a:t>tab </a:t>
            </a:r>
            <a:r>
              <a:rPr lang="vi-VN" sz="2000" dirty="0" smtClean="0"/>
              <a:t>khác</a:t>
            </a:r>
            <a:r>
              <a:rPr lang="en-US" sz="2000" dirty="0" smtClean="0"/>
              <a:t>. </a:t>
            </a:r>
            <a:endParaRPr lang="en-US" sz="2000" dirty="0"/>
          </a:p>
        </p:txBody>
      </p:sp>
      <p:pic>
        <p:nvPicPr>
          <p:cNvPr id="29" name="Picture 28"/>
          <p:cNvPicPr>
            <a:picLocks noChangeAspect="1" noChangeArrowheads="1"/>
          </p:cNvPicPr>
          <p:nvPr/>
        </p:nvPicPr>
        <p:blipFill>
          <a:blip r:embed="rId3"/>
          <a:srcRect/>
          <a:stretch>
            <a:fillRect/>
          </a:stretch>
        </p:blipFill>
        <p:spPr bwMode="auto">
          <a:xfrm>
            <a:off x="342603" y="895350"/>
            <a:ext cx="5656858" cy="2857500"/>
          </a:xfrm>
          <a:prstGeom prst="rect">
            <a:avLst/>
          </a:prstGeom>
          <a:noFill/>
          <a:ln w="9525">
            <a:noFill/>
            <a:miter lim="800000"/>
            <a:headEnd/>
            <a:tailEnd/>
          </a:ln>
          <a:effectLst/>
        </p:spPr>
      </p:pic>
      <p:sp>
        <p:nvSpPr>
          <p:cNvPr id="26" name="TextBox 25"/>
          <p:cNvSpPr txBox="1"/>
          <p:nvPr/>
        </p:nvSpPr>
        <p:spPr>
          <a:xfrm>
            <a:off x="2410944" y="1487378"/>
            <a:ext cx="694205"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Thông báo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7" name="TextBox 26"/>
          <p:cNvSpPr txBox="1"/>
          <p:nvPr/>
        </p:nvSpPr>
        <p:spPr>
          <a:xfrm>
            <a:off x="3134511" y="1487378"/>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Chèn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8" name="TextBox 27"/>
          <p:cNvSpPr txBox="1"/>
          <p:nvPr/>
        </p:nvSpPr>
        <p:spPr>
          <a:xfrm>
            <a:off x="3814994" y="1487378"/>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Tùy chọn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7" name="TextBox 46"/>
          <p:cNvSpPr txBox="1"/>
          <p:nvPr/>
        </p:nvSpPr>
        <p:spPr>
          <a:xfrm>
            <a:off x="4463580" y="1487378"/>
            <a:ext cx="117522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dạng Văn bản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8" name="TextBox 47"/>
          <p:cNvSpPr txBox="1"/>
          <p:nvPr/>
        </p:nvSpPr>
        <p:spPr>
          <a:xfrm>
            <a:off x="4470560" y="2330526"/>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Văn bản Cơ sở</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49" name="TextBox 48"/>
          <p:cNvSpPr txBox="1"/>
          <p:nvPr/>
        </p:nvSpPr>
        <p:spPr>
          <a:xfrm>
            <a:off x="2072039" y="2070449"/>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Dán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0" name="TextBox 49"/>
          <p:cNvSpPr txBox="1"/>
          <p:nvPr/>
        </p:nvSpPr>
        <p:spPr>
          <a:xfrm>
            <a:off x="2920103" y="2152922"/>
            <a:ext cx="881146"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Bút Định dạng</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1" name="TextBox 50"/>
          <p:cNvSpPr txBox="1"/>
          <p:nvPr/>
        </p:nvSpPr>
        <p:spPr>
          <a:xfrm>
            <a:off x="2904201" y="1946188"/>
            <a:ext cx="881146"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Sao</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52" name="TextBox 51"/>
          <p:cNvSpPr txBox="1"/>
          <p:nvPr/>
        </p:nvSpPr>
        <p:spPr>
          <a:xfrm>
            <a:off x="2920104" y="1723551"/>
            <a:ext cx="881146"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Cắt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53" name="TextBox 52"/>
          <p:cNvSpPr txBox="1"/>
          <p:nvPr/>
        </p:nvSpPr>
        <p:spPr>
          <a:xfrm>
            <a:off x="2215916" y="2962275"/>
            <a:ext cx="491530"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Gửi</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54" name="TextBox 53"/>
          <p:cNvSpPr txBox="1"/>
          <p:nvPr/>
        </p:nvSpPr>
        <p:spPr>
          <a:xfrm>
            <a:off x="3168003" y="2599851"/>
            <a:ext cx="441972"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K/g...</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55" name="TextBox 54"/>
          <p:cNvSpPr txBox="1"/>
          <p:nvPr/>
        </p:nvSpPr>
        <p:spPr>
          <a:xfrm>
            <a:off x="3152775" y="2865392"/>
            <a:ext cx="481249"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Sao</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56" name="TextBox 55"/>
          <p:cNvSpPr txBox="1"/>
          <p:nvPr/>
        </p:nvSpPr>
        <p:spPr>
          <a:xfrm>
            <a:off x="2859561" y="3097556"/>
            <a:ext cx="698264"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Chủ đề:</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57" name="TextBox 56"/>
          <p:cNvSpPr txBox="1"/>
          <p:nvPr/>
        </p:nvSpPr>
        <p:spPr>
          <a:xfrm>
            <a:off x="2277298" y="2321002"/>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Bảng tạm</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58" name="TextBox 57"/>
          <p:cNvSpPr txBox="1"/>
          <p:nvPr/>
        </p:nvSpPr>
        <p:spPr>
          <a:xfrm>
            <a:off x="610899" y="1008792"/>
            <a:ext cx="1017875" cy="246221"/>
          </a:xfrm>
          <a:prstGeom prst="rect">
            <a:avLst/>
          </a:prstGeom>
          <a:noFill/>
        </p:spPr>
        <p:txBody>
          <a:bodyPr wrap="square" rtlCol="0">
            <a:spAutoFit/>
          </a:bodyPr>
          <a:lstStyle/>
          <a:p>
            <a:r>
              <a:rPr lang="vi-VN" sz="1000" b="1" dirty="0" smtClean="0">
                <a:solidFill>
                  <a:srgbClr val="757575"/>
                </a:solidFill>
                <a:latin typeface="Arial Unicode MS" pitchFamily="34" charset="-128"/>
                <a:ea typeface="Arial Unicode MS" pitchFamily="34" charset="-128"/>
                <a:cs typeface="Arial Unicode MS" pitchFamily="34" charset="-128"/>
              </a:rPr>
              <a:t>Hộp thư đến</a:t>
            </a:r>
            <a:endParaRPr lang="en-US" sz="1050" b="1" dirty="0">
              <a:solidFill>
                <a:srgbClr val="757575"/>
              </a:solidFill>
              <a:latin typeface="Arial Unicode MS" pitchFamily="34" charset="-128"/>
              <a:ea typeface="Arial Unicode MS" pitchFamily="34" charset="-128"/>
              <a:cs typeface="Arial Unicode MS" pitchFamily="34" charset="-128"/>
            </a:endParaRPr>
          </a:p>
        </p:txBody>
      </p:sp>
      <p:sp>
        <p:nvSpPr>
          <p:cNvPr id="59" name="TextBox 58"/>
          <p:cNvSpPr txBox="1"/>
          <p:nvPr/>
        </p:nvSpPr>
        <p:spPr>
          <a:xfrm>
            <a:off x="676675" y="1490974"/>
            <a:ext cx="628650" cy="230832"/>
          </a:xfrm>
          <a:prstGeom prst="rect">
            <a:avLst/>
          </a:prstGeom>
          <a:noFill/>
        </p:spPr>
        <p:txBody>
          <a:bodyPr wrap="square" rtlCol="0">
            <a:spAutoFit/>
          </a:bodyPr>
          <a:lstStyle/>
          <a:p>
            <a:r>
              <a:rPr lang="vi-VN" sz="900" b="1" dirty="0" smtClean="0">
                <a:solidFill>
                  <a:schemeClr val="accent3">
                    <a:lumMod val="10000"/>
                  </a:schemeClr>
                </a:solidFill>
                <a:latin typeface="Arial Unicode MS" pitchFamily="34" charset="-128"/>
                <a:ea typeface="Arial Unicode MS" pitchFamily="34" charset="-128"/>
                <a:cs typeface="Arial Unicode MS" pitchFamily="34" charset="-128"/>
              </a:rPr>
              <a:t>Mới</a:t>
            </a:r>
            <a:endParaRPr lang="en-US" sz="1000" b="1"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60" name="TextBox 59"/>
          <p:cNvSpPr txBox="1"/>
          <p:nvPr/>
        </p:nvSpPr>
        <p:spPr>
          <a:xfrm>
            <a:off x="429745" y="1739343"/>
            <a:ext cx="628650" cy="276999"/>
          </a:xfrm>
          <a:prstGeom prst="rect">
            <a:avLst/>
          </a:prstGeom>
          <a:noFill/>
        </p:spPr>
        <p:txBody>
          <a:bodyPr wrap="square" rtlCol="0">
            <a:spAutoFit/>
          </a:bodyPr>
          <a:lstStyle/>
          <a:p>
            <a:pPr algn="ctr"/>
            <a:r>
              <a:rPr lang="vi-VN" sz="1200" b="1" dirty="0" smtClean="0">
                <a:solidFill>
                  <a:schemeClr val="accent1">
                    <a:lumMod val="75000"/>
                  </a:schemeClr>
                </a:solidFill>
                <a:latin typeface="Arial Unicode MS" pitchFamily="34" charset="-128"/>
                <a:ea typeface="Arial Unicode MS" pitchFamily="34" charset="-128"/>
                <a:cs typeface="Arial Unicode MS" pitchFamily="34" charset="-128"/>
              </a:rPr>
              <a:t>Thư</a:t>
            </a:r>
            <a:endParaRPr lang="en-US" sz="14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slide(fromTop)">
                                      <p:cBhvr>
                                        <p:cTn id="7" dur="500"/>
                                        <p:tgtEl>
                                          <p:spTgt spid="212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12999">
                                            <p:txEl>
                                              <p:pRg st="0" end="0"/>
                                            </p:txEl>
                                          </p:spTgt>
                                        </p:tgtEl>
                                        <p:attrNameLst>
                                          <p:attrName>style.visibility</p:attrName>
                                        </p:attrNameLst>
                                      </p:cBhvr>
                                      <p:to>
                                        <p:strVal val="visible"/>
                                      </p:to>
                                    </p:set>
                                    <p:animEffect transition="in" filter="slide(fromTop)">
                                      <p:cBhvr>
                                        <p:cTn id="12" dur="500"/>
                                        <p:tgtEl>
                                          <p:spTgt spid="2129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12996">
                                            <p:txEl>
                                              <p:pRg st="0" end="0"/>
                                            </p:txEl>
                                          </p:spTgt>
                                        </p:tgtEl>
                                        <p:attrNameLst>
                                          <p:attrName>style.visibility</p:attrName>
                                        </p:attrNameLst>
                                      </p:cBhvr>
                                      <p:to>
                                        <p:strVal val="visible"/>
                                      </p:to>
                                    </p:set>
                                    <p:animEffect transition="in" filter="slide(fromLeft)">
                                      <p:cBhvr>
                                        <p:cTn id="17" dur="500"/>
                                        <p:tgtEl>
                                          <p:spTgt spid="2129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autoUpdateAnimBg="0" advAuto="0"/>
      <p:bldP spid="212996" grpId="0" build="p" autoUpdateAnimBg="0"/>
      <p:bldP spid="21299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2"/>
          <p:cNvPicPr>
            <a:picLocks noGrp="1" noChangeAspect="1" noChangeArrowheads="1"/>
          </p:cNvPicPr>
          <p:nvPr>
            <p:ph sz="half" idx="1"/>
          </p:nvPr>
        </p:nvPicPr>
        <p:blipFill>
          <a:blip r:embed="rId3"/>
          <a:srcRect/>
          <a:stretch>
            <a:fillRect/>
          </a:stretch>
        </p:blipFill>
        <p:spPr bwMode="auto">
          <a:xfrm>
            <a:off x="388938" y="968508"/>
            <a:ext cx="5613400" cy="2849297"/>
          </a:xfrm>
          <a:prstGeom prst="rect">
            <a:avLst/>
          </a:prstGeom>
          <a:noFill/>
          <a:ln w="9525">
            <a:noFill/>
            <a:miter lim="800000"/>
            <a:headEnd/>
            <a:tailEnd/>
          </a:ln>
          <a:effectLst/>
        </p:spPr>
      </p:pic>
      <p:sp>
        <p:nvSpPr>
          <p:cNvPr id="215042" name="Rectangle 2"/>
          <p:cNvSpPr>
            <a:spLocks noGrp="1" noChangeArrowheads="1"/>
          </p:cNvSpPr>
          <p:nvPr>
            <p:ph type="title"/>
          </p:nvPr>
        </p:nvSpPr>
        <p:spPr>
          <a:xfrm>
            <a:off x="239713" y="63500"/>
            <a:ext cx="8904287" cy="614363"/>
          </a:xfrm>
        </p:spPr>
        <p:txBody>
          <a:bodyPr/>
          <a:lstStyle/>
          <a:p>
            <a:r>
              <a:rPr lang="vi-VN" dirty="0" smtClean="0"/>
              <a:t>Dùng Sổ Địa chỉ để </a:t>
            </a:r>
            <a:r>
              <a:rPr lang="vi-VN" smtClean="0"/>
              <a:t>thêm người </a:t>
            </a:r>
            <a:r>
              <a:rPr lang="vi-VN" dirty="0" smtClean="0"/>
              <a:t>nhận</a:t>
            </a:r>
            <a:endParaRPr lang="en-US" dirty="0"/>
          </a:p>
        </p:txBody>
      </p:sp>
      <p:sp>
        <p:nvSpPr>
          <p:cNvPr id="21504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dirty="0" smtClean="0"/>
              <a:t>Hãy dùng Sổ Địa chỉ để thêm tên vào </a:t>
            </a:r>
            <a:r>
              <a:rPr lang="vi-VN" sz="2000" smtClean="0"/>
              <a:t>trường </a:t>
            </a:r>
            <a:r>
              <a:rPr lang="en-US" sz="2000" b="1" smtClean="0"/>
              <a:t>K/g</a:t>
            </a:r>
            <a:r>
              <a:rPr lang="vi-VN" sz="2000" b="1" smtClean="0"/>
              <a:t>, </a:t>
            </a:r>
            <a:r>
              <a:rPr lang="vi-VN" sz="2000" b="1" dirty="0" smtClean="0"/>
              <a:t>Sao, </a:t>
            </a:r>
            <a:r>
              <a:rPr lang="vi-VN" sz="2000" dirty="0" smtClean="0"/>
              <a:t>và </a:t>
            </a:r>
            <a:r>
              <a:rPr lang="vi-VN" sz="2000" b="1" dirty="0" smtClean="0"/>
              <a:t>Sao Ẩn</a:t>
            </a:r>
            <a:r>
              <a:rPr lang="en-US" sz="2000" dirty="0" smtClean="0"/>
              <a:t>.</a:t>
            </a:r>
            <a:endParaRPr lang="en-US" sz="2000" dirty="0"/>
          </a:p>
          <a:p>
            <a:pPr>
              <a:spcBef>
                <a:spcPct val="20000"/>
              </a:spcBef>
              <a:spcAft>
                <a:spcPct val="75000"/>
              </a:spcAft>
            </a:pPr>
            <a:endParaRPr lang="en-US" sz="2000" dirty="0"/>
          </a:p>
        </p:txBody>
      </p:sp>
      <p:sp>
        <p:nvSpPr>
          <p:cNvPr id="21504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15047" name="Rectangle 7"/>
          <p:cNvSpPr>
            <a:spLocks noChangeArrowheads="1"/>
          </p:cNvSpPr>
          <p:nvPr/>
        </p:nvSpPr>
        <p:spPr bwMode="auto">
          <a:xfrm>
            <a:off x="242888" y="4019550"/>
            <a:ext cx="5934075" cy="868363"/>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Bạn sẽ tìm thấy lệnh </a:t>
            </a:r>
            <a:r>
              <a:rPr lang="vi-VN" b="1" dirty="0" smtClean="0">
                <a:solidFill>
                  <a:srgbClr val="FFCC00"/>
                </a:solidFill>
              </a:rPr>
              <a:t>Sổ Địa chỉ</a:t>
            </a:r>
            <a:r>
              <a:rPr lang="vi-VN" dirty="0" smtClean="0">
                <a:solidFill>
                  <a:srgbClr val="FFCC00"/>
                </a:solidFill>
              </a:rPr>
              <a:t> trên tab </a:t>
            </a:r>
            <a:r>
              <a:rPr lang="vi-VN" b="1" dirty="0" smtClean="0">
                <a:solidFill>
                  <a:srgbClr val="FFCC00"/>
                </a:solidFill>
              </a:rPr>
              <a:t>Thư</a:t>
            </a:r>
            <a:r>
              <a:rPr lang="en-US" dirty="0" smtClean="0">
                <a:solidFill>
                  <a:srgbClr val="FFCC00"/>
                </a:solidFill>
              </a:rPr>
              <a:t>. </a:t>
            </a:r>
            <a:endParaRPr lang="en-US" dirty="0">
              <a:solidFill>
                <a:srgbClr val="FFCC00"/>
              </a:solidFill>
            </a:endParaRPr>
          </a:p>
        </p:txBody>
      </p:sp>
      <p:sp>
        <p:nvSpPr>
          <p:cNvPr id="20" name="TextBox 19"/>
          <p:cNvSpPr txBox="1"/>
          <p:nvPr/>
        </p:nvSpPr>
        <p:spPr>
          <a:xfrm>
            <a:off x="5244757" y="1948290"/>
            <a:ext cx="563092"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Sổ </a:t>
            </a:r>
          </a:p>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Địa chỉ</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915519" y="1392128"/>
            <a:ext cx="694205"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Thông báo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9" name="TextBox 28"/>
          <p:cNvSpPr txBox="1"/>
          <p:nvPr/>
        </p:nvSpPr>
        <p:spPr>
          <a:xfrm>
            <a:off x="1639086" y="1392128"/>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Chèn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0" name="TextBox 29"/>
          <p:cNvSpPr txBox="1"/>
          <p:nvPr/>
        </p:nvSpPr>
        <p:spPr>
          <a:xfrm>
            <a:off x="2319569" y="1392128"/>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Tùy chọn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1" name="TextBox 30"/>
          <p:cNvSpPr txBox="1"/>
          <p:nvPr/>
        </p:nvSpPr>
        <p:spPr>
          <a:xfrm>
            <a:off x="2968155" y="1392128"/>
            <a:ext cx="117522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dạng Văn bản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2" name="TextBox 31"/>
          <p:cNvSpPr txBox="1"/>
          <p:nvPr/>
        </p:nvSpPr>
        <p:spPr>
          <a:xfrm>
            <a:off x="3022760" y="2235276"/>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Văn bản Cơ sở</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33" name="TextBox 32"/>
          <p:cNvSpPr txBox="1"/>
          <p:nvPr/>
        </p:nvSpPr>
        <p:spPr>
          <a:xfrm>
            <a:off x="624239" y="1975199"/>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Dán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4" name="TextBox 33"/>
          <p:cNvSpPr txBox="1"/>
          <p:nvPr/>
        </p:nvSpPr>
        <p:spPr>
          <a:xfrm>
            <a:off x="1538978" y="2057672"/>
            <a:ext cx="881146"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Bút Định dạng</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5" name="TextBox 34"/>
          <p:cNvSpPr txBox="1"/>
          <p:nvPr/>
        </p:nvSpPr>
        <p:spPr>
          <a:xfrm>
            <a:off x="1523076" y="1850938"/>
            <a:ext cx="881146"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Sao</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36" name="TextBox 35"/>
          <p:cNvSpPr txBox="1"/>
          <p:nvPr/>
        </p:nvSpPr>
        <p:spPr>
          <a:xfrm>
            <a:off x="1538979" y="1628301"/>
            <a:ext cx="881146"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Cắt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37" name="TextBox 36"/>
          <p:cNvSpPr txBox="1"/>
          <p:nvPr/>
        </p:nvSpPr>
        <p:spPr>
          <a:xfrm>
            <a:off x="768116" y="2867025"/>
            <a:ext cx="491530"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Gửi</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38" name="TextBox 37"/>
          <p:cNvSpPr txBox="1"/>
          <p:nvPr/>
        </p:nvSpPr>
        <p:spPr>
          <a:xfrm>
            <a:off x="1720203" y="2514126"/>
            <a:ext cx="480072"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K/g...</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39" name="TextBox 38"/>
          <p:cNvSpPr txBox="1"/>
          <p:nvPr/>
        </p:nvSpPr>
        <p:spPr>
          <a:xfrm>
            <a:off x="1704975" y="2770142"/>
            <a:ext cx="481249"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Sao</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40" name="TextBox 39"/>
          <p:cNvSpPr txBox="1"/>
          <p:nvPr/>
        </p:nvSpPr>
        <p:spPr>
          <a:xfrm>
            <a:off x="1411761" y="3002306"/>
            <a:ext cx="698264"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Chủ đề:</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41" name="TextBox 40"/>
          <p:cNvSpPr txBox="1"/>
          <p:nvPr/>
        </p:nvSpPr>
        <p:spPr>
          <a:xfrm>
            <a:off x="829498" y="2225752"/>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Bảng tạm</a:t>
            </a:r>
            <a:endParaRPr lang="en-US" sz="900" dirty="0">
              <a:solidFill>
                <a:srgbClr val="0069B8"/>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15043"/>
                                        </p:tgtEl>
                                        <p:attrNameLst>
                                          <p:attrName>style.visibility</p:attrName>
                                        </p:attrNameLst>
                                      </p:cBhvr>
                                      <p:to>
                                        <p:strVal val="visible"/>
                                      </p:to>
                                    </p:set>
                                    <p:animEffect transition="in" filter="slide(fromTop)">
                                      <p:cBhvr>
                                        <p:cTn id="7" dur="500"/>
                                        <p:tgtEl>
                                          <p:spTgt spid="21504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15047">
                                            <p:txEl>
                                              <p:pRg st="0" end="0"/>
                                            </p:txEl>
                                          </p:spTgt>
                                        </p:tgtEl>
                                        <p:attrNameLst>
                                          <p:attrName>style.visibility</p:attrName>
                                        </p:attrNameLst>
                                      </p:cBhvr>
                                      <p:to>
                                        <p:strVal val="visible"/>
                                      </p:to>
                                    </p:set>
                                    <p:animEffect transition="in" filter="slide(fromLeft)">
                                      <p:cBhvr>
                                        <p:cTn id="12" dur="500"/>
                                        <p:tgtEl>
                                          <p:spTgt spid="2150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autoUpdateAnimBg="0"/>
      <p:bldP spid="21504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Content Placeholder 1"/>
          <p:cNvPicPr>
            <a:picLocks noGrp="1" noChangeAspect="1" noChangeArrowheads="1"/>
          </p:cNvPicPr>
          <p:nvPr>
            <p:ph sz="half" idx="1"/>
          </p:nvPr>
        </p:nvPicPr>
        <p:blipFill>
          <a:blip r:embed="rId3"/>
          <a:srcRect/>
          <a:stretch>
            <a:fillRect/>
          </a:stretch>
        </p:blipFill>
        <p:spPr bwMode="auto">
          <a:xfrm>
            <a:off x="369626" y="949325"/>
            <a:ext cx="5613924" cy="2849563"/>
          </a:xfrm>
          <a:prstGeom prst="rect">
            <a:avLst/>
          </a:prstGeom>
          <a:noFill/>
          <a:ln w="9525">
            <a:noFill/>
            <a:miter lim="800000"/>
            <a:headEnd/>
            <a:tailEnd/>
          </a:ln>
          <a:effectLst/>
        </p:spPr>
      </p:pic>
      <p:sp>
        <p:nvSpPr>
          <p:cNvPr id="217090" name="Rectangle 2"/>
          <p:cNvSpPr>
            <a:spLocks noGrp="1" noChangeArrowheads="1"/>
          </p:cNvSpPr>
          <p:nvPr>
            <p:ph type="title"/>
          </p:nvPr>
        </p:nvSpPr>
        <p:spPr>
          <a:xfrm>
            <a:off x="239713" y="63500"/>
            <a:ext cx="8904287" cy="614363"/>
          </a:xfrm>
        </p:spPr>
        <p:txBody>
          <a:bodyPr/>
          <a:lstStyle/>
          <a:p>
            <a:r>
              <a:rPr lang="vi-VN" smtClean="0"/>
              <a:t>Hiện hoặc </a:t>
            </a:r>
            <a:r>
              <a:rPr lang="vi-VN" dirty="0" smtClean="0"/>
              <a:t>ẩn trường Sao ẩn</a:t>
            </a:r>
            <a:endParaRPr lang="en-US" dirty="0"/>
          </a:p>
        </p:txBody>
      </p:sp>
      <p:sp>
        <p:nvSpPr>
          <p:cNvPr id="21709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dirty="0" smtClean="0"/>
              <a:t>Nếu bạn </a:t>
            </a:r>
            <a:r>
              <a:rPr lang="vi-VN" sz="2000" smtClean="0"/>
              <a:t>thích gõ </a:t>
            </a:r>
            <a:r>
              <a:rPr lang="vi-VN" sz="2000" dirty="0" smtClean="0"/>
              <a:t>địa chỉ e-mail trực tiếp trong </a:t>
            </a:r>
            <a:r>
              <a:rPr lang="vi-VN" sz="2000" smtClean="0"/>
              <a:t>hộp </a:t>
            </a:r>
            <a:r>
              <a:rPr lang="en-US" sz="2000" b="1" smtClean="0"/>
              <a:t>K/g </a:t>
            </a:r>
            <a:r>
              <a:rPr lang="vi-VN" sz="2000" smtClean="0"/>
              <a:t>và </a:t>
            </a:r>
            <a:r>
              <a:rPr lang="vi-VN" sz="2000" b="1" dirty="0" smtClean="0"/>
              <a:t>Sao</a:t>
            </a:r>
            <a:r>
              <a:rPr lang="vi-VN" sz="2000" dirty="0" smtClean="0"/>
              <a:t>, bạn cũng có thể muốn biết làm </a:t>
            </a:r>
            <a:r>
              <a:rPr lang="vi-VN" sz="2000" smtClean="0"/>
              <a:t>thế nào để </a:t>
            </a:r>
            <a:r>
              <a:rPr lang="vi-VN" sz="2000" dirty="0" smtClean="0"/>
              <a:t>hiện trường </a:t>
            </a:r>
            <a:r>
              <a:rPr lang="vi-VN" sz="2000" b="1" dirty="0" smtClean="0"/>
              <a:t>Sao </a:t>
            </a:r>
            <a:r>
              <a:rPr lang="vi-VN" sz="2000" b="1" smtClean="0"/>
              <a:t>ẩn</a:t>
            </a:r>
            <a:r>
              <a:rPr lang="vi-VN" sz="2000" smtClean="0"/>
              <a:t> để </a:t>
            </a:r>
            <a:r>
              <a:rPr lang="en-US" sz="2000" smtClean="0"/>
              <a:t>bạn cũng </a:t>
            </a:r>
            <a:r>
              <a:rPr lang="vi-VN" sz="2000" smtClean="0"/>
              <a:t>có thể </a:t>
            </a:r>
            <a:r>
              <a:rPr lang="en-US" sz="2000" smtClean="0"/>
              <a:t>gõ </a:t>
            </a:r>
            <a:r>
              <a:rPr lang="vi-VN" sz="2000" smtClean="0"/>
              <a:t>tên </a:t>
            </a:r>
            <a:r>
              <a:rPr lang="vi-VN" sz="2000" dirty="0" smtClean="0"/>
              <a:t>ở đó</a:t>
            </a:r>
            <a:r>
              <a:rPr lang="en-US" sz="2000" dirty="0" smtClean="0"/>
              <a:t>. </a:t>
            </a:r>
            <a:endParaRPr lang="en-US" sz="2000" dirty="0"/>
          </a:p>
        </p:txBody>
      </p:sp>
      <p:sp>
        <p:nvSpPr>
          <p:cNvPr id="21709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17095" name="Rectangle 7"/>
          <p:cNvSpPr>
            <a:spLocks noChangeArrowheads="1"/>
          </p:cNvSpPr>
          <p:nvPr/>
        </p:nvSpPr>
        <p:spPr bwMode="auto">
          <a:xfrm>
            <a:off x="242888" y="4019550"/>
            <a:ext cx="5934075" cy="1549400"/>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Ảnh </a:t>
            </a:r>
            <a:r>
              <a:rPr lang="en-US" dirty="0" err="1" smtClean="0">
                <a:solidFill>
                  <a:srgbClr val="FFCC00"/>
                </a:solidFill>
              </a:rPr>
              <a:t>này</a:t>
            </a:r>
            <a:r>
              <a:rPr lang="en-US" dirty="0" smtClean="0">
                <a:solidFill>
                  <a:srgbClr val="FFCC00"/>
                </a:solidFill>
              </a:rPr>
              <a:t> </a:t>
            </a:r>
            <a:r>
              <a:rPr lang="vi-VN" dirty="0" smtClean="0">
                <a:solidFill>
                  <a:srgbClr val="FFCC00"/>
                </a:solidFill>
              </a:rPr>
              <a:t>chỉ ra vị trí của lệnh </a:t>
            </a:r>
            <a:r>
              <a:rPr lang="vi-VN" b="1" dirty="0" smtClean="0">
                <a:solidFill>
                  <a:srgbClr val="FFCC00"/>
                </a:solidFill>
              </a:rPr>
              <a:t>Hiện Sao Ẩn</a:t>
            </a:r>
            <a:r>
              <a:rPr lang="en-US" dirty="0" smtClean="0">
                <a:solidFill>
                  <a:srgbClr val="FFCC00"/>
                </a:solidFill>
              </a:rPr>
              <a:t>. </a:t>
            </a:r>
            <a:endParaRPr lang="en-US" dirty="0">
              <a:solidFill>
                <a:srgbClr val="FFCC00"/>
              </a:solidFill>
            </a:endParaRPr>
          </a:p>
          <a:p>
            <a:pPr>
              <a:spcBef>
                <a:spcPct val="20000"/>
              </a:spcBef>
              <a:spcAft>
                <a:spcPct val="75000"/>
              </a:spcAft>
            </a:pPr>
            <a:r>
              <a:rPr lang="vi-VN" dirty="0" smtClean="0">
                <a:solidFill>
                  <a:srgbClr val="FFCC00"/>
                </a:solidFill>
              </a:rPr>
              <a:t>Như bạn thấy, bạn sẽ tìm thấy nó trên tab </a:t>
            </a:r>
            <a:r>
              <a:rPr lang="vi-VN" b="1" dirty="0" smtClean="0">
                <a:solidFill>
                  <a:srgbClr val="FFCC00"/>
                </a:solidFill>
              </a:rPr>
              <a:t>Tùy chọn</a:t>
            </a:r>
            <a:r>
              <a:rPr lang="en-US" dirty="0" smtClean="0">
                <a:solidFill>
                  <a:srgbClr val="FFCC00"/>
                </a:solidFill>
              </a:rPr>
              <a:t>. </a:t>
            </a:r>
            <a:endParaRPr lang="en-US" dirty="0">
              <a:solidFill>
                <a:srgbClr val="FFCC00"/>
              </a:solidFill>
            </a:endParaRPr>
          </a:p>
        </p:txBody>
      </p:sp>
      <p:sp>
        <p:nvSpPr>
          <p:cNvPr id="9" name="TextBox 8"/>
          <p:cNvSpPr txBox="1"/>
          <p:nvPr/>
        </p:nvSpPr>
        <p:spPr>
          <a:xfrm>
            <a:off x="697238" y="1258971"/>
            <a:ext cx="788661"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Thông báo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649751" y="2709448"/>
            <a:ext cx="491530" cy="215444"/>
          </a:xfrm>
          <a:prstGeom prst="rect">
            <a:avLst/>
          </a:prstGeom>
          <a:noFill/>
        </p:spPr>
        <p:txBody>
          <a:bodyPr wrap="square" rtlCol="0">
            <a:spAutoFit/>
          </a:bodyPr>
          <a:lstStyle/>
          <a:p>
            <a:r>
              <a:rPr lang="vi-VN" sz="800" dirty="0" smtClean="0">
                <a:solidFill>
                  <a:schemeClr val="bg1">
                    <a:lumMod val="50000"/>
                  </a:schemeClr>
                </a:solidFill>
                <a:latin typeface="Arial Unicode MS" pitchFamily="34" charset="-128"/>
                <a:ea typeface="Arial Unicode MS" pitchFamily="34" charset="-128"/>
                <a:cs typeface="Arial Unicode MS" pitchFamily="34" charset="-128"/>
              </a:rPr>
              <a:t>Gởi</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14" name="TextBox 13"/>
          <p:cNvSpPr txBox="1"/>
          <p:nvPr/>
        </p:nvSpPr>
        <p:spPr>
          <a:xfrm>
            <a:off x="1599141" y="2391393"/>
            <a:ext cx="515409"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K/g...</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15" name="TextBox 14"/>
          <p:cNvSpPr txBox="1"/>
          <p:nvPr/>
        </p:nvSpPr>
        <p:spPr>
          <a:xfrm>
            <a:off x="1591189" y="2637884"/>
            <a:ext cx="475735" cy="215444"/>
          </a:xfrm>
          <a:prstGeom prst="rect">
            <a:avLst/>
          </a:prstGeom>
          <a:noFill/>
        </p:spPr>
        <p:txBody>
          <a:bodyPr wrap="square" rtlCol="0">
            <a:spAutoFit/>
          </a:bodyPr>
          <a:lstStyle/>
          <a:p>
            <a:r>
              <a:rPr lang="vi-VN" sz="800" dirty="0" smtClean="0">
                <a:solidFill>
                  <a:schemeClr val="bg1">
                    <a:lumMod val="50000"/>
                  </a:schemeClr>
                </a:solidFill>
                <a:latin typeface="Arial Unicode MS" pitchFamily="34" charset="-128"/>
                <a:ea typeface="Arial Unicode MS" pitchFamily="34" charset="-128"/>
                <a:cs typeface="Arial Unicode MS" pitchFamily="34" charset="-128"/>
              </a:rPr>
              <a:t>Sao</a:t>
            </a:r>
            <a:r>
              <a:rPr lang="en-IE" sz="800" dirty="0" smtClean="0">
                <a:solidFill>
                  <a:schemeClr val="bg1">
                    <a:lumMod val="50000"/>
                  </a:schemeClr>
                </a:solidFill>
                <a:latin typeface="Arial Unicode MS" pitchFamily="34" charset="-128"/>
                <a:ea typeface="Arial Unicode MS" pitchFamily="34" charset="-128"/>
                <a:cs typeface="Arial Unicode MS" pitchFamily="34" charset="-128"/>
              </a:rPr>
              <a:t>…</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16" name="TextBox 15"/>
          <p:cNvSpPr txBox="1"/>
          <p:nvPr/>
        </p:nvSpPr>
        <p:spPr>
          <a:xfrm>
            <a:off x="1243074" y="3127929"/>
            <a:ext cx="698264" cy="215444"/>
          </a:xfrm>
          <a:prstGeom prst="rect">
            <a:avLst/>
          </a:prstGeom>
          <a:noFill/>
        </p:spPr>
        <p:txBody>
          <a:bodyPr wrap="square" rtlCol="0">
            <a:spAutoFit/>
          </a:bodyPr>
          <a:lstStyle/>
          <a:p>
            <a:r>
              <a:rPr lang="vi-VN" sz="800" dirty="0" smtClean="0">
                <a:solidFill>
                  <a:schemeClr val="bg1">
                    <a:lumMod val="50000"/>
                  </a:schemeClr>
                </a:solidFill>
                <a:latin typeface="Arial Unicode MS" pitchFamily="34" charset="-128"/>
                <a:ea typeface="Arial Unicode MS" pitchFamily="34" charset="-128"/>
                <a:cs typeface="Arial Unicode MS" pitchFamily="34" charset="-128"/>
              </a:rPr>
              <a:t>Chủ đề</a:t>
            </a:r>
            <a:r>
              <a:rPr lang="en-IE" sz="800" dirty="0" smtClean="0">
                <a:solidFill>
                  <a:schemeClr val="bg1">
                    <a:lumMod val="50000"/>
                  </a:schemeClr>
                </a:solidFill>
                <a:latin typeface="Arial Unicode MS" pitchFamily="34" charset="-128"/>
                <a:ea typeface="Arial Unicode MS" pitchFamily="34" charset="-128"/>
                <a:cs typeface="Arial Unicode MS" pitchFamily="34" charset="-128"/>
              </a:rPr>
              <a:t>:</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1495426" y="2870796"/>
            <a:ext cx="687956" cy="215444"/>
          </a:xfrm>
          <a:prstGeom prst="rect">
            <a:avLst/>
          </a:prstGeom>
          <a:noFill/>
        </p:spPr>
        <p:txBody>
          <a:bodyPr wrap="square" rtlCol="0">
            <a:spAutoFit/>
          </a:bodyPr>
          <a:lstStyle/>
          <a:p>
            <a:r>
              <a:rPr lang="vi-VN" sz="800" b="1" dirty="0" smtClean="0">
                <a:solidFill>
                  <a:schemeClr val="bg1">
                    <a:lumMod val="50000"/>
                  </a:schemeClr>
                </a:solidFill>
                <a:latin typeface="Arial Unicode MS" pitchFamily="34" charset="-128"/>
                <a:ea typeface="Arial Unicode MS" pitchFamily="34" charset="-128"/>
                <a:cs typeface="Arial Unicode MS" pitchFamily="34" charset="-128"/>
              </a:rPr>
              <a:t>Sao ẩn</a:t>
            </a:r>
            <a:r>
              <a:rPr lang="en-IE" sz="800" dirty="0" smtClean="0">
                <a:solidFill>
                  <a:schemeClr val="bg1">
                    <a:lumMod val="50000"/>
                  </a:schemeClr>
                </a:solidFill>
                <a:latin typeface="Arial Unicode MS" pitchFamily="34" charset="-128"/>
                <a:ea typeface="Arial Unicode MS" pitchFamily="34" charset="-128"/>
                <a:cs typeface="Arial Unicode MS" pitchFamily="34" charset="-128"/>
              </a:rPr>
              <a:t>…</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18" name="TextBox 17"/>
          <p:cNvSpPr txBox="1"/>
          <p:nvPr/>
        </p:nvSpPr>
        <p:spPr>
          <a:xfrm>
            <a:off x="2012907" y="1775758"/>
            <a:ext cx="563092" cy="338554"/>
          </a:xfrm>
          <a:prstGeom prst="rect">
            <a:avLst/>
          </a:prstGeom>
          <a:noFill/>
        </p:spPr>
        <p:txBody>
          <a:bodyPr wrap="square" rtlCol="0">
            <a:spAutoFit/>
          </a:bodyPr>
          <a:lstStyle/>
          <a:p>
            <a:pPr algn="ctr"/>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Hiện Sao ẩn</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2511874" y="1784386"/>
            <a:ext cx="563092"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Hiện Từ</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2024253" y="2073768"/>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Trường</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1410486" y="1249253"/>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Chèn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2090969" y="1249253"/>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Tùy chọn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2739555" y="1249253"/>
            <a:ext cx="117522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dạng Văn bản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17091"/>
                                        </p:tgtEl>
                                        <p:attrNameLst>
                                          <p:attrName>style.visibility</p:attrName>
                                        </p:attrNameLst>
                                      </p:cBhvr>
                                      <p:to>
                                        <p:strVal val="visible"/>
                                      </p:to>
                                    </p:set>
                                    <p:animEffect transition="in" filter="slide(fromTop)">
                                      <p:cBhvr>
                                        <p:cTn id="7" dur="500"/>
                                        <p:tgtEl>
                                          <p:spTgt spid="21709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17095">
                                            <p:txEl>
                                              <p:pRg st="0" end="0"/>
                                            </p:txEl>
                                          </p:spTgt>
                                        </p:tgtEl>
                                        <p:attrNameLst>
                                          <p:attrName>style.visibility</p:attrName>
                                        </p:attrNameLst>
                                      </p:cBhvr>
                                      <p:to>
                                        <p:strVal val="visible"/>
                                      </p:to>
                                    </p:set>
                                    <p:animEffect transition="in" filter="slide(fromLeft)">
                                      <p:cBhvr>
                                        <p:cTn id="12" dur="500"/>
                                        <p:tgtEl>
                                          <p:spTgt spid="2170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17095">
                                            <p:txEl>
                                              <p:pRg st="1" end="1"/>
                                            </p:txEl>
                                          </p:spTgt>
                                        </p:tgtEl>
                                        <p:attrNameLst>
                                          <p:attrName>style.visibility</p:attrName>
                                        </p:attrNameLst>
                                      </p:cBhvr>
                                      <p:to>
                                        <p:strVal val="visible"/>
                                      </p:to>
                                    </p:set>
                                    <p:animEffect transition="in" filter="slide(fromLeft)">
                                      <p:cBhvr>
                                        <p:cTn id="17" dur="500"/>
                                        <p:tgtEl>
                                          <p:spTgt spid="2170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autoUpdateAnimBg="0"/>
      <p:bldP spid="21709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3233" name="Picture 1"/>
          <p:cNvPicPr>
            <a:picLocks noGrp="1" noChangeAspect="1" noChangeArrowheads="1"/>
          </p:cNvPicPr>
          <p:nvPr>
            <p:ph sz="half" idx="1"/>
          </p:nvPr>
        </p:nvPicPr>
        <p:blipFill>
          <a:blip r:embed="rId3"/>
          <a:srcRect/>
          <a:stretch>
            <a:fillRect/>
          </a:stretch>
        </p:blipFill>
        <p:spPr bwMode="auto">
          <a:xfrm>
            <a:off x="378920" y="974725"/>
            <a:ext cx="5595334" cy="2849563"/>
          </a:xfrm>
          <a:prstGeom prst="rect">
            <a:avLst/>
          </a:prstGeom>
          <a:noFill/>
          <a:ln w="9525">
            <a:noFill/>
            <a:miter lim="800000"/>
            <a:headEnd/>
            <a:tailEnd/>
          </a:ln>
          <a:effectLst/>
        </p:spPr>
      </p:pic>
      <p:sp>
        <p:nvSpPr>
          <p:cNvPr id="219138" name="Rectangle 2"/>
          <p:cNvSpPr>
            <a:spLocks noGrp="1" noChangeArrowheads="1"/>
          </p:cNvSpPr>
          <p:nvPr>
            <p:ph type="title"/>
          </p:nvPr>
        </p:nvSpPr>
        <p:spPr>
          <a:xfrm>
            <a:off x="239713" y="63500"/>
            <a:ext cx="8904287" cy="614363"/>
          </a:xfrm>
        </p:spPr>
        <p:txBody>
          <a:bodyPr/>
          <a:lstStyle/>
          <a:p>
            <a:r>
              <a:rPr lang="en-US" smtClean="0"/>
              <a:t>Bao gồm </a:t>
            </a:r>
            <a:r>
              <a:rPr lang="vi-VN" smtClean="0"/>
              <a:t>chữ </a:t>
            </a:r>
            <a:r>
              <a:rPr lang="vi-VN" dirty="0" smtClean="0"/>
              <a:t>ký của bạn</a:t>
            </a:r>
            <a:endParaRPr lang="en-US" dirty="0"/>
          </a:p>
        </p:txBody>
      </p:sp>
      <p:sp>
        <p:nvSpPr>
          <p:cNvPr id="21913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dirty="0" smtClean="0"/>
              <a:t>Bạn có muốn dùng chữ ký thư cá nhân ở cuối thư</a:t>
            </a:r>
            <a:r>
              <a:rPr lang="en-US" sz="2000" dirty="0" smtClean="0"/>
              <a:t> Outlook </a:t>
            </a:r>
            <a:r>
              <a:rPr lang="vi-VN" sz="2000" dirty="0" smtClean="0"/>
              <a:t>không</a:t>
            </a:r>
            <a:r>
              <a:rPr lang="en-US" sz="2000" dirty="0" smtClean="0"/>
              <a:t>? </a:t>
            </a:r>
            <a:endParaRPr lang="en-US" sz="2000" dirty="0"/>
          </a:p>
        </p:txBody>
      </p:sp>
      <p:sp>
        <p:nvSpPr>
          <p:cNvPr id="21914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19143" name="Rectangle 7"/>
          <p:cNvSpPr>
            <a:spLocks noChangeArrowheads="1"/>
          </p:cNvSpPr>
          <p:nvPr/>
        </p:nvSpPr>
        <p:spPr bwMode="auto">
          <a:xfrm>
            <a:off x="242888" y="4019550"/>
            <a:ext cx="5934075" cy="2133600"/>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Chữ ký trong e-mail có thể có vai trò cung cấp thông tin liên hệ, làm rõ ngay danh tính hay chi nhánh </a:t>
            </a:r>
            <a:r>
              <a:rPr lang="en-US" dirty="0" smtClean="0">
                <a:solidFill>
                  <a:srgbClr val="FFCC00"/>
                </a:solidFill>
              </a:rPr>
              <a:t>c</a:t>
            </a:r>
            <a:r>
              <a:rPr lang="vi-VN" dirty="0" smtClean="0">
                <a:solidFill>
                  <a:srgbClr val="FFCC00"/>
                </a:solidFill>
              </a:rPr>
              <a:t>ủa bạn và giúp kết thúc thư một cách thích hợp</a:t>
            </a:r>
            <a:r>
              <a:rPr lang="en-US" dirty="0" smtClean="0">
                <a:solidFill>
                  <a:srgbClr val="FFCC00"/>
                </a:solidFill>
              </a:rPr>
              <a:t>. </a:t>
            </a:r>
          </a:p>
        </p:txBody>
      </p:sp>
      <p:sp>
        <p:nvSpPr>
          <p:cNvPr id="12" name="TextBox 11"/>
          <p:cNvSpPr txBox="1"/>
          <p:nvPr/>
        </p:nvSpPr>
        <p:spPr>
          <a:xfrm>
            <a:off x="790999" y="1993490"/>
            <a:ext cx="491530"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Gửi</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1503527" y="1658183"/>
            <a:ext cx="439573"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K/g...</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14" name="TextBox 13"/>
          <p:cNvSpPr txBox="1"/>
          <p:nvPr/>
        </p:nvSpPr>
        <p:spPr>
          <a:xfrm>
            <a:off x="1476375" y="1904674"/>
            <a:ext cx="483648"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Sao</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15" name="TextBox 14"/>
          <p:cNvSpPr txBox="1"/>
          <p:nvPr/>
        </p:nvSpPr>
        <p:spPr>
          <a:xfrm>
            <a:off x="1317647" y="2127313"/>
            <a:ext cx="698264"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Chủ đề</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6" name="TextBox 25"/>
          <p:cNvSpPr txBox="1"/>
          <p:nvPr/>
        </p:nvSpPr>
        <p:spPr>
          <a:xfrm>
            <a:off x="603854" y="2587923"/>
            <a:ext cx="1173192" cy="738664"/>
          </a:xfrm>
          <a:prstGeom prst="rect">
            <a:avLst/>
          </a:prstGeom>
          <a:noFill/>
        </p:spPr>
        <p:txBody>
          <a:bodyPr wrap="square" rtlCol="0">
            <a:spAutoFit/>
          </a:bodyPr>
          <a:lstStyle/>
          <a:p>
            <a:r>
              <a:rPr lang="vi-VN" sz="700" i="1" dirty="0" smtClean="0">
                <a:solidFill>
                  <a:schemeClr val="accent3">
                    <a:lumMod val="10000"/>
                  </a:schemeClr>
                </a:solidFill>
                <a:latin typeface="Verdana" pitchFamily="34" charset="0"/>
              </a:rPr>
              <a:t>Trân trọng</a:t>
            </a:r>
            <a:r>
              <a:rPr lang="en-IE" sz="700" dirty="0" smtClean="0">
                <a:solidFill>
                  <a:schemeClr val="accent3">
                    <a:lumMod val="10000"/>
                  </a:schemeClr>
                </a:solidFill>
                <a:latin typeface="Verdana" pitchFamily="34" charset="0"/>
              </a:rPr>
              <a:t>,</a:t>
            </a:r>
          </a:p>
          <a:p>
            <a:r>
              <a:rPr lang="en-IE" sz="700" b="1" dirty="0" smtClean="0">
                <a:solidFill>
                  <a:srgbClr val="0070C0"/>
                </a:solidFill>
                <a:latin typeface="Verdana" pitchFamily="34" charset="0"/>
              </a:rPr>
              <a:t>PIA LUND</a:t>
            </a:r>
          </a:p>
          <a:p>
            <a:r>
              <a:rPr lang="vi-VN" sz="700" i="1" dirty="0" smtClean="0">
                <a:solidFill>
                  <a:schemeClr val="accent3">
                    <a:lumMod val="10000"/>
                  </a:schemeClr>
                </a:solidFill>
                <a:latin typeface="Verdana" pitchFamily="34" charset="0"/>
              </a:rPr>
              <a:t>Giám đốc Tiếp thị</a:t>
            </a:r>
            <a:endParaRPr lang="en-US" sz="700" i="1" dirty="0" smtClean="0">
              <a:solidFill>
                <a:schemeClr val="accent3">
                  <a:lumMod val="10000"/>
                </a:schemeClr>
              </a:solidFill>
              <a:latin typeface="Verdana" pitchFamily="34" charset="0"/>
            </a:endParaRPr>
          </a:p>
          <a:p>
            <a:r>
              <a:rPr lang="en-IE" sz="700" dirty="0" err="1" smtClean="0">
                <a:solidFill>
                  <a:schemeClr val="accent3">
                    <a:lumMod val="10000"/>
                  </a:schemeClr>
                </a:solidFill>
                <a:latin typeface="Verdana" pitchFamily="34" charset="0"/>
              </a:rPr>
              <a:t>Contoso</a:t>
            </a:r>
            <a:r>
              <a:rPr lang="en-IE" sz="700" dirty="0" smtClean="0">
                <a:solidFill>
                  <a:schemeClr val="accent3">
                    <a:lumMod val="10000"/>
                  </a:schemeClr>
                </a:solidFill>
                <a:latin typeface="Verdana" pitchFamily="34" charset="0"/>
              </a:rPr>
              <a:t> Ltd.</a:t>
            </a:r>
          </a:p>
          <a:p>
            <a:r>
              <a:rPr lang="en-IE" sz="700" dirty="0" smtClean="0">
                <a:solidFill>
                  <a:schemeClr val="accent3">
                    <a:lumMod val="10000"/>
                  </a:schemeClr>
                </a:solidFill>
                <a:latin typeface="Verdana" pitchFamily="34" charset="0"/>
              </a:rPr>
              <a:t>612-555-0189 (w)</a:t>
            </a:r>
          </a:p>
          <a:p>
            <a:r>
              <a:rPr lang="en-IE" sz="700" dirty="0" smtClean="0">
                <a:solidFill>
                  <a:schemeClr val="accent3">
                    <a:lumMod val="10000"/>
                  </a:schemeClr>
                </a:solidFill>
                <a:latin typeface="Verdana" pitchFamily="34" charset="0"/>
              </a:rPr>
              <a:t>612-555-1090 (m)</a:t>
            </a:r>
            <a:endParaRPr lang="en-US" sz="700" dirty="0">
              <a:solidFill>
                <a:schemeClr val="accent3">
                  <a:lumMod val="10000"/>
                </a:schemeClr>
              </a:solidFill>
              <a:latin typeface="Verdana" pitchFamily="34" charset="0"/>
            </a:endParaRPr>
          </a:p>
        </p:txBody>
      </p:sp>
      <p:sp>
        <p:nvSpPr>
          <p:cNvPr id="27" name="TextBox 26"/>
          <p:cNvSpPr txBox="1"/>
          <p:nvPr/>
        </p:nvSpPr>
        <p:spPr>
          <a:xfrm>
            <a:off x="2501665" y="2596548"/>
            <a:ext cx="1173192" cy="400110"/>
          </a:xfrm>
          <a:prstGeom prst="rect">
            <a:avLst/>
          </a:prstGeom>
          <a:noFill/>
        </p:spPr>
        <p:txBody>
          <a:bodyPr wrap="square" rtlCol="0">
            <a:spAutoFit/>
          </a:bodyPr>
          <a:lstStyle/>
          <a:p>
            <a:r>
              <a:rPr lang="vi-VN" sz="1000" b="1" dirty="0" smtClean="0">
                <a:solidFill>
                  <a:srgbClr val="000099"/>
                </a:solidFill>
                <a:latin typeface="Verdana" pitchFamily="34" charset="0"/>
              </a:rPr>
              <a:t>Chúc vui!</a:t>
            </a:r>
            <a:endParaRPr lang="en-IE" sz="1000" dirty="0" smtClean="0">
              <a:solidFill>
                <a:schemeClr val="accent3">
                  <a:lumMod val="10000"/>
                </a:schemeClr>
              </a:solidFill>
              <a:latin typeface="Verdana" pitchFamily="34" charset="0"/>
            </a:endParaRPr>
          </a:p>
          <a:p>
            <a:r>
              <a:rPr lang="en-IE" sz="1000" b="1" dirty="0" err="1" smtClean="0">
                <a:solidFill>
                  <a:srgbClr val="0070C0"/>
                </a:solidFill>
                <a:latin typeface="Verdana" pitchFamily="34" charset="0"/>
              </a:rPr>
              <a:t>Pia</a:t>
            </a:r>
            <a:endParaRPr lang="en-US" sz="800" b="1" dirty="0">
              <a:solidFill>
                <a:srgbClr val="0070C0"/>
              </a:solidFill>
              <a:latin typeface="Verdana" pitchFamily="34" charset="0"/>
            </a:endParaRPr>
          </a:p>
        </p:txBody>
      </p:sp>
      <p:sp>
        <p:nvSpPr>
          <p:cNvPr id="28" name="TextBox 27"/>
          <p:cNvSpPr txBox="1"/>
          <p:nvPr/>
        </p:nvSpPr>
        <p:spPr>
          <a:xfrm>
            <a:off x="4347718" y="2622428"/>
            <a:ext cx="1173192" cy="430887"/>
          </a:xfrm>
          <a:prstGeom prst="rect">
            <a:avLst/>
          </a:prstGeom>
          <a:noFill/>
        </p:spPr>
        <p:txBody>
          <a:bodyPr wrap="square" rtlCol="0">
            <a:spAutoFit/>
          </a:bodyPr>
          <a:lstStyle/>
          <a:p>
            <a:r>
              <a:rPr lang="vi-VN" sz="1100" b="1" dirty="0" smtClean="0">
                <a:solidFill>
                  <a:srgbClr val="0070C0"/>
                </a:solidFill>
                <a:latin typeface="Brush Script MT" pitchFamily="66" charset="0"/>
              </a:rPr>
              <a:t>Kính th</a:t>
            </a:r>
            <a:r>
              <a:rPr lang="vi-VN" sz="900" b="1" i="1" dirty="0" smtClean="0">
                <a:solidFill>
                  <a:srgbClr val="0070C0"/>
                </a:solidFill>
                <a:latin typeface="Brush Script MT" pitchFamily="66" charset="0"/>
              </a:rPr>
              <a:t>ư</a:t>
            </a:r>
            <a:r>
              <a:rPr lang="en-US" sz="1100" b="1" dirty="0" smtClean="0">
                <a:solidFill>
                  <a:srgbClr val="0070C0"/>
                </a:solidFill>
                <a:latin typeface="Brush Script MT" pitchFamily="66" charset="0"/>
              </a:rPr>
              <a:t>,</a:t>
            </a:r>
          </a:p>
          <a:p>
            <a:r>
              <a:rPr lang="en-IE" sz="1100" b="1" dirty="0" err="1" smtClean="0">
                <a:solidFill>
                  <a:srgbClr val="0070C0"/>
                </a:solidFill>
                <a:latin typeface="Brush Script MT" pitchFamily="66" charset="0"/>
              </a:rPr>
              <a:t>Pia</a:t>
            </a:r>
            <a:r>
              <a:rPr lang="en-IE" sz="1100" b="1" dirty="0" smtClean="0">
                <a:solidFill>
                  <a:srgbClr val="0070C0"/>
                </a:solidFill>
                <a:latin typeface="Brush Script MT" pitchFamily="66" charset="0"/>
              </a:rPr>
              <a:t> Lund</a:t>
            </a:r>
            <a:endParaRPr lang="en-US" sz="1000" b="1" dirty="0">
              <a:solidFill>
                <a:srgbClr val="0070C0"/>
              </a:solidFill>
              <a:latin typeface="Brush Script MT" pitchFamily="66" charset="0"/>
            </a:endParaRPr>
          </a:p>
        </p:txBody>
      </p:sp>
      <p:sp>
        <p:nvSpPr>
          <p:cNvPr id="24" name="TextBox 23"/>
          <p:cNvSpPr txBox="1"/>
          <p:nvPr/>
        </p:nvSpPr>
        <p:spPr>
          <a:xfrm>
            <a:off x="2638849" y="2003015"/>
            <a:ext cx="491530"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Gửi</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3351377" y="1667708"/>
            <a:ext cx="468148"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K/g...</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9" name="TextBox 28"/>
          <p:cNvSpPr txBox="1"/>
          <p:nvPr/>
        </p:nvSpPr>
        <p:spPr>
          <a:xfrm>
            <a:off x="3324225" y="1914199"/>
            <a:ext cx="483648"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Sao</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30" name="TextBox 29"/>
          <p:cNvSpPr txBox="1"/>
          <p:nvPr/>
        </p:nvSpPr>
        <p:spPr>
          <a:xfrm>
            <a:off x="3165497" y="2136838"/>
            <a:ext cx="698264"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Chủ đề</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31" name="TextBox 30"/>
          <p:cNvSpPr txBox="1"/>
          <p:nvPr/>
        </p:nvSpPr>
        <p:spPr>
          <a:xfrm>
            <a:off x="4477174" y="1964915"/>
            <a:ext cx="491530"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Gửi</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32" name="TextBox 31"/>
          <p:cNvSpPr txBox="1"/>
          <p:nvPr/>
        </p:nvSpPr>
        <p:spPr>
          <a:xfrm>
            <a:off x="5180177" y="1629608"/>
            <a:ext cx="439573"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K/g...</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33" name="TextBox 32"/>
          <p:cNvSpPr txBox="1"/>
          <p:nvPr/>
        </p:nvSpPr>
        <p:spPr>
          <a:xfrm>
            <a:off x="5162550" y="1876099"/>
            <a:ext cx="483648"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Sao</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34" name="TextBox 33"/>
          <p:cNvSpPr txBox="1"/>
          <p:nvPr/>
        </p:nvSpPr>
        <p:spPr>
          <a:xfrm>
            <a:off x="5003822" y="2098738"/>
            <a:ext cx="698264"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Chủ đề</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19139"/>
                                        </p:tgtEl>
                                        <p:attrNameLst>
                                          <p:attrName>style.visibility</p:attrName>
                                        </p:attrNameLst>
                                      </p:cBhvr>
                                      <p:to>
                                        <p:strVal val="visible"/>
                                      </p:to>
                                    </p:set>
                                    <p:animEffect transition="in" filter="slide(fromTop)">
                                      <p:cBhvr>
                                        <p:cTn id="7" dur="500"/>
                                        <p:tgtEl>
                                          <p:spTgt spid="21913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19143">
                                            <p:txEl>
                                              <p:pRg st="0" end="0"/>
                                            </p:txEl>
                                          </p:spTgt>
                                        </p:tgtEl>
                                        <p:attrNameLst>
                                          <p:attrName>style.visibility</p:attrName>
                                        </p:attrNameLst>
                                      </p:cBhvr>
                                      <p:to>
                                        <p:strVal val="visible"/>
                                      </p:to>
                                    </p:set>
                                    <p:animEffect transition="in" filter="slide(fromLeft)">
                                      <p:cBhvr>
                                        <p:cTn id="12" dur="500"/>
                                        <p:tgtEl>
                                          <p:spTgt spid="2191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autoUpdateAnimBg="0"/>
      <p:bldP spid="21914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9"/>
          <p:cNvPicPr>
            <a:picLocks noGrp="1" noChangeAspect="1" noChangeArrowheads="1"/>
          </p:cNvPicPr>
          <p:nvPr>
            <p:ph sz="half" idx="1"/>
          </p:nvPr>
        </p:nvPicPr>
        <p:blipFill>
          <a:blip r:embed="rId4"/>
          <a:srcRect/>
          <a:stretch>
            <a:fillRect/>
          </a:stretch>
        </p:blipFill>
        <p:spPr bwMode="auto">
          <a:xfrm>
            <a:off x="369626" y="949325"/>
            <a:ext cx="5613924" cy="2849563"/>
          </a:xfrm>
          <a:prstGeom prst="rect">
            <a:avLst/>
          </a:prstGeom>
          <a:noFill/>
          <a:ln w="9525">
            <a:noFill/>
            <a:miter lim="800000"/>
            <a:headEnd/>
            <a:tailEnd/>
          </a:ln>
          <a:effectLst/>
        </p:spPr>
      </p:pic>
      <p:sp>
        <p:nvSpPr>
          <p:cNvPr id="221186" name="Rectangle 2"/>
          <p:cNvSpPr>
            <a:spLocks noGrp="1" noChangeArrowheads="1"/>
          </p:cNvSpPr>
          <p:nvPr>
            <p:ph type="title"/>
          </p:nvPr>
        </p:nvSpPr>
        <p:spPr>
          <a:xfrm>
            <a:off x="239713" y="63500"/>
            <a:ext cx="8904287" cy="614363"/>
          </a:xfrm>
        </p:spPr>
        <p:txBody>
          <a:bodyPr/>
          <a:lstStyle/>
          <a:p>
            <a:r>
              <a:rPr lang="en-US" smtClean="0"/>
              <a:t>Bao gồm </a:t>
            </a:r>
            <a:r>
              <a:rPr lang="vi-VN" smtClean="0"/>
              <a:t>chữ </a:t>
            </a:r>
            <a:r>
              <a:rPr lang="vi-VN" dirty="0" smtClean="0"/>
              <a:t>ký của bạn</a:t>
            </a:r>
            <a:endParaRPr lang="en-US" dirty="0"/>
          </a:p>
        </p:txBody>
      </p:sp>
      <p:sp>
        <p:nvSpPr>
          <p:cNvPr id="221187" name="Rectangle 3"/>
          <p:cNvSpPr>
            <a:spLocks noChangeArrowheads="1"/>
          </p:cNvSpPr>
          <p:nvPr/>
        </p:nvSpPr>
        <p:spPr bwMode="auto">
          <a:xfrm>
            <a:off x="6119813" y="854075"/>
            <a:ext cx="2744787" cy="1684338"/>
          </a:xfrm>
          <a:prstGeom prst="rect">
            <a:avLst/>
          </a:prstGeom>
          <a:noFill/>
          <a:ln w="9525">
            <a:noFill/>
            <a:miter lim="800000"/>
            <a:headEnd/>
            <a:tailEnd/>
          </a:ln>
          <a:effectLst/>
        </p:spPr>
        <p:txBody>
          <a:bodyPr/>
          <a:lstStyle/>
          <a:p>
            <a:pPr>
              <a:spcBef>
                <a:spcPct val="20000"/>
              </a:spcBef>
              <a:spcAft>
                <a:spcPct val="75000"/>
              </a:spcAft>
            </a:pPr>
            <a:r>
              <a:rPr lang="vi-VN" sz="2000" dirty="0" smtClean="0"/>
              <a:t>Bạn có thể thay đổi chữ ký hiện có hay tạo ra chữ ký mới,</a:t>
            </a:r>
            <a:r>
              <a:rPr lang="en-US" sz="2000" dirty="0" smtClean="0"/>
              <a:t> </a:t>
            </a:r>
            <a:r>
              <a:rPr lang="vi-VN" sz="2000" dirty="0" smtClean="0"/>
              <a:t>cũng như đặt chữ </a:t>
            </a:r>
            <a:r>
              <a:rPr lang="vi-VN" sz="2000" smtClean="0"/>
              <a:t>ký </a:t>
            </a:r>
            <a:r>
              <a:rPr lang="en-US" sz="2000" smtClean="0"/>
              <a:t>mặc </a:t>
            </a:r>
            <a:r>
              <a:rPr lang="vi-VN" sz="2000" smtClean="0"/>
              <a:t>định</a:t>
            </a:r>
            <a:r>
              <a:rPr lang="vi-VN" sz="2000" dirty="0" smtClean="0"/>
              <a:t>. </a:t>
            </a:r>
            <a:endParaRPr lang="en-US" sz="2000" dirty="0"/>
          </a:p>
        </p:txBody>
      </p:sp>
      <p:sp>
        <p:nvSpPr>
          <p:cNvPr id="22118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1189" name="Rectangle 5"/>
          <p:cNvSpPr>
            <a:spLocks noChangeArrowheads="1"/>
          </p:cNvSpPr>
          <p:nvPr/>
        </p:nvSpPr>
        <p:spPr bwMode="auto">
          <a:xfrm>
            <a:off x="242888" y="4019550"/>
            <a:ext cx="5934075" cy="401638"/>
          </a:xfrm>
          <a:prstGeom prst="rect">
            <a:avLst/>
          </a:prstGeom>
          <a:noFill/>
          <a:ln w="9525">
            <a:noFill/>
            <a:miter lim="800000"/>
            <a:headEnd/>
            <a:tailEnd/>
          </a:ln>
          <a:effectLst/>
        </p:spPr>
        <p:txBody>
          <a:bodyPr/>
          <a:lstStyle/>
          <a:p>
            <a:pPr>
              <a:spcBef>
                <a:spcPct val="20000"/>
              </a:spcBef>
              <a:spcAft>
                <a:spcPct val="75000"/>
              </a:spcAft>
            </a:pPr>
            <a:r>
              <a:rPr lang="vi-VN" smtClean="0">
                <a:solidFill>
                  <a:srgbClr val="FFCC00"/>
                </a:solidFill>
              </a:rPr>
              <a:t>Ảnh </a:t>
            </a:r>
            <a:r>
              <a:rPr lang="en-US" smtClean="0">
                <a:solidFill>
                  <a:srgbClr val="FFCC00"/>
                </a:solidFill>
              </a:rPr>
              <a:t>trên </a:t>
            </a:r>
            <a:r>
              <a:rPr lang="vi-VN" smtClean="0">
                <a:solidFill>
                  <a:srgbClr val="FFCC00"/>
                </a:solidFill>
              </a:rPr>
              <a:t>cho thấy các bước </a:t>
            </a:r>
            <a:r>
              <a:rPr lang="vi-VN" dirty="0" smtClean="0">
                <a:solidFill>
                  <a:srgbClr val="FFCC00"/>
                </a:solidFill>
              </a:rPr>
              <a:t>tiếp theo</a:t>
            </a:r>
            <a:r>
              <a:rPr lang="en-US" dirty="0" smtClean="0">
                <a:solidFill>
                  <a:srgbClr val="FFCC00"/>
                </a:solidFill>
              </a:rPr>
              <a:t>:</a:t>
            </a:r>
            <a:endParaRPr lang="en-US" dirty="0">
              <a:solidFill>
                <a:srgbClr val="FFCC00"/>
              </a:solidFill>
            </a:endParaRPr>
          </a:p>
        </p:txBody>
      </p:sp>
      <p:graphicFrame>
        <p:nvGraphicFramePr>
          <p:cNvPr id="221191" name="Object 7"/>
          <p:cNvGraphicFramePr>
            <a:graphicFrameLocks noChangeAspect="1"/>
          </p:cNvGraphicFramePr>
          <p:nvPr/>
        </p:nvGraphicFramePr>
        <p:xfrm>
          <a:off x="339725" y="4497388"/>
          <a:ext cx="269875" cy="303212"/>
        </p:xfrm>
        <a:graphic>
          <a:graphicData uri="http://schemas.openxmlformats.org/presentationml/2006/ole">
            <p:oleObj spid="_x0000_s221191" name="Visio" r:id="rId5" imgW="270231" imgH="303063" progId="">
              <p:embed/>
            </p:oleObj>
          </a:graphicData>
        </a:graphic>
      </p:graphicFrame>
      <p:graphicFrame>
        <p:nvGraphicFramePr>
          <p:cNvPr id="221192" name="Object 8"/>
          <p:cNvGraphicFramePr>
            <a:graphicFrameLocks noChangeAspect="1"/>
          </p:cNvGraphicFramePr>
          <p:nvPr/>
        </p:nvGraphicFramePr>
        <p:xfrm>
          <a:off x="339725" y="5211763"/>
          <a:ext cx="269875" cy="303212"/>
        </p:xfrm>
        <a:graphic>
          <a:graphicData uri="http://schemas.openxmlformats.org/presentationml/2006/ole">
            <p:oleObj spid="_x0000_s221192" name="Visio" r:id="rId6" imgW="270231" imgH="303063" progId="">
              <p:embed/>
            </p:oleObj>
          </a:graphicData>
        </a:graphic>
      </p:graphicFrame>
      <p:sp>
        <p:nvSpPr>
          <p:cNvPr id="221193" name="Rectangle 9"/>
          <p:cNvSpPr>
            <a:spLocks noChangeArrowheads="1"/>
          </p:cNvSpPr>
          <p:nvPr/>
        </p:nvSpPr>
        <p:spPr bwMode="auto">
          <a:xfrm>
            <a:off x="676275" y="4464050"/>
            <a:ext cx="5940425" cy="1380378"/>
          </a:xfrm>
          <a:prstGeom prst="rect">
            <a:avLst/>
          </a:prstGeom>
          <a:noFill/>
          <a:ln w="9525" algn="ctr">
            <a:noFill/>
            <a:miter lim="800000"/>
            <a:headEnd/>
            <a:tailEnd/>
          </a:ln>
          <a:effectLst/>
        </p:spPr>
        <p:txBody>
          <a:bodyPr>
            <a:spAutoFit/>
          </a:bodyPr>
          <a:lstStyle/>
          <a:p>
            <a:pPr>
              <a:spcBef>
                <a:spcPct val="20000"/>
              </a:spcBef>
              <a:spcAft>
                <a:spcPct val="45000"/>
              </a:spcAft>
            </a:pPr>
            <a:r>
              <a:rPr lang="vi-VN" dirty="0" smtClean="0">
                <a:solidFill>
                  <a:srgbClr val="FFCC00"/>
                </a:solidFill>
              </a:rPr>
              <a:t>Nếu </a:t>
            </a:r>
            <a:r>
              <a:rPr lang="vi-VN" smtClean="0">
                <a:solidFill>
                  <a:srgbClr val="FFCC00"/>
                </a:solidFill>
              </a:rPr>
              <a:t>đã </a:t>
            </a:r>
            <a:r>
              <a:rPr lang="en-US" smtClean="0">
                <a:solidFill>
                  <a:srgbClr val="FFCC00"/>
                </a:solidFill>
              </a:rPr>
              <a:t>đã </a:t>
            </a:r>
            <a:r>
              <a:rPr lang="vi-VN" smtClean="0">
                <a:solidFill>
                  <a:srgbClr val="FFCC00"/>
                </a:solidFill>
              </a:rPr>
              <a:t>tạo </a:t>
            </a:r>
            <a:r>
              <a:rPr lang="vi-VN" dirty="0" smtClean="0">
                <a:solidFill>
                  <a:srgbClr val="FFCC00"/>
                </a:solidFill>
              </a:rPr>
              <a:t>ra chữ ký trước đây</a:t>
            </a:r>
            <a:r>
              <a:rPr lang="vi-VN" smtClean="0">
                <a:solidFill>
                  <a:srgbClr val="FFCC00"/>
                </a:solidFill>
              </a:rPr>
              <a:t>, </a:t>
            </a:r>
            <a:r>
              <a:rPr lang="en-US" smtClean="0">
                <a:solidFill>
                  <a:srgbClr val="FFCC00"/>
                </a:solidFill>
              </a:rPr>
              <a:t>bạn </a:t>
            </a:r>
            <a:r>
              <a:rPr lang="vi-VN" smtClean="0">
                <a:solidFill>
                  <a:srgbClr val="FFCC00"/>
                </a:solidFill>
              </a:rPr>
              <a:t>sẽ thấy </a:t>
            </a:r>
            <a:r>
              <a:rPr lang="en-US" smtClean="0">
                <a:solidFill>
                  <a:srgbClr val="FFCC00"/>
                </a:solidFill>
              </a:rPr>
              <a:t>chúng được liệt kê </a:t>
            </a:r>
            <a:r>
              <a:rPr lang="vi-VN" smtClean="0">
                <a:solidFill>
                  <a:srgbClr val="FFCC00"/>
                </a:solidFill>
              </a:rPr>
              <a:t>ở </a:t>
            </a:r>
            <a:r>
              <a:rPr lang="vi-VN" dirty="0" smtClean="0">
                <a:solidFill>
                  <a:srgbClr val="FFCC00"/>
                </a:solidFill>
              </a:rPr>
              <a:t>đây</a:t>
            </a:r>
            <a:r>
              <a:rPr lang="en-US" dirty="0" smtClean="0">
                <a:solidFill>
                  <a:srgbClr val="FFCC00"/>
                </a:solidFill>
              </a:rPr>
              <a:t>.</a:t>
            </a:r>
            <a:endParaRPr lang="en-US" dirty="0">
              <a:solidFill>
                <a:srgbClr val="FFCC00"/>
              </a:solidFill>
            </a:endParaRPr>
          </a:p>
          <a:p>
            <a:pPr>
              <a:spcBef>
                <a:spcPct val="20000"/>
              </a:spcBef>
              <a:spcAft>
                <a:spcPct val="45000"/>
              </a:spcAft>
            </a:pPr>
            <a:r>
              <a:rPr lang="vi-VN" dirty="0" smtClean="0">
                <a:solidFill>
                  <a:srgbClr val="FFCC00"/>
                </a:solidFill>
              </a:rPr>
              <a:t>Để tạo ra chữ ký mới</a:t>
            </a:r>
            <a:r>
              <a:rPr lang="vi-VN" smtClean="0">
                <a:solidFill>
                  <a:srgbClr val="FFCC00"/>
                </a:solidFill>
              </a:rPr>
              <a:t>, đặt </a:t>
            </a:r>
            <a:r>
              <a:rPr lang="vi-VN" dirty="0" smtClean="0">
                <a:solidFill>
                  <a:srgbClr val="FFCC00"/>
                </a:solidFill>
              </a:rPr>
              <a:t>chữ ký ngầm định</a:t>
            </a:r>
            <a:r>
              <a:rPr lang="vi-VN" smtClean="0">
                <a:solidFill>
                  <a:srgbClr val="FFCC00"/>
                </a:solidFill>
              </a:rPr>
              <a:t>, </a:t>
            </a:r>
            <a:r>
              <a:rPr lang="en-US" smtClean="0">
                <a:solidFill>
                  <a:srgbClr val="FFCC00"/>
                </a:solidFill>
              </a:rPr>
              <a:t>hoặc </a:t>
            </a:r>
            <a:r>
              <a:rPr lang="vi-VN" smtClean="0">
                <a:solidFill>
                  <a:srgbClr val="FFCC00"/>
                </a:solidFill>
              </a:rPr>
              <a:t>thay </a:t>
            </a:r>
            <a:r>
              <a:rPr lang="vi-VN" dirty="0" smtClean="0">
                <a:solidFill>
                  <a:srgbClr val="FFCC00"/>
                </a:solidFill>
              </a:rPr>
              <a:t>đổi chữ ký hiện có, hãy bấm vào </a:t>
            </a:r>
            <a:r>
              <a:rPr lang="vi-VN" b="1" dirty="0" smtClean="0">
                <a:solidFill>
                  <a:srgbClr val="FFCC00"/>
                </a:solidFill>
              </a:rPr>
              <a:t>Chữ ký</a:t>
            </a:r>
            <a:r>
              <a:rPr lang="en-US" dirty="0" smtClean="0">
                <a:solidFill>
                  <a:srgbClr val="FFCC00"/>
                </a:solidFill>
              </a:rPr>
              <a:t>.</a:t>
            </a:r>
            <a:endParaRPr lang="en-US" dirty="0">
              <a:solidFill>
                <a:srgbClr val="FFCC00"/>
              </a:solidFill>
            </a:endParaRPr>
          </a:p>
        </p:txBody>
      </p:sp>
      <p:sp>
        <p:nvSpPr>
          <p:cNvPr id="221194" name="Rectangle 10"/>
          <p:cNvSpPr>
            <a:spLocks noChangeArrowheads="1"/>
          </p:cNvSpPr>
          <p:nvPr/>
        </p:nvSpPr>
        <p:spPr bwMode="auto">
          <a:xfrm>
            <a:off x="6119813" y="2663825"/>
            <a:ext cx="2744787" cy="1042988"/>
          </a:xfrm>
          <a:prstGeom prst="rect">
            <a:avLst/>
          </a:prstGeom>
          <a:noFill/>
          <a:ln w="9525">
            <a:noFill/>
            <a:miter lim="800000"/>
            <a:headEnd/>
            <a:tailEnd/>
          </a:ln>
          <a:effectLst/>
        </p:spPr>
        <p:txBody>
          <a:bodyPr/>
          <a:lstStyle/>
          <a:p>
            <a:pPr>
              <a:spcBef>
                <a:spcPct val="20000"/>
              </a:spcBef>
              <a:spcAft>
                <a:spcPct val="75000"/>
              </a:spcAft>
            </a:pPr>
            <a:r>
              <a:rPr lang="vi-VN" sz="2000" dirty="0" smtClean="0"/>
              <a:t>Bắt đầu bằng cách bấm vào mũi tên bên dưới lệnh </a:t>
            </a:r>
            <a:r>
              <a:rPr lang="vi-VN" sz="2000" b="1" dirty="0" smtClean="0"/>
              <a:t>Chữ ký</a:t>
            </a:r>
            <a:r>
              <a:rPr lang="en-US" sz="2000" dirty="0" smtClean="0"/>
              <a:t>.</a:t>
            </a:r>
            <a:endParaRPr lang="en-US" sz="2000" dirty="0"/>
          </a:p>
        </p:txBody>
      </p:sp>
      <p:sp>
        <p:nvSpPr>
          <p:cNvPr id="15" name="TextBox 14"/>
          <p:cNvSpPr txBox="1"/>
          <p:nvPr/>
        </p:nvSpPr>
        <p:spPr>
          <a:xfrm>
            <a:off x="419099" y="1267597"/>
            <a:ext cx="714375"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Thông báo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6" name="TextBox 15"/>
          <p:cNvSpPr txBox="1"/>
          <p:nvPr/>
        </p:nvSpPr>
        <p:spPr>
          <a:xfrm>
            <a:off x="1196529" y="1267597"/>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Chèn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1877012" y="1267597"/>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Tùy chọn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8" name="TextBox 17"/>
          <p:cNvSpPr txBox="1"/>
          <p:nvPr/>
        </p:nvSpPr>
        <p:spPr>
          <a:xfrm>
            <a:off x="2525597" y="1267597"/>
            <a:ext cx="1293927"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dạng Văn bản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341723" y="2108947"/>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Văn bản Cơ bản</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3251341" y="2099645"/>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Bao gồm</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1729050" y="1818001"/>
            <a:ext cx="563092"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Sổ</a:t>
            </a:r>
          </a:p>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Địa chỉ</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2225320" y="1818001"/>
            <a:ext cx="563092"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Kiểm tra</a:t>
            </a:r>
          </a:p>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Tên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2800350" y="1818676"/>
            <a:ext cx="666517"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kèm</a:t>
            </a:r>
          </a:p>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Tệp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5277475" y="1819573"/>
            <a:ext cx="563092" cy="33855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Theo dõi tiếp</a:t>
            </a:r>
          </a:p>
        </p:txBody>
      </p:sp>
      <p:sp>
        <p:nvSpPr>
          <p:cNvPr id="26" name="TextBox 25"/>
          <p:cNvSpPr txBox="1"/>
          <p:nvPr/>
        </p:nvSpPr>
        <p:spPr>
          <a:xfrm>
            <a:off x="3376789" y="1809151"/>
            <a:ext cx="625327" cy="33855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Danh thiếp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7" name="TextBox 26"/>
          <p:cNvSpPr txBox="1"/>
          <p:nvPr/>
        </p:nvSpPr>
        <p:spPr>
          <a:xfrm>
            <a:off x="3928788" y="1836150"/>
            <a:ext cx="721571" cy="215444"/>
          </a:xfrm>
          <a:prstGeom prst="rect">
            <a:avLst/>
          </a:prstGeom>
          <a:noFill/>
        </p:spPr>
        <p:txBody>
          <a:bodyPr wrap="square" rtlCol="0">
            <a:spAutoFit/>
          </a:bodyPr>
          <a:lstStyle/>
          <a:p>
            <a:pPr algn="ctr"/>
            <a:r>
              <a:rPr lang="vi-VN" sz="800" dirty="0" smtClean="0">
                <a:solidFill>
                  <a:schemeClr val="tx1">
                    <a:lumMod val="65000"/>
                  </a:schemeClr>
                </a:solidFill>
                <a:latin typeface="Arial Unicode MS" pitchFamily="34" charset="-128"/>
                <a:ea typeface="Arial Unicode MS" pitchFamily="34" charset="-128"/>
                <a:cs typeface="Arial Unicode MS" pitchFamily="34" charset="-128"/>
              </a:rPr>
              <a:t>Lịch</a:t>
            </a:r>
            <a:endParaRPr lang="en-US" sz="900" dirty="0">
              <a:solidFill>
                <a:schemeClr val="tx1">
                  <a:lumMod val="65000"/>
                </a:schemeClr>
              </a:solidFill>
              <a:latin typeface="Arial Unicode MS" pitchFamily="34" charset="-128"/>
              <a:ea typeface="Arial Unicode MS" pitchFamily="34" charset="-128"/>
              <a:cs typeface="Arial Unicode MS" pitchFamily="34" charset="-128"/>
            </a:endParaRPr>
          </a:p>
        </p:txBody>
      </p:sp>
      <p:sp>
        <p:nvSpPr>
          <p:cNvPr id="28" name="TextBox 27"/>
          <p:cNvSpPr txBox="1"/>
          <p:nvPr/>
        </p:nvSpPr>
        <p:spPr>
          <a:xfrm>
            <a:off x="4489575" y="1836151"/>
            <a:ext cx="655184" cy="215444"/>
          </a:xfrm>
          <a:prstGeom prst="rect">
            <a:avLst/>
          </a:prstGeom>
          <a:noFill/>
        </p:spPr>
        <p:txBody>
          <a:bodyPr wrap="square" rtlCol="0">
            <a:spAutoFit/>
          </a:bodyPr>
          <a:lstStyle/>
          <a:p>
            <a:pPr algn="ctr"/>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Chữ ký</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9" name="TextBox 28"/>
          <p:cNvSpPr txBox="1"/>
          <p:nvPr/>
        </p:nvSpPr>
        <p:spPr>
          <a:xfrm>
            <a:off x="4739743" y="2172581"/>
            <a:ext cx="870482" cy="215444"/>
          </a:xfrm>
          <a:prstGeom prst="rect">
            <a:avLst/>
          </a:prstGeom>
          <a:noFill/>
        </p:spPr>
        <p:txBody>
          <a:bodyPr wrap="square" rtlCol="0">
            <a:spAutoFit/>
          </a:bodyPr>
          <a:lstStyle/>
          <a:p>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Doanh nghiệp</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0" name="TextBox 29"/>
          <p:cNvSpPr txBox="1"/>
          <p:nvPr/>
        </p:nvSpPr>
        <p:spPr>
          <a:xfrm>
            <a:off x="4739744" y="2345109"/>
            <a:ext cx="655184" cy="215444"/>
          </a:xfrm>
          <a:prstGeom prst="rect">
            <a:avLst/>
          </a:prstGeom>
          <a:noFill/>
        </p:spPr>
        <p:txBody>
          <a:bodyPr wrap="square" rtlCol="0">
            <a:spAutoFit/>
          </a:bodyPr>
          <a:lstStyle/>
          <a:p>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Cá nhân</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1" name="TextBox 30"/>
          <p:cNvSpPr txBox="1"/>
          <p:nvPr/>
        </p:nvSpPr>
        <p:spPr>
          <a:xfrm>
            <a:off x="4731118" y="2578022"/>
            <a:ext cx="801832" cy="215444"/>
          </a:xfrm>
          <a:prstGeom prst="rect">
            <a:avLst/>
          </a:prstGeom>
          <a:noFill/>
        </p:spPr>
        <p:txBody>
          <a:bodyPr wrap="square" rtlCol="0">
            <a:spAutoFit/>
          </a:bodyPr>
          <a:lstStyle/>
          <a:p>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Chữ ký</a:t>
            </a:r>
            <a:r>
              <a:rPr lang="en-IE" sz="800" b="1" dirty="0" smtClean="0">
                <a:solidFill>
                  <a:schemeClr val="accent1">
                    <a:lumMod val="75000"/>
                  </a:schemeClr>
                </a:solidFill>
                <a:latin typeface="Arial Unicode MS" pitchFamily="34" charset="-128"/>
                <a:ea typeface="Arial Unicode MS" pitchFamily="34" charset="-128"/>
                <a:cs typeface="Arial Unicode MS" pitchFamily="34" charset="-128"/>
              </a:rPr>
              <a:t>…</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2" name="TextBox 31"/>
          <p:cNvSpPr txBox="1"/>
          <p:nvPr/>
        </p:nvSpPr>
        <p:spPr>
          <a:xfrm>
            <a:off x="1687624" y="2126423"/>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Tên</a:t>
            </a:r>
            <a:endParaRPr lang="en-US" sz="900" dirty="0">
              <a:solidFill>
                <a:srgbClr val="0069B8"/>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21187"/>
                                        </p:tgtEl>
                                        <p:attrNameLst>
                                          <p:attrName>style.visibility</p:attrName>
                                        </p:attrNameLst>
                                      </p:cBhvr>
                                      <p:to>
                                        <p:strVal val="visible"/>
                                      </p:to>
                                    </p:set>
                                    <p:animEffect transition="in" filter="slide(fromTop)">
                                      <p:cBhvr>
                                        <p:cTn id="7" dur="500"/>
                                        <p:tgtEl>
                                          <p:spTgt spid="22118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1194"/>
                                        </p:tgtEl>
                                        <p:attrNameLst>
                                          <p:attrName>style.visibility</p:attrName>
                                        </p:attrNameLst>
                                      </p:cBhvr>
                                      <p:to>
                                        <p:strVal val="visible"/>
                                      </p:to>
                                    </p:set>
                                    <p:animEffect transition="in" filter="slide(fromTop)">
                                      <p:cBhvr>
                                        <p:cTn id="12" dur="500"/>
                                        <p:tgtEl>
                                          <p:spTgt spid="22119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21189">
                                            <p:txEl>
                                              <p:pRg st="0" end="0"/>
                                            </p:txEl>
                                          </p:spTgt>
                                        </p:tgtEl>
                                        <p:attrNameLst>
                                          <p:attrName>style.visibility</p:attrName>
                                        </p:attrNameLst>
                                      </p:cBhvr>
                                      <p:to>
                                        <p:strVal val="visible"/>
                                      </p:to>
                                    </p:set>
                                    <p:animEffect transition="in" filter="slide(fromLeft)">
                                      <p:cBhvr>
                                        <p:cTn id="17" dur="500"/>
                                        <p:tgtEl>
                                          <p:spTgt spid="22118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21191"/>
                                        </p:tgtEl>
                                        <p:attrNameLst>
                                          <p:attrName>style.visibility</p:attrName>
                                        </p:attrNameLst>
                                      </p:cBhvr>
                                      <p:to>
                                        <p:strVal val="visible"/>
                                      </p:to>
                                    </p:set>
                                    <p:animEffect transition="in" filter="dissolve">
                                      <p:cBhvr>
                                        <p:cTn id="22" dur="500"/>
                                        <p:tgtEl>
                                          <p:spTgt spid="221191"/>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221192"/>
                                        </p:tgtEl>
                                        <p:attrNameLst>
                                          <p:attrName>style.visibility</p:attrName>
                                        </p:attrNameLst>
                                      </p:cBhvr>
                                      <p:to>
                                        <p:strVal val="visible"/>
                                      </p:to>
                                    </p:set>
                                    <p:animEffect transition="in" filter="dissolve">
                                      <p:cBhvr>
                                        <p:cTn id="26" dur="500"/>
                                        <p:tgtEl>
                                          <p:spTgt spid="221192"/>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21193">
                                            <p:txEl>
                                              <p:pRg st="0" end="0"/>
                                            </p:txEl>
                                          </p:spTgt>
                                        </p:tgtEl>
                                        <p:attrNameLst>
                                          <p:attrName>style.visibility</p:attrName>
                                        </p:attrNameLst>
                                      </p:cBhvr>
                                      <p:to>
                                        <p:strVal val="visible"/>
                                      </p:to>
                                    </p:set>
                                    <p:animEffect transition="in" filter="checkerboard(across)">
                                      <p:cBhvr>
                                        <p:cTn id="31" dur="500"/>
                                        <p:tgtEl>
                                          <p:spTgt spid="22119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21193">
                                            <p:txEl>
                                              <p:pRg st="1" end="1"/>
                                            </p:txEl>
                                          </p:spTgt>
                                        </p:tgtEl>
                                        <p:attrNameLst>
                                          <p:attrName>style.visibility</p:attrName>
                                        </p:attrNameLst>
                                      </p:cBhvr>
                                      <p:to>
                                        <p:strVal val="visible"/>
                                      </p:to>
                                    </p:set>
                                    <p:animEffect transition="in" filter="checkerboard(across)">
                                      <p:cBhvr>
                                        <p:cTn id="36" dur="500"/>
                                        <p:tgtEl>
                                          <p:spTgt spid="2211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autoUpdateAnimBg="0"/>
      <p:bldP spid="221189" grpId="0" build="p" autoUpdateAnimBg="0"/>
      <p:bldP spid="221193" grpId="0" build="p" autoUpdateAnimBg="0"/>
      <p:bldP spid="22119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3105" name="Picture 1"/>
          <p:cNvPicPr>
            <a:picLocks noChangeAspect="1" noChangeArrowheads="1"/>
          </p:cNvPicPr>
          <p:nvPr/>
        </p:nvPicPr>
        <p:blipFill>
          <a:blip r:embed="rId3"/>
          <a:srcRect/>
          <a:stretch>
            <a:fillRect/>
          </a:stretch>
        </p:blipFill>
        <p:spPr bwMode="auto">
          <a:xfrm>
            <a:off x="338372" y="933450"/>
            <a:ext cx="5703420" cy="2895600"/>
          </a:xfrm>
          <a:prstGeom prst="rect">
            <a:avLst/>
          </a:prstGeom>
          <a:noFill/>
          <a:ln w="9525">
            <a:noFill/>
            <a:miter lim="800000"/>
            <a:headEnd/>
            <a:tailEnd/>
          </a:ln>
          <a:effectLst/>
        </p:spPr>
      </p:pic>
      <p:sp>
        <p:nvSpPr>
          <p:cNvPr id="223234" name="Rectangle 2"/>
          <p:cNvSpPr>
            <a:spLocks noGrp="1" noChangeArrowheads="1"/>
          </p:cNvSpPr>
          <p:nvPr>
            <p:ph type="title"/>
          </p:nvPr>
        </p:nvSpPr>
        <p:spPr>
          <a:xfrm>
            <a:off x="239713" y="63500"/>
            <a:ext cx="8904287" cy="614363"/>
          </a:xfrm>
        </p:spPr>
        <p:txBody>
          <a:bodyPr/>
          <a:lstStyle/>
          <a:p>
            <a:r>
              <a:rPr lang="vi-VN" dirty="0" smtClean="0"/>
              <a:t>Sử dụng cờ và lời nhắc</a:t>
            </a:r>
            <a:endParaRPr lang="en-US" dirty="0"/>
          </a:p>
        </p:txBody>
      </p:sp>
      <p:sp>
        <p:nvSpPr>
          <p:cNvPr id="223235" name="Rectangle 3"/>
          <p:cNvSpPr>
            <a:spLocks noChangeArrowheads="1"/>
          </p:cNvSpPr>
          <p:nvPr/>
        </p:nvSpPr>
        <p:spPr bwMode="auto">
          <a:xfrm>
            <a:off x="6119813" y="854075"/>
            <a:ext cx="2744787" cy="1490663"/>
          </a:xfrm>
          <a:prstGeom prst="rect">
            <a:avLst/>
          </a:prstGeom>
          <a:noFill/>
          <a:ln w="9525">
            <a:noFill/>
            <a:miter lim="800000"/>
            <a:headEnd/>
            <a:tailEnd/>
          </a:ln>
          <a:effectLst/>
        </p:spPr>
        <p:txBody>
          <a:bodyPr/>
          <a:lstStyle/>
          <a:p>
            <a:pPr>
              <a:spcBef>
                <a:spcPct val="20000"/>
              </a:spcBef>
              <a:spcAft>
                <a:spcPct val="75000"/>
              </a:spcAft>
            </a:pPr>
            <a:r>
              <a:rPr lang="vi-VN" sz="2000" dirty="0" smtClean="0"/>
              <a:t>Cờ và lời nhắc có thể giúp bạn </a:t>
            </a:r>
            <a:r>
              <a:rPr lang="vi-VN" sz="2000" smtClean="0"/>
              <a:t>và </a:t>
            </a:r>
            <a:r>
              <a:rPr lang="en-US" sz="2000" smtClean="0"/>
              <a:t>những </a:t>
            </a:r>
            <a:r>
              <a:rPr lang="vi-VN" sz="2000" smtClean="0"/>
              <a:t>người </a:t>
            </a:r>
            <a:r>
              <a:rPr lang="vi-VN" sz="2000" dirty="0" smtClean="0"/>
              <a:t>khác nhớ phải làm gì</a:t>
            </a:r>
            <a:r>
              <a:rPr lang="en-US" sz="2000" dirty="0" smtClean="0"/>
              <a:t>. </a:t>
            </a:r>
            <a:endParaRPr lang="en-US" sz="2000" dirty="0"/>
          </a:p>
        </p:txBody>
      </p:sp>
      <p:sp>
        <p:nvSpPr>
          <p:cNvPr id="22323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3239" name="Rectangle 7"/>
          <p:cNvSpPr>
            <a:spLocks noChangeArrowheads="1"/>
          </p:cNvSpPr>
          <p:nvPr/>
        </p:nvSpPr>
        <p:spPr bwMode="auto">
          <a:xfrm>
            <a:off x="242888" y="4019550"/>
            <a:ext cx="5934075" cy="1044575"/>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Để </a:t>
            </a:r>
            <a:r>
              <a:rPr lang="vi-VN" smtClean="0">
                <a:solidFill>
                  <a:srgbClr val="FFCC00"/>
                </a:solidFill>
              </a:rPr>
              <a:t>thêm cờ</a:t>
            </a:r>
            <a:r>
              <a:rPr lang="vi-VN" dirty="0" smtClean="0">
                <a:solidFill>
                  <a:srgbClr val="FFCC00"/>
                </a:solidFill>
              </a:rPr>
              <a:t>, lời nhắc</a:t>
            </a:r>
            <a:r>
              <a:rPr lang="vi-VN" smtClean="0">
                <a:solidFill>
                  <a:srgbClr val="FFCC00"/>
                </a:solidFill>
              </a:rPr>
              <a:t>, </a:t>
            </a:r>
            <a:r>
              <a:rPr lang="en-US" smtClean="0">
                <a:solidFill>
                  <a:srgbClr val="FFCC00"/>
                </a:solidFill>
              </a:rPr>
              <a:t>hoặc </a:t>
            </a:r>
            <a:r>
              <a:rPr lang="vi-VN" smtClean="0">
                <a:solidFill>
                  <a:srgbClr val="FFCC00"/>
                </a:solidFill>
              </a:rPr>
              <a:t>cả </a:t>
            </a:r>
            <a:r>
              <a:rPr lang="vi-VN" dirty="0" smtClean="0">
                <a:solidFill>
                  <a:srgbClr val="FFCC00"/>
                </a:solidFill>
              </a:rPr>
              <a:t>hai </a:t>
            </a:r>
            <a:r>
              <a:rPr lang="vi-VN" smtClean="0">
                <a:solidFill>
                  <a:srgbClr val="FFCC00"/>
                </a:solidFill>
              </a:rPr>
              <a:t>khi </a:t>
            </a:r>
            <a:r>
              <a:rPr lang="en-US" smtClean="0">
                <a:solidFill>
                  <a:srgbClr val="FFCC00"/>
                </a:solidFill>
              </a:rPr>
              <a:t>bạn </a:t>
            </a:r>
            <a:r>
              <a:rPr lang="vi-VN" smtClean="0">
                <a:solidFill>
                  <a:srgbClr val="FFCC00"/>
                </a:solidFill>
              </a:rPr>
              <a:t>đang </a:t>
            </a:r>
            <a:r>
              <a:rPr lang="vi-VN" dirty="0" smtClean="0">
                <a:solidFill>
                  <a:srgbClr val="FFCC00"/>
                </a:solidFill>
              </a:rPr>
              <a:t>tạo thư, bắt đầu bằng cách bấm </a:t>
            </a:r>
            <a:r>
              <a:rPr lang="vi-VN" smtClean="0">
                <a:solidFill>
                  <a:srgbClr val="FFCC00"/>
                </a:solidFill>
              </a:rPr>
              <a:t>vào </a:t>
            </a:r>
            <a:r>
              <a:rPr lang="vi-VN" b="1" smtClean="0">
                <a:solidFill>
                  <a:srgbClr val="FFCC00"/>
                </a:solidFill>
              </a:rPr>
              <a:t>T</a:t>
            </a:r>
            <a:r>
              <a:rPr lang="en-US" b="1" smtClean="0">
                <a:solidFill>
                  <a:srgbClr val="FFCC00"/>
                </a:solidFill>
              </a:rPr>
              <a:t>heo dõi tiếp </a:t>
            </a:r>
            <a:r>
              <a:rPr lang="vi-VN" smtClean="0">
                <a:solidFill>
                  <a:srgbClr val="FFCC00"/>
                </a:solidFill>
              </a:rPr>
              <a:t>trong </a:t>
            </a:r>
            <a:r>
              <a:rPr lang="vi-VN" dirty="0" smtClean="0">
                <a:solidFill>
                  <a:srgbClr val="FFCC00"/>
                </a:solidFill>
              </a:rPr>
              <a:t>nhóm </a:t>
            </a:r>
            <a:r>
              <a:rPr lang="vi-VN" b="1" dirty="0" smtClean="0">
                <a:solidFill>
                  <a:srgbClr val="FFCC00"/>
                </a:solidFill>
              </a:rPr>
              <a:t>Tùy chọn </a:t>
            </a:r>
            <a:r>
              <a:rPr lang="vi-VN" dirty="0" smtClean="0">
                <a:solidFill>
                  <a:srgbClr val="FFCC00"/>
                </a:solidFill>
              </a:rPr>
              <a:t>của một thư mới</a:t>
            </a:r>
            <a:r>
              <a:rPr lang="en-US" dirty="0" smtClean="0">
                <a:solidFill>
                  <a:srgbClr val="FFCC00"/>
                </a:solidFill>
              </a:rPr>
              <a:t>. </a:t>
            </a:r>
            <a:endParaRPr lang="en-US" dirty="0">
              <a:solidFill>
                <a:srgbClr val="FFCC00"/>
              </a:solidFill>
            </a:endParaRPr>
          </a:p>
        </p:txBody>
      </p:sp>
      <p:sp>
        <p:nvSpPr>
          <p:cNvPr id="16" name="TextBox 15"/>
          <p:cNvSpPr txBox="1"/>
          <p:nvPr/>
        </p:nvSpPr>
        <p:spPr>
          <a:xfrm>
            <a:off x="4332525" y="1828201"/>
            <a:ext cx="1353900"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Ngày mai</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4332524" y="1647226"/>
            <a:ext cx="982425"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Hôm nay</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4332525" y="2037751"/>
            <a:ext cx="1353900"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Tuần Này</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4332525" y="2380651"/>
            <a:ext cx="1353900"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Thêm lời nhắc</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4332525" y="2590201"/>
            <a:ext cx="1353900" cy="215444"/>
          </a:xfrm>
          <a:prstGeom prst="rect">
            <a:avLst/>
          </a:prstGeom>
          <a:noFill/>
        </p:spPr>
        <p:txBody>
          <a:bodyPr wrap="square" rtlCol="0">
            <a:spAutoFit/>
          </a:bodyPr>
          <a:lstStyle/>
          <a:p>
            <a:r>
              <a:rPr lang="vi-VN" sz="800" dirty="0" smtClean="0">
                <a:solidFill>
                  <a:schemeClr val="tx2">
                    <a:lumMod val="65000"/>
                  </a:schemeClr>
                </a:solidFill>
                <a:latin typeface="Arial Unicode MS" pitchFamily="34" charset="-128"/>
                <a:ea typeface="Arial Unicode MS" pitchFamily="34" charset="-128"/>
                <a:cs typeface="Arial Unicode MS" pitchFamily="34" charset="-128"/>
              </a:rPr>
              <a:t>Xóa cờ</a:t>
            </a:r>
            <a:endParaRPr lang="en-IE" sz="800" dirty="0" smtClean="0">
              <a:solidFill>
                <a:schemeClr val="tx2">
                  <a:lumMod val="65000"/>
                </a:schemeClr>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4399200" y="2837851"/>
            <a:ext cx="1353900"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Cờ cho Người nhận</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1915646" y="3129993"/>
            <a:ext cx="1313330" cy="276999"/>
          </a:xfrm>
          <a:prstGeom prst="rect">
            <a:avLst/>
          </a:prstGeom>
          <a:noFill/>
        </p:spPr>
        <p:txBody>
          <a:bodyPr wrap="square" rtlCol="0">
            <a:spAutoFit/>
          </a:bodyPr>
          <a:lstStyle/>
          <a:p>
            <a:pPr algn="ctr"/>
            <a:r>
              <a:rPr lang="vi-VN" sz="1200" b="1" dirty="0" smtClean="0">
                <a:solidFill>
                  <a:schemeClr val="accent1">
                    <a:lumMod val="75000"/>
                  </a:schemeClr>
                </a:solidFill>
                <a:latin typeface="Arial Unicode MS" pitchFamily="34" charset="-128"/>
                <a:ea typeface="Arial Unicode MS" pitchFamily="34" charset="-128"/>
                <a:cs typeface="Arial Unicode MS" pitchFamily="34" charset="-128"/>
              </a:rPr>
              <a:t>Hộp thư đến</a:t>
            </a:r>
            <a:endParaRPr lang="en-US" sz="14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2870341" y="1604345"/>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Bao gồm</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28" name="TextBox 27"/>
          <p:cNvSpPr txBox="1"/>
          <p:nvPr/>
        </p:nvSpPr>
        <p:spPr>
          <a:xfrm>
            <a:off x="2857500" y="1304326"/>
            <a:ext cx="666517"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kèm</a:t>
            </a:r>
          </a:p>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Tệp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9" name="TextBox 28"/>
          <p:cNvSpPr txBox="1"/>
          <p:nvPr/>
        </p:nvSpPr>
        <p:spPr>
          <a:xfrm>
            <a:off x="4057650" y="1300163"/>
            <a:ext cx="609600" cy="33855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Theo</a:t>
            </a:r>
            <a:r>
              <a:rPr lang="en-US" sz="800"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dõi </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tiếp</a:t>
            </a:r>
            <a:endParaRPr lang="vi-VN"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0" name="TextBox 29"/>
          <p:cNvSpPr txBox="1"/>
          <p:nvPr/>
        </p:nvSpPr>
        <p:spPr>
          <a:xfrm>
            <a:off x="2068624" y="1335848"/>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Tên</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31" name="TextBox 30"/>
          <p:cNvSpPr txBox="1"/>
          <p:nvPr/>
        </p:nvSpPr>
        <p:spPr>
          <a:xfrm>
            <a:off x="762424" y="2250665"/>
            <a:ext cx="491530"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Gửi</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32" name="TextBox 31"/>
          <p:cNvSpPr txBox="1"/>
          <p:nvPr/>
        </p:nvSpPr>
        <p:spPr>
          <a:xfrm>
            <a:off x="1522577" y="1896308"/>
            <a:ext cx="430048"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K/g...</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33" name="TextBox 32"/>
          <p:cNvSpPr txBox="1"/>
          <p:nvPr/>
        </p:nvSpPr>
        <p:spPr>
          <a:xfrm>
            <a:off x="1495425" y="2161849"/>
            <a:ext cx="483648"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Sao</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34" name="TextBox 33"/>
          <p:cNvSpPr txBox="1"/>
          <p:nvPr/>
        </p:nvSpPr>
        <p:spPr>
          <a:xfrm>
            <a:off x="1336697" y="2384488"/>
            <a:ext cx="698264"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Chủ đề</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23235"/>
                                        </p:tgtEl>
                                        <p:attrNameLst>
                                          <p:attrName>style.visibility</p:attrName>
                                        </p:attrNameLst>
                                      </p:cBhvr>
                                      <p:to>
                                        <p:strVal val="visible"/>
                                      </p:to>
                                    </p:set>
                                    <p:animEffect transition="in" filter="slide(fromTop)">
                                      <p:cBhvr>
                                        <p:cTn id="7" dur="500"/>
                                        <p:tgtEl>
                                          <p:spTgt spid="22323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23239">
                                            <p:txEl>
                                              <p:pRg st="0" end="0"/>
                                            </p:txEl>
                                          </p:spTgt>
                                        </p:tgtEl>
                                        <p:attrNameLst>
                                          <p:attrName>style.visibility</p:attrName>
                                        </p:attrNameLst>
                                      </p:cBhvr>
                                      <p:to>
                                        <p:strVal val="visible"/>
                                      </p:to>
                                    </p:set>
                                    <p:animEffect transition="in" filter="slide(fromLeft)">
                                      <p:cBhvr>
                                        <p:cTn id="12" dur="500"/>
                                        <p:tgtEl>
                                          <p:spTgt spid="2232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autoUpdateAnimBg="0"/>
      <p:bldP spid="22323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239713" y="63500"/>
            <a:ext cx="8904287" cy="614363"/>
          </a:xfrm>
        </p:spPr>
        <p:txBody>
          <a:bodyPr/>
          <a:lstStyle/>
          <a:p>
            <a:r>
              <a:rPr lang="vi-VN" dirty="0" smtClean="0"/>
              <a:t>Sử dụng cờ và lời nhắc</a:t>
            </a:r>
            <a:endParaRPr lang="en-US" dirty="0"/>
          </a:p>
        </p:txBody>
      </p:sp>
      <p:sp>
        <p:nvSpPr>
          <p:cNvPr id="225283" name="Rectangle 3"/>
          <p:cNvSpPr>
            <a:spLocks noChangeArrowheads="1"/>
          </p:cNvSpPr>
          <p:nvPr/>
        </p:nvSpPr>
        <p:spPr bwMode="auto">
          <a:xfrm>
            <a:off x="6119813" y="854075"/>
            <a:ext cx="2744787" cy="809625"/>
          </a:xfrm>
          <a:prstGeom prst="rect">
            <a:avLst/>
          </a:prstGeom>
          <a:noFill/>
          <a:ln w="9525">
            <a:noFill/>
            <a:miter lim="800000"/>
            <a:headEnd/>
            <a:tailEnd/>
          </a:ln>
          <a:effectLst/>
        </p:spPr>
        <p:txBody>
          <a:bodyPr/>
          <a:lstStyle/>
          <a:p>
            <a:pPr>
              <a:spcBef>
                <a:spcPct val="20000"/>
              </a:spcBef>
              <a:spcAft>
                <a:spcPct val="75000"/>
              </a:spcAft>
            </a:pPr>
            <a:r>
              <a:rPr lang="vi-VN" sz="2000" b="1" smtClean="0"/>
              <a:t>T</a:t>
            </a:r>
            <a:r>
              <a:rPr lang="en-US" sz="2000" b="1" smtClean="0"/>
              <a:t>heo dõi tiếp </a:t>
            </a:r>
            <a:r>
              <a:rPr lang="vi-VN" sz="2000" b="1" smtClean="0"/>
              <a:t>cho chính bạn.</a:t>
            </a:r>
            <a:endParaRPr lang="en-US" sz="2000" b="1" dirty="0"/>
          </a:p>
        </p:txBody>
      </p:sp>
      <p:sp>
        <p:nvSpPr>
          <p:cNvPr id="22528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5285" name="Rectangle 5"/>
          <p:cNvSpPr>
            <a:spLocks noChangeArrowheads="1"/>
          </p:cNvSpPr>
          <p:nvPr/>
        </p:nvSpPr>
        <p:spPr bwMode="auto">
          <a:xfrm>
            <a:off x="242888" y="4019550"/>
            <a:ext cx="6143398" cy="1862138"/>
          </a:xfrm>
          <a:prstGeom prst="rect">
            <a:avLst/>
          </a:prstGeom>
          <a:noFill/>
          <a:ln w="9525">
            <a:noFill/>
            <a:miter lim="800000"/>
            <a:headEnd/>
            <a:tailEnd/>
          </a:ln>
          <a:effectLst/>
        </p:spPr>
        <p:txBody>
          <a:bodyPr/>
          <a:lstStyle/>
          <a:p>
            <a:pPr>
              <a:spcBef>
                <a:spcPct val="20000"/>
              </a:spcBef>
              <a:spcAft>
                <a:spcPct val="75000"/>
              </a:spcAft>
            </a:pPr>
            <a:r>
              <a:rPr lang="vi-VN" smtClean="0">
                <a:solidFill>
                  <a:srgbClr val="FFCC00"/>
                </a:solidFill>
              </a:rPr>
              <a:t>Để chắc chắn nhớ làm vậy, hãy dựng cờ cho thư của chính bạn bằng cách bấm vào </a:t>
            </a:r>
            <a:r>
              <a:rPr lang="vi-VN" b="1" smtClean="0">
                <a:solidFill>
                  <a:srgbClr val="FFCC00"/>
                </a:solidFill>
              </a:rPr>
              <a:t>Theo dõi tiếp</a:t>
            </a:r>
            <a:r>
              <a:rPr lang="vi-VN" smtClean="0">
                <a:solidFill>
                  <a:srgbClr val="FFCC00"/>
                </a:solidFill>
              </a:rPr>
              <a:t> và sau đó bấm </a:t>
            </a:r>
            <a:r>
              <a:rPr lang="vi-VN" b="1" smtClean="0">
                <a:solidFill>
                  <a:srgbClr val="FFCC00"/>
                </a:solidFill>
              </a:rPr>
              <a:t>Ngày mai</a:t>
            </a:r>
            <a:r>
              <a:rPr lang="vi-VN" smtClean="0">
                <a:solidFill>
                  <a:srgbClr val="FFCC00"/>
                </a:solidFill>
              </a:rPr>
              <a:t>. </a:t>
            </a:r>
          </a:p>
          <a:p>
            <a:pPr>
              <a:spcBef>
                <a:spcPct val="20000"/>
              </a:spcBef>
              <a:spcAft>
                <a:spcPct val="75000"/>
              </a:spcAft>
            </a:pPr>
            <a:r>
              <a:rPr lang="vi-VN" smtClean="0">
                <a:solidFill>
                  <a:srgbClr val="FFCC00"/>
                </a:solidFill>
              </a:rPr>
              <a:t>Thư đã được dựng cờ và thêm vào Danh sách Việc-cần-làm trong </a:t>
            </a:r>
            <a:r>
              <a:rPr lang="vi-VN" b="1" smtClean="0">
                <a:solidFill>
                  <a:srgbClr val="FFCC00"/>
                </a:solidFill>
              </a:rPr>
              <a:t>Nhiệm vụ. </a:t>
            </a:r>
            <a:r>
              <a:rPr lang="vi-VN" smtClean="0">
                <a:solidFill>
                  <a:srgbClr val="FFCC00"/>
                </a:solidFill>
              </a:rPr>
              <a:t>Nó cũng sẽ hiện lên như một khoản mục trong Thanh Việc-cần-làm của riêng bạn.</a:t>
            </a:r>
            <a:endParaRPr lang="vi-VN">
              <a:solidFill>
                <a:srgbClr val="FFCC00"/>
              </a:solidFill>
            </a:endParaRPr>
          </a:p>
        </p:txBody>
      </p:sp>
      <p:sp>
        <p:nvSpPr>
          <p:cNvPr id="225287" name="Rectangle 7"/>
          <p:cNvSpPr>
            <a:spLocks noChangeArrowheads="1"/>
          </p:cNvSpPr>
          <p:nvPr/>
        </p:nvSpPr>
        <p:spPr bwMode="auto">
          <a:xfrm>
            <a:off x="6119813" y="1749425"/>
            <a:ext cx="2744787" cy="1646238"/>
          </a:xfrm>
          <a:prstGeom prst="rect">
            <a:avLst/>
          </a:prstGeom>
          <a:noFill/>
          <a:ln w="9525">
            <a:noFill/>
            <a:miter lim="800000"/>
            <a:headEnd/>
            <a:tailEnd/>
          </a:ln>
          <a:effectLst/>
        </p:spPr>
        <p:txBody>
          <a:bodyPr/>
          <a:lstStyle/>
          <a:p>
            <a:pPr>
              <a:spcBef>
                <a:spcPct val="20000"/>
              </a:spcBef>
              <a:spcAft>
                <a:spcPct val="75000"/>
              </a:spcAft>
            </a:pPr>
            <a:r>
              <a:rPr lang="vi-VN" sz="2000" dirty="0" smtClean="0"/>
              <a:t>Giả sử bạn gửi </a:t>
            </a:r>
            <a:r>
              <a:rPr lang="vi-VN" sz="2000" smtClean="0"/>
              <a:t>thư </a:t>
            </a:r>
            <a:r>
              <a:rPr lang="en-US" sz="2000" smtClean="0"/>
              <a:t>cho một đồng nghiệp</a:t>
            </a:r>
            <a:r>
              <a:rPr lang="vi-VN" sz="2000" smtClean="0"/>
              <a:t> </a:t>
            </a:r>
            <a:r>
              <a:rPr lang="en-US" sz="2000" smtClean="0"/>
              <a:t>nói </a:t>
            </a:r>
            <a:r>
              <a:rPr lang="vi-VN" sz="2000" smtClean="0"/>
              <a:t>rằng</a:t>
            </a:r>
            <a:r>
              <a:rPr lang="en-US" sz="2000" smtClean="0"/>
              <a:t> “</a:t>
            </a:r>
            <a:r>
              <a:rPr lang="vi-VN" sz="2000" dirty="0" smtClean="0"/>
              <a:t>Tôi sẽ tiếp tục liên hệ </a:t>
            </a:r>
            <a:r>
              <a:rPr lang="vi-VN" sz="2000" smtClean="0"/>
              <a:t>với </a:t>
            </a:r>
            <a:r>
              <a:rPr lang="en-US" sz="2000" smtClean="0"/>
              <a:t>bạn</a:t>
            </a:r>
            <a:r>
              <a:rPr lang="vi-VN" sz="2000" smtClean="0"/>
              <a:t> </a:t>
            </a:r>
            <a:r>
              <a:rPr lang="vi-VN" sz="2000" dirty="0" smtClean="0"/>
              <a:t>vào ngày mai</a:t>
            </a:r>
            <a:r>
              <a:rPr lang="en-US" sz="2000" dirty="0" smtClean="0"/>
              <a:t>.” </a:t>
            </a:r>
            <a:endParaRPr lang="en-US" sz="2000" dirty="0"/>
          </a:p>
        </p:txBody>
      </p:sp>
      <p:pic>
        <p:nvPicPr>
          <p:cNvPr id="25" name="Picture 1"/>
          <p:cNvPicPr>
            <a:picLocks noChangeAspect="1" noChangeArrowheads="1"/>
          </p:cNvPicPr>
          <p:nvPr/>
        </p:nvPicPr>
        <p:blipFill>
          <a:blip r:embed="rId3"/>
          <a:srcRect/>
          <a:stretch>
            <a:fillRect/>
          </a:stretch>
        </p:blipFill>
        <p:spPr bwMode="auto">
          <a:xfrm>
            <a:off x="338372" y="933450"/>
            <a:ext cx="5703420" cy="2895600"/>
          </a:xfrm>
          <a:prstGeom prst="rect">
            <a:avLst/>
          </a:prstGeom>
          <a:noFill/>
          <a:ln w="9525">
            <a:noFill/>
            <a:miter lim="800000"/>
            <a:headEnd/>
            <a:tailEnd/>
          </a:ln>
          <a:effectLst/>
        </p:spPr>
      </p:pic>
      <p:sp>
        <p:nvSpPr>
          <p:cNvPr id="23" name="TextBox 22"/>
          <p:cNvSpPr txBox="1"/>
          <p:nvPr/>
        </p:nvSpPr>
        <p:spPr>
          <a:xfrm>
            <a:off x="4332525" y="1828201"/>
            <a:ext cx="1353900"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Ngày mai</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4332524" y="1647226"/>
            <a:ext cx="982425"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Hôm nay</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1" name="TextBox 40"/>
          <p:cNvSpPr txBox="1"/>
          <p:nvPr/>
        </p:nvSpPr>
        <p:spPr>
          <a:xfrm>
            <a:off x="4332525" y="2037751"/>
            <a:ext cx="1353900"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Tuần Này</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2" name="TextBox 41"/>
          <p:cNvSpPr txBox="1"/>
          <p:nvPr/>
        </p:nvSpPr>
        <p:spPr>
          <a:xfrm>
            <a:off x="4332525" y="2380651"/>
            <a:ext cx="1353900"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Thêm lời nhắc</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3" name="TextBox 42"/>
          <p:cNvSpPr txBox="1"/>
          <p:nvPr/>
        </p:nvSpPr>
        <p:spPr>
          <a:xfrm>
            <a:off x="4332525" y="2590201"/>
            <a:ext cx="1353900" cy="215444"/>
          </a:xfrm>
          <a:prstGeom prst="rect">
            <a:avLst/>
          </a:prstGeom>
          <a:noFill/>
        </p:spPr>
        <p:txBody>
          <a:bodyPr wrap="square" rtlCol="0">
            <a:spAutoFit/>
          </a:bodyPr>
          <a:lstStyle/>
          <a:p>
            <a:r>
              <a:rPr lang="vi-VN" sz="800" dirty="0" smtClean="0">
                <a:solidFill>
                  <a:schemeClr val="tx2">
                    <a:lumMod val="65000"/>
                  </a:schemeClr>
                </a:solidFill>
                <a:latin typeface="Arial Unicode MS" pitchFamily="34" charset="-128"/>
                <a:ea typeface="Arial Unicode MS" pitchFamily="34" charset="-128"/>
                <a:cs typeface="Arial Unicode MS" pitchFamily="34" charset="-128"/>
              </a:rPr>
              <a:t>Xóa cờ</a:t>
            </a:r>
            <a:endParaRPr lang="en-IE" sz="800" dirty="0" smtClean="0">
              <a:solidFill>
                <a:schemeClr val="tx2">
                  <a:lumMod val="65000"/>
                </a:schemeClr>
              </a:solidFill>
              <a:latin typeface="Arial Unicode MS" pitchFamily="34" charset="-128"/>
              <a:ea typeface="Arial Unicode MS" pitchFamily="34" charset="-128"/>
              <a:cs typeface="Arial Unicode MS" pitchFamily="34" charset="-128"/>
            </a:endParaRPr>
          </a:p>
        </p:txBody>
      </p:sp>
      <p:sp>
        <p:nvSpPr>
          <p:cNvPr id="44" name="TextBox 43"/>
          <p:cNvSpPr txBox="1"/>
          <p:nvPr/>
        </p:nvSpPr>
        <p:spPr>
          <a:xfrm>
            <a:off x="4399200" y="2837851"/>
            <a:ext cx="1353900"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Cờ cho Người nhận</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5" name="TextBox 44"/>
          <p:cNvSpPr txBox="1"/>
          <p:nvPr/>
        </p:nvSpPr>
        <p:spPr>
          <a:xfrm>
            <a:off x="1915646" y="3129993"/>
            <a:ext cx="1313330" cy="276999"/>
          </a:xfrm>
          <a:prstGeom prst="rect">
            <a:avLst/>
          </a:prstGeom>
          <a:noFill/>
        </p:spPr>
        <p:txBody>
          <a:bodyPr wrap="square" rtlCol="0">
            <a:spAutoFit/>
          </a:bodyPr>
          <a:lstStyle/>
          <a:p>
            <a:pPr algn="ctr"/>
            <a:r>
              <a:rPr lang="vi-VN" sz="1200" b="1" dirty="0" smtClean="0">
                <a:solidFill>
                  <a:schemeClr val="accent1">
                    <a:lumMod val="75000"/>
                  </a:schemeClr>
                </a:solidFill>
                <a:latin typeface="Arial Unicode MS" pitchFamily="34" charset="-128"/>
                <a:ea typeface="Arial Unicode MS" pitchFamily="34" charset="-128"/>
                <a:cs typeface="Arial Unicode MS" pitchFamily="34" charset="-128"/>
              </a:rPr>
              <a:t>Hộp thư đến</a:t>
            </a:r>
            <a:endParaRPr lang="en-US" sz="14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6" name="TextBox 45"/>
          <p:cNvSpPr txBox="1"/>
          <p:nvPr/>
        </p:nvSpPr>
        <p:spPr>
          <a:xfrm>
            <a:off x="2870341" y="1604345"/>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Bao gồm</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47" name="TextBox 46"/>
          <p:cNvSpPr txBox="1"/>
          <p:nvPr/>
        </p:nvSpPr>
        <p:spPr>
          <a:xfrm>
            <a:off x="2857500" y="1304326"/>
            <a:ext cx="666517"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kèm</a:t>
            </a:r>
          </a:p>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Tệp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8" name="TextBox 47"/>
          <p:cNvSpPr txBox="1"/>
          <p:nvPr/>
        </p:nvSpPr>
        <p:spPr>
          <a:xfrm>
            <a:off x="4153525" y="1286173"/>
            <a:ext cx="563092" cy="33855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Theo dõi tiếp</a:t>
            </a:r>
          </a:p>
        </p:txBody>
      </p:sp>
      <p:sp>
        <p:nvSpPr>
          <p:cNvPr id="49" name="TextBox 48"/>
          <p:cNvSpPr txBox="1"/>
          <p:nvPr/>
        </p:nvSpPr>
        <p:spPr>
          <a:xfrm>
            <a:off x="2068624" y="1326323"/>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Tên</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50" name="TextBox 49"/>
          <p:cNvSpPr txBox="1"/>
          <p:nvPr/>
        </p:nvSpPr>
        <p:spPr>
          <a:xfrm>
            <a:off x="762424" y="2250665"/>
            <a:ext cx="491530"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Gửi</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51" name="TextBox 50"/>
          <p:cNvSpPr txBox="1"/>
          <p:nvPr/>
        </p:nvSpPr>
        <p:spPr>
          <a:xfrm>
            <a:off x="1522577" y="1896308"/>
            <a:ext cx="449098"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K/g...</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52" name="TextBox 51"/>
          <p:cNvSpPr txBox="1"/>
          <p:nvPr/>
        </p:nvSpPr>
        <p:spPr>
          <a:xfrm>
            <a:off x="1495425" y="2161849"/>
            <a:ext cx="483648"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Sao</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53" name="TextBox 52"/>
          <p:cNvSpPr txBox="1"/>
          <p:nvPr/>
        </p:nvSpPr>
        <p:spPr>
          <a:xfrm>
            <a:off x="1336697" y="2384488"/>
            <a:ext cx="698264"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Chủ đề</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25283"/>
                                        </p:tgtEl>
                                        <p:attrNameLst>
                                          <p:attrName>style.visibility</p:attrName>
                                        </p:attrNameLst>
                                      </p:cBhvr>
                                      <p:to>
                                        <p:strVal val="visible"/>
                                      </p:to>
                                    </p:set>
                                    <p:animEffect transition="in" filter="slide(fromTop)">
                                      <p:cBhvr>
                                        <p:cTn id="7" dur="500"/>
                                        <p:tgtEl>
                                          <p:spTgt spid="22528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5287"/>
                                        </p:tgtEl>
                                        <p:attrNameLst>
                                          <p:attrName>style.visibility</p:attrName>
                                        </p:attrNameLst>
                                      </p:cBhvr>
                                      <p:to>
                                        <p:strVal val="visible"/>
                                      </p:to>
                                    </p:set>
                                    <p:animEffect transition="in" filter="slide(fromTop)">
                                      <p:cBhvr>
                                        <p:cTn id="12" dur="500"/>
                                        <p:tgtEl>
                                          <p:spTgt spid="22528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25285">
                                            <p:txEl>
                                              <p:pRg st="0" end="0"/>
                                            </p:txEl>
                                          </p:spTgt>
                                        </p:tgtEl>
                                        <p:attrNameLst>
                                          <p:attrName>style.visibility</p:attrName>
                                        </p:attrNameLst>
                                      </p:cBhvr>
                                      <p:to>
                                        <p:strVal val="visible"/>
                                      </p:to>
                                    </p:set>
                                    <p:animEffect transition="in" filter="slide(fromLeft)">
                                      <p:cBhvr>
                                        <p:cTn id="17" dur="500"/>
                                        <p:tgtEl>
                                          <p:spTgt spid="22528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25285">
                                            <p:txEl>
                                              <p:pRg st="1" end="1"/>
                                            </p:txEl>
                                          </p:spTgt>
                                        </p:tgtEl>
                                        <p:attrNameLst>
                                          <p:attrName>style.visibility</p:attrName>
                                        </p:attrNameLst>
                                      </p:cBhvr>
                                      <p:to>
                                        <p:strVal val="visible"/>
                                      </p:to>
                                    </p:set>
                                    <p:animEffect transition="in" filter="slide(fromLeft)">
                                      <p:cBhvr>
                                        <p:cTn id="22" dur="500"/>
                                        <p:tgtEl>
                                          <p:spTgt spid="2252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autoUpdateAnimBg="0"/>
      <p:bldP spid="225285" grpId="0" build="p" autoUpdateAnimBg="0"/>
      <p:bldP spid="225287"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239713" y="63500"/>
            <a:ext cx="8904287" cy="614363"/>
          </a:xfrm>
        </p:spPr>
        <p:txBody>
          <a:bodyPr/>
          <a:lstStyle/>
          <a:p>
            <a:r>
              <a:rPr lang="vi-VN" dirty="0" smtClean="0"/>
              <a:t>Sử dụng cờ và lời nhắc</a:t>
            </a:r>
            <a:endParaRPr lang="en-US" dirty="0"/>
          </a:p>
        </p:txBody>
      </p:sp>
      <p:sp>
        <p:nvSpPr>
          <p:cNvPr id="227331" name="Rectangle 3"/>
          <p:cNvSpPr>
            <a:spLocks noChangeArrowheads="1"/>
          </p:cNvSpPr>
          <p:nvPr/>
        </p:nvSpPr>
        <p:spPr bwMode="auto">
          <a:xfrm>
            <a:off x="6119813" y="854075"/>
            <a:ext cx="2744787" cy="750888"/>
          </a:xfrm>
          <a:prstGeom prst="rect">
            <a:avLst/>
          </a:prstGeom>
          <a:noFill/>
          <a:ln w="9525">
            <a:noFill/>
            <a:miter lim="800000"/>
            <a:headEnd/>
            <a:tailEnd/>
          </a:ln>
          <a:effectLst/>
        </p:spPr>
        <p:txBody>
          <a:bodyPr/>
          <a:lstStyle/>
          <a:p>
            <a:pPr>
              <a:spcBef>
                <a:spcPct val="20000"/>
              </a:spcBef>
              <a:spcAft>
                <a:spcPct val="75000"/>
              </a:spcAft>
            </a:pPr>
            <a:r>
              <a:rPr lang="vi-VN" sz="2000" b="1" smtClean="0"/>
              <a:t>T</a:t>
            </a:r>
            <a:r>
              <a:rPr lang="en-US" sz="2000" b="1" smtClean="0"/>
              <a:t>heo dõi tiếp </a:t>
            </a:r>
            <a:r>
              <a:rPr lang="vi-VN" sz="2000" b="1" smtClean="0"/>
              <a:t>đối </a:t>
            </a:r>
            <a:r>
              <a:rPr lang="vi-VN" sz="2000" b="1" dirty="0" smtClean="0"/>
              <a:t>với người nhận</a:t>
            </a:r>
            <a:endParaRPr lang="en-US" sz="2000" b="1" dirty="0" smtClean="0"/>
          </a:p>
          <a:p>
            <a:pPr>
              <a:spcBef>
                <a:spcPct val="20000"/>
              </a:spcBef>
              <a:spcAft>
                <a:spcPct val="75000"/>
              </a:spcAft>
            </a:pPr>
            <a:endParaRPr lang="en-US" sz="2000" b="1" dirty="0"/>
          </a:p>
        </p:txBody>
      </p:sp>
      <p:sp>
        <p:nvSpPr>
          <p:cNvPr id="22733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7333" name="Rectangle 5"/>
          <p:cNvSpPr>
            <a:spLocks noChangeArrowheads="1"/>
          </p:cNvSpPr>
          <p:nvPr/>
        </p:nvSpPr>
        <p:spPr bwMode="auto">
          <a:xfrm>
            <a:off x="242888" y="4019550"/>
            <a:ext cx="5934075" cy="1862138"/>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Trước khi gửi thư, bạn chỉ rõ khi nào bạn muốn người nhận được nhắc để theo dõi tiếp với bạn.</a:t>
            </a:r>
          </a:p>
          <a:p>
            <a:pPr>
              <a:spcBef>
                <a:spcPct val="20000"/>
              </a:spcBef>
              <a:spcAft>
                <a:spcPct val="75000"/>
              </a:spcAft>
            </a:pPr>
            <a:r>
              <a:rPr lang="vi-VN" dirty="0" smtClean="0">
                <a:solidFill>
                  <a:srgbClr val="FFCC00"/>
                </a:solidFill>
              </a:rPr>
              <a:t>Như ảnh trên cho thấy, thư đã nhận sẽ gồm cờ và biểu tượng cái chuông. Trong suốt quá trình người nhận giữ thư trong hộp thư Outlook của họ, một lời nhắc sẽ được hiển thị vào lúc bạn chỉ định. </a:t>
            </a:r>
            <a:endParaRPr lang="vi-VN" dirty="0">
              <a:solidFill>
                <a:srgbClr val="FFCC00"/>
              </a:solidFill>
            </a:endParaRPr>
          </a:p>
        </p:txBody>
      </p:sp>
      <p:sp>
        <p:nvSpPr>
          <p:cNvPr id="227335" name="Rectangle 7"/>
          <p:cNvSpPr>
            <a:spLocks noChangeArrowheads="1"/>
          </p:cNvSpPr>
          <p:nvPr/>
        </p:nvSpPr>
        <p:spPr bwMode="auto">
          <a:xfrm>
            <a:off x="6119813" y="1749425"/>
            <a:ext cx="2744787" cy="1841500"/>
          </a:xfrm>
          <a:prstGeom prst="rect">
            <a:avLst/>
          </a:prstGeom>
          <a:noFill/>
          <a:ln w="9525">
            <a:noFill/>
            <a:miter lim="800000"/>
            <a:headEnd/>
            <a:tailEnd/>
          </a:ln>
          <a:effectLst/>
        </p:spPr>
        <p:txBody>
          <a:bodyPr/>
          <a:lstStyle/>
          <a:p>
            <a:pPr>
              <a:spcBef>
                <a:spcPct val="20000"/>
              </a:spcBef>
              <a:spcAft>
                <a:spcPct val="75000"/>
              </a:spcAft>
            </a:pPr>
            <a:r>
              <a:rPr lang="vi-VN" sz="2000" dirty="0" smtClean="0"/>
              <a:t>Bạn cũng có thể đính kèm </a:t>
            </a:r>
            <a:r>
              <a:rPr lang="vi-VN" sz="2000" smtClean="0"/>
              <a:t>cờ t</a:t>
            </a:r>
            <a:r>
              <a:rPr lang="en-US" sz="2000" smtClean="0"/>
              <a:t>heo dõi t</a:t>
            </a:r>
            <a:r>
              <a:rPr lang="vi-VN" sz="2000" smtClean="0"/>
              <a:t>iếp cho </a:t>
            </a:r>
            <a:r>
              <a:rPr lang="vi-VN" sz="2000" dirty="0" smtClean="0"/>
              <a:t>người nhận của mình bằng cách dùng lệnh </a:t>
            </a:r>
            <a:r>
              <a:rPr lang="vi-VN" sz="2000" b="1" dirty="0" smtClean="0"/>
              <a:t>Cờ cho người nhận</a:t>
            </a:r>
            <a:r>
              <a:rPr lang="vi-VN" sz="2000" dirty="0" smtClean="0"/>
              <a:t>, </a:t>
            </a:r>
            <a:r>
              <a:rPr lang="vi-VN" sz="2000" smtClean="0"/>
              <a:t>được </a:t>
            </a:r>
            <a:r>
              <a:rPr lang="en-US" sz="2000" smtClean="0"/>
              <a:t>tô </a:t>
            </a:r>
            <a:r>
              <a:rPr lang="vi-VN" sz="2000" smtClean="0"/>
              <a:t>sáng </a:t>
            </a:r>
            <a:r>
              <a:rPr lang="vi-VN" sz="2000" dirty="0" smtClean="0"/>
              <a:t>trong ảnh</a:t>
            </a:r>
            <a:r>
              <a:rPr lang="en-US" sz="2000" dirty="0" smtClean="0"/>
              <a:t>. </a:t>
            </a:r>
            <a:endParaRPr lang="en-US" sz="2000" dirty="0"/>
          </a:p>
        </p:txBody>
      </p:sp>
      <p:pic>
        <p:nvPicPr>
          <p:cNvPr id="25" name="Picture 1"/>
          <p:cNvPicPr>
            <a:picLocks noChangeAspect="1" noChangeArrowheads="1"/>
          </p:cNvPicPr>
          <p:nvPr/>
        </p:nvPicPr>
        <p:blipFill>
          <a:blip r:embed="rId3"/>
          <a:srcRect/>
          <a:stretch>
            <a:fillRect/>
          </a:stretch>
        </p:blipFill>
        <p:spPr bwMode="auto">
          <a:xfrm>
            <a:off x="338372" y="933450"/>
            <a:ext cx="5703420" cy="2895600"/>
          </a:xfrm>
          <a:prstGeom prst="rect">
            <a:avLst/>
          </a:prstGeom>
          <a:noFill/>
          <a:ln w="9525">
            <a:noFill/>
            <a:miter lim="800000"/>
            <a:headEnd/>
            <a:tailEnd/>
          </a:ln>
          <a:effectLst/>
        </p:spPr>
      </p:pic>
      <p:sp>
        <p:nvSpPr>
          <p:cNvPr id="23" name="TextBox 22"/>
          <p:cNvSpPr txBox="1"/>
          <p:nvPr/>
        </p:nvSpPr>
        <p:spPr>
          <a:xfrm>
            <a:off x="4332525" y="1828201"/>
            <a:ext cx="1353900"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Ngày mai</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4332524" y="1647226"/>
            <a:ext cx="982425"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Hôm nay</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1" name="TextBox 40"/>
          <p:cNvSpPr txBox="1"/>
          <p:nvPr/>
        </p:nvSpPr>
        <p:spPr>
          <a:xfrm>
            <a:off x="4332525" y="2037751"/>
            <a:ext cx="1353900"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Tuần Này</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2" name="TextBox 41"/>
          <p:cNvSpPr txBox="1"/>
          <p:nvPr/>
        </p:nvSpPr>
        <p:spPr>
          <a:xfrm>
            <a:off x="4332525" y="2380651"/>
            <a:ext cx="1353900"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Thêm lời nhắc</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3" name="TextBox 42"/>
          <p:cNvSpPr txBox="1"/>
          <p:nvPr/>
        </p:nvSpPr>
        <p:spPr>
          <a:xfrm>
            <a:off x="4332525" y="2590201"/>
            <a:ext cx="1353900" cy="215444"/>
          </a:xfrm>
          <a:prstGeom prst="rect">
            <a:avLst/>
          </a:prstGeom>
          <a:noFill/>
        </p:spPr>
        <p:txBody>
          <a:bodyPr wrap="square" rtlCol="0">
            <a:spAutoFit/>
          </a:bodyPr>
          <a:lstStyle/>
          <a:p>
            <a:r>
              <a:rPr lang="vi-VN" sz="800" dirty="0" smtClean="0">
                <a:solidFill>
                  <a:schemeClr val="tx2">
                    <a:lumMod val="65000"/>
                  </a:schemeClr>
                </a:solidFill>
                <a:latin typeface="Arial Unicode MS" pitchFamily="34" charset="-128"/>
                <a:ea typeface="Arial Unicode MS" pitchFamily="34" charset="-128"/>
                <a:cs typeface="Arial Unicode MS" pitchFamily="34" charset="-128"/>
              </a:rPr>
              <a:t>Xóa cờ</a:t>
            </a:r>
            <a:endParaRPr lang="en-IE" sz="800" dirty="0" smtClean="0">
              <a:solidFill>
                <a:schemeClr val="tx2">
                  <a:lumMod val="65000"/>
                </a:schemeClr>
              </a:solidFill>
              <a:latin typeface="Arial Unicode MS" pitchFamily="34" charset="-128"/>
              <a:ea typeface="Arial Unicode MS" pitchFamily="34" charset="-128"/>
              <a:cs typeface="Arial Unicode MS" pitchFamily="34" charset="-128"/>
            </a:endParaRPr>
          </a:p>
        </p:txBody>
      </p:sp>
      <p:sp>
        <p:nvSpPr>
          <p:cNvPr id="44" name="TextBox 43"/>
          <p:cNvSpPr txBox="1"/>
          <p:nvPr/>
        </p:nvSpPr>
        <p:spPr>
          <a:xfrm>
            <a:off x="4399200" y="2837851"/>
            <a:ext cx="1353900"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Cờ cho Người nhận</a:t>
            </a:r>
            <a:endParaRPr lang="en-IE"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5" name="TextBox 44"/>
          <p:cNvSpPr txBox="1"/>
          <p:nvPr/>
        </p:nvSpPr>
        <p:spPr>
          <a:xfrm>
            <a:off x="1915646" y="3129993"/>
            <a:ext cx="1313330" cy="276999"/>
          </a:xfrm>
          <a:prstGeom prst="rect">
            <a:avLst/>
          </a:prstGeom>
          <a:noFill/>
        </p:spPr>
        <p:txBody>
          <a:bodyPr wrap="square" rtlCol="0">
            <a:spAutoFit/>
          </a:bodyPr>
          <a:lstStyle/>
          <a:p>
            <a:pPr algn="ctr"/>
            <a:r>
              <a:rPr lang="vi-VN" sz="1200" b="1" dirty="0" smtClean="0">
                <a:solidFill>
                  <a:schemeClr val="accent1">
                    <a:lumMod val="75000"/>
                  </a:schemeClr>
                </a:solidFill>
                <a:latin typeface="Arial Unicode MS" pitchFamily="34" charset="-128"/>
                <a:ea typeface="Arial Unicode MS" pitchFamily="34" charset="-128"/>
                <a:cs typeface="Arial Unicode MS" pitchFamily="34" charset="-128"/>
              </a:rPr>
              <a:t>Hộp thư đến</a:t>
            </a:r>
            <a:endParaRPr lang="en-US" sz="14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6" name="TextBox 45"/>
          <p:cNvSpPr txBox="1"/>
          <p:nvPr/>
        </p:nvSpPr>
        <p:spPr>
          <a:xfrm>
            <a:off x="2870341" y="1604345"/>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Bao gồm</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47" name="TextBox 46"/>
          <p:cNvSpPr txBox="1"/>
          <p:nvPr/>
        </p:nvSpPr>
        <p:spPr>
          <a:xfrm>
            <a:off x="2857500" y="1304326"/>
            <a:ext cx="666517"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kèm</a:t>
            </a:r>
          </a:p>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Tệp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8" name="TextBox 47"/>
          <p:cNvSpPr txBox="1"/>
          <p:nvPr/>
        </p:nvSpPr>
        <p:spPr>
          <a:xfrm>
            <a:off x="4153525" y="1286173"/>
            <a:ext cx="563092" cy="33855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Theo dõi tiếp</a:t>
            </a:r>
          </a:p>
        </p:txBody>
      </p:sp>
      <p:sp>
        <p:nvSpPr>
          <p:cNvPr id="49" name="TextBox 48"/>
          <p:cNvSpPr txBox="1"/>
          <p:nvPr/>
        </p:nvSpPr>
        <p:spPr>
          <a:xfrm>
            <a:off x="2068624" y="1326323"/>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Tên</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50" name="TextBox 49"/>
          <p:cNvSpPr txBox="1"/>
          <p:nvPr/>
        </p:nvSpPr>
        <p:spPr>
          <a:xfrm>
            <a:off x="762424" y="2250665"/>
            <a:ext cx="491530"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Gửi</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51" name="TextBox 50"/>
          <p:cNvSpPr txBox="1"/>
          <p:nvPr/>
        </p:nvSpPr>
        <p:spPr>
          <a:xfrm>
            <a:off x="1522577" y="1896308"/>
            <a:ext cx="477673"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K/g...</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52" name="TextBox 51"/>
          <p:cNvSpPr txBox="1"/>
          <p:nvPr/>
        </p:nvSpPr>
        <p:spPr>
          <a:xfrm>
            <a:off x="1495425" y="2161849"/>
            <a:ext cx="483648"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Sao</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53" name="TextBox 52"/>
          <p:cNvSpPr txBox="1"/>
          <p:nvPr/>
        </p:nvSpPr>
        <p:spPr>
          <a:xfrm>
            <a:off x="1336697" y="2384488"/>
            <a:ext cx="698264"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Chủ đề</a:t>
            </a:r>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27331"/>
                                        </p:tgtEl>
                                        <p:attrNameLst>
                                          <p:attrName>style.visibility</p:attrName>
                                        </p:attrNameLst>
                                      </p:cBhvr>
                                      <p:to>
                                        <p:strVal val="visible"/>
                                      </p:to>
                                    </p:set>
                                    <p:animEffect transition="in" filter="slide(fromTop)">
                                      <p:cBhvr>
                                        <p:cTn id="7" dur="500"/>
                                        <p:tgtEl>
                                          <p:spTgt spid="22733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7335"/>
                                        </p:tgtEl>
                                        <p:attrNameLst>
                                          <p:attrName>style.visibility</p:attrName>
                                        </p:attrNameLst>
                                      </p:cBhvr>
                                      <p:to>
                                        <p:strVal val="visible"/>
                                      </p:to>
                                    </p:set>
                                    <p:animEffect transition="in" filter="slide(fromTop)">
                                      <p:cBhvr>
                                        <p:cTn id="12" dur="500"/>
                                        <p:tgtEl>
                                          <p:spTgt spid="22733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27333">
                                            <p:txEl>
                                              <p:pRg st="0" end="0"/>
                                            </p:txEl>
                                          </p:spTgt>
                                        </p:tgtEl>
                                        <p:attrNameLst>
                                          <p:attrName>style.visibility</p:attrName>
                                        </p:attrNameLst>
                                      </p:cBhvr>
                                      <p:to>
                                        <p:strVal val="visible"/>
                                      </p:to>
                                    </p:set>
                                    <p:animEffect transition="in" filter="slide(fromLeft)">
                                      <p:cBhvr>
                                        <p:cTn id="17" dur="500"/>
                                        <p:tgtEl>
                                          <p:spTgt spid="22733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27333">
                                            <p:txEl>
                                              <p:pRg st="1" end="1"/>
                                            </p:txEl>
                                          </p:spTgt>
                                        </p:tgtEl>
                                        <p:attrNameLst>
                                          <p:attrName>style.visibility</p:attrName>
                                        </p:attrNameLst>
                                      </p:cBhvr>
                                      <p:to>
                                        <p:strVal val="visible"/>
                                      </p:to>
                                    </p:set>
                                    <p:animEffect transition="in" filter="slide(fromLeft)">
                                      <p:cBhvr>
                                        <p:cTn id="22" dur="500"/>
                                        <p:tgtEl>
                                          <p:spTgt spid="2273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autoUpdateAnimBg="0"/>
      <p:bldP spid="227333" grpId="0" build="p" autoUpdateAnimBg="0"/>
      <p:bldP spid="227335"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4977" name="Picture 1"/>
          <p:cNvPicPr>
            <a:picLocks noChangeAspect="1" noChangeArrowheads="1"/>
          </p:cNvPicPr>
          <p:nvPr/>
        </p:nvPicPr>
        <p:blipFill>
          <a:blip r:embed="rId3"/>
          <a:srcRect/>
          <a:stretch>
            <a:fillRect/>
          </a:stretch>
        </p:blipFill>
        <p:spPr bwMode="auto">
          <a:xfrm>
            <a:off x="360364" y="1016003"/>
            <a:ext cx="5621336" cy="2768594"/>
          </a:xfrm>
          <a:prstGeom prst="rect">
            <a:avLst/>
          </a:prstGeom>
          <a:noFill/>
          <a:ln w="9525">
            <a:noFill/>
            <a:miter lim="800000"/>
            <a:headEnd/>
            <a:tailEnd/>
          </a:ln>
          <a:effectLst/>
        </p:spPr>
      </p:pic>
      <p:sp>
        <p:nvSpPr>
          <p:cNvPr id="229378" name="Rectangle 2"/>
          <p:cNvSpPr>
            <a:spLocks noGrp="1" noChangeArrowheads="1"/>
          </p:cNvSpPr>
          <p:nvPr>
            <p:ph type="title"/>
          </p:nvPr>
        </p:nvSpPr>
        <p:spPr>
          <a:xfrm>
            <a:off x="239713" y="63500"/>
            <a:ext cx="8904287" cy="614363"/>
          </a:xfrm>
        </p:spPr>
        <p:txBody>
          <a:bodyPr/>
          <a:lstStyle/>
          <a:p>
            <a:r>
              <a:rPr lang="vi-VN" dirty="0" smtClean="0"/>
              <a:t>Phúc đáp thư</a:t>
            </a:r>
            <a:endParaRPr lang="en-US" dirty="0"/>
          </a:p>
        </p:txBody>
      </p:sp>
      <p:sp>
        <p:nvSpPr>
          <p:cNvPr id="22937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smtClean="0"/>
              <a:t>E-mail không để chỉ gửi đi…</a:t>
            </a:r>
          </a:p>
          <a:p>
            <a:pPr>
              <a:spcBef>
                <a:spcPct val="20000"/>
              </a:spcBef>
              <a:spcAft>
                <a:spcPct val="75000"/>
              </a:spcAft>
            </a:pPr>
            <a:r>
              <a:rPr lang="vi-VN" sz="2000" smtClean="0"/>
              <a:t>…mà cũng là để nhận và trả lời. </a:t>
            </a:r>
          </a:p>
          <a:p>
            <a:pPr>
              <a:spcBef>
                <a:spcPct val="20000"/>
              </a:spcBef>
              <a:spcAft>
                <a:spcPct val="75000"/>
              </a:spcAft>
            </a:pPr>
            <a:endParaRPr lang="vi-VN" sz="2000"/>
          </a:p>
        </p:txBody>
      </p:sp>
      <p:sp>
        <p:nvSpPr>
          <p:cNvPr id="22938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9383" name="Rectangle 7"/>
          <p:cNvSpPr>
            <a:spLocks noChangeArrowheads="1"/>
          </p:cNvSpPr>
          <p:nvPr/>
        </p:nvSpPr>
        <p:spPr bwMode="auto">
          <a:xfrm>
            <a:off x="242888" y="4019550"/>
            <a:ext cx="5934075" cy="1978025"/>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Khi </a:t>
            </a:r>
            <a:r>
              <a:rPr lang="en-US" dirty="0" err="1" smtClean="0">
                <a:solidFill>
                  <a:srgbClr val="FFCC00"/>
                </a:solidFill>
              </a:rPr>
              <a:t>bạn</a:t>
            </a:r>
            <a:r>
              <a:rPr lang="en-US" dirty="0" smtClean="0">
                <a:solidFill>
                  <a:srgbClr val="FFCC00"/>
                </a:solidFill>
              </a:rPr>
              <a:t> </a:t>
            </a:r>
            <a:r>
              <a:rPr lang="vi-VN" dirty="0" smtClean="0">
                <a:solidFill>
                  <a:srgbClr val="FFCC00"/>
                </a:solidFill>
              </a:rPr>
              <a:t>trả lời từ một thư đang mở, bạn dùng </a:t>
            </a:r>
            <a:r>
              <a:rPr lang="en-US" dirty="0" err="1" smtClean="0">
                <a:solidFill>
                  <a:srgbClr val="FFCC00"/>
                </a:solidFill>
              </a:rPr>
              <a:t>những</a:t>
            </a:r>
            <a:r>
              <a:rPr lang="en-US" dirty="0" smtClean="0">
                <a:solidFill>
                  <a:srgbClr val="FFCC00"/>
                </a:solidFill>
              </a:rPr>
              <a:t> </a:t>
            </a:r>
            <a:r>
              <a:rPr lang="vi-VN" dirty="0" smtClean="0">
                <a:solidFill>
                  <a:srgbClr val="FFCC00"/>
                </a:solidFill>
              </a:rPr>
              <a:t>nút trong nhóm </a:t>
            </a:r>
            <a:r>
              <a:rPr lang="vi-VN" b="1" dirty="0" smtClean="0">
                <a:solidFill>
                  <a:srgbClr val="FFCC00"/>
                </a:solidFill>
              </a:rPr>
              <a:t>Phản hồi</a:t>
            </a:r>
            <a:r>
              <a:rPr lang="en-US" b="1" dirty="0" smtClean="0">
                <a:solidFill>
                  <a:srgbClr val="FFCC00"/>
                </a:solidFill>
              </a:rPr>
              <a:t> </a:t>
            </a:r>
            <a:r>
              <a:rPr lang="vi-VN" dirty="0" smtClean="0">
                <a:solidFill>
                  <a:srgbClr val="FFCC00"/>
                </a:solidFill>
              </a:rPr>
              <a:t>trên tab </a:t>
            </a:r>
            <a:r>
              <a:rPr lang="vi-VN" b="1" dirty="0" smtClean="0">
                <a:solidFill>
                  <a:srgbClr val="FFCC00"/>
                </a:solidFill>
              </a:rPr>
              <a:t>Thư</a:t>
            </a:r>
            <a:r>
              <a:rPr lang="vi-VN" dirty="0" smtClean="0">
                <a:solidFill>
                  <a:srgbClr val="FFCC00"/>
                </a:solidFill>
              </a:rPr>
              <a:t> của Ruy-</a:t>
            </a:r>
            <a:r>
              <a:rPr lang="en-US" dirty="0" err="1" smtClean="0">
                <a:solidFill>
                  <a:srgbClr val="FFCC00"/>
                </a:solidFill>
              </a:rPr>
              <a:t>băng</a:t>
            </a:r>
            <a:r>
              <a:rPr lang="en-US" dirty="0" smtClean="0">
                <a:solidFill>
                  <a:srgbClr val="FFCC00"/>
                </a:solidFill>
              </a:rPr>
              <a:t>.</a:t>
            </a:r>
            <a:endParaRPr lang="en-US" dirty="0">
              <a:solidFill>
                <a:srgbClr val="FFCC00"/>
              </a:solidFill>
            </a:endParaRPr>
          </a:p>
          <a:p>
            <a:pPr>
              <a:spcBef>
                <a:spcPct val="20000"/>
              </a:spcBef>
              <a:spcAft>
                <a:spcPct val="75000"/>
              </a:spcAft>
            </a:pPr>
            <a:r>
              <a:rPr lang="vi-VN" dirty="0" smtClean="0">
                <a:solidFill>
                  <a:srgbClr val="FFCC00"/>
                </a:solidFill>
              </a:rPr>
              <a:t>Bạn sẽ </a:t>
            </a:r>
            <a:r>
              <a:rPr lang="en-US" dirty="0" err="1" smtClean="0">
                <a:solidFill>
                  <a:srgbClr val="FFCC00"/>
                </a:solidFill>
              </a:rPr>
              <a:t>nhận</a:t>
            </a:r>
            <a:r>
              <a:rPr lang="en-US" dirty="0" smtClean="0">
                <a:solidFill>
                  <a:srgbClr val="FFCC00"/>
                </a:solidFill>
              </a:rPr>
              <a:t> </a:t>
            </a:r>
            <a:r>
              <a:rPr lang="en-US" dirty="0" err="1" smtClean="0">
                <a:solidFill>
                  <a:srgbClr val="FFCC00"/>
                </a:solidFill>
              </a:rPr>
              <a:t>thấy</a:t>
            </a:r>
            <a:r>
              <a:rPr lang="en-US" dirty="0" smtClean="0">
                <a:solidFill>
                  <a:srgbClr val="FFCC00"/>
                </a:solidFill>
              </a:rPr>
              <a:t> </a:t>
            </a:r>
            <a:r>
              <a:rPr lang="vi-VN" dirty="0" smtClean="0">
                <a:solidFill>
                  <a:srgbClr val="FFCC00"/>
                </a:solidFill>
              </a:rPr>
              <a:t>những khác biệt trên Ruy-</a:t>
            </a:r>
            <a:r>
              <a:rPr lang="en-US" dirty="0" err="1" smtClean="0">
                <a:solidFill>
                  <a:srgbClr val="FFCC00"/>
                </a:solidFill>
              </a:rPr>
              <a:t>băng</a:t>
            </a:r>
            <a:r>
              <a:rPr lang="en-US" dirty="0" smtClean="0">
                <a:solidFill>
                  <a:srgbClr val="FFCC00"/>
                </a:solidFill>
              </a:rPr>
              <a:t> </a:t>
            </a:r>
            <a:r>
              <a:rPr lang="vi-VN" dirty="0" smtClean="0">
                <a:solidFill>
                  <a:srgbClr val="FFCC00"/>
                </a:solidFill>
              </a:rPr>
              <a:t>trong một thư đã nhận và trong</a:t>
            </a:r>
            <a:r>
              <a:rPr lang="en-US" dirty="0" smtClean="0">
                <a:solidFill>
                  <a:srgbClr val="FFCC00"/>
                </a:solidFill>
              </a:rPr>
              <a:t> </a:t>
            </a:r>
            <a:r>
              <a:rPr lang="en-US" dirty="0" err="1" smtClean="0">
                <a:solidFill>
                  <a:srgbClr val="FFCC00"/>
                </a:solidFill>
              </a:rPr>
              <a:t>một</a:t>
            </a:r>
            <a:r>
              <a:rPr lang="en-US" dirty="0" smtClean="0">
                <a:solidFill>
                  <a:srgbClr val="FFCC00"/>
                </a:solidFill>
              </a:rPr>
              <a:t> </a:t>
            </a:r>
            <a:r>
              <a:rPr lang="vi-VN" dirty="0" smtClean="0">
                <a:solidFill>
                  <a:srgbClr val="FFCC00"/>
                </a:solidFill>
              </a:rPr>
              <a:t>thư mới</a:t>
            </a:r>
            <a:r>
              <a:rPr lang="en-US" dirty="0" smtClean="0">
                <a:solidFill>
                  <a:srgbClr val="FFCC00"/>
                </a:solidFill>
              </a:rPr>
              <a:t>.</a:t>
            </a:r>
            <a:endParaRPr lang="en-US" dirty="0">
              <a:solidFill>
                <a:srgbClr val="FFCC00"/>
              </a:solidFill>
            </a:endParaRPr>
          </a:p>
        </p:txBody>
      </p:sp>
      <p:sp>
        <p:nvSpPr>
          <p:cNvPr id="10" name="TextBox 9"/>
          <p:cNvSpPr txBox="1"/>
          <p:nvPr/>
        </p:nvSpPr>
        <p:spPr>
          <a:xfrm>
            <a:off x="892062" y="1315222"/>
            <a:ext cx="708137"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Thông báo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2" name="TextBox 11"/>
          <p:cNvSpPr txBox="1"/>
          <p:nvPr/>
        </p:nvSpPr>
        <p:spPr>
          <a:xfrm>
            <a:off x="444388" y="1858147"/>
            <a:ext cx="628650" cy="215444"/>
          </a:xfrm>
          <a:prstGeom prst="rect">
            <a:avLst/>
          </a:prstGeom>
          <a:noFill/>
        </p:spPr>
        <p:txBody>
          <a:bodyPr wrap="square" rtlCol="0">
            <a:spAutoFit/>
          </a:bodyPr>
          <a:lstStyle/>
          <a:p>
            <a:pPr algn="ctr"/>
            <a:r>
              <a:rPr lang="vi-VN" sz="800" dirty="0" smtClean="0">
                <a:solidFill>
                  <a:schemeClr val="accent6">
                    <a:lumMod val="50000"/>
                  </a:schemeClr>
                </a:solidFill>
                <a:latin typeface="Arial Unicode MS" pitchFamily="34" charset="-128"/>
                <a:ea typeface="Arial Unicode MS" pitchFamily="34" charset="-128"/>
                <a:cs typeface="Arial Unicode MS" pitchFamily="34" charset="-128"/>
              </a:rPr>
              <a:t>Trả lời</a:t>
            </a:r>
            <a:endParaRPr lang="en-US" sz="900" dirty="0">
              <a:solidFill>
                <a:schemeClr val="accent6">
                  <a:lumMod val="50000"/>
                </a:schemeClr>
              </a:solidFill>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968263" y="1858147"/>
            <a:ext cx="628650" cy="338554"/>
          </a:xfrm>
          <a:prstGeom prst="rect">
            <a:avLst/>
          </a:prstGeom>
          <a:noFill/>
        </p:spPr>
        <p:txBody>
          <a:bodyPr wrap="square" rtlCol="0">
            <a:spAutoFit/>
          </a:bodyPr>
          <a:lstStyle/>
          <a:p>
            <a:pPr algn="ctr"/>
            <a:r>
              <a:rPr lang="vi-VN" sz="800" dirty="0" smtClean="0">
                <a:solidFill>
                  <a:schemeClr val="accent6">
                    <a:lumMod val="50000"/>
                  </a:schemeClr>
                </a:solidFill>
                <a:latin typeface="Arial Unicode MS" pitchFamily="34" charset="-128"/>
                <a:ea typeface="Arial Unicode MS" pitchFamily="34" charset="-128"/>
                <a:cs typeface="Arial Unicode MS" pitchFamily="34" charset="-128"/>
              </a:rPr>
              <a:t>Trả lời Tất cả</a:t>
            </a:r>
            <a:endParaRPr lang="en-US" sz="900" dirty="0">
              <a:solidFill>
                <a:schemeClr val="accent6">
                  <a:lumMod val="50000"/>
                </a:schemeClr>
              </a:solidFill>
              <a:latin typeface="Arial Unicode MS" pitchFamily="34" charset="-128"/>
              <a:ea typeface="Arial Unicode MS" pitchFamily="34" charset="-128"/>
              <a:cs typeface="Arial Unicode MS" pitchFamily="34" charset="-128"/>
            </a:endParaRPr>
          </a:p>
        </p:txBody>
      </p:sp>
      <p:sp>
        <p:nvSpPr>
          <p:cNvPr id="14" name="TextBox 13"/>
          <p:cNvSpPr txBox="1"/>
          <p:nvPr/>
        </p:nvSpPr>
        <p:spPr>
          <a:xfrm>
            <a:off x="1415938" y="1858147"/>
            <a:ext cx="628650"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Chuyển tiếp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5" name="TextBox 14"/>
          <p:cNvSpPr txBox="1"/>
          <p:nvPr/>
        </p:nvSpPr>
        <p:spPr>
          <a:xfrm>
            <a:off x="2196988" y="1858147"/>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Xóa bỏ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6" name="TextBox 15"/>
          <p:cNvSpPr txBox="1"/>
          <p:nvPr/>
        </p:nvSpPr>
        <p:spPr>
          <a:xfrm>
            <a:off x="2752725" y="1858147"/>
            <a:ext cx="682513"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Di chuyển tới Cặp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3387613" y="1858147"/>
            <a:ext cx="628650"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Tạo Quy tắc</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8" name="TextBox 17"/>
          <p:cNvSpPr txBox="1"/>
          <p:nvPr/>
        </p:nvSpPr>
        <p:spPr>
          <a:xfrm>
            <a:off x="3905250" y="1858147"/>
            <a:ext cx="685800"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Hành động khác</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4540138" y="1848622"/>
            <a:ext cx="628650"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Chặn Người gửi</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689116" y="2156795"/>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Phản hồi</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2784616" y="2175845"/>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Hành động</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4632466" y="2175845"/>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Thư tạp</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425275" y="2382936"/>
            <a:ext cx="491530" cy="215444"/>
          </a:xfrm>
          <a:prstGeom prst="rect">
            <a:avLst/>
          </a:prstGeom>
          <a:noFill/>
        </p:spPr>
        <p:txBody>
          <a:bodyPr wrap="square" rtlCol="0">
            <a:spAutoFit/>
          </a:bodyPr>
          <a:lstStyle/>
          <a:p>
            <a:r>
              <a:rPr lang="vi-VN" sz="800" dirty="0" smtClean="0">
                <a:solidFill>
                  <a:schemeClr val="accent3">
                    <a:lumMod val="10000"/>
                  </a:schemeClr>
                </a:solidFill>
                <a:latin typeface="Arial Unicode MS" pitchFamily="34" charset="-128"/>
                <a:ea typeface="Arial Unicode MS" pitchFamily="34" charset="-128"/>
                <a:cs typeface="Arial Unicode MS" pitchFamily="34" charset="-128"/>
              </a:rPr>
              <a:t>Từ</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425275" y="2563911"/>
            <a:ext cx="491530" cy="215444"/>
          </a:xfrm>
          <a:prstGeom prst="rect">
            <a:avLst/>
          </a:prstGeom>
          <a:noFill/>
        </p:spPr>
        <p:txBody>
          <a:bodyPr wrap="square" rtlCol="0">
            <a:spAutoFit/>
          </a:bodyPr>
          <a:lstStyle/>
          <a:p>
            <a:r>
              <a:rPr lang="vi-VN" sz="800" dirty="0" smtClean="0">
                <a:solidFill>
                  <a:schemeClr val="accent3">
                    <a:lumMod val="10000"/>
                  </a:schemeClr>
                </a:solidFill>
                <a:latin typeface="Arial Unicode MS" pitchFamily="34" charset="-128"/>
                <a:ea typeface="Arial Unicode MS" pitchFamily="34" charset="-128"/>
                <a:cs typeface="Arial Unicode MS" pitchFamily="34" charset="-128"/>
              </a:rPr>
              <a:t>K/g</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415750" y="2735361"/>
            <a:ext cx="491530" cy="215444"/>
          </a:xfrm>
          <a:prstGeom prst="rect">
            <a:avLst/>
          </a:prstGeom>
          <a:noFill/>
        </p:spPr>
        <p:txBody>
          <a:bodyPr wrap="square" rtlCol="0">
            <a:spAutoFit/>
          </a:bodyPr>
          <a:lstStyle/>
          <a:p>
            <a:r>
              <a:rPr lang="vi-VN" sz="800" dirty="0" smtClean="0">
                <a:solidFill>
                  <a:schemeClr val="accent3">
                    <a:lumMod val="10000"/>
                  </a:schemeClr>
                </a:solidFill>
                <a:latin typeface="Arial Unicode MS" pitchFamily="34" charset="-128"/>
                <a:ea typeface="Arial Unicode MS" pitchFamily="34" charset="-128"/>
                <a:cs typeface="Arial Unicode MS" pitchFamily="34" charset="-128"/>
              </a:rPr>
              <a:t>Sao</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26" name="TextBox 25"/>
          <p:cNvSpPr txBox="1"/>
          <p:nvPr/>
        </p:nvSpPr>
        <p:spPr>
          <a:xfrm>
            <a:off x="415750" y="2887761"/>
            <a:ext cx="632000" cy="215444"/>
          </a:xfrm>
          <a:prstGeom prst="rect">
            <a:avLst/>
          </a:prstGeom>
          <a:noFill/>
        </p:spPr>
        <p:txBody>
          <a:bodyPr wrap="square" rtlCol="0">
            <a:spAutoFit/>
          </a:bodyPr>
          <a:lstStyle/>
          <a:p>
            <a:r>
              <a:rPr lang="vi-VN" sz="800" dirty="0" smtClean="0">
                <a:solidFill>
                  <a:schemeClr val="accent3">
                    <a:lumMod val="10000"/>
                  </a:schemeClr>
                </a:solidFill>
                <a:latin typeface="Arial Unicode MS" pitchFamily="34" charset="-128"/>
                <a:ea typeface="Arial Unicode MS" pitchFamily="34" charset="-128"/>
                <a:cs typeface="Arial Unicode MS" pitchFamily="34" charset="-128"/>
              </a:rPr>
              <a:t>Chủ đề</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animEffect transition="in" filter="slide(fromTop)">
                                      <p:cBhvr>
                                        <p:cTn id="7" dur="500"/>
                                        <p:tgtEl>
                                          <p:spTgt spid="229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9379">
                                            <p:txEl>
                                              <p:pRg st="1" end="1"/>
                                            </p:txEl>
                                          </p:spTgt>
                                        </p:tgtEl>
                                        <p:attrNameLst>
                                          <p:attrName>style.visibility</p:attrName>
                                        </p:attrNameLst>
                                      </p:cBhvr>
                                      <p:to>
                                        <p:strVal val="visible"/>
                                      </p:to>
                                    </p:set>
                                    <p:animEffect transition="in" filter="slide(fromTop)">
                                      <p:cBhvr>
                                        <p:cTn id="12" dur="500"/>
                                        <p:tgtEl>
                                          <p:spTgt spid="229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29383">
                                            <p:txEl>
                                              <p:pRg st="0" end="0"/>
                                            </p:txEl>
                                          </p:spTgt>
                                        </p:tgtEl>
                                        <p:attrNameLst>
                                          <p:attrName>style.visibility</p:attrName>
                                        </p:attrNameLst>
                                      </p:cBhvr>
                                      <p:to>
                                        <p:strVal val="visible"/>
                                      </p:to>
                                    </p:set>
                                    <p:animEffect transition="in" filter="slide(fromLeft)">
                                      <p:cBhvr>
                                        <p:cTn id="17" dur="500"/>
                                        <p:tgtEl>
                                          <p:spTgt spid="22938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29383">
                                            <p:txEl>
                                              <p:pRg st="1" end="1"/>
                                            </p:txEl>
                                          </p:spTgt>
                                        </p:tgtEl>
                                        <p:attrNameLst>
                                          <p:attrName>style.visibility</p:attrName>
                                        </p:attrNameLst>
                                      </p:cBhvr>
                                      <p:to>
                                        <p:strVal val="visible"/>
                                      </p:to>
                                    </p:set>
                                    <p:animEffect transition="in" filter="slide(fromLeft)">
                                      <p:cBhvr>
                                        <p:cTn id="22" dur="500"/>
                                        <p:tgtEl>
                                          <p:spTgt spid="2293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autoUpdateAnimBg="0"/>
      <p:bldP spid="22938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vi-VN" dirty="0" smtClean="0"/>
              <a:t>Mục tiêu khóa học</a:t>
            </a:r>
            <a:r>
              <a:rPr lang="en-US" dirty="0"/>
              <a:t>			</a:t>
            </a:r>
          </a:p>
        </p:txBody>
      </p:sp>
      <p:sp>
        <p:nvSpPr>
          <p:cNvPr id="16387" name="Rectangle 3"/>
          <p:cNvSpPr>
            <a:spLocks noGrp="1" noChangeArrowheads="1"/>
          </p:cNvSpPr>
          <p:nvPr>
            <p:ph type="body" idx="1"/>
          </p:nvPr>
        </p:nvSpPr>
        <p:spPr>
          <a:xfrm>
            <a:off x="228600" y="865188"/>
            <a:ext cx="8431213" cy="4659312"/>
          </a:xfrm>
        </p:spPr>
        <p:txBody>
          <a:bodyPr/>
          <a:lstStyle/>
          <a:p>
            <a:pPr marL="233363" indent="-233363">
              <a:spcAft>
                <a:spcPct val="75000"/>
              </a:spcAft>
              <a:buClr>
                <a:srgbClr val="FF9900"/>
              </a:buClr>
              <a:buFontTx/>
              <a:buChar char="•"/>
            </a:pPr>
            <a:r>
              <a:rPr lang="vi-VN" sz="2400" dirty="0" smtClean="0"/>
              <a:t>Dạo quanh Outlook 2007. </a:t>
            </a:r>
          </a:p>
          <a:p>
            <a:pPr marL="233363" indent="-233363">
              <a:spcAft>
                <a:spcPct val="75000"/>
              </a:spcAft>
              <a:buClr>
                <a:srgbClr val="FF9900"/>
              </a:buClr>
              <a:buFontTx/>
              <a:buChar char="•"/>
            </a:pPr>
            <a:r>
              <a:rPr lang="vi-VN" sz="2400" dirty="0" smtClean="0"/>
              <a:t>Tìm các lệnh trên Ruy-băng và thực hiện các nhiệm vụ hàng ngày: đọc và gửi e-mail, thực hiện cuộc hẹn và họp, sử dụng các liên hệ của bạn. </a:t>
            </a:r>
          </a:p>
          <a:p>
            <a:pPr marL="233363" indent="-233363">
              <a:spcAft>
                <a:spcPct val="75000"/>
              </a:spcAft>
              <a:buClr>
                <a:srgbClr val="FF9900"/>
              </a:buClr>
              <a:buFontTx/>
              <a:buChar char="•"/>
            </a:pPr>
            <a:r>
              <a:rPr lang="vi-VN" sz="2400" dirty="0" smtClean="0"/>
              <a:t>Gửi và nhận ảnh </a:t>
            </a:r>
            <a:r>
              <a:rPr lang="en-US" sz="2400" dirty="0" smtClean="0"/>
              <a:t>&amp;</a:t>
            </a:r>
            <a:r>
              <a:rPr lang="vi-VN" sz="2400" dirty="0" smtClean="0"/>
              <a:t> phần đính kèm. Đảm bảo người nhận sẽ mở được tệp đính kèm dùng dạng thức tệp của bản Microsoft Office 2007 mới. </a:t>
            </a:r>
            <a:endParaRPr lang="vi-VN"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lide(fromTop)">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slide(fromTop)">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slide(fromTop)">
                                      <p:cBhvr>
                                        <p:cTn id="17"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srcRect/>
          <a:stretch>
            <a:fillRect/>
          </a:stretch>
        </p:blipFill>
        <p:spPr bwMode="auto">
          <a:xfrm>
            <a:off x="404181" y="952500"/>
            <a:ext cx="5590852" cy="2838450"/>
          </a:xfrm>
          <a:prstGeom prst="rect">
            <a:avLst/>
          </a:prstGeom>
          <a:noFill/>
          <a:ln w="9525">
            <a:noFill/>
            <a:miter lim="800000"/>
            <a:headEnd/>
            <a:tailEnd/>
          </a:ln>
          <a:effectLst/>
        </p:spPr>
      </p:pic>
      <p:sp>
        <p:nvSpPr>
          <p:cNvPr id="231426" name="Rectangle 2"/>
          <p:cNvSpPr>
            <a:spLocks noGrp="1" noChangeArrowheads="1"/>
          </p:cNvSpPr>
          <p:nvPr>
            <p:ph type="title"/>
          </p:nvPr>
        </p:nvSpPr>
        <p:spPr>
          <a:xfrm>
            <a:off x="239713" y="63500"/>
            <a:ext cx="8904287" cy="614363"/>
          </a:xfrm>
        </p:spPr>
        <p:txBody>
          <a:bodyPr/>
          <a:lstStyle/>
          <a:p>
            <a:r>
              <a:rPr lang="vi-VN" dirty="0" smtClean="0"/>
              <a:t>Hu...úp</a:t>
            </a:r>
            <a:r>
              <a:rPr lang="en-US" dirty="0" smtClean="0"/>
              <a:t>! C</a:t>
            </a:r>
            <a:r>
              <a:rPr lang="vi-VN" dirty="0" smtClean="0"/>
              <a:t>ó </a:t>
            </a:r>
            <a:r>
              <a:rPr lang="vi-VN" smtClean="0"/>
              <a:t>cần thu hồi </a:t>
            </a:r>
            <a:r>
              <a:rPr lang="vi-VN" dirty="0" smtClean="0"/>
              <a:t>thư không</a:t>
            </a:r>
            <a:r>
              <a:rPr lang="en-US" dirty="0" smtClean="0"/>
              <a:t>?</a:t>
            </a:r>
            <a:endParaRPr lang="en-US" dirty="0"/>
          </a:p>
        </p:txBody>
      </p:sp>
      <p:sp>
        <p:nvSpPr>
          <p:cNvPr id="23142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dirty="0" smtClean="0"/>
              <a:t>Bạn vừa gửi thư và nhận thấy có một chi tiết quan trọng bị sai</a:t>
            </a:r>
            <a:r>
              <a:rPr lang="en-US" sz="2000" dirty="0" smtClean="0"/>
              <a:t>. </a:t>
            </a:r>
            <a:endParaRPr lang="en-US" sz="2000" dirty="0"/>
          </a:p>
        </p:txBody>
      </p:sp>
      <p:sp>
        <p:nvSpPr>
          <p:cNvPr id="23142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1431" name="Rectangle 7"/>
          <p:cNvSpPr>
            <a:spLocks noChangeArrowheads="1"/>
          </p:cNvSpPr>
          <p:nvPr/>
        </p:nvSpPr>
        <p:spPr bwMode="auto">
          <a:xfrm>
            <a:off x="242888" y="4019550"/>
            <a:ext cx="5934075" cy="1919288"/>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Nếu bạn đang dùng </a:t>
            </a:r>
            <a:r>
              <a:rPr lang="en-US" dirty="0" smtClean="0">
                <a:solidFill>
                  <a:srgbClr val="FFCC00"/>
                </a:solidFill>
              </a:rPr>
              <a:t>Microsoft </a:t>
            </a:r>
            <a:r>
              <a:rPr lang="en-US" dirty="0">
                <a:solidFill>
                  <a:srgbClr val="FFCC00"/>
                </a:solidFill>
              </a:rPr>
              <a:t>Exchange Server </a:t>
            </a:r>
            <a:r>
              <a:rPr lang="vi-VN" dirty="0" smtClean="0">
                <a:solidFill>
                  <a:srgbClr val="FFCC00"/>
                </a:solidFill>
              </a:rPr>
              <a:t>cho thư của mình, bạn có </a:t>
            </a:r>
            <a:r>
              <a:rPr lang="vi-VN" smtClean="0">
                <a:solidFill>
                  <a:srgbClr val="FFCC00"/>
                </a:solidFill>
              </a:rPr>
              <a:t>thể thu hồi thư</a:t>
            </a:r>
            <a:r>
              <a:rPr lang="en-US" smtClean="0">
                <a:solidFill>
                  <a:srgbClr val="FFCC00"/>
                </a:solidFill>
              </a:rPr>
              <a:t> mà bạn </a:t>
            </a:r>
            <a:r>
              <a:rPr lang="vi-VN" smtClean="0">
                <a:solidFill>
                  <a:srgbClr val="FFCC00"/>
                </a:solidFill>
              </a:rPr>
              <a:t>vừa </a:t>
            </a:r>
            <a:r>
              <a:rPr lang="vi-VN" dirty="0" smtClean="0">
                <a:solidFill>
                  <a:srgbClr val="FFCC00"/>
                </a:solidFill>
              </a:rPr>
              <a:t>gửi</a:t>
            </a:r>
            <a:r>
              <a:rPr lang="en-US" dirty="0" smtClean="0">
                <a:solidFill>
                  <a:srgbClr val="FFCC00"/>
                </a:solidFill>
              </a:rPr>
              <a:t>. </a:t>
            </a:r>
            <a:endParaRPr lang="en-US" dirty="0">
              <a:solidFill>
                <a:srgbClr val="FFCC00"/>
              </a:solidFill>
            </a:endParaRPr>
          </a:p>
          <a:p>
            <a:pPr>
              <a:spcBef>
                <a:spcPct val="20000"/>
              </a:spcBef>
              <a:spcAft>
                <a:spcPct val="75000"/>
              </a:spcAft>
            </a:pPr>
            <a:r>
              <a:rPr lang="vi-VN" dirty="0" smtClean="0">
                <a:solidFill>
                  <a:srgbClr val="FFCC00"/>
                </a:solidFill>
              </a:rPr>
              <a:t>Nếu </a:t>
            </a:r>
            <a:r>
              <a:rPr lang="vi-VN" smtClean="0">
                <a:solidFill>
                  <a:srgbClr val="FFCC00"/>
                </a:solidFill>
              </a:rPr>
              <a:t>bạn </a:t>
            </a:r>
            <a:r>
              <a:rPr lang="en-US" smtClean="0">
                <a:solidFill>
                  <a:srgbClr val="FFCC00"/>
                </a:solidFill>
              </a:rPr>
              <a:t>hành động </a:t>
            </a:r>
            <a:r>
              <a:rPr lang="vi-VN" smtClean="0">
                <a:solidFill>
                  <a:srgbClr val="FFCC00"/>
                </a:solidFill>
              </a:rPr>
              <a:t>trước </a:t>
            </a:r>
            <a:r>
              <a:rPr lang="vi-VN" dirty="0" smtClean="0">
                <a:solidFill>
                  <a:srgbClr val="FFCC00"/>
                </a:solidFill>
              </a:rPr>
              <a:t>khi người nhận đọc thư, </a:t>
            </a:r>
            <a:r>
              <a:rPr lang="vi-VN" smtClean="0">
                <a:solidFill>
                  <a:srgbClr val="FFCC00"/>
                </a:solidFill>
              </a:rPr>
              <a:t>việc thu hồi </a:t>
            </a:r>
            <a:r>
              <a:rPr lang="vi-VN" dirty="0" smtClean="0">
                <a:solidFill>
                  <a:srgbClr val="FFCC00"/>
                </a:solidFill>
              </a:rPr>
              <a:t>thư sẽ </a:t>
            </a:r>
            <a:r>
              <a:rPr lang="vi-VN" smtClean="0">
                <a:solidFill>
                  <a:srgbClr val="FFCC00"/>
                </a:solidFill>
              </a:rPr>
              <a:t>cho phép</a:t>
            </a:r>
            <a:r>
              <a:rPr lang="en-US" smtClean="0">
                <a:solidFill>
                  <a:srgbClr val="FFCC00"/>
                </a:solidFill>
              </a:rPr>
              <a:t> bạn</a:t>
            </a:r>
            <a:r>
              <a:rPr lang="vi-VN" smtClean="0">
                <a:solidFill>
                  <a:srgbClr val="FFCC00"/>
                </a:solidFill>
              </a:rPr>
              <a:t> </a:t>
            </a:r>
            <a:r>
              <a:rPr lang="vi-VN" dirty="0" smtClean="0">
                <a:solidFill>
                  <a:srgbClr val="FFCC00"/>
                </a:solidFill>
              </a:rPr>
              <a:t>gửi phiên </a:t>
            </a:r>
            <a:r>
              <a:rPr lang="vi-VN" smtClean="0">
                <a:solidFill>
                  <a:srgbClr val="FFCC00"/>
                </a:solidFill>
              </a:rPr>
              <a:t>bản </a:t>
            </a:r>
            <a:r>
              <a:rPr lang="en-US" smtClean="0">
                <a:solidFill>
                  <a:srgbClr val="FFCC00"/>
                </a:solidFill>
              </a:rPr>
              <a:t>đã sửa </a:t>
            </a:r>
            <a:r>
              <a:rPr lang="vi-VN" smtClean="0">
                <a:solidFill>
                  <a:srgbClr val="FFCC00"/>
                </a:solidFill>
              </a:rPr>
              <a:t>cho </a:t>
            </a:r>
            <a:r>
              <a:rPr lang="vi-VN" dirty="0" smtClean="0">
                <a:solidFill>
                  <a:srgbClr val="FFCC00"/>
                </a:solidFill>
              </a:rPr>
              <a:t>người đó và </a:t>
            </a:r>
            <a:r>
              <a:rPr lang="vi-VN" smtClean="0">
                <a:solidFill>
                  <a:srgbClr val="FFCC00"/>
                </a:solidFill>
              </a:rPr>
              <a:t>tránh </a:t>
            </a:r>
            <a:r>
              <a:rPr lang="en-US" smtClean="0">
                <a:solidFill>
                  <a:srgbClr val="FFCC00"/>
                </a:solidFill>
              </a:rPr>
              <a:t>sự bối rối có thể xảy ra. </a:t>
            </a:r>
            <a:endParaRPr lang="en-US" dirty="0">
              <a:solidFill>
                <a:srgbClr val="FFCC00"/>
              </a:solidFill>
            </a:endParaRPr>
          </a:p>
        </p:txBody>
      </p:sp>
      <p:sp>
        <p:nvSpPr>
          <p:cNvPr id="9" name="TextBox 8"/>
          <p:cNvSpPr txBox="1"/>
          <p:nvPr/>
        </p:nvSpPr>
        <p:spPr>
          <a:xfrm>
            <a:off x="3190875" y="1534297"/>
            <a:ext cx="704849"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Thông báo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0" name="TextBox 9"/>
          <p:cNvSpPr txBox="1"/>
          <p:nvPr/>
        </p:nvSpPr>
        <p:spPr>
          <a:xfrm>
            <a:off x="2806588" y="2096272"/>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Xóa bỏ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1" name="TextBox 10"/>
          <p:cNvSpPr txBox="1"/>
          <p:nvPr/>
        </p:nvSpPr>
        <p:spPr>
          <a:xfrm>
            <a:off x="3276600" y="2096272"/>
            <a:ext cx="644413"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Di chuyển tới Cặp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2" name="TextBox 11"/>
          <p:cNvSpPr txBox="1"/>
          <p:nvPr/>
        </p:nvSpPr>
        <p:spPr>
          <a:xfrm>
            <a:off x="3787663" y="2096272"/>
            <a:ext cx="628650"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Tạp Quy tắc</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4200525" y="2096272"/>
            <a:ext cx="682513"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Hành động khác</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4" name="TextBox 13"/>
          <p:cNvSpPr txBox="1"/>
          <p:nvPr/>
        </p:nvSpPr>
        <p:spPr>
          <a:xfrm>
            <a:off x="3270391" y="2394920"/>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Hành động</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15" name="TextBox 14"/>
          <p:cNvSpPr txBox="1"/>
          <p:nvPr/>
        </p:nvSpPr>
        <p:spPr>
          <a:xfrm>
            <a:off x="2777950" y="2602011"/>
            <a:ext cx="491530" cy="215444"/>
          </a:xfrm>
          <a:prstGeom prst="rect">
            <a:avLst/>
          </a:prstGeom>
          <a:noFill/>
        </p:spPr>
        <p:txBody>
          <a:bodyPr wrap="square" rtlCol="0">
            <a:spAutoFit/>
          </a:bodyPr>
          <a:lstStyle/>
          <a:p>
            <a:r>
              <a:rPr lang="vi-VN" sz="800" dirty="0" smtClean="0">
                <a:solidFill>
                  <a:schemeClr val="accent3">
                    <a:lumMod val="10000"/>
                  </a:schemeClr>
                </a:solidFill>
                <a:latin typeface="Arial Unicode MS" pitchFamily="34" charset="-128"/>
                <a:ea typeface="Arial Unicode MS" pitchFamily="34" charset="-128"/>
                <a:cs typeface="Arial Unicode MS" pitchFamily="34" charset="-128"/>
              </a:rPr>
              <a:t>Từ</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16" name="TextBox 15"/>
          <p:cNvSpPr txBox="1"/>
          <p:nvPr/>
        </p:nvSpPr>
        <p:spPr>
          <a:xfrm>
            <a:off x="2777950" y="2782986"/>
            <a:ext cx="491530" cy="215444"/>
          </a:xfrm>
          <a:prstGeom prst="rect">
            <a:avLst/>
          </a:prstGeom>
          <a:noFill/>
        </p:spPr>
        <p:txBody>
          <a:bodyPr wrap="square" rtlCol="0">
            <a:spAutoFit/>
          </a:bodyPr>
          <a:lstStyle/>
          <a:p>
            <a:r>
              <a:rPr lang="vi-VN" sz="800" dirty="0" smtClean="0">
                <a:solidFill>
                  <a:schemeClr val="accent3">
                    <a:lumMod val="10000"/>
                  </a:schemeClr>
                </a:solidFill>
                <a:latin typeface="Arial Unicode MS" pitchFamily="34" charset="-128"/>
                <a:ea typeface="Arial Unicode MS" pitchFamily="34" charset="-128"/>
                <a:cs typeface="Arial Unicode MS" pitchFamily="34" charset="-128"/>
              </a:rPr>
              <a:t>K/g</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2768425" y="2954436"/>
            <a:ext cx="491530" cy="215444"/>
          </a:xfrm>
          <a:prstGeom prst="rect">
            <a:avLst/>
          </a:prstGeom>
          <a:noFill/>
        </p:spPr>
        <p:txBody>
          <a:bodyPr wrap="square" rtlCol="0">
            <a:spAutoFit/>
          </a:bodyPr>
          <a:lstStyle/>
          <a:p>
            <a:r>
              <a:rPr lang="vi-VN" sz="800" dirty="0" smtClean="0">
                <a:solidFill>
                  <a:schemeClr val="accent3">
                    <a:lumMod val="10000"/>
                  </a:schemeClr>
                </a:solidFill>
                <a:latin typeface="Arial Unicode MS" pitchFamily="34" charset="-128"/>
                <a:ea typeface="Arial Unicode MS" pitchFamily="34" charset="-128"/>
                <a:cs typeface="Arial Unicode MS" pitchFamily="34" charset="-128"/>
              </a:rPr>
              <a:t>Sao</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18" name="TextBox 17"/>
          <p:cNvSpPr txBox="1"/>
          <p:nvPr/>
        </p:nvSpPr>
        <p:spPr>
          <a:xfrm>
            <a:off x="2768425" y="3106836"/>
            <a:ext cx="632000" cy="215444"/>
          </a:xfrm>
          <a:prstGeom prst="rect">
            <a:avLst/>
          </a:prstGeom>
          <a:noFill/>
        </p:spPr>
        <p:txBody>
          <a:bodyPr wrap="square" rtlCol="0">
            <a:spAutoFit/>
          </a:bodyPr>
          <a:lstStyle/>
          <a:p>
            <a:r>
              <a:rPr lang="vi-VN" sz="800" dirty="0" smtClean="0">
                <a:solidFill>
                  <a:schemeClr val="accent3">
                    <a:lumMod val="10000"/>
                  </a:schemeClr>
                </a:solidFill>
                <a:latin typeface="Arial Unicode MS" pitchFamily="34" charset="-128"/>
                <a:ea typeface="Arial Unicode MS" pitchFamily="34" charset="-128"/>
                <a:cs typeface="Arial Unicode MS" pitchFamily="34" charset="-128"/>
              </a:rPr>
              <a:t>Chủ đề</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4921138" y="2086747"/>
            <a:ext cx="628650"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Chặn Người gửi</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4813441" y="2394920"/>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Thư tạp</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401170" y="1044018"/>
            <a:ext cx="628650" cy="276999"/>
          </a:xfrm>
          <a:prstGeom prst="rect">
            <a:avLst/>
          </a:prstGeom>
          <a:noFill/>
        </p:spPr>
        <p:txBody>
          <a:bodyPr wrap="square" rtlCol="0">
            <a:spAutoFit/>
          </a:bodyPr>
          <a:lstStyle/>
          <a:p>
            <a:pPr algn="ctr"/>
            <a:r>
              <a:rPr lang="vi-VN" sz="1200" b="1" dirty="0" smtClean="0">
                <a:solidFill>
                  <a:schemeClr val="accent1">
                    <a:lumMod val="75000"/>
                  </a:schemeClr>
                </a:solidFill>
                <a:latin typeface="Arial Unicode MS" pitchFamily="34" charset="-128"/>
                <a:ea typeface="Arial Unicode MS" pitchFamily="34" charset="-128"/>
                <a:cs typeface="Arial Unicode MS" pitchFamily="34" charset="-128"/>
              </a:rPr>
              <a:t>Thư</a:t>
            </a:r>
            <a:endParaRPr lang="en-US" sz="14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801219" y="2501343"/>
            <a:ext cx="1446681" cy="276999"/>
          </a:xfrm>
          <a:prstGeom prst="rect">
            <a:avLst/>
          </a:prstGeom>
          <a:noFill/>
        </p:spPr>
        <p:txBody>
          <a:bodyPr wrap="square" rtlCol="0">
            <a:spAutoFit/>
          </a:bodyPr>
          <a:lstStyle/>
          <a:p>
            <a:r>
              <a:rPr lang="vi-VN" sz="1200" dirty="0" smtClean="0">
                <a:solidFill>
                  <a:schemeClr val="accent3">
                    <a:lumMod val="10000"/>
                  </a:schemeClr>
                </a:solidFill>
                <a:latin typeface="Arial Unicode MS" pitchFamily="34" charset="-128"/>
                <a:ea typeface="Arial Unicode MS" pitchFamily="34" charset="-128"/>
                <a:cs typeface="Arial Unicode MS" pitchFamily="34" charset="-128"/>
              </a:rPr>
              <a:t>Khoản mục Đã gửi</a:t>
            </a:r>
            <a:endParaRPr lang="en-US" sz="14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458320" y="1310718"/>
            <a:ext cx="1446680" cy="230832"/>
          </a:xfrm>
          <a:prstGeom prst="rect">
            <a:avLst/>
          </a:prstGeom>
          <a:noFill/>
        </p:spPr>
        <p:txBody>
          <a:bodyPr wrap="square" rtlCol="0">
            <a:spAutoFit/>
          </a:bodyPr>
          <a:lstStyle/>
          <a:p>
            <a:r>
              <a:rPr lang="vi-VN" sz="900" b="1" dirty="0" smtClean="0">
                <a:solidFill>
                  <a:schemeClr val="accent1">
                    <a:lumMod val="75000"/>
                  </a:schemeClr>
                </a:solidFill>
                <a:latin typeface="Arial Unicode MS" pitchFamily="34" charset="-128"/>
                <a:ea typeface="Arial Unicode MS" pitchFamily="34" charset="-128"/>
                <a:cs typeface="Arial Unicode MS" pitchFamily="34" charset="-128"/>
              </a:rPr>
              <a:t>Tất cả Cặp Thư</a:t>
            </a:r>
            <a:endParaRPr lang="en-US" sz="10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648820" y="1482168"/>
            <a:ext cx="1446680" cy="230832"/>
          </a:xfrm>
          <a:prstGeom prst="rect">
            <a:avLst/>
          </a:prstGeom>
          <a:noFill/>
        </p:spPr>
        <p:txBody>
          <a:bodyPr wrap="square" rtlCol="0">
            <a:spAutoFit/>
          </a:bodyPr>
          <a:lstStyle/>
          <a:p>
            <a:r>
              <a:rPr lang="vi-VN" sz="900" dirty="0" smtClean="0">
                <a:solidFill>
                  <a:schemeClr val="accent3">
                    <a:lumMod val="10000"/>
                  </a:schemeClr>
                </a:solidFill>
                <a:latin typeface="Arial Unicode MS" pitchFamily="34" charset="-128"/>
                <a:ea typeface="Arial Unicode MS" pitchFamily="34" charset="-128"/>
                <a:cs typeface="Arial Unicode MS" pitchFamily="34" charset="-128"/>
              </a:rPr>
              <a:t>Tất cả Khoản mục Thư</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705970" y="1710768"/>
            <a:ext cx="1446680" cy="230832"/>
          </a:xfrm>
          <a:prstGeom prst="rect">
            <a:avLst/>
          </a:prstGeom>
          <a:noFill/>
        </p:spPr>
        <p:txBody>
          <a:bodyPr wrap="square" rtlCol="0">
            <a:spAutoFit/>
          </a:bodyPr>
          <a:lstStyle/>
          <a:p>
            <a:r>
              <a:rPr lang="vi-VN" sz="900" dirty="0" smtClean="0">
                <a:solidFill>
                  <a:schemeClr val="accent3">
                    <a:lumMod val="10000"/>
                  </a:schemeClr>
                </a:solidFill>
                <a:latin typeface="Arial Unicode MS" pitchFamily="34" charset="-128"/>
                <a:ea typeface="Arial Unicode MS" pitchFamily="34" charset="-128"/>
                <a:cs typeface="Arial Unicode MS" pitchFamily="34" charset="-128"/>
              </a:rPr>
              <a:t>Hộp thư đến</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26" name="TextBox 25"/>
          <p:cNvSpPr txBox="1"/>
          <p:nvPr/>
        </p:nvSpPr>
        <p:spPr>
          <a:xfrm>
            <a:off x="705970" y="1910793"/>
            <a:ext cx="1446680" cy="230832"/>
          </a:xfrm>
          <a:prstGeom prst="rect">
            <a:avLst/>
          </a:prstGeom>
          <a:noFill/>
        </p:spPr>
        <p:txBody>
          <a:bodyPr wrap="square" rtlCol="0">
            <a:spAutoFit/>
          </a:bodyPr>
          <a:lstStyle/>
          <a:p>
            <a:r>
              <a:rPr lang="vi-VN" sz="900" dirty="0" smtClean="0">
                <a:solidFill>
                  <a:schemeClr val="accent3">
                    <a:lumMod val="10000"/>
                  </a:schemeClr>
                </a:solidFill>
                <a:latin typeface="Arial Unicode MS" pitchFamily="34" charset="-128"/>
                <a:ea typeface="Arial Unicode MS" pitchFamily="34" charset="-128"/>
                <a:cs typeface="Arial Unicode MS" pitchFamily="34" charset="-128"/>
              </a:rPr>
              <a:t>Hộp thư đi</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27" name="TextBox 26"/>
          <p:cNvSpPr txBox="1"/>
          <p:nvPr/>
        </p:nvSpPr>
        <p:spPr>
          <a:xfrm>
            <a:off x="686920" y="2082243"/>
            <a:ext cx="1446680" cy="230832"/>
          </a:xfrm>
          <a:prstGeom prst="rect">
            <a:avLst/>
          </a:prstGeom>
          <a:noFill/>
        </p:spPr>
        <p:txBody>
          <a:bodyPr wrap="square" rtlCol="0">
            <a:spAutoFit/>
          </a:bodyPr>
          <a:lstStyle/>
          <a:p>
            <a:r>
              <a:rPr lang="vi-VN" sz="900" dirty="0" smtClean="0">
                <a:solidFill>
                  <a:schemeClr val="accent3">
                    <a:lumMod val="10000"/>
                  </a:schemeClr>
                </a:solidFill>
                <a:latin typeface="Arial Unicode MS" pitchFamily="34" charset="-128"/>
                <a:ea typeface="Arial Unicode MS" pitchFamily="34" charset="-128"/>
                <a:cs typeface="Arial Unicode MS" pitchFamily="34" charset="-128"/>
              </a:rPr>
              <a:t>Khoản mục Đã gửi</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28" name="TextBox 27"/>
          <p:cNvSpPr txBox="1"/>
          <p:nvPr/>
        </p:nvSpPr>
        <p:spPr>
          <a:xfrm>
            <a:off x="591670" y="2758518"/>
            <a:ext cx="1446680" cy="230832"/>
          </a:xfrm>
          <a:prstGeom prst="rect">
            <a:avLst/>
          </a:prstGeom>
          <a:noFill/>
        </p:spPr>
        <p:txBody>
          <a:bodyPr wrap="square" rtlCol="0">
            <a:spAutoFit/>
          </a:bodyPr>
          <a:lstStyle/>
          <a:p>
            <a:r>
              <a:rPr lang="vi-VN" sz="900" dirty="0" smtClean="0">
                <a:solidFill>
                  <a:schemeClr val="accent3">
                    <a:lumMod val="10000"/>
                  </a:schemeClr>
                </a:solidFill>
                <a:latin typeface="Arial Unicode MS" pitchFamily="34" charset="-128"/>
                <a:ea typeface="Arial Unicode MS" pitchFamily="34" charset="-128"/>
                <a:cs typeface="Arial Unicode MS" pitchFamily="34" charset="-128"/>
              </a:rPr>
              <a:t>Tìm Khoản mục Đã gửi</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29" name="TextBox 28"/>
          <p:cNvSpPr txBox="1"/>
          <p:nvPr/>
        </p:nvSpPr>
        <p:spPr>
          <a:xfrm>
            <a:off x="601195" y="2968068"/>
            <a:ext cx="1446680" cy="230832"/>
          </a:xfrm>
          <a:prstGeom prst="rect">
            <a:avLst/>
          </a:prstGeom>
          <a:noFill/>
        </p:spPr>
        <p:txBody>
          <a:bodyPr wrap="square" rtlCol="0">
            <a:spAutoFit/>
          </a:bodyPr>
          <a:lstStyle/>
          <a:p>
            <a:r>
              <a:rPr lang="vi-VN" sz="900" dirty="0" smtClean="0">
                <a:solidFill>
                  <a:schemeClr val="accent3">
                    <a:lumMod val="10000"/>
                  </a:schemeClr>
                </a:solidFill>
                <a:latin typeface="Arial Unicode MS" pitchFamily="34" charset="-128"/>
                <a:ea typeface="Arial Unicode MS" pitchFamily="34" charset="-128"/>
                <a:cs typeface="Arial Unicode MS" pitchFamily="34" charset="-128"/>
              </a:rPr>
              <a:t>Sắp đặt theo: Ngày</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30" name="TextBox 29"/>
          <p:cNvSpPr txBox="1"/>
          <p:nvPr/>
        </p:nvSpPr>
        <p:spPr>
          <a:xfrm>
            <a:off x="4054362" y="2591572"/>
            <a:ext cx="993887"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Soạn Thông báo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1" name="TextBox 30"/>
          <p:cNvSpPr txBox="1"/>
          <p:nvPr/>
        </p:nvSpPr>
        <p:spPr>
          <a:xfrm>
            <a:off x="4054362" y="2810647"/>
            <a:ext cx="1251063"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Thu hồi Thông báo này</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2" name="TextBox 31"/>
          <p:cNvSpPr txBox="1"/>
          <p:nvPr/>
        </p:nvSpPr>
        <p:spPr>
          <a:xfrm>
            <a:off x="4044837" y="3058297"/>
            <a:ext cx="1251063"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Gửi lại Thông báo này</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3" name="TextBox 32"/>
          <p:cNvSpPr txBox="1"/>
          <p:nvPr/>
        </p:nvSpPr>
        <p:spPr>
          <a:xfrm>
            <a:off x="4035312" y="3248797"/>
            <a:ext cx="1251063" cy="215444"/>
          </a:xfrm>
          <a:prstGeom prst="rect">
            <a:avLst/>
          </a:prstGeom>
          <a:noFill/>
        </p:spPr>
        <p:txBody>
          <a:bodyPr wrap="square" rtlCol="0">
            <a:spAutoFit/>
          </a:bodyPr>
          <a:lstStyle/>
          <a:p>
            <a:r>
              <a:rPr lang="vi-VN" sz="800" dirty="0" smtClean="0">
                <a:solidFill>
                  <a:schemeClr val="tx2">
                    <a:lumMod val="65000"/>
                  </a:schemeClr>
                </a:solidFill>
                <a:latin typeface="Arial Unicode MS" pitchFamily="34" charset="-128"/>
                <a:ea typeface="Arial Unicode MS" pitchFamily="34" charset="-128"/>
                <a:cs typeface="Arial Unicode MS" pitchFamily="34" charset="-128"/>
              </a:rPr>
              <a:t>Lưu Phần đính kèm</a:t>
            </a:r>
            <a:endParaRPr lang="en-US" sz="900" dirty="0">
              <a:solidFill>
                <a:schemeClr val="tx2">
                  <a:lumMod val="6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slide(fromTop)">
                                      <p:cBhvr>
                                        <p:cTn id="7" dur="500"/>
                                        <p:tgtEl>
                                          <p:spTgt spid="231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31431">
                                            <p:txEl>
                                              <p:pRg st="0" end="0"/>
                                            </p:txEl>
                                          </p:spTgt>
                                        </p:tgtEl>
                                        <p:attrNameLst>
                                          <p:attrName>style.visibility</p:attrName>
                                        </p:attrNameLst>
                                      </p:cBhvr>
                                      <p:to>
                                        <p:strVal val="visible"/>
                                      </p:to>
                                    </p:set>
                                    <p:animEffect transition="in" filter="slide(fromLeft)">
                                      <p:cBhvr>
                                        <p:cTn id="12" dur="500"/>
                                        <p:tgtEl>
                                          <p:spTgt spid="2314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1431">
                                            <p:txEl>
                                              <p:pRg st="1" end="1"/>
                                            </p:txEl>
                                          </p:spTgt>
                                        </p:tgtEl>
                                        <p:attrNameLst>
                                          <p:attrName>style.visibility</p:attrName>
                                        </p:attrNameLst>
                                      </p:cBhvr>
                                      <p:to>
                                        <p:strVal val="visible"/>
                                      </p:to>
                                    </p:set>
                                    <p:animEffect transition="in" filter="slide(fromLeft)">
                                      <p:cBhvr>
                                        <p:cTn id="17" dur="500"/>
                                        <p:tgtEl>
                                          <p:spTgt spid="2314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autoUpdateAnimBg="0"/>
      <p:bldP spid="23143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239713" y="63500"/>
            <a:ext cx="8904287" cy="614363"/>
          </a:xfrm>
        </p:spPr>
        <p:txBody>
          <a:bodyPr/>
          <a:lstStyle/>
          <a:p>
            <a:r>
              <a:rPr lang="vi-VN" dirty="0" smtClean="0"/>
              <a:t>Hu...úp</a:t>
            </a:r>
            <a:r>
              <a:rPr lang="en-US" dirty="0" smtClean="0"/>
              <a:t>! C</a:t>
            </a:r>
            <a:r>
              <a:rPr lang="vi-VN" dirty="0" smtClean="0"/>
              <a:t>ó </a:t>
            </a:r>
            <a:r>
              <a:rPr lang="vi-VN" smtClean="0"/>
              <a:t>cần thu hồi </a:t>
            </a:r>
            <a:r>
              <a:rPr lang="vi-VN" dirty="0" smtClean="0"/>
              <a:t>thư không</a:t>
            </a:r>
            <a:r>
              <a:rPr lang="en-US" dirty="0" smtClean="0"/>
              <a:t>?</a:t>
            </a:r>
            <a:endParaRPr lang="en-US" dirty="0"/>
          </a:p>
        </p:txBody>
      </p:sp>
      <p:sp>
        <p:nvSpPr>
          <p:cNvPr id="23347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dirty="0" smtClean="0"/>
              <a:t>Bạn vừa gừi thư và nhận thấy có một chi tiết quan trọng bị sai</a:t>
            </a:r>
            <a:r>
              <a:rPr lang="en-US" sz="2000" dirty="0" smtClean="0"/>
              <a:t>. </a:t>
            </a:r>
            <a:endParaRPr lang="en-US" sz="2000" dirty="0"/>
          </a:p>
        </p:txBody>
      </p:sp>
      <p:sp>
        <p:nvSpPr>
          <p:cNvPr id="23347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3477" name="Rectangle 5"/>
          <p:cNvSpPr>
            <a:spLocks noChangeArrowheads="1"/>
          </p:cNvSpPr>
          <p:nvPr/>
        </p:nvSpPr>
        <p:spPr bwMode="auto">
          <a:xfrm>
            <a:off x="242888" y="4019550"/>
            <a:ext cx="5934075" cy="342900"/>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Đây là điều cần làm</a:t>
            </a:r>
            <a:r>
              <a:rPr lang="en-US" dirty="0" smtClean="0">
                <a:solidFill>
                  <a:srgbClr val="FFCC00"/>
                </a:solidFill>
              </a:rPr>
              <a:t>:</a:t>
            </a:r>
            <a:endParaRPr lang="en-US" dirty="0">
              <a:solidFill>
                <a:srgbClr val="FFCC00"/>
              </a:solidFill>
            </a:endParaRPr>
          </a:p>
        </p:txBody>
      </p:sp>
      <p:graphicFrame>
        <p:nvGraphicFramePr>
          <p:cNvPr id="233479" name="Object 7"/>
          <p:cNvGraphicFramePr>
            <a:graphicFrameLocks noChangeAspect="1"/>
          </p:cNvGraphicFramePr>
          <p:nvPr/>
        </p:nvGraphicFramePr>
        <p:xfrm>
          <a:off x="339725" y="4535488"/>
          <a:ext cx="269875" cy="303212"/>
        </p:xfrm>
        <a:graphic>
          <a:graphicData uri="http://schemas.openxmlformats.org/presentationml/2006/ole">
            <p:oleObj spid="_x0000_s233479" name="Visio" r:id="rId4" imgW="270231" imgH="303063" progId="">
              <p:embed/>
            </p:oleObj>
          </a:graphicData>
        </a:graphic>
      </p:graphicFrame>
      <p:graphicFrame>
        <p:nvGraphicFramePr>
          <p:cNvPr id="233480" name="Object 8"/>
          <p:cNvGraphicFramePr>
            <a:graphicFrameLocks noChangeAspect="1"/>
          </p:cNvGraphicFramePr>
          <p:nvPr/>
        </p:nvGraphicFramePr>
        <p:xfrm>
          <a:off x="339725" y="5259388"/>
          <a:ext cx="269875" cy="303212"/>
        </p:xfrm>
        <a:graphic>
          <a:graphicData uri="http://schemas.openxmlformats.org/presentationml/2006/ole">
            <p:oleObj spid="_x0000_s233480" name="Visio" r:id="rId5" imgW="270231" imgH="303063" progId="">
              <p:embed/>
            </p:oleObj>
          </a:graphicData>
        </a:graphic>
      </p:graphicFrame>
      <p:sp>
        <p:nvSpPr>
          <p:cNvPr id="233482" name="Rectangle 10"/>
          <p:cNvSpPr>
            <a:spLocks noChangeArrowheads="1"/>
          </p:cNvSpPr>
          <p:nvPr/>
        </p:nvSpPr>
        <p:spPr bwMode="auto">
          <a:xfrm>
            <a:off x="676275" y="4502150"/>
            <a:ext cx="5940425" cy="1380378"/>
          </a:xfrm>
          <a:prstGeom prst="rect">
            <a:avLst/>
          </a:prstGeom>
          <a:noFill/>
          <a:ln w="9525" algn="ctr">
            <a:noFill/>
            <a:miter lim="800000"/>
            <a:headEnd/>
            <a:tailEnd/>
          </a:ln>
          <a:effectLst/>
        </p:spPr>
        <p:txBody>
          <a:bodyPr>
            <a:spAutoFit/>
          </a:bodyPr>
          <a:lstStyle/>
          <a:p>
            <a:pPr>
              <a:spcBef>
                <a:spcPct val="20000"/>
              </a:spcBef>
              <a:spcAft>
                <a:spcPct val="45000"/>
              </a:spcAft>
            </a:pPr>
            <a:r>
              <a:rPr lang="vi-VN" dirty="0" smtClean="0">
                <a:solidFill>
                  <a:srgbClr val="FFCC00"/>
                </a:solidFill>
              </a:rPr>
              <a:t>Trong </a:t>
            </a:r>
            <a:r>
              <a:rPr lang="vi-VN" b="1" dirty="0" smtClean="0">
                <a:solidFill>
                  <a:srgbClr val="FFCC00"/>
                </a:solidFill>
              </a:rPr>
              <a:t>Ngăn Dẫn hướng</a:t>
            </a:r>
            <a:r>
              <a:rPr lang="vi-VN" dirty="0" smtClean="0">
                <a:solidFill>
                  <a:srgbClr val="FFCC00"/>
                </a:solidFill>
              </a:rPr>
              <a:t>, bấm vào </a:t>
            </a:r>
            <a:r>
              <a:rPr lang="vi-VN" b="1" dirty="0" smtClean="0">
                <a:solidFill>
                  <a:srgbClr val="FFCC00"/>
                </a:solidFill>
              </a:rPr>
              <a:t>Khoản </a:t>
            </a:r>
            <a:r>
              <a:rPr lang="vi-VN" b="1" smtClean="0">
                <a:solidFill>
                  <a:srgbClr val="FFCC00"/>
                </a:solidFill>
              </a:rPr>
              <a:t>mục </a:t>
            </a:r>
            <a:r>
              <a:rPr lang="en-US" b="1" smtClean="0">
                <a:solidFill>
                  <a:srgbClr val="FFCC00"/>
                </a:solidFill>
              </a:rPr>
              <a:t>Đ</a:t>
            </a:r>
            <a:r>
              <a:rPr lang="vi-VN" b="1" smtClean="0">
                <a:solidFill>
                  <a:srgbClr val="FFCC00"/>
                </a:solidFill>
              </a:rPr>
              <a:t>ã </a:t>
            </a:r>
            <a:r>
              <a:rPr lang="vi-VN" b="1" dirty="0" smtClean="0">
                <a:solidFill>
                  <a:srgbClr val="FFCC00"/>
                </a:solidFill>
              </a:rPr>
              <a:t>gửi</a:t>
            </a:r>
            <a:r>
              <a:rPr lang="vi-VN" dirty="0" smtClean="0">
                <a:solidFill>
                  <a:srgbClr val="FFCC00"/>
                </a:solidFill>
              </a:rPr>
              <a:t> để chuyển sang cặp đó</a:t>
            </a:r>
            <a:r>
              <a:rPr lang="en-US" dirty="0" smtClean="0">
                <a:solidFill>
                  <a:srgbClr val="FFCC00"/>
                </a:solidFill>
              </a:rPr>
              <a:t>.</a:t>
            </a:r>
            <a:endParaRPr lang="en-US" dirty="0">
              <a:solidFill>
                <a:srgbClr val="FFCC00"/>
              </a:solidFill>
            </a:endParaRPr>
          </a:p>
          <a:p>
            <a:pPr>
              <a:spcBef>
                <a:spcPct val="20000"/>
              </a:spcBef>
              <a:spcAft>
                <a:spcPct val="45000"/>
              </a:spcAft>
            </a:pPr>
            <a:r>
              <a:rPr lang="vi-VN" dirty="0" smtClean="0">
                <a:solidFill>
                  <a:srgbClr val="FFCC00"/>
                </a:solidFill>
              </a:rPr>
              <a:t>Trong cặp </a:t>
            </a:r>
            <a:r>
              <a:rPr lang="vi-VN" b="1" dirty="0" smtClean="0">
                <a:solidFill>
                  <a:srgbClr val="FFCC00"/>
                </a:solidFill>
              </a:rPr>
              <a:t>Khoản </a:t>
            </a:r>
            <a:r>
              <a:rPr lang="vi-VN" b="1" smtClean="0">
                <a:solidFill>
                  <a:srgbClr val="FFCC00"/>
                </a:solidFill>
              </a:rPr>
              <a:t>mục </a:t>
            </a:r>
            <a:r>
              <a:rPr lang="en-US" b="1" smtClean="0">
                <a:solidFill>
                  <a:srgbClr val="FFCC00"/>
                </a:solidFill>
              </a:rPr>
              <a:t>Đ</a:t>
            </a:r>
            <a:r>
              <a:rPr lang="vi-VN" b="1" smtClean="0">
                <a:solidFill>
                  <a:srgbClr val="FFCC00"/>
                </a:solidFill>
              </a:rPr>
              <a:t>ã </a:t>
            </a:r>
            <a:r>
              <a:rPr lang="vi-VN" b="1" dirty="0" smtClean="0">
                <a:solidFill>
                  <a:srgbClr val="FFCC00"/>
                </a:solidFill>
              </a:rPr>
              <a:t>gửi,</a:t>
            </a:r>
            <a:r>
              <a:rPr lang="vi-VN" dirty="0" smtClean="0">
                <a:solidFill>
                  <a:srgbClr val="FFCC00"/>
                </a:solidFill>
              </a:rPr>
              <a:t> bấm đúp vào thư </a:t>
            </a:r>
            <a:r>
              <a:rPr lang="vi-VN" smtClean="0">
                <a:solidFill>
                  <a:srgbClr val="FFCC00"/>
                </a:solidFill>
              </a:rPr>
              <a:t>muốn thu hồi để mở</a:t>
            </a:r>
            <a:r>
              <a:rPr lang="en-US" smtClean="0">
                <a:solidFill>
                  <a:srgbClr val="FFCC00"/>
                </a:solidFill>
              </a:rPr>
              <a:t> nó. </a:t>
            </a:r>
            <a:endParaRPr lang="en-US" dirty="0">
              <a:solidFill>
                <a:srgbClr val="FFCC00"/>
              </a:solidFill>
            </a:endParaRPr>
          </a:p>
        </p:txBody>
      </p:sp>
      <p:pic>
        <p:nvPicPr>
          <p:cNvPr id="37" name="Picture 36"/>
          <p:cNvPicPr>
            <a:picLocks noChangeAspect="1" noChangeArrowheads="1"/>
          </p:cNvPicPr>
          <p:nvPr/>
        </p:nvPicPr>
        <p:blipFill>
          <a:blip r:embed="rId6"/>
          <a:srcRect/>
          <a:stretch>
            <a:fillRect/>
          </a:stretch>
        </p:blipFill>
        <p:spPr bwMode="auto">
          <a:xfrm>
            <a:off x="404181" y="952500"/>
            <a:ext cx="5590852" cy="2838450"/>
          </a:xfrm>
          <a:prstGeom prst="rect">
            <a:avLst/>
          </a:prstGeom>
          <a:noFill/>
          <a:ln w="9525">
            <a:noFill/>
            <a:miter lim="800000"/>
            <a:headEnd/>
            <a:tailEnd/>
          </a:ln>
          <a:effectLst/>
        </p:spPr>
      </p:pic>
      <p:sp>
        <p:nvSpPr>
          <p:cNvPr id="35" name="TextBox 34"/>
          <p:cNvSpPr txBox="1"/>
          <p:nvPr/>
        </p:nvSpPr>
        <p:spPr>
          <a:xfrm>
            <a:off x="3190875" y="1534297"/>
            <a:ext cx="704849"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Thông báo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6" name="TextBox 35"/>
          <p:cNvSpPr txBox="1"/>
          <p:nvPr/>
        </p:nvSpPr>
        <p:spPr>
          <a:xfrm>
            <a:off x="2806588" y="2096272"/>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Xóa bỏ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3" name="TextBox 62"/>
          <p:cNvSpPr txBox="1"/>
          <p:nvPr/>
        </p:nvSpPr>
        <p:spPr>
          <a:xfrm>
            <a:off x="3276600" y="2096272"/>
            <a:ext cx="644413"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Di chuyển tới Cặp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4" name="TextBox 63"/>
          <p:cNvSpPr txBox="1"/>
          <p:nvPr/>
        </p:nvSpPr>
        <p:spPr>
          <a:xfrm>
            <a:off x="3787663" y="2096272"/>
            <a:ext cx="628650"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Tạp Quy tắc</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5" name="TextBox 64"/>
          <p:cNvSpPr txBox="1"/>
          <p:nvPr/>
        </p:nvSpPr>
        <p:spPr>
          <a:xfrm>
            <a:off x="4200525" y="2096272"/>
            <a:ext cx="682513"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Hành động khác</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6" name="TextBox 65"/>
          <p:cNvSpPr txBox="1"/>
          <p:nvPr/>
        </p:nvSpPr>
        <p:spPr>
          <a:xfrm>
            <a:off x="3270391" y="2394920"/>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Hành động</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67" name="TextBox 66"/>
          <p:cNvSpPr txBox="1"/>
          <p:nvPr/>
        </p:nvSpPr>
        <p:spPr>
          <a:xfrm>
            <a:off x="2777950" y="2602011"/>
            <a:ext cx="491530" cy="215444"/>
          </a:xfrm>
          <a:prstGeom prst="rect">
            <a:avLst/>
          </a:prstGeom>
          <a:noFill/>
        </p:spPr>
        <p:txBody>
          <a:bodyPr wrap="square" rtlCol="0">
            <a:spAutoFit/>
          </a:bodyPr>
          <a:lstStyle/>
          <a:p>
            <a:r>
              <a:rPr lang="vi-VN" sz="800" dirty="0" smtClean="0">
                <a:solidFill>
                  <a:schemeClr val="accent3">
                    <a:lumMod val="10000"/>
                  </a:schemeClr>
                </a:solidFill>
                <a:latin typeface="Arial Unicode MS" pitchFamily="34" charset="-128"/>
                <a:ea typeface="Arial Unicode MS" pitchFamily="34" charset="-128"/>
                <a:cs typeface="Arial Unicode MS" pitchFamily="34" charset="-128"/>
              </a:rPr>
              <a:t>Từ</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68" name="TextBox 67"/>
          <p:cNvSpPr txBox="1"/>
          <p:nvPr/>
        </p:nvSpPr>
        <p:spPr>
          <a:xfrm>
            <a:off x="2777950" y="2782986"/>
            <a:ext cx="491530" cy="215444"/>
          </a:xfrm>
          <a:prstGeom prst="rect">
            <a:avLst/>
          </a:prstGeom>
          <a:noFill/>
        </p:spPr>
        <p:txBody>
          <a:bodyPr wrap="square" rtlCol="0">
            <a:spAutoFit/>
          </a:bodyPr>
          <a:lstStyle/>
          <a:p>
            <a:r>
              <a:rPr lang="vi-VN" sz="800" dirty="0" smtClean="0">
                <a:solidFill>
                  <a:schemeClr val="accent3">
                    <a:lumMod val="10000"/>
                  </a:schemeClr>
                </a:solidFill>
                <a:latin typeface="Arial Unicode MS" pitchFamily="34" charset="-128"/>
                <a:ea typeface="Arial Unicode MS" pitchFamily="34" charset="-128"/>
                <a:cs typeface="Arial Unicode MS" pitchFamily="34" charset="-128"/>
              </a:rPr>
              <a:t>K/g</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69" name="TextBox 68"/>
          <p:cNvSpPr txBox="1"/>
          <p:nvPr/>
        </p:nvSpPr>
        <p:spPr>
          <a:xfrm>
            <a:off x="2768425" y="2954436"/>
            <a:ext cx="491530" cy="215444"/>
          </a:xfrm>
          <a:prstGeom prst="rect">
            <a:avLst/>
          </a:prstGeom>
          <a:noFill/>
        </p:spPr>
        <p:txBody>
          <a:bodyPr wrap="square" rtlCol="0">
            <a:spAutoFit/>
          </a:bodyPr>
          <a:lstStyle/>
          <a:p>
            <a:r>
              <a:rPr lang="vi-VN" sz="800" dirty="0" smtClean="0">
                <a:solidFill>
                  <a:schemeClr val="accent3">
                    <a:lumMod val="10000"/>
                  </a:schemeClr>
                </a:solidFill>
                <a:latin typeface="Arial Unicode MS" pitchFamily="34" charset="-128"/>
                <a:ea typeface="Arial Unicode MS" pitchFamily="34" charset="-128"/>
                <a:cs typeface="Arial Unicode MS" pitchFamily="34" charset="-128"/>
              </a:rPr>
              <a:t>Sao</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70" name="TextBox 69"/>
          <p:cNvSpPr txBox="1"/>
          <p:nvPr/>
        </p:nvSpPr>
        <p:spPr>
          <a:xfrm>
            <a:off x="2768425" y="3106836"/>
            <a:ext cx="632000" cy="215444"/>
          </a:xfrm>
          <a:prstGeom prst="rect">
            <a:avLst/>
          </a:prstGeom>
          <a:noFill/>
        </p:spPr>
        <p:txBody>
          <a:bodyPr wrap="square" rtlCol="0">
            <a:spAutoFit/>
          </a:bodyPr>
          <a:lstStyle/>
          <a:p>
            <a:r>
              <a:rPr lang="vi-VN" sz="800" dirty="0" smtClean="0">
                <a:solidFill>
                  <a:schemeClr val="accent3">
                    <a:lumMod val="10000"/>
                  </a:schemeClr>
                </a:solidFill>
                <a:latin typeface="Arial Unicode MS" pitchFamily="34" charset="-128"/>
                <a:ea typeface="Arial Unicode MS" pitchFamily="34" charset="-128"/>
                <a:cs typeface="Arial Unicode MS" pitchFamily="34" charset="-128"/>
              </a:rPr>
              <a:t>Chủ đề</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71" name="TextBox 70"/>
          <p:cNvSpPr txBox="1"/>
          <p:nvPr/>
        </p:nvSpPr>
        <p:spPr>
          <a:xfrm>
            <a:off x="4921138" y="2086747"/>
            <a:ext cx="628650"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Chặn Người gửi</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2" name="TextBox 71"/>
          <p:cNvSpPr txBox="1"/>
          <p:nvPr/>
        </p:nvSpPr>
        <p:spPr>
          <a:xfrm>
            <a:off x="4813441" y="2394920"/>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Thư tạp</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73" name="TextBox 72"/>
          <p:cNvSpPr txBox="1"/>
          <p:nvPr/>
        </p:nvSpPr>
        <p:spPr>
          <a:xfrm>
            <a:off x="401170" y="1044018"/>
            <a:ext cx="628650" cy="276999"/>
          </a:xfrm>
          <a:prstGeom prst="rect">
            <a:avLst/>
          </a:prstGeom>
          <a:noFill/>
        </p:spPr>
        <p:txBody>
          <a:bodyPr wrap="square" rtlCol="0">
            <a:spAutoFit/>
          </a:bodyPr>
          <a:lstStyle/>
          <a:p>
            <a:pPr algn="ctr"/>
            <a:r>
              <a:rPr lang="vi-VN" sz="1200" b="1" dirty="0" smtClean="0">
                <a:solidFill>
                  <a:schemeClr val="accent1">
                    <a:lumMod val="75000"/>
                  </a:schemeClr>
                </a:solidFill>
                <a:latin typeface="Arial Unicode MS" pitchFamily="34" charset="-128"/>
                <a:ea typeface="Arial Unicode MS" pitchFamily="34" charset="-128"/>
                <a:cs typeface="Arial Unicode MS" pitchFamily="34" charset="-128"/>
              </a:rPr>
              <a:t>Thư</a:t>
            </a:r>
            <a:endParaRPr lang="en-US" sz="14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4" name="TextBox 73"/>
          <p:cNvSpPr txBox="1"/>
          <p:nvPr/>
        </p:nvSpPr>
        <p:spPr>
          <a:xfrm>
            <a:off x="801219" y="2501343"/>
            <a:ext cx="1446681" cy="276999"/>
          </a:xfrm>
          <a:prstGeom prst="rect">
            <a:avLst/>
          </a:prstGeom>
          <a:noFill/>
        </p:spPr>
        <p:txBody>
          <a:bodyPr wrap="square" rtlCol="0">
            <a:spAutoFit/>
          </a:bodyPr>
          <a:lstStyle/>
          <a:p>
            <a:r>
              <a:rPr lang="vi-VN" sz="1200" dirty="0" smtClean="0">
                <a:solidFill>
                  <a:schemeClr val="accent3">
                    <a:lumMod val="10000"/>
                  </a:schemeClr>
                </a:solidFill>
                <a:latin typeface="Arial Unicode MS" pitchFamily="34" charset="-128"/>
                <a:ea typeface="Arial Unicode MS" pitchFamily="34" charset="-128"/>
                <a:cs typeface="Arial Unicode MS" pitchFamily="34" charset="-128"/>
              </a:rPr>
              <a:t>Khoản mục Đã gửi</a:t>
            </a:r>
            <a:endParaRPr lang="en-US" sz="14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75" name="TextBox 74"/>
          <p:cNvSpPr txBox="1"/>
          <p:nvPr/>
        </p:nvSpPr>
        <p:spPr>
          <a:xfrm>
            <a:off x="458320" y="1310718"/>
            <a:ext cx="1446680" cy="230832"/>
          </a:xfrm>
          <a:prstGeom prst="rect">
            <a:avLst/>
          </a:prstGeom>
          <a:noFill/>
        </p:spPr>
        <p:txBody>
          <a:bodyPr wrap="square" rtlCol="0">
            <a:spAutoFit/>
          </a:bodyPr>
          <a:lstStyle/>
          <a:p>
            <a:r>
              <a:rPr lang="vi-VN" sz="900" b="1" dirty="0" smtClean="0">
                <a:solidFill>
                  <a:schemeClr val="accent1">
                    <a:lumMod val="75000"/>
                  </a:schemeClr>
                </a:solidFill>
                <a:latin typeface="Arial Unicode MS" pitchFamily="34" charset="-128"/>
                <a:ea typeface="Arial Unicode MS" pitchFamily="34" charset="-128"/>
                <a:cs typeface="Arial Unicode MS" pitchFamily="34" charset="-128"/>
              </a:rPr>
              <a:t>Tất cả Cặp Thư</a:t>
            </a:r>
            <a:endParaRPr lang="en-US" sz="10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6" name="TextBox 75"/>
          <p:cNvSpPr txBox="1"/>
          <p:nvPr/>
        </p:nvSpPr>
        <p:spPr>
          <a:xfrm>
            <a:off x="648820" y="1482168"/>
            <a:ext cx="1446680" cy="230832"/>
          </a:xfrm>
          <a:prstGeom prst="rect">
            <a:avLst/>
          </a:prstGeom>
          <a:noFill/>
        </p:spPr>
        <p:txBody>
          <a:bodyPr wrap="square" rtlCol="0">
            <a:spAutoFit/>
          </a:bodyPr>
          <a:lstStyle/>
          <a:p>
            <a:r>
              <a:rPr lang="vi-VN" sz="900" dirty="0" smtClean="0">
                <a:solidFill>
                  <a:schemeClr val="accent3">
                    <a:lumMod val="10000"/>
                  </a:schemeClr>
                </a:solidFill>
                <a:latin typeface="Arial Unicode MS" pitchFamily="34" charset="-128"/>
                <a:ea typeface="Arial Unicode MS" pitchFamily="34" charset="-128"/>
                <a:cs typeface="Arial Unicode MS" pitchFamily="34" charset="-128"/>
              </a:rPr>
              <a:t>Tất cả Khoản mục Thư</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77" name="TextBox 76"/>
          <p:cNvSpPr txBox="1"/>
          <p:nvPr/>
        </p:nvSpPr>
        <p:spPr>
          <a:xfrm>
            <a:off x="705970" y="1710768"/>
            <a:ext cx="1446680" cy="230832"/>
          </a:xfrm>
          <a:prstGeom prst="rect">
            <a:avLst/>
          </a:prstGeom>
          <a:noFill/>
        </p:spPr>
        <p:txBody>
          <a:bodyPr wrap="square" rtlCol="0">
            <a:spAutoFit/>
          </a:bodyPr>
          <a:lstStyle/>
          <a:p>
            <a:r>
              <a:rPr lang="vi-VN" sz="900" dirty="0" smtClean="0">
                <a:solidFill>
                  <a:schemeClr val="accent3">
                    <a:lumMod val="10000"/>
                  </a:schemeClr>
                </a:solidFill>
                <a:latin typeface="Arial Unicode MS" pitchFamily="34" charset="-128"/>
                <a:ea typeface="Arial Unicode MS" pitchFamily="34" charset="-128"/>
                <a:cs typeface="Arial Unicode MS" pitchFamily="34" charset="-128"/>
              </a:rPr>
              <a:t>Hộp thư đến</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78" name="TextBox 77"/>
          <p:cNvSpPr txBox="1"/>
          <p:nvPr/>
        </p:nvSpPr>
        <p:spPr>
          <a:xfrm>
            <a:off x="705970" y="1910793"/>
            <a:ext cx="1446680" cy="230832"/>
          </a:xfrm>
          <a:prstGeom prst="rect">
            <a:avLst/>
          </a:prstGeom>
          <a:noFill/>
        </p:spPr>
        <p:txBody>
          <a:bodyPr wrap="square" rtlCol="0">
            <a:spAutoFit/>
          </a:bodyPr>
          <a:lstStyle/>
          <a:p>
            <a:r>
              <a:rPr lang="vi-VN" sz="900" dirty="0" smtClean="0">
                <a:solidFill>
                  <a:schemeClr val="accent3">
                    <a:lumMod val="10000"/>
                  </a:schemeClr>
                </a:solidFill>
                <a:latin typeface="Arial Unicode MS" pitchFamily="34" charset="-128"/>
                <a:ea typeface="Arial Unicode MS" pitchFamily="34" charset="-128"/>
                <a:cs typeface="Arial Unicode MS" pitchFamily="34" charset="-128"/>
              </a:rPr>
              <a:t>Hộp thư đi</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79" name="TextBox 78"/>
          <p:cNvSpPr txBox="1"/>
          <p:nvPr/>
        </p:nvSpPr>
        <p:spPr>
          <a:xfrm>
            <a:off x="686920" y="2082243"/>
            <a:ext cx="1446680" cy="230832"/>
          </a:xfrm>
          <a:prstGeom prst="rect">
            <a:avLst/>
          </a:prstGeom>
          <a:noFill/>
        </p:spPr>
        <p:txBody>
          <a:bodyPr wrap="square" rtlCol="0">
            <a:spAutoFit/>
          </a:bodyPr>
          <a:lstStyle/>
          <a:p>
            <a:r>
              <a:rPr lang="vi-VN" sz="900" dirty="0" smtClean="0">
                <a:solidFill>
                  <a:schemeClr val="accent3">
                    <a:lumMod val="10000"/>
                  </a:schemeClr>
                </a:solidFill>
                <a:latin typeface="Arial Unicode MS" pitchFamily="34" charset="-128"/>
                <a:ea typeface="Arial Unicode MS" pitchFamily="34" charset="-128"/>
                <a:cs typeface="Arial Unicode MS" pitchFamily="34" charset="-128"/>
              </a:rPr>
              <a:t>Khoản mục Đã gửi</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80" name="TextBox 79"/>
          <p:cNvSpPr txBox="1"/>
          <p:nvPr/>
        </p:nvSpPr>
        <p:spPr>
          <a:xfrm>
            <a:off x="591670" y="2758518"/>
            <a:ext cx="1446680" cy="230832"/>
          </a:xfrm>
          <a:prstGeom prst="rect">
            <a:avLst/>
          </a:prstGeom>
          <a:noFill/>
        </p:spPr>
        <p:txBody>
          <a:bodyPr wrap="square" rtlCol="0">
            <a:spAutoFit/>
          </a:bodyPr>
          <a:lstStyle/>
          <a:p>
            <a:r>
              <a:rPr lang="vi-VN" sz="900" dirty="0" smtClean="0">
                <a:solidFill>
                  <a:schemeClr val="accent3">
                    <a:lumMod val="10000"/>
                  </a:schemeClr>
                </a:solidFill>
                <a:latin typeface="Arial Unicode MS" pitchFamily="34" charset="-128"/>
                <a:ea typeface="Arial Unicode MS" pitchFamily="34" charset="-128"/>
                <a:cs typeface="Arial Unicode MS" pitchFamily="34" charset="-128"/>
              </a:rPr>
              <a:t>Tìm Khoản mục Đã gửi</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81" name="TextBox 80"/>
          <p:cNvSpPr txBox="1"/>
          <p:nvPr/>
        </p:nvSpPr>
        <p:spPr>
          <a:xfrm>
            <a:off x="601195" y="2968068"/>
            <a:ext cx="1446680" cy="230832"/>
          </a:xfrm>
          <a:prstGeom prst="rect">
            <a:avLst/>
          </a:prstGeom>
          <a:noFill/>
        </p:spPr>
        <p:txBody>
          <a:bodyPr wrap="square" rtlCol="0">
            <a:spAutoFit/>
          </a:bodyPr>
          <a:lstStyle/>
          <a:p>
            <a:r>
              <a:rPr lang="vi-VN" sz="900" dirty="0" smtClean="0">
                <a:solidFill>
                  <a:schemeClr val="accent3">
                    <a:lumMod val="10000"/>
                  </a:schemeClr>
                </a:solidFill>
                <a:latin typeface="Arial Unicode MS" pitchFamily="34" charset="-128"/>
                <a:ea typeface="Arial Unicode MS" pitchFamily="34" charset="-128"/>
                <a:cs typeface="Arial Unicode MS" pitchFamily="34" charset="-128"/>
              </a:rPr>
              <a:t>Sắp đặt theo: Ngày</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82" name="TextBox 81"/>
          <p:cNvSpPr txBox="1"/>
          <p:nvPr/>
        </p:nvSpPr>
        <p:spPr>
          <a:xfrm>
            <a:off x="4054362" y="2591572"/>
            <a:ext cx="993887"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Soạn Thông báo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83" name="TextBox 82"/>
          <p:cNvSpPr txBox="1"/>
          <p:nvPr/>
        </p:nvSpPr>
        <p:spPr>
          <a:xfrm>
            <a:off x="4054362" y="2810647"/>
            <a:ext cx="1251063"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Thu hồi Thông báo này</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84" name="TextBox 83"/>
          <p:cNvSpPr txBox="1"/>
          <p:nvPr/>
        </p:nvSpPr>
        <p:spPr>
          <a:xfrm>
            <a:off x="4044837" y="3058297"/>
            <a:ext cx="1251063"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Gửi lại Thông báo này</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85" name="TextBox 84"/>
          <p:cNvSpPr txBox="1"/>
          <p:nvPr/>
        </p:nvSpPr>
        <p:spPr>
          <a:xfrm>
            <a:off x="4035312" y="3248797"/>
            <a:ext cx="1251063" cy="215444"/>
          </a:xfrm>
          <a:prstGeom prst="rect">
            <a:avLst/>
          </a:prstGeom>
          <a:noFill/>
        </p:spPr>
        <p:txBody>
          <a:bodyPr wrap="square" rtlCol="0">
            <a:spAutoFit/>
          </a:bodyPr>
          <a:lstStyle/>
          <a:p>
            <a:r>
              <a:rPr lang="vi-VN" sz="800" dirty="0" smtClean="0">
                <a:solidFill>
                  <a:schemeClr val="tx2">
                    <a:lumMod val="65000"/>
                  </a:schemeClr>
                </a:solidFill>
                <a:latin typeface="Arial Unicode MS" pitchFamily="34" charset="-128"/>
                <a:ea typeface="Arial Unicode MS" pitchFamily="34" charset="-128"/>
                <a:cs typeface="Arial Unicode MS" pitchFamily="34" charset="-128"/>
              </a:rPr>
              <a:t>Lưu Phần đính kèm</a:t>
            </a:r>
            <a:endParaRPr lang="en-US" sz="900" dirty="0">
              <a:solidFill>
                <a:schemeClr val="tx2">
                  <a:lumMod val="6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33477">
                                            <p:txEl>
                                              <p:pRg st="0" end="0"/>
                                            </p:txEl>
                                          </p:spTgt>
                                        </p:tgtEl>
                                        <p:attrNameLst>
                                          <p:attrName>style.visibility</p:attrName>
                                        </p:attrNameLst>
                                      </p:cBhvr>
                                      <p:to>
                                        <p:strVal val="visible"/>
                                      </p:to>
                                    </p:set>
                                    <p:animEffect transition="in" filter="slide(fromLeft)">
                                      <p:cBhvr>
                                        <p:cTn id="7" dur="500"/>
                                        <p:tgtEl>
                                          <p:spTgt spid="2334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3479"/>
                                        </p:tgtEl>
                                        <p:attrNameLst>
                                          <p:attrName>style.visibility</p:attrName>
                                        </p:attrNameLst>
                                      </p:cBhvr>
                                      <p:to>
                                        <p:strVal val="visible"/>
                                      </p:to>
                                    </p:set>
                                    <p:animEffect transition="in" filter="dissolve">
                                      <p:cBhvr>
                                        <p:cTn id="12" dur="500"/>
                                        <p:tgtEl>
                                          <p:spTgt spid="233479"/>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33480"/>
                                        </p:tgtEl>
                                        <p:attrNameLst>
                                          <p:attrName>style.visibility</p:attrName>
                                        </p:attrNameLst>
                                      </p:cBhvr>
                                      <p:to>
                                        <p:strVal val="visible"/>
                                      </p:to>
                                    </p:set>
                                    <p:animEffect transition="in" filter="dissolve">
                                      <p:cBhvr>
                                        <p:cTn id="16" dur="500"/>
                                        <p:tgtEl>
                                          <p:spTgt spid="233480"/>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33482">
                                            <p:txEl>
                                              <p:pRg st="0" end="0"/>
                                            </p:txEl>
                                          </p:spTgt>
                                        </p:tgtEl>
                                        <p:attrNameLst>
                                          <p:attrName>style.visibility</p:attrName>
                                        </p:attrNameLst>
                                      </p:cBhvr>
                                      <p:to>
                                        <p:strVal val="visible"/>
                                      </p:to>
                                    </p:set>
                                    <p:animEffect transition="in" filter="checkerboard(across)">
                                      <p:cBhvr>
                                        <p:cTn id="21" dur="500"/>
                                        <p:tgtEl>
                                          <p:spTgt spid="23348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33482">
                                            <p:txEl>
                                              <p:pRg st="1" end="1"/>
                                            </p:txEl>
                                          </p:spTgt>
                                        </p:tgtEl>
                                        <p:attrNameLst>
                                          <p:attrName>style.visibility</p:attrName>
                                        </p:attrNameLst>
                                      </p:cBhvr>
                                      <p:to>
                                        <p:strVal val="visible"/>
                                      </p:to>
                                    </p:set>
                                    <p:animEffect transition="in" filter="checkerboard(across)">
                                      <p:cBhvr>
                                        <p:cTn id="26" dur="500"/>
                                        <p:tgtEl>
                                          <p:spTgt spid="2334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7" grpId="0" build="p" autoUpdateAnimBg="0" advAuto="0"/>
      <p:bldP spid="233482"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239713" y="63500"/>
            <a:ext cx="8904287" cy="614363"/>
          </a:xfrm>
        </p:spPr>
        <p:txBody>
          <a:bodyPr/>
          <a:lstStyle/>
          <a:p>
            <a:r>
              <a:rPr lang="vi-VN" dirty="0" smtClean="0"/>
              <a:t>Hu...úp</a:t>
            </a:r>
            <a:r>
              <a:rPr lang="en-US" dirty="0" smtClean="0"/>
              <a:t>! C</a:t>
            </a:r>
            <a:r>
              <a:rPr lang="vi-VN" dirty="0" smtClean="0"/>
              <a:t>ó </a:t>
            </a:r>
            <a:r>
              <a:rPr lang="vi-VN" smtClean="0"/>
              <a:t>cần thu hồi thư </a:t>
            </a:r>
            <a:r>
              <a:rPr lang="vi-VN" dirty="0" smtClean="0"/>
              <a:t>không</a:t>
            </a:r>
            <a:r>
              <a:rPr lang="en-US" dirty="0" smtClean="0"/>
              <a:t>?</a:t>
            </a:r>
            <a:endParaRPr lang="en-US" dirty="0"/>
          </a:p>
        </p:txBody>
      </p:sp>
      <p:sp>
        <p:nvSpPr>
          <p:cNvPr id="23552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dirty="0" smtClean="0"/>
              <a:t>Bạn vừa gừi thư và nhận thấy có một chi tiết quan trọng bị sai</a:t>
            </a:r>
            <a:r>
              <a:rPr lang="en-US" sz="2000" dirty="0" smtClean="0"/>
              <a:t>. </a:t>
            </a:r>
            <a:endParaRPr lang="en-US" sz="2000" dirty="0"/>
          </a:p>
        </p:txBody>
      </p:sp>
      <p:sp>
        <p:nvSpPr>
          <p:cNvPr id="23552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5525" name="Rectangle 5"/>
          <p:cNvSpPr>
            <a:spLocks noChangeArrowheads="1"/>
          </p:cNvSpPr>
          <p:nvPr/>
        </p:nvSpPr>
        <p:spPr bwMode="auto">
          <a:xfrm>
            <a:off x="242888" y="4019550"/>
            <a:ext cx="5934075" cy="342900"/>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Đây là điều cần làm </a:t>
            </a:r>
            <a:r>
              <a:rPr lang="en-US" dirty="0" smtClean="0">
                <a:solidFill>
                  <a:srgbClr val="FFCC00"/>
                </a:solidFill>
              </a:rPr>
              <a:t>:</a:t>
            </a:r>
            <a:endParaRPr lang="en-US" dirty="0">
              <a:solidFill>
                <a:srgbClr val="FFCC00"/>
              </a:solidFill>
            </a:endParaRPr>
          </a:p>
        </p:txBody>
      </p:sp>
      <p:graphicFrame>
        <p:nvGraphicFramePr>
          <p:cNvPr id="235529" name="Object 9"/>
          <p:cNvGraphicFramePr>
            <a:graphicFrameLocks noChangeAspect="1"/>
          </p:cNvGraphicFramePr>
          <p:nvPr/>
        </p:nvGraphicFramePr>
        <p:xfrm>
          <a:off x="339725" y="4532313"/>
          <a:ext cx="269875" cy="303212"/>
        </p:xfrm>
        <a:graphic>
          <a:graphicData uri="http://schemas.openxmlformats.org/presentationml/2006/ole">
            <p:oleObj spid="_x0000_s235529" name="Visio" r:id="rId4" imgW="270231" imgH="303063" progId="">
              <p:embed/>
            </p:oleObj>
          </a:graphicData>
        </a:graphic>
      </p:graphicFrame>
      <p:sp>
        <p:nvSpPr>
          <p:cNvPr id="235530" name="Rectangle 10"/>
          <p:cNvSpPr>
            <a:spLocks noChangeArrowheads="1"/>
          </p:cNvSpPr>
          <p:nvPr/>
        </p:nvSpPr>
        <p:spPr bwMode="auto">
          <a:xfrm>
            <a:off x="676275" y="4502150"/>
            <a:ext cx="5940425" cy="646331"/>
          </a:xfrm>
          <a:prstGeom prst="rect">
            <a:avLst/>
          </a:prstGeom>
          <a:noFill/>
          <a:ln w="9525" algn="ctr">
            <a:noFill/>
            <a:miter lim="800000"/>
            <a:headEnd/>
            <a:tailEnd/>
          </a:ln>
          <a:effectLst/>
        </p:spPr>
        <p:txBody>
          <a:bodyPr>
            <a:spAutoFit/>
          </a:bodyPr>
          <a:lstStyle/>
          <a:p>
            <a:pPr>
              <a:spcBef>
                <a:spcPct val="20000"/>
              </a:spcBef>
              <a:spcAft>
                <a:spcPct val="45000"/>
              </a:spcAft>
            </a:pPr>
            <a:r>
              <a:rPr lang="vi-VN" dirty="0" smtClean="0">
                <a:solidFill>
                  <a:srgbClr val="FFCC00"/>
                </a:solidFill>
              </a:rPr>
              <a:t>Trong thư đã mở, bấm vào </a:t>
            </a:r>
            <a:r>
              <a:rPr lang="vi-VN" b="1" dirty="0" smtClean="0">
                <a:solidFill>
                  <a:srgbClr val="FFCC00"/>
                </a:solidFill>
              </a:rPr>
              <a:t>Hành động </a:t>
            </a:r>
            <a:r>
              <a:rPr lang="en-US" b="1" dirty="0" smtClean="0">
                <a:solidFill>
                  <a:srgbClr val="FFCC00"/>
                </a:solidFill>
              </a:rPr>
              <a:t>K</a:t>
            </a:r>
            <a:r>
              <a:rPr lang="vi-VN" b="1" dirty="0" smtClean="0">
                <a:solidFill>
                  <a:srgbClr val="FFCC00"/>
                </a:solidFill>
              </a:rPr>
              <a:t>hác</a:t>
            </a:r>
            <a:r>
              <a:rPr lang="vi-VN" dirty="0" smtClean="0">
                <a:solidFill>
                  <a:srgbClr val="FFCC00"/>
                </a:solidFill>
              </a:rPr>
              <a:t> trong nhóm hành động và bấm vào </a:t>
            </a:r>
            <a:r>
              <a:rPr lang="vi-VN" b="1" dirty="0" smtClean="0">
                <a:solidFill>
                  <a:srgbClr val="FFCC00"/>
                </a:solidFill>
              </a:rPr>
              <a:t>Thu hồi Thư </a:t>
            </a:r>
            <a:r>
              <a:rPr lang="en-US" b="1" dirty="0" smtClean="0">
                <a:solidFill>
                  <a:srgbClr val="FFCC00"/>
                </a:solidFill>
              </a:rPr>
              <a:t>N</a:t>
            </a:r>
            <a:r>
              <a:rPr lang="vi-VN" b="1" dirty="0" smtClean="0">
                <a:solidFill>
                  <a:srgbClr val="FFCC00"/>
                </a:solidFill>
              </a:rPr>
              <a:t>ày</a:t>
            </a:r>
            <a:r>
              <a:rPr lang="en-US" dirty="0" smtClean="0">
                <a:solidFill>
                  <a:srgbClr val="FFCC00"/>
                </a:solidFill>
              </a:rPr>
              <a:t>.</a:t>
            </a:r>
            <a:endParaRPr lang="en-US" dirty="0">
              <a:solidFill>
                <a:srgbClr val="FFCC00"/>
              </a:solidFill>
            </a:endParaRPr>
          </a:p>
        </p:txBody>
      </p:sp>
      <p:pic>
        <p:nvPicPr>
          <p:cNvPr id="36" name="Picture 35"/>
          <p:cNvPicPr>
            <a:picLocks noChangeAspect="1" noChangeArrowheads="1"/>
          </p:cNvPicPr>
          <p:nvPr/>
        </p:nvPicPr>
        <p:blipFill>
          <a:blip r:embed="rId5"/>
          <a:srcRect/>
          <a:stretch>
            <a:fillRect/>
          </a:stretch>
        </p:blipFill>
        <p:spPr bwMode="auto">
          <a:xfrm>
            <a:off x="404181" y="952500"/>
            <a:ext cx="5590852" cy="2838450"/>
          </a:xfrm>
          <a:prstGeom prst="rect">
            <a:avLst/>
          </a:prstGeom>
          <a:noFill/>
          <a:ln w="9525">
            <a:noFill/>
            <a:miter lim="800000"/>
            <a:headEnd/>
            <a:tailEnd/>
          </a:ln>
          <a:effectLst/>
        </p:spPr>
      </p:pic>
      <p:sp>
        <p:nvSpPr>
          <p:cNvPr id="35" name="TextBox 34"/>
          <p:cNvSpPr txBox="1"/>
          <p:nvPr/>
        </p:nvSpPr>
        <p:spPr>
          <a:xfrm>
            <a:off x="3190875" y="1534297"/>
            <a:ext cx="704849"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Thông báo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2" name="TextBox 61"/>
          <p:cNvSpPr txBox="1"/>
          <p:nvPr/>
        </p:nvSpPr>
        <p:spPr>
          <a:xfrm>
            <a:off x="2806588" y="2096272"/>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Xóa bỏ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3" name="TextBox 62"/>
          <p:cNvSpPr txBox="1"/>
          <p:nvPr/>
        </p:nvSpPr>
        <p:spPr>
          <a:xfrm>
            <a:off x="3276600" y="2096272"/>
            <a:ext cx="644413"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Di chuyển tới Cặp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4" name="TextBox 63"/>
          <p:cNvSpPr txBox="1"/>
          <p:nvPr/>
        </p:nvSpPr>
        <p:spPr>
          <a:xfrm>
            <a:off x="3787663" y="2096272"/>
            <a:ext cx="628650"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Tạp Quy tắc</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5" name="TextBox 64"/>
          <p:cNvSpPr txBox="1"/>
          <p:nvPr/>
        </p:nvSpPr>
        <p:spPr>
          <a:xfrm>
            <a:off x="4200525" y="2096272"/>
            <a:ext cx="682513"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Hành động khác</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6" name="TextBox 65"/>
          <p:cNvSpPr txBox="1"/>
          <p:nvPr/>
        </p:nvSpPr>
        <p:spPr>
          <a:xfrm>
            <a:off x="3270391" y="2394920"/>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Hành động</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67" name="TextBox 66"/>
          <p:cNvSpPr txBox="1"/>
          <p:nvPr/>
        </p:nvSpPr>
        <p:spPr>
          <a:xfrm>
            <a:off x="2777950" y="2602011"/>
            <a:ext cx="491530" cy="215444"/>
          </a:xfrm>
          <a:prstGeom prst="rect">
            <a:avLst/>
          </a:prstGeom>
          <a:noFill/>
        </p:spPr>
        <p:txBody>
          <a:bodyPr wrap="square" rtlCol="0">
            <a:spAutoFit/>
          </a:bodyPr>
          <a:lstStyle/>
          <a:p>
            <a:r>
              <a:rPr lang="vi-VN" sz="800" dirty="0" smtClean="0">
                <a:solidFill>
                  <a:schemeClr val="accent3">
                    <a:lumMod val="10000"/>
                  </a:schemeClr>
                </a:solidFill>
                <a:latin typeface="Arial Unicode MS" pitchFamily="34" charset="-128"/>
                <a:ea typeface="Arial Unicode MS" pitchFamily="34" charset="-128"/>
                <a:cs typeface="Arial Unicode MS" pitchFamily="34" charset="-128"/>
              </a:rPr>
              <a:t>Từ</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68" name="TextBox 67"/>
          <p:cNvSpPr txBox="1"/>
          <p:nvPr/>
        </p:nvSpPr>
        <p:spPr>
          <a:xfrm>
            <a:off x="2777950" y="2782986"/>
            <a:ext cx="491530" cy="215444"/>
          </a:xfrm>
          <a:prstGeom prst="rect">
            <a:avLst/>
          </a:prstGeom>
          <a:noFill/>
        </p:spPr>
        <p:txBody>
          <a:bodyPr wrap="square" rtlCol="0">
            <a:spAutoFit/>
          </a:bodyPr>
          <a:lstStyle/>
          <a:p>
            <a:r>
              <a:rPr lang="vi-VN" sz="800" dirty="0" smtClean="0">
                <a:solidFill>
                  <a:schemeClr val="accent3">
                    <a:lumMod val="10000"/>
                  </a:schemeClr>
                </a:solidFill>
                <a:latin typeface="Arial Unicode MS" pitchFamily="34" charset="-128"/>
                <a:ea typeface="Arial Unicode MS" pitchFamily="34" charset="-128"/>
                <a:cs typeface="Arial Unicode MS" pitchFamily="34" charset="-128"/>
              </a:rPr>
              <a:t>K/g</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69" name="TextBox 68"/>
          <p:cNvSpPr txBox="1"/>
          <p:nvPr/>
        </p:nvSpPr>
        <p:spPr>
          <a:xfrm>
            <a:off x="2768425" y="2954436"/>
            <a:ext cx="491530" cy="215444"/>
          </a:xfrm>
          <a:prstGeom prst="rect">
            <a:avLst/>
          </a:prstGeom>
          <a:noFill/>
        </p:spPr>
        <p:txBody>
          <a:bodyPr wrap="square" rtlCol="0">
            <a:spAutoFit/>
          </a:bodyPr>
          <a:lstStyle/>
          <a:p>
            <a:r>
              <a:rPr lang="vi-VN" sz="800" dirty="0" smtClean="0">
                <a:solidFill>
                  <a:schemeClr val="accent3">
                    <a:lumMod val="10000"/>
                  </a:schemeClr>
                </a:solidFill>
                <a:latin typeface="Arial Unicode MS" pitchFamily="34" charset="-128"/>
                <a:ea typeface="Arial Unicode MS" pitchFamily="34" charset="-128"/>
                <a:cs typeface="Arial Unicode MS" pitchFamily="34" charset="-128"/>
              </a:rPr>
              <a:t>Sao</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70" name="TextBox 69"/>
          <p:cNvSpPr txBox="1"/>
          <p:nvPr/>
        </p:nvSpPr>
        <p:spPr>
          <a:xfrm>
            <a:off x="2768425" y="3106836"/>
            <a:ext cx="632000" cy="215444"/>
          </a:xfrm>
          <a:prstGeom prst="rect">
            <a:avLst/>
          </a:prstGeom>
          <a:noFill/>
        </p:spPr>
        <p:txBody>
          <a:bodyPr wrap="square" rtlCol="0">
            <a:spAutoFit/>
          </a:bodyPr>
          <a:lstStyle/>
          <a:p>
            <a:r>
              <a:rPr lang="vi-VN" sz="800" dirty="0" smtClean="0">
                <a:solidFill>
                  <a:schemeClr val="accent3">
                    <a:lumMod val="10000"/>
                  </a:schemeClr>
                </a:solidFill>
                <a:latin typeface="Arial Unicode MS" pitchFamily="34" charset="-128"/>
                <a:ea typeface="Arial Unicode MS" pitchFamily="34" charset="-128"/>
                <a:cs typeface="Arial Unicode MS" pitchFamily="34" charset="-128"/>
              </a:rPr>
              <a:t>Chủ đề</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71" name="TextBox 70"/>
          <p:cNvSpPr txBox="1"/>
          <p:nvPr/>
        </p:nvSpPr>
        <p:spPr>
          <a:xfrm>
            <a:off x="4921138" y="2086747"/>
            <a:ext cx="628650"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Chặn Người gửi</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2" name="TextBox 71"/>
          <p:cNvSpPr txBox="1"/>
          <p:nvPr/>
        </p:nvSpPr>
        <p:spPr>
          <a:xfrm>
            <a:off x="4813441" y="2394920"/>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Thư tạp</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73" name="TextBox 72"/>
          <p:cNvSpPr txBox="1"/>
          <p:nvPr/>
        </p:nvSpPr>
        <p:spPr>
          <a:xfrm>
            <a:off x="401170" y="1044018"/>
            <a:ext cx="628650" cy="276999"/>
          </a:xfrm>
          <a:prstGeom prst="rect">
            <a:avLst/>
          </a:prstGeom>
          <a:noFill/>
        </p:spPr>
        <p:txBody>
          <a:bodyPr wrap="square" rtlCol="0">
            <a:spAutoFit/>
          </a:bodyPr>
          <a:lstStyle/>
          <a:p>
            <a:pPr algn="ctr"/>
            <a:r>
              <a:rPr lang="vi-VN" sz="1200" b="1" dirty="0" smtClean="0">
                <a:solidFill>
                  <a:schemeClr val="accent1">
                    <a:lumMod val="75000"/>
                  </a:schemeClr>
                </a:solidFill>
                <a:latin typeface="Arial Unicode MS" pitchFamily="34" charset="-128"/>
                <a:ea typeface="Arial Unicode MS" pitchFamily="34" charset="-128"/>
                <a:cs typeface="Arial Unicode MS" pitchFamily="34" charset="-128"/>
              </a:rPr>
              <a:t>Thư</a:t>
            </a:r>
            <a:endParaRPr lang="en-US" sz="14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4" name="TextBox 73"/>
          <p:cNvSpPr txBox="1"/>
          <p:nvPr/>
        </p:nvSpPr>
        <p:spPr>
          <a:xfrm>
            <a:off x="801219" y="2501343"/>
            <a:ext cx="1446681" cy="276999"/>
          </a:xfrm>
          <a:prstGeom prst="rect">
            <a:avLst/>
          </a:prstGeom>
          <a:noFill/>
        </p:spPr>
        <p:txBody>
          <a:bodyPr wrap="square" rtlCol="0">
            <a:spAutoFit/>
          </a:bodyPr>
          <a:lstStyle/>
          <a:p>
            <a:r>
              <a:rPr lang="vi-VN" sz="1200" dirty="0" smtClean="0">
                <a:solidFill>
                  <a:schemeClr val="accent3">
                    <a:lumMod val="10000"/>
                  </a:schemeClr>
                </a:solidFill>
                <a:latin typeface="Arial Unicode MS" pitchFamily="34" charset="-128"/>
                <a:ea typeface="Arial Unicode MS" pitchFamily="34" charset="-128"/>
                <a:cs typeface="Arial Unicode MS" pitchFamily="34" charset="-128"/>
              </a:rPr>
              <a:t>Khoản mục Đã gửi</a:t>
            </a:r>
            <a:endParaRPr lang="en-US" sz="14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75" name="TextBox 74"/>
          <p:cNvSpPr txBox="1"/>
          <p:nvPr/>
        </p:nvSpPr>
        <p:spPr>
          <a:xfrm>
            <a:off x="458320" y="1310718"/>
            <a:ext cx="1446680" cy="230832"/>
          </a:xfrm>
          <a:prstGeom prst="rect">
            <a:avLst/>
          </a:prstGeom>
          <a:noFill/>
        </p:spPr>
        <p:txBody>
          <a:bodyPr wrap="square" rtlCol="0">
            <a:spAutoFit/>
          </a:bodyPr>
          <a:lstStyle/>
          <a:p>
            <a:r>
              <a:rPr lang="vi-VN" sz="900" b="1" dirty="0" smtClean="0">
                <a:solidFill>
                  <a:schemeClr val="accent1">
                    <a:lumMod val="75000"/>
                  </a:schemeClr>
                </a:solidFill>
                <a:latin typeface="Arial Unicode MS" pitchFamily="34" charset="-128"/>
                <a:ea typeface="Arial Unicode MS" pitchFamily="34" charset="-128"/>
                <a:cs typeface="Arial Unicode MS" pitchFamily="34" charset="-128"/>
              </a:rPr>
              <a:t>Tất cả Cặp Thư</a:t>
            </a:r>
            <a:endParaRPr lang="en-US" sz="10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6" name="TextBox 75"/>
          <p:cNvSpPr txBox="1"/>
          <p:nvPr/>
        </p:nvSpPr>
        <p:spPr>
          <a:xfrm>
            <a:off x="648820" y="1482168"/>
            <a:ext cx="1446680" cy="230832"/>
          </a:xfrm>
          <a:prstGeom prst="rect">
            <a:avLst/>
          </a:prstGeom>
          <a:noFill/>
        </p:spPr>
        <p:txBody>
          <a:bodyPr wrap="square" rtlCol="0">
            <a:spAutoFit/>
          </a:bodyPr>
          <a:lstStyle/>
          <a:p>
            <a:r>
              <a:rPr lang="vi-VN" sz="900" dirty="0" smtClean="0">
                <a:solidFill>
                  <a:schemeClr val="accent3">
                    <a:lumMod val="10000"/>
                  </a:schemeClr>
                </a:solidFill>
                <a:latin typeface="Arial Unicode MS" pitchFamily="34" charset="-128"/>
                <a:ea typeface="Arial Unicode MS" pitchFamily="34" charset="-128"/>
                <a:cs typeface="Arial Unicode MS" pitchFamily="34" charset="-128"/>
              </a:rPr>
              <a:t>Tất cả Khoản mục Thư</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77" name="TextBox 76"/>
          <p:cNvSpPr txBox="1"/>
          <p:nvPr/>
        </p:nvSpPr>
        <p:spPr>
          <a:xfrm>
            <a:off x="705970" y="1710768"/>
            <a:ext cx="1446680" cy="230832"/>
          </a:xfrm>
          <a:prstGeom prst="rect">
            <a:avLst/>
          </a:prstGeom>
          <a:noFill/>
        </p:spPr>
        <p:txBody>
          <a:bodyPr wrap="square" rtlCol="0">
            <a:spAutoFit/>
          </a:bodyPr>
          <a:lstStyle/>
          <a:p>
            <a:r>
              <a:rPr lang="vi-VN" sz="900" dirty="0" smtClean="0">
                <a:solidFill>
                  <a:schemeClr val="accent3">
                    <a:lumMod val="10000"/>
                  </a:schemeClr>
                </a:solidFill>
                <a:latin typeface="Arial Unicode MS" pitchFamily="34" charset="-128"/>
                <a:ea typeface="Arial Unicode MS" pitchFamily="34" charset="-128"/>
                <a:cs typeface="Arial Unicode MS" pitchFamily="34" charset="-128"/>
              </a:rPr>
              <a:t>Hộp thư đến</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78" name="TextBox 77"/>
          <p:cNvSpPr txBox="1"/>
          <p:nvPr/>
        </p:nvSpPr>
        <p:spPr>
          <a:xfrm>
            <a:off x="705970" y="1910793"/>
            <a:ext cx="1446680" cy="230832"/>
          </a:xfrm>
          <a:prstGeom prst="rect">
            <a:avLst/>
          </a:prstGeom>
          <a:noFill/>
        </p:spPr>
        <p:txBody>
          <a:bodyPr wrap="square" rtlCol="0">
            <a:spAutoFit/>
          </a:bodyPr>
          <a:lstStyle/>
          <a:p>
            <a:r>
              <a:rPr lang="vi-VN" sz="900" dirty="0" smtClean="0">
                <a:solidFill>
                  <a:schemeClr val="accent3">
                    <a:lumMod val="10000"/>
                  </a:schemeClr>
                </a:solidFill>
                <a:latin typeface="Arial Unicode MS" pitchFamily="34" charset="-128"/>
                <a:ea typeface="Arial Unicode MS" pitchFamily="34" charset="-128"/>
                <a:cs typeface="Arial Unicode MS" pitchFamily="34" charset="-128"/>
              </a:rPr>
              <a:t>Hộp thư đi</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79" name="TextBox 78"/>
          <p:cNvSpPr txBox="1"/>
          <p:nvPr/>
        </p:nvSpPr>
        <p:spPr>
          <a:xfrm>
            <a:off x="686920" y="2082243"/>
            <a:ext cx="1446680" cy="230832"/>
          </a:xfrm>
          <a:prstGeom prst="rect">
            <a:avLst/>
          </a:prstGeom>
          <a:noFill/>
        </p:spPr>
        <p:txBody>
          <a:bodyPr wrap="square" rtlCol="0">
            <a:spAutoFit/>
          </a:bodyPr>
          <a:lstStyle/>
          <a:p>
            <a:r>
              <a:rPr lang="vi-VN" sz="900" dirty="0" smtClean="0">
                <a:solidFill>
                  <a:schemeClr val="accent3">
                    <a:lumMod val="10000"/>
                  </a:schemeClr>
                </a:solidFill>
                <a:latin typeface="Arial Unicode MS" pitchFamily="34" charset="-128"/>
                <a:ea typeface="Arial Unicode MS" pitchFamily="34" charset="-128"/>
                <a:cs typeface="Arial Unicode MS" pitchFamily="34" charset="-128"/>
              </a:rPr>
              <a:t>Khoản mục Đã gửi</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80" name="TextBox 79"/>
          <p:cNvSpPr txBox="1"/>
          <p:nvPr/>
        </p:nvSpPr>
        <p:spPr>
          <a:xfrm>
            <a:off x="591670" y="2758518"/>
            <a:ext cx="1446680" cy="230832"/>
          </a:xfrm>
          <a:prstGeom prst="rect">
            <a:avLst/>
          </a:prstGeom>
          <a:noFill/>
        </p:spPr>
        <p:txBody>
          <a:bodyPr wrap="square" rtlCol="0">
            <a:spAutoFit/>
          </a:bodyPr>
          <a:lstStyle/>
          <a:p>
            <a:r>
              <a:rPr lang="vi-VN" sz="900" dirty="0" smtClean="0">
                <a:solidFill>
                  <a:schemeClr val="accent3">
                    <a:lumMod val="10000"/>
                  </a:schemeClr>
                </a:solidFill>
                <a:latin typeface="Arial Unicode MS" pitchFamily="34" charset="-128"/>
                <a:ea typeface="Arial Unicode MS" pitchFamily="34" charset="-128"/>
                <a:cs typeface="Arial Unicode MS" pitchFamily="34" charset="-128"/>
              </a:rPr>
              <a:t>Tìm Khoản mục Đã gửi</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81" name="TextBox 80"/>
          <p:cNvSpPr txBox="1"/>
          <p:nvPr/>
        </p:nvSpPr>
        <p:spPr>
          <a:xfrm>
            <a:off x="601195" y="2968068"/>
            <a:ext cx="1446680" cy="230832"/>
          </a:xfrm>
          <a:prstGeom prst="rect">
            <a:avLst/>
          </a:prstGeom>
          <a:noFill/>
        </p:spPr>
        <p:txBody>
          <a:bodyPr wrap="square" rtlCol="0">
            <a:spAutoFit/>
          </a:bodyPr>
          <a:lstStyle/>
          <a:p>
            <a:r>
              <a:rPr lang="vi-VN" sz="900" dirty="0" smtClean="0">
                <a:solidFill>
                  <a:schemeClr val="accent3">
                    <a:lumMod val="10000"/>
                  </a:schemeClr>
                </a:solidFill>
                <a:latin typeface="Arial Unicode MS" pitchFamily="34" charset="-128"/>
                <a:ea typeface="Arial Unicode MS" pitchFamily="34" charset="-128"/>
                <a:cs typeface="Arial Unicode MS" pitchFamily="34" charset="-128"/>
              </a:rPr>
              <a:t>Sắp đặt theo: Ngày</a:t>
            </a:r>
            <a:endParaRPr lang="en-US" sz="10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82" name="TextBox 81"/>
          <p:cNvSpPr txBox="1"/>
          <p:nvPr/>
        </p:nvSpPr>
        <p:spPr>
          <a:xfrm>
            <a:off x="4054362" y="2591572"/>
            <a:ext cx="993887"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Soạn Thông báo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83" name="TextBox 82"/>
          <p:cNvSpPr txBox="1"/>
          <p:nvPr/>
        </p:nvSpPr>
        <p:spPr>
          <a:xfrm>
            <a:off x="4054362" y="2810647"/>
            <a:ext cx="1251063"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Thu hồi Thông báo này</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84" name="TextBox 83"/>
          <p:cNvSpPr txBox="1"/>
          <p:nvPr/>
        </p:nvSpPr>
        <p:spPr>
          <a:xfrm>
            <a:off x="4044837" y="3058297"/>
            <a:ext cx="1251063"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Gửi lại Thông báo này</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85" name="TextBox 84"/>
          <p:cNvSpPr txBox="1"/>
          <p:nvPr/>
        </p:nvSpPr>
        <p:spPr>
          <a:xfrm>
            <a:off x="4035312" y="3248797"/>
            <a:ext cx="1251063" cy="215444"/>
          </a:xfrm>
          <a:prstGeom prst="rect">
            <a:avLst/>
          </a:prstGeom>
          <a:noFill/>
        </p:spPr>
        <p:txBody>
          <a:bodyPr wrap="square" rtlCol="0">
            <a:spAutoFit/>
          </a:bodyPr>
          <a:lstStyle/>
          <a:p>
            <a:r>
              <a:rPr lang="vi-VN" sz="800" dirty="0" smtClean="0">
                <a:solidFill>
                  <a:schemeClr val="tx2">
                    <a:lumMod val="65000"/>
                  </a:schemeClr>
                </a:solidFill>
                <a:latin typeface="Arial Unicode MS" pitchFamily="34" charset="-128"/>
                <a:ea typeface="Arial Unicode MS" pitchFamily="34" charset="-128"/>
                <a:cs typeface="Arial Unicode MS" pitchFamily="34" charset="-128"/>
              </a:rPr>
              <a:t>Lưu Phần đính kèm</a:t>
            </a:r>
            <a:endParaRPr lang="en-US" sz="900" dirty="0">
              <a:solidFill>
                <a:schemeClr val="tx2">
                  <a:lumMod val="6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35529"/>
                                        </p:tgtEl>
                                        <p:attrNameLst>
                                          <p:attrName>style.visibility</p:attrName>
                                        </p:attrNameLst>
                                      </p:cBhvr>
                                      <p:to>
                                        <p:strVal val="visible"/>
                                      </p:to>
                                    </p:set>
                                    <p:animEffect transition="in" filter="dissolve">
                                      <p:cBhvr>
                                        <p:cTn id="7" dur="500"/>
                                        <p:tgtEl>
                                          <p:spTgt spid="235529"/>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35530">
                                            <p:txEl>
                                              <p:pRg st="0" end="0"/>
                                            </p:txEl>
                                          </p:spTgt>
                                        </p:tgtEl>
                                        <p:attrNameLst>
                                          <p:attrName>style.visibility</p:attrName>
                                        </p:attrNameLst>
                                      </p:cBhvr>
                                      <p:to>
                                        <p:strVal val="visible"/>
                                      </p:to>
                                    </p:set>
                                    <p:animEffect transition="in" filter="checkerboard(across)">
                                      <p:cBhvr>
                                        <p:cTn id="11" dur="500"/>
                                        <p:tgtEl>
                                          <p:spTgt spid="2355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0" grpId="0" build="p" autoUpdateAnimBg="0" advAuto="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7265" name="Picture 1"/>
          <p:cNvPicPr>
            <a:picLocks noChangeAspect="1" noChangeArrowheads="1"/>
          </p:cNvPicPr>
          <p:nvPr/>
        </p:nvPicPr>
        <p:blipFill>
          <a:blip r:embed="rId3"/>
          <a:srcRect/>
          <a:stretch>
            <a:fillRect/>
          </a:stretch>
        </p:blipFill>
        <p:spPr bwMode="auto">
          <a:xfrm>
            <a:off x="446089" y="945143"/>
            <a:ext cx="5526086" cy="2815064"/>
          </a:xfrm>
          <a:prstGeom prst="rect">
            <a:avLst/>
          </a:prstGeom>
          <a:noFill/>
          <a:ln w="9525">
            <a:noFill/>
            <a:miter lim="800000"/>
            <a:headEnd/>
            <a:tailEnd/>
          </a:ln>
          <a:effectLst/>
        </p:spPr>
      </p:pic>
      <p:sp>
        <p:nvSpPr>
          <p:cNvPr id="237570" name="Rectangle 2"/>
          <p:cNvSpPr>
            <a:spLocks noGrp="1" noChangeArrowheads="1"/>
          </p:cNvSpPr>
          <p:nvPr>
            <p:ph type="title"/>
          </p:nvPr>
        </p:nvSpPr>
        <p:spPr>
          <a:xfrm>
            <a:off x="239713" y="63500"/>
            <a:ext cx="8904287" cy="614363"/>
          </a:xfrm>
        </p:spPr>
        <p:txBody>
          <a:bodyPr/>
          <a:lstStyle/>
          <a:p>
            <a:r>
              <a:rPr lang="en-US" smtClean="0"/>
              <a:t>Sắp đặt </a:t>
            </a:r>
            <a:r>
              <a:rPr lang="vi-VN" smtClean="0"/>
              <a:t>thời </a:t>
            </a:r>
            <a:r>
              <a:rPr lang="vi-VN" dirty="0" smtClean="0"/>
              <a:t>gian và nhớ những điều cần làm</a:t>
            </a:r>
            <a:endParaRPr lang="en-US" dirty="0"/>
          </a:p>
        </p:txBody>
      </p:sp>
      <p:sp>
        <p:nvSpPr>
          <p:cNvPr id="23757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dirty="0"/>
              <a:t>Outlook </a:t>
            </a:r>
            <a:r>
              <a:rPr lang="vi-VN" sz="2000" dirty="0" smtClean="0"/>
              <a:t>không chỉ là </a:t>
            </a:r>
            <a:r>
              <a:rPr lang="en-US" sz="2000" dirty="0" smtClean="0"/>
              <a:t>e-mail</a:t>
            </a:r>
            <a:r>
              <a:rPr lang="en-US" sz="2000" dirty="0"/>
              <a:t>. </a:t>
            </a:r>
          </a:p>
          <a:p>
            <a:pPr>
              <a:spcBef>
                <a:spcPct val="20000"/>
              </a:spcBef>
              <a:spcAft>
                <a:spcPct val="75000"/>
              </a:spcAft>
            </a:pPr>
            <a:r>
              <a:rPr lang="vi-VN" sz="2000" dirty="0" smtClean="0"/>
              <a:t>Mà </a:t>
            </a:r>
            <a:r>
              <a:rPr lang="vi-VN" sz="2000" smtClean="0"/>
              <a:t>còn </a:t>
            </a:r>
            <a:r>
              <a:rPr lang="en-US" sz="2000" smtClean="0"/>
              <a:t>được dùng để </a:t>
            </a:r>
            <a:r>
              <a:rPr lang="vi-VN" sz="2000" smtClean="0"/>
              <a:t> </a:t>
            </a:r>
            <a:r>
              <a:rPr lang="vi-VN" sz="2000" dirty="0" smtClean="0"/>
              <a:t>tổ chức </a:t>
            </a:r>
            <a:r>
              <a:rPr lang="vi-VN" sz="2000" smtClean="0"/>
              <a:t>thời gian</a:t>
            </a:r>
            <a:r>
              <a:rPr lang="en-US" sz="2000" smtClean="0"/>
              <a:t> của bạn</a:t>
            </a:r>
            <a:r>
              <a:rPr lang="vi-VN" sz="2000" smtClean="0"/>
              <a:t>, điều mà </a:t>
            </a:r>
            <a:r>
              <a:rPr lang="vi-VN" sz="2000" dirty="0" smtClean="0"/>
              <a:t>bạn thực hiện trong lịch biểu</a:t>
            </a:r>
            <a:r>
              <a:rPr lang="en-US" sz="2000" dirty="0" smtClean="0"/>
              <a:t>. </a:t>
            </a:r>
            <a:endParaRPr lang="en-US" sz="2000" dirty="0"/>
          </a:p>
        </p:txBody>
      </p:sp>
      <p:sp>
        <p:nvSpPr>
          <p:cNvPr id="23757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7575" name="Rectangle 7"/>
          <p:cNvSpPr>
            <a:spLocks noChangeArrowheads="1"/>
          </p:cNvSpPr>
          <p:nvPr/>
        </p:nvSpPr>
        <p:spPr bwMode="auto">
          <a:xfrm>
            <a:off x="242888" y="4019550"/>
            <a:ext cx="5934075" cy="908710"/>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Khi tạo hay mở một khoản mục trong lịch biểu, bạn </a:t>
            </a:r>
            <a:r>
              <a:rPr lang="vi-VN" smtClean="0">
                <a:solidFill>
                  <a:srgbClr val="FFCC00"/>
                </a:solidFill>
              </a:rPr>
              <a:t>sẽ </a:t>
            </a:r>
            <a:r>
              <a:rPr lang="en-US" smtClean="0">
                <a:solidFill>
                  <a:srgbClr val="FFCC00"/>
                </a:solidFill>
              </a:rPr>
              <a:t>nhìn </a:t>
            </a:r>
            <a:r>
              <a:rPr lang="vi-VN" smtClean="0">
                <a:solidFill>
                  <a:srgbClr val="FFCC00"/>
                </a:solidFill>
              </a:rPr>
              <a:t>thấy rằng Ruy-</a:t>
            </a:r>
            <a:r>
              <a:rPr lang="en-US" smtClean="0">
                <a:solidFill>
                  <a:srgbClr val="FFCC00"/>
                </a:solidFill>
              </a:rPr>
              <a:t>băng </a:t>
            </a:r>
            <a:r>
              <a:rPr lang="vi-VN" smtClean="0">
                <a:solidFill>
                  <a:srgbClr val="FFCC00"/>
                </a:solidFill>
              </a:rPr>
              <a:t>hiện </a:t>
            </a:r>
            <a:r>
              <a:rPr lang="vi-VN" dirty="0" smtClean="0">
                <a:solidFill>
                  <a:srgbClr val="FFCC00"/>
                </a:solidFill>
              </a:rPr>
              <a:t>các nhóm và lệnh thích hợp </a:t>
            </a:r>
            <a:r>
              <a:rPr lang="vi-VN" smtClean="0">
                <a:solidFill>
                  <a:srgbClr val="FFCC00"/>
                </a:solidFill>
              </a:rPr>
              <a:t>giúp bạn </a:t>
            </a:r>
            <a:r>
              <a:rPr lang="vi-VN" dirty="0" smtClean="0">
                <a:solidFill>
                  <a:srgbClr val="FFCC00"/>
                </a:solidFill>
              </a:rPr>
              <a:t>quản lý </a:t>
            </a:r>
            <a:r>
              <a:rPr lang="vi-VN" smtClean="0">
                <a:solidFill>
                  <a:srgbClr val="FFCC00"/>
                </a:solidFill>
              </a:rPr>
              <a:t>thời gian</a:t>
            </a:r>
            <a:r>
              <a:rPr lang="en-US" smtClean="0">
                <a:solidFill>
                  <a:srgbClr val="FFCC00"/>
                </a:solidFill>
              </a:rPr>
              <a:t> của bạn.</a:t>
            </a:r>
            <a:endParaRPr lang="en-US" dirty="0">
              <a:solidFill>
                <a:srgbClr val="FFCC00"/>
              </a:solidFill>
            </a:endParaRPr>
          </a:p>
        </p:txBody>
      </p:sp>
      <p:sp>
        <p:nvSpPr>
          <p:cNvPr id="45" name="TextBox 44"/>
          <p:cNvSpPr txBox="1"/>
          <p:nvPr/>
        </p:nvSpPr>
        <p:spPr>
          <a:xfrm>
            <a:off x="882538" y="1229497"/>
            <a:ext cx="908162"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Cuộc hẹn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6" name="TextBox 45"/>
          <p:cNvSpPr txBox="1"/>
          <p:nvPr/>
        </p:nvSpPr>
        <p:spPr>
          <a:xfrm>
            <a:off x="1853754" y="1229497"/>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Chèn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7" name="TextBox 46"/>
          <p:cNvSpPr txBox="1"/>
          <p:nvPr/>
        </p:nvSpPr>
        <p:spPr>
          <a:xfrm>
            <a:off x="2525598" y="1229497"/>
            <a:ext cx="1265352"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dạng Văn bản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8" name="TextBox 47"/>
          <p:cNvSpPr txBox="1"/>
          <p:nvPr/>
        </p:nvSpPr>
        <p:spPr>
          <a:xfrm>
            <a:off x="827498" y="2070847"/>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Hành động</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49" name="TextBox 48"/>
          <p:cNvSpPr txBox="1"/>
          <p:nvPr/>
        </p:nvSpPr>
        <p:spPr>
          <a:xfrm>
            <a:off x="2361023" y="2061322"/>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Hiện</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50" name="TextBox 49"/>
          <p:cNvSpPr txBox="1"/>
          <p:nvPr/>
        </p:nvSpPr>
        <p:spPr>
          <a:xfrm>
            <a:off x="463438" y="1762897"/>
            <a:ext cx="628650"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Lưu</a:t>
            </a: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 &amp; </a:t>
            </a: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Đóng</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1" name="TextBox 50"/>
          <p:cNvSpPr txBox="1"/>
          <p:nvPr/>
        </p:nvSpPr>
        <p:spPr>
          <a:xfrm>
            <a:off x="1063512" y="1762897"/>
            <a:ext cx="689087"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Mời Người dự</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2" name="TextBox 51"/>
          <p:cNvSpPr txBox="1"/>
          <p:nvPr/>
        </p:nvSpPr>
        <p:spPr>
          <a:xfrm>
            <a:off x="2177937" y="1734322"/>
            <a:ext cx="774813"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Cuộc hẹn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3" name="TextBox 52"/>
          <p:cNvSpPr txBox="1"/>
          <p:nvPr/>
        </p:nvSpPr>
        <p:spPr>
          <a:xfrm>
            <a:off x="2873262" y="1743847"/>
            <a:ext cx="774813"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Lập lịch</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4" name="TextBox 53"/>
          <p:cNvSpPr txBox="1"/>
          <p:nvPr/>
        </p:nvSpPr>
        <p:spPr>
          <a:xfrm>
            <a:off x="3711462" y="1534297"/>
            <a:ext cx="689087"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Hiện như</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5" name="TextBox 54"/>
          <p:cNvSpPr txBox="1"/>
          <p:nvPr/>
        </p:nvSpPr>
        <p:spPr>
          <a:xfrm>
            <a:off x="3701937" y="1810522"/>
            <a:ext cx="689087"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Lời nhắc</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6" name="TextBox 55"/>
          <p:cNvSpPr txBox="1"/>
          <p:nvPr/>
        </p:nvSpPr>
        <p:spPr>
          <a:xfrm>
            <a:off x="4521087" y="1534297"/>
            <a:ext cx="689087"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Bận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7" name="TextBox 56"/>
          <p:cNvSpPr txBox="1"/>
          <p:nvPr/>
        </p:nvSpPr>
        <p:spPr>
          <a:xfrm>
            <a:off x="444325" y="2316261"/>
            <a:ext cx="632000" cy="215444"/>
          </a:xfrm>
          <a:prstGeom prst="rect">
            <a:avLst/>
          </a:prstGeom>
          <a:noFill/>
        </p:spPr>
        <p:txBody>
          <a:bodyPr wrap="square" rtlCol="0">
            <a:spAutoFit/>
          </a:bodyPr>
          <a:lstStyle/>
          <a:p>
            <a:r>
              <a:rPr lang="vi-VN" sz="800" dirty="0" smtClean="0">
                <a:solidFill>
                  <a:schemeClr val="accent3">
                    <a:lumMod val="10000"/>
                  </a:schemeClr>
                </a:solidFill>
                <a:latin typeface="Arial Unicode MS" pitchFamily="34" charset="-128"/>
                <a:ea typeface="Arial Unicode MS" pitchFamily="34" charset="-128"/>
                <a:cs typeface="Arial Unicode MS" pitchFamily="34" charset="-128"/>
              </a:rPr>
              <a:t>Chủ đề</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58" name="TextBox 57"/>
          <p:cNvSpPr txBox="1"/>
          <p:nvPr/>
        </p:nvSpPr>
        <p:spPr>
          <a:xfrm>
            <a:off x="444325" y="2544861"/>
            <a:ext cx="632000" cy="215444"/>
          </a:xfrm>
          <a:prstGeom prst="rect">
            <a:avLst/>
          </a:prstGeom>
          <a:noFill/>
        </p:spPr>
        <p:txBody>
          <a:bodyPr wrap="square" rtlCol="0">
            <a:spAutoFit/>
          </a:bodyPr>
          <a:lstStyle/>
          <a:p>
            <a:r>
              <a:rPr lang="vi-VN" sz="800" dirty="0" smtClean="0">
                <a:solidFill>
                  <a:schemeClr val="accent3">
                    <a:lumMod val="10000"/>
                  </a:schemeClr>
                </a:solidFill>
                <a:latin typeface="Arial Unicode MS" pitchFamily="34" charset="-128"/>
                <a:ea typeface="Arial Unicode MS" pitchFamily="34" charset="-128"/>
                <a:cs typeface="Arial Unicode MS" pitchFamily="34" charset="-128"/>
              </a:rPr>
              <a:t>Vị trí</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59" name="TextBox 58"/>
          <p:cNvSpPr txBox="1"/>
          <p:nvPr/>
        </p:nvSpPr>
        <p:spPr>
          <a:xfrm>
            <a:off x="444325" y="2868711"/>
            <a:ext cx="746300" cy="215444"/>
          </a:xfrm>
          <a:prstGeom prst="rect">
            <a:avLst/>
          </a:prstGeom>
          <a:noFill/>
        </p:spPr>
        <p:txBody>
          <a:bodyPr wrap="square" rtlCol="0">
            <a:spAutoFit/>
          </a:bodyPr>
          <a:lstStyle/>
          <a:p>
            <a:r>
              <a:rPr lang="vi-VN" sz="800" dirty="0" smtClean="0">
                <a:solidFill>
                  <a:schemeClr val="accent3">
                    <a:lumMod val="10000"/>
                  </a:schemeClr>
                </a:solidFill>
                <a:latin typeface="Arial Unicode MS" pitchFamily="34" charset="-128"/>
                <a:ea typeface="Arial Unicode MS" pitchFamily="34" charset="-128"/>
                <a:cs typeface="Arial Unicode MS" pitchFamily="34" charset="-128"/>
              </a:rPr>
              <a:t>Bắt đầu</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60" name="TextBox 59"/>
          <p:cNvSpPr txBox="1"/>
          <p:nvPr/>
        </p:nvSpPr>
        <p:spPr>
          <a:xfrm>
            <a:off x="453850" y="3078261"/>
            <a:ext cx="746300" cy="215444"/>
          </a:xfrm>
          <a:prstGeom prst="rect">
            <a:avLst/>
          </a:prstGeom>
          <a:noFill/>
        </p:spPr>
        <p:txBody>
          <a:bodyPr wrap="square" rtlCol="0">
            <a:spAutoFit/>
          </a:bodyPr>
          <a:lstStyle/>
          <a:p>
            <a:r>
              <a:rPr lang="vi-VN" sz="800" dirty="0" smtClean="0">
                <a:solidFill>
                  <a:schemeClr val="accent3">
                    <a:lumMod val="10000"/>
                  </a:schemeClr>
                </a:solidFill>
                <a:latin typeface="Arial Unicode MS" pitchFamily="34" charset="-128"/>
                <a:ea typeface="Arial Unicode MS" pitchFamily="34" charset="-128"/>
                <a:cs typeface="Arial Unicode MS" pitchFamily="34" charset="-128"/>
              </a:rPr>
              <a:t>Kết thúc</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61" name="TextBox 60"/>
          <p:cNvSpPr txBox="1"/>
          <p:nvPr/>
        </p:nvSpPr>
        <p:spPr>
          <a:xfrm>
            <a:off x="4397262" y="1781947"/>
            <a:ext cx="689087" cy="215444"/>
          </a:xfrm>
          <a:prstGeom prst="rect">
            <a:avLst/>
          </a:prstGeom>
          <a:noFill/>
        </p:spPr>
        <p:txBody>
          <a:bodyPr wrap="square" rtlCol="0">
            <a:spAutoFit/>
          </a:bodyPr>
          <a:lstStyle/>
          <a:p>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15 </a:t>
            </a: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phút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2" name="TextBox 61"/>
          <p:cNvSpPr txBox="1"/>
          <p:nvPr/>
        </p:nvSpPr>
        <p:spPr>
          <a:xfrm>
            <a:off x="4406787" y="1991497"/>
            <a:ext cx="689087" cy="215444"/>
          </a:xfrm>
          <a:prstGeom prst="rect">
            <a:avLst/>
          </a:prstGeom>
          <a:noFill/>
        </p:spPr>
        <p:txBody>
          <a:bodyPr wrap="square" rtlCol="0">
            <a:spAutoFit/>
          </a:bodyPr>
          <a:lstStyle/>
          <a:p>
            <a:r>
              <a:rPr lang="vi-VN" sz="800" dirty="0" smtClean="0">
                <a:solidFill>
                  <a:srgbClr val="000099"/>
                </a:solidFill>
                <a:latin typeface="Arial Unicode MS" pitchFamily="34" charset="-128"/>
                <a:ea typeface="Arial Unicode MS" pitchFamily="34" charset="-128"/>
                <a:cs typeface="Arial Unicode MS" pitchFamily="34" charset="-128"/>
              </a:rPr>
              <a:t>Không </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63" name="TextBox 62"/>
          <p:cNvSpPr txBox="1"/>
          <p:nvPr/>
        </p:nvSpPr>
        <p:spPr>
          <a:xfrm>
            <a:off x="4406787" y="2134372"/>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0 </a:t>
            </a:r>
            <a:r>
              <a:rPr lang="vi-VN" sz="800" dirty="0" smtClean="0">
                <a:solidFill>
                  <a:srgbClr val="000099"/>
                </a:solidFill>
                <a:latin typeface="Arial Unicode MS" pitchFamily="34" charset="-128"/>
                <a:ea typeface="Arial Unicode MS" pitchFamily="34" charset="-128"/>
                <a:cs typeface="Arial Unicode MS" pitchFamily="34" charset="-128"/>
              </a:rPr>
              <a:t>phút</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64" name="TextBox 63"/>
          <p:cNvSpPr txBox="1"/>
          <p:nvPr/>
        </p:nvSpPr>
        <p:spPr>
          <a:xfrm>
            <a:off x="4406787" y="2315347"/>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5 </a:t>
            </a: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phút</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65" name="TextBox 64"/>
          <p:cNvSpPr txBox="1"/>
          <p:nvPr/>
        </p:nvSpPr>
        <p:spPr>
          <a:xfrm>
            <a:off x="4406787" y="2505847"/>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10 </a:t>
            </a: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phút</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66" name="TextBox 65"/>
          <p:cNvSpPr txBox="1"/>
          <p:nvPr/>
        </p:nvSpPr>
        <p:spPr>
          <a:xfrm>
            <a:off x="4406787" y="2667772"/>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15 </a:t>
            </a: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phút</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67" name="TextBox 66"/>
          <p:cNvSpPr txBox="1"/>
          <p:nvPr/>
        </p:nvSpPr>
        <p:spPr>
          <a:xfrm>
            <a:off x="4406787" y="2839222"/>
            <a:ext cx="689087" cy="230832"/>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30 </a:t>
            </a:r>
            <a:r>
              <a:rPr lang="vi-VN" sz="900" dirty="0" smtClean="0">
                <a:solidFill>
                  <a:schemeClr val="accent1">
                    <a:lumMod val="75000"/>
                  </a:schemeClr>
                </a:solidFill>
                <a:latin typeface="Arial Unicode MS" pitchFamily="34" charset="-128"/>
                <a:ea typeface="Arial Unicode MS" pitchFamily="34" charset="-128"/>
                <a:cs typeface="Arial Unicode MS" pitchFamily="34" charset="-128"/>
              </a:rPr>
              <a:t>phút</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68" name="TextBox 67"/>
          <p:cNvSpPr txBox="1"/>
          <p:nvPr/>
        </p:nvSpPr>
        <p:spPr>
          <a:xfrm>
            <a:off x="4406787" y="3001147"/>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1</a:t>
            </a:r>
            <a:r>
              <a:rPr lang="vi-VN" sz="800" dirty="0" smtClean="0">
                <a:solidFill>
                  <a:srgbClr val="000099"/>
                </a:solidFill>
                <a:latin typeface="Arial Unicode MS" pitchFamily="34" charset="-128"/>
                <a:ea typeface="Arial Unicode MS" pitchFamily="34" charset="-128"/>
                <a:cs typeface="Arial Unicode MS" pitchFamily="34" charset="-128"/>
              </a:rPr>
              <a:t> giờ</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69" name="TextBox 68"/>
          <p:cNvSpPr txBox="1"/>
          <p:nvPr/>
        </p:nvSpPr>
        <p:spPr>
          <a:xfrm>
            <a:off x="4406787" y="3182122"/>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2 </a:t>
            </a:r>
            <a:r>
              <a:rPr lang="vi-VN" sz="800" dirty="0" smtClean="0">
                <a:solidFill>
                  <a:srgbClr val="000099"/>
                </a:solidFill>
                <a:latin typeface="Arial Unicode MS" pitchFamily="34" charset="-128"/>
                <a:ea typeface="Arial Unicode MS" pitchFamily="34" charset="-128"/>
                <a:cs typeface="Arial Unicode MS" pitchFamily="34" charset="-128"/>
              </a:rPr>
              <a:t>giờ</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70" name="TextBox 69"/>
          <p:cNvSpPr txBox="1"/>
          <p:nvPr/>
        </p:nvSpPr>
        <p:spPr>
          <a:xfrm>
            <a:off x="4406787" y="3353572"/>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3 </a:t>
            </a:r>
            <a:r>
              <a:rPr lang="vi-VN" sz="800" dirty="0" smtClean="0">
                <a:solidFill>
                  <a:srgbClr val="000099"/>
                </a:solidFill>
                <a:latin typeface="Arial Unicode MS" pitchFamily="34" charset="-128"/>
                <a:ea typeface="Arial Unicode MS" pitchFamily="34" charset="-128"/>
                <a:cs typeface="Arial Unicode MS" pitchFamily="34" charset="-128"/>
              </a:rPr>
              <a:t>giờ</a:t>
            </a:r>
            <a:endParaRPr lang="en-US" sz="900" dirty="0">
              <a:solidFill>
                <a:srgbClr val="000099"/>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37571">
                                            <p:txEl>
                                              <p:pRg st="0" end="0"/>
                                            </p:txEl>
                                          </p:spTgt>
                                        </p:tgtEl>
                                        <p:attrNameLst>
                                          <p:attrName>style.visibility</p:attrName>
                                        </p:attrNameLst>
                                      </p:cBhvr>
                                      <p:to>
                                        <p:strVal val="visible"/>
                                      </p:to>
                                    </p:set>
                                    <p:animEffect transition="in" filter="slide(fromTop)">
                                      <p:cBhvr>
                                        <p:cTn id="7" dur="500"/>
                                        <p:tgtEl>
                                          <p:spTgt spid="237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7571">
                                            <p:txEl>
                                              <p:pRg st="1" end="1"/>
                                            </p:txEl>
                                          </p:spTgt>
                                        </p:tgtEl>
                                        <p:attrNameLst>
                                          <p:attrName>style.visibility</p:attrName>
                                        </p:attrNameLst>
                                      </p:cBhvr>
                                      <p:to>
                                        <p:strVal val="visible"/>
                                      </p:to>
                                    </p:set>
                                    <p:animEffect transition="in" filter="slide(fromTop)">
                                      <p:cBhvr>
                                        <p:cTn id="12" dur="500"/>
                                        <p:tgtEl>
                                          <p:spTgt spid="2375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7575">
                                            <p:txEl>
                                              <p:pRg st="0" end="0"/>
                                            </p:txEl>
                                          </p:spTgt>
                                        </p:tgtEl>
                                        <p:attrNameLst>
                                          <p:attrName>style.visibility</p:attrName>
                                        </p:attrNameLst>
                                      </p:cBhvr>
                                      <p:to>
                                        <p:strVal val="visible"/>
                                      </p:to>
                                    </p:set>
                                    <p:animEffect transition="in" filter="slide(fromLeft)">
                                      <p:cBhvr>
                                        <p:cTn id="17" dur="500"/>
                                        <p:tgtEl>
                                          <p:spTgt spid="2375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build="p" autoUpdateAnimBg="0"/>
      <p:bldP spid="23757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239713" y="63500"/>
            <a:ext cx="8904287" cy="614363"/>
          </a:xfrm>
        </p:spPr>
        <p:txBody>
          <a:bodyPr/>
          <a:lstStyle/>
          <a:p>
            <a:r>
              <a:rPr lang="en-US" smtClean="0"/>
              <a:t>Sắp đặt </a:t>
            </a:r>
            <a:r>
              <a:rPr lang="vi-VN" smtClean="0"/>
              <a:t>thời </a:t>
            </a:r>
            <a:r>
              <a:rPr lang="vi-VN" dirty="0" smtClean="0"/>
              <a:t>gian và nhớ những điều cần làm</a:t>
            </a:r>
            <a:endParaRPr lang="en-US" dirty="0"/>
          </a:p>
        </p:txBody>
      </p:sp>
      <p:sp>
        <p:nvSpPr>
          <p:cNvPr id="239619" name="Rectangle 3"/>
          <p:cNvSpPr>
            <a:spLocks noChangeArrowheads="1"/>
          </p:cNvSpPr>
          <p:nvPr/>
        </p:nvSpPr>
        <p:spPr bwMode="auto">
          <a:xfrm>
            <a:off x="6119813" y="854075"/>
            <a:ext cx="3024187" cy="2763838"/>
          </a:xfrm>
          <a:prstGeom prst="rect">
            <a:avLst/>
          </a:prstGeom>
          <a:noFill/>
          <a:ln w="9525">
            <a:noFill/>
            <a:miter lim="800000"/>
            <a:headEnd/>
            <a:tailEnd/>
          </a:ln>
          <a:effectLst/>
        </p:spPr>
        <p:txBody>
          <a:bodyPr/>
          <a:lstStyle/>
          <a:p>
            <a:pPr>
              <a:spcBef>
                <a:spcPct val="20000"/>
              </a:spcBef>
              <a:spcAft>
                <a:spcPct val="75000"/>
              </a:spcAft>
            </a:pPr>
            <a:r>
              <a:rPr lang="vi-VN" sz="2000" smtClean="0"/>
              <a:t>Khi </a:t>
            </a:r>
            <a:r>
              <a:rPr lang="en-US" sz="2000" smtClean="0"/>
              <a:t>bạn </a:t>
            </a:r>
            <a:r>
              <a:rPr lang="vi-VN" sz="2000" smtClean="0"/>
              <a:t>tạo một loại lịch bất kỳ, </a:t>
            </a:r>
            <a:r>
              <a:rPr lang="vi-VN" sz="2000" dirty="0" smtClean="0"/>
              <a:t>lời nhắc </a:t>
            </a:r>
            <a:r>
              <a:rPr lang="vi-VN" sz="2000" smtClean="0"/>
              <a:t>được </a:t>
            </a:r>
            <a:r>
              <a:rPr lang="en-US" sz="2000" smtClean="0"/>
              <a:t>đặt </a:t>
            </a:r>
            <a:r>
              <a:rPr lang="vi-VN" sz="2000" smtClean="0"/>
              <a:t>tự </a:t>
            </a:r>
            <a:r>
              <a:rPr lang="vi-VN" sz="2000" dirty="0" smtClean="0"/>
              <a:t>động</a:t>
            </a:r>
            <a:r>
              <a:rPr lang="en-US" sz="2000" dirty="0" smtClean="0"/>
              <a:t>. </a:t>
            </a:r>
            <a:endParaRPr lang="en-US" sz="2000" dirty="0"/>
          </a:p>
        </p:txBody>
      </p:sp>
      <p:sp>
        <p:nvSpPr>
          <p:cNvPr id="23962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9621" name="Rectangle 5"/>
          <p:cNvSpPr>
            <a:spLocks noChangeArrowheads="1"/>
          </p:cNvSpPr>
          <p:nvPr/>
        </p:nvSpPr>
        <p:spPr bwMode="auto">
          <a:xfrm>
            <a:off x="242888" y="4019550"/>
            <a:ext cx="5934075" cy="401638"/>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Để thay đổi thời gian lời nhắc </a:t>
            </a:r>
            <a:r>
              <a:rPr lang="en-US" err="1" smtClean="0">
                <a:solidFill>
                  <a:srgbClr val="FFCC00"/>
                </a:solidFill>
              </a:rPr>
              <a:t>cho</a:t>
            </a:r>
            <a:r>
              <a:rPr lang="en-US" smtClean="0">
                <a:solidFill>
                  <a:srgbClr val="FFCC00"/>
                </a:solidFill>
              </a:rPr>
              <a:t> một cuộc hẹn:</a:t>
            </a:r>
            <a:endParaRPr lang="en-US" dirty="0">
              <a:solidFill>
                <a:srgbClr val="FFCC00"/>
              </a:solidFill>
            </a:endParaRPr>
          </a:p>
        </p:txBody>
      </p:sp>
      <p:graphicFrame>
        <p:nvGraphicFramePr>
          <p:cNvPr id="239623" name="Object 7"/>
          <p:cNvGraphicFramePr>
            <a:graphicFrameLocks noChangeAspect="1"/>
          </p:cNvGraphicFramePr>
          <p:nvPr/>
        </p:nvGraphicFramePr>
        <p:xfrm>
          <a:off x="339725" y="4535488"/>
          <a:ext cx="269875" cy="303212"/>
        </p:xfrm>
        <a:graphic>
          <a:graphicData uri="http://schemas.openxmlformats.org/presentationml/2006/ole">
            <p:oleObj spid="_x0000_s239623" name="Visio" r:id="rId4" imgW="270231" imgH="303063" progId="">
              <p:embed/>
            </p:oleObj>
          </a:graphicData>
        </a:graphic>
      </p:graphicFrame>
      <p:graphicFrame>
        <p:nvGraphicFramePr>
          <p:cNvPr id="239624" name="Object 8"/>
          <p:cNvGraphicFramePr>
            <a:graphicFrameLocks noChangeAspect="1"/>
          </p:cNvGraphicFramePr>
          <p:nvPr/>
        </p:nvGraphicFramePr>
        <p:xfrm>
          <a:off x="339725" y="5249863"/>
          <a:ext cx="269875" cy="303212"/>
        </p:xfrm>
        <a:graphic>
          <a:graphicData uri="http://schemas.openxmlformats.org/presentationml/2006/ole">
            <p:oleObj spid="_x0000_s239624" name="Visio" r:id="rId5" imgW="270231" imgH="303063" progId="">
              <p:embed/>
            </p:oleObj>
          </a:graphicData>
        </a:graphic>
      </p:graphicFrame>
      <p:sp>
        <p:nvSpPr>
          <p:cNvPr id="239626" name="Rectangle 10"/>
          <p:cNvSpPr>
            <a:spLocks noChangeArrowheads="1"/>
          </p:cNvSpPr>
          <p:nvPr/>
        </p:nvSpPr>
        <p:spPr bwMode="auto">
          <a:xfrm>
            <a:off x="676275" y="4502150"/>
            <a:ext cx="5940425" cy="1380378"/>
          </a:xfrm>
          <a:prstGeom prst="rect">
            <a:avLst/>
          </a:prstGeom>
          <a:noFill/>
          <a:ln w="9525" algn="ctr">
            <a:noFill/>
            <a:miter lim="800000"/>
            <a:headEnd/>
            <a:tailEnd/>
          </a:ln>
          <a:effectLst/>
        </p:spPr>
        <p:txBody>
          <a:bodyPr>
            <a:spAutoFit/>
          </a:bodyPr>
          <a:lstStyle/>
          <a:p>
            <a:pPr>
              <a:spcBef>
                <a:spcPct val="20000"/>
              </a:spcBef>
              <a:spcAft>
                <a:spcPct val="45000"/>
              </a:spcAft>
            </a:pPr>
            <a:r>
              <a:rPr lang="vi-VN" dirty="0" smtClean="0">
                <a:solidFill>
                  <a:srgbClr val="FFCC00"/>
                </a:solidFill>
              </a:rPr>
              <a:t>Trên tab </a:t>
            </a:r>
            <a:r>
              <a:rPr lang="vi-VN" b="1" dirty="0" smtClean="0">
                <a:solidFill>
                  <a:srgbClr val="FFCC00"/>
                </a:solidFill>
              </a:rPr>
              <a:t>Cuộc hẹn, </a:t>
            </a:r>
            <a:r>
              <a:rPr lang="vi-VN" dirty="0" smtClean="0">
                <a:solidFill>
                  <a:srgbClr val="FFCC00"/>
                </a:solidFill>
              </a:rPr>
              <a:t> bấm vào mũi tên để mở danh sách </a:t>
            </a:r>
            <a:r>
              <a:rPr lang="vi-VN" b="1" dirty="0" smtClean="0">
                <a:solidFill>
                  <a:srgbClr val="FFCC00"/>
                </a:solidFill>
              </a:rPr>
              <a:t>Lời nhắc</a:t>
            </a:r>
            <a:r>
              <a:rPr lang="vi-VN" dirty="0" smtClean="0">
                <a:solidFill>
                  <a:srgbClr val="FFCC00"/>
                </a:solidFill>
              </a:rPr>
              <a:t> rồi chọn thời gian.</a:t>
            </a:r>
          </a:p>
          <a:p>
            <a:pPr>
              <a:spcBef>
                <a:spcPct val="20000"/>
              </a:spcBef>
              <a:spcAft>
                <a:spcPct val="45000"/>
              </a:spcAft>
            </a:pPr>
            <a:r>
              <a:rPr lang="vi-VN" dirty="0" smtClean="0">
                <a:solidFill>
                  <a:srgbClr val="FFCC00"/>
                </a:solidFill>
              </a:rPr>
              <a:t>Một khi bạn đã thay đổi, bấm vào </a:t>
            </a:r>
            <a:r>
              <a:rPr lang="vi-VN" b="1" dirty="0" smtClean="0">
                <a:solidFill>
                  <a:srgbClr val="FFCC00"/>
                </a:solidFill>
              </a:rPr>
              <a:t>Lưu &amp; Đóng</a:t>
            </a:r>
            <a:r>
              <a:rPr lang="vi-VN" dirty="0" smtClean="0">
                <a:solidFill>
                  <a:srgbClr val="FFCC00"/>
                </a:solidFill>
              </a:rPr>
              <a:t> ở ngoài cùng bên trái của Ruy-băng.</a:t>
            </a:r>
            <a:endParaRPr lang="vi-VN" dirty="0">
              <a:solidFill>
                <a:srgbClr val="FFCC00"/>
              </a:solidFill>
            </a:endParaRPr>
          </a:p>
        </p:txBody>
      </p:sp>
      <p:pic>
        <p:nvPicPr>
          <p:cNvPr id="41" name="Picture 1"/>
          <p:cNvPicPr>
            <a:picLocks noChangeAspect="1" noChangeArrowheads="1"/>
          </p:cNvPicPr>
          <p:nvPr/>
        </p:nvPicPr>
        <p:blipFill>
          <a:blip r:embed="rId6"/>
          <a:srcRect/>
          <a:stretch>
            <a:fillRect/>
          </a:stretch>
        </p:blipFill>
        <p:spPr bwMode="auto">
          <a:xfrm>
            <a:off x="446089" y="945143"/>
            <a:ext cx="5526086" cy="2815064"/>
          </a:xfrm>
          <a:prstGeom prst="rect">
            <a:avLst/>
          </a:prstGeom>
          <a:noFill/>
          <a:ln w="9525">
            <a:noFill/>
            <a:miter lim="800000"/>
            <a:headEnd/>
            <a:tailEnd/>
          </a:ln>
          <a:effectLst/>
        </p:spPr>
      </p:pic>
      <p:sp>
        <p:nvSpPr>
          <p:cNvPr id="42" name="TextBox 41"/>
          <p:cNvSpPr txBox="1"/>
          <p:nvPr/>
        </p:nvSpPr>
        <p:spPr>
          <a:xfrm>
            <a:off x="882538" y="1229497"/>
            <a:ext cx="908162"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Cuộc hẹn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3" name="TextBox 42"/>
          <p:cNvSpPr txBox="1"/>
          <p:nvPr/>
        </p:nvSpPr>
        <p:spPr>
          <a:xfrm>
            <a:off x="1853754" y="1229497"/>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Chèn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4" name="TextBox 43"/>
          <p:cNvSpPr txBox="1"/>
          <p:nvPr/>
        </p:nvSpPr>
        <p:spPr>
          <a:xfrm>
            <a:off x="2525598" y="1229497"/>
            <a:ext cx="1265352"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dạng Văn bản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5" name="TextBox 44"/>
          <p:cNvSpPr txBox="1"/>
          <p:nvPr/>
        </p:nvSpPr>
        <p:spPr>
          <a:xfrm>
            <a:off x="827498" y="2070847"/>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Hành động</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46" name="TextBox 45"/>
          <p:cNvSpPr txBox="1"/>
          <p:nvPr/>
        </p:nvSpPr>
        <p:spPr>
          <a:xfrm>
            <a:off x="2361023" y="2061322"/>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Hiện</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47" name="TextBox 46"/>
          <p:cNvSpPr txBox="1"/>
          <p:nvPr/>
        </p:nvSpPr>
        <p:spPr>
          <a:xfrm>
            <a:off x="463438" y="1762897"/>
            <a:ext cx="628650"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Lưu</a:t>
            </a: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 &amp; </a:t>
            </a: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Đóng</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8" name="TextBox 47"/>
          <p:cNvSpPr txBox="1"/>
          <p:nvPr/>
        </p:nvSpPr>
        <p:spPr>
          <a:xfrm>
            <a:off x="1063512" y="1762897"/>
            <a:ext cx="689087"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Mời Người dự</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9" name="TextBox 48"/>
          <p:cNvSpPr txBox="1"/>
          <p:nvPr/>
        </p:nvSpPr>
        <p:spPr>
          <a:xfrm>
            <a:off x="2177937" y="1734322"/>
            <a:ext cx="774813"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Cuộc hẹn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0" name="TextBox 49"/>
          <p:cNvSpPr txBox="1"/>
          <p:nvPr/>
        </p:nvSpPr>
        <p:spPr>
          <a:xfrm>
            <a:off x="2873262" y="1743847"/>
            <a:ext cx="774813"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Lập lịch</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1" name="TextBox 50"/>
          <p:cNvSpPr txBox="1"/>
          <p:nvPr/>
        </p:nvSpPr>
        <p:spPr>
          <a:xfrm>
            <a:off x="3711462" y="1534297"/>
            <a:ext cx="689087"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Hiện như</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2" name="TextBox 51"/>
          <p:cNvSpPr txBox="1"/>
          <p:nvPr/>
        </p:nvSpPr>
        <p:spPr>
          <a:xfrm>
            <a:off x="3701937" y="1810522"/>
            <a:ext cx="689087"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Lời nhắc</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3" name="TextBox 52"/>
          <p:cNvSpPr txBox="1"/>
          <p:nvPr/>
        </p:nvSpPr>
        <p:spPr>
          <a:xfrm>
            <a:off x="4521087" y="1534297"/>
            <a:ext cx="689087"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Bận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4" name="TextBox 53"/>
          <p:cNvSpPr txBox="1"/>
          <p:nvPr/>
        </p:nvSpPr>
        <p:spPr>
          <a:xfrm>
            <a:off x="444325" y="2316261"/>
            <a:ext cx="632000" cy="215444"/>
          </a:xfrm>
          <a:prstGeom prst="rect">
            <a:avLst/>
          </a:prstGeom>
          <a:noFill/>
        </p:spPr>
        <p:txBody>
          <a:bodyPr wrap="square" rtlCol="0">
            <a:spAutoFit/>
          </a:bodyPr>
          <a:lstStyle/>
          <a:p>
            <a:r>
              <a:rPr lang="vi-VN" sz="800" dirty="0" smtClean="0">
                <a:solidFill>
                  <a:schemeClr val="accent3">
                    <a:lumMod val="10000"/>
                  </a:schemeClr>
                </a:solidFill>
                <a:latin typeface="Arial Unicode MS" pitchFamily="34" charset="-128"/>
                <a:ea typeface="Arial Unicode MS" pitchFamily="34" charset="-128"/>
                <a:cs typeface="Arial Unicode MS" pitchFamily="34" charset="-128"/>
              </a:rPr>
              <a:t>Chủ đề</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55" name="TextBox 54"/>
          <p:cNvSpPr txBox="1"/>
          <p:nvPr/>
        </p:nvSpPr>
        <p:spPr>
          <a:xfrm>
            <a:off x="444325" y="2544861"/>
            <a:ext cx="632000" cy="215444"/>
          </a:xfrm>
          <a:prstGeom prst="rect">
            <a:avLst/>
          </a:prstGeom>
          <a:noFill/>
        </p:spPr>
        <p:txBody>
          <a:bodyPr wrap="square" rtlCol="0">
            <a:spAutoFit/>
          </a:bodyPr>
          <a:lstStyle/>
          <a:p>
            <a:r>
              <a:rPr lang="vi-VN" sz="800" dirty="0" smtClean="0">
                <a:solidFill>
                  <a:schemeClr val="accent3">
                    <a:lumMod val="10000"/>
                  </a:schemeClr>
                </a:solidFill>
                <a:latin typeface="Arial Unicode MS" pitchFamily="34" charset="-128"/>
                <a:ea typeface="Arial Unicode MS" pitchFamily="34" charset="-128"/>
                <a:cs typeface="Arial Unicode MS" pitchFamily="34" charset="-128"/>
              </a:rPr>
              <a:t>Vị trí</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56" name="TextBox 55"/>
          <p:cNvSpPr txBox="1"/>
          <p:nvPr/>
        </p:nvSpPr>
        <p:spPr>
          <a:xfrm>
            <a:off x="444325" y="2868711"/>
            <a:ext cx="746300" cy="215444"/>
          </a:xfrm>
          <a:prstGeom prst="rect">
            <a:avLst/>
          </a:prstGeom>
          <a:noFill/>
        </p:spPr>
        <p:txBody>
          <a:bodyPr wrap="square" rtlCol="0">
            <a:spAutoFit/>
          </a:bodyPr>
          <a:lstStyle/>
          <a:p>
            <a:r>
              <a:rPr lang="vi-VN" sz="800" dirty="0" smtClean="0">
                <a:solidFill>
                  <a:schemeClr val="accent3">
                    <a:lumMod val="10000"/>
                  </a:schemeClr>
                </a:solidFill>
                <a:latin typeface="Arial Unicode MS" pitchFamily="34" charset="-128"/>
                <a:ea typeface="Arial Unicode MS" pitchFamily="34" charset="-128"/>
                <a:cs typeface="Arial Unicode MS" pitchFamily="34" charset="-128"/>
              </a:rPr>
              <a:t>Bắt đầu</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57" name="TextBox 56"/>
          <p:cNvSpPr txBox="1"/>
          <p:nvPr/>
        </p:nvSpPr>
        <p:spPr>
          <a:xfrm>
            <a:off x="453850" y="3078261"/>
            <a:ext cx="746300" cy="215444"/>
          </a:xfrm>
          <a:prstGeom prst="rect">
            <a:avLst/>
          </a:prstGeom>
          <a:noFill/>
        </p:spPr>
        <p:txBody>
          <a:bodyPr wrap="square" rtlCol="0">
            <a:spAutoFit/>
          </a:bodyPr>
          <a:lstStyle/>
          <a:p>
            <a:r>
              <a:rPr lang="vi-VN" sz="800" dirty="0" smtClean="0">
                <a:solidFill>
                  <a:schemeClr val="accent3">
                    <a:lumMod val="10000"/>
                  </a:schemeClr>
                </a:solidFill>
                <a:latin typeface="Arial Unicode MS" pitchFamily="34" charset="-128"/>
                <a:ea typeface="Arial Unicode MS" pitchFamily="34" charset="-128"/>
                <a:cs typeface="Arial Unicode MS" pitchFamily="34" charset="-128"/>
              </a:rPr>
              <a:t>Kết thúc</a:t>
            </a:r>
            <a:r>
              <a:rPr lang="en-IE" sz="800" dirty="0" smtClean="0">
                <a:solidFill>
                  <a:schemeClr val="accent3">
                    <a:lumMod val="10000"/>
                  </a:schemeClr>
                </a:solidFill>
                <a:latin typeface="Arial Unicode MS" pitchFamily="34" charset="-128"/>
                <a:ea typeface="Arial Unicode MS" pitchFamily="34" charset="-128"/>
                <a:cs typeface="Arial Unicode MS" pitchFamily="34" charset="-128"/>
              </a:rPr>
              <a:t>:</a:t>
            </a:r>
            <a:endParaRPr lang="en-US" sz="900" dirty="0">
              <a:solidFill>
                <a:schemeClr val="accent3">
                  <a:lumMod val="10000"/>
                </a:schemeClr>
              </a:solidFill>
              <a:latin typeface="Arial Unicode MS" pitchFamily="34" charset="-128"/>
              <a:ea typeface="Arial Unicode MS" pitchFamily="34" charset="-128"/>
              <a:cs typeface="Arial Unicode MS" pitchFamily="34" charset="-128"/>
            </a:endParaRPr>
          </a:p>
        </p:txBody>
      </p:sp>
      <p:sp>
        <p:nvSpPr>
          <p:cNvPr id="58" name="TextBox 57"/>
          <p:cNvSpPr txBox="1"/>
          <p:nvPr/>
        </p:nvSpPr>
        <p:spPr>
          <a:xfrm>
            <a:off x="4397262" y="1781947"/>
            <a:ext cx="689087" cy="215444"/>
          </a:xfrm>
          <a:prstGeom prst="rect">
            <a:avLst/>
          </a:prstGeom>
          <a:noFill/>
        </p:spPr>
        <p:txBody>
          <a:bodyPr wrap="square" rtlCol="0">
            <a:spAutoFit/>
          </a:bodyPr>
          <a:lstStyle/>
          <a:p>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15 </a:t>
            </a: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phút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9" name="TextBox 58"/>
          <p:cNvSpPr txBox="1"/>
          <p:nvPr/>
        </p:nvSpPr>
        <p:spPr>
          <a:xfrm>
            <a:off x="4406787" y="1991497"/>
            <a:ext cx="689087" cy="215444"/>
          </a:xfrm>
          <a:prstGeom prst="rect">
            <a:avLst/>
          </a:prstGeom>
          <a:noFill/>
        </p:spPr>
        <p:txBody>
          <a:bodyPr wrap="square" rtlCol="0">
            <a:spAutoFit/>
          </a:bodyPr>
          <a:lstStyle/>
          <a:p>
            <a:r>
              <a:rPr lang="vi-VN" sz="800" dirty="0" smtClean="0">
                <a:solidFill>
                  <a:srgbClr val="000099"/>
                </a:solidFill>
                <a:latin typeface="Arial Unicode MS" pitchFamily="34" charset="-128"/>
                <a:ea typeface="Arial Unicode MS" pitchFamily="34" charset="-128"/>
                <a:cs typeface="Arial Unicode MS" pitchFamily="34" charset="-128"/>
              </a:rPr>
              <a:t>Không </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60" name="TextBox 59"/>
          <p:cNvSpPr txBox="1"/>
          <p:nvPr/>
        </p:nvSpPr>
        <p:spPr>
          <a:xfrm>
            <a:off x="4406787" y="2134372"/>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0 </a:t>
            </a:r>
            <a:r>
              <a:rPr lang="vi-VN" sz="800" dirty="0" smtClean="0">
                <a:solidFill>
                  <a:srgbClr val="000099"/>
                </a:solidFill>
                <a:latin typeface="Arial Unicode MS" pitchFamily="34" charset="-128"/>
                <a:ea typeface="Arial Unicode MS" pitchFamily="34" charset="-128"/>
                <a:cs typeface="Arial Unicode MS" pitchFamily="34" charset="-128"/>
              </a:rPr>
              <a:t>phút</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61" name="TextBox 60"/>
          <p:cNvSpPr txBox="1"/>
          <p:nvPr/>
        </p:nvSpPr>
        <p:spPr>
          <a:xfrm>
            <a:off x="4406787" y="2315347"/>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5 </a:t>
            </a: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phút</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62" name="TextBox 61"/>
          <p:cNvSpPr txBox="1"/>
          <p:nvPr/>
        </p:nvSpPr>
        <p:spPr>
          <a:xfrm>
            <a:off x="4406787" y="2505847"/>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10 </a:t>
            </a: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phút</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63" name="TextBox 62"/>
          <p:cNvSpPr txBox="1"/>
          <p:nvPr/>
        </p:nvSpPr>
        <p:spPr>
          <a:xfrm>
            <a:off x="4406787" y="2667772"/>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15 </a:t>
            </a: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phút</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64" name="TextBox 63"/>
          <p:cNvSpPr txBox="1"/>
          <p:nvPr/>
        </p:nvSpPr>
        <p:spPr>
          <a:xfrm>
            <a:off x="4406787" y="2839222"/>
            <a:ext cx="689087" cy="230832"/>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30 </a:t>
            </a:r>
            <a:r>
              <a:rPr lang="vi-VN" sz="900" dirty="0" smtClean="0">
                <a:solidFill>
                  <a:schemeClr val="accent1">
                    <a:lumMod val="75000"/>
                  </a:schemeClr>
                </a:solidFill>
                <a:latin typeface="Arial Unicode MS" pitchFamily="34" charset="-128"/>
                <a:ea typeface="Arial Unicode MS" pitchFamily="34" charset="-128"/>
                <a:cs typeface="Arial Unicode MS" pitchFamily="34" charset="-128"/>
              </a:rPr>
              <a:t>phút</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65" name="TextBox 64"/>
          <p:cNvSpPr txBox="1"/>
          <p:nvPr/>
        </p:nvSpPr>
        <p:spPr>
          <a:xfrm>
            <a:off x="4406787" y="3001147"/>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1</a:t>
            </a:r>
            <a:r>
              <a:rPr lang="vi-VN" sz="800" dirty="0" smtClean="0">
                <a:solidFill>
                  <a:srgbClr val="000099"/>
                </a:solidFill>
                <a:latin typeface="Arial Unicode MS" pitchFamily="34" charset="-128"/>
                <a:ea typeface="Arial Unicode MS" pitchFamily="34" charset="-128"/>
                <a:cs typeface="Arial Unicode MS" pitchFamily="34" charset="-128"/>
              </a:rPr>
              <a:t> giờ</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66" name="TextBox 65"/>
          <p:cNvSpPr txBox="1"/>
          <p:nvPr/>
        </p:nvSpPr>
        <p:spPr>
          <a:xfrm>
            <a:off x="4406787" y="3182122"/>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2 </a:t>
            </a:r>
            <a:r>
              <a:rPr lang="vi-VN" sz="800" dirty="0" smtClean="0">
                <a:solidFill>
                  <a:srgbClr val="000099"/>
                </a:solidFill>
                <a:latin typeface="Arial Unicode MS" pitchFamily="34" charset="-128"/>
                <a:ea typeface="Arial Unicode MS" pitchFamily="34" charset="-128"/>
                <a:cs typeface="Arial Unicode MS" pitchFamily="34" charset="-128"/>
              </a:rPr>
              <a:t>giờ</a:t>
            </a:r>
            <a:endParaRPr lang="en-US" sz="900" dirty="0">
              <a:solidFill>
                <a:srgbClr val="000099"/>
              </a:solidFill>
              <a:latin typeface="Arial Unicode MS" pitchFamily="34" charset="-128"/>
              <a:ea typeface="Arial Unicode MS" pitchFamily="34" charset="-128"/>
              <a:cs typeface="Arial Unicode MS" pitchFamily="34" charset="-128"/>
            </a:endParaRPr>
          </a:p>
        </p:txBody>
      </p:sp>
      <p:sp>
        <p:nvSpPr>
          <p:cNvPr id="67" name="TextBox 66"/>
          <p:cNvSpPr txBox="1"/>
          <p:nvPr/>
        </p:nvSpPr>
        <p:spPr>
          <a:xfrm>
            <a:off x="4406787" y="3353572"/>
            <a:ext cx="689087" cy="215444"/>
          </a:xfrm>
          <a:prstGeom prst="rect">
            <a:avLst/>
          </a:prstGeom>
          <a:noFill/>
        </p:spPr>
        <p:txBody>
          <a:bodyPr wrap="square" rtlCol="0">
            <a:spAutoFit/>
          </a:bodyPr>
          <a:lstStyle/>
          <a:p>
            <a:r>
              <a:rPr lang="en-IE" sz="800" dirty="0" smtClean="0">
                <a:solidFill>
                  <a:srgbClr val="000099"/>
                </a:solidFill>
                <a:latin typeface="Arial Unicode MS" pitchFamily="34" charset="-128"/>
                <a:ea typeface="Arial Unicode MS" pitchFamily="34" charset="-128"/>
                <a:cs typeface="Arial Unicode MS" pitchFamily="34" charset="-128"/>
              </a:rPr>
              <a:t>3 </a:t>
            </a:r>
            <a:r>
              <a:rPr lang="vi-VN" sz="800" dirty="0" smtClean="0">
                <a:solidFill>
                  <a:srgbClr val="000099"/>
                </a:solidFill>
                <a:latin typeface="Arial Unicode MS" pitchFamily="34" charset="-128"/>
                <a:ea typeface="Arial Unicode MS" pitchFamily="34" charset="-128"/>
                <a:cs typeface="Arial Unicode MS" pitchFamily="34" charset="-128"/>
              </a:rPr>
              <a:t>giờ</a:t>
            </a:r>
            <a:endParaRPr lang="en-US" sz="900" dirty="0">
              <a:solidFill>
                <a:srgbClr val="000099"/>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animEffect transition="in" filter="slide(fromTop)">
                                      <p:cBhvr>
                                        <p:cTn id="7" dur="500"/>
                                        <p:tgtEl>
                                          <p:spTgt spid="239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39621">
                                            <p:txEl>
                                              <p:pRg st="0" end="0"/>
                                            </p:txEl>
                                          </p:spTgt>
                                        </p:tgtEl>
                                        <p:attrNameLst>
                                          <p:attrName>style.visibility</p:attrName>
                                        </p:attrNameLst>
                                      </p:cBhvr>
                                      <p:to>
                                        <p:strVal val="visible"/>
                                      </p:to>
                                    </p:set>
                                    <p:animEffect transition="in" filter="slide(fromLeft)">
                                      <p:cBhvr>
                                        <p:cTn id="12" dur="500"/>
                                        <p:tgtEl>
                                          <p:spTgt spid="2396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9623"/>
                                        </p:tgtEl>
                                        <p:attrNameLst>
                                          <p:attrName>style.visibility</p:attrName>
                                        </p:attrNameLst>
                                      </p:cBhvr>
                                      <p:to>
                                        <p:strVal val="visible"/>
                                      </p:to>
                                    </p:set>
                                    <p:animEffect transition="in" filter="dissolve">
                                      <p:cBhvr>
                                        <p:cTn id="17" dur="500"/>
                                        <p:tgtEl>
                                          <p:spTgt spid="239623"/>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39624"/>
                                        </p:tgtEl>
                                        <p:attrNameLst>
                                          <p:attrName>style.visibility</p:attrName>
                                        </p:attrNameLst>
                                      </p:cBhvr>
                                      <p:to>
                                        <p:strVal val="visible"/>
                                      </p:to>
                                    </p:set>
                                    <p:animEffect transition="in" filter="dissolve">
                                      <p:cBhvr>
                                        <p:cTn id="21" dur="500"/>
                                        <p:tgtEl>
                                          <p:spTgt spid="23962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39626">
                                            <p:txEl>
                                              <p:pRg st="0" end="0"/>
                                            </p:txEl>
                                          </p:spTgt>
                                        </p:tgtEl>
                                        <p:attrNameLst>
                                          <p:attrName>style.visibility</p:attrName>
                                        </p:attrNameLst>
                                      </p:cBhvr>
                                      <p:to>
                                        <p:strVal val="visible"/>
                                      </p:to>
                                    </p:set>
                                    <p:animEffect transition="in" filter="checkerboard(across)">
                                      <p:cBhvr>
                                        <p:cTn id="26" dur="500"/>
                                        <p:tgtEl>
                                          <p:spTgt spid="23962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39626">
                                            <p:txEl>
                                              <p:pRg st="1" end="1"/>
                                            </p:txEl>
                                          </p:spTgt>
                                        </p:tgtEl>
                                        <p:attrNameLst>
                                          <p:attrName>style.visibility</p:attrName>
                                        </p:attrNameLst>
                                      </p:cBhvr>
                                      <p:to>
                                        <p:strVal val="visible"/>
                                      </p:to>
                                    </p:set>
                                    <p:animEffect transition="in" filter="checkerboard(across)">
                                      <p:cBhvr>
                                        <p:cTn id="31" dur="500"/>
                                        <p:tgtEl>
                                          <p:spTgt spid="2396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autoUpdateAnimBg="0" advAuto="0"/>
      <p:bldP spid="239621" grpId="0" build="p" autoUpdateAnimBg="0"/>
      <p:bldP spid="239626"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4214" name="Picture 6"/>
          <p:cNvPicPr>
            <a:picLocks noChangeAspect="1" noChangeArrowheads="1"/>
          </p:cNvPicPr>
          <p:nvPr/>
        </p:nvPicPr>
        <p:blipFill>
          <a:blip r:embed="rId4"/>
          <a:srcRect/>
          <a:stretch>
            <a:fillRect/>
          </a:stretch>
        </p:blipFill>
        <p:spPr bwMode="auto">
          <a:xfrm>
            <a:off x="328590" y="952500"/>
            <a:ext cx="5646784" cy="2876550"/>
          </a:xfrm>
          <a:prstGeom prst="rect">
            <a:avLst/>
          </a:prstGeom>
          <a:noFill/>
          <a:ln w="9525">
            <a:noFill/>
            <a:miter lim="800000"/>
            <a:headEnd/>
            <a:tailEnd/>
          </a:ln>
          <a:effectLst/>
        </p:spPr>
      </p:pic>
      <p:sp>
        <p:nvSpPr>
          <p:cNvPr id="94210" name="Rectangle 2"/>
          <p:cNvSpPr>
            <a:spLocks noGrp="1" noChangeArrowheads="1"/>
          </p:cNvSpPr>
          <p:nvPr>
            <p:ph type="title"/>
          </p:nvPr>
        </p:nvSpPr>
        <p:spPr>
          <a:xfrm>
            <a:off x="239713" y="63500"/>
            <a:ext cx="8904287" cy="614363"/>
          </a:xfrm>
        </p:spPr>
        <p:txBody>
          <a:bodyPr/>
          <a:lstStyle/>
          <a:p>
            <a:r>
              <a:rPr lang="vi-VN" dirty="0" smtClean="0"/>
              <a:t>Muốn triệu </a:t>
            </a:r>
            <a:r>
              <a:rPr lang="en-US" dirty="0" smtClean="0"/>
              <a:t>t</a:t>
            </a:r>
            <a:r>
              <a:rPr lang="vi-VN" dirty="0" smtClean="0"/>
              <a:t>ập cuộc họp</a:t>
            </a:r>
            <a:r>
              <a:rPr lang="en-US" dirty="0" smtClean="0"/>
              <a:t>? </a:t>
            </a:r>
            <a:r>
              <a:rPr lang="vi-VN" dirty="0" smtClean="0"/>
              <a:t>Mời người dự</a:t>
            </a:r>
            <a:endParaRPr lang="en-US" dirty="0"/>
          </a:p>
        </p:txBody>
      </p:sp>
      <p:sp>
        <p:nvSpPr>
          <p:cNvPr id="9421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smtClean="0"/>
              <a:t>Cuộc</a:t>
            </a:r>
            <a:r>
              <a:rPr lang="en-US" sz="2000" smtClean="0"/>
              <a:t> hẹn </a:t>
            </a:r>
            <a:r>
              <a:rPr lang="vi-VN" sz="2000" smtClean="0"/>
              <a:t>chỉ dành cho cá nhân </a:t>
            </a:r>
            <a:r>
              <a:rPr lang="en-US" sz="2000" smtClean="0"/>
              <a:t>bạn. </a:t>
            </a:r>
            <a:endParaRPr lang="en-US" sz="2000" dirty="0"/>
          </a:p>
          <a:p>
            <a:pPr>
              <a:spcBef>
                <a:spcPct val="20000"/>
              </a:spcBef>
              <a:spcAft>
                <a:spcPct val="75000"/>
              </a:spcAft>
            </a:pPr>
            <a:r>
              <a:rPr lang="vi-VN" sz="2000" smtClean="0"/>
              <a:t>Khi </a:t>
            </a:r>
            <a:r>
              <a:rPr lang="en-US" sz="2000" smtClean="0"/>
              <a:t>những </a:t>
            </a:r>
            <a:r>
              <a:rPr lang="vi-VN" sz="2000" smtClean="0"/>
              <a:t>người khác</a:t>
            </a:r>
            <a:r>
              <a:rPr lang="en-US" sz="2000" smtClean="0"/>
              <a:t> liên quan</a:t>
            </a:r>
            <a:r>
              <a:rPr lang="vi-VN" sz="2000" smtClean="0"/>
              <a:t>, </a:t>
            </a:r>
            <a:r>
              <a:rPr lang="vi-VN" sz="2000" dirty="0" smtClean="0"/>
              <a:t>hãy triệu tập cuộc họp</a:t>
            </a:r>
            <a:r>
              <a:rPr lang="en-US" sz="2000" dirty="0" smtClean="0"/>
              <a:t>. </a:t>
            </a:r>
            <a:endParaRPr lang="en-US" sz="2000" dirty="0"/>
          </a:p>
          <a:p>
            <a:pPr>
              <a:spcBef>
                <a:spcPct val="20000"/>
              </a:spcBef>
              <a:spcAft>
                <a:spcPct val="75000"/>
              </a:spcAft>
            </a:pPr>
            <a:endParaRPr lang="en-US" sz="2000" dirty="0"/>
          </a:p>
        </p:txBody>
      </p:sp>
      <p:graphicFrame>
        <p:nvGraphicFramePr>
          <p:cNvPr id="94212" name="Object 4"/>
          <p:cNvGraphicFramePr>
            <a:graphicFrameLocks noChangeAspect="1"/>
          </p:cNvGraphicFramePr>
          <p:nvPr/>
        </p:nvGraphicFramePr>
        <p:xfrm>
          <a:off x="339725" y="4021138"/>
          <a:ext cx="269875" cy="303212"/>
        </p:xfrm>
        <a:graphic>
          <a:graphicData uri="http://schemas.openxmlformats.org/presentationml/2006/ole">
            <p:oleObj spid="_x0000_s94212" name="Visio" r:id="rId5" imgW="270231" imgH="303063" progId="">
              <p:embed/>
            </p:oleObj>
          </a:graphicData>
        </a:graphic>
      </p:graphicFrame>
      <p:graphicFrame>
        <p:nvGraphicFramePr>
          <p:cNvPr id="94213" name="Object 5"/>
          <p:cNvGraphicFramePr>
            <a:graphicFrameLocks noChangeAspect="1"/>
          </p:cNvGraphicFramePr>
          <p:nvPr/>
        </p:nvGraphicFramePr>
        <p:xfrm>
          <a:off x="339725" y="4468813"/>
          <a:ext cx="269875" cy="303212"/>
        </p:xfrm>
        <a:graphic>
          <a:graphicData uri="http://schemas.openxmlformats.org/presentationml/2006/ole">
            <p:oleObj spid="_x0000_s94213" name="Visio" r:id="rId6" imgW="270231" imgH="303063" progId="">
              <p:embed/>
            </p:oleObj>
          </a:graphicData>
        </a:graphic>
      </p:graphicFrame>
      <p:sp>
        <p:nvSpPr>
          <p:cNvPr id="9421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94217" name="Rectangle 9"/>
          <p:cNvSpPr>
            <a:spLocks noChangeArrowheads="1"/>
          </p:cNvSpPr>
          <p:nvPr/>
        </p:nvSpPr>
        <p:spPr bwMode="auto">
          <a:xfrm>
            <a:off x="676275" y="3987800"/>
            <a:ext cx="5940425" cy="1380378"/>
          </a:xfrm>
          <a:prstGeom prst="rect">
            <a:avLst/>
          </a:prstGeom>
          <a:noFill/>
          <a:ln w="9525" algn="ctr">
            <a:noFill/>
            <a:miter lim="800000"/>
            <a:headEnd/>
            <a:tailEnd/>
          </a:ln>
          <a:effectLst/>
        </p:spPr>
        <p:txBody>
          <a:bodyPr>
            <a:spAutoFit/>
          </a:bodyPr>
          <a:lstStyle/>
          <a:p>
            <a:pPr>
              <a:spcBef>
                <a:spcPct val="20000"/>
              </a:spcBef>
              <a:spcAft>
                <a:spcPct val="45000"/>
              </a:spcAft>
            </a:pPr>
            <a:r>
              <a:rPr lang="vi-VN" smtClean="0">
                <a:solidFill>
                  <a:srgbClr val="FFCC00"/>
                </a:solidFill>
              </a:rPr>
              <a:t>Trên tab </a:t>
            </a:r>
            <a:r>
              <a:rPr lang="vi-VN" b="1" smtClean="0">
                <a:solidFill>
                  <a:srgbClr val="FFCC00"/>
                </a:solidFill>
              </a:rPr>
              <a:t>Cuộc hẹn,</a:t>
            </a:r>
            <a:r>
              <a:rPr lang="vi-VN" smtClean="0">
                <a:solidFill>
                  <a:srgbClr val="FFCC00"/>
                </a:solidFill>
              </a:rPr>
              <a:t> bấm vào </a:t>
            </a:r>
            <a:r>
              <a:rPr lang="vi-VN" b="1" smtClean="0">
                <a:solidFill>
                  <a:srgbClr val="FFCC00"/>
                </a:solidFill>
              </a:rPr>
              <a:t>Mời Người dự</a:t>
            </a:r>
            <a:r>
              <a:rPr lang="vi-VN" smtClean="0">
                <a:solidFill>
                  <a:srgbClr val="FFCC00"/>
                </a:solidFill>
              </a:rPr>
              <a:t>.</a:t>
            </a:r>
          </a:p>
          <a:p>
            <a:pPr>
              <a:spcBef>
                <a:spcPct val="20000"/>
              </a:spcBef>
              <a:spcAft>
                <a:spcPct val="45000"/>
              </a:spcAft>
            </a:pPr>
            <a:r>
              <a:rPr lang="vi-VN" smtClean="0">
                <a:solidFill>
                  <a:srgbClr val="FFCC00"/>
                </a:solidFill>
              </a:rPr>
              <a:t>Nút </a:t>
            </a:r>
            <a:r>
              <a:rPr lang="vi-VN" b="1" smtClean="0">
                <a:solidFill>
                  <a:srgbClr val="FFCC00"/>
                </a:solidFill>
              </a:rPr>
              <a:t>K/g </a:t>
            </a:r>
            <a:r>
              <a:rPr lang="vi-VN" smtClean="0">
                <a:solidFill>
                  <a:srgbClr val="FFCC00"/>
                </a:solidFill>
              </a:rPr>
              <a:t>và hộp xuất hiện. Gõ tên trực tiếp vào hộp hoặc bấm vào nút </a:t>
            </a:r>
            <a:r>
              <a:rPr lang="vi-VN" b="1" smtClean="0">
                <a:solidFill>
                  <a:srgbClr val="FFCC00"/>
                </a:solidFill>
              </a:rPr>
              <a:t>K/g </a:t>
            </a:r>
            <a:r>
              <a:rPr lang="vi-VN" smtClean="0">
                <a:solidFill>
                  <a:srgbClr val="FFCC00"/>
                </a:solidFill>
              </a:rPr>
              <a:t>để thêm người được mời bằng cách chọn từ một danh sách.</a:t>
            </a:r>
            <a:endParaRPr lang="vi-VN">
              <a:solidFill>
                <a:srgbClr val="FFCC00"/>
              </a:solidFill>
            </a:endParaRPr>
          </a:p>
        </p:txBody>
      </p:sp>
      <p:sp>
        <p:nvSpPr>
          <p:cNvPr id="26" name="TextBox 25"/>
          <p:cNvSpPr txBox="1"/>
          <p:nvPr/>
        </p:nvSpPr>
        <p:spPr>
          <a:xfrm>
            <a:off x="4359162" y="1820047"/>
            <a:ext cx="689087" cy="215444"/>
          </a:xfrm>
          <a:prstGeom prst="rect">
            <a:avLst/>
          </a:prstGeom>
          <a:noFill/>
        </p:spPr>
        <p:txBody>
          <a:bodyPr wrap="square" rtlCol="0">
            <a:spAutoFit/>
          </a:bodyPr>
          <a:lstStyle/>
          <a:p>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15 </a:t>
            </a: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phút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7" name="TextBox 26"/>
          <p:cNvSpPr txBox="1"/>
          <p:nvPr/>
        </p:nvSpPr>
        <p:spPr>
          <a:xfrm>
            <a:off x="2168413" y="2372497"/>
            <a:ext cx="908162"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Cuộc gặp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0" name="TextBox 29"/>
          <p:cNvSpPr txBox="1"/>
          <p:nvPr/>
        </p:nvSpPr>
        <p:spPr>
          <a:xfrm>
            <a:off x="2901837" y="2601097"/>
            <a:ext cx="689087"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Lịch</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1" name="TextBox 30"/>
          <p:cNvSpPr txBox="1"/>
          <p:nvPr/>
        </p:nvSpPr>
        <p:spPr>
          <a:xfrm>
            <a:off x="2901837" y="2782072"/>
            <a:ext cx="689087"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Xóa bỏ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2" name="TextBox 31"/>
          <p:cNvSpPr txBox="1"/>
          <p:nvPr/>
        </p:nvSpPr>
        <p:spPr>
          <a:xfrm>
            <a:off x="2901837" y="3001147"/>
            <a:ext cx="784338"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Chuyển tiếp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3" name="TextBox 32"/>
          <p:cNvSpPr txBox="1"/>
          <p:nvPr/>
        </p:nvSpPr>
        <p:spPr>
          <a:xfrm>
            <a:off x="3901962" y="2877322"/>
            <a:ext cx="774813"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Cuộc hẹn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4" name="TextBox 33"/>
          <p:cNvSpPr txBox="1"/>
          <p:nvPr/>
        </p:nvSpPr>
        <p:spPr>
          <a:xfrm>
            <a:off x="4635387" y="2896372"/>
            <a:ext cx="774813"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Lập lịch</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5" name="TextBox 34"/>
          <p:cNvSpPr txBox="1"/>
          <p:nvPr/>
        </p:nvSpPr>
        <p:spPr>
          <a:xfrm>
            <a:off x="5321187" y="2886847"/>
            <a:ext cx="755763"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Không gian</a:t>
            </a:r>
          </a:p>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Cuộc gặp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6" name="TextBox 35"/>
          <p:cNvSpPr txBox="1"/>
          <p:nvPr/>
        </p:nvSpPr>
        <p:spPr>
          <a:xfrm>
            <a:off x="2160998" y="3223372"/>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Hành động</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37" name="TextBox 36"/>
          <p:cNvSpPr txBox="1"/>
          <p:nvPr/>
        </p:nvSpPr>
        <p:spPr>
          <a:xfrm>
            <a:off x="4027898" y="3213847"/>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Hiện</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41" name="TextBox 40"/>
          <p:cNvSpPr txBox="1"/>
          <p:nvPr/>
        </p:nvSpPr>
        <p:spPr>
          <a:xfrm>
            <a:off x="2766578" y="3466854"/>
            <a:ext cx="364309"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K/g</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42" name="TextBox 41"/>
          <p:cNvSpPr txBox="1"/>
          <p:nvPr/>
        </p:nvSpPr>
        <p:spPr>
          <a:xfrm>
            <a:off x="1987437" y="2877322"/>
            <a:ext cx="755763"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Hủy bỏ</a:t>
            </a:r>
          </a:p>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Lời mời</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8" name="TextBox 37"/>
          <p:cNvSpPr txBox="1"/>
          <p:nvPr/>
        </p:nvSpPr>
        <p:spPr>
          <a:xfrm>
            <a:off x="777763" y="1229497"/>
            <a:ext cx="908162"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Cuộc hẹn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9" name="TextBox 38"/>
          <p:cNvSpPr txBox="1"/>
          <p:nvPr/>
        </p:nvSpPr>
        <p:spPr>
          <a:xfrm>
            <a:off x="1748979" y="1229497"/>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Chèn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0" name="TextBox 39"/>
          <p:cNvSpPr txBox="1"/>
          <p:nvPr/>
        </p:nvSpPr>
        <p:spPr>
          <a:xfrm>
            <a:off x="2420823" y="1229497"/>
            <a:ext cx="1265352"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dạng Văn bản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3" name="TextBox 42"/>
          <p:cNvSpPr txBox="1"/>
          <p:nvPr/>
        </p:nvSpPr>
        <p:spPr>
          <a:xfrm>
            <a:off x="320563" y="1772422"/>
            <a:ext cx="628650"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Lưu</a:t>
            </a: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 &amp; </a:t>
            </a: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Đóng</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4" name="TextBox 43"/>
          <p:cNvSpPr txBox="1"/>
          <p:nvPr/>
        </p:nvSpPr>
        <p:spPr>
          <a:xfrm>
            <a:off x="920637" y="1772422"/>
            <a:ext cx="689087"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Mời Người dự</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5" name="TextBox 44"/>
          <p:cNvSpPr txBox="1"/>
          <p:nvPr/>
        </p:nvSpPr>
        <p:spPr>
          <a:xfrm>
            <a:off x="2101737" y="1772422"/>
            <a:ext cx="774813"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Cuộc hẹn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6" name="TextBox 45"/>
          <p:cNvSpPr txBox="1"/>
          <p:nvPr/>
        </p:nvSpPr>
        <p:spPr>
          <a:xfrm>
            <a:off x="2797062" y="1781947"/>
            <a:ext cx="774813"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Lập lịch</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7" name="TextBox 46"/>
          <p:cNvSpPr txBox="1"/>
          <p:nvPr/>
        </p:nvSpPr>
        <p:spPr>
          <a:xfrm>
            <a:off x="3711462" y="1534297"/>
            <a:ext cx="689087"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Hiện như</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8" name="TextBox 47"/>
          <p:cNvSpPr txBox="1"/>
          <p:nvPr/>
        </p:nvSpPr>
        <p:spPr>
          <a:xfrm>
            <a:off x="3701937" y="1810522"/>
            <a:ext cx="689087"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Lời nhắc</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9" name="TextBox 48"/>
          <p:cNvSpPr txBox="1"/>
          <p:nvPr/>
        </p:nvSpPr>
        <p:spPr>
          <a:xfrm>
            <a:off x="4521087" y="1534297"/>
            <a:ext cx="689087"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Bận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0" name="TextBox 49"/>
          <p:cNvSpPr txBox="1"/>
          <p:nvPr/>
        </p:nvSpPr>
        <p:spPr>
          <a:xfrm>
            <a:off x="2968179" y="2362972"/>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Chèn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1" name="TextBox 50"/>
          <p:cNvSpPr txBox="1"/>
          <p:nvPr/>
        </p:nvSpPr>
        <p:spPr>
          <a:xfrm>
            <a:off x="3640023" y="2362972"/>
            <a:ext cx="1265352"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dạng Văn bản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slide(fromTop)">
                                      <p:cBhvr>
                                        <p:cTn id="7" dur="500"/>
                                        <p:tgtEl>
                                          <p:spTgt spid="94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slide(fromTop)">
                                      <p:cBhvr>
                                        <p:cTn id="12" dur="500"/>
                                        <p:tgtEl>
                                          <p:spTgt spid="94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4212"/>
                                        </p:tgtEl>
                                        <p:attrNameLst>
                                          <p:attrName>style.visibility</p:attrName>
                                        </p:attrNameLst>
                                      </p:cBhvr>
                                      <p:to>
                                        <p:strVal val="visible"/>
                                      </p:to>
                                    </p:set>
                                    <p:animEffect transition="in" filter="dissolve">
                                      <p:cBhvr>
                                        <p:cTn id="17" dur="500"/>
                                        <p:tgtEl>
                                          <p:spTgt spid="94212"/>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94213"/>
                                        </p:tgtEl>
                                        <p:attrNameLst>
                                          <p:attrName>style.visibility</p:attrName>
                                        </p:attrNameLst>
                                      </p:cBhvr>
                                      <p:to>
                                        <p:strVal val="visible"/>
                                      </p:to>
                                    </p:set>
                                    <p:animEffect transition="in" filter="dissolve">
                                      <p:cBhvr>
                                        <p:cTn id="21" dur="500"/>
                                        <p:tgtEl>
                                          <p:spTgt spid="9421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94217">
                                            <p:txEl>
                                              <p:pRg st="0" end="0"/>
                                            </p:txEl>
                                          </p:spTgt>
                                        </p:tgtEl>
                                        <p:attrNameLst>
                                          <p:attrName>style.visibility</p:attrName>
                                        </p:attrNameLst>
                                      </p:cBhvr>
                                      <p:to>
                                        <p:strVal val="visible"/>
                                      </p:to>
                                    </p:set>
                                    <p:animEffect transition="in" filter="checkerboard(across)">
                                      <p:cBhvr>
                                        <p:cTn id="26" dur="500"/>
                                        <p:tgtEl>
                                          <p:spTgt spid="9421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94217">
                                            <p:txEl>
                                              <p:pRg st="1" end="1"/>
                                            </p:txEl>
                                          </p:spTgt>
                                        </p:tgtEl>
                                        <p:attrNameLst>
                                          <p:attrName>style.visibility</p:attrName>
                                        </p:attrNameLst>
                                      </p:cBhvr>
                                      <p:to>
                                        <p:strVal val="visible"/>
                                      </p:to>
                                    </p:set>
                                    <p:animEffect transition="in" filter="checkerboard(across)">
                                      <p:cBhvr>
                                        <p:cTn id="31" dur="500"/>
                                        <p:tgtEl>
                                          <p:spTgt spid="942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P spid="94217"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239713" y="63500"/>
            <a:ext cx="8904287" cy="614363"/>
          </a:xfrm>
        </p:spPr>
        <p:txBody>
          <a:bodyPr/>
          <a:lstStyle/>
          <a:p>
            <a:r>
              <a:rPr lang="vi-VN" dirty="0" smtClean="0"/>
              <a:t>Muốn triệu </a:t>
            </a:r>
            <a:r>
              <a:rPr lang="en-US" dirty="0" smtClean="0"/>
              <a:t>t</a:t>
            </a:r>
            <a:r>
              <a:rPr lang="vi-VN" dirty="0" smtClean="0"/>
              <a:t>ập cuộc họp</a:t>
            </a:r>
            <a:r>
              <a:rPr lang="en-US" dirty="0" smtClean="0"/>
              <a:t>? </a:t>
            </a:r>
            <a:r>
              <a:rPr lang="vi-VN" dirty="0" smtClean="0"/>
              <a:t>Mời người dự</a:t>
            </a:r>
            <a:endParaRPr lang="en-US" dirty="0"/>
          </a:p>
        </p:txBody>
      </p:sp>
      <p:sp>
        <p:nvSpPr>
          <p:cNvPr id="24166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smtClean="0"/>
              <a:t>Cuộc</a:t>
            </a:r>
            <a:r>
              <a:rPr lang="en-US" sz="2000" smtClean="0"/>
              <a:t> hẹn </a:t>
            </a:r>
            <a:r>
              <a:rPr lang="vi-VN" sz="2000" smtClean="0"/>
              <a:t>chỉ dành cho cá nhân </a:t>
            </a:r>
            <a:r>
              <a:rPr lang="en-US" sz="2000" smtClean="0"/>
              <a:t>bạn. </a:t>
            </a:r>
          </a:p>
          <a:p>
            <a:pPr>
              <a:spcBef>
                <a:spcPct val="20000"/>
              </a:spcBef>
              <a:spcAft>
                <a:spcPct val="75000"/>
              </a:spcAft>
            </a:pPr>
            <a:r>
              <a:rPr lang="vi-VN" sz="2000" smtClean="0"/>
              <a:t>Khi </a:t>
            </a:r>
            <a:r>
              <a:rPr lang="en-US" sz="2000" smtClean="0"/>
              <a:t>những </a:t>
            </a:r>
            <a:r>
              <a:rPr lang="vi-VN" sz="2000" smtClean="0"/>
              <a:t>người khác</a:t>
            </a:r>
            <a:r>
              <a:rPr lang="en-US" sz="2000" smtClean="0"/>
              <a:t> liên quan</a:t>
            </a:r>
            <a:r>
              <a:rPr lang="vi-VN" sz="2000" smtClean="0"/>
              <a:t>, hãy triệu tập cuộc họp</a:t>
            </a:r>
            <a:r>
              <a:rPr lang="en-US" sz="2000" smtClean="0"/>
              <a:t>. </a:t>
            </a:r>
          </a:p>
          <a:p>
            <a:pPr>
              <a:spcBef>
                <a:spcPct val="20000"/>
              </a:spcBef>
              <a:spcAft>
                <a:spcPct val="75000"/>
              </a:spcAft>
            </a:pPr>
            <a:endParaRPr lang="en-US" sz="2000" dirty="0"/>
          </a:p>
        </p:txBody>
      </p:sp>
      <p:graphicFrame>
        <p:nvGraphicFramePr>
          <p:cNvPr id="241670" name="Object 6"/>
          <p:cNvGraphicFramePr>
            <a:graphicFrameLocks noChangeAspect="1"/>
          </p:cNvGraphicFramePr>
          <p:nvPr/>
        </p:nvGraphicFramePr>
        <p:xfrm>
          <a:off x="339725" y="4017963"/>
          <a:ext cx="269875" cy="303212"/>
        </p:xfrm>
        <a:graphic>
          <a:graphicData uri="http://schemas.openxmlformats.org/presentationml/2006/ole">
            <p:oleObj spid="_x0000_s241670" name="Visio" r:id="rId4" imgW="270231" imgH="303063" progId="">
              <p:embed/>
            </p:oleObj>
          </a:graphicData>
        </a:graphic>
      </p:graphicFrame>
      <p:sp>
        <p:nvSpPr>
          <p:cNvPr id="24167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41672" name="Rectangle 8"/>
          <p:cNvSpPr>
            <a:spLocks noChangeArrowheads="1"/>
          </p:cNvSpPr>
          <p:nvPr/>
        </p:nvSpPr>
        <p:spPr bwMode="auto">
          <a:xfrm>
            <a:off x="676275" y="3987800"/>
            <a:ext cx="5940425" cy="923330"/>
          </a:xfrm>
          <a:prstGeom prst="rect">
            <a:avLst/>
          </a:prstGeom>
          <a:noFill/>
          <a:ln w="9525" algn="ctr">
            <a:noFill/>
            <a:miter lim="800000"/>
            <a:headEnd/>
            <a:tailEnd/>
          </a:ln>
          <a:effectLst/>
        </p:spPr>
        <p:txBody>
          <a:bodyPr>
            <a:spAutoFit/>
          </a:bodyPr>
          <a:lstStyle/>
          <a:p>
            <a:pPr>
              <a:spcBef>
                <a:spcPct val="20000"/>
              </a:spcBef>
              <a:spcAft>
                <a:spcPct val="45000"/>
              </a:spcAft>
            </a:pPr>
            <a:r>
              <a:rPr lang="vi-VN" dirty="0" smtClean="0">
                <a:solidFill>
                  <a:srgbClr val="FFCC00"/>
                </a:solidFill>
              </a:rPr>
              <a:t>Một khi </a:t>
            </a:r>
            <a:r>
              <a:rPr lang="vi-VN" smtClean="0">
                <a:solidFill>
                  <a:srgbClr val="FFCC00"/>
                </a:solidFill>
              </a:rPr>
              <a:t>đã </a:t>
            </a:r>
            <a:r>
              <a:rPr lang="en-US" smtClean="0">
                <a:solidFill>
                  <a:srgbClr val="FFCC00"/>
                </a:solidFill>
              </a:rPr>
              <a:t>nhập </a:t>
            </a:r>
            <a:r>
              <a:rPr lang="vi-VN" smtClean="0">
                <a:solidFill>
                  <a:srgbClr val="FFCC00"/>
                </a:solidFill>
              </a:rPr>
              <a:t>mọi </a:t>
            </a:r>
            <a:r>
              <a:rPr lang="vi-VN" dirty="0" smtClean="0">
                <a:solidFill>
                  <a:srgbClr val="FFCC00"/>
                </a:solidFill>
              </a:rPr>
              <a:t>chi tiết về cuộc họp, hãy </a:t>
            </a:r>
            <a:r>
              <a:rPr lang="vi-VN" smtClean="0">
                <a:solidFill>
                  <a:srgbClr val="FFCC00"/>
                </a:solidFill>
              </a:rPr>
              <a:t>bấm </a:t>
            </a:r>
            <a:r>
              <a:rPr lang="vi-VN" b="1" smtClean="0">
                <a:solidFill>
                  <a:srgbClr val="FFCC00"/>
                </a:solidFill>
              </a:rPr>
              <a:t>Gửi</a:t>
            </a:r>
            <a:r>
              <a:rPr lang="vi-VN" smtClean="0">
                <a:solidFill>
                  <a:srgbClr val="FFCC00"/>
                </a:solidFill>
              </a:rPr>
              <a:t> </a:t>
            </a:r>
            <a:r>
              <a:rPr lang="vi-VN" dirty="0" smtClean="0">
                <a:solidFill>
                  <a:srgbClr val="FFCC00"/>
                </a:solidFill>
              </a:rPr>
              <a:t>để gửi lời mời cho những </a:t>
            </a:r>
            <a:r>
              <a:rPr lang="vi-VN" smtClean="0">
                <a:solidFill>
                  <a:srgbClr val="FFCC00"/>
                </a:solidFill>
              </a:rPr>
              <a:t>người </a:t>
            </a:r>
            <a:r>
              <a:rPr lang="en-US" smtClean="0">
                <a:solidFill>
                  <a:srgbClr val="FFCC00"/>
                </a:solidFill>
              </a:rPr>
              <a:t>khác </a:t>
            </a:r>
            <a:r>
              <a:rPr lang="vi-VN" smtClean="0">
                <a:solidFill>
                  <a:srgbClr val="FFCC00"/>
                </a:solidFill>
              </a:rPr>
              <a:t>tham </a:t>
            </a:r>
            <a:r>
              <a:rPr lang="vi-VN" dirty="0" smtClean="0">
                <a:solidFill>
                  <a:srgbClr val="FFCC00"/>
                </a:solidFill>
              </a:rPr>
              <a:t>gia cuộc họp</a:t>
            </a:r>
            <a:r>
              <a:rPr lang="en-US" dirty="0" smtClean="0">
                <a:solidFill>
                  <a:srgbClr val="FFCC00"/>
                </a:solidFill>
              </a:rPr>
              <a:t>.</a:t>
            </a:r>
            <a:endParaRPr lang="en-US" dirty="0">
              <a:solidFill>
                <a:srgbClr val="FFCC00"/>
              </a:solidFill>
            </a:endParaRPr>
          </a:p>
        </p:txBody>
      </p:sp>
      <p:pic>
        <p:nvPicPr>
          <p:cNvPr id="41" name="Picture 6"/>
          <p:cNvPicPr>
            <a:picLocks noChangeAspect="1" noChangeArrowheads="1"/>
          </p:cNvPicPr>
          <p:nvPr/>
        </p:nvPicPr>
        <p:blipFill>
          <a:blip r:embed="rId5"/>
          <a:srcRect/>
          <a:stretch>
            <a:fillRect/>
          </a:stretch>
        </p:blipFill>
        <p:spPr bwMode="auto">
          <a:xfrm>
            <a:off x="328590" y="952500"/>
            <a:ext cx="5646784" cy="2876550"/>
          </a:xfrm>
          <a:prstGeom prst="rect">
            <a:avLst/>
          </a:prstGeom>
          <a:noFill/>
          <a:ln w="9525">
            <a:noFill/>
            <a:miter lim="800000"/>
            <a:headEnd/>
            <a:tailEnd/>
          </a:ln>
          <a:effectLst/>
        </p:spPr>
      </p:pic>
      <p:sp>
        <p:nvSpPr>
          <p:cNvPr id="61" name="TextBox 60"/>
          <p:cNvSpPr txBox="1"/>
          <p:nvPr/>
        </p:nvSpPr>
        <p:spPr>
          <a:xfrm>
            <a:off x="5321187" y="2886847"/>
            <a:ext cx="755763" cy="4770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Không gian</a:t>
            </a:r>
          </a:p>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Cuộc gặp</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a:p>
            <a:pPr algn="ct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5" name="TextBox 34"/>
          <p:cNvSpPr txBox="1"/>
          <p:nvPr/>
        </p:nvSpPr>
        <p:spPr>
          <a:xfrm>
            <a:off x="4359162" y="1820047"/>
            <a:ext cx="689087" cy="215444"/>
          </a:xfrm>
          <a:prstGeom prst="rect">
            <a:avLst/>
          </a:prstGeom>
          <a:noFill/>
        </p:spPr>
        <p:txBody>
          <a:bodyPr wrap="square" rtlCol="0">
            <a:spAutoFit/>
          </a:bodyPr>
          <a:lstStyle/>
          <a:p>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15 </a:t>
            </a: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phút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6" name="TextBox 35"/>
          <p:cNvSpPr txBox="1"/>
          <p:nvPr/>
        </p:nvSpPr>
        <p:spPr>
          <a:xfrm>
            <a:off x="2168413" y="2372497"/>
            <a:ext cx="908162"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Cuộc gặp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7" name="TextBox 36"/>
          <p:cNvSpPr txBox="1"/>
          <p:nvPr/>
        </p:nvSpPr>
        <p:spPr>
          <a:xfrm>
            <a:off x="2901837" y="2601097"/>
            <a:ext cx="689087"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Lịch</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8" name="TextBox 37"/>
          <p:cNvSpPr txBox="1"/>
          <p:nvPr/>
        </p:nvSpPr>
        <p:spPr>
          <a:xfrm>
            <a:off x="2901837" y="2782072"/>
            <a:ext cx="689087"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Xóa bỏ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9" name="TextBox 38"/>
          <p:cNvSpPr txBox="1"/>
          <p:nvPr/>
        </p:nvSpPr>
        <p:spPr>
          <a:xfrm>
            <a:off x="2901837" y="3001147"/>
            <a:ext cx="784338"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Chuyển tiếp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0" name="TextBox 39"/>
          <p:cNvSpPr txBox="1"/>
          <p:nvPr/>
        </p:nvSpPr>
        <p:spPr>
          <a:xfrm>
            <a:off x="3901962" y="2877322"/>
            <a:ext cx="774813"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Cuộc hẹn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6" name="TextBox 65"/>
          <p:cNvSpPr txBox="1"/>
          <p:nvPr/>
        </p:nvSpPr>
        <p:spPr>
          <a:xfrm>
            <a:off x="4635387" y="2896372"/>
            <a:ext cx="774813"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Lập lịch</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68" name="TextBox 67"/>
          <p:cNvSpPr txBox="1"/>
          <p:nvPr/>
        </p:nvSpPr>
        <p:spPr>
          <a:xfrm>
            <a:off x="2160998" y="3223372"/>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Hành động</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69" name="TextBox 68"/>
          <p:cNvSpPr txBox="1"/>
          <p:nvPr/>
        </p:nvSpPr>
        <p:spPr>
          <a:xfrm>
            <a:off x="4027898" y="3213847"/>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Hiện</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70" name="TextBox 69"/>
          <p:cNvSpPr txBox="1"/>
          <p:nvPr/>
        </p:nvSpPr>
        <p:spPr>
          <a:xfrm>
            <a:off x="2766578" y="3466854"/>
            <a:ext cx="364309"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K/g</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71" name="TextBox 70"/>
          <p:cNvSpPr txBox="1"/>
          <p:nvPr/>
        </p:nvSpPr>
        <p:spPr>
          <a:xfrm>
            <a:off x="1987437" y="2877322"/>
            <a:ext cx="755763"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Hủy bỏ</a:t>
            </a:r>
          </a:p>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Lời mời</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2" name="TextBox 71"/>
          <p:cNvSpPr txBox="1"/>
          <p:nvPr/>
        </p:nvSpPr>
        <p:spPr>
          <a:xfrm>
            <a:off x="777763" y="1229497"/>
            <a:ext cx="908162"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Cuộc hẹn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3" name="TextBox 72"/>
          <p:cNvSpPr txBox="1"/>
          <p:nvPr/>
        </p:nvSpPr>
        <p:spPr>
          <a:xfrm>
            <a:off x="1748979" y="1229497"/>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Chèn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4" name="TextBox 73"/>
          <p:cNvSpPr txBox="1"/>
          <p:nvPr/>
        </p:nvSpPr>
        <p:spPr>
          <a:xfrm>
            <a:off x="2420823" y="1229497"/>
            <a:ext cx="1265352"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dạng Văn bản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5" name="TextBox 74"/>
          <p:cNvSpPr txBox="1"/>
          <p:nvPr/>
        </p:nvSpPr>
        <p:spPr>
          <a:xfrm>
            <a:off x="320563" y="1772422"/>
            <a:ext cx="628650"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Lưu</a:t>
            </a:r>
            <a:r>
              <a:rPr lang="en-IE" sz="800" dirty="0" smtClean="0">
                <a:solidFill>
                  <a:schemeClr val="accent1">
                    <a:lumMod val="75000"/>
                  </a:schemeClr>
                </a:solidFill>
                <a:latin typeface="Arial Unicode MS" pitchFamily="34" charset="-128"/>
                <a:ea typeface="Arial Unicode MS" pitchFamily="34" charset="-128"/>
                <a:cs typeface="Arial Unicode MS" pitchFamily="34" charset="-128"/>
              </a:rPr>
              <a:t> &amp; </a:t>
            </a: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Đóng</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6" name="TextBox 75"/>
          <p:cNvSpPr txBox="1"/>
          <p:nvPr/>
        </p:nvSpPr>
        <p:spPr>
          <a:xfrm>
            <a:off x="920637" y="1772422"/>
            <a:ext cx="689087"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Mời Người dự</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7" name="TextBox 76"/>
          <p:cNvSpPr txBox="1"/>
          <p:nvPr/>
        </p:nvSpPr>
        <p:spPr>
          <a:xfrm>
            <a:off x="2101737" y="1772422"/>
            <a:ext cx="774813"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Cuộc hẹn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8" name="TextBox 77"/>
          <p:cNvSpPr txBox="1"/>
          <p:nvPr/>
        </p:nvSpPr>
        <p:spPr>
          <a:xfrm>
            <a:off x="2797062" y="1781947"/>
            <a:ext cx="774813"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Lập lịch</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79" name="TextBox 78"/>
          <p:cNvSpPr txBox="1"/>
          <p:nvPr/>
        </p:nvSpPr>
        <p:spPr>
          <a:xfrm>
            <a:off x="3711462" y="1534297"/>
            <a:ext cx="689087"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Hiện như</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80" name="TextBox 79"/>
          <p:cNvSpPr txBox="1"/>
          <p:nvPr/>
        </p:nvSpPr>
        <p:spPr>
          <a:xfrm>
            <a:off x="3701937" y="1810522"/>
            <a:ext cx="689087"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Lời nhắc</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81" name="TextBox 80"/>
          <p:cNvSpPr txBox="1"/>
          <p:nvPr/>
        </p:nvSpPr>
        <p:spPr>
          <a:xfrm>
            <a:off x="4521087" y="1534297"/>
            <a:ext cx="689087"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Bận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82" name="TextBox 81"/>
          <p:cNvSpPr txBox="1"/>
          <p:nvPr/>
        </p:nvSpPr>
        <p:spPr>
          <a:xfrm>
            <a:off x="2968179" y="2362972"/>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Chèn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83" name="TextBox 82"/>
          <p:cNvSpPr txBox="1"/>
          <p:nvPr/>
        </p:nvSpPr>
        <p:spPr>
          <a:xfrm>
            <a:off x="3640023" y="2362972"/>
            <a:ext cx="1265352"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dạng Văn bản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41670"/>
                                        </p:tgtEl>
                                        <p:attrNameLst>
                                          <p:attrName>style.visibility</p:attrName>
                                        </p:attrNameLst>
                                      </p:cBhvr>
                                      <p:to>
                                        <p:strVal val="visible"/>
                                      </p:to>
                                    </p:set>
                                    <p:animEffect transition="in" filter="dissolve">
                                      <p:cBhvr>
                                        <p:cTn id="7" dur="500"/>
                                        <p:tgtEl>
                                          <p:spTgt spid="241670"/>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41672">
                                            <p:txEl>
                                              <p:pRg st="0" end="0"/>
                                            </p:txEl>
                                          </p:spTgt>
                                        </p:tgtEl>
                                        <p:attrNameLst>
                                          <p:attrName>style.visibility</p:attrName>
                                        </p:attrNameLst>
                                      </p:cBhvr>
                                      <p:to>
                                        <p:strVal val="visible"/>
                                      </p:to>
                                    </p:set>
                                    <p:animEffect transition="in" filter="checkerboard(across)">
                                      <p:cBhvr>
                                        <p:cTn id="11" dur="500"/>
                                        <p:tgtEl>
                                          <p:spTgt spid="2416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2" grpId="0" build="p" autoUpdateAnimBg="0" advAuto="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9012" name="Picture 4"/>
          <p:cNvPicPr>
            <a:picLocks noChangeAspect="1" noChangeArrowheads="1"/>
          </p:cNvPicPr>
          <p:nvPr/>
        </p:nvPicPr>
        <p:blipFill>
          <a:blip r:embed="rId3"/>
          <a:srcRect/>
          <a:stretch>
            <a:fillRect/>
          </a:stretch>
        </p:blipFill>
        <p:spPr bwMode="auto">
          <a:xfrm>
            <a:off x="331789" y="982568"/>
            <a:ext cx="5697536" cy="2892614"/>
          </a:xfrm>
          <a:prstGeom prst="rect">
            <a:avLst/>
          </a:prstGeom>
          <a:noFill/>
          <a:ln w="9525">
            <a:noFill/>
            <a:miter lim="800000"/>
            <a:headEnd/>
            <a:tailEnd/>
          </a:ln>
          <a:effectLst/>
        </p:spPr>
      </p:pic>
      <p:sp>
        <p:nvSpPr>
          <p:cNvPr id="243714" name="Rectangle 2"/>
          <p:cNvSpPr>
            <a:spLocks noGrp="1" noChangeArrowheads="1"/>
          </p:cNvSpPr>
          <p:nvPr>
            <p:ph type="title"/>
          </p:nvPr>
        </p:nvSpPr>
        <p:spPr>
          <a:xfrm>
            <a:off x="239713" y="63500"/>
            <a:ext cx="8904287" cy="614363"/>
          </a:xfrm>
        </p:spPr>
        <p:txBody>
          <a:bodyPr/>
          <a:lstStyle/>
          <a:p>
            <a:r>
              <a:rPr lang="vi-VN" dirty="0" smtClean="0"/>
              <a:t>Là</a:t>
            </a:r>
            <a:r>
              <a:rPr lang="en-US" dirty="0" smtClean="0"/>
              <a:t>m </a:t>
            </a:r>
            <a:r>
              <a:rPr lang="vi-VN" dirty="0" smtClean="0"/>
              <a:t>việc với liên hệ</a:t>
            </a:r>
            <a:endParaRPr lang="en-US" dirty="0"/>
          </a:p>
        </p:txBody>
      </p:sp>
      <p:sp>
        <p:nvSpPr>
          <p:cNvPr id="24371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dirty="0" smtClean="0"/>
              <a:t>Khi </a:t>
            </a:r>
            <a:r>
              <a:rPr lang="vi-VN" sz="2000" smtClean="0"/>
              <a:t>mở </a:t>
            </a:r>
            <a:r>
              <a:rPr lang="en-US" sz="2000" smtClean="0"/>
              <a:t>hay </a:t>
            </a:r>
            <a:r>
              <a:rPr lang="vi-VN" sz="2000" smtClean="0"/>
              <a:t>sửa</a:t>
            </a:r>
            <a:r>
              <a:rPr lang="en-US" sz="2000" smtClean="0"/>
              <a:t> một</a:t>
            </a:r>
            <a:r>
              <a:rPr lang="vi-VN" sz="2000" smtClean="0"/>
              <a:t> </a:t>
            </a:r>
            <a:r>
              <a:rPr lang="vi-VN" sz="2000" dirty="0" smtClean="0"/>
              <a:t>liên hệ, bạn dùng các nút trong nhóm </a:t>
            </a:r>
            <a:r>
              <a:rPr lang="vi-VN" sz="2000" b="1" dirty="0" smtClean="0"/>
              <a:t>Hiện</a:t>
            </a:r>
            <a:r>
              <a:rPr lang="vi-VN" sz="2000" dirty="0" smtClean="0"/>
              <a:t> để hiện hay ẩn nhiều thông tin hơn về một liên hệ</a:t>
            </a:r>
            <a:r>
              <a:rPr lang="en-US" sz="2000" dirty="0" smtClean="0"/>
              <a:t>. </a:t>
            </a:r>
            <a:endParaRPr lang="en-US" sz="2000" dirty="0"/>
          </a:p>
        </p:txBody>
      </p:sp>
      <p:sp>
        <p:nvSpPr>
          <p:cNvPr id="24371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43719" name="Rectangle 7"/>
          <p:cNvSpPr>
            <a:spLocks noChangeArrowheads="1"/>
          </p:cNvSpPr>
          <p:nvPr/>
        </p:nvSpPr>
        <p:spPr bwMode="auto">
          <a:xfrm>
            <a:off x="242888" y="4019550"/>
            <a:ext cx="5934075" cy="1452563"/>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Ví dụ, </a:t>
            </a:r>
            <a:r>
              <a:rPr lang="vi-VN" smtClean="0">
                <a:solidFill>
                  <a:srgbClr val="FFCC00"/>
                </a:solidFill>
              </a:rPr>
              <a:t>nếu </a:t>
            </a:r>
            <a:r>
              <a:rPr lang="en-US" smtClean="0">
                <a:solidFill>
                  <a:srgbClr val="FFCC00"/>
                </a:solidFill>
              </a:rPr>
              <a:t>bạn </a:t>
            </a:r>
            <a:r>
              <a:rPr lang="vi-VN" smtClean="0">
                <a:solidFill>
                  <a:srgbClr val="FFCC00"/>
                </a:solidFill>
              </a:rPr>
              <a:t>muốn </a:t>
            </a:r>
            <a:r>
              <a:rPr lang="vi-VN" dirty="0" smtClean="0">
                <a:solidFill>
                  <a:srgbClr val="FFCC00"/>
                </a:solidFill>
              </a:rPr>
              <a:t>lưu ý về ngày </a:t>
            </a:r>
            <a:r>
              <a:rPr lang="vi-VN" smtClean="0">
                <a:solidFill>
                  <a:srgbClr val="FFCC00"/>
                </a:solidFill>
              </a:rPr>
              <a:t>sinh </a:t>
            </a:r>
            <a:r>
              <a:rPr lang="en-US" smtClean="0">
                <a:solidFill>
                  <a:srgbClr val="FFCC00"/>
                </a:solidFill>
              </a:rPr>
              <a:t>hoặc Ngày kỷ niệm </a:t>
            </a:r>
            <a:r>
              <a:rPr lang="vi-VN" smtClean="0">
                <a:solidFill>
                  <a:srgbClr val="FFCC00"/>
                </a:solidFill>
              </a:rPr>
              <a:t>của </a:t>
            </a:r>
            <a:r>
              <a:rPr lang="vi-VN" dirty="0" smtClean="0">
                <a:solidFill>
                  <a:srgbClr val="FFCC00"/>
                </a:solidFill>
              </a:rPr>
              <a:t>một liên hệ, bấm vào nút </a:t>
            </a:r>
            <a:r>
              <a:rPr lang="vi-VN" b="1" dirty="0" smtClean="0">
                <a:solidFill>
                  <a:srgbClr val="FFCC00"/>
                </a:solidFill>
              </a:rPr>
              <a:t>Chi </a:t>
            </a:r>
            <a:r>
              <a:rPr lang="vi-VN" b="1" smtClean="0">
                <a:solidFill>
                  <a:srgbClr val="FFCC00"/>
                </a:solidFill>
              </a:rPr>
              <a:t>tiết</a:t>
            </a:r>
            <a:r>
              <a:rPr lang="vi-VN" smtClean="0">
                <a:solidFill>
                  <a:srgbClr val="FFCC00"/>
                </a:solidFill>
              </a:rPr>
              <a:t> </a:t>
            </a:r>
            <a:r>
              <a:rPr lang="en-US" smtClean="0">
                <a:solidFill>
                  <a:srgbClr val="FFCC00"/>
                </a:solidFill>
              </a:rPr>
              <a:t>rồi </a:t>
            </a:r>
            <a:r>
              <a:rPr lang="vi-VN" smtClean="0">
                <a:solidFill>
                  <a:srgbClr val="FFCC00"/>
                </a:solidFill>
              </a:rPr>
              <a:t>chọn </a:t>
            </a:r>
            <a:r>
              <a:rPr lang="vi-VN" dirty="0" smtClean="0">
                <a:solidFill>
                  <a:srgbClr val="FFCC00"/>
                </a:solidFill>
              </a:rPr>
              <a:t>ngày tháng thích </a:t>
            </a:r>
            <a:r>
              <a:rPr lang="vi-VN" smtClean="0">
                <a:solidFill>
                  <a:srgbClr val="FFCC00"/>
                </a:solidFill>
              </a:rPr>
              <a:t>hợp bên cạnh </a:t>
            </a:r>
            <a:r>
              <a:rPr lang="vi-VN" b="1" dirty="0" smtClean="0">
                <a:solidFill>
                  <a:srgbClr val="FFCC00"/>
                </a:solidFill>
              </a:rPr>
              <a:t>Ngày </a:t>
            </a:r>
            <a:r>
              <a:rPr lang="vi-VN" b="1" smtClean="0">
                <a:solidFill>
                  <a:srgbClr val="FFCC00"/>
                </a:solidFill>
              </a:rPr>
              <a:t>sinh </a:t>
            </a:r>
            <a:r>
              <a:rPr lang="en-US" smtClean="0">
                <a:solidFill>
                  <a:srgbClr val="FFCC00"/>
                </a:solidFill>
              </a:rPr>
              <a:t>hoặc </a:t>
            </a:r>
            <a:r>
              <a:rPr lang="vi-VN" b="1" smtClean="0">
                <a:solidFill>
                  <a:srgbClr val="FFCC00"/>
                </a:solidFill>
              </a:rPr>
              <a:t>Ngày</a:t>
            </a:r>
            <a:r>
              <a:rPr lang="en-US" b="1" smtClean="0">
                <a:solidFill>
                  <a:srgbClr val="FFCC00"/>
                </a:solidFill>
              </a:rPr>
              <a:t> kỷ niệm.</a:t>
            </a:r>
            <a:endParaRPr lang="en-US" dirty="0">
              <a:solidFill>
                <a:srgbClr val="FFCC00"/>
              </a:solidFill>
            </a:endParaRPr>
          </a:p>
        </p:txBody>
      </p:sp>
      <p:sp>
        <p:nvSpPr>
          <p:cNvPr id="9" name="TextBox 8"/>
          <p:cNvSpPr txBox="1"/>
          <p:nvPr/>
        </p:nvSpPr>
        <p:spPr>
          <a:xfrm>
            <a:off x="815863" y="1362847"/>
            <a:ext cx="908162"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Liên hệ</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2" name="TextBox 11"/>
          <p:cNvSpPr txBox="1"/>
          <p:nvPr/>
        </p:nvSpPr>
        <p:spPr>
          <a:xfrm>
            <a:off x="1644537" y="1620022"/>
            <a:ext cx="689087"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Chung</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1654062" y="1839097"/>
            <a:ext cx="689087"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Chi tiết</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7" name="TextBox 26"/>
          <p:cNvSpPr txBox="1"/>
          <p:nvPr/>
        </p:nvSpPr>
        <p:spPr>
          <a:xfrm>
            <a:off x="718703" y="2523879"/>
            <a:ext cx="938647" cy="215444"/>
          </a:xfrm>
          <a:prstGeom prst="rect">
            <a:avLst/>
          </a:prstGeom>
          <a:noFill/>
        </p:spPr>
        <p:txBody>
          <a:bodyPr wrap="square" rtlCol="0">
            <a:spAutoFit/>
          </a:bodyPr>
          <a:lstStyle/>
          <a:p>
            <a:r>
              <a:rPr lang="vi-VN" sz="800" dirty="0" smtClean="0">
                <a:solidFill>
                  <a:srgbClr val="C7C7E7"/>
                </a:solidFill>
                <a:latin typeface="Arial Unicode MS" pitchFamily="34" charset="-128"/>
                <a:ea typeface="Arial Unicode MS" pitchFamily="34" charset="-128"/>
                <a:cs typeface="Arial Unicode MS" pitchFamily="34" charset="-128"/>
              </a:rPr>
              <a:t>Tên đầy đủ</a:t>
            </a:r>
            <a:r>
              <a:rPr lang="en-IE" sz="800" dirty="0" smtClean="0">
                <a:solidFill>
                  <a:srgbClr val="C7C7E7"/>
                </a:solidFill>
                <a:latin typeface="Arial Unicode MS" pitchFamily="34" charset="-128"/>
                <a:ea typeface="Arial Unicode MS" pitchFamily="34" charset="-128"/>
                <a:cs typeface="Arial Unicode MS" pitchFamily="34" charset="-128"/>
              </a:rPr>
              <a:t>...</a:t>
            </a:r>
            <a:endParaRPr lang="en-US" sz="900" dirty="0">
              <a:solidFill>
                <a:srgbClr val="C7C7E7"/>
              </a:solidFill>
              <a:latin typeface="Arial Unicode MS" pitchFamily="34" charset="-128"/>
              <a:ea typeface="Arial Unicode MS" pitchFamily="34" charset="-128"/>
              <a:cs typeface="Arial Unicode MS" pitchFamily="34" charset="-128"/>
            </a:endParaRPr>
          </a:p>
        </p:txBody>
      </p:sp>
      <p:sp>
        <p:nvSpPr>
          <p:cNvPr id="28" name="TextBox 27"/>
          <p:cNvSpPr txBox="1"/>
          <p:nvPr/>
        </p:nvSpPr>
        <p:spPr>
          <a:xfrm>
            <a:off x="718703" y="2742954"/>
            <a:ext cx="938647" cy="215444"/>
          </a:xfrm>
          <a:prstGeom prst="rect">
            <a:avLst/>
          </a:prstGeom>
          <a:noFill/>
        </p:spPr>
        <p:txBody>
          <a:bodyPr wrap="square" rtlCol="0">
            <a:spAutoFit/>
          </a:bodyPr>
          <a:lstStyle/>
          <a:p>
            <a:r>
              <a:rPr lang="vi-VN" sz="800" dirty="0" smtClean="0">
                <a:solidFill>
                  <a:srgbClr val="C7C7E7"/>
                </a:solidFill>
                <a:latin typeface="Arial Unicode MS" pitchFamily="34" charset="-128"/>
                <a:ea typeface="Arial Unicode MS" pitchFamily="34" charset="-128"/>
                <a:cs typeface="Arial Unicode MS" pitchFamily="34" charset="-128"/>
              </a:rPr>
              <a:t>Công ty</a:t>
            </a:r>
            <a:endParaRPr lang="en-US" sz="900" dirty="0">
              <a:solidFill>
                <a:srgbClr val="C7C7E7"/>
              </a:solidFill>
              <a:latin typeface="Arial Unicode MS" pitchFamily="34" charset="-128"/>
              <a:ea typeface="Arial Unicode MS" pitchFamily="34" charset="-128"/>
              <a:cs typeface="Arial Unicode MS" pitchFamily="34" charset="-128"/>
            </a:endParaRPr>
          </a:p>
        </p:txBody>
      </p:sp>
      <p:sp>
        <p:nvSpPr>
          <p:cNvPr id="29" name="TextBox 28"/>
          <p:cNvSpPr txBox="1"/>
          <p:nvPr/>
        </p:nvSpPr>
        <p:spPr>
          <a:xfrm>
            <a:off x="718703" y="2981079"/>
            <a:ext cx="938647" cy="215444"/>
          </a:xfrm>
          <a:prstGeom prst="rect">
            <a:avLst/>
          </a:prstGeom>
          <a:noFill/>
        </p:spPr>
        <p:txBody>
          <a:bodyPr wrap="square" rtlCol="0">
            <a:spAutoFit/>
          </a:bodyPr>
          <a:lstStyle/>
          <a:p>
            <a:r>
              <a:rPr lang="vi-VN" sz="800" dirty="0" smtClean="0">
                <a:solidFill>
                  <a:srgbClr val="C7C7E7"/>
                </a:solidFill>
                <a:latin typeface="Arial Unicode MS" pitchFamily="34" charset="-128"/>
                <a:ea typeface="Arial Unicode MS" pitchFamily="34" charset="-128"/>
                <a:cs typeface="Arial Unicode MS" pitchFamily="34" charset="-128"/>
              </a:rPr>
              <a:t>Chức danh:</a:t>
            </a:r>
          </a:p>
        </p:txBody>
      </p:sp>
      <p:sp>
        <p:nvSpPr>
          <p:cNvPr id="30" name="TextBox 29"/>
          <p:cNvSpPr txBox="1"/>
          <p:nvPr/>
        </p:nvSpPr>
        <p:spPr>
          <a:xfrm>
            <a:off x="718703" y="3228729"/>
            <a:ext cx="938647" cy="215444"/>
          </a:xfrm>
          <a:prstGeom prst="rect">
            <a:avLst/>
          </a:prstGeom>
          <a:noFill/>
        </p:spPr>
        <p:txBody>
          <a:bodyPr wrap="square" rtlCol="0">
            <a:spAutoFit/>
          </a:bodyPr>
          <a:lstStyle/>
          <a:p>
            <a:r>
              <a:rPr lang="vi-VN" sz="800" dirty="0" smtClean="0">
                <a:solidFill>
                  <a:srgbClr val="C7C7E7"/>
                </a:solidFill>
                <a:latin typeface="Arial Unicode MS" pitchFamily="34" charset="-128"/>
                <a:ea typeface="Arial Unicode MS" pitchFamily="34" charset="-128"/>
                <a:cs typeface="Arial Unicode MS" pitchFamily="34" charset="-128"/>
              </a:rPr>
              <a:t>Xếp vào</a:t>
            </a:r>
            <a:r>
              <a:rPr lang="en-IE" sz="800" dirty="0" smtClean="0">
                <a:solidFill>
                  <a:srgbClr val="C7C7E7"/>
                </a:solidFill>
                <a:latin typeface="Arial Unicode MS" pitchFamily="34" charset="-128"/>
                <a:ea typeface="Arial Unicode MS" pitchFamily="34" charset="-128"/>
                <a:cs typeface="Arial Unicode MS" pitchFamily="34" charset="-128"/>
              </a:rPr>
              <a:t>:</a:t>
            </a:r>
            <a:endParaRPr lang="en-US" sz="900" dirty="0">
              <a:solidFill>
                <a:srgbClr val="C7C7E7"/>
              </a:solidFill>
              <a:latin typeface="Arial Unicode MS" pitchFamily="34" charset="-128"/>
              <a:ea typeface="Arial Unicode MS" pitchFamily="34" charset="-128"/>
              <a:cs typeface="Arial Unicode MS" pitchFamily="34" charset="-128"/>
            </a:endParaRPr>
          </a:p>
        </p:txBody>
      </p:sp>
      <p:sp>
        <p:nvSpPr>
          <p:cNvPr id="31" name="TextBox 30"/>
          <p:cNvSpPr txBox="1"/>
          <p:nvPr/>
        </p:nvSpPr>
        <p:spPr>
          <a:xfrm>
            <a:off x="890153" y="3638304"/>
            <a:ext cx="938647" cy="215444"/>
          </a:xfrm>
          <a:prstGeom prst="rect">
            <a:avLst/>
          </a:prstGeom>
          <a:noFill/>
        </p:spPr>
        <p:txBody>
          <a:bodyPr wrap="square" rtlCol="0">
            <a:spAutoFit/>
          </a:bodyPr>
          <a:lstStyle/>
          <a:p>
            <a:r>
              <a:rPr lang="vi-VN" sz="800" dirty="0" smtClean="0">
                <a:solidFill>
                  <a:srgbClr val="C7C7E7"/>
                </a:solidFill>
                <a:latin typeface="Arial Unicode MS" pitchFamily="34" charset="-128"/>
                <a:ea typeface="Arial Unicode MS" pitchFamily="34" charset="-128"/>
                <a:cs typeface="Arial Unicode MS" pitchFamily="34" charset="-128"/>
              </a:rPr>
              <a:t>Thư điện tử...</a:t>
            </a:r>
          </a:p>
        </p:txBody>
      </p:sp>
      <p:sp>
        <p:nvSpPr>
          <p:cNvPr id="32" name="TextBox 31"/>
          <p:cNvSpPr txBox="1"/>
          <p:nvPr/>
        </p:nvSpPr>
        <p:spPr>
          <a:xfrm>
            <a:off x="452003" y="3428754"/>
            <a:ext cx="938647" cy="215444"/>
          </a:xfrm>
          <a:prstGeom prst="rect">
            <a:avLst/>
          </a:prstGeom>
          <a:noFill/>
        </p:spPr>
        <p:txBody>
          <a:bodyPr wrap="square" rtlCol="0">
            <a:spAutoFit/>
          </a:bodyPr>
          <a:lstStyle/>
          <a:p>
            <a:r>
              <a:rPr lang="en-IE" sz="800" dirty="0" smtClean="0">
                <a:solidFill>
                  <a:srgbClr val="B5B5F5"/>
                </a:solidFill>
                <a:latin typeface="Arial Unicode MS" pitchFamily="34" charset="-128"/>
                <a:ea typeface="Arial Unicode MS" pitchFamily="34" charset="-128"/>
                <a:cs typeface="Arial Unicode MS" pitchFamily="34" charset="-128"/>
              </a:rPr>
              <a:t>Internet</a:t>
            </a:r>
            <a:endParaRPr lang="en-US" sz="900" dirty="0">
              <a:solidFill>
                <a:srgbClr val="B5B5F5"/>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1634679" y="1353322"/>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Chèn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2306523" y="1353322"/>
            <a:ext cx="1265352"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dạng Văn bản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43715"/>
                                        </p:tgtEl>
                                        <p:attrNameLst>
                                          <p:attrName>style.visibility</p:attrName>
                                        </p:attrNameLst>
                                      </p:cBhvr>
                                      <p:to>
                                        <p:strVal val="visible"/>
                                      </p:to>
                                    </p:set>
                                    <p:animEffect transition="in" filter="slide(fromTop)">
                                      <p:cBhvr>
                                        <p:cTn id="7" dur="500"/>
                                        <p:tgtEl>
                                          <p:spTgt spid="2437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43719">
                                            <p:txEl>
                                              <p:pRg st="0" end="0"/>
                                            </p:txEl>
                                          </p:spTgt>
                                        </p:tgtEl>
                                        <p:attrNameLst>
                                          <p:attrName>style.visibility</p:attrName>
                                        </p:attrNameLst>
                                      </p:cBhvr>
                                      <p:to>
                                        <p:strVal val="visible"/>
                                      </p:to>
                                    </p:set>
                                    <p:animEffect transition="in" filter="slide(fromLeft)">
                                      <p:cBhvr>
                                        <p:cTn id="12" dur="500"/>
                                        <p:tgtEl>
                                          <p:spTgt spid="2437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autoUpdateAnimBg="0"/>
      <p:bldP spid="243719"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vi-VN" smtClean="0"/>
              <a:t>Gợi ý</a:t>
            </a:r>
            <a:r>
              <a:rPr lang="en-US" smtClean="0"/>
              <a:t> </a:t>
            </a:r>
            <a:r>
              <a:rPr lang="vi-VN" smtClean="0"/>
              <a:t>thực </a:t>
            </a:r>
            <a:r>
              <a:rPr lang="vi-VN" dirty="0" smtClean="0"/>
              <a:t>hành</a:t>
            </a:r>
            <a:endParaRPr lang="en-US" dirty="0"/>
          </a:p>
        </p:txBody>
      </p:sp>
      <p:sp>
        <p:nvSpPr>
          <p:cNvPr id="245763" name="Rectangle 3"/>
          <p:cNvSpPr>
            <a:spLocks noGrp="1" noChangeArrowheads="1"/>
          </p:cNvSpPr>
          <p:nvPr>
            <p:ph type="body" idx="1"/>
          </p:nvPr>
        </p:nvSpPr>
        <p:spPr>
          <a:xfrm>
            <a:off x="276225" y="814388"/>
            <a:ext cx="8905875" cy="4564062"/>
          </a:xfrm>
        </p:spPr>
        <p:txBody>
          <a:bodyPr/>
          <a:lstStyle/>
          <a:p>
            <a:pPr marL="288925" indent="-288925">
              <a:spcAft>
                <a:spcPct val="75000"/>
              </a:spcAft>
              <a:buClr>
                <a:srgbClr val="FF9900"/>
              </a:buClr>
              <a:buFontTx/>
              <a:buAutoNum type="arabicPeriod"/>
            </a:pPr>
            <a:r>
              <a:rPr lang="vi-VN" dirty="0" smtClean="0"/>
              <a:t>Dùng Sổ địa chỉ và Sao ẩn</a:t>
            </a:r>
            <a:r>
              <a:rPr lang="en-US" dirty="0" smtClean="0"/>
              <a:t>.</a:t>
            </a:r>
            <a:endParaRPr lang="en-US" dirty="0"/>
          </a:p>
          <a:p>
            <a:pPr marL="288925" indent="-288925">
              <a:spcAft>
                <a:spcPct val="75000"/>
              </a:spcAft>
              <a:buClr>
                <a:srgbClr val="FF9900"/>
              </a:buClr>
              <a:buFontTx/>
              <a:buAutoNum type="arabicPeriod"/>
            </a:pPr>
            <a:r>
              <a:rPr lang="vi-VN" dirty="0" smtClean="0"/>
              <a:t>Kiểm tra chính tả và ngữ pháp</a:t>
            </a:r>
            <a:r>
              <a:rPr lang="en-US" dirty="0" smtClean="0"/>
              <a:t>. </a:t>
            </a:r>
            <a:endParaRPr lang="en-US" dirty="0"/>
          </a:p>
          <a:p>
            <a:pPr marL="288925" indent="-288925">
              <a:spcAft>
                <a:spcPct val="75000"/>
              </a:spcAft>
              <a:buClr>
                <a:srgbClr val="FF9900"/>
              </a:buClr>
              <a:buFontTx/>
              <a:buAutoNum type="arabicPeriod"/>
            </a:pPr>
            <a:r>
              <a:rPr lang="vi-VN" dirty="0" smtClean="0"/>
              <a:t>Xem chữ ký</a:t>
            </a:r>
            <a:r>
              <a:rPr lang="en-US" dirty="0" smtClean="0"/>
              <a:t>.</a:t>
            </a:r>
            <a:endParaRPr lang="en-US" dirty="0"/>
          </a:p>
          <a:p>
            <a:pPr marL="288925" indent="-288925">
              <a:spcAft>
                <a:spcPct val="75000"/>
              </a:spcAft>
              <a:buClr>
                <a:srgbClr val="FF9900"/>
              </a:buClr>
              <a:buFontTx/>
              <a:buAutoNum type="arabicPeriod"/>
            </a:pPr>
            <a:r>
              <a:rPr lang="vi-VN" dirty="0" smtClean="0"/>
              <a:t>Thêm </a:t>
            </a:r>
            <a:r>
              <a:rPr lang="vi-VN" smtClean="0"/>
              <a:t>cờ </a:t>
            </a:r>
            <a:r>
              <a:rPr lang="en-US" smtClean="0"/>
              <a:t>theo dõi </a:t>
            </a:r>
            <a:r>
              <a:rPr lang="vi-VN" smtClean="0"/>
              <a:t>tiếp</a:t>
            </a:r>
            <a:r>
              <a:rPr lang="en-US" smtClean="0"/>
              <a:t>.</a:t>
            </a:r>
            <a:endParaRPr lang="en-US" dirty="0"/>
          </a:p>
          <a:p>
            <a:pPr marL="288925" indent="-288925">
              <a:spcAft>
                <a:spcPct val="75000"/>
              </a:spcAft>
              <a:buClr>
                <a:srgbClr val="FF9900"/>
              </a:buClr>
              <a:buFontTx/>
              <a:buAutoNum type="arabicPeriod"/>
            </a:pPr>
            <a:r>
              <a:rPr lang="en-US" smtClean="0"/>
              <a:t>Phúc đáp</a:t>
            </a:r>
            <a:r>
              <a:rPr lang="vi-VN" smtClean="0"/>
              <a:t> </a:t>
            </a:r>
            <a:r>
              <a:rPr lang="vi-VN" dirty="0" smtClean="0"/>
              <a:t>thư</a:t>
            </a:r>
            <a:r>
              <a:rPr lang="en-US" smtClean="0"/>
              <a:t>;</a:t>
            </a:r>
            <a:r>
              <a:rPr lang="vi-VN" smtClean="0"/>
              <a:t> thu hồi </a:t>
            </a:r>
            <a:r>
              <a:rPr lang="vi-VN" dirty="0" smtClean="0"/>
              <a:t>thư</a:t>
            </a:r>
            <a:r>
              <a:rPr lang="en-US" dirty="0" smtClean="0"/>
              <a:t> (</a:t>
            </a:r>
            <a:r>
              <a:rPr lang="vi-VN" dirty="0" smtClean="0"/>
              <a:t>tùy chọn</a:t>
            </a:r>
            <a:r>
              <a:rPr lang="en-US" dirty="0" smtClean="0"/>
              <a:t>). </a:t>
            </a:r>
            <a:endParaRPr lang="en-US" dirty="0"/>
          </a:p>
          <a:p>
            <a:pPr marL="288925" indent="-288925">
              <a:spcAft>
                <a:spcPct val="75000"/>
              </a:spcAft>
              <a:buClr>
                <a:srgbClr val="FF9900"/>
              </a:buClr>
              <a:buFontTx/>
              <a:buAutoNum type="arabicPeriod"/>
            </a:pPr>
            <a:r>
              <a:rPr lang="vi-VN" dirty="0" smtClean="0"/>
              <a:t>Lập lịch biểu </a:t>
            </a:r>
            <a:r>
              <a:rPr lang="vi-VN" smtClean="0"/>
              <a:t>cho </a:t>
            </a:r>
            <a:r>
              <a:rPr lang="en-US" smtClean="0"/>
              <a:t>cuộc hẹn </a:t>
            </a:r>
            <a:r>
              <a:rPr lang="vi-VN" smtClean="0"/>
              <a:t>và đặt lời </a:t>
            </a:r>
            <a:r>
              <a:rPr lang="vi-VN" dirty="0" smtClean="0"/>
              <a:t>nhắc</a:t>
            </a:r>
            <a:r>
              <a:rPr lang="en-US" dirty="0" smtClean="0"/>
              <a:t>. </a:t>
            </a:r>
            <a:endParaRPr lang="en-US" dirty="0"/>
          </a:p>
          <a:p>
            <a:pPr marL="288925" indent="-288925">
              <a:spcAft>
                <a:spcPct val="75000"/>
              </a:spcAft>
              <a:buClr>
                <a:srgbClr val="FF9900"/>
              </a:buClr>
              <a:buFontTx/>
              <a:buAutoNum type="arabicPeriod"/>
            </a:pPr>
            <a:r>
              <a:rPr lang="vi-VN" dirty="0" smtClean="0"/>
              <a:t>Tạo liên hệ mới</a:t>
            </a:r>
            <a:r>
              <a:rPr lang="en-US" dirty="0" smtClean="0"/>
              <a:t>.</a:t>
            </a:r>
            <a:endParaRPr lang="en-US" dirty="0"/>
          </a:p>
          <a:p>
            <a:pPr marL="288925" indent="-288925">
              <a:spcAft>
                <a:spcPct val="75000"/>
              </a:spcAft>
              <a:buClr>
                <a:srgbClr val="FF9900"/>
              </a:buClr>
              <a:buFontTx/>
              <a:buAutoNum type="arabicPeriod"/>
            </a:pPr>
            <a:r>
              <a:rPr lang="en-US" smtClean="0"/>
              <a:t>Soạn thảo </a:t>
            </a:r>
            <a:r>
              <a:rPr lang="vi-VN" smtClean="0"/>
              <a:t>danh </a:t>
            </a:r>
            <a:r>
              <a:rPr lang="vi-VN" dirty="0" smtClean="0"/>
              <a:t>thiếp</a:t>
            </a:r>
            <a:r>
              <a:rPr lang="en-US" dirty="0" smtClean="0"/>
              <a:t>. </a:t>
            </a:r>
            <a:endParaRPr lang="en-US" dirty="0"/>
          </a:p>
        </p:txBody>
      </p:sp>
    </p:spTree>
  </p:cSld>
  <p:clrMapOvr>
    <a:masterClrMapping/>
  </p:clrMapOvr>
  <p:transition spd="med">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vi-VN" dirty="0" smtClean="0"/>
              <a:t>Kiểm tra</a:t>
            </a:r>
            <a:r>
              <a:rPr lang="en-US" dirty="0" smtClean="0"/>
              <a:t> 2, </a:t>
            </a:r>
            <a:r>
              <a:rPr lang="vi-VN" dirty="0" smtClean="0"/>
              <a:t>câu hỏi</a:t>
            </a:r>
            <a:r>
              <a:rPr lang="en-US" dirty="0" smtClean="0"/>
              <a:t> 1</a:t>
            </a:r>
            <a:endParaRPr lang="en-US" dirty="0"/>
          </a:p>
        </p:txBody>
      </p:sp>
      <p:sp>
        <p:nvSpPr>
          <p:cNvPr id="118787" name="Rectangle 3"/>
          <p:cNvSpPr>
            <a:spLocks noGrp="1" noChangeArrowheads="1"/>
          </p:cNvSpPr>
          <p:nvPr>
            <p:ph type="body" sz="half" idx="2"/>
          </p:nvPr>
        </p:nvSpPr>
        <p:spPr>
          <a:xfrm>
            <a:off x="222250" y="850900"/>
            <a:ext cx="7685088" cy="1189038"/>
          </a:xfrm>
        </p:spPr>
        <p:txBody>
          <a:bodyPr/>
          <a:lstStyle/>
          <a:p>
            <a:pPr marL="0" indent="0">
              <a:spcAft>
                <a:spcPct val="75000"/>
              </a:spcAft>
            </a:pPr>
            <a:r>
              <a:rPr lang="vi-VN" b="1" dirty="0" smtClean="0"/>
              <a:t>Để bắt đầu thư mới, </a:t>
            </a:r>
            <a:r>
              <a:rPr lang="vi-VN" b="1" smtClean="0"/>
              <a:t>dùng Ruy-</a:t>
            </a:r>
            <a:r>
              <a:rPr lang="en-US" b="1" smtClean="0"/>
              <a:t>băng. </a:t>
            </a:r>
            <a:r>
              <a:rPr lang="en-US" b="1" dirty="0" smtClean="0"/>
              <a:t>(</a:t>
            </a:r>
            <a:r>
              <a:rPr lang="vi-VN" b="1" dirty="0" smtClean="0"/>
              <a:t>Chọn </a:t>
            </a:r>
            <a:r>
              <a:rPr lang="vi-VN" b="1" smtClean="0"/>
              <a:t>một </a:t>
            </a:r>
            <a:r>
              <a:rPr lang="en-US" b="1" smtClean="0"/>
              <a:t>đáp án.)</a:t>
            </a:r>
            <a:endParaRPr lang="en-US" b="1" dirty="0"/>
          </a:p>
        </p:txBody>
      </p:sp>
      <p:sp>
        <p:nvSpPr>
          <p:cNvPr id="11878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vi-VN" sz="2000" smtClean="0"/>
              <a:t>Đúng.</a:t>
            </a:r>
          </a:p>
          <a:p>
            <a:pPr marL="401638" indent="-401638">
              <a:spcBef>
                <a:spcPct val="20000"/>
              </a:spcBef>
              <a:spcAft>
                <a:spcPct val="75000"/>
              </a:spcAft>
              <a:buFontTx/>
              <a:buAutoNum type="arabicPeriod"/>
            </a:pPr>
            <a:r>
              <a:rPr lang="vi-VN" sz="2000" smtClean="0"/>
              <a:t>Sai. </a:t>
            </a:r>
            <a:endParaRPr lang="vi-VN"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slide(fromTop)">
                                      <p:cBhvr>
                                        <p:cTn id="7" dur="500"/>
                                        <p:tgtEl>
                                          <p:spTgt spid="118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8788">
                                            <p:txEl>
                                              <p:pRg st="0" end="0"/>
                                            </p:txEl>
                                          </p:spTgt>
                                        </p:tgtEl>
                                        <p:attrNameLst>
                                          <p:attrName>style.visibility</p:attrName>
                                        </p:attrNameLst>
                                      </p:cBhvr>
                                      <p:to>
                                        <p:strVal val="visible"/>
                                      </p:to>
                                    </p:set>
                                    <p:animEffect transition="in" filter="slide(fromLeft)">
                                      <p:cBhvr>
                                        <p:cTn id="12" dur="500"/>
                                        <p:tgtEl>
                                          <p:spTgt spid="1187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18788">
                                            <p:txEl>
                                              <p:pRg st="1" end="1"/>
                                            </p:txEl>
                                          </p:spTgt>
                                        </p:tgtEl>
                                        <p:attrNameLst>
                                          <p:attrName>style.visibility</p:attrName>
                                        </p:attrNameLst>
                                      </p:cBhvr>
                                      <p:to>
                                        <p:strVal val="visible"/>
                                      </p:to>
                                    </p:set>
                                    <p:animEffect transition="in" filter="slide(fromLeft)">
                                      <p:cBhvr>
                                        <p:cTn id="17" dur="500"/>
                                        <p:tgtEl>
                                          <p:spTgt spid="1187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advAuto="0"/>
      <p:bldP spid="11878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r>
              <a:rPr lang="vi-VN" dirty="0" smtClean="0"/>
              <a:t>Bài</a:t>
            </a:r>
            <a:r>
              <a:rPr lang="en-US" dirty="0" smtClean="0"/>
              <a:t> </a:t>
            </a:r>
            <a:r>
              <a:rPr lang="en-US" dirty="0"/>
              <a:t>1</a:t>
            </a:r>
          </a:p>
        </p:txBody>
      </p:sp>
      <p:sp>
        <p:nvSpPr>
          <p:cNvPr id="18435" name="Rectangle 3"/>
          <p:cNvSpPr>
            <a:spLocks noGrp="1" noChangeArrowheads="1"/>
          </p:cNvSpPr>
          <p:nvPr>
            <p:ph type="subTitle" idx="1"/>
          </p:nvPr>
        </p:nvSpPr>
        <p:spPr/>
        <p:txBody>
          <a:bodyPr/>
          <a:lstStyle/>
          <a:p>
            <a:r>
              <a:rPr lang="vi-VN" dirty="0" smtClean="0"/>
              <a:t>Nhận </a:t>
            </a:r>
            <a:r>
              <a:rPr lang="vi-VN" smtClean="0"/>
              <a:t>biết Ruy-băng</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slide(fromBottom)">
                                      <p:cBhvr>
                                        <p:cTn id="12"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advAuto="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vi-VN" dirty="0" smtClean="0"/>
              <a:t>Kiểm tra</a:t>
            </a:r>
            <a:r>
              <a:rPr lang="en-US" dirty="0" smtClean="0"/>
              <a:t> 2, </a:t>
            </a:r>
            <a:r>
              <a:rPr lang="vi-VN" dirty="0" smtClean="0"/>
              <a:t>câu hỏi</a:t>
            </a:r>
            <a:r>
              <a:rPr lang="en-US" dirty="0" smtClean="0"/>
              <a:t> 1 : </a:t>
            </a:r>
            <a:r>
              <a:rPr lang="vi-VN" dirty="0" smtClean="0"/>
              <a:t>Trả lời</a:t>
            </a:r>
            <a:endParaRPr lang="en-US" dirty="0"/>
          </a:p>
        </p:txBody>
      </p:sp>
      <p:sp>
        <p:nvSpPr>
          <p:cNvPr id="120835" name="Rectangle 3"/>
          <p:cNvSpPr>
            <a:spLocks noGrp="1" noChangeArrowheads="1"/>
          </p:cNvSpPr>
          <p:nvPr>
            <p:ph sz="half" idx="2"/>
          </p:nvPr>
        </p:nvSpPr>
        <p:spPr>
          <a:xfrm>
            <a:off x="323850" y="815975"/>
            <a:ext cx="8350250" cy="703263"/>
          </a:xfrm>
        </p:spPr>
        <p:txBody>
          <a:bodyPr/>
          <a:lstStyle/>
          <a:p>
            <a:pPr marL="0" indent="0">
              <a:spcAft>
                <a:spcPct val="75000"/>
              </a:spcAft>
            </a:pPr>
            <a:r>
              <a:rPr lang="vi-VN" smtClean="0"/>
              <a:t>Sai.</a:t>
            </a:r>
            <a:endParaRPr lang="vi-VN"/>
          </a:p>
        </p:txBody>
      </p:sp>
      <p:sp>
        <p:nvSpPr>
          <p:cNvPr id="120836" name="Rectangle 4"/>
          <p:cNvSpPr>
            <a:spLocks noChangeArrowheads="1"/>
          </p:cNvSpPr>
          <p:nvPr/>
        </p:nvSpPr>
        <p:spPr bwMode="auto">
          <a:xfrm>
            <a:off x="300038" y="2000250"/>
            <a:ext cx="8350250" cy="1171575"/>
          </a:xfrm>
          <a:prstGeom prst="rect">
            <a:avLst/>
          </a:prstGeom>
          <a:noFill/>
          <a:ln w="9525">
            <a:noFill/>
            <a:miter lim="800000"/>
            <a:headEnd/>
            <a:tailEnd/>
          </a:ln>
          <a:effectLst/>
        </p:spPr>
        <p:txBody>
          <a:bodyPr/>
          <a:lstStyle/>
          <a:p>
            <a:pPr>
              <a:spcBef>
                <a:spcPct val="20000"/>
              </a:spcBef>
              <a:spcAft>
                <a:spcPct val="75000"/>
              </a:spcAft>
            </a:pPr>
            <a:r>
              <a:rPr lang="vi-VN" sz="2000" dirty="0" smtClean="0"/>
              <a:t>Hãy tạo thư như bạn vẫn làm</a:t>
            </a:r>
            <a:r>
              <a:rPr lang="en-US" sz="2000" dirty="0" smtClean="0"/>
              <a:t>. </a:t>
            </a: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0835"/>
                                        </p:tgtEl>
                                        <p:attrNameLst>
                                          <p:attrName>style.visibility</p:attrName>
                                        </p:attrNameLst>
                                      </p:cBhvr>
                                      <p:to>
                                        <p:strVal val="visible"/>
                                      </p:to>
                                    </p:set>
                                    <p:anim calcmode="lin" valueType="num">
                                      <p:cBhvr>
                                        <p:cTn id="7" dur="500" fill="hold"/>
                                        <p:tgtEl>
                                          <p:spTgt spid="120835"/>
                                        </p:tgtEl>
                                        <p:attrNameLst>
                                          <p:attrName>ppt_w</p:attrName>
                                        </p:attrNameLst>
                                      </p:cBhvr>
                                      <p:tavLst>
                                        <p:tav tm="0">
                                          <p:val>
                                            <p:fltVal val="0"/>
                                          </p:val>
                                        </p:tav>
                                        <p:tav tm="100000">
                                          <p:val>
                                            <p:strVal val="#ppt_w"/>
                                          </p:val>
                                        </p:tav>
                                      </p:tavLst>
                                    </p:anim>
                                    <p:anim calcmode="lin" valueType="num">
                                      <p:cBhvr>
                                        <p:cTn id="8" dur="500" fill="hold"/>
                                        <p:tgtEl>
                                          <p:spTgt spid="12083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0836"/>
                                        </p:tgtEl>
                                        <p:attrNameLst>
                                          <p:attrName>style.visibility</p:attrName>
                                        </p:attrNameLst>
                                      </p:cBhvr>
                                      <p:to>
                                        <p:strVal val="visible"/>
                                      </p:to>
                                    </p:set>
                                    <p:animEffect transition="in" filter="slide(fromBottom)">
                                      <p:cBhvr>
                                        <p:cTn id="13" dur="5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autoUpdateAnimBg="0"/>
      <p:bldP spid="120836"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vi-VN" dirty="0" smtClean="0"/>
              <a:t>Kiểm tra</a:t>
            </a:r>
            <a:r>
              <a:rPr lang="en-US" dirty="0" smtClean="0"/>
              <a:t> 2, </a:t>
            </a:r>
            <a:r>
              <a:rPr lang="vi-VN" dirty="0" smtClean="0"/>
              <a:t>câu hỏi</a:t>
            </a:r>
            <a:r>
              <a:rPr lang="en-US" dirty="0" smtClean="0"/>
              <a:t> 2</a:t>
            </a:r>
            <a:endParaRPr lang="en-US" dirty="0"/>
          </a:p>
        </p:txBody>
      </p:sp>
      <p:sp>
        <p:nvSpPr>
          <p:cNvPr id="122883"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vi-VN" b="1" smtClean="0"/>
              <a:t>Những việc nào sau đây </a:t>
            </a:r>
            <a:r>
              <a:rPr lang="vi-VN" b="1" dirty="0" smtClean="0"/>
              <a:t>cho phép bạn nhanh chóng </a:t>
            </a:r>
            <a:r>
              <a:rPr lang="vi-VN" b="1" smtClean="0"/>
              <a:t>hiện hoặc </a:t>
            </a:r>
            <a:r>
              <a:rPr lang="vi-VN" b="1" dirty="0" smtClean="0"/>
              <a:t>ẩn trường Sao ẩn trong thư</a:t>
            </a:r>
            <a:r>
              <a:rPr lang="en-US" b="1" dirty="0" smtClean="0"/>
              <a:t>? (</a:t>
            </a:r>
            <a:r>
              <a:rPr lang="vi-VN" b="1" dirty="0" smtClean="0"/>
              <a:t>Chọn </a:t>
            </a:r>
            <a:r>
              <a:rPr lang="vi-VN" b="1" smtClean="0"/>
              <a:t>một </a:t>
            </a:r>
            <a:r>
              <a:rPr lang="en-US" b="1" smtClean="0"/>
              <a:t>đáp án.)</a:t>
            </a:r>
            <a:endParaRPr lang="en-US" b="1" dirty="0"/>
          </a:p>
        </p:txBody>
      </p:sp>
      <p:sp>
        <p:nvSpPr>
          <p:cNvPr id="122884"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vi-VN" sz="2000" dirty="0" smtClean="0"/>
              <a:t>Sổ Đị</a:t>
            </a:r>
            <a:r>
              <a:rPr lang="en-US" sz="2000" dirty="0" smtClean="0"/>
              <a:t>a </a:t>
            </a:r>
            <a:r>
              <a:rPr lang="vi-VN" sz="2000" dirty="0" smtClean="0"/>
              <a:t>chỉ</a:t>
            </a:r>
            <a:r>
              <a:rPr lang="en-US" sz="2000" dirty="0" smtClean="0"/>
              <a:t>. </a:t>
            </a:r>
            <a:endParaRPr lang="en-US" sz="2000" dirty="0"/>
          </a:p>
          <a:p>
            <a:pPr marL="401638" indent="-401638">
              <a:spcBef>
                <a:spcPct val="20000"/>
              </a:spcBef>
              <a:spcAft>
                <a:spcPct val="75000"/>
              </a:spcAft>
              <a:buFontTx/>
              <a:buAutoNum type="arabicPeriod"/>
            </a:pPr>
            <a:r>
              <a:rPr lang="vi-VN" sz="2000" dirty="0" smtClean="0"/>
              <a:t>Thanh Công cụ Truy nhập Nhanh</a:t>
            </a:r>
            <a:r>
              <a:rPr lang="en-US" sz="2000" dirty="0" smtClean="0"/>
              <a:t>. </a:t>
            </a:r>
            <a:endParaRPr lang="en-US" sz="2000" dirty="0"/>
          </a:p>
          <a:p>
            <a:pPr marL="401638" indent="-401638">
              <a:spcBef>
                <a:spcPct val="20000"/>
              </a:spcBef>
              <a:spcAft>
                <a:spcPct val="75000"/>
              </a:spcAft>
              <a:buFontTx/>
              <a:buAutoNum type="arabicPeriod"/>
            </a:pPr>
            <a:r>
              <a:rPr lang="vi-VN" sz="2000" dirty="0" smtClean="0"/>
              <a:t>Nút </a:t>
            </a:r>
            <a:r>
              <a:rPr lang="vi-VN" sz="2000" b="1" dirty="0" smtClean="0"/>
              <a:t>Hiện Sao Ẩn</a:t>
            </a:r>
            <a:r>
              <a:rPr lang="vi-VN" sz="2000" dirty="0" smtClean="0"/>
              <a:t> trên tab </a:t>
            </a:r>
            <a:r>
              <a:rPr lang="vi-VN" sz="2000" b="1" dirty="0" smtClean="0"/>
              <a:t>Tùy chọn</a:t>
            </a:r>
            <a:r>
              <a:rPr lang="en-US" sz="2000" dirty="0" smtClean="0"/>
              <a:t>. </a:t>
            </a: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slide(fromTop)">
                                      <p:cBhvr>
                                        <p:cTn id="7" dur="500"/>
                                        <p:tgtEl>
                                          <p:spTgt spid="12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2884">
                                            <p:txEl>
                                              <p:pRg st="0" end="0"/>
                                            </p:txEl>
                                          </p:spTgt>
                                        </p:tgtEl>
                                        <p:attrNameLst>
                                          <p:attrName>style.visibility</p:attrName>
                                        </p:attrNameLst>
                                      </p:cBhvr>
                                      <p:to>
                                        <p:strVal val="visible"/>
                                      </p:to>
                                    </p:set>
                                    <p:animEffect transition="in" filter="slide(fromLeft)">
                                      <p:cBhvr>
                                        <p:cTn id="12" dur="500"/>
                                        <p:tgtEl>
                                          <p:spTgt spid="1228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2884">
                                            <p:txEl>
                                              <p:pRg st="1" end="1"/>
                                            </p:txEl>
                                          </p:spTgt>
                                        </p:tgtEl>
                                        <p:attrNameLst>
                                          <p:attrName>style.visibility</p:attrName>
                                        </p:attrNameLst>
                                      </p:cBhvr>
                                      <p:to>
                                        <p:strVal val="visible"/>
                                      </p:to>
                                    </p:set>
                                    <p:animEffect transition="in" filter="slide(fromLeft)">
                                      <p:cBhvr>
                                        <p:cTn id="17" dur="500"/>
                                        <p:tgtEl>
                                          <p:spTgt spid="1228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22884">
                                            <p:txEl>
                                              <p:pRg st="2" end="2"/>
                                            </p:txEl>
                                          </p:spTgt>
                                        </p:tgtEl>
                                        <p:attrNameLst>
                                          <p:attrName>style.visibility</p:attrName>
                                        </p:attrNameLst>
                                      </p:cBhvr>
                                      <p:to>
                                        <p:strVal val="visible"/>
                                      </p:to>
                                    </p:set>
                                    <p:animEffect transition="in" filter="slide(fromLeft)">
                                      <p:cBhvr>
                                        <p:cTn id="22" dur="500"/>
                                        <p:tgtEl>
                                          <p:spTgt spid="1228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advAuto="0"/>
      <p:bldP spid="122884"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vi-VN" dirty="0" smtClean="0"/>
              <a:t>Kiểm tra</a:t>
            </a:r>
            <a:r>
              <a:rPr lang="en-US" dirty="0" smtClean="0"/>
              <a:t> 2, </a:t>
            </a:r>
            <a:r>
              <a:rPr lang="vi-VN" dirty="0" smtClean="0"/>
              <a:t>câu hỏi</a:t>
            </a:r>
            <a:r>
              <a:rPr lang="en-US" dirty="0" smtClean="0"/>
              <a:t> 2 : </a:t>
            </a:r>
            <a:r>
              <a:rPr lang="vi-VN" dirty="0" smtClean="0"/>
              <a:t>Trả lời</a:t>
            </a:r>
            <a:endParaRPr lang="en-US" dirty="0"/>
          </a:p>
        </p:txBody>
      </p:sp>
      <p:sp>
        <p:nvSpPr>
          <p:cNvPr id="124931" name="Rectangle 3"/>
          <p:cNvSpPr>
            <a:spLocks noGrp="1" noChangeArrowheads="1"/>
          </p:cNvSpPr>
          <p:nvPr>
            <p:ph sz="half" idx="2"/>
          </p:nvPr>
        </p:nvSpPr>
        <p:spPr>
          <a:xfrm>
            <a:off x="261938" y="836613"/>
            <a:ext cx="8350250" cy="703262"/>
          </a:xfrm>
        </p:spPr>
        <p:txBody>
          <a:bodyPr/>
          <a:lstStyle/>
          <a:p>
            <a:pPr marL="0" indent="0">
              <a:spcAft>
                <a:spcPct val="75000"/>
              </a:spcAft>
            </a:pPr>
            <a:r>
              <a:rPr lang="vi-VN" dirty="0" smtClean="0"/>
              <a:t>Nút </a:t>
            </a:r>
            <a:r>
              <a:rPr lang="vi-VN" b="1" dirty="0" smtClean="0"/>
              <a:t>Hiện Sao Ẩn</a:t>
            </a:r>
            <a:r>
              <a:rPr lang="vi-VN" dirty="0" smtClean="0"/>
              <a:t> trên tab </a:t>
            </a:r>
            <a:r>
              <a:rPr lang="vi-VN" b="1" dirty="0" smtClean="0"/>
              <a:t>Tùy chọn</a:t>
            </a:r>
            <a:r>
              <a:rPr lang="en-US" dirty="0" smtClean="0"/>
              <a:t>. </a:t>
            </a:r>
            <a:endParaRPr lang="en-US" dirty="0"/>
          </a:p>
        </p:txBody>
      </p:sp>
      <p:sp>
        <p:nvSpPr>
          <p:cNvPr id="124932" name="Rectangle 4"/>
          <p:cNvSpPr>
            <a:spLocks noChangeArrowheads="1"/>
          </p:cNvSpPr>
          <p:nvPr/>
        </p:nvSpPr>
        <p:spPr bwMode="auto">
          <a:xfrm>
            <a:off x="238125" y="2082800"/>
            <a:ext cx="8350250" cy="1171575"/>
          </a:xfrm>
          <a:prstGeom prst="rect">
            <a:avLst/>
          </a:prstGeom>
          <a:noFill/>
          <a:ln w="9525">
            <a:noFill/>
            <a:miter lim="800000"/>
            <a:headEnd/>
            <a:tailEnd/>
          </a:ln>
          <a:effectLst/>
        </p:spPr>
        <p:txBody>
          <a:bodyPr/>
          <a:lstStyle/>
          <a:p>
            <a:pPr>
              <a:spcBef>
                <a:spcPct val="20000"/>
              </a:spcBef>
              <a:spcAft>
                <a:spcPct val="75000"/>
              </a:spcAft>
            </a:pPr>
            <a:r>
              <a:rPr lang="vi-VN" sz="2000" dirty="0" smtClean="0"/>
              <a:t>Bài học cuối </a:t>
            </a:r>
            <a:r>
              <a:rPr lang="vi-VN" sz="2000" smtClean="0"/>
              <a:t>cùng </a:t>
            </a:r>
            <a:r>
              <a:rPr lang="en-US" sz="2000" smtClean="0"/>
              <a:t>đã cho </a:t>
            </a:r>
            <a:r>
              <a:rPr lang="vi-VN" sz="2000" smtClean="0"/>
              <a:t>thấy </a:t>
            </a:r>
            <a:r>
              <a:rPr lang="vi-VN" sz="2000" dirty="0" smtClean="0"/>
              <a:t>bạn có nhiều tùy </a:t>
            </a:r>
            <a:r>
              <a:rPr lang="vi-VN" sz="2000" smtClean="0"/>
              <a:t>chọn trong</a:t>
            </a:r>
            <a:r>
              <a:rPr lang="en-US" sz="2000" smtClean="0"/>
              <a:t> </a:t>
            </a:r>
            <a:r>
              <a:rPr lang="en-US" sz="2000" dirty="0" smtClean="0"/>
              <a:t>Outlook. </a:t>
            </a:r>
            <a:r>
              <a:rPr lang="vi-VN" sz="2000" dirty="0" smtClean="0"/>
              <a:t>Bạn truy nhập nút từ tab đặc biệt cho tùy chọn thư, tab </a:t>
            </a:r>
            <a:r>
              <a:rPr lang="vi-VN" sz="2000" b="1" dirty="0" smtClean="0"/>
              <a:t>Tùy chọn</a:t>
            </a:r>
            <a:r>
              <a:rPr lang="en-US" sz="2000" dirty="0" smtClean="0"/>
              <a:t>.</a:t>
            </a: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4931"/>
                                        </p:tgtEl>
                                        <p:attrNameLst>
                                          <p:attrName>style.visibility</p:attrName>
                                        </p:attrNameLst>
                                      </p:cBhvr>
                                      <p:to>
                                        <p:strVal val="visible"/>
                                      </p:to>
                                    </p:set>
                                    <p:anim calcmode="lin" valueType="num">
                                      <p:cBhvr>
                                        <p:cTn id="7" dur="500" fill="hold"/>
                                        <p:tgtEl>
                                          <p:spTgt spid="124931"/>
                                        </p:tgtEl>
                                        <p:attrNameLst>
                                          <p:attrName>ppt_w</p:attrName>
                                        </p:attrNameLst>
                                      </p:cBhvr>
                                      <p:tavLst>
                                        <p:tav tm="0">
                                          <p:val>
                                            <p:fltVal val="0"/>
                                          </p:val>
                                        </p:tav>
                                        <p:tav tm="100000">
                                          <p:val>
                                            <p:strVal val="#ppt_w"/>
                                          </p:val>
                                        </p:tav>
                                      </p:tavLst>
                                    </p:anim>
                                    <p:anim calcmode="lin" valueType="num">
                                      <p:cBhvr>
                                        <p:cTn id="8" dur="500" fill="hold"/>
                                        <p:tgtEl>
                                          <p:spTgt spid="1249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4932"/>
                                        </p:tgtEl>
                                        <p:attrNameLst>
                                          <p:attrName>style.visibility</p:attrName>
                                        </p:attrNameLst>
                                      </p:cBhvr>
                                      <p:to>
                                        <p:strVal val="visible"/>
                                      </p:to>
                                    </p:set>
                                    <p:animEffect transition="in" filter="slide(fromBottom)">
                                      <p:cBhvr>
                                        <p:cTn id="13" dur="5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utoUpdateAnimBg="0"/>
      <p:bldP spid="124932"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vi-VN" dirty="0" smtClean="0"/>
              <a:t>Kiểm tra</a:t>
            </a:r>
            <a:r>
              <a:rPr lang="en-US" dirty="0" smtClean="0"/>
              <a:t> 2, </a:t>
            </a:r>
            <a:r>
              <a:rPr lang="vi-VN" dirty="0" smtClean="0"/>
              <a:t>câu hỏi</a:t>
            </a:r>
            <a:r>
              <a:rPr lang="en-US" dirty="0" smtClean="0"/>
              <a:t> </a:t>
            </a:r>
            <a:r>
              <a:rPr lang="en-US" dirty="0"/>
              <a:t>3</a:t>
            </a:r>
          </a:p>
        </p:txBody>
      </p:sp>
      <p:sp>
        <p:nvSpPr>
          <p:cNvPr id="126979"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vi-VN" b="1" dirty="0" smtClean="0"/>
              <a:t>Bạn </a:t>
            </a:r>
            <a:r>
              <a:rPr lang="vi-VN" b="1" smtClean="0"/>
              <a:t>vừa </a:t>
            </a:r>
            <a:r>
              <a:rPr lang="en-US" b="1" smtClean="0"/>
              <a:t>g</a:t>
            </a:r>
            <a:r>
              <a:rPr lang="vi-VN" b="1" smtClean="0"/>
              <a:t>ửi </a:t>
            </a:r>
            <a:r>
              <a:rPr lang="en-US" b="1" smtClean="0"/>
              <a:t>một bức </a:t>
            </a:r>
            <a:r>
              <a:rPr lang="vi-VN" b="1" smtClean="0"/>
              <a:t>gửi thư </a:t>
            </a:r>
            <a:r>
              <a:rPr lang="en-US" b="1" smtClean="0"/>
              <a:t>với một </a:t>
            </a:r>
            <a:r>
              <a:rPr lang="vi-VN" b="1" smtClean="0"/>
              <a:t>bản</a:t>
            </a:r>
            <a:r>
              <a:rPr lang="en-US" b="1" smtClean="0"/>
              <a:t> in</a:t>
            </a:r>
            <a:r>
              <a:rPr lang="vi-VN" b="1" smtClean="0"/>
              <a:t> ti-pô </a:t>
            </a:r>
            <a:r>
              <a:rPr lang="en-US" b="1" smtClean="0"/>
              <a:t>hơi thái qu</a:t>
            </a:r>
            <a:r>
              <a:rPr lang="vi-VN" b="1" smtClean="0"/>
              <a:t>á</a:t>
            </a:r>
            <a:r>
              <a:rPr lang="en-US" b="1" smtClean="0"/>
              <a:t> </a:t>
            </a:r>
            <a:r>
              <a:rPr lang="vi-VN" b="1" smtClean="0"/>
              <a:t>và muốn thu hồi </a:t>
            </a:r>
            <a:r>
              <a:rPr lang="vi-VN" b="1" dirty="0" smtClean="0"/>
              <a:t>nó</a:t>
            </a:r>
            <a:r>
              <a:rPr lang="en-US" b="1" dirty="0" smtClean="0"/>
              <a:t>. </a:t>
            </a:r>
            <a:r>
              <a:rPr lang="vi-VN" b="1" dirty="0" smtClean="0"/>
              <a:t>Bước đầu tiên là gì</a:t>
            </a:r>
            <a:r>
              <a:rPr lang="en-US" b="1" dirty="0" smtClean="0"/>
              <a:t>? (</a:t>
            </a:r>
            <a:r>
              <a:rPr lang="vi-VN" b="1" smtClean="0"/>
              <a:t>Bạn biết </a:t>
            </a:r>
            <a:r>
              <a:rPr lang="en-US" b="1" smtClean="0"/>
              <a:t>rằng bạn </a:t>
            </a:r>
            <a:r>
              <a:rPr lang="vi-VN" b="1" smtClean="0"/>
              <a:t>đang </a:t>
            </a:r>
            <a:r>
              <a:rPr lang="vi-VN" b="1" dirty="0" smtClean="0"/>
              <a:t>dùng </a:t>
            </a:r>
            <a:r>
              <a:rPr lang="en-US" b="1" dirty="0" smtClean="0"/>
              <a:t>Microsoft </a:t>
            </a:r>
            <a:r>
              <a:rPr lang="en-US" b="1"/>
              <a:t>Exchange </a:t>
            </a:r>
            <a:r>
              <a:rPr lang="en-US" b="1" smtClean="0"/>
              <a:t>Server.) </a:t>
            </a:r>
            <a:r>
              <a:rPr lang="en-US" b="1" dirty="0" smtClean="0"/>
              <a:t>(</a:t>
            </a:r>
            <a:r>
              <a:rPr lang="vi-VN" b="1" dirty="0" smtClean="0"/>
              <a:t>Chọn </a:t>
            </a:r>
            <a:r>
              <a:rPr lang="vi-VN" b="1" smtClean="0"/>
              <a:t>một </a:t>
            </a:r>
            <a:r>
              <a:rPr lang="en-US" b="1" smtClean="0"/>
              <a:t>đáp án.)</a:t>
            </a:r>
            <a:endParaRPr lang="en-US" b="1" dirty="0"/>
          </a:p>
        </p:txBody>
      </p:sp>
      <p:sp>
        <p:nvSpPr>
          <p:cNvPr id="126980"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vi-VN" sz="2000" dirty="0" smtClean="0"/>
              <a:t>Từ cửa </a:t>
            </a:r>
            <a:r>
              <a:rPr lang="vi-VN" sz="2000" smtClean="0"/>
              <a:t>sổ </a:t>
            </a:r>
            <a:r>
              <a:rPr lang="en-US" sz="2000" smtClean="0"/>
              <a:t>Outlook chính, </a:t>
            </a:r>
            <a:r>
              <a:rPr lang="vi-VN" sz="2000" smtClean="0"/>
              <a:t>bấm </a:t>
            </a:r>
            <a:r>
              <a:rPr lang="vi-VN" sz="2000" b="1" smtClean="0"/>
              <a:t>Thu hồi Thư </a:t>
            </a:r>
            <a:r>
              <a:rPr lang="en-US" sz="2000" b="1" smtClean="0"/>
              <a:t>N</a:t>
            </a:r>
            <a:r>
              <a:rPr lang="vi-VN" sz="2000" b="1" smtClean="0"/>
              <a:t>ày</a:t>
            </a:r>
            <a:r>
              <a:rPr lang="vi-VN" sz="2000" smtClean="0"/>
              <a:t> </a:t>
            </a:r>
            <a:r>
              <a:rPr lang="vi-VN" sz="2000" dirty="0" smtClean="0"/>
              <a:t>trên </a:t>
            </a:r>
            <a:r>
              <a:rPr lang="vi-VN" sz="2000" smtClean="0"/>
              <a:t>menu </a:t>
            </a:r>
            <a:r>
              <a:rPr lang="en-US" sz="2000" b="1" dirty="0" smtClean="0"/>
              <a:t>H</a:t>
            </a:r>
            <a:r>
              <a:rPr lang="vi-VN" sz="2000" b="1" smtClean="0"/>
              <a:t>ành </a:t>
            </a:r>
            <a:r>
              <a:rPr lang="vi-VN" sz="2000" b="1" dirty="0" smtClean="0"/>
              <a:t>động</a:t>
            </a:r>
            <a:r>
              <a:rPr lang="en-US" sz="2000" dirty="0" smtClean="0"/>
              <a:t>. </a:t>
            </a:r>
            <a:endParaRPr lang="en-US" sz="2000" dirty="0"/>
          </a:p>
          <a:p>
            <a:pPr marL="401638" indent="-401638">
              <a:spcBef>
                <a:spcPct val="20000"/>
              </a:spcBef>
              <a:spcAft>
                <a:spcPct val="75000"/>
              </a:spcAft>
              <a:buFontTx/>
              <a:buAutoNum type="arabicPeriod"/>
            </a:pPr>
            <a:r>
              <a:rPr lang="en-US" sz="2000" smtClean="0"/>
              <a:t>Đ</a:t>
            </a:r>
            <a:r>
              <a:rPr lang="vi-VN" sz="2000" smtClean="0"/>
              <a:t>ịnh vị và </a:t>
            </a:r>
            <a:r>
              <a:rPr lang="vi-VN" sz="2000" dirty="0" smtClean="0"/>
              <a:t>mở thư trong cặp </a:t>
            </a:r>
            <a:r>
              <a:rPr lang="vi-VN" sz="2000" b="1" smtClean="0"/>
              <a:t>Thư </a:t>
            </a:r>
            <a:r>
              <a:rPr lang="en-US" sz="2000" b="1" smtClean="0"/>
              <a:t>Đ</a:t>
            </a:r>
            <a:r>
              <a:rPr lang="vi-VN" sz="2000" b="1" smtClean="0"/>
              <a:t>ã </a:t>
            </a:r>
            <a:r>
              <a:rPr lang="vi-VN" sz="2000" b="1" dirty="0" smtClean="0"/>
              <a:t>gửi</a:t>
            </a:r>
            <a:r>
              <a:rPr lang="en-US" sz="2000" dirty="0" smtClean="0"/>
              <a:t>. </a:t>
            </a:r>
            <a:endParaRPr lang="en-US" sz="2000" dirty="0"/>
          </a:p>
          <a:p>
            <a:pPr marL="401638" indent="-401638">
              <a:spcBef>
                <a:spcPct val="20000"/>
              </a:spcBef>
              <a:spcAft>
                <a:spcPct val="75000"/>
              </a:spcAft>
              <a:buFontTx/>
              <a:buAutoNum type="arabicPeriod"/>
            </a:pPr>
            <a:r>
              <a:rPr lang="en-US" sz="2000" smtClean="0"/>
              <a:t>Định </a:t>
            </a:r>
            <a:r>
              <a:rPr lang="vi-VN" sz="2000" smtClean="0"/>
              <a:t>vị và </a:t>
            </a:r>
            <a:r>
              <a:rPr lang="vi-VN" sz="2000" dirty="0" smtClean="0"/>
              <a:t>chọn thư trong cặp </a:t>
            </a:r>
            <a:r>
              <a:rPr lang="vi-VN" sz="2000" b="1" smtClean="0"/>
              <a:t>Thư </a:t>
            </a:r>
            <a:r>
              <a:rPr lang="en-US" sz="2000" b="1" smtClean="0"/>
              <a:t>Đ</a:t>
            </a:r>
            <a:r>
              <a:rPr lang="vi-VN" sz="2000" b="1" smtClean="0"/>
              <a:t>ã </a:t>
            </a:r>
            <a:r>
              <a:rPr lang="vi-VN" sz="2000" b="1" dirty="0" smtClean="0"/>
              <a:t>gửi</a:t>
            </a:r>
            <a:r>
              <a:rPr lang="en-US" sz="2000" dirty="0" smtClean="0"/>
              <a:t>. </a:t>
            </a: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slide(fromTop)">
                                      <p:cBhvr>
                                        <p:cTn id="7" dur="500"/>
                                        <p:tgtEl>
                                          <p:spTgt spid="126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6980">
                                            <p:txEl>
                                              <p:pRg st="0" end="0"/>
                                            </p:txEl>
                                          </p:spTgt>
                                        </p:tgtEl>
                                        <p:attrNameLst>
                                          <p:attrName>style.visibility</p:attrName>
                                        </p:attrNameLst>
                                      </p:cBhvr>
                                      <p:to>
                                        <p:strVal val="visible"/>
                                      </p:to>
                                    </p:set>
                                    <p:animEffect transition="in" filter="slide(fromLeft)">
                                      <p:cBhvr>
                                        <p:cTn id="12" dur="500"/>
                                        <p:tgtEl>
                                          <p:spTgt spid="12698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6980">
                                            <p:txEl>
                                              <p:pRg st="1" end="1"/>
                                            </p:txEl>
                                          </p:spTgt>
                                        </p:tgtEl>
                                        <p:attrNameLst>
                                          <p:attrName>style.visibility</p:attrName>
                                        </p:attrNameLst>
                                      </p:cBhvr>
                                      <p:to>
                                        <p:strVal val="visible"/>
                                      </p:to>
                                    </p:set>
                                    <p:animEffect transition="in" filter="slide(fromLeft)">
                                      <p:cBhvr>
                                        <p:cTn id="17" dur="500"/>
                                        <p:tgtEl>
                                          <p:spTgt spid="12698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26980">
                                            <p:txEl>
                                              <p:pRg st="2" end="2"/>
                                            </p:txEl>
                                          </p:spTgt>
                                        </p:tgtEl>
                                        <p:attrNameLst>
                                          <p:attrName>style.visibility</p:attrName>
                                        </p:attrNameLst>
                                      </p:cBhvr>
                                      <p:to>
                                        <p:strVal val="visible"/>
                                      </p:to>
                                    </p:set>
                                    <p:animEffect transition="in" filter="slide(fromLeft)">
                                      <p:cBhvr>
                                        <p:cTn id="22" dur="500"/>
                                        <p:tgtEl>
                                          <p:spTgt spid="1269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advAuto="0"/>
      <p:bldP spid="126980"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vi-VN" dirty="0" smtClean="0"/>
              <a:t>Kiểm tra</a:t>
            </a:r>
            <a:r>
              <a:rPr lang="en-US" dirty="0" smtClean="0"/>
              <a:t> 2, </a:t>
            </a:r>
            <a:r>
              <a:rPr lang="vi-VN" dirty="0" smtClean="0"/>
              <a:t>câu hỏi</a:t>
            </a:r>
            <a:r>
              <a:rPr lang="en-US" dirty="0" smtClean="0"/>
              <a:t> 3: </a:t>
            </a:r>
            <a:r>
              <a:rPr lang="vi-VN" dirty="0" smtClean="0"/>
              <a:t>Trả lời</a:t>
            </a:r>
            <a:endParaRPr lang="en-US" dirty="0"/>
          </a:p>
        </p:txBody>
      </p:sp>
      <p:sp>
        <p:nvSpPr>
          <p:cNvPr id="129027" name="Rectangle 3"/>
          <p:cNvSpPr>
            <a:spLocks noGrp="1" noChangeArrowheads="1"/>
          </p:cNvSpPr>
          <p:nvPr>
            <p:ph sz="half" idx="2"/>
          </p:nvPr>
        </p:nvSpPr>
        <p:spPr>
          <a:xfrm>
            <a:off x="261938" y="877888"/>
            <a:ext cx="8350250" cy="703262"/>
          </a:xfrm>
        </p:spPr>
        <p:txBody>
          <a:bodyPr/>
          <a:lstStyle/>
          <a:p>
            <a:pPr marL="0" indent="0">
              <a:spcAft>
                <a:spcPct val="75000"/>
              </a:spcAft>
            </a:pPr>
            <a:r>
              <a:rPr lang="vi-VN" dirty="0" smtClean="0"/>
              <a:t>Định vị và mở thư trong cặp </a:t>
            </a:r>
            <a:r>
              <a:rPr lang="vi-VN" b="1" dirty="0" smtClean="0"/>
              <a:t>Thư </a:t>
            </a:r>
            <a:r>
              <a:rPr lang="en-US" b="1" dirty="0" smtClean="0"/>
              <a:t>Đ</a:t>
            </a:r>
            <a:r>
              <a:rPr lang="vi-VN" b="1" dirty="0" smtClean="0"/>
              <a:t>ã gửi</a:t>
            </a:r>
            <a:r>
              <a:rPr lang="en-US" dirty="0" smtClean="0"/>
              <a:t>. </a:t>
            </a:r>
            <a:endParaRPr lang="en-US" dirty="0"/>
          </a:p>
        </p:txBody>
      </p:sp>
      <p:sp>
        <p:nvSpPr>
          <p:cNvPr id="129028" name="Rectangle 4"/>
          <p:cNvSpPr>
            <a:spLocks noChangeArrowheads="1"/>
          </p:cNvSpPr>
          <p:nvPr/>
        </p:nvSpPr>
        <p:spPr bwMode="auto">
          <a:xfrm>
            <a:off x="238125" y="2124075"/>
            <a:ext cx="8350250" cy="1171575"/>
          </a:xfrm>
          <a:prstGeom prst="rect">
            <a:avLst/>
          </a:prstGeom>
          <a:noFill/>
          <a:ln w="9525">
            <a:noFill/>
            <a:miter lim="800000"/>
            <a:headEnd/>
            <a:tailEnd/>
          </a:ln>
          <a:effectLst/>
        </p:spPr>
        <p:txBody>
          <a:bodyPr/>
          <a:lstStyle/>
          <a:p>
            <a:pPr>
              <a:spcBef>
                <a:spcPct val="20000"/>
              </a:spcBef>
              <a:spcAft>
                <a:spcPct val="75000"/>
              </a:spcAft>
            </a:pPr>
            <a:r>
              <a:rPr lang="vi-VN" sz="2000" dirty="0" smtClean="0"/>
              <a:t>Bạn mở thư từ </a:t>
            </a:r>
            <a:r>
              <a:rPr lang="vi-VN" sz="2000" b="1" dirty="0" smtClean="0"/>
              <a:t>Thư </a:t>
            </a:r>
            <a:r>
              <a:rPr lang="en-US" sz="2000" b="1" dirty="0" smtClean="0"/>
              <a:t>Đ</a:t>
            </a:r>
            <a:r>
              <a:rPr lang="vi-VN" sz="2000" b="1" dirty="0" smtClean="0"/>
              <a:t>ã gửi</a:t>
            </a:r>
            <a:r>
              <a:rPr lang="en-US" sz="2000" dirty="0" smtClean="0"/>
              <a:t>,</a:t>
            </a:r>
            <a:r>
              <a:rPr lang="vi-VN" sz="2000" dirty="0" smtClean="0"/>
              <a:t> sau đó dùng lệnh trên Ruy-</a:t>
            </a:r>
            <a:r>
              <a:rPr lang="en-US" sz="2000" dirty="0" err="1" smtClean="0"/>
              <a:t>băng</a:t>
            </a:r>
            <a:r>
              <a:rPr lang="vi-VN" sz="2000" dirty="0" smtClean="0"/>
              <a:t>: Bấm vào </a:t>
            </a:r>
            <a:r>
              <a:rPr lang="vi-VN" sz="2000" b="1" dirty="0" smtClean="0"/>
              <a:t>Hành động </a:t>
            </a:r>
            <a:r>
              <a:rPr lang="en-US" sz="2000" b="1" dirty="0" smtClean="0"/>
              <a:t>K</a:t>
            </a:r>
            <a:r>
              <a:rPr lang="vi-VN" sz="2000" b="1" dirty="0" smtClean="0"/>
              <a:t>hác</a:t>
            </a:r>
            <a:r>
              <a:rPr lang="vi-VN" sz="2000" dirty="0" smtClean="0"/>
              <a:t> trong nhóm </a:t>
            </a:r>
            <a:r>
              <a:rPr lang="vi-VN" sz="2000" b="1" dirty="0" smtClean="0"/>
              <a:t>Hành động</a:t>
            </a:r>
            <a:r>
              <a:rPr lang="en-US" sz="2000" b="1" dirty="0" smtClean="0"/>
              <a:t>,</a:t>
            </a:r>
            <a:r>
              <a:rPr lang="en-US" sz="2000" dirty="0" smtClean="0"/>
              <a:t> </a:t>
            </a:r>
            <a:r>
              <a:rPr lang="vi-VN" sz="2000" dirty="0" smtClean="0"/>
              <a:t>và bấm</a:t>
            </a:r>
            <a:r>
              <a:rPr lang="vi-VN" sz="2000" b="1" dirty="0" smtClean="0"/>
              <a:t> Thu hồi Thư </a:t>
            </a:r>
            <a:r>
              <a:rPr lang="en-US" sz="2000" b="1" dirty="0" smtClean="0"/>
              <a:t>N</a:t>
            </a:r>
            <a:r>
              <a:rPr lang="vi-VN" sz="2000" b="1" dirty="0" smtClean="0"/>
              <a:t>ày</a:t>
            </a:r>
            <a:r>
              <a:rPr lang="en-US" sz="2000" dirty="0" smtClean="0"/>
              <a:t>.</a:t>
            </a: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9027"/>
                                        </p:tgtEl>
                                        <p:attrNameLst>
                                          <p:attrName>style.visibility</p:attrName>
                                        </p:attrNameLst>
                                      </p:cBhvr>
                                      <p:to>
                                        <p:strVal val="visible"/>
                                      </p:to>
                                    </p:set>
                                    <p:anim calcmode="lin" valueType="num">
                                      <p:cBhvr>
                                        <p:cTn id="7" dur="500" fill="hold"/>
                                        <p:tgtEl>
                                          <p:spTgt spid="129027"/>
                                        </p:tgtEl>
                                        <p:attrNameLst>
                                          <p:attrName>ppt_w</p:attrName>
                                        </p:attrNameLst>
                                      </p:cBhvr>
                                      <p:tavLst>
                                        <p:tav tm="0">
                                          <p:val>
                                            <p:fltVal val="0"/>
                                          </p:val>
                                        </p:tav>
                                        <p:tav tm="100000">
                                          <p:val>
                                            <p:strVal val="#ppt_w"/>
                                          </p:val>
                                        </p:tav>
                                      </p:tavLst>
                                    </p:anim>
                                    <p:anim calcmode="lin" valueType="num">
                                      <p:cBhvr>
                                        <p:cTn id="8" dur="500" fill="hold"/>
                                        <p:tgtEl>
                                          <p:spTgt spid="12902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9028"/>
                                        </p:tgtEl>
                                        <p:attrNameLst>
                                          <p:attrName>style.visibility</p:attrName>
                                        </p:attrNameLst>
                                      </p:cBhvr>
                                      <p:to>
                                        <p:strVal val="visible"/>
                                      </p:to>
                                    </p:set>
                                    <p:animEffect transition="in" filter="slide(fromBottom)">
                                      <p:cBhvr>
                                        <p:cTn id="13" dur="5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utoUpdateAnimBg="0"/>
      <p:bldP spid="129028"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p:txBody>
          <a:bodyPr/>
          <a:lstStyle/>
          <a:p>
            <a:r>
              <a:rPr lang="vi-VN" dirty="0" smtClean="0"/>
              <a:t>Bài</a:t>
            </a:r>
            <a:r>
              <a:rPr lang="en-US" dirty="0" smtClean="0"/>
              <a:t> </a:t>
            </a:r>
            <a:r>
              <a:rPr lang="en-US" dirty="0"/>
              <a:t>3</a:t>
            </a:r>
          </a:p>
        </p:txBody>
      </p:sp>
      <p:sp>
        <p:nvSpPr>
          <p:cNvPr id="65539" name="Rectangle 3"/>
          <p:cNvSpPr>
            <a:spLocks noGrp="1" noChangeArrowheads="1"/>
          </p:cNvSpPr>
          <p:nvPr>
            <p:ph type="subTitle" idx="1"/>
          </p:nvPr>
        </p:nvSpPr>
        <p:spPr/>
        <p:txBody>
          <a:bodyPr/>
          <a:lstStyle/>
          <a:p>
            <a:r>
              <a:rPr lang="vi-VN" dirty="0" smtClean="0"/>
              <a:t>Gửi và nhận Đính kèm </a:t>
            </a:r>
            <a:r>
              <a:rPr lang="en-US" dirty="0" smtClean="0"/>
              <a:t>&amp;</a:t>
            </a:r>
            <a:r>
              <a:rPr lang="vi-VN" dirty="0" smtClean="0"/>
              <a:t> ảnh</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ppt_w</p:attrName>
                                        </p:attrNameLst>
                                      </p:cBhvr>
                                      <p:tavLst>
                                        <p:tav tm="0">
                                          <p:val>
                                            <p:fltVal val="0"/>
                                          </p:val>
                                        </p:tav>
                                        <p:tav tm="100000">
                                          <p:val>
                                            <p:strVal val="#ppt_w"/>
                                          </p:val>
                                        </p:tav>
                                      </p:tavLst>
                                    </p:anim>
                                    <p:anim calcmode="lin" valueType="num">
                                      <p:cBhvr>
                                        <p:cTn id="8" dur="500" fill="hold"/>
                                        <p:tgtEl>
                                          <p:spTgt spid="6553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slide(fromBottom)">
                                      <p:cBhvr>
                                        <p:cTn id="12" dur="500"/>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P spid="65539" grpId="0" build="p" autoUpdateAnimBg="0" advAuto="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211138" y="73025"/>
            <a:ext cx="8027987" cy="614363"/>
          </a:xfrm>
        </p:spPr>
        <p:txBody>
          <a:bodyPr/>
          <a:lstStyle/>
          <a:p>
            <a:r>
              <a:rPr lang="vi-VN" dirty="0" smtClean="0"/>
              <a:t>Gửi và nhận đính kèm </a:t>
            </a:r>
            <a:r>
              <a:rPr lang="en-US" dirty="0" smtClean="0"/>
              <a:t>&amp; </a:t>
            </a:r>
            <a:r>
              <a:rPr lang="vi-VN" dirty="0" smtClean="0"/>
              <a:t>ảnh</a:t>
            </a:r>
            <a:endParaRPr lang="en-US" dirty="0"/>
          </a:p>
        </p:txBody>
      </p:sp>
      <p:sp>
        <p:nvSpPr>
          <p:cNvPr id="13107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vi-VN" sz="2000" dirty="0" smtClean="0"/>
              <a:t>Gửi và nhận các tệp đính kèm trong</a:t>
            </a:r>
            <a:r>
              <a:rPr lang="en-US" sz="2000" dirty="0" smtClean="0"/>
              <a:t> </a:t>
            </a:r>
            <a:r>
              <a:rPr lang="en-US" sz="2000" dirty="0"/>
              <a:t>Outlook </a:t>
            </a:r>
            <a:r>
              <a:rPr lang="en-US" sz="2000"/>
              <a:t>2007 </a:t>
            </a:r>
            <a:r>
              <a:rPr lang="vi-VN" sz="2000" smtClean="0"/>
              <a:t>rất </a:t>
            </a:r>
            <a:r>
              <a:rPr lang="vi-VN" sz="2000" dirty="0" smtClean="0"/>
              <a:t>dễ dàng</a:t>
            </a:r>
            <a:r>
              <a:rPr lang="en-US" sz="2000" dirty="0" smtClean="0"/>
              <a:t>.</a:t>
            </a:r>
            <a:endParaRPr lang="en-US" sz="2000" dirty="0"/>
          </a:p>
        </p:txBody>
      </p:sp>
      <p:sp>
        <p:nvSpPr>
          <p:cNvPr id="131077" name="Rectangle 5"/>
          <p:cNvSpPr>
            <a:spLocks noChangeArrowheads="1"/>
          </p:cNvSpPr>
          <p:nvPr/>
        </p:nvSpPr>
        <p:spPr bwMode="auto">
          <a:xfrm>
            <a:off x="277813" y="3994150"/>
            <a:ext cx="5741987" cy="1957388"/>
          </a:xfrm>
          <a:prstGeom prst="rect">
            <a:avLst/>
          </a:prstGeom>
          <a:noFill/>
          <a:ln w="9525">
            <a:noFill/>
            <a:miter lim="800000"/>
            <a:headEnd/>
            <a:tailEnd/>
          </a:ln>
          <a:effectLst/>
        </p:spPr>
        <p:txBody>
          <a:bodyPr/>
          <a:lstStyle/>
          <a:p>
            <a:pPr>
              <a:spcBef>
                <a:spcPct val="20000"/>
              </a:spcBef>
              <a:spcAft>
                <a:spcPct val="75000"/>
              </a:spcAft>
            </a:pPr>
            <a:r>
              <a:rPr lang="vi-VN" smtClean="0">
                <a:solidFill>
                  <a:srgbClr val="FFCC00"/>
                </a:solidFill>
              </a:rPr>
              <a:t>Khi bạn nhận ảnh hoặc các tệp Microsoft Office đính kèm, bạn có thể dùng Xem trước Phần đính kèm để xem trước các tệp đính kèm này ngay trong Ngăn Đọc của Outlook. </a:t>
            </a:r>
          </a:p>
          <a:p>
            <a:pPr>
              <a:spcBef>
                <a:spcPct val="20000"/>
              </a:spcBef>
              <a:spcAft>
                <a:spcPct val="75000"/>
              </a:spcAft>
            </a:pPr>
            <a:r>
              <a:rPr lang="vi-VN" smtClean="0">
                <a:solidFill>
                  <a:srgbClr val="FFCC00"/>
                </a:solidFill>
              </a:rPr>
              <a:t>Và nếu bạn đang gửi ảnh, Ruy-băng sẽ giúp bạn gửi chúng đúng theo cách bạn muốn.</a:t>
            </a:r>
            <a:endParaRPr lang="vi-VN">
              <a:solidFill>
                <a:srgbClr val="FFCC00"/>
              </a:solidFill>
            </a:endParaRPr>
          </a:p>
        </p:txBody>
      </p:sp>
      <p:sp>
        <p:nvSpPr>
          <p:cNvPr id="13107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31079" name="Picture 7" descr="Message with attachment being sent from one computer to another"/>
          <p:cNvPicPr>
            <a:picLocks noGrp="1" noChangeAspect="1" noChangeArrowheads="1"/>
          </p:cNvPicPr>
          <p:nvPr>
            <p:ph sz="half" idx="1"/>
          </p:nvPr>
        </p:nvPicPr>
        <p:blipFill>
          <a:blip r:embed="rId3"/>
          <a:srcRect/>
          <a:stretch>
            <a:fillRect/>
          </a:stretch>
        </p:blipFill>
        <p:spPr>
          <a:xfrm>
            <a:off x="339725" y="947738"/>
            <a:ext cx="5662613" cy="2854325"/>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31079"/>
                                        </p:tgtEl>
                                        <p:attrNameLst>
                                          <p:attrName>style.visibility</p:attrName>
                                        </p:attrNameLst>
                                      </p:cBhvr>
                                      <p:to>
                                        <p:strVal val="visible"/>
                                      </p:to>
                                    </p:set>
                                    <p:animEffect transition="in" filter="slide(fromTop)">
                                      <p:cBhvr>
                                        <p:cTn id="7" dur="500"/>
                                        <p:tgtEl>
                                          <p:spTgt spid="13107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1075">
                                            <p:txEl>
                                              <p:pRg st="0" end="0"/>
                                            </p:txEl>
                                          </p:spTgt>
                                        </p:tgtEl>
                                        <p:attrNameLst>
                                          <p:attrName>style.visibility</p:attrName>
                                        </p:attrNameLst>
                                      </p:cBhvr>
                                      <p:to>
                                        <p:strVal val="visible"/>
                                      </p:to>
                                    </p:set>
                                    <p:animEffect transition="in" filter="slide(fromTop)">
                                      <p:cBhvr>
                                        <p:cTn id="12" dur="500"/>
                                        <p:tgtEl>
                                          <p:spTgt spid="131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1077">
                                            <p:txEl>
                                              <p:pRg st="0" end="0"/>
                                            </p:txEl>
                                          </p:spTgt>
                                        </p:tgtEl>
                                        <p:attrNameLst>
                                          <p:attrName>style.visibility</p:attrName>
                                        </p:attrNameLst>
                                      </p:cBhvr>
                                      <p:to>
                                        <p:strVal val="visible"/>
                                      </p:to>
                                    </p:set>
                                    <p:animEffect transition="in" filter="slide(fromLeft)">
                                      <p:cBhvr>
                                        <p:cTn id="17" dur="500"/>
                                        <p:tgtEl>
                                          <p:spTgt spid="13107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31077">
                                            <p:txEl>
                                              <p:pRg st="1" end="1"/>
                                            </p:txEl>
                                          </p:spTgt>
                                        </p:tgtEl>
                                        <p:attrNameLst>
                                          <p:attrName>style.visibility</p:attrName>
                                        </p:attrNameLst>
                                      </p:cBhvr>
                                      <p:to>
                                        <p:strVal val="visible"/>
                                      </p:to>
                                    </p:set>
                                    <p:animEffect transition="in" filter="slide(fromLeft)">
                                      <p:cBhvr>
                                        <p:cTn id="22" dur="500"/>
                                        <p:tgtEl>
                                          <p:spTgt spid="1310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P spid="131077"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8530" name="Picture 2"/>
          <p:cNvPicPr>
            <a:picLocks noChangeAspect="1" noChangeArrowheads="1"/>
          </p:cNvPicPr>
          <p:nvPr/>
        </p:nvPicPr>
        <p:blipFill>
          <a:blip r:embed="rId3"/>
          <a:srcRect/>
          <a:stretch>
            <a:fillRect/>
          </a:stretch>
        </p:blipFill>
        <p:spPr bwMode="auto">
          <a:xfrm>
            <a:off x="352517" y="923925"/>
            <a:ext cx="5732280" cy="2895600"/>
          </a:xfrm>
          <a:prstGeom prst="rect">
            <a:avLst/>
          </a:prstGeom>
          <a:noFill/>
          <a:ln w="9525">
            <a:noFill/>
            <a:miter lim="800000"/>
            <a:headEnd/>
            <a:tailEnd/>
          </a:ln>
          <a:effectLst/>
        </p:spPr>
      </p:pic>
      <p:sp>
        <p:nvSpPr>
          <p:cNvPr id="133122" name="Rectangle 2"/>
          <p:cNvSpPr>
            <a:spLocks noGrp="1" noChangeArrowheads="1"/>
          </p:cNvSpPr>
          <p:nvPr>
            <p:ph type="title"/>
          </p:nvPr>
        </p:nvSpPr>
        <p:spPr>
          <a:xfrm>
            <a:off x="211138" y="73025"/>
            <a:ext cx="8027987" cy="614363"/>
          </a:xfrm>
        </p:spPr>
        <p:txBody>
          <a:bodyPr/>
          <a:lstStyle/>
          <a:p>
            <a:r>
              <a:rPr lang="en-US" smtClean="0"/>
              <a:t>Bao gồm</a:t>
            </a:r>
            <a:r>
              <a:rPr lang="vi-VN" smtClean="0"/>
              <a:t> đính </a:t>
            </a:r>
            <a:r>
              <a:rPr lang="vi-VN" dirty="0" smtClean="0"/>
              <a:t>kèm</a:t>
            </a:r>
            <a:endParaRPr lang="en-US" dirty="0"/>
          </a:p>
        </p:txBody>
      </p:sp>
      <p:sp>
        <p:nvSpPr>
          <p:cNvPr id="133123" name="Rectangle 3"/>
          <p:cNvSpPr>
            <a:spLocks noChangeArrowheads="1"/>
          </p:cNvSpPr>
          <p:nvPr/>
        </p:nvSpPr>
        <p:spPr bwMode="auto">
          <a:xfrm>
            <a:off x="6119813" y="854075"/>
            <a:ext cx="2744787" cy="1344613"/>
          </a:xfrm>
          <a:prstGeom prst="rect">
            <a:avLst/>
          </a:prstGeom>
          <a:noFill/>
          <a:ln w="9525">
            <a:noFill/>
            <a:miter lim="800000"/>
            <a:headEnd/>
            <a:tailEnd/>
          </a:ln>
          <a:effectLst/>
        </p:spPr>
        <p:txBody>
          <a:bodyPr/>
          <a:lstStyle/>
          <a:p>
            <a:pPr>
              <a:spcBef>
                <a:spcPct val="20000"/>
              </a:spcBef>
              <a:spcAft>
                <a:spcPct val="75000"/>
              </a:spcAft>
            </a:pPr>
            <a:r>
              <a:rPr lang="vi-VN" sz="2000" smtClean="0"/>
              <a:t>Việc </a:t>
            </a:r>
            <a:r>
              <a:rPr lang="en-US" sz="2000" smtClean="0"/>
              <a:t>bao gồm </a:t>
            </a:r>
            <a:r>
              <a:rPr lang="vi-VN" sz="2000" smtClean="0"/>
              <a:t>một </a:t>
            </a:r>
            <a:r>
              <a:rPr lang="vi-VN" sz="2000" dirty="0" smtClean="0"/>
              <a:t>tài </a:t>
            </a:r>
            <a:r>
              <a:rPr lang="vi-VN" sz="2000" smtClean="0"/>
              <a:t>liệu </a:t>
            </a:r>
            <a:r>
              <a:rPr lang="en-US" sz="2000" smtClean="0"/>
              <a:t>hoặc </a:t>
            </a:r>
            <a:r>
              <a:rPr lang="vi-VN" sz="2000" smtClean="0"/>
              <a:t>ảnh </a:t>
            </a:r>
            <a:r>
              <a:rPr lang="vi-VN" sz="2000" dirty="0" smtClean="0"/>
              <a:t>đính kèm vào </a:t>
            </a:r>
            <a:r>
              <a:rPr lang="vi-VN" sz="2000" smtClean="0"/>
              <a:t>thư </a:t>
            </a:r>
            <a:r>
              <a:rPr lang="en-US" sz="2000" smtClean="0"/>
              <a:t>của bạn </a:t>
            </a:r>
            <a:r>
              <a:rPr lang="vi-VN" sz="2000" smtClean="0"/>
              <a:t>là </a:t>
            </a:r>
            <a:r>
              <a:rPr lang="vi-VN" sz="2000" dirty="0" smtClean="0"/>
              <a:t>dễ dàng </a:t>
            </a:r>
            <a:r>
              <a:rPr lang="vi-VN" sz="2000" smtClean="0"/>
              <a:t>hơn </a:t>
            </a:r>
            <a:r>
              <a:rPr lang="en-US" sz="2000" smtClean="0"/>
              <a:t>bao giờ hết. </a:t>
            </a:r>
            <a:endParaRPr lang="en-US" sz="2000" dirty="0"/>
          </a:p>
        </p:txBody>
      </p:sp>
      <p:sp>
        <p:nvSpPr>
          <p:cNvPr id="133125" name="Rectangle 5"/>
          <p:cNvSpPr>
            <a:spLocks noChangeArrowheads="1"/>
          </p:cNvSpPr>
          <p:nvPr/>
        </p:nvSpPr>
        <p:spPr bwMode="auto">
          <a:xfrm>
            <a:off x="277813" y="3994150"/>
            <a:ext cx="5926137" cy="1209675"/>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Như bạn thường làm</a:t>
            </a:r>
            <a:r>
              <a:rPr lang="vi-VN" smtClean="0">
                <a:solidFill>
                  <a:srgbClr val="FFCC00"/>
                </a:solidFill>
              </a:rPr>
              <a:t>, </a:t>
            </a:r>
            <a:r>
              <a:rPr lang="en-US" smtClean="0">
                <a:solidFill>
                  <a:srgbClr val="FFCC00"/>
                </a:solidFill>
              </a:rPr>
              <a:t>bạn </a:t>
            </a:r>
            <a:r>
              <a:rPr lang="vi-VN" smtClean="0">
                <a:solidFill>
                  <a:srgbClr val="FFCC00"/>
                </a:solidFill>
              </a:rPr>
              <a:t>sẽ </a:t>
            </a:r>
            <a:r>
              <a:rPr lang="vi-VN" dirty="0" smtClean="0">
                <a:solidFill>
                  <a:srgbClr val="FFCC00"/>
                </a:solidFill>
              </a:rPr>
              <a:t>bắt đầu bằng cách tạo ra một thư mới. Sau đó bạn sẽ dùng lệnh </a:t>
            </a:r>
            <a:r>
              <a:rPr lang="vi-VN" b="1" dirty="0" smtClean="0">
                <a:solidFill>
                  <a:srgbClr val="FFCC00"/>
                </a:solidFill>
              </a:rPr>
              <a:t>Đính kèm Tệp </a:t>
            </a:r>
            <a:r>
              <a:rPr lang="vi-VN" smtClean="0">
                <a:solidFill>
                  <a:srgbClr val="FFCC00"/>
                </a:solidFill>
              </a:rPr>
              <a:t>trên Ruy-</a:t>
            </a:r>
            <a:r>
              <a:rPr lang="en-US" smtClean="0">
                <a:solidFill>
                  <a:srgbClr val="FFCC00"/>
                </a:solidFill>
              </a:rPr>
              <a:t>băng.</a:t>
            </a:r>
            <a:endParaRPr lang="en-US" dirty="0">
              <a:solidFill>
                <a:srgbClr val="FFCC00"/>
              </a:solidFill>
            </a:endParaRPr>
          </a:p>
        </p:txBody>
      </p:sp>
      <p:sp>
        <p:nvSpPr>
          <p:cNvPr id="13312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9" name="TextBox 8"/>
          <p:cNvSpPr txBox="1"/>
          <p:nvPr/>
        </p:nvSpPr>
        <p:spPr>
          <a:xfrm>
            <a:off x="834912" y="1353322"/>
            <a:ext cx="746237"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Thông báo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0" name="TextBox 9"/>
          <p:cNvSpPr txBox="1"/>
          <p:nvPr/>
        </p:nvSpPr>
        <p:spPr>
          <a:xfrm>
            <a:off x="1587054" y="1353322"/>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Chèn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1" name="TextBox 10"/>
          <p:cNvSpPr txBox="1"/>
          <p:nvPr/>
        </p:nvSpPr>
        <p:spPr>
          <a:xfrm>
            <a:off x="2267537" y="1353322"/>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Tùy chọn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2" name="TextBox 11"/>
          <p:cNvSpPr txBox="1"/>
          <p:nvPr/>
        </p:nvSpPr>
        <p:spPr>
          <a:xfrm>
            <a:off x="2916123" y="1353322"/>
            <a:ext cx="1151052"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dạng Văn bản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1465673" y="2185147"/>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Bao gồm</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15" name="TextBox 14"/>
          <p:cNvSpPr txBox="1"/>
          <p:nvPr/>
        </p:nvSpPr>
        <p:spPr>
          <a:xfrm>
            <a:off x="625362" y="1896247"/>
            <a:ext cx="593838"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kèm Tệp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6" name="TextBox 15"/>
          <p:cNvSpPr txBox="1"/>
          <p:nvPr/>
        </p:nvSpPr>
        <p:spPr>
          <a:xfrm>
            <a:off x="1162050" y="1896247"/>
            <a:ext cx="704850"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kèm Khoản mục</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1701687" y="1896247"/>
            <a:ext cx="670038"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Danh thiếp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8" name="TextBox 17"/>
          <p:cNvSpPr txBox="1"/>
          <p:nvPr/>
        </p:nvSpPr>
        <p:spPr>
          <a:xfrm>
            <a:off x="2301762" y="1896247"/>
            <a:ext cx="670038"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Lịch</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2863737" y="1896247"/>
            <a:ext cx="670038"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Chữ ký</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Effect transition="in" filter="slide(fromTop)">
                                      <p:cBhvr>
                                        <p:cTn id="7" dur="500"/>
                                        <p:tgtEl>
                                          <p:spTgt spid="133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33125">
                                            <p:txEl>
                                              <p:pRg st="0" end="0"/>
                                            </p:txEl>
                                          </p:spTgt>
                                        </p:tgtEl>
                                        <p:attrNameLst>
                                          <p:attrName>style.visibility</p:attrName>
                                        </p:attrNameLst>
                                      </p:cBhvr>
                                      <p:to>
                                        <p:strVal val="visible"/>
                                      </p:to>
                                    </p:set>
                                    <p:animEffect transition="in" filter="slide(fromLeft)">
                                      <p:cBhvr>
                                        <p:cTn id="12" dur="500"/>
                                        <p:tgtEl>
                                          <p:spTgt spid="1331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P spid="133125"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211138" y="73025"/>
            <a:ext cx="8027987" cy="614363"/>
          </a:xfrm>
        </p:spPr>
        <p:txBody>
          <a:bodyPr/>
          <a:lstStyle/>
          <a:p>
            <a:r>
              <a:rPr lang="en-US" smtClean="0"/>
              <a:t>Bao gồm </a:t>
            </a:r>
            <a:r>
              <a:rPr lang="vi-VN" smtClean="0"/>
              <a:t>đính </a:t>
            </a:r>
            <a:r>
              <a:rPr lang="vi-VN" dirty="0" smtClean="0"/>
              <a:t>kèm</a:t>
            </a:r>
            <a:endParaRPr lang="en-US" dirty="0"/>
          </a:p>
        </p:txBody>
      </p:sp>
      <p:sp>
        <p:nvSpPr>
          <p:cNvPr id="253955" name="Rectangle 3"/>
          <p:cNvSpPr>
            <a:spLocks noChangeArrowheads="1"/>
          </p:cNvSpPr>
          <p:nvPr/>
        </p:nvSpPr>
        <p:spPr bwMode="auto">
          <a:xfrm>
            <a:off x="6119813" y="854075"/>
            <a:ext cx="2744787" cy="773113"/>
          </a:xfrm>
          <a:prstGeom prst="rect">
            <a:avLst/>
          </a:prstGeom>
          <a:noFill/>
          <a:ln w="9525">
            <a:noFill/>
            <a:miter lim="800000"/>
            <a:headEnd/>
            <a:tailEnd/>
          </a:ln>
          <a:effectLst/>
        </p:spPr>
        <p:txBody>
          <a:bodyPr/>
          <a:lstStyle/>
          <a:p>
            <a:pPr>
              <a:spcBef>
                <a:spcPct val="20000"/>
              </a:spcBef>
              <a:spcAft>
                <a:spcPct val="75000"/>
              </a:spcAft>
            </a:pPr>
            <a:r>
              <a:rPr lang="vi-VN" sz="2000" b="1" dirty="0" smtClean="0"/>
              <a:t>Bạn sẽ tìm lệnh Đính kèm Tệp ở đâu</a:t>
            </a:r>
            <a:endParaRPr lang="en-US" sz="2000" dirty="0"/>
          </a:p>
        </p:txBody>
      </p:sp>
      <p:sp>
        <p:nvSpPr>
          <p:cNvPr id="253956" name="Rectangle 4"/>
          <p:cNvSpPr>
            <a:spLocks noChangeArrowheads="1"/>
          </p:cNvSpPr>
          <p:nvPr/>
        </p:nvSpPr>
        <p:spPr bwMode="auto">
          <a:xfrm>
            <a:off x="277813" y="3994150"/>
            <a:ext cx="5926137" cy="1579563"/>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Ảnh thể hiện điều đó trên tab </a:t>
            </a:r>
            <a:r>
              <a:rPr lang="vi-VN" b="1" dirty="0" smtClean="0">
                <a:solidFill>
                  <a:srgbClr val="FFCC00"/>
                </a:solidFill>
              </a:rPr>
              <a:t>Chèn</a:t>
            </a:r>
            <a:r>
              <a:rPr lang="en-US" dirty="0" smtClean="0">
                <a:solidFill>
                  <a:srgbClr val="FFCC00"/>
                </a:solidFill>
              </a:rPr>
              <a:t>.</a:t>
            </a:r>
            <a:endParaRPr lang="en-US" dirty="0">
              <a:solidFill>
                <a:srgbClr val="FFCC00"/>
              </a:solidFill>
            </a:endParaRPr>
          </a:p>
        </p:txBody>
      </p:sp>
      <p:sp>
        <p:nvSpPr>
          <p:cNvPr id="253957"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53959" name="Rectangle 7"/>
          <p:cNvSpPr>
            <a:spLocks noChangeArrowheads="1"/>
          </p:cNvSpPr>
          <p:nvPr/>
        </p:nvSpPr>
        <p:spPr bwMode="auto">
          <a:xfrm>
            <a:off x="6115050" y="1749425"/>
            <a:ext cx="2744788" cy="2897188"/>
          </a:xfrm>
          <a:prstGeom prst="rect">
            <a:avLst/>
          </a:prstGeom>
          <a:noFill/>
          <a:ln w="9525">
            <a:noFill/>
            <a:miter lim="800000"/>
            <a:headEnd/>
            <a:tailEnd/>
          </a:ln>
          <a:effectLst/>
        </p:spPr>
        <p:txBody>
          <a:bodyPr/>
          <a:lstStyle/>
          <a:p>
            <a:pPr>
              <a:spcBef>
                <a:spcPct val="20000"/>
              </a:spcBef>
              <a:spcAft>
                <a:spcPct val="75000"/>
              </a:spcAft>
            </a:pPr>
            <a:r>
              <a:rPr lang="vi-VN" sz="2000" smtClean="0"/>
              <a:t>Việc </a:t>
            </a:r>
            <a:r>
              <a:rPr lang="en-US" sz="2000" smtClean="0"/>
              <a:t>bao gồm </a:t>
            </a:r>
            <a:r>
              <a:rPr lang="vi-VN" sz="2000" smtClean="0"/>
              <a:t>đính </a:t>
            </a:r>
            <a:r>
              <a:rPr lang="vi-VN" sz="2000" dirty="0" smtClean="0"/>
              <a:t>kèm là </a:t>
            </a:r>
            <a:r>
              <a:rPr lang="vi-VN" sz="2000" smtClean="0"/>
              <a:t>một </a:t>
            </a:r>
            <a:r>
              <a:rPr lang="en-US" sz="2000" smtClean="0"/>
              <a:t>hành động </a:t>
            </a:r>
            <a:r>
              <a:rPr lang="vi-VN" sz="2000" smtClean="0"/>
              <a:t> </a:t>
            </a:r>
            <a:r>
              <a:rPr lang="vi-VN" sz="2000" dirty="0" smtClean="0"/>
              <a:t>chung, vì </a:t>
            </a:r>
            <a:r>
              <a:rPr lang="vi-VN" sz="2000" smtClean="0"/>
              <a:t>thế bạn sẽ tìm thấy lệnh </a:t>
            </a:r>
            <a:r>
              <a:rPr lang="en-US" sz="2000" b="1" smtClean="0"/>
              <a:t>Đ</a:t>
            </a:r>
            <a:r>
              <a:rPr lang="vi-VN" sz="2000" b="1" smtClean="0"/>
              <a:t>ính kèm </a:t>
            </a:r>
            <a:r>
              <a:rPr lang="en-US" sz="2000" b="1" smtClean="0"/>
              <a:t>tệp </a:t>
            </a:r>
            <a:r>
              <a:rPr lang="vi-VN" sz="2000" smtClean="0"/>
              <a:t>trên cả tab </a:t>
            </a:r>
            <a:r>
              <a:rPr lang="vi-VN" sz="2000" b="1" dirty="0" smtClean="0"/>
              <a:t>Thư</a:t>
            </a:r>
            <a:r>
              <a:rPr lang="vi-VN" sz="2000" dirty="0" smtClean="0"/>
              <a:t> và </a:t>
            </a:r>
            <a:r>
              <a:rPr lang="vi-VN" sz="2000" b="1" dirty="0" smtClean="0"/>
              <a:t>Chèn</a:t>
            </a:r>
            <a:r>
              <a:rPr lang="en-US" sz="2000" dirty="0" smtClean="0"/>
              <a:t>. </a:t>
            </a:r>
            <a:endParaRPr lang="en-US" sz="2000" dirty="0"/>
          </a:p>
        </p:txBody>
      </p:sp>
      <p:pic>
        <p:nvPicPr>
          <p:cNvPr id="32" name="Picture 2"/>
          <p:cNvPicPr>
            <a:picLocks noChangeAspect="1" noChangeArrowheads="1"/>
          </p:cNvPicPr>
          <p:nvPr/>
        </p:nvPicPr>
        <p:blipFill>
          <a:blip r:embed="rId3"/>
          <a:srcRect/>
          <a:stretch>
            <a:fillRect/>
          </a:stretch>
        </p:blipFill>
        <p:spPr bwMode="auto">
          <a:xfrm>
            <a:off x="352517" y="923925"/>
            <a:ext cx="5732280" cy="2895600"/>
          </a:xfrm>
          <a:prstGeom prst="rect">
            <a:avLst/>
          </a:prstGeom>
          <a:noFill/>
          <a:ln w="9525">
            <a:noFill/>
            <a:miter lim="800000"/>
            <a:headEnd/>
            <a:tailEnd/>
          </a:ln>
          <a:effectLst/>
        </p:spPr>
      </p:pic>
      <p:sp>
        <p:nvSpPr>
          <p:cNvPr id="18" name="TextBox 17"/>
          <p:cNvSpPr txBox="1"/>
          <p:nvPr/>
        </p:nvSpPr>
        <p:spPr>
          <a:xfrm>
            <a:off x="834912" y="1353322"/>
            <a:ext cx="746237"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Thông báo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1587054" y="1353322"/>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Chèn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2267537" y="1353322"/>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Tùy chọn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2916123" y="1353322"/>
            <a:ext cx="1151052"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dạng Văn bản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1465673" y="2185147"/>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Bao gồm</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625362" y="1896247"/>
            <a:ext cx="593838"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kèm Tệp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1162050" y="1896247"/>
            <a:ext cx="704850"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kèm Khoản mục</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1701687" y="1896247"/>
            <a:ext cx="670038"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Danh thiếp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6" name="TextBox 25"/>
          <p:cNvSpPr txBox="1"/>
          <p:nvPr/>
        </p:nvSpPr>
        <p:spPr>
          <a:xfrm>
            <a:off x="2301762" y="1896247"/>
            <a:ext cx="670038"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Lịch</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7" name="TextBox 26"/>
          <p:cNvSpPr txBox="1"/>
          <p:nvPr/>
        </p:nvSpPr>
        <p:spPr>
          <a:xfrm>
            <a:off x="2863737" y="1896247"/>
            <a:ext cx="670038"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Chữ ký</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animEffect transition="in" filter="slide(fromTop)">
                                      <p:cBhvr>
                                        <p:cTn id="7" dur="500"/>
                                        <p:tgtEl>
                                          <p:spTgt spid="253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3959">
                                            <p:txEl>
                                              <p:pRg st="0" end="0"/>
                                            </p:txEl>
                                          </p:spTgt>
                                        </p:tgtEl>
                                        <p:attrNameLst>
                                          <p:attrName>style.visibility</p:attrName>
                                        </p:attrNameLst>
                                      </p:cBhvr>
                                      <p:to>
                                        <p:strVal val="visible"/>
                                      </p:to>
                                    </p:set>
                                    <p:animEffect transition="in" filter="slide(fromTop)">
                                      <p:cBhvr>
                                        <p:cTn id="12" dur="500"/>
                                        <p:tgtEl>
                                          <p:spTgt spid="2539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53956">
                                            <p:txEl>
                                              <p:pRg st="0" end="0"/>
                                            </p:txEl>
                                          </p:spTgt>
                                        </p:tgtEl>
                                        <p:attrNameLst>
                                          <p:attrName>style.visibility</p:attrName>
                                        </p:attrNameLst>
                                      </p:cBhvr>
                                      <p:to>
                                        <p:strVal val="visible"/>
                                      </p:to>
                                    </p:set>
                                    <p:animEffect transition="in" filter="slide(fromLeft)">
                                      <p:cBhvr>
                                        <p:cTn id="17" dur="500"/>
                                        <p:tgtEl>
                                          <p:spTgt spid="2539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autoUpdateAnimBg="0" advAuto="0"/>
      <p:bldP spid="253956" grpId="0" build="p" autoUpdateAnimBg="0"/>
      <p:bldP spid="253959"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211138" y="73025"/>
            <a:ext cx="8027987" cy="614363"/>
          </a:xfrm>
        </p:spPr>
        <p:txBody>
          <a:bodyPr/>
          <a:lstStyle/>
          <a:p>
            <a:r>
              <a:rPr lang="en-US" smtClean="0"/>
              <a:t>Bao gồm </a:t>
            </a:r>
            <a:r>
              <a:rPr lang="vi-VN" smtClean="0"/>
              <a:t>đính </a:t>
            </a:r>
            <a:r>
              <a:rPr lang="vi-VN" dirty="0" smtClean="0"/>
              <a:t>kèm</a:t>
            </a:r>
            <a:endParaRPr lang="en-US" dirty="0"/>
          </a:p>
        </p:txBody>
      </p:sp>
      <p:sp>
        <p:nvSpPr>
          <p:cNvPr id="257027" name="Rectangle 3"/>
          <p:cNvSpPr>
            <a:spLocks noChangeArrowheads="1"/>
          </p:cNvSpPr>
          <p:nvPr/>
        </p:nvSpPr>
        <p:spPr bwMode="auto">
          <a:xfrm>
            <a:off x="6119813" y="854075"/>
            <a:ext cx="2744787" cy="773113"/>
          </a:xfrm>
          <a:prstGeom prst="rect">
            <a:avLst/>
          </a:prstGeom>
          <a:noFill/>
          <a:ln w="9525">
            <a:noFill/>
            <a:miter lim="800000"/>
            <a:headEnd/>
            <a:tailEnd/>
          </a:ln>
          <a:effectLst/>
        </p:spPr>
        <p:txBody>
          <a:bodyPr/>
          <a:lstStyle/>
          <a:p>
            <a:pPr>
              <a:spcBef>
                <a:spcPct val="20000"/>
              </a:spcBef>
              <a:spcAft>
                <a:spcPct val="75000"/>
              </a:spcAft>
            </a:pPr>
            <a:r>
              <a:rPr lang="vi-VN" sz="2000" b="1" dirty="0" smtClean="0"/>
              <a:t>Bạn không thể đính kèm bất cứ thứ gì</a:t>
            </a:r>
            <a:endParaRPr lang="en-US" sz="2000" b="1" dirty="0"/>
          </a:p>
        </p:txBody>
      </p:sp>
      <p:sp>
        <p:nvSpPr>
          <p:cNvPr id="257028" name="Rectangle 4"/>
          <p:cNvSpPr>
            <a:spLocks noChangeArrowheads="1"/>
          </p:cNvSpPr>
          <p:nvPr/>
        </p:nvSpPr>
        <p:spPr bwMode="auto">
          <a:xfrm>
            <a:off x="277813" y="3994150"/>
            <a:ext cx="5926137" cy="1670380"/>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Cách hành xử này</a:t>
            </a:r>
            <a:r>
              <a:rPr lang="vi-VN" smtClean="0">
                <a:solidFill>
                  <a:srgbClr val="FFCC00"/>
                </a:solidFill>
              </a:rPr>
              <a:t> </a:t>
            </a:r>
            <a:r>
              <a:rPr lang="vi-VN" dirty="0" smtClean="0">
                <a:solidFill>
                  <a:srgbClr val="FFCC00"/>
                </a:solidFill>
              </a:rPr>
              <a:t>không thay đổi từ các phiên bản trước đây</a:t>
            </a:r>
            <a:r>
              <a:rPr lang="en-US" dirty="0" smtClean="0">
                <a:solidFill>
                  <a:srgbClr val="FFCC00"/>
                </a:solidFill>
              </a:rPr>
              <a:t>. </a:t>
            </a:r>
            <a:endParaRPr lang="en-US" dirty="0">
              <a:solidFill>
                <a:srgbClr val="FFCC00"/>
              </a:solidFill>
            </a:endParaRPr>
          </a:p>
          <a:p>
            <a:pPr>
              <a:spcBef>
                <a:spcPct val="20000"/>
              </a:spcBef>
              <a:spcAft>
                <a:spcPct val="75000"/>
              </a:spcAft>
            </a:pPr>
            <a:r>
              <a:rPr lang="vi-VN" dirty="0" smtClean="0">
                <a:solidFill>
                  <a:srgbClr val="FFCC00"/>
                </a:solidFill>
              </a:rPr>
              <a:t>Tuy nhiên</a:t>
            </a:r>
            <a:r>
              <a:rPr lang="vi-VN" smtClean="0">
                <a:solidFill>
                  <a:srgbClr val="FFCC00"/>
                </a:solidFill>
              </a:rPr>
              <a:t>, </a:t>
            </a:r>
            <a:r>
              <a:rPr lang="en-US" smtClean="0">
                <a:solidFill>
                  <a:srgbClr val="FFCC00"/>
                </a:solidFill>
              </a:rPr>
              <a:t>bạn </a:t>
            </a:r>
            <a:r>
              <a:rPr lang="vi-VN" smtClean="0">
                <a:solidFill>
                  <a:srgbClr val="FFCC00"/>
                </a:solidFill>
              </a:rPr>
              <a:t>có thể quan tâm rằng một vài loại tệp </a:t>
            </a:r>
            <a:r>
              <a:rPr lang="vi-VN" dirty="0" smtClean="0">
                <a:solidFill>
                  <a:srgbClr val="FFCC00"/>
                </a:solidFill>
              </a:rPr>
              <a:t>trước đây bị chặn nhưng </a:t>
            </a:r>
            <a:r>
              <a:rPr lang="vi-VN" smtClean="0">
                <a:solidFill>
                  <a:srgbClr val="FFCC00"/>
                </a:solidFill>
              </a:rPr>
              <a:t>nay đã </a:t>
            </a:r>
            <a:r>
              <a:rPr lang="en-US" smtClean="0">
                <a:solidFill>
                  <a:srgbClr val="FFCC00"/>
                </a:solidFill>
              </a:rPr>
              <a:t>được </a:t>
            </a:r>
            <a:r>
              <a:rPr lang="vi-VN" smtClean="0">
                <a:solidFill>
                  <a:srgbClr val="FFCC00"/>
                </a:solidFill>
              </a:rPr>
              <a:t>phép </a:t>
            </a:r>
            <a:r>
              <a:rPr lang="vi-VN" dirty="0" smtClean="0">
                <a:solidFill>
                  <a:srgbClr val="FFCC00"/>
                </a:solidFill>
              </a:rPr>
              <a:t>và một </a:t>
            </a:r>
            <a:r>
              <a:rPr lang="vi-VN" smtClean="0">
                <a:solidFill>
                  <a:srgbClr val="FFCC00"/>
                </a:solidFill>
              </a:rPr>
              <a:t>vài loại tệp mới </a:t>
            </a:r>
            <a:r>
              <a:rPr lang="en-US" smtClean="0">
                <a:solidFill>
                  <a:srgbClr val="FFCC00"/>
                </a:solidFill>
              </a:rPr>
              <a:t>được </a:t>
            </a:r>
            <a:r>
              <a:rPr lang="vi-VN" smtClean="0">
                <a:solidFill>
                  <a:srgbClr val="FFCC00"/>
                </a:solidFill>
              </a:rPr>
              <a:t>thêm </a:t>
            </a:r>
            <a:r>
              <a:rPr lang="vi-VN" dirty="0" smtClean="0">
                <a:solidFill>
                  <a:srgbClr val="FFCC00"/>
                </a:solidFill>
              </a:rPr>
              <a:t>vào danh sách bị chặn</a:t>
            </a:r>
            <a:r>
              <a:rPr lang="en-US" dirty="0" smtClean="0">
                <a:solidFill>
                  <a:srgbClr val="FFCC00"/>
                </a:solidFill>
              </a:rPr>
              <a:t>.</a:t>
            </a:r>
            <a:endParaRPr lang="en-US" dirty="0">
              <a:solidFill>
                <a:srgbClr val="FFCC00"/>
              </a:solidFill>
            </a:endParaRPr>
          </a:p>
        </p:txBody>
      </p:sp>
      <p:sp>
        <p:nvSpPr>
          <p:cNvPr id="257029"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57031" name="Rectangle 7"/>
          <p:cNvSpPr>
            <a:spLocks noChangeArrowheads="1"/>
          </p:cNvSpPr>
          <p:nvPr/>
        </p:nvSpPr>
        <p:spPr bwMode="auto">
          <a:xfrm>
            <a:off x="6119813" y="1749425"/>
            <a:ext cx="2744787" cy="981900"/>
          </a:xfrm>
          <a:prstGeom prst="rect">
            <a:avLst/>
          </a:prstGeom>
          <a:noFill/>
          <a:ln w="9525">
            <a:noFill/>
            <a:miter lim="800000"/>
            <a:headEnd/>
            <a:tailEnd/>
          </a:ln>
          <a:effectLst/>
        </p:spPr>
        <p:txBody>
          <a:bodyPr/>
          <a:lstStyle/>
          <a:p>
            <a:pPr>
              <a:spcBef>
                <a:spcPct val="20000"/>
              </a:spcBef>
              <a:spcAft>
                <a:spcPct val="75000"/>
              </a:spcAft>
            </a:pPr>
            <a:r>
              <a:rPr lang="en-US" sz="2000" dirty="0"/>
              <a:t>Outlook </a:t>
            </a:r>
            <a:r>
              <a:rPr lang="vi-VN" sz="2000" dirty="0" smtClean="0"/>
              <a:t>sẽ </a:t>
            </a:r>
            <a:r>
              <a:rPr lang="vi-VN" sz="2000" smtClean="0"/>
              <a:t>chặn </a:t>
            </a:r>
            <a:r>
              <a:rPr lang="en-US" sz="2000" smtClean="0"/>
              <a:t>một vài </a:t>
            </a:r>
            <a:r>
              <a:rPr lang="vi-VN" sz="2000" smtClean="0"/>
              <a:t>loại đính kèm</a:t>
            </a:r>
            <a:r>
              <a:rPr lang="en-US" sz="2000" smtClean="0"/>
              <a:t>. </a:t>
            </a:r>
            <a:endParaRPr lang="en-US" sz="2000" dirty="0"/>
          </a:p>
        </p:txBody>
      </p:sp>
      <p:pic>
        <p:nvPicPr>
          <p:cNvPr id="32" name="Picture 2"/>
          <p:cNvPicPr>
            <a:picLocks noChangeAspect="1" noChangeArrowheads="1"/>
          </p:cNvPicPr>
          <p:nvPr/>
        </p:nvPicPr>
        <p:blipFill>
          <a:blip r:embed="rId3"/>
          <a:srcRect/>
          <a:stretch>
            <a:fillRect/>
          </a:stretch>
        </p:blipFill>
        <p:spPr bwMode="auto">
          <a:xfrm>
            <a:off x="352517" y="923925"/>
            <a:ext cx="5732280" cy="2895600"/>
          </a:xfrm>
          <a:prstGeom prst="rect">
            <a:avLst/>
          </a:prstGeom>
          <a:noFill/>
          <a:ln w="9525">
            <a:noFill/>
            <a:miter lim="800000"/>
            <a:headEnd/>
            <a:tailEnd/>
          </a:ln>
          <a:effectLst/>
        </p:spPr>
      </p:pic>
      <p:sp>
        <p:nvSpPr>
          <p:cNvPr id="18" name="TextBox 17"/>
          <p:cNvSpPr txBox="1"/>
          <p:nvPr/>
        </p:nvSpPr>
        <p:spPr>
          <a:xfrm>
            <a:off x="834912" y="1353322"/>
            <a:ext cx="746237"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Thông báo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1587054" y="1353322"/>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Chèn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2267537" y="1353322"/>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Tùy chọn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2916123" y="1353322"/>
            <a:ext cx="1151052"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dạng Văn bản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1465673" y="2185147"/>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Bao gồm</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625362" y="1896247"/>
            <a:ext cx="593838"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kèm Tệp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1162050" y="1896247"/>
            <a:ext cx="704850"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kèm Khoản mục</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1701687" y="1896247"/>
            <a:ext cx="670038"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Danh thiếp</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6" name="TextBox 25"/>
          <p:cNvSpPr txBox="1"/>
          <p:nvPr/>
        </p:nvSpPr>
        <p:spPr>
          <a:xfrm>
            <a:off x="2301762" y="1896247"/>
            <a:ext cx="670038"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Lịch</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7" name="TextBox 26"/>
          <p:cNvSpPr txBox="1"/>
          <p:nvPr/>
        </p:nvSpPr>
        <p:spPr>
          <a:xfrm>
            <a:off x="2863737" y="1896247"/>
            <a:ext cx="670038"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Chữ ký</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animEffect transition="in" filter="slide(fromTop)">
                                      <p:cBhvr>
                                        <p:cTn id="7" dur="500"/>
                                        <p:tgtEl>
                                          <p:spTgt spid="257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7031">
                                            <p:txEl>
                                              <p:pRg st="0" end="0"/>
                                            </p:txEl>
                                          </p:spTgt>
                                        </p:tgtEl>
                                        <p:attrNameLst>
                                          <p:attrName>style.visibility</p:attrName>
                                        </p:attrNameLst>
                                      </p:cBhvr>
                                      <p:to>
                                        <p:strVal val="visible"/>
                                      </p:to>
                                    </p:set>
                                    <p:animEffect transition="in" filter="slide(fromTop)">
                                      <p:cBhvr>
                                        <p:cTn id="12" dur="500"/>
                                        <p:tgtEl>
                                          <p:spTgt spid="2570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57028">
                                            <p:txEl>
                                              <p:pRg st="0" end="0"/>
                                            </p:txEl>
                                          </p:spTgt>
                                        </p:tgtEl>
                                        <p:attrNameLst>
                                          <p:attrName>style.visibility</p:attrName>
                                        </p:attrNameLst>
                                      </p:cBhvr>
                                      <p:to>
                                        <p:strVal val="visible"/>
                                      </p:to>
                                    </p:set>
                                    <p:animEffect transition="in" filter="slide(fromLeft)">
                                      <p:cBhvr>
                                        <p:cTn id="17" dur="500"/>
                                        <p:tgtEl>
                                          <p:spTgt spid="25702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57028">
                                            <p:txEl>
                                              <p:pRg st="1" end="1"/>
                                            </p:txEl>
                                          </p:spTgt>
                                        </p:tgtEl>
                                        <p:attrNameLst>
                                          <p:attrName>style.visibility</p:attrName>
                                        </p:attrNameLst>
                                      </p:cBhvr>
                                      <p:to>
                                        <p:strVal val="visible"/>
                                      </p:to>
                                    </p:set>
                                    <p:animEffect transition="in" filter="slide(fromLeft)">
                                      <p:cBhvr>
                                        <p:cTn id="22" dur="500"/>
                                        <p:tgtEl>
                                          <p:spTgt spid="2570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autoUpdateAnimBg="0" advAuto="0"/>
      <p:bldP spid="257028" grpId="0" build="p" autoUpdateAnimBg="0"/>
      <p:bldP spid="25703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1138" y="73025"/>
            <a:ext cx="8027987" cy="614363"/>
          </a:xfrm>
        </p:spPr>
        <p:txBody>
          <a:bodyPr/>
          <a:lstStyle/>
          <a:p>
            <a:r>
              <a:rPr lang="vi-VN" dirty="0" smtClean="0"/>
              <a:t>Nhận </a:t>
            </a:r>
            <a:r>
              <a:rPr lang="vi-VN" smtClean="0"/>
              <a:t>biết Ruy-băng</a:t>
            </a:r>
            <a:endParaRPr lang="en-US" dirty="0"/>
          </a:p>
        </p:txBody>
      </p:sp>
      <p:sp>
        <p:nvSpPr>
          <p:cNvPr id="2355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vi-VN" sz="2000" smtClean="0"/>
              <a:t>Khi bạn lần đầu tạo ra thư trong Outlook 2007 (hay mở thư mới nhận được), bạn sẽ thấy </a:t>
            </a:r>
            <a:r>
              <a:rPr lang="vi-VN" sz="2000" b="1" smtClean="0"/>
              <a:t>Ruy-băng</a:t>
            </a:r>
            <a:r>
              <a:rPr lang="vi-VN" sz="2000" smtClean="0"/>
              <a:t>.</a:t>
            </a:r>
          </a:p>
          <a:p>
            <a:pPr>
              <a:spcBef>
                <a:spcPct val="20000"/>
              </a:spcBef>
              <a:spcAft>
                <a:spcPct val="75000"/>
              </a:spcAft>
            </a:pPr>
            <a:r>
              <a:rPr lang="vi-VN" sz="2000" smtClean="0"/>
              <a:t>Đó là dải nằm ngang trên đỉnh cửa sổ. </a:t>
            </a:r>
            <a:endParaRPr lang="vi-VN" sz="2000"/>
          </a:p>
        </p:txBody>
      </p:sp>
      <p:sp>
        <p:nvSpPr>
          <p:cNvPr id="23557" name="Rectangle 5"/>
          <p:cNvSpPr>
            <a:spLocks noChangeArrowheads="1"/>
          </p:cNvSpPr>
          <p:nvPr/>
        </p:nvSpPr>
        <p:spPr bwMode="auto">
          <a:xfrm>
            <a:off x="277813" y="3994150"/>
            <a:ext cx="5741987" cy="1957388"/>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Nó ở đó để giúp bạn thực hiện những công việc cần làm một cách dễ </a:t>
            </a:r>
            <a:r>
              <a:rPr lang="vi-VN" smtClean="0">
                <a:solidFill>
                  <a:srgbClr val="FFCC00"/>
                </a:solidFill>
              </a:rPr>
              <a:t>dàng chỉ </a:t>
            </a:r>
            <a:r>
              <a:rPr lang="en-US" smtClean="0">
                <a:solidFill>
                  <a:srgbClr val="FFCC00"/>
                </a:solidFill>
              </a:rPr>
              <a:t>với </a:t>
            </a:r>
            <a:r>
              <a:rPr lang="vi-VN" smtClean="0">
                <a:solidFill>
                  <a:srgbClr val="FFCC00"/>
                </a:solidFill>
              </a:rPr>
              <a:t>một </a:t>
            </a:r>
            <a:r>
              <a:rPr lang="en-US" smtClean="0">
                <a:solidFill>
                  <a:srgbClr val="FFCC00"/>
                </a:solidFill>
              </a:rPr>
              <a:t>vài </a:t>
            </a:r>
            <a:r>
              <a:rPr lang="vi-VN" smtClean="0">
                <a:solidFill>
                  <a:srgbClr val="FFCC00"/>
                </a:solidFill>
              </a:rPr>
              <a:t>bước</a:t>
            </a:r>
            <a:r>
              <a:rPr lang="en-US" dirty="0" smtClean="0">
                <a:solidFill>
                  <a:srgbClr val="FFCC00"/>
                </a:solidFill>
              </a:rPr>
              <a:t>. </a:t>
            </a:r>
            <a:endParaRPr lang="en-US" dirty="0">
              <a:solidFill>
                <a:srgbClr val="FFCC00"/>
              </a:solidFill>
            </a:endParaRPr>
          </a:p>
        </p:txBody>
      </p:sp>
      <p:sp>
        <p:nvSpPr>
          <p:cNvPr id="2355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61441" name="Picture 1"/>
          <p:cNvPicPr>
            <a:picLocks noGrp="1" noChangeAspect="1" noChangeArrowheads="1"/>
          </p:cNvPicPr>
          <p:nvPr>
            <p:ph sz="half" idx="1"/>
          </p:nvPr>
        </p:nvPicPr>
        <p:blipFill>
          <a:blip r:embed="rId3"/>
          <a:srcRect/>
          <a:stretch>
            <a:fillRect/>
          </a:stretch>
        </p:blipFill>
        <p:spPr bwMode="auto">
          <a:xfrm>
            <a:off x="354512" y="904875"/>
            <a:ext cx="5633038" cy="2854325"/>
          </a:xfrm>
          <a:prstGeom prst="rect">
            <a:avLst/>
          </a:prstGeom>
          <a:noFill/>
          <a:ln w="9525">
            <a:noFill/>
            <a:miter lim="800000"/>
            <a:headEnd/>
            <a:tailEnd/>
          </a:ln>
          <a:effectLst/>
        </p:spPr>
      </p:pic>
      <p:sp>
        <p:nvSpPr>
          <p:cNvPr id="9" name="TextBox 8"/>
          <p:cNvSpPr txBox="1"/>
          <p:nvPr/>
        </p:nvSpPr>
        <p:spPr>
          <a:xfrm>
            <a:off x="2785730" y="1073887"/>
            <a:ext cx="1754372" cy="307777"/>
          </a:xfrm>
          <a:prstGeom prst="rect">
            <a:avLst/>
          </a:prstGeom>
          <a:noFill/>
        </p:spPr>
        <p:txBody>
          <a:bodyPr wrap="square" rtlCol="0">
            <a:spAutoFit/>
          </a:bodyPr>
          <a:lstStyle/>
          <a:p>
            <a:pPr algn="ctr"/>
            <a:r>
              <a:rPr lang="vi-VN" sz="1400" b="1" smtClean="0">
                <a:solidFill>
                  <a:srgbClr val="000099"/>
                </a:solidFill>
              </a:rPr>
              <a:t>Ruy-băng</a:t>
            </a:r>
            <a:endParaRPr lang="en-US" sz="1400" b="1" dirty="0">
              <a:solidFill>
                <a:srgbClr val="000099"/>
              </a:solidFill>
            </a:endParaRPr>
          </a:p>
        </p:txBody>
      </p:sp>
      <p:sp>
        <p:nvSpPr>
          <p:cNvPr id="10" name="TextBox 9"/>
          <p:cNvSpPr txBox="1"/>
          <p:nvPr/>
        </p:nvSpPr>
        <p:spPr>
          <a:xfrm>
            <a:off x="637952" y="2296632"/>
            <a:ext cx="1754372" cy="307777"/>
          </a:xfrm>
          <a:prstGeom prst="rect">
            <a:avLst/>
          </a:prstGeom>
          <a:noFill/>
        </p:spPr>
        <p:txBody>
          <a:bodyPr wrap="square" rtlCol="0">
            <a:spAutoFit/>
          </a:bodyPr>
          <a:lstStyle/>
          <a:p>
            <a:pPr algn="ctr"/>
            <a:r>
              <a:rPr lang="vi-VN" sz="1400" b="1" smtClean="0">
                <a:solidFill>
                  <a:srgbClr val="99CCFF"/>
                </a:solidFill>
              </a:rPr>
              <a:t>Lịch</a:t>
            </a:r>
            <a:endParaRPr lang="en-US" sz="1400" b="1" dirty="0">
              <a:solidFill>
                <a:srgbClr val="99CCFF"/>
              </a:solidFill>
            </a:endParaRPr>
          </a:p>
        </p:txBody>
      </p:sp>
      <p:sp>
        <p:nvSpPr>
          <p:cNvPr id="11" name="TextBox 10"/>
          <p:cNvSpPr txBox="1"/>
          <p:nvPr/>
        </p:nvSpPr>
        <p:spPr>
          <a:xfrm>
            <a:off x="2466753" y="2296632"/>
            <a:ext cx="1754372" cy="307777"/>
          </a:xfrm>
          <a:prstGeom prst="rect">
            <a:avLst/>
          </a:prstGeom>
          <a:noFill/>
        </p:spPr>
        <p:txBody>
          <a:bodyPr wrap="square" rtlCol="0">
            <a:spAutoFit/>
          </a:bodyPr>
          <a:lstStyle/>
          <a:p>
            <a:pPr algn="ctr"/>
            <a:r>
              <a:rPr lang="vi-VN" sz="1400" b="1" smtClean="0">
                <a:solidFill>
                  <a:srgbClr val="99CCFF"/>
                </a:solidFill>
              </a:rPr>
              <a:t>Liên hệ</a:t>
            </a:r>
            <a:endParaRPr lang="en-US" sz="1400" b="1" dirty="0">
              <a:solidFill>
                <a:srgbClr val="99CCFF"/>
              </a:solidFill>
            </a:endParaRPr>
          </a:p>
        </p:txBody>
      </p:sp>
      <p:sp>
        <p:nvSpPr>
          <p:cNvPr id="12" name="TextBox 11"/>
          <p:cNvSpPr txBox="1"/>
          <p:nvPr/>
        </p:nvSpPr>
        <p:spPr>
          <a:xfrm>
            <a:off x="4007045" y="2296632"/>
            <a:ext cx="1929730" cy="307777"/>
          </a:xfrm>
          <a:prstGeom prst="rect">
            <a:avLst/>
          </a:prstGeom>
          <a:noFill/>
        </p:spPr>
        <p:txBody>
          <a:bodyPr wrap="square" rtlCol="0">
            <a:spAutoFit/>
          </a:bodyPr>
          <a:lstStyle/>
          <a:p>
            <a:pPr algn="ctr"/>
            <a:r>
              <a:rPr lang="vi-VN" sz="1400" b="1" dirty="0" smtClean="0">
                <a:solidFill>
                  <a:srgbClr val="99CCFF"/>
                </a:solidFill>
              </a:rPr>
              <a:t>Thanh Việc-Cần-làm</a:t>
            </a:r>
            <a:endParaRPr lang="en-US" sz="1400" b="1" dirty="0">
              <a:solidFill>
                <a:srgbClr val="99CCFF"/>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slide(fromTop)">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slide(fromTop)">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557">
                                            <p:txEl>
                                              <p:pRg st="0" end="0"/>
                                            </p:txEl>
                                          </p:spTgt>
                                        </p:tgtEl>
                                        <p:attrNameLst>
                                          <p:attrName>style.visibility</p:attrName>
                                        </p:attrNameLst>
                                      </p:cBhvr>
                                      <p:to>
                                        <p:strVal val="visible"/>
                                      </p:to>
                                    </p:set>
                                    <p:animEffect transition="in" filter="slide(fromLeft)">
                                      <p:cBhvr>
                                        <p:cTn id="17" dur="500"/>
                                        <p:tgtEl>
                                          <p:spTgt spid="235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23557"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4"/>
          <a:srcRect/>
          <a:stretch>
            <a:fillRect/>
          </a:stretch>
        </p:blipFill>
        <p:spPr bwMode="auto">
          <a:xfrm>
            <a:off x="352131" y="971550"/>
            <a:ext cx="5656852" cy="2857500"/>
          </a:xfrm>
          <a:prstGeom prst="rect">
            <a:avLst/>
          </a:prstGeom>
          <a:noFill/>
          <a:ln w="9525">
            <a:noFill/>
            <a:miter lim="800000"/>
            <a:headEnd/>
            <a:tailEnd/>
          </a:ln>
          <a:effectLst/>
        </p:spPr>
      </p:pic>
      <p:sp>
        <p:nvSpPr>
          <p:cNvPr id="259074" name="Rectangle 2"/>
          <p:cNvSpPr>
            <a:spLocks noGrp="1" noChangeArrowheads="1"/>
          </p:cNvSpPr>
          <p:nvPr>
            <p:ph type="title"/>
          </p:nvPr>
        </p:nvSpPr>
        <p:spPr>
          <a:xfrm>
            <a:off x="239713" y="63500"/>
            <a:ext cx="8904287" cy="614363"/>
          </a:xfrm>
        </p:spPr>
        <p:txBody>
          <a:bodyPr/>
          <a:lstStyle/>
          <a:p>
            <a:r>
              <a:rPr lang="en-US" smtClean="0"/>
              <a:t>Bao gồm </a:t>
            </a:r>
            <a:r>
              <a:rPr lang="vi-VN" smtClean="0"/>
              <a:t>ảnh </a:t>
            </a:r>
            <a:r>
              <a:rPr lang="en-US" smtClean="0"/>
              <a:t>cùng </a:t>
            </a:r>
            <a:r>
              <a:rPr lang="vi-VN" smtClean="0"/>
              <a:t>dòng </a:t>
            </a:r>
            <a:r>
              <a:rPr lang="en-US" smtClean="0"/>
              <a:t>với </a:t>
            </a:r>
            <a:r>
              <a:rPr lang="vi-VN" smtClean="0"/>
              <a:t>văn </a:t>
            </a:r>
            <a:r>
              <a:rPr lang="vi-VN" dirty="0" smtClean="0"/>
              <a:t>bản</a:t>
            </a:r>
            <a:endParaRPr lang="en-US" dirty="0"/>
          </a:p>
        </p:txBody>
      </p:sp>
      <p:sp>
        <p:nvSpPr>
          <p:cNvPr id="25907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smtClean="0"/>
              <a:t>Trong Outlook, thật dễ dàng gửi ảnh trong phần nội dung của thư thay vì như các tệp đính kèm tách riêng. </a:t>
            </a:r>
          </a:p>
          <a:p>
            <a:pPr>
              <a:spcBef>
                <a:spcPct val="20000"/>
              </a:spcBef>
              <a:spcAft>
                <a:spcPct val="75000"/>
              </a:spcAft>
            </a:pPr>
            <a:endParaRPr lang="vi-VN" sz="2000"/>
          </a:p>
        </p:txBody>
      </p:sp>
      <p:graphicFrame>
        <p:nvGraphicFramePr>
          <p:cNvPr id="259076" name="Object 4"/>
          <p:cNvGraphicFramePr>
            <a:graphicFrameLocks noChangeAspect="1"/>
          </p:cNvGraphicFramePr>
          <p:nvPr/>
        </p:nvGraphicFramePr>
        <p:xfrm>
          <a:off x="339725" y="4535488"/>
          <a:ext cx="269875" cy="303212"/>
        </p:xfrm>
        <a:graphic>
          <a:graphicData uri="http://schemas.openxmlformats.org/presentationml/2006/ole">
            <p:oleObj spid="_x0000_s259076" name="Visio" r:id="rId5" imgW="270231" imgH="303063" progId="">
              <p:embed/>
            </p:oleObj>
          </a:graphicData>
        </a:graphic>
      </p:graphicFrame>
      <p:graphicFrame>
        <p:nvGraphicFramePr>
          <p:cNvPr id="259077" name="Object 5"/>
          <p:cNvGraphicFramePr>
            <a:graphicFrameLocks noChangeAspect="1"/>
          </p:cNvGraphicFramePr>
          <p:nvPr/>
        </p:nvGraphicFramePr>
        <p:xfrm>
          <a:off x="339725" y="4983163"/>
          <a:ext cx="269875" cy="303212"/>
        </p:xfrm>
        <a:graphic>
          <a:graphicData uri="http://schemas.openxmlformats.org/presentationml/2006/ole">
            <p:oleObj spid="_x0000_s259077" name="Visio" r:id="rId6" imgW="270231" imgH="303063" progId="">
              <p:embed/>
            </p:oleObj>
          </a:graphicData>
        </a:graphic>
      </p:graphicFrame>
      <p:sp>
        <p:nvSpPr>
          <p:cNvPr id="259079"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59081" name="Rectangle 9"/>
          <p:cNvSpPr>
            <a:spLocks noChangeArrowheads="1"/>
          </p:cNvSpPr>
          <p:nvPr/>
        </p:nvSpPr>
        <p:spPr bwMode="auto">
          <a:xfrm>
            <a:off x="676275" y="4502150"/>
            <a:ext cx="5940425" cy="1103379"/>
          </a:xfrm>
          <a:prstGeom prst="rect">
            <a:avLst/>
          </a:prstGeom>
          <a:noFill/>
          <a:ln w="9525" algn="ctr">
            <a:noFill/>
            <a:miter lim="800000"/>
            <a:headEnd/>
            <a:tailEnd/>
          </a:ln>
          <a:effectLst/>
        </p:spPr>
        <p:txBody>
          <a:bodyPr>
            <a:spAutoFit/>
          </a:bodyPr>
          <a:lstStyle/>
          <a:p>
            <a:pPr>
              <a:spcBef>
                <a:spcPct val="20000"/>
              </a:spcBef>
              <a:spcAft>
                <a:spcPct val="45000"/>
              </a:spcAft>
            </a:pPr>
            <a:r>
              <a:rPr lang="vi-VN" dirty="0" smtClean="0">
                <a:solidFill>
                  <a:srgbClr val="FFCC00"/>
                </a:solidFill>
              </a:rPr>
              <a:t>Bấm vào lệnh </a:t>
            </a:r>
            <a:r>
              <a:rPr lang="vi-VN" b="1" dirty="0" smtClean="0">
                <a:solidFill>
                  <a:srgbClr val="FFCC00"/>
                </a:solidFill>
              </a:rPr>
              <a:t>Hình ảnh</a:t>
            </a:r>
            <a:r>
              <a:rPr lang="vi-VN" dirty="0" smtClean="0">
                <a:solidFill>
                  <a:srgbClr val="FFCC00"/>
                </a:solidFill>
              </a:rPr>
              <a:t> trên tab </a:t>
            </a:r>
            <a:r>
              <a:rPr lang="vi-VN" b="1" dirty="0" smtClean="0">
                <a:solidFill>
                  <a:srgbClr val="FFCC00"/>
                </a:solidFill>
              </a:rPr>
              <a:t>Chèn</a:t>
            </a:r>
            <a:r>
              <a:rPr lang="en-US" dirty="0" smtClean="0">
                <a:solidFill>
                  <a:srgbClr val="FFCC00"/>
                </a:solidFill>
              </a:rPr>
              <a:t>.</a:t>
            </a:r>
            <a:endParaRPr lang="en-US" dirty="0">
              <a:solidFill>
                <a:srgbClr val="FFCC00"/>
              </a:solidFill>
            </a:endParaRPr>
          </a:p>
          <a:p>
            <a:pPr>
              <a:spcBef>
                <a:spcPct val="20000"/>
              </a:spcBef>
              <a:spcAft>
                <a:spcPct val="45000"/>
              </a:spcAft>
            </a:pPr>
            <a:r>
              <a:rPr lang="vi-VN" dirty="0" smtClean="0">
                <a:solidFill>
                  <a:srgbClr val="FFCC00"/>
                </a:solidFill>
              </a:rPr>
              <a:t>Như trong minh họa, bạn sẽ nhìn thấy ảnh trong phần nội dung của thư</a:t>
            </a:r>
            <a:r>
              <a:rPr lang="en-US" dirty="0" smtClean="0">
                <a:solidFill>
                  <a:srgbClr val="FFCC00"/>
                </a:solidFill>
              </a:rPr>
              <a:t>. </a:t>
            </a:r>
            <a:endParaRPr lang="en-US" dirty="0">
              <a:solidFill>
                <a:srgbClr val="FFCC00"/>
              </a:solidFill>
            </a:endParaRPr>
          </a:p>
        </p:txBody>
      </p:sp>
      <p:sp>
        <p:nvSpPr>
          <p:cNvPr id="259082" name="Rectangle 10"/>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Để làm điều này</a:t>
            </a:r>
            <a:r>
              <a:rPr lang="en-US" dirty="0" smtClean="0">
                <a:solidFill>
                  <a:srgbClr val="FFCC00"/>
                </a:solidFill>
              </a:rPr>
              <a:t>:</a:t>
            </a:r>
            <a:endParaRPr lang="en-US" dirty="0">
              <a:solidFill>
                <a:srgbClr val="FFCC00"/>
              </a:solidFill>
            </a:endParaRPr>
          </a:p>
        </p:txBody>
      </p:sp>
      <p:sp>
        <p:nvSpPr>
          <p:cNvPr id="22" name="TextBox 21"/>
          <p:cNvSpPr txBox="1"/>
          <p:nvPr/>
        </p:nvSpPr>
        <p:spPr>
          <a:xfrm>
            <a:off x="3997213" y="1905772"/>
            <a:ext cx="628650" cy="215444"/>
          </a:xfrm>
          <a:prstGeom prst="rect">
            <a:avLst/>
          </a:prstGeom>
          <a:noFill/>
        </p:spPr>
        <p:txBody>
          <a:bodyPr wrap="square" rtlCol="0">
            <a:spAutoFit/>
          </a:bodyPr>
          <a:lstStyle/>
          <a:p>
            <a:pPr algn="ctr"/>
            <a:r>
              <a:rPr lang="vi-VN" sz="800" dirty="0" smtClean="0">
                <a:solidFill>
                  <a:schemeClr val="bg2">
                    <a:lumMod val="75000"/>
                  </a:schemeClr>
                </a:solidFill>
                <a:latin typeface="Arial Unicode MS" pitchFamily="34" charset="-128"/>
                <a:ea typeface="Arial Unicode MS" pitchFamily="34" charset="-128"/>
                <a:cs typeface="Arial Unicode MS" pitchFamily="34" charset="-128"/>
              </a:rPr>
              <a:t>Hình ảnh</a:t>
            </a:r>
            <a:endParaRPr lang="en-US" sz="900" dirty="0">
              <a:solidFill>
                <a:schemeClr val="bg2">
                  <a:lumMod val="75000"/>
                </a:schemeClr>
              </a:solidFill>
              <a:latin typeface="Arial Unicode MS" pitchFamily="34" charset="-128"/>
              <a:ea typeface="Arial Unicode MS" pitchFamily="34" charset="-128"/>
              <a:cs typeface="Arial Unicode MS" pitchFamily="34" charset="-128"/>
            </a:endParaRPr>
          </a:p>
        </p:txBody>
      </p:sp>
      <p:sp>
        <p:nvSpPr>
          <p:cNvPr id="27" name="TextBox 26"/>
          <p:cNvSpPr txBox="1"/>
          <p:nvPr/>
        </p:nvSpPr>
        <p:spPr>
          <a:xfrm>
            <a:off x="4606812" y="2201047"/>
            <a:ext cx="946263" cy="215444"/>
          </a:xfrm>
          <a:prstGeom prst="rect">
            <a:avLst/>
          </a:prstGeom>
          <a:noFill/>
        </p:spPr>
        <p:txBody>
          <a:bodyPr wrap="square" rtlCol="0">
            <a:spAutoFit/>
          </a:bodyPr>
          <a:lstStyle/>
          <a:p>
            <a:pPr algn="ctr"/>
            <a:r>
              <a:rPr lang="vi-VN" sz="800" dirty="0" smtClean="0">
                <a:solidFill>
                  <a:srgbClr val="0070C0"/>
                </a:solidFill>
                <a:latin typeface="Arial Unicode MS" pitchFamily="34" charset="-128"/>
                <a:ea typeface="Arial Unicode MS" pitchFamily="34" charset="-128"/>
                <a:cs typeface="Arial Unicode MS" pitchFamily="34" charset="-128"/>
              </a:rPr>
              <a:t>Hình minh họa</a:t>
            </a:r>
            <a:endParaRPr lang="en-US" sz="900" dirty="0">
              <a:solidFill>
                <a:srgbClr val="0070C0"/>
              </a:solidFill>
              <a:latin typeface="Arial Unicode MS" pitchFamily="34" charset="-128"/>
              <a:ea typeface="Arial Unicode MS" pitchFamily="34" charset="-128"/>
              <a:cs typeface="Arial Unicode MS" pitchFamily="34" charset="-128"/>
            </a:endParaRPr>
          </a:p>
        </p:txBody>
      </p:sp>
      <p:sp>
        <p:nvSpPr>
          <p:cNvPr id="15" name="TextBox 14"/>
          <p:cNvSpPr txBox="1"/>
          <p:nvPr/>
        </p:nvSpPr>
        <p:spPr>
          <a:xfrm>
            <a:off x="834912" y="1362847"/>
            <a:ext cx="746237"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Thông báo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6" name="TextBox 15"/>
          <p:cNvSpPr txBox="1"/>
          <p:nvPr/>
        </p:nvSpPr>
        <p:spPr>
          <a:xfrm>
            <a:off x="1587054" y="1362847"/>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Chèn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2267537" y="1362847"/>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Tùy chọn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59075"/>
                                        </p:tgtEl>
                                        <p:attrNameLst>
                                          <p:attrName>style.visibility</p:attrName>
                                        </p:attrNameLst>
                                      </p:cBhvr>
                                      <p:to>
                                        <p:strVal val="visible"/>
                                      </p:to>
                                    </p:set>
                                    <p:animEffect transition="in" filter="slide(fromTop)">
                                      <p:cBhvr>
                                        <p:cTn id="7" dur="500"/>
                                        <p:tgtEl>
                                          <p:spTgt spid="25907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59082">
                                            <p:txEl>
                                              <p:pRg st="0" end="0"/>
                                            </p:txEl>
                                          </p:spTgt>
                                        </p:tgtEl>
                                        <p:attrNameLst>
                                          <p:attrName>style.visibility</p:attrName>
                                        </p:attrNameLst>
                                      </p:cBhvr>
                                      <p:to>
                                        <p:strVal val="visible"/>
                                      </p:to>
                                    </p:set>
                                    <p:animEffect transition="in" filter="slide(fromLeft)">
                                      <p:cBhvr>
                                        <p:cTn id="12" dur="500"/>
                                        <p:tgtEl>
                                          <p:spTgt spid="25908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59076"/>
                                        </p:tgtEl>
                                        <p:attrNameLst>
                                          <p:attrName>style.visibility</p:attrName>
                                        </p:attrNameLst>
                                      </p:cBhvr>
                                      <p:to>
                                        <p:strVal val="visible"/>
                                      </p:to>
                                    </p:set>
                                    <p:animEffect transition="in" filter="dissolve">
                                      <p:cBhvr>
                                        <p:cTn id="17" dur="500"/>
                                        <p:tgtEl>
                                          <p:spTgt spid="259076"/>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59077"/>
                                        </p:tgtEl>
                                        <p:attrNameLst>
                                          <p:attrName>style.visibility</p:attrName>
                                        </p:attrNameLst>
                                      </p:cBhvr>
                                      <p:to>
                                        <p:strVal val="visible"/>
                                      </p:to>
                                    </p:set>
                                    <p:animEffect transition="in" filter="dissolve">
                                      <p:cBhvr>
                                        <p:cTn id="21" dur="500"/>
                                        <p:tgtEl>
                                          <p:spTgt spid="259077"/>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59081">
                                            <p:txEl>
                                              <p:pRg st="0" end="0"/>
                                            </p:txEl>
                                          </p:spTgt>
                                        </p:tgtEl>
                                        <p:attrNameLst>
                                          <p:attrName>style.visibility</p:attrName>
                                        </p:attrNameLst>
                                      </p:cBhvr>
                                      <p:to>
                                        <p:strVal val="visible"/>
                                      </p:to>
                                    </p:set>
                                    <p:animEffect transition="in" filter="checkerboard(across)">
                                      <p:cBhvr>
                                        <p:cTn id="26" dur="500"/>
                                        <p:tgtEl>
                                          <p:spTgt spid="25908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59081">
                                            <p:txEl>
                                              <p:pRg st="1" end="1"/>
                                            </p:txEl>
                                          </p:spTgt>
                                        </p:tgtEl>
                                        <p:attrNameLst>
                                          <p:attrName>style.visibility</p:attrName>
                                        </p:attrNameLst>
                                      </p:cBhvr>
                                      <p:to>
                                        <p:strVal val="visible"/>
                                      </p:to>
                                    </p:set>
                                    <p:animEffect transition="in" filter="checkerboard(across)">
                                      <p:cBhvr>
                                        <p:cTn id="31" dur="500"/>
                                        <p:tgtEl>
                                          <p:spTgt spid="2590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autoUpdateAnimBg="0"/>
      <p:bldP spid="259081" grpId="0" build="p" autoUpdateAnimBg="0"/>
      <p:bldP spid="259082"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4"/>
          <a:srcRect/>
          <a:stretch>
            <a:fillRect/>
          </a:stretch>
        </p:blipFill>
        <p:spPr bwMode="auto">
          <a:xfrm>
            <a:off x="284164" y="934651"/>
            <a:ext cx="5773736" cy="2931298"/>
          </a:xfrm>
          <a:prstGeom prst="rect">
            <a:avLst/>
          </a:prstGeom>
          <a:noFill/>
          <a:ln w="9525">
            <a:noFill/>
            <a:miter lim="800000"/>
            <a:headEnd/>
            <a:tailEnd/>
          </a:ln>
          <a:effectLst/>
        </p:spPr>
      </p:pic>
      <p:sp>
        <p:nvSpPr>
          <p:cNvPr id="261122" name="Rectangle 2"/>
          <p:cNvSpPr>
            <a:spLocks noGrp="1" noChangeArrowheads="1"/>
          </p:cNvSpPr>
          <p:nvPr>
            <p:ph type="title"/>
          </p:nvPr>
        </p:nvSpPr>
        <p:spPr>
          <a:xfrm>
            <a:off x="239713" y="63500"/>
            <a:ext cx="8904287" cy="614363"/>
          </a:xfrm>
        </p:spPr>
        <p:txBody>
          <a:bodyPr/>
          <a:lstStyle/>
          <a:p>
            <a:r>
              <a:rPr lang="vi-VN" dirty="0" smtClean="0"/>
              <a:t>Hãy nhận biết hình dưới: các tab hiện và ẩn</a:t>
            </a:r>
            <a:endParaRPr lang="vi-VN" dirty="0"/>
          </a:p>
        </p:txBody>
      </p:sp>
      <p:sp>
        <p:nvSpPr>
          <p:cNvPr id="26112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smtClean="0"/>
              <a:t>Việc thảo luận về hình bên cho cơ hội giải thích nhiều hơn về Ruy-băng: </a:t>
            </a:r>
          </a:p>
          <a:p>
            <a:pPr>
              <a:spcBef>
                <a:spcPct val="20000"/>
              </a:spcBef>
              <a:spcAft>
                <a:spcPct val="75000"/>
              </a:spcAft>
            </a:pPr>
            <a:r>
              <a:rPr lang="vi-VN" sz="2000" smtClean="0"/>
              <a:t>Một số tab chỉ xuất hiện khi bạn thực hiện những nhiệm vụ cụ thể. </a:t>
            </a:r>
            <a:endParaRPr lang="vi-VN" sz="2000"/>
          </a:p>
        </p:txBody>
      </p:sp>
      <p:graphicFrame>
        <p:nvGraphicFramePr>
          <p:cNvPr id="261124" name="Object 4"/>
          <p:cNvGraphicFramePr>
            <a:graphicFrameLocks noChangeAspect="1"/>
          </p:cNvGraphicFramePr>
          <p:nvPr/>
        </p:nvGraphicFramePr>
        <p:xfrm>
          <a:off x="339725" y="4535488"/>
          <a:ext cx="269875" cy="303212"/>
        </p:xfrm>
        <a:graphic>
          <a:graphicData uri="http://schemas.openxmlformats.org/presentationml/2006/ole">
            <p:oleObj spid="_x0000_s261124" name="Visio" r:id="rId5" imgW="270231" imgH="303063" progId="">
              <p:embed/>
            </p:oleObj>
          </a:graphicData>
        </a:graphic>
      </p:graphicFrame>
      <p:graphicFrame>
        <p:nvGraphicFramePr>
          <p:cNvPr id="261125" name="Object 5"/>
          <p:cNvGraphicFramePr>
            <a:graphicFrameLocks noChangeAspect="1"/>
          </p:cNvGraphicFramePr>
          <p:nvPr/>
        </p:nvGraphicFramePr>
        <p:xfrm>
          <a:off x="339725" y="4983163"/>
          <a:ext cx="269875" cy="303212"/>
        </p:xfrm>
        <a:graphic>
          <a:graphicData uri="http://schemas.openxmlformats.org/presentationml/2006/ole">
            <p:oleObj spid="_x0000_s261125" name="Visio" r:id="rId6" imgW="270231" imgH="303063" progId="">
              <p:embed/>
            </p:oleObj>
          </a:graphicData>
        </a:graphic>
      </p:graphicFrame>
      <p:graphicFrame>
        <p:nvGraphicFramePr>
          <p:cNvPr id="261126" name="Object 6"/>
          <p:cNvGraphicFramePr>
            <a:graphicFrameLocks noChangeAspect="1"/>
          </p:cNvGraphicFramePr>
          <p:nvPr/>
        </p:nvGraphicFramePr>
        <p:xfrm>
          <a:off x="339725" y="5446713"/>
          <a:ext cx="269875" cy="303212"/>
        </p:xfrm>
        <a:graphic>
          <a:graphicData uri="http://schemas.openxmlformats.org/presentationml/2006/ole">
            <p:oleObj spid="_x0000_s261126" name="Visio" r:id="rId7" imgW="270231" imgH="303063" progId="">
              <p:embed/>
            </p:oleObj>
          </a:graphicData>
        </a:graphic>
      </p:graphicFrame>
      <p:sp>
        <p:nvSpPr>
          <p:cNvPr id="26112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61129" name="Rectangle 9"/>
          <p:cNvSpPr>
            <a:spLocks noChangeArrowheads="1"/>
          </p:cNvSpPr>
          <p:nvPr/>
        </p:nvSpPr>
        <p:spPr bwMode="auto">
          <a:xfrm>
            <a:off x="676275" y="4502150"/>
            <a:ext cx="6276975" cy="1560427"/>
          </a:xfrm>
          <a:prstGeom prst="rect">
            <a:avLst/>
          </a:prstGeom>
          <a:noFill/>
          <a:ln w="9525" algn="ctr">
            <a:noFill/>
            <a:miter lim="800000"/>
            <a:headEnd/>
            <a:tailEnd/>
          </a:ln>
          <a:effectLst/>
        </p:spPr>
        <p:txBody>
          <a:bodyPr wrap="square">
            <a:spAutoFit/>
          </a:bodyPr>
          <a:lstStyle/>
          <a:p>
            <a:pPr>
              <a:spcBef>
                <a:spcPct val="20000"/>
              </a:spcBef>
              <a:spcAft>
                <a:spcPct val="45000"/>
              </a:spcAft>
            </a:pPr>
            <a:r>
              <a:rPr lang="vi-VN" dirty="0" smtClean="0">
                <a:solidFill>
                  <a:srgbClr val="FFCC00"/>
                </a:solidFill>
              </a:rPr>
              <a:t>Chọn </a:t>
            </a:r>
            <a:r>
              <a:rPr lang="en-US" dirty="0" err="1" smtClean="0">
                <a:solidFill>
                  <a:srgbClr val="FFCC00"/>
                </a:solidFill>
              </a:rPr>
              <a:t>một</a:t>
            </a:r>
            <a:r>
              <a:rPr lang="en-US" dirty="0" smtClean="0">
                <a:solidFill>
                  <a:srgbClr val="FFCC00"/>
                </a:solidFill>
              </a:rPr>
              <a:t> </a:t>
            </a:r>
            <a:r>
              <a:rPr lang="en-US" dirty="0" err="1" smtClean="0">
                <a:solidFill>
                  <a:srgbClr val="FFCC00"/>
                </a:solidFill>
              </a:rPr>
              <a:t>hình</a:t>
            </a:r>
            <a:r>
              <a:rPr lang="en-US" dirty="0" smtClean="0">
                <a:solidFill>
                  <a:srgbClr val="FFCC00"/>
                </a:solidFill>
              </a:rPr>
              <a:t> </a:t>
            </a:r>
            <a:r>
              <a:rPr lang="vi-VN" dirty="0" smtClean="0">
                <a:solidFill>
                  <a:srgbClr val="FFCC00"/>
                </a:solidFill>
              </a:rPr>
              <a:t>ảnh </a:t>
            </a:r>
            <a:r>
              <a:rPr lang="en-US" dirty="0" smtClean="0">
                <a:solidFill>
                  <a:srgbClr val="FFCC00"/>
                </a:solidFill>
              </a:rPr>
              <a:t>mà </a:t>
            </a:r>
            <a:r>
              <a:rPr lang="vi-VN" dirty="0" smtClean="0">
                <a:solidFill>
                  <a:srgbClr val="FFCC00"/>
                </a:solidFill>
              </a:rPr>
              <a:t>bạn đã chèn vào thư</a:t>
            </a:r>
            <a:r>
              <a:rPr lang="en-US" dirty="0" smtClean="0">
                <a:solidFill>
                  <a:srgbClr val="FFCC00"/>
                </a:solidFill>
              </a:rPr>
              <a:t>…</a:t>
            </a:r>
            <a:endParaRPr lang="en-US" dirty="0">
              <a:solidFill>
                <a:srgbClr val="FFCC00"/>
              </a:solidFill>
            </a:endParaRPr>
          </a:p>
          <a:p>
            <a:pPr>
              <a:spcBef>
                <a:spcPct val="20000"/>
              </a:spcBef>
              <a:spcAft>
                <a:spcPct val="45000"/>
              </a:spcAft>
            </a:pPr>
            <a:r>
              <a:rPr lang="en-US" dirty="0" smtClean="0">
                <a:solidFill>
                  <a:srgbClr val="FFCC00"/>
                </a:solidFill>
              </a:rPr>
              <a:t>…</a:t>
            </a:r>
            <a:r>
              <a:rPr lang="vi-VN" dirty="0" smtClean="0">
                <a:solidFill>
                  <a:srgbClr val="FFCC00"/>
                </a:solidFill>
              </a:rPr>
              <a:t>bạn sẽ thấy </a:t>
            </a:r>
            <a:r>
              <a:rPr lang="vi-VN" b="1" dirty="0" smtClean="0">
                <a:solidFill>
                  <a:srgbClr val="FFCC00"/>
                </a:solidFill>
              </a:rPr>
              <a:t>Công cụ Hinh ảnh</a:t>
            </a:r>
            <a:r>
              <a:rPr lang="vi-VN" dirty="0" smtClean="0">
                <a:solidFill>
                  <a:srgbClr val="FFCC00"/>
                </a:solidFill>
              </a:rPr>
              <a:t> xuất hiện trên Ruy-</a:t>
            </a:r>
            <a:r>
              <a:rPr lang="en-US" dirty="0" err="1" smtClean="0">
                <a:solidFill>
                  <a:srgbClr val="FFCC00"/>
                </a:solidFill>
              </a:rPr>
              <a:t>băng</a:t>
            </a:r>
            <a:r>
              <a:rPr lang="en-US" dirty="0" smtClean="0">
                <a:solidFill>
                  <a:srgbClr val="FFCC00"/>
                </a:solidFill>
              </a:rPr>
              <a:t>.</a:t>
            </a:r>
            <a:endParaRPr lang="en-US" dirty="0">
              <a:solidFill>
                <a:srgbClr val="FFCC00"/>
              </a:solidFill>
            </a:endParaRPr>
          </a:p>
          <a:p>
            <a:pPr>
              <a:spcBef>
                <a:spcPct val="20000"/>
              </a:spcBef>
              <a:spcAft>
                <a:spcPct val="45000"/>
              </a:spcAft>
            </a:pPr>
            <a:r>
              <a:rPr lang="vi-VN" dirty="0" smtClean="0">
                <a:solidFill>
                  <a:srgbClr val="FFCC00"/>
                </a:solidFill>
              </a:rPr>
              <a:t>Tab </a:t>
            </a:r>
            <a:r>
              <a:rPr lang="vi-VN" b="1" dirty="0" smtClean="0">
                <a:solidFill>
                  <a:srgbClr val="FFCC00"/>
                </a:solidFill>
              </a:rPr>
              <a:t>Định dạng</a:t>
            </a:r>
            <a:r>
              <a:rPr lang="vi-VN" dirty="0" smtClean="0">
                <a:solidFill>
                  <a:srgbClr val="FFCC00"/>
                </a:solidFill>
              </a:rPr>
              <a:t> gồm các lệnh có thể sử dụng để </a:t>
            </a:r>
            <a:r>
              <a:rPr lang="en-US" dirty="0" err="1" smtClean="0">
                <a:solidFill>
                  <a:srgbClr val="FFCC00"/>
                </a:solidFill>
              </a:rPr>
              <a:t>sửa</a:t>
            </a:r>
            <a:r>
              <a:rPr lang="en-US" dirty="0" smtClean="0">
                <a:solidFill>
                  <a:srgbClr val="FFCC00"/>
                </a:solidFill>
              </a:rPr>
              <a:t> </a:t>
            </a:r>
            <a:r>
              <a:rPr lang="en-US" dirty="0" err="1" smtClean="0">
                <a:solidFill>
                  <a:srgbClr val="FFCC00"/>
                </a:solidFill>
              </a:rPr>
              <a:t>ảnh</a:t>
            </a:r>
            <a:r>
              <a:rPr lang="vi-VN" dirty="0" smtClean="0">
                <a:solidFill>
                  <a:srgbClr val="FFCC00"/>
                </a:solidFill>
              </a:rPr>
              <a:t> trước khi gửi</a:t>
            </a:r>
            <a:r>
              <a:rPr lang="en-US" dirty="0" smtClean="0">
                <a:solidFill>
                  <a:srgbClr val="FFCC00"/>
                </a:solidFill>
              </a:rPr>
              <a:t> nó.</a:t>
            </a:r>
            <a:endParaRPr lang="en-US" dirty="0">
              <a:solidFill>
                <a:srgbClr val="FFCC00"/>
              </a:solidFill>
            </a:endParaRPr>
          </a:p>
        </p:txBody>
      </p:sp>
      <p:sp>
        <p:nvSpPr>
          <p:cNvPr id="261130" name="Rectangle 10"/>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Ví dụ</a:t>
            </a:r>
            <a:r>
              <a:rPr lang="en-US" dirty="0" smtClean="0">
                <a:solidFill>
                  <a:srgbClr val="FFCC00"/>
                </a:solidFill>
              </a:rPr>
              <a:t>, </a:t>
            </a:r>
            <a:r>
              <a:rPr lang="vi-VN" dirty="0" smtClean="0">
                <a:solidFill>
                  <a:srgbClr val="FFCC00"/>
                </a:solidFill>
              </a:rPr>
              <a:t>khi bạn</a:t>
            </a:r>
            <a:r>
              <a:rPr lang="en-US" dirty="0" smtClean="0">
                <a:solidFill>
                  <a:srgbClr val="FFCC00"/>
                </a:solidFill>
              </a:rPr>
              <a:t>:</a:t>
            </a:r>
            <a:endParaRPr lang="en-US" dirty="0">
              <a:solidFill>
                <a:srgbClr val="FFCC00"/>
              </a:solidFill>
            </a:endParaRPr>
          </a:p>
        </p:txBody>
      </p:sp>
      <p:sp>
        <p:nvSpPr>
          <p:cNvPr id="20" name="TextBox 19"/>
          <p:cNvSpPr txBox="1"/>
          <p:nvPr/>
        </p:nvSpPr>
        <p:spPr>
          <a:xfrm>
            <a:off x="2663712" y="2134372"/>
            <a:ext cx="1146288" cy="215444"/>
          </a:xfrm>
          <a:prstGeom prst="rect">
            <a:avLst/>
          </a:prstGeom>
          <a:noFill/>
        </p:spPr>
        <p:txBody>
          <a:bodyPr wrap="square" rtlCol="0">
            <a:spAutoFit/>
          </a:bodyPr>
          <a:lstStyle/>
          <a:p>
            <a:pPr algn="ctr"/>
            <a:r>
              <a:rPr lang="vi-VN" sz="800" dirty="0" smtClean="0">
                <a:solidFill>
                  <a:srgbClr val="0070C0"/>
                </a:solidFill>
                <a:latin typeface="Arial Unicode MS" pitchFamily="34" charset="-128"/>
                <a:ea typeface="Arial Unicode MS" pitchFamily="34" charset="-128"/>
                <a:cs typeface="Arial Unicode MS" pitchFamily="34" charset="-128"/>
              </a:rPr>
              <a:t>Kiểu Hình ảnh</a:t>
            </a:r>
            <a:endParaRPr lang="en-US" sz="900" dirty="0">
              <a:solidFill>
                <a:srgbClr val="0070C0"/>
              </a:solidFill>
              <a:latin typeface="Arial Unicode MS" pitchFamily="34" charset="-128"/>
              <a:ea typeface="Arial Unicode MS" pitchFamily="34" charset="-128"/>
              <a:cs typeface="Arial Unicode MS" pitchFamily="34" charset="-128"/>
            </a:endParaRPr>
          </a:p>
        </p:txBody>
      </p:sp>
      <p:sp>
        <p:nvSpPr>
          <p:cNvPr id="31" name="TextBox 30"/>
          <p:cNvSpPr txBox="1"/>
          <p:nvPr/>
        </p:nvSpPr>
        <p:spPr>
          <a:xfrm>
            <a:off x="463437" y="2134372"/>
            <a:ext cx="812913" cy="215444"/>
          </a:xfrm>
          <a:prstGeom prst="rect">
            <a:avLst/>
          </a:prstGeom>
          <a:noFill/>
        </p:spPr>
        <p:txBody>
          <a:bodyPr wrap="square" rtlCol="0">
            <a:spAutoFit/>
          </a:bodyPr>
          <a:lstStyle/>
          <a:p>
            <a:pPr algn="ctr"/>
            <a:r>
              <a:rPr lang="vi-VN" sz="800" dirty="0" smtClean="0">
                <a:solidFill>
                  <a:srgbClr val="0070C0"/>
                </a:solidFill>
                <a:latin typeface="Arial Unicode MS" pitchFamily="34" charset="-128"/>
                <a:ea typeface="Arial Unicode MS" pitchFamily="34" charset="-128"/>
                <a:cs typeface="Arial Unicode MS" pitchFamily="34" charset="-128"/>
              </a:rPr>
              <a:t>Điều chỉnh</a:t>
            </a:r>
            <a:endParaRPr lang="en-US" sz="900" dirty="0">
              <a:solidFill>
                <a:srgbClr val="0070C0"/>
              </a:solidFill>
              <a:latin typeface="Arial Unicode MS" pitchFamily="34" charset="-128"/>
              <a:ea typeface="Arial Unicode MS" pitchFamily="34" charset="-128"/>
              <a:cs typeface="Arial Unicode MS" pitchFamily="34" charset="-128"/>
            </a:endParaRPr>
          </a:p>
        </p:txBody>
      </p:sp>
      <p:sp>
        <p:nvSpPr>
          <p:cNvPr id="32" name="TextBox 31"/>
          <p:cNvSpPr txBox="1"/>
          <p:nvPr/>
        </p:nvSpPr>
        <p:spPr>
          <a:xfrm>
            <a:off x="5044962" y="2134372"/>
            <a:ext cx="812913" cy="215444"/>
          </a:xfrm>
          <a:prstGeom prst="rect">
            <a:avLst/>
          </a:prstGeom>
          <a:noFill/>
        </p:spPr>
        <p:txBody>
          <a:bodyPr wrap="square" rtlCol="0">
            <a:spAutoFit/>
          </a:bodyPr>
          <a:lstStyle/>
          <a:p>
            <a:pPr algn="ctr"/>
            <a:r>
              <a:rPr lang="vi-VN" sz="800" dirty="0" smtClean="0">
                <a:solidFill>
                  <a:srgbClr val="0070C0"/>
                </a:solidFill>
                <a:latin typeface="Arial Unicode MS" pitchFamily="34" charset="-128"/>
                <a:ea typeface="Arial Unicode MS" pitchFamily="34" charset="-128"/>
                <a:cs typeface="Arial Unicode MS" pitchFamily="34" charset="-128"/>
              </a:rPr>
              <a:t>Sắp đặt</a:t>
            </a:r>
            <a:endParaRPr lang="en-US" sz="900" dirty="0">
              <a:solidFill>
                <a:srgbClr val="0070C0"/>
              </a:solidFill>
              <a:latin typeface="Arial Unicode MS" pitchFamily="34" charset="-128"/>
              <a:ea typeface="Arial Unicode MS" pitchFamily="34" charset="-128"/>
              <a:cs typeface="Arial Unicode MS" pitchFamily="34" charset="-128"/>
            </a:endParaRPr>
          </a:p>
        </p:txBody>
      </p:sp>
      <p:sp>
        <p:nvSpPr>
          <p:cNvPr id="18" name="TextBox 17"/>
          <p:cNvSpPr txBox="1"/>
          <p:nvPr/>
        </p:nvSpPr>
        <p:spPr>
          <a:xfrm>
            <a:off x="1082562" y="1267597"/>
            <a:ext cx="746237"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Thông báo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1834704" y="1267597"/>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Chèn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2515187" y="1267597"/>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Tùy chọn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3163773" y="1267597"/>
            <a:ext cx="1151052"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dạng</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Effect transition="in" filter="slide(fromTop)">
                                      <p:cBhvr>
                                        <p:cTn id="7" dur="500"/>
                                        <p:tgtEl>
                                          <p:spTgt spid="261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61123">
                                            <p:txEl>
                                              <p:pRg st="1" end="1"/>
                                            </p:txEl>
                                          </p:spTgt>
                                        </p:tgtEl>
                                        <p:attrNameLst>
                                          <p:attrName>style.visibility</p:attrName>
                                        </p:attrNameLst>
                                      </p:cBhvr>
                                      <p:to>
                                        <p:strVal val="visible"/>
                                      </p:to>
                                    </p:set>
                                    <p:animEffect transition="in" filter="slide(fromTop)">
                                      <p:cBhvr>
                                        <p:cTn id="12" dur="500"/>
                                        <p:tgtEl>
                                          <p:spTgt spid="261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61130">
                                            <p:txEl>
                                              <p:pRg st="0" end="0"/>
                                            </p:txEl>
                                          </p:spTgt>
                                        </p:tgtEl>
                                        <p:attrNameLst>
                                          <p:attrName>style.visibility</p:attrName>
                                        </p:attrNameLst>
                                      </p:cBhvr>
                                      <p:to>
                                        <p:strVal val="visible"/>
                                      </p:to>
                                    </p:set>
                                    <p:animEffect transition="in" filter="slide(fromLeft)">
                                      <p:cBhvr>
                                        <p:cTn id="17" dur="500"/>
                                        <p:tgtEl>
                                          <p:spTgt spid="2611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61124"/>
                                        </p:tgtEl>
                                        <p:attrNameLst>
                                          <p:attrName>style.visibility</p:attrName>
                                        </p:attrNameLst>
                                      </p:cBhvr>
                                      <p:to>
                                        <p:strVal val="visible"/>
                                      </p:to>
                                    </p:set>
                                    <p:animEffect transition="in" filter="dissolve">
                                      <p:cBhvr>
                                        <p:cTn id="22" dur="500"/>
                                        <p:tgtEl>
                                          <p:spTgt spid="261124"/>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261125"/>
                                        </p:tgtEl>
                                        <p:attrNameLst>
                                          <p:attrName>style.visibility</p:attrName>
                                        </p:attrNameLst>
                                      </p:cBhvr>
                                      <p:to>
                                        <p:strVal val="visible"/>
                                      </p:to>
                                    </p:set>
                                    <p:animEffect transition="in" filter="dissolve">
                                      <p:cBhvr>
                                        <p:cTn id="26" dur="500"/>
                                        <p:tgtEl>
                                          <p:spTgt spid="261125"/>
                                        </p:tgtEl>
                                      </p:cBhvr>
                                    </p:animEffect>
                                  </p:childTnLst>
                                </p:cTn>
                              </p:par>
                            </p:childTnLst>
                          </p:cTn>
                        </p:par>
                        <p:par>
                          <p:cTn id="27" fill="hold">
                            <p:stCondLst>
                              <p:cond delay="1000"/>
                            </p:stCondLst>
                            <p:childTnLst>
                              <p:par>
                                <p:cTn id="28" presetID="9" presetClass="entr" presetSubtype="0" fill="hold" nodeType="afterEffect">
                                  <p:stCondLst>
                                    <p:cond delay="0"/>
                                  </p:stCondLst>
                                  <p:childTnLst>
                                    <p:set>
                                      <p:cBhvr>
                                        <p:cTn id="29" dur="1" fill="hold">
                                          <p:stCondLst>
                                            <p:cond delay="0"/>
                                          </p:stCondLst>
                                        </p:cTn>
                                        <p:tgtEl>
                                          <p:spTgt spid="261126"/>
                                        </p:tgtEl>
                                        <p:attrNameLst>
                                          <p:attrName>style.visibility</p:attrName>
                                        </p:attrNameLst>
                                      </p:cBhvr>
                                      <p:to>
                                        <p:strVal val="visible"/>
                                      </p:to>
                                    </p:set>
                                    <p:animEffect transition="in" filter="dissolve">
                                      <p:cBhvr>
                                        <p:cTn id="30" dur="500"/>
                                        <p:tgtEl>
                                          <p:spTgt spid="261126"/>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61129">
                                            <p:txEl>
                                              <p:pRg st="0" end="0"/>
                                            </p:txEl>
                                          </p:spTgt>
                                        </p:tgtEl>
                                        <p:attrNameLst>
                                          <p:attrName>style.visibility</p:attrName>
                                        </p:attrNameLst>
                                      </p:cBhvr>
                                      <p:to>
                                        <p:strVal val="visible"/>
                                      </p:to>
                                    </p:set>
                                    <p:animEffect transition="in" filter="checkerboard(across)">
                                      <p:cBhvr>
                                        <p:cTn id="35" dur="500"/>
                                        <p:tgtEl>
                                          <p:spTgt spid="26112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261129">
                                            <p:txEl>
                                              <p:pRg st="1" end="1"/>
                                            </p:txEl>
                                          </p:spTgt>
                                        </p:tgtEl>
                                        <p:attrNameLst>
                                          <p:attrName>style.visibility</p:attrName>
                                        </p:attrNameLst>
                                      </p:cBhvr>
                                      <p:to>
                                        <p:strVal val="visible"/>
                                      </p:to>
                                    </p:set>
                                    <p:animEffect transition="in" filter="checkerboard(across)">
                                      <p:cBhvr>
                                        <p:cTn id="40" dur="500"/>
                                        <p:tgtEl>
                                          <p:spTgt spid="26112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61129">
                                            <p:txEl>
                                              <p:pRg st="2" end="2"/>
                                            </p:txEl>
                                          </p:spTgt>
                                        </p:tgtEl>
                                        <p:attrNameLst>
                                          <p:attrName>style.visibility</p:attrName>
                                        </p:attrNameLst>
                                      </p:cBhvr>
                                      <p:to>
                                        <p:strVal val="visible"/>
                                      </p:to>
                                    </p:set>
                                    <p:animEffect transition="in" filter="checkerboard(across)">
                                      <p:cBhvr>
                                        <p:cTn id="45" dur="500"/>
                                        <p:tgtEl>
                                          <p:spTgt spid="2611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autoUpdateAnimBg="0"/>
      <p:bldP spid="261129" grpId="0" build="p" autoUpdateAnimBg="0"/>
      <p:bldP spid="261130"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4133" name="Picture 5"/>
          <p:cNvPicPr>
            <a:picLocks noGrp="1" noChangeAspect="1" noChangeArrowheads="1"/>
          </p:cNvPicPr>
          <p:nvPr>
            <p:ph sz="half" idx="1"/>
          </p:nvPr>
        </p:nvPicPr>
        <p:blipFill>
          <a:blip r:embed="rId3"/>
          <a:srcRect/>
          <a:stretch>
            <a:fillRect/>
          </a:stretch>
        </p:blipFill>
        <p:spPr bwMode="auto">
          <a:xfrm>
            <a:off x="345154" y="947738"/>
            <a:ext cx="5651754" cy="2854325"/>
          </a:xfrm>
          <a:prstGeom prst="rect">
            <a:avLst/>
          </a:prstGeom>
          <a:noFill/>
          <a:ln w="9525">
            <a:noFill/>
            <a:miter lim="800000"/>
            <a:headEnd/>
            <a:tailEnd/>
          </a:ln>
          <a:effectLst/>
        </p:spPr>
      </p:pic>
      <p:sp>
        <p:nvSpPr>
          <p:cNvPr id="247810" name="Rectangle 2"/>
          <p:cNvSpPr>
            <a:spLocks noGrp="1" noChangeArrowheads="1"/>
          </p:cNvSpPr>
          <p:nvPr>
            <p:ph type="title"/>
          </p:nvPr>
        </p:nvSpPr>
        <p:spPr>
          <a:xfrm>
            <a:off x="211138" y="73025"/>
            <a:ext cx="8027987" cy="614363"/>
          </a:xfrm>
        </p:spPr>
        <p:txBody>
          <a:bodyPr/>
          <a:lstStyle/>
          <a:p>
            <a:r>
              <a:rPr lang="vi-VN" dirty="0" smtClean="0"/>
              <a:t>Xem trước đính kèm khi chưa mở</a:t>
            </a:r>
            <a:r>
              <a:rPr lang="en-US" dirty="0" smtClean="0"/>
              <a:t>.</a:t>
            </a:r>
            <a:endParaRPr lang="en-US" dirty="0"/>
          </a:p>
        </p:txBody>
      </p:sp>
      <p:sp>
        <p:nvSpPr>
          <p:cNvPr id="247811"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vi-VN" sz="2000" smtClean="0"/>
              <a:t>Trong Outlook 2007, có thể nhận đính kèm. </a:t>
            </a:r>
          </a:p>
          <a:p>
            <a:pPr>
              <a:spcBef>
                <a:spcPct val="20000"/>
              </a:spcBef>
              <a:spcAft>
                <a:spcPct val="75000"/>
              </a:spcAft>
            </a:pPr>
            <a:r>
              <a:rPr lang="vi-VN" sz="2000" smtClean="0"/>
              <a:t>Một vài tệp đính kèm có thể được xem trước ngay trong Ngăn Đọc. </a:t>
            </a:r>
            <a:endParaRPr lang="vi-VN" sz="2000"/>
          </a:p>
        </p:txBody>
      </p:sp>
      <p:sp>
        <p:nvSpPr>
          <p:cNvPr id="247813" name="Rectangle 5"/>
          <p:cNvSpPr>
            <a:spLocks noChangeArrowheads="1"/>
          </p:cNvSpPr>
          <p:nvPr/>
        </p:nvSpPr>
        <p:spPr bwMode="auto">
          <a:xfrm>
            <a:off x="277813" y="3994150"/>
            <a:ext cx="5926137" cy="2105025"/>
          </a:xfrm>
          <a:prstGeom prst="rect">
            <a:avLst/>
          </a:prstGeom>
          <a:noFill/>
          <a:ln w="9525">
            <a:noFill/>
            <a:miter lim="800000"/>
            <a:headEnd/>
            <a:tailEnd/>
          </a:ln>
          <a:effectLst/>
        </p:spPr>
        <p:txBody>
          <a:bodyPr/>
          <a:lstStyle/>
          <a:p>
            <a:pPr>
              <a:spcBef>
                <a:spcPct val="20000"/>
              </a:spcBef>
              <a:spcAft>
                <a:spcPct val="75000"/>
              </a:spcAft>
            </a:pPr>
            <a:r>
              <a:rPr lang="vi-VN" smtClean="0">
                <a:solidFill>
                  <a:srgbClr val="FFCC00"/>
                </a:solidFill>
              </a:rPr>
              <a:t>Giả sử ai đó gừi cho bạn hai lược đồ vẽ bằng Microsoft Office Visio</a:t>
            </a:r>
            <a:r>
              <a:rPr lang="vi-VN" baseline="30000" smtClean="0">
                <a:solidFill>
                  <a:srgbClr val="FFCC00"/>
                </a:solidFill>
                <a:cs typeface="Arial" charset="0"/>
              </a:rPr>
              <a:t>®</a:t>
            </a:r>
            <a:r>
              <a:rPr lang="vi-VN" smtClean="0">
                <a:solidFill>
                  <a:srgbClr val="FFCC00"/>
                </a:solidFill>
              </a:rPr>
              <a:t> như phần đính kèm, nhưng bạn chỉ quan tâm đến một cái thể hiện lớp đào tạo mới trong tòa nhà của bạn.</a:t>
            </a:r>
          </a:p>
          <a:p>
            <a:pPr>
              <a:spcBef>
                <a:spcPct val="20000"/>
              </a:spcBef>
              <a:spcAft>
                <a:spcPct val="75000"/>
              </a:spcAft>
            </a:pPr>
            <a:r>
              <a:rPr lang="vi-VN" smtClean="0">
                <a:solidFill>
                  <a:srgbClr val="FFCC00"/>
                </a:solidFill>
              </a:rPr>
              <a:t>Bằg cách nào bạn có thể quyết định nhanh chóng tệp nào cần mở hay lưu vào đĩa cứng?</a:t>
            </a:r>
            <a:endParaRPr lang="vi-VN">
              <a:solidFill>
                <a:srgbClr val="FFCC00"/>
              </a:solidFill>
            </a:endParaRPr>
          </a:p>
        </p:txBody>
      </p:sp>
      <p:sp>
        <p:nvSpPr>
          <p:cNvPr id="24781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0" name="TextBox 9"/>
          <p:cNvSpPr txBox="1"/>
          <p:nvPr/>
        </p:nvSpPr>
        <p:spPr>
          <a:xfrm>
            <a:off x="515470" y="958293"/>
            <a:ext cx="1141880" cy="276999"/>
          </a:xfrm>
          <a:prstGeom prst="rect">
            <a:avLst/>
          </a:prstGeom>
          <a:noFill/>
        </p:spPr>
        <p:txBody>
          <a:bodyPr wrap="square" rtlCol="0">
            <a:spAutoFit/>
          </a:bodyPr>
          <a:lstStyle/>
          <a:p>
            <a:r>
              <a:rPr lang="vi-VN" sz="1200" b="1" dirty="0" smtClean="0">
                <a:solidFill>
                  <a:schemeClr val="accent1">
                    <a:lumMod val="75000"/>
                  </a:schemeClr>
                </a:solidFill>
                <a:latin typeface="Arial Unicode MS" pitchFamily="34" charset="-128"/>
                <a:ea typeface="Arial Unicode MS" pitchFamily="34" charset="-128"/>
                <a:cs typeface="Arial Unicode MS" pitchFamily="34" charset="-128"/>
              </a:rPr>
              <a:t>Hộp thư đến</a:t>
            </a:r>
            <a:endParaRPr lang="en-US" sz="14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1" name="TextBox 10"/>
          <p:cNvSpPr txBox="1"/>
          <p:nvPr/>
        </p:nvSpPr>
        <p:spPr>
          <a:xfrm>
            <a:off x="349136" y="1219972"/>
            <a:ext cx="1403463" cy="215444"/>
          </a:xfrm>
          <a:prstGeom prst="rect">
            <a:avLst/>
          </a:prstGeom>
          <a:noFill/>
        </p:spPr>
        <p:txBody>
          <a:bodyPr wrap="square" rtlCol="0">
            <a:spAutoFit/>
          </a:bodyPr>
          <a:lstStyle/>
          <a:p>
            <a:r>
              <a:rPr lang="vi-VN" sz="800" dirty="0" smtClean="0">
                <a:solidFill>
                  <a:schemeClr val="tx1">
                    <a:lumMod val="65000"/>
                  </a:schemeClr>
                </a:solidFill>
                <a:latin typeface="Arial Unicode MS" pitchFamily="34" charset="-128"/>
                <a:ea typeface="Arial Unicode MS" pitchFamily="34" charset="-128"/>
                <a:cs typeface="Arial Unicode MS" pitchFamily="34" charset="-128"/>
              </a:rPr>
              <a:t>Tìm trong Hộp thư đến</a:t>
            </a:r>
            <a:endParaRPr lang="en-US" sz="900" dirty="0">
              <a:solidFill>
                <a:schemeClr val="tx1">
                  <a:lumMod val="65000"/>
                </a:schemeClr>
              </a:solidFill>
              <a:latin typeface="Arial Unicode MS" pitchFamily="34" charset="-128"/>
              <a:ea typeface="Arial Unicode MS" pitchFamily="34" charset="-128"/>
              <a:cs typeface="Arial Unicode MS" pitchFamily="34" charset="-128"/>
            </a:endParaRPr>
          </a:p>
        </p:txBody>
      </p:sp>
      <p:sp>
        <p:nvSpPr>
          <p:cNvPr id="12" name="TextBox 11"/>
          <p:cNvSpPr txBox="1"/>
          <p:nvPr/>
        </p:nvSpPr>
        <p:spPr>
          <a:xfrm>
            <a:off x="511062" y="1448572"/>
            <a:ext cx="1089138" cy="215444"/>
          </a:xfrm>
          <a:prstGeom prst="rect">
            <a:avLst/>
          </a:prstGeom>
          <a:noFill/>
        </p:spPr>
        <p:txBody>
          <a:bodyPr wrap="square" rtlCol="0">
            <a:spAutoFit/>
          </a:bodyPr>
          <a:lstStyle/>
          <a:p>
            <a:r>
              <a:rPr lang="vi-VN" sz="800" dirty="0" smtClean="0">
                <a:solidFill>
                  <a:srgbClr val="0070C0"/>
                </a:solidFill>
                <a:latin typeface="Arial Unicode MS" pitchFamily="34" charset="-128"/>
                <a:ea typeface="Arial Unicode MS" pitchFamily="34" charset="-128"/>
                <a:cs typeface="Arial Unicode MS" pitchFamily="34" charset="-128"/>
              </a:rPr>
              <a:t>Hôm nay</a:t>
            </a:r>
            <a:endParaRPr lang="en-US" sz="900" dirty="0">
              <a:solidFill>
                <a:srgbClr val="0070C0"/>
              </a:solidFill>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2768487" y="1848622"/>
            <a:ext cx="1089138" cy="215444"/>
          </a:xfrm>
          <a:prstGeom prst="rect">
            <a:avLst/>
          </a:prstGeom>
          <a:noFill/>
        </p:spPr>
        <p:txBody>
          <a:bodyPr wrap="square" rtlCol="0">
            <a:spAutoFit/>
          </a:bodyPr>
          <a:lstStyle/>
          <a:p>
            <a:r>
              <a:rPr lang="vi-VN" sz="800" dirty="0" smtClean="0">
                <a:solidFill>
                  <a:schemeClr val="bg1">
                    <a:lumMod val="50000"/>
                  </a:schemeClr>
                </a:solidFill>
                <a:latin typeface="Arial Unicode MS" pitchFamily="34" charset="-128"/>
                <a:ea typeface="Arial Unicode MS" pitchFamily="34" charset="-128"/>
                <a:cs typeface="Arial Unicode MS" pitchFamily="34" charset="-128"/>
              </a:rPr>
              <a:t>Thông báo</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15" name="TextBox 14"/>
          <p:cNvSpPr txBox="1"/>
          <p:nvPr/>
        </p:nvSpPr>
        <p:spPr>
          <a:xfrm>
            <a:off x="2606562" y="1458097"/>
            <a:ext cx="1089138" cy="215444"/>
          </a:xfrm>
          <a:prstGeom prst="rect">
            <a:avLst/>
          </a:prstGeom>
          <a:noFill/>
        </p:spPr>
        <p:txBody>
          <a:bodyPr wrap="square" rtlCol="0">
            <a:spAutoFit/>
          </a:bodyPr>
          <a:lstStyle/>
          <a:p>
            <a:r>
              <a:rPr lang="vi-VN" sz="800" dirty="0" smtClean="0">
                <a:solidFill>
                  <a:srgbClr val="0070C0"/>
                </a:solidFill>
                <a:latin typeface="Arial Unicode MS" pitchFamily="34" charset="-128"/>
                <a:ea typeface="Arial Unicode MS" pitchFamily="34" charset="-128"/>
                <a:cs typeface="Arial Unicode MS" pitchFamily="34" charset="-128"/>
              </a:rPr>
              <a:t>Đã gửi</a:t>
            </a:r>
            <a:r>
              <a:rPr lang="en-IE" sz="800" dirty="0" smtClean="0">
                <a:solidFill>
                  <a:srgbClr val="0070C0"/>
                </a:solidFill>
                <a:latin typeface="Arial Unicode MS" pitchFamily="34" charset="-128"/>
                <a:ea typeface="Arial Unicode MS" pitchFamily="34" charset="-128"/>
                <a:cs typeface="Arial Unicode MS" pitchFamily="34" charset="-128"/>
              </a:rPr>
              <a:t>:</a:t>
            </a:r>
            <a:endParaRPr lang="en-US" sz="900" dirty="0">
              <a:solidFill>
                <a:srgbClr val="0070C0"/>
              </a:solidFill>
              <a:latin typeface="Arial Unicode MS" pitchFamily="34" charset="-128"/>
              <a:ea typeface="Arial Unicode MS" pitchFamily="34" charset="-128"/>
              <a:cs typeface="Arial Unicode MS" pitchFamily="34" charset="-128"/>
            </a:endParaRPr>
          </a:p>
        </p:txBody>
      </p:sp>
      <p:sp>
        <p:nvSpPr>
          <p:cNvPr id="16" name="TextBox 15"/>
          <p:cNvSpPr txBox="1"/>
          <p:nvPr/>
        </p:nvSpPr>
        <p:spPr>
          <a:xfrm>
            <a:off x="2606562" y="1610497"/>
            <a:ext cx="1089138" cy="215444"/>
          </a:xfrm>
          <a:prstGeom prst="rect">
            <a:avLst/>
          </a:prstGeom>
          <a:noFill/>
        </p:spPr>
        <p:txBody>
          <a:bodyPr wrap="square" rtlCol="0">
            <a:spAutoFit/>
          </a:bodyPr>
          <a:lstStyle/>
          <a:p>
            <a:r>
              <a:rPr lang="vi-VN" sz="800" dirty="0" smtClean="0">
                <a:solidFill>
                  <a:srgbClr val="0070C0"/>
                </a:solidFill>
                <a:latin typeface="Arial Unicode MS" pitchFamily="34" charset="-128"/>
                <a:ea typeface="Arial Unicode MS" pitchFamily="34" charset="-128"/>
                <a:cs typeface="Arial Unicode MS" pitchFamily="34" charset="-128"/>
              </a:rPr>
              <a:t>K/g</a:t>
            </a:r>
            <a:r>
              <a:rPr lang="en-IE" sz="800" dirty="0" smtClean="0">
                <a:solidFill>
                  <a:srgbClr val="0070C0"/>
                </a:solidFill>
                <a:latin typeface="Arial Unicode MS" pitchFamily="34" charset="-128"/>
                <a:ea typeface="Arial Unicode MS" pitchFamily="34" charset="-128"/>
                <a:cs typeface="Arial Unicode MS" pitchFamily="34" charset="-128"/>
              </a:rPr>
              <a:t>:</a:t>
            </a:r>
            <a:endParaRPr lang="en-US" sz="900" dirty="0">
              <a:solidFill>
                <a:srgbClr val="0070C0"/>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3540012" y="1839097"/>
            <a:ext cx="1317738" cy="215444"/>
          </a:xfrm>
          <a:prstGeom prst="rect">
            <a:avLst/>
          </a:prstGeom>
          <a:noFill/>
        </p:spPr>
        <p:txBody>
          <a:bodyPr wrap="square" rtlCol="0">
            <a:spAutoFit/>
          </a:bodyPr>
          <a:lstStyle/>
          <a:p>
            <a:r>
              <a:rPr lang="en-IE" sz="800" dirty="0" smtClean="0">
                <a:solidFill>
                  <a:schemeClr val="bg1">
                    <a:lumMod val="50000"/>
                  </a:schemeClr>
                </a:solidFill>
                <a:latin typeface="Arial Unicode MS" pitchFamily="34" charset="-128"/>
                <a:ea typeface="Arial Unicode MS" pitchFamily="34" charset="-128"/>
                <a:cs typeface="Arial Unicode MS" pitchFamily="34" charset="-128"/>
              </a:rPr>
              <a:t>25V_B8.vsd (219 KB)</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18" name="TextBox 17"/>
          <p:cNvSpPr txBox="1"/>
          <p:nvPr/>
        </p:nvSpPr>
        <p:spPr>
          <a:xfrm>
            <a:off x="4854462" y="1839097"/>
            <a:ext cx="1317738" cy="215444"/>
          </a:xfrm>
          <a:prstGeom prst="rect">
            <a:avLst/>
          </a:prstGeom>
          <a:noFill/>
        </p:spPr>
        <p:txBody>
          <a:bodyPr wrap="square" rtlCol="0">
            <a:spAutoFit/>
          </a:bodyPr>
          <a:lstStyle/>
          <a:p>
            <a:r>
              <a:rPr lang="en-IE" sz="800" dirty="0" smtClean="0">
                <a:solidFill>
                  <a:schemeClr val="bg1">
                    <a:lumMod val="50000"/>
                  </a:schemeClr>
                </a:solidFill>
                <a:latin typeface="Arial Unicode MS" pitchFamily="34" charset="-128"/>
                <a:ea typeface="Arial Unicode MS" pitchFamily="34" charset="-128"/>
                <a:cs typeface="Arial Unicode MS" pitchFamily="34" charset="-128"/>
              </a:rPr>
              <a:t>25V_A6.vsd (219 KB)</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1225437" y="2724922"/>
            <a:ext cx="1089138" cy="215444"/>
          </a:xfrm>
          <a:prstGeom prst="rect">
            <a:avLst/>
          </a:prstGeom>
          <a:noFill/>
        </p:spPr>
        <p:txBody>
          <a:bodyPr wrap="square" rtlCol="0">
            <a:spAutoFit/>
          </a:bodyPr>
          <a:lstStyle/>
          <a:p>
            <a:r>
              <a:rPr lang="vi-VN" sz="800" dirty="0" smtClean="0">
                <a:solidFill>
                  <a:schemeClr val="bg1">
                    <a:lumMod val="50000"/>
                  </a:schemeClr>
                </a:solidFill>
                <a:latin typeface="Arial Unicode MS" pitchFamily="34" charset="-128"/>
                <a:ea typeface="Arial Unicode MS" pitchFamily="34" charset="-128"/>
                <a:cs typeface="Arial Unicode MS" pitchFamily="34" charset="-128"/>
              </a:rPr>
              <a:t>Thông báo</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1996962" y="2715397"/>
            <a:ext cx="1317738" cy="215444"/>
          </a:xfrm>
          <a:prstGeom prst="rect">
            <a:avLst/>
          </a:prstGeom>
          <a:noFill/>
        </p:spPr>
        <p:txBody>
          <a:bodyPr wrap="square" rtlCol="0">
            <a:spAutoFit/>
          </a:bodyPr>
          <a:lstStyle/>
          <a:p>
            <a:r>
              <a:rPr lang="en-IE" sz="800" dirty="0" smtClean="0">
                <a:solidFill>
                  <a:schemeClr val="bg1">
                    <a:lumMod val="50000"/>
                  </a:schemeClr>
                </a:solidFill>
                <a:latin typeface="Arial Unicode MS" pitchFamily="34" charset="-128"/>
                <a:ea typeface="Arial Unicode MS" pitchFamily="34" charset="-128"/>
                <a:cs typeface="Arial Unicode MS" pitchFamily="34" charset="-128"/>
              </a:rPr>
              <a:t>25V_B8.vsd (219 KB)</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3301887" y="2715397"/>
            <a:ext cx="1317738" cy="215444"/>
          </a:xfrm>
          <a:prstGeom prst="rect">
            <a:avLst/>
          </a:prstGeom>
          <a:noFill/>
        </p:spPr>
        <p:txBody>
          <a:bodyPr wrap="square" rtlCol="0">
            <a:spAutoFit/>
          </a:bodyPr>
          <a:lstStyle/>
          <a:p>
            <a:r>
              <a:rPr lang="en-IE" sz="800" dirty="0" smtClean="0">
                <a:solidFill>
                  <a:schemeClr val="bg1">
                    <a:lumMod val="50000"/>
                  </a:schemeClr>
                </a:solidFill>
                <a:latin typeface="Arial Unicode MS" pitchFamily="34" charset="-128"/>
                <a:ea typeface="Arial Unicode MS" pitchFamily="34" charset="-128"/>
                <a:cs typeface="Arial Unicode MS" pitchFamily="34" charset="-128"/>
              </a:rPr>
              <a:t>25V_A6.vsd (219 KB)</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animEffect transition="in" filter="slide(fromTop)">
                                      <p:cBhvr>
                                        <p:cTn id="7" dur="500"/>
                                        <p:tgtEl>
                                          <p:spTgt spid="2478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47811">
                                            <p:txEl>
                                              <p:pRg st="1" end="1"/>
                                            </p:txEl>
                                          </p:spTgt>
                                        </p:tgtEl>
                                        <p:attrNameLst>
                                          <p:attrName>style.visibility</p:attrName>
                                        </p:attrNameLst>
                                      </p:cBhvr>
                                      <p:to>
                                        <p:strVal val="visible"/>
                                      </p:to>
                                    </p:set>
                                    <p:animEffect transition="in" filter="slide(fromTop)">
                                      <p:cBhvr>
                                        <p:cTn id="12" dur="500"/>
                                        <p:tgtEl>
                                          <p:spTgt spid="2478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47813">
                                            <p:txEl>
                                              <p:pRg st="0" end="0"/>
                                            </p:txEl>
                                          </p:spTgt>
                                        </p:tgtEl>
                                        <p:attrNameLst>
                                          <p:attrName>style.visibility</p:attrName>
                                        </p:attrNameLst>
                                      </p:cBhvr>
                                      <p:to>
                                        <p:strVal val="visible"/>
                                      </p:to>
                                    </p:set>
                                    <p:animEffect transition="in" filter="slide(fromLeft)">
                                      <p:cBhvr>
                                        <p:cTn id="17" dur="500"/>
                                        <p:tgtEl>
                                          <p:spTgt spid="2478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47813">
                                            <p:txEl>
                                              <p:pRg st="1" end="1"/>
                                            </p:txEl>
                                          </p:spTgt>
                                        </p:tgtEl>
                                        <p:attrNameLst>
                                          <p:attrName>style.visibility</p:attrName>
                                        </p:attrNameLst>
                                      </p:cBhvr>
                                      <p:to>
                                        <p:strVal val="visible"/>
                                      </p:to>
                                    </p:set>
                                    <p:animEffect transition="in" filter="slide(fromLeft)">
                                      <p:cBhvr>
                                        <p:cTn id="22" dur="500"/>
                                        <p:tgtEl>
                                          <p:spTgt spid="2478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build="p" autoUpdateAnimBg="0"/>
      <p:bldP spid="247813"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211138" y="73025"/>
            <a:ext cx="8027987" cy="614363"/>
          </a:xfrm>
        </p:spPr>
        <p:txBody>
          <a:bodyPr/>
          <a:lstStyle/>
          <a:p>
            <a:r>
              <a:rPr lang="vi-VN" dirty="0" smtClean="0"/>
              <a:t>Xem trước đính kèm khi chưa mở</a:t>
            </a:r>
            <a:endParaRPr lang="en-US" dirty="0"/>
          </a:p>
        </p:txBody>
      </p:sp>
      <p:sp>
        <p:nvSpPr>
          <p:cNvPr id="263171" name="Rectangle 3"/>
          <p:cNvSpPr>
            <a:spLocks noChangeArrowheads="1"/>
          </p:cNvSpPr>
          <p:nvPr/>
        </p:nvSpPr>
        <p:spPr bwMode="auto">
          <a:xfrm>
            <a:off x="6119813" y="854075"/>
            <a:ext cx="2744787" cy="1065213"/>
          </a:xfrm>
          <a:prstGeom prst="rect">
            <a:avLst/>
          </a:prstGeom>
          <a:noFill/>
          <a:ln w="9525">
            <a:noFill/>
            <a:miter lim="800000"/>
            <a:headEnd/>
            <a:tailEnd/>
          </a:ln>
          <a:effectLst/>
        </p:spPr>
        <p:txBody>
          <a:bodyPr/>
          <a:lstStyle/>
          <a:p>
            <a:pPr>
              <a:spcBef>
                <a:spcPct val="20000"/>
              </a:spcBef>
              <a:spcAft>
                <a:spcPct val="75000"/>
              </a:spcAft>
            </a:pPr>
            <a:r>
              <a:rPr lang="vi-VN" sz="2000" smtClean="0"/>
              <a:t>Như </a:t>
            </a:r>
            <a:r>
              <a:rPr lang="en-US" sz="2000" smtClean="0"/>
              <a:t>hình </a:t>
            </a:r>
            <a:r>
              <a:rPr lang="vi-VN" sz="2000" smtClean="0"/>
              <a:t>ảnh </a:t>
            </a:r>
            <a:r>
              <a:rPr lang="en-US" sz="2000" smtClean="0"/>
              <a:t>cho thấy</a:t>
            </a:r>
            <a:r>
              <a:rPr lang="vi-VN" sz="2000" smtClean="0"/>
              <a:t>, </a:t>
            </a:r>
            <a:r>
              <a:rPr lang="vi-VN" sz="2000" dirty="0" smtClean="0"/>
              <a:t>việc xem trước đính kèm có thể là câu </a:t>
            </a:r>
            <a:r>
              <a:rPr lang="vi-VN" sz="2000" smtClean="0"/>
              <a:t>trả lời</a:t>
            </a:r>
            <a:r>
              <a:rPr lang="en-US" sz="2000" smtClean="0"/>
              <a:t> cho bạn.</a:t>
            </a:r>
            <a:endParaRPr lang="en-US" sz="2000" dirty="0"/>
          </a:p>
        </p:txBody>
      </p:sp>
      <p:sp>
        <p:nvSpPr>
          <p:cNvPr id="263172" name="Rectangle 4"/>
          <p:cNvSpPr>
            <a:spLocks noChangeArrowheads="1"/>
          </p:cNvSpPr>
          <p:nvPr/>
        </p:nvSpPr>
        <p:spPr bwMode="auto">
          <a:xfrm>
            <a:off x="277813" y="3994150"/>
            <a:ext cx="5926137" cy="2105025"/>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91D"/>
                </a:solidFill>
              </a:rPr>
              <a:t>Việc xem trước đính kèm </a:t>
            </a:r>
            <a:r>
              <a:rPr lang="vi-VN" smtClean="0">
                <a:solidFill>
                  <a:srgbClr val="FFC91D"/>
                </a:solidFill>
              </a:rPr>
              <a:t>cho phép</a:t>
            </a:r>
            <a:r>
              <a:rPr lang="en-US" smtClean="0">
                <a:solidFill>
                  <a:srgbClr val="FFC91D"/>
                </a:solidFill>
              </a:rPr>
              <a:t> bạn hiển thị dạng</a:t>
            </a:r>
            <a:r>
              <a:rPr lang="vi-VN" smtClean="0">
                <a:solidFill>
                  <a:srgbClr val="FFC91D"/>
                </a:solidFill>
              </a:rPr>
              <a:t> </a:t>
            </a:r>
            <a:r>
              <a:rPr lang="vi-VN" dirty="0" smtClean="0">
                <a:solidFill>
                  <a:srgbClr val="FFC91D"/>
                </a:solidFill>
              </a:rPr>
              <a:t>xem </a:t>
            </a:r>
            <a:r>
              <a:rPr lang="vi-VN" smtClean="0">
                <a:solidFill>
                  <a:srgbClr val="FFC91D"/>
                </a:solidFill>
              </a:rPr>
              <a:t>trước </a:t>
            </a:r>
            <a:r>
              <a:rPr lang="en-US" smtClean="0">
                <a:solidFill>
                  <a:srgbClr val="FFC91D"/>
                </a:solidFill>
              </a:rPr>
              <a:t>của </a:t>
            </a:r>
            <a:r>
              <a:rPr lang="vi-VN" smtClean="0">
                <a:solidFill>
                  <a:srgbClr val="FFC91D"/>
                </a:solidFill>
              </a:rPr>
              <a:t>một </a:t>
            </a:r>
            <a:r>
              <a:rPr lang="en-US" smtClean="0">
                <a:solidFill>
                  <a:srgbClr val="FFC91D"/>
                </a:solidFill>
              </a:rPr>
              <a:t>loại </a:t>
            </a:r>
            <a:r>
              <a:rPr lang="vi-VN" smtClean="0">
                <a:solidFill>
                  <a:srgbClr val="FFC91D"/>
                </a:solidFill>
              </a:rPr>
              <a:t>tệp </a:t>
            </a:r>
            <a:r>
              <a:rPr lang="vi-VN" dirty="0" smtClean="0">
                <a:solidFill>
                  <a:srgbClr val="FFC91D"/>
                </a:solidFill>
              </a:rPr>
              <a:t>nào </a:t>
            </a:r>
            <a:r>
              <a:rPr lang="vi-VN" smtClean="0">
                <a:solidFill>
                  <a:srgbClr val="FFC91D"/>
                </a:solidFill>
              </a:rPr>
              <a:t>đó </a:t>
            </a:r>
            <a:r>
              <a:rPr lang="en-US" smtClean="0">
                <a:solidFill>
                  <a:srgbClr val="FFC91D"/>
                </a:solidFill>
              </a:rPr>
              <a:t>ngay </a:t>
            </a:r>
            <a:r>
              <a:rPr lang="vi-VN" smtClean="0">
                <a:solidFill>
                  <a:srgbClr val="FFC91D"/>
                </a:solidFill>
              </a:rPr>
              <a:t>từ </a:t>
            </a:r>
            <a:r>
              <a:rPr lang="vi-VN" dirty="0" smtClean="0">
                <a:solidFill>
                  <a:srgbClr val="FFC91D"/>
                </a:solidFill>
              </a:rPr>
              <a:t>Ngăn Đọc của </a:t>
            </a:r>
            <a:r>
              <a:rPr lang="en-US" dirty="0" smtClean="0">
                <a:solidFill>
                  <a:srgbClr val="FFCC00"/>
                </a:solidFill>
              </a:rPr>
              <a:t>Outlook</a:t>
            </a:r>
            <a:r>
              <a:rPr lang="en-US" smtClean="0">
                <a:solidFill>
                  <a:srgbClr val="FFCC00"/>
                </a:solidFill>
              </a:rPr>
              <a:t>. Bạn c</a:t>
            </a:r>
            <a:r>
              <a:rPr lang="vi-VN" smtClean="0">
                <a:solidFill>
                  <a:srgbClr val="FFCC00"/>
                </a:solidFill>
              </a:rPr>
              <a:t>ó thể </a:t>
            </a:r>
            <a:r>
              <a:rPr lang="en-US" smtClean="0">
                <a:solidFill>
                  <a:srgbClr val="FFCC00"/>
                </a:solidFill>
              </a:rPr>
              <a:t>làm </a:t>
            </a:r>
            <a:r>
              <a:rPr lang="vi-VN" smtClean="0">
                <a:solidFill>
                  <a:srgbClr val="FFCC00"/>
                </a:solidFill>
              </a:rPr>
              <a:t>điều này </a:t>
            </a:r>
            <a:r>
              <a:rPr lang="en-US" smtClean="0">
                <a:solidFill>
                  <a:srgbClr val="FFCC00"/>
                </a:solidFill>
              </a:rPr>
              <a:t>mà </a:t>
            </a:r>
            <a:r>
              <a:rPr lang="vi-VN" smtClean="0">
                <a:solidFill>
                  <a:srgbClr val="FFCC00"/>
                </a:solidFill>
              </a:rPr>
              <a:t>không </a:t>
            </a:r>
            <a:r>
              <a:rPr lang="vi-VN" dirty="0" smtClean="0">
                <a:solidFill>
                  <a:srgbClr val="FFCC00"/>
                </a:solidFill>
              </a:rPr>
              <a:t>cần mở tệp đính kèm</a:t>
            </a:r>
            <a:r>
              <a:rPr lang="en-US" dirty="0" smtClean="0">
                <a:solidFill>
                  <a:srgbClr val="FFCC00"/>
                </a:solidFill>
              </a:rPr>
              <a:t>.</a:t>
            </a:r>
            <a:endParaRPr lang="en-US" dirty="0">
              <a:solidFill>
                <a:srgbClr val="FFCC00"/>
              </a:solidFill>
            </a:endParaRPr>
          </a:p>
          <a:p>
            <a:pPr>
              <a:spcBef>
                <a:spcPct val="20000"/>
              </a:spcBef>
              <a:spcAft>
                <a:spcPct val="75000"/>
              </a:spcAft>
            </a:pPr>
            <a:r>
              <a:rPr lang="vi-VN" dirty="0" smtClean="0">
                <a:solidFill>
                  <a:srgbClr val="FFCC00"/>
                </a:solidFill>
              </a:rPr>
              <a:t>Để xem </a:t>
            </a:r>
            <a:r>
              <a:rPr lang="vi-VN" smtClean="0">
                <a:solidFill>
                  <a:srgbClr val="FFCC00"/>
                </a:solidFill>
              </a:rPr>
              <a:t>trước </a:t>
            </a:r>
            <a:r>
              <a:rPr lang="en-US" smtClean="0">
                <a:solidFill>
                  <a:srgbClr val="FFCC00"/>
                </a:solidFill>
              </a:rPr>
              <a:t>tệp </a:t>
            </a:r>
            <a:r>
              <a:rPr lang="vi-VN" smtClean="0">
                <a:solidFill>
                  <a:srgbClr val="FFCC00"/>
                </a:solidFill>
              </a:rPr>
              <a:t>đính </a:t>
            </a:r>
            <a:r>
              <a:rPr lang="vi-VN" dirty="0" smtClean="0">
                <a:solidFill>
                  <a:srgbClr val="FFCC00"/>
                </a:solidFill>
              </a:rPr>
              <a:t>kèm</a:t>
            </a:r>
            <a:r>
              <a:rPr lang="vi-VN" smtClean="0">
                <a:solidFill>
                  <a:srgbClr val="FFCC00"/>
                </a:solidFill>
              </a:rPr>
              <a:t>, bấm </a:t>
            </a:r>
            <a:r>
              <a:rPr lang="vi-VN" dirty="0" smtClean="0">
                <a:solidFill>
                  <a:srgbClr val="FFCC00"/>
                </a:solidFill>
              </a:rPr>
              <a:t>vào biểu tượng. Xem trước đính kèm sẽ xuất hiện trong Ngăn Đọc</a:t>
            </a:r>
            <a:r>
              <a:rPr lang="en-US" dirty="0" smtClean="0">
                <a:solidFill>
                  <a:srgbClr val="FFCC00"/>
                </a:solidFill>
              </a:rPr>
              <a:t>.</a:t>
            </a:r>
            <a:endParaRPr lang="en-US" dirty="0">
              <a:solidFill>
                <a:srgbClr val="FFCC00"/>
              </a:solidFill>
            </a:endParaRPr>
          </a:p>
        </p:txBody>
      </p:sp>
      <p:sp>
        <p:nvSpPr>
          <p:cNvPr id="263173"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63174" name="Picture 6" descr="Attachment previewed in the Reading Pane"/>
          <p:cNvPicPr>
            <a:picLocks noGrp="1" noChangeAspect="1" noChangeArrowheads="1"/>
          </p:cNvPicPr>
          <p:nvPr>
            <p:ph sz="half" idx="1"/>
          </p:nvPr>
        </p:nvPicPr>
        <p:blipFill>
          <a:blip r:embed="rId3"/>
          <a:srcRect/>
          <a:stretch>
            <a:fillRect/>
          </a:stretch>
        </p:blipFill>
        <p:spPr>
          <a:xfrm>
            <a:off x="339725" y="947738"/>
            <a:ext cx="5662613" cy="2854325"/>
          </a:xfrm>
          <a:noFill/>
          <a:ln/>
        </p:spPr>
      </p:pic>
      <p:pic>
        <p:nvPicPr>
          <p:cNvPr id="7" name="Picture 5"/>
          <p:cNvPicPr>
            <a:picLocks noChangeAspect="1" noChangeArrowheads="1"/>
          </p:cNvPicPr>
          <p:nvPr/>
        </p:nvPicPr>
        <p:blipFill>
          <a:blip r:embed="rId4"/>
          <a:srcRect/>
          <a:stretch>
            <a:fillRect/>
          </a:stretch>
        </p:blipFill>
        <p:spPr bwMode="auto">
          <a:xfrm>
            <a:off x="345154" y="947738"/>
            <a:ext cx="5651754" cy="2854325"/>
          </a:xfrm>
          <a:prstGeom prst="rect">
            <a:avLst/>
          </a:prstGeom>
          <a:noFill/>
          <a:ln w="9525">
            <a:noFill/>
            <a:miter lim="800000"/>
            <a:headEnd/>
            <a:tailEnd/>
          </a:ln>
          <a:effectLst/>
        </p:spPr>
      </p:pic>
      <p:sp>
        <p:nvSpPr>
          <p:cNvPr id="19" name="TextBox 18"/>
          <p:cNvSpPr txBox="1"/>
          <p:nvPr/>
        </p:nvSpPr>
        <p:spPr>
          <a:xfrm>
            <a:off x="515470" y="958293"/>
            <a:ext cx="1141880" cy="276999"/>
          </a:xfrm>
          <a:prstGeom prst="rect">
            <a:avLst/>
          </a:prstGeom>
          <a:noFill/>
        </p:spPr>
        <p:txBody>
          <a:bodyPr wrap="square" rtlCol="0">
            <a:spAutoFit/>
          </a:bodyPr>
          <a:lstStyle/>
          <a:p>
            <a:r>
              <a:rPr lang="vi-VN" sz="1200" b="1" dirty="0" smtClean="0">
                <a:solidFill>
                  <a:schemeClr val="accent1">
                    <a:lumMod val="75000"/>
                  </a:schemeClr>
                </a:solidFill>
                <a:latin typeface="Arial Unicode MS" pitchFamily="34" charset="-128"/>
                <a:ea typeface="Arial Unicode MS" pitchFamily="34" charset="-128"/>
                <a:cs typeface="Arial Unicode MS" pitchFamily="34" charset="-128"/>
              </a:rPr>
              <a:t>Hộp thư đến</a:t>
            </a:r>
            <a:endParaRPr lang="en-US" sz="14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349136" y="1219972"/>
            <a:ext cx="1403463" cy="215444"/>
          </a:xfrm>
          <a:prstGeom prst="rect">
            <a:avLst/>
          </a:prstGeom>
          <a:noFill/>
        </p:spPr>
        <p:txBody>
          <a:bodyPr wrap="square" rtlCol="0">
            <a:spAutoFit/>
          </a:bodyPr>
          <a:lstStyle/>
          <a:p>
            <a:r>
              <a:rPr lang="vi-VN" sz="800" dirty="0" smtClean="0">
                <a:solidFill>
                  <a:schemeClr val="tx1">
                    <a:lumMod val="65000"/>
                  </a:schemeClr>
                </a:solidFill>
                <a:latin typeface="Arial Unicode MS" pitchFamily="34" charset="-128"/>
                <a:ea typeface="Arial Unicode MS" pitchFamily="34" charset="-128"/>
                <a:cs typeface="Arial Unicode MS" pitchFamily="34" charset="-128"/>
              </a:rPr>
              <a:t>Tìm trong Hộp thư đến</a:t>
            </a:r>
            <a:endParaRPr lang="en-US" sz="900" dirty="0">
              <a:solidFill>
                <a:schemeClr val="tx1">
                  <a:lumMod val="65000"/>
                </a:schemeClr>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511062" y="1448572"/>
            <a:ext cx="1089138" cy="215444"/>
          </a:xfrm>
          <a:prstGeom prst="rect">
            <a:avLst/>
          </a:prstGeom>
          <a:noFill/>
        </p:spPr>
        <p:txBody>
          <a:bodyPr wrap="square" rtlCol="0">
            <a:spAutoFit/>
          </a:bodyPr>
          <a:lstStyle/>
          <a:p>
            <a:r>
              <a:rPr lang="vi-VN" sz="800" dirty="0" smtClean="0">
                <a:solidFill>
                  <a:srgbClr val="0070C0"/>
                </a:solidFill>
                <a:latin typeface="Arial Unicode MS" pitchFamily="34" charset="-128"/>
                <a:ea typeface="Arial Unicode MS" pitchFamily="34" charset="-128"/>
                <a:cs typeface="Arial Unicode MS" pitchFamily="34" charset="-128"/>
              </a:rPr>
              <a:t>Hôm nay</a:t>
            </a:r>
            <a:endParaRPr lang="en-US" sz="900" dirty="0">
              <a:solidFill>
                <a:srgbClr val="0070C0"/>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2768487" y="1848622"/>
            <a:ext cx="1089138" cy="215444"/>
          </a:xfrm>
          <a:prstGeom prst="rect">
            <a:avLst/>
          </a:prstGeom>
          <a:noFill/>
        </p:spPr>
        <p:txBody>
          <a:bodyPr wrap="square" rtlCol="0">
            <a:spAutoFit/>
          </a:bodyPr>
          <a:lstStyle/>
          <a:p>
            <a:r>
              <a:rPr lang="vi-VN" sz="800" dirty="0" smtClean="0">
                <a:solidFill>
                  <a:schemeClr val="bg1">
                    <a:lumMod val="50000"/>
                  </a:schemeClr>
                </a:solidFill>
                <a:latin typeface="Arial Unicode MS" pitchFamily="34" charset="-128"/>
                <a:ea typeface="Arial Unicode MS" pitchFamily="34" charset="-128"/>
                <a:cs typeface="Arial Unicode MS" pitchFamily="34" charset="-128"/>
              </a:rPr>
              <a:t>Thông báo</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2606562" y="1458097"/>
            <a:ext cx="1089138" cy="215444"/>
          </a:xfrm>
          <a:prstGeom prst="rect">
            <a:avLst/>
          </a:prstGeom>
          <a:noFill/>
        </p:spPr>
        <p:txBody>
          <a:bodyPr wrap="square" rtlCol="0">
            <a:spAutoFit/>
          </a:bodyPr>
          <a:lstStyle/>
          <a:p>
            <a:r>
              <a:rPr lang="vi-VN" sz="800" dirty="0" smtClean="0">
                <a:solidFill>
                  <a:srgbClr val="0070C0"/>
                </a:solidFill>
                <a:latin typeface="Arial Unicode MS" pitchFamily="34" charset="-128"/>
                <a:ea typeface="Arial Unicode MS" pitchFamily="34" charset="-128"/>
                <a:cs typeface="Arial Unicode MS" pitchFamily="34" charset="-128"/>
              </a:rPr>
              <a:t>Đã gửi</a:t>
            </a:r>
            <a:r>
              <a:rPr lang="en-IE" sz="800" dirty="0" smtClean="0">
                <a:solidFill>
                  <a:srgbClr val="0070C0"/>
                </a:solidFill>
                <a:latin typeface="Arial Unicode MS" pitchFamily="34" charset="-128"/>
                <a:ea typeface="Arial Unicode MS" pitchFamily="34" charset="-128"/>
                <a:cs typeface="Arial Unicode MS" pitchFamily="34" charset="-128"/>
              </a:rPr>
              <a:t>:</a:t>
            </a:r>
            <a:endParaRPr lang="en-US" sz="900" dirty="0">
              <a:solidFill>
                <a:srgbClr val="0070C0"/>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2606562" y="1610497"/>
            <a:ext cx="1089138" cy="215444"/>
          </a:xfrm>
          <a:prstGeom prst="rect">
            <a:avLst/>
          </a:prstGeom>
          <a:noFill/>
        </p:spPr>
        <p:txBody>
          <a:bodyPr wrap="square" rtlCol="0">
            <a:spAutoFit/>
          </a:bodyPr>
          <a:lstStyle/>
          <a:p>
            <a:r>
              <a:rPr lang="vi-VN" sz="800" dirty="0" smtClean="0">
                <a:solidFill>
                  <a:srgbClr val="0070C0"/>
                </a:solidFill>
                <a:latin typeface="Arial Unicode MS" pitchFamily="34" charset="-128"/>
                <a:ea typeface="Arial Unicode MS" pitchFamily="34" charset="-128"/>
                <a:cs typeface="Arial Unicode MS" pitchFamily="34" charset="-128"/>
              </a:rPr>
              <a:t>K/g</a:t>
            </a:r>
            <a:r>
              <a:rPr lang="en-IE" sz="800" dirty="0" smtClean="0">
                <a:solidFill>
                  <a:srgbClr val="0070C0"/>
                </a:solidFill>
                <a:latin typeface="Arial Unicode MS" pitchFamily="34" charset="-128"/>
                <a:ea typeface="Arial Unicode MS" pitchFamily="34" charset="-128"/>
                <a:cs typeface="Arial Unicode MS" pitchFamily="34" charset="-128"/>
              </a:rPr>
              <a:t>:</a:t>
            </a:r>
            <a:endParaRPr lang="en-US" sz="900" dirty="0">
              <a:solidFill>
                <a:srgbClr val="0070C0"/>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3540012" y="1839097"/>
            <a:ext cx="1317738" cy="215444"/>
          </a:xfrm>
          <a:prstGeom prst="rect">
            <a:avLst/>
          </a:prstGeom>
          <a:noFill/>
        </p:spPr>
        <p:txBody>
          <a:bodyPr wrap="square" rtlCol="0">
            <a:spAutoFit/>
          </a:bodyPr>
          <a:lstStyle/>
          <a:p>
            <a:r>
              <a:rPr lang="en-IE" sz="800" dirty="0" smtClean="0">
                <a:solidFill>
                  <a:schemeClr val="bg1">
                    <a:lumMod val="50000"/>
                  </a:schemeClr>
                </a:solidFill>
                <a:latin typeface="Arial Unicode MS" pitchFamily="34" charset="-128"/>
                <a:ea typeface="Arial Unicode MS" pitchFamily="34" charset="-128"/>
                <a:cs typeface="Arial Unicode MS" pitchFamily="34" charset="-128"/>
              </a:rPr>
              <a:t>25V_B8.vsd (219 KB)</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26" name="TextBox 25"/>
          <p:cNvSpPr txBox="1"/>
          <p:nvPr/>
        </p:nvSpPr>
        <p:spPr>
          <a:xfrm>
            <a:off x="1225437" y="2724922"/>
            <a:ext cx="1089138" cy="215444"/>
          </a:xfrm>
          <a:prstGeom prst="rect">
            <a:avLst/>
          </a:prstGeom>
          <a:noFill/>
        </p:spPr>
        <p:txBody>
          <a:bodyPr wrap="square" rtlCol="0">
            <a:spAutoFit/>
          </a:bodyPr>
          <a:lstStyle/>
          <a:p>
            <a:r>
              <a:rPr lang="vi-VN" sz="800" dirty="0" smtClean="0">
                <a:solidFill>
                  <a:schemeClr val="bg1">
                    <a:lumMod val="50000"/>
                  </a:schemeClr>
                </a:solidFill>
                <a:latin typeface="Arial Unicode MS" pitchFamily="34" charset="-128"/>
                <a:ea typeface="Arial Unicode MS" pitchFamily="34" charset="-128"/>
                <a:cs typeface="Arial Unicode MS" pitchFamily="34" charset="-128"/>
              </a:rPr>
              <a:t>Thông báo</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27" name="TextBox 26"/>
          <p:cNvSpPr txBox="1"/>
          <p:nvPr/>
        </p:nvSpPr>
        <p:spPr>
          <a:xfrm>
            <a:off x="1996962" y="2715397"/>
            <a:ext cx="1317738" cy="215444"/>
          </a:xfrm>
          <a:prstGeom prst="rect">
            <a:avLst/>
          </a:prstGeom>
          <a:noFill/>
        </p:spPr>
        <p:txBody>
          <a:bodyPr wrap="square" rtlCol="0">
            <a:spAutoFit/>
          </a:bodyPr>
          <a:lstStyle/>
          <a:p>
            <a:r>
              <a:rPr lang="en-IE" sz="800" dirty="0" smtClean="0">
                <a:solidFill>
                  <a:schemeClr val="bg1">
                    <a:lumMod val="50000"/>
                  </a:schemeClr>
                </a:solidFill>
                <a:latin typeface="Arial Unicode MS" pitchFamily="34" charset="-128"/>
                <a:ea typeface="Arial Unicode MS" pitchFamily="34" charset="-128"/>
                <a:cs typeface="Arial Unicode MS" pitchFamily="34" charset="-128"/>
              </a:rPr>
              <a:t>25V_B8.vsd (219 KB)</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28" name="TextBox 27"/>
          <p:cNvSpPr txBox="1"/>
          <p:nvPr/>
        </p:nvSpPr>
        <p:spPr>
          <a:xfrm>
            <a:off x="3301887" y="2715397"/>
            <a:ext cx="1317738" cy="215444"/>
          </a:xfrm>
          <a:prstGeom prst="rect">
            <a:avLst/>
          </a:prstGeom>
          <a:noFill/>
        </p:spPr>
        <p:txBody>
          <a:bodyPr wrap="square" rtlCol="0">
            <a:spAutoFit/>
          </a:bodyPr>
          <a:lstStyle/>
          <a:p>
            <a:r>
              <a:rPr lang="en-IE" sz="800" dirty="0" smtClean="0">
                <a:solidFill>
                  <a:schemeClr val="bg1">
                    <a:lumMod val="50000"/>
                  </a:schemeClr>
                </a:solidFill>
                <a:latin typeface="Arial Unicode MS" pitchFamily="34" charset="-128"/>
                <a:ea typeface="Arial Unicode MS" pitchFamily="34" charset="-128"/>
                <a:cs typeface="Arial Unicode MS" pitchFamily="34" charset="-128"/>
              </a:rPr>
              <a:t>25V_A6.vsd (219 KB)</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39" name="TextBox 38"/>
          <p:cNvSpPr txBox="1"/>
          <p:nvPr/>
        </p:nvSpPr>
        <p:spPr>
          <a:xfrm>
            <a:off x="4854462" y="1839097"/>
            <a:ext cx="1317738" cy="215444"/>
          </a:xfrm>
          <a:prstGeom prst="rect">
            <a:avLst/>
          </a:prstGeom>
          <a:noFill/>
        </p:spPr>
        <p:txBody>
          <a:bodyPr wrap="square" rtlCol="0">
            <a:spAutoFit/>
          </a:bodyPr>
          <a:lstStyle/>
          <a:p>
            <a:r>
              <a:rPr lang="en-IE" sz="800" dirty="0" smtClean="0">
                <a:solidFill>
                  <a:schemeClr val="bg1">
                    <a:lumMod val="50000"/>
                  </a:schemeClr>
                </a:solidFill>
                <a:latin typeface="Arial Unicode MS" pitchFamily="34" charset="-128"/>
                <a:ea typeface="Arial Unicode MS" pitchFamily="34" charset="-128"/>
                <a:cs typeface="Arial Unicode MS" pitchFamily="34" charset="-128"/>
              </a:rPr>
              <a:t>25V_A6.vsd (219 KB)</a:t>
            </a:r>
            <a:endParaRPr lang="en-US" sz="900" dirty="0">
              <a:solidFill>
                <a:schemeClr val="bg1">
                  <a:lumMod val="50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63171">
                                            <p:txEl>
                                              <p:pRg st="0" end="0"/>
                                            </p:txEl>
                                          </p:spTgt>
                                        </p:tgtEl>
                                        <p:attrNameLst>
                                          <p:attrName>style.visibility</p:attrName>
                                        </p:attrNameLst>
                                      </p:cBhvr>
                                      <p:to>
                                        <p:strVal val="visible"/>
                                      </p:to>
                                    </p:set>
                                    <p:animEffect transition="in" filter="slide(fromTop)">
                                      <p:cBhvr>
                                        <p:cTn id="7" dur="500"/>
                                        <p:tgtEl>
                                          <p:spTgt spid="263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63172">
                                            <p:txEl>
                                              <p:pRg st="0" end="0"/>
                                            </p:txEl>
                                          </p:spTgt>
                                        </p:tgtEl>
                                        <p:attrNameLst>
                                          <p:attrName>style.visibility</p:attrName>
                                        </p:attrNameLst>
                                      </p:cBhvr>
                                      <p:to>
                                        <p:strVal val="visible"/>
                                      </p:to>
                                    </p:set>
                                    <p:animEffect transition="in" filter="slide(fromLeft)">
                                      <p:cBhvr>
                                        <p:cTn id="12" dur="500"/>
                                        <p:tgtEl>
                                          <p:spTgt spid="26317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63172">
                                            <p:txEl>
                                              <p:pRg st="1" end="1"/>
                                            </p:txEl>
                                          </p:spTgt>
                                        </p:tgtEl>
                                        <p:attrNameLst>
                                          <p:attrName>style.visibility</p:attrName>
                                        </p:attrNameLst>
                                      </p:cBhvr>
                                      <p:to>
                                        <p:strVal val="visible"/>
                                      </p:to>
                                    </p:set>
                                    <p:animEffect transition="in" filter="slide(fromLeft)">
                                      <p:cBhvr>
                                        <p:cTn id="17" dur="500"/>
                                        <p:tgtEl>
                                          <p:spTgt spid="2631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build="p" autoUpdateAnimBg="0" advAuto="0"/>
      <p:bldP spid="263172"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vi-VN" smtClean="0"/>
              <a:t>Gợi ý thực </a:t>
            </a:r>
            <a:r>
              <a:rPr lang="vi-VN" dirty="0" smtClean="0"/>
              <a:t>hành</a:t>
            </a:r>
            <a:endParaRPr lang="en-US" dirty="0"/>
          </a:p>
        </p:txBody>
      </p:sp>
      <p:sp>
        <p:nvSpPr>
          <p:cNvPr id="265219" name="Rectangle 3"/>
          <p:cNvSpPr>
            <a:spLocks noGrp="1" noChangeArrowheads="1"/>
          </p:cNvSpPr>
          <p:nvPr>
            <p:ph type="body" idx="1"/>
          </p:nvPr>
        </p:nvSpPr>
        <p:spPr>
          <a:xfrm>
            <a:off x="276225" y="814388"/>
            <a:ext cx="8905875" cy="3282950"/>
          </a:xfrm>
        </p:spPr>
        <p:txBody>
          <a:bodyPr/>
          <a:lstStyle/>
          <a:p>
            <a:pPr marL="288925" indent="-288925">
              <a:spcAft>
                <a:spcPct val="75000"/>
              </a:spcAft>
              <a:buClr>
                <a:srgbClr val="FF9900"/>
              </a:buClr>
              <a:buFontTx/>
              <a:buAutoNum type="arabicPeriod"/>
            </a:pPr>
            <a:r>
              <a:rPr lang="vi-VN" dirty="0" smtClean="0"/>
              <a:t>Hãy đính kèm một tệp vào thư và gửi nó cho chính mình</a:t>
            </a:r>
            <a:r>
              <a:rPr lang="en-US" dirty="0" smtClean="0"/>
              <a:t>. </a:t>
            </a:r>
            <a:endParaRPr lang="en-US" dirty="0"/>
          </a:p>
          <a:p>
            <a:pPr marL="288925" indent="-288925">
              <a:spcAft>
                <a:spcPct val="75000"/>
              </a:spcAft>
              <a:buClr>
                <a:srgbClr val="FF9900"/>
              </a:buClr>
              <a:buFontTx/>
              <a:buAutoNum type="arabicPeriod"/>
            </a:pPr>
            <a:r>
              <a:rPr lang="vi-VN" smtClean="0"/>
              <a:t>Chèn ảnh vào </a:t>
            </a:r>
            <a:r>
              <a:rPr lang="en-US" smtClean="0"/>
              <a:t>cùng </a:t>
            </a:r>
            <a:r>
              <a:rPr lang="vi-VN" smtClean="0"/>
              <a:t>dòng văn </a:t>
            </a:r>
            <a:r>
              <a:rPr lang="vi-VN" dirty="0" smtClean="0"/>
              <a:t>bản </a:t>
            </a:r>
            <a:r>
              <a:rPr lang="vi-VN" smtClean="0"/>
              <a:t>trong thư</a:t>
            </a:r>
            <a:r>
              <a:rPr lang="en-US" smtClean="0"/>
              <a:t> của bạn. </a:t>
            </a:r>
            <a:endParaRPr lang="en-US" dirty="0"/>
          </a:p>
          <a:p>
            <a:pPr marL="288925" indent="-288925">
              <a:spcAft>
                <a:spcPct val="75000"/>
              </a:spcAft>
              <a:buClr>
                <a:srgbClr val="FF9900"/>
              </a:buClr>
              <a:buFontTx/>
              <a:buAutoNum type="arabicPeriod"/>
            </a:pPr>
            <a:r>
              <a:rPr lang="vi-VN" dirty="0" smtClean="0"/>
              <a:t>Xem trước phần đính kèm</a:t>
            </a:r>
            <a:r>
              <a:rPr lang="en-US" dirty="0" smtClean="0"/>
              <a:t>.</a:t>
            </a:r>
            <a:endParaRPr lang="en-US" dirty="0"/>
          </a:p>
          <a:p>
            <a:pPr marL="288925" indent="-288925">
              <a:spcAft>
                <a:spcPct val="75000"/>
              </a:spcAft>
              <a:buClr>
                <a:srgbClr val="FF9900"/>
              </a:buClr>
              <a:buFontTx/>
              <a:buAutoNum type="arabicPeriod"/>
            </a:pPr>
            <a:r>
              <a:rPr lang="vi-VN" dirty="0" smtClean="0"/>
              <a:t>Xem trình xem trước nào bạn đã cài đặt</a:t>
            </a:r>
            <a:r>
              <a:rPr lang="en-US" dirty="0" smtClean="0"/>
              <a:t> (</a:t>
            </a:r>
            <a:r>
              <a:rPr lang="vi-VN" dirty="0" smtClean="0"/>
              <a:t>tùy chọn</a:t>
            </a:r>
            <a:r>
              <a:rPr lang="en-US" dirty="0" smtClean="0"/>
              <a:t>). </a:t>
            </a:r>
            <a:endParaRPr lang="en-US" dirty="0"/>
          </a:p>
          <a:p>
            <a:pPr marL="288925" indent="-288925">
              <a:spcAft>
                <a:spcPct val="75000"/>
              </a:spcAft>
              <a:buClr>
                <a:srgbClr val="FF9900"/>
              </a:buClr>
              <a:buFontTx/>
              <a:buAutoNum type="arabicPeriod"/>
            </a:pPr>
            <a:endParaRPr lang="en-US" dirty="0"/>
          </a:p>
        </p:txBody>
      </p:sp>
    </p:spTree>
  </p:cSld>
  <p:clrMapOvr>
    <a:masterClrMapping/>
  </p:clrMapOvr>
  <p:transition spd="med">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vi-VN" dirty="0" smtClean="0"/>
              <a:t>Kiểm tra</a:t>
            </a:r>
            <a:r>
              <a:rPr lang="en-US" dirty="0" smtClean="0"/>
              <a:t> 3, </a:t>
            </a:r>
            <a:r>
              <a:rPr lang="vi-VN" dirty="0" smtClean="0"/>
              <a:t>câu hỏi</a:t>
            </a:r>
            <a:r>
              <a:rPr lang="en-US" dirty="0" smtClean="0"/>
              <a:t> 1</a:t>
            </a:r>
            <a:endParaRPr lang="en-US" dirty="0"/>
          </a:p>
        </p:txBody>
      </p:sp>
      <p:sp>
        <p:nvSpPr>
          <p:cNvPr id="159747" name="Rectangle 3"/>
          <p:cNvSpPr>
            <a:spLocks noGrp="1" noChangeArrowheads="1"/>
          </p:cNvSpPr>
          <p:nvPr>
            <p:ph type="body" sz="half" idx="2"/>
          </p:nvPr>
        </p:nvSpPr>
        <p:spPr>
          <a:xfrm>
            <a:off x="222250" y="850900"/>
            <a:ext cx="7685088" cy="1189038"/>
          </a:xfrm>
        </p:spPr>
        <p:txBody>
          <a:bodyPr/>
          <a:lstStyle/>
          <a:p>
            <a:pPr marL="0" indent="0">
              <a:spcAft>
                <a:spcPct val="75000"/>
              </a:spcAft>
            </a:pPr>
            <a:r>
              <a:rPr lang="vi-VN" b="1" dirty="0" smtClean="0"/>
              <a:t>Làm thế </a:t>
            </a:r>
            <a:r>
              <a:rPr lang="vi-VN" b="1" smtClean="0"/>
              <a:t>nào </a:t>
            </a:r>
            <a:r>
              <a:rPr lang="en-US" b="1" smtClean="0"/>
              <a:t>bao gồm m</a:t>
            </a:r>
            <a:r>
              <a:rPr lang="vi-VN" b="1" smtClean="0"/>
              <a:t>ột </a:t>
            </a:r>
            <a:r>
              <a:rPr lang="vi-VN" b="1" dirty="0" smtClean="0"/>
              <a:t>ảnh </a:t>
            </a:r>
            <a:r>
              <a:rPr lang="vi-VN" b="1" smtClean="0"/>
              <a:t>vào </a:t>
            </a:r>
            <a:r>
              <a:rPr lang="en-US" b="1" smtClean="0"/>
              <a:t>cùng </a:t>
            </a:r>
            <a:r>
              <a:rPr lang="vi-VN" b="1" smtClean="0"/>
              <a:t>dòng </a:t>
            </a:r>
            <a:r>
              <a:rPr lang="en-US" b="1" smtClean="0"/>
              <a:t>với </a:t>
            </a:r>
            <a:r>
              <a:rPr lang="vi-VN" b="1" smtClean="0"/>
              <a:t>văn </a:t>
            </a:r>
            <a:r>
              <a:rPr lang="vi-VN" b="1" dirty="0" smtClean="0"/>
              <a:t>bản </a:t>
            </a:r>
            <a:r>
              <a:rPr lang="vi-VN" b="1" smtClean="0"/>
              <a:t>trong thư</a:t>
            </a:r>
            <a:r>
              <a:rPr lang="en-US" b="1" smtClean="0"/>
              <a:t> của bạn?  </a:t>
            </a:r>
            <a:r>
              <a:rPr lang="en-US" b="1" dirty="0" smtClean="0"/>
              <a:t>(</a:t>
            </a:r>
            <a:r>
              <a:rPr lang="vi-VN" b="1" dirty="0" smtClean="0"/>
              <a:t>Chọn </a:t>
            </a:r>
            <a:r>
              <a:rPr lang="vi-VN" b="1" smtClean="0"/>
              <a:t>một </a:t>
            </a:r>
            <a:r>
              <a:rPr lang="en-US" b="1" smtClean="0"/>
              <a:t>đáp án.)</a:t>
            </a:r>
            <a:endParaRPr lang="en-US" b="1" dirty="0"/>
          </a:p>
        </p:txBody>
      </p:sp>
      <p:sp>
        <p:nvSpPr>
          <p:cNvPr id="15974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vi-VN" sz="2000" dirty="0" smtClean="0"/>
              <a:t>Dùng định dạng </a:t>
            </a:r>
            <a:r>
              <a:rPr lang="vi-VN" sz="2000" smtClean="0"/>
              <a:t>tệp </a:t>
            </a:r>
            <a:r>
              <a:rPr lang="en-US" sz="2000" smtClean="0"/>
              <a:t>RTF. </a:t>
            </a:r>
            <a:endParaRPr lang="en-US" sz="2000" dirty="0"/>
          </a:p>
          <a:p>
            <a:pPr marL="401638" indent="-401638">
              <a:spcBef>
                <a:spcPct val="20000"/>
              </a:spcBef>
              <a:spcAft>
                <a:spcPct val="75000"/>
              </a:spcAft>
              <a:buFontTx/>
              <a:buAutoNum type="arabicPeriod"/>
            </a:pPr>
            <a:r>
              <a:rPr lang="vi-VN" sz="2000" dirty="0" smtClean="0"/>
              <a:t>Dùng lệnh </a:t>
            </a:r>
            <a:r>
              <a:rPr lang="vi-VN" sz="2000" b="1" dirty="0" smtClean="0"/>
              <a:t>Tệp</a:t>
            </a:r>
            <a:r>
              <a:rPr lang="vi-VN" sz="2000" dirty="0" smtClean="0"/>
              <a:t> trên tab </a:t>
            </a:r>
            <a:r>
              <a:rPr lang="vi-VN" sz="2000" b="1" dirty="0" smtClean="0"/>
              <a:t>Chèn</a:t>
            </a:r>
            <a:r>
              <a:rPr lang="en-US" sz="2000" dirty="0" smtClean="0"/>
              <a:t>. </a:t>
            </a:r>
            <a:endParaRPr lang="en-US" sz="2000" dirty="0"/>
          </a:p>
          <a:p>
            <a:pPr marL="401638" indent="-401638">
              <a:spcBef>
                <a:spcPct val="20000"/>
              </a:spcBef>
              <a:spcAft>
                <a:spcPct val="75000"/>
              </a:spcAft>
              <a:buFontTx/>
              <a:buAutoNum type="arabicPeriod"/>
            </a:pPr>
            <a:r>
              <a:rPr lang="vi-VN" sz="2000" dirty="0" smtClean="0"/>
              <a:t>Dùng lệnh </a:t>
            </a:r>
            <a:r>
              <a:rPr lang="vi-VN" sz="2000" b="1" dirty="0" smtClean="0"/>
              <a:t>Ảnh từ Tệp</a:t>
            </a:r>
            <a:r>
              <a:rPr lang="vi-VN" sz="2000" dirty="0" smtClean="0"/>
              <a:t> trên tab </a:t>
            </a:r>
            <a:r>
              <a:rPr lang="vi-VN" sz="2000" b="1" dirty="0" smtClean="0"/>
              <a:t>Chèn</a:t>
            </a:r>
            <a:r>
              <a:rPr lang="en-US" sz="2000" dirty="0" smtClean="0"/>
              <a:t>. </a:t>
            </a: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slide(fromTop)">
                                      <p:cBhvr>
                                        <p:cTn id="7" dur="500"/>
                                        <p:tgtEl>
                                          <p:spTgt spid="159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59748">
                                            <p:txEl>
                                              <p:pRg st="0" end="0"/>
                                            </p:txEl>
                                          </p:spTgt>
                                        </p:tgtEl>
                                        <p:attrNameLst>
                                          <p:attrName>style.visibility</p:attrName>
                                        </p:attrNameLst>
                                      </p:cBhvr>
                                      <p:to>
                                        <p:strVal val="visible"/>
                                      </p:to>
                                    </p:set>
                                    <p:animEffect transition="in" filter="slide(fromLeft)">
                                      <p:cBhvr>
                                        <p:cTn id="12" dur="500"/>
                                        <p:tgtEl>
                                          <p:spTgt spid="1597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59748">
                                            <p:txEl>
                                              <p:pRg st="1" end="1"/>
                                            </p:txEl>
                                          </p:spTgt>
                                        </p:tgtEl>
                                        <p:attrNameLst>
                                          <p:attrName>style.visibility</p:attrName>
                                        </p:attrNameLst>
                                      </p:cBhvr>
                                      <p:to>
                                        <p:strVal val="visible"/>
                                      </p:to>
                                    </p:set>
                                    <p:animEffect transition="in" filter="slide(fromLeft)">
                                      <p:cBhvr>
                                        <p:cTn id="17" dur="500"/>
                                        <p:tgtEl>
                                          <p:spTgt spid="15974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59748">
                                            <p:txEl>
                                              <p:pRg st="2" end="2"/>
                                            </p:txEl>
                                          </p:spTgt>
                                        </p:tgtEl>
                                        <p:attrNameLst>
                                          <p:attrName>style.visibility</p:attrName>
                                        </p:attrNameLst>
                                      </p:cBhvr>
                                      <p:to>
                                        <p:strVal val="visible"/>
                                      </p:to>
                                    </p:set>
                                    <p:animEffect transition="in" filter="slide(fromLeft)">
                                      <p:cBhvr>
                                        <p:cTn id="22" dur="500"/>
                                        <p:tgtEl>
                                          <p:spTgt spid="1597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advAuto="0"/>
      <p:bldP spid="159748"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vi-VN" dirty="0" smtClean="0"/>
              <a:t>Kiểm tra</a:t>
            </a:r>
            <a:r>
              <a:rPr lang="en-US" dirty="0" smtClean="0"/>
              <a:t> 3, </a:t>
            </a:r>
            <a:r>
              <a:rPr lang="vi-VN" dirty="0" smtClean="0"/>
              <a:t>câu hỏi</a:t>
            </a:r>
            <a:r>
              <a:rPr lang="en-US" dirty="0" smtClean="0"/>
              <a:t> 1 : </a:t>
            </a:r>
            <a:r>
              <a:rPr lang="vi-VN" dirty="0" smtClean="0"/>
              <a:t>Trả lời</a:t>
            </a:r>
            <a:endParaRPr lang="en-US" dirty="0"/>
          </a:p>
        </p:txBody>
      </p:sp>
      <p:sp>
        <p:nvSpPr>
          <p:cNvPr id="161795" name="Rectangle 3"/>
          <p:cNvSpPr>
            <a:spLocks noGrp="1" noChangeArrowheads="1"/>
          </p:cNvSpPr>
          <p:nvPr>
            <p:ph sz="half" idx="2"/>
          </p:nvPr>
        </p:nvSpPr>
        <p:spPr>
          <a:xfrm>
            <a:off x="323850" y="815975"/>
            <a:ext cx="8350250" cy="703263"/>
          </a:xfrm>
        </p:spPr>
        <p:txBody>
          <a:bodyPr/>
          <a:lstStyle/>
          <a:p>
            <a:pPr marL="0" indent="0">
              <a:spcAft>
                <a:spcPct val="75000"/>
              </a:spcAft>
            </a:pPr>
            <a:r>
              <a:rPr lang="vi-VN" dirty="0" smtClean="0"/>
              <a:t>Dùng lệnh </a:t>
            </a:r>
            <a:r>
              <a:rPr lang="vi-VN" b="1" dirty="0" smtClean="0"/>
              <a:t>Ảnh từ Tệp</a:t>
            </a:r>
            <a:r>
              <a:rPr lang="vi-VN" dirty="0" smtClean="0"/>
              <a:t> trên tab </a:t>
            </a:r>
            <a:r>
              <a:rPr lang="vi-VN" b="1" dirty="0" smtClean="0"/>
              <a:t>Chèn</a:t>
            </a:r>
            <a:r>
              <a:rPr lang="en-US" dirty="0" smtClean="0"/>
              <a:t>. </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1795"/>
                                        </p:tgtEl>
                                        <p:attrNameLst>
                                          <p:attrName>style.visibility</p:attrName>
                                        </p:attrNameLst>
                                      </p:cBhvr>
                                      <p:to>
                                        <p:strVal val="visible"/>
                                      </p:to>
                                    </p:set>
                                    <p:anim calcmode="lin" valueType="num">
                                      <p:cBhvr>
                                        <p:cTn id="7" dur="500" fill="hold"/>
                                        <p:tgtEl>
                                          <p:spTgt spid="161795"/>
                                        </p:tgtEl>
                                        <p:attrNameLst>
                                          <p:attrName>ppt_w</p:attrName>
                                        </p:attrNameLst>
                                      </p:cBhvr>
                                      <p:tavLst>
                                        <p:tav tm="0">
                                          <p:val>
                                            <p:fltVal val="0"/>
                                          </p:val>
                                        </p:tav>
                                        <p:tav tm="100000">
                                          <p:val>
                                            <p:strVal val="#ppt_w"/>
                                          </p:val>
                                        </p:tav>
                                      </p:tavLst>
                                    </p:anim>
                                    <p:anim calcmode="lin" valueType="num">
                                      <p:cBhvr>
                                        <p:cTn id="8" dur="500" fill="hold"/>
                                        <p:tgtEl>
                                          <p:spTgt spid="1617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vi-VN" dirty="0" smtClean="0"/>
              <a:t>Kiểm tra</a:t>
            </a:r>
            <a:r>
              <a:rPr lang="en-US" dirty="0" smtClean="0"/>
              <a:t> 3, </a:t>
            </a:r>
            <a:r>
              <a:rPr lang="vi-VN" dirty="0" smtClean="0"/>
              <a:t>câu hỏi</a:t>
            </a:r>
            <a:r>
              <a:rPr lang="en-US" dirty="0" smtClean="0"/>
              <a:t> </a:t>
            </a:r>
            <a:r>
              <a:rPr lang="en-US" dirty="0"/>
              <a:t>2</a:t>
            </a:r>
          </a:p>
        </p:txBody>
      </p:sp>
      <p:sp>
        <p:nvSpPr>
          <p:cNvPr id="163843"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vi-VN" b="1" dirty="0" smtClean="0"/>
              <a:t>Bạn đã nhận thư với hai phần đính kèm là ảnh dạng </a:t>
            </a:r>
            <a:r>
              <a:rPr lang="en-US" b="1" dirty="0" smtClean="0"/>
              <a:t>JPEG. </a:t>
            </a:r>
            <a:r>
              <a:rPr lang="vi-VN" b="1" dirty="0" smtClean="0"/>
              <a:t>Cách nhanh nhất để xác định xem bạn muốn </a:t>
            </a:r>
            <a:r>
              <a:rPr lang="vi-VN" b="1" smtClean="0"/>
              <a:t>lưu </a:t>
            </a:r>
            <a:r>
              <a:rPr lang="en-US" b="1" smtClean="0"/>
              <a:t>các tệp </a:t>
            </a:r>
            <a:r>
              <a:rPr lang="vi-VN" b="1" smtClean="0"/>
              <a:t>đính </a:t>
            </a:r>
            <a:r>
              <a:rPr lang="vi-VN" b="1" dirty="0" smtClean="0"/>
              <a:t>kèm không</a:t>
            </a:r>
            <a:r>
              <a:rPr lang="en-US" b="1" dirty="0" smtClean="0"/>
              <a:t>?</a:t>
            </a:r>
            <a:r>
              <a:rPr lang="en-US" sz="1800" b="1" dirty="0" smtClean="0"/>
              <a:t> </a:t>
            </a:r>
            <a:r>
              <a:rPr lang="en-US" b="1" dirty="0" smtClean="0"/>
              <a:t>(</a:t>
            </a:r>
            <a:r>
              <a:rPr lang="vi-VN" b="1" dirty="0" smtClean="0"/>
              <a:t>Chọn </a:t>
            </a:r>
            <a:r>
              <a:rPr lang="vi-VN" b="1" smtClean="0"/>
              <a:t>một </a:t>
            </a:r>
            <a:r>
              <a:rPr lang="en-US" b="1" smtClean="0"/>
              <a:t>đáp án.)</a:t>
            </a:r>
            <a:endParaRPr lang="en-US" b="1" dirty="0"/>
          </a:p>
        </p:txBody>
      </p:sp>
      <p:sp>
        <p:nvSpPr>
          <p:cNvPr id="163844"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vi-VN" sz="2000" dirty="0" smtClean="0"/>
              <a:t>Mở thư và bấm đúp vào mỗi biểu tượng đính kèm</a:t>
            </a:r>
            <a:r>
              <a:rPr lang="en-US" sz="2000" dirty="0" smtClean="0"/>
              <a:t>. </a:t>
            </a:r>
            <a:endParaRPr lang="en-US" sz="2000" dirty="0"/>
          </a:p>
          <a:p>
            <a:pPr marL="401638" indent="-401638">
              <a:spcBef>
                <a:spcPct val="20000"/>
              </a:spcBef>
              <a:spcAft>
                <a:spcPct val="75000"/>
              </a:spcAft>
              <a:buFontTx/>
              <a:buAutoNum type="arabicPeriod"/>
            </a:pPr>
            <a:r>
              <a:rPr lang="vi-VN" sz="2000" dirty="0" smtClean="0"/>
              <a:t>Bấm vào biểu tượng đính kèm trong Ngăn Đọc</a:t>
            </a:r>
            <a:r>
              <a:rPr lang="en-US" sz="2000" dirty="0" smtClean="0"/>
              <a:t>. </a:t>
            </a:r>
            <a:endParaRPr lang="en-US" sz="2000" dirty="0"/>
          </a:p>
          <a:p>
            <a:pPr marL="401638" indent="-401638">
              <a:spcBef>
                <a:spcPct val="20000"/>
              </a:spcBef>
              <a:spcAft>
                <a:spcPct val="75000"/>
              </a:spcAft>
              <a:buFontTx/>
              <a:buAutoNum type="arabicPeriod"/>
            </a:pPr>
            <a:r>
              <a:rPr lang="vi-VN" sz="2000" dirty="0" smtClean="0"/>
              <a:t>Bấm chuột phải vào biểu tượng đính kèm và bấm </a:t>
            </a:r>
            <a:r>
              <a:rPr lang="vi-VN" sz="2000" b="1" dirty="0" smtClean="0"/>
              <a:t>Mở</a:t>
            </a:r>
            <a:r>
              <a:rPr lang="en-US" sz="2000" dirty="0" smtClean="0"/>
              <a:t>. </a:t>
            </a: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slide(fromTop)">
                                      <p:cBhvr>
                                        <p:cTn id="7" dur="500"/>
                                        <p:tgtEl>
                                          <p:spTgt spid="163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63844">
                                            <p:txEl>
                                              <p:pRg st="0" end="0"/>
                                            </p:txEl>
                                          </p:spTgt>
                                        </p:tgtEl>
                                        <p:attrNameLst>
                                          <p:attrName>style.visibility</p:attrName>
                                        </p:attrNameLst>
                                      </p:cBhvr>
                                      <p:to>
                                        <p:strVal val="visible"/>
                                      </p:to>
                                    </p:set>
                                    <p:animEffect transition="in" filter="slide(fromLeft)">
                                      <p:cBhvr>
                                        <p:cTn id="12" dur="500"/>
                                        <p:tgtEl>
                                          <p:spTgt spid="1638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63844">
                                            <p:txEl>
                                              <p:pRg st="1" end="1"/>
                                            </p:txEl>
                                          </p:spTgt>
                                        </p:tgtEl>
                                        <p:attrNameLst>
                                          <p:attrName>style.visibility</p:attrName>
                                        </p:attrNameLst>
                                      </p:cBhvr>
                                      <p:to>
                                        <p:strVal val="visible"/>
                                      </p:to>
                                    </p:set>
                                    <p:animEffect transition="in" filter="slide(fromLeft)">
                                      <p:cBhvr>
                                        <p:cTn id="17" dur="500"/>
                                        <p:tgtEl>
                                          <p:spTgt spid="1638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63844">
                                            <p:txEl>
                                              <p:pRg st="2" end="2"/>
                                            </p:txEl>
                                          </p:spTgt>
                                        </p:tgtEl>
                                        <p:attrNameLst>
                                          <p:attrName>style.visibility</p:attrName>
                                        </p:attrNameLst>
                                      </p:cBhvr>
                                      <p:to>
                                        <p:strVal val="visible"/>
                                      </p:to>
                                    </p:set>
                                    <p:animEffect transition="in" filter="slide(fromLeft)">
                                      <p:cBhvr>
                                        <p:cTn id="22" dur="500"/>
                                        <p:tgtEl>
                                          <p:spTgt spid="1638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autoUpdateAnimBg="0" advAuto="0"/>
      <p:bldP spid="163844"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vi-VN" dirty="0" smtClean="0"/>
              <a:t>Kiểm tra</a:t>
            </a:r>
            <a:r>
              <a:rPr lang="en-US" dirty="0" smtClean="0"/>
              <a:t> 3, </a:t>
            </a:r>
            <a:r>
              <a:rPr lang="vi-VN" dirty="0" smtClean="0"/>
              <a:t>câu hỏi</a:t>
            </a:r>
            <a:r>
              <a:rPr lang="en-US" dirty="0" smtClean="0"/>
              <a:t> 2 : </a:t>
            </a:r>
            <a:r>
              <a:rPr lang="vi-VN" dirty="0" smtClean="0"/>
              <a:t>Trả lời</a:t>
            </a:r>
            <a:endParaRPr lang="en-US" dirty="0"/>
          </a:p>
        </p:txBody>
      </p:sp>
      <p:sp>
        <p:nvSpPr>
          <p:cNvPr id="165891" name="Rectangle 3"/>
          <p:cNvSpPr>
            <a:spLocks noGrp="1" noChangeArrowheads="1"/>
          </p:cNvSpPr>
          <p:nvPr>
            <p:ph sz="half" idx="2"/>
          </p:nvPr>
        </p:nvSpPr>
        <p:spPr>
          <a:xfrm>
            <a:off x="261938" y="836613"/>
            <a:ext cx="8350250" cy="703262"/>
          </a:xfrm>
        </p:spPr>
        <p:txBody>
          <a:bodyPr/>
          <a:lstStyle/>
          <a:p>
            <a:pPr marL="0" indent="0">
              <a:spcAft>
                <a:spcPct val="75000"/>
              </a:spcAft>
            </a:pPr>
            <a:r>
              <a:rPr lang="vi-VN" dirty="0" smtClean="0"/>
              <a:t>Bấm vào biểu tượng đính kèm trong </a:t>
            </a:r>
            <a:r>
              <a:rPr lang="vi-VN" smtClean="0"/>
              <a:t>Ngăn </a:t>
            </a:r>
            <a:r>
              <a:rPr lang="en-US" smtClean="0"/>
              <a:t>Đ</a:t>
            </a:r>
            <a:r>
              <a:rPr lang="vi-VN" smtClean="0"/>
              <a:t>ọc</a:t>
            </a:r>
            <a:r>
              <a:rPr lang="en-US" dirty="0" smtClean="0"/>
              <a:t>. </a:t>
            </a:r>
            <a:endParaRPr lang="en-US" dirty="0"/>
          </a:p>
        </p:txBody>
      </p:sp>
      <p:sp>
        <p:nvSpPr>
          <p:cNvPr id="165892" name="Rectangle 4"/>
          <p:cNvSpPr>
            <a:spLocks noChangeArrowheads="1"/>
          </p:cNvSpPr>
          <p:nvPr/>
        </p:nvSpPr>
        <p:spPr bwMode="auto">
          <a:xfrm>
            <a:off x="238125" y="2082800"/>
            <a:ext cx="8350250" cy="1758950"/>
          </a:xfrm>
          <a:prstGeom prst="rect">
            <a:avLst/>
          </a:prstGeom>
          <a:noFill/>
          <a:ln w="9525">
            <a:noFill/>
            <a:miter lim="800000"/>
            <a:headEnd/>
            <a:tailEnd/>
          </a:ln>
          <a:effectLst/>
        </p:spPr>
        <p:txBody>
          <a:bodyPr/>
          <a:lstStyle/>
          <a:p>
            <a:pPr>
              <a:spcBef>
                <a:spcPct val="20000"/>
              </a:spcBef>
              <a:spcAft>
                <a:spcPct val="75000"/>
              </a:spcAft>
            </a:pPr>
            <a:r>
              <a:rPr lang="vi-VN" sz="2000" dirty="0" smtClean="0"/>
              <a:t>Bấm </a:t>
            </a:r>
            <a:r>
              <a:rPr lang="vi-VN" sz="2000" smtClean="0"/>
              <a:t>vào </a:t>
            </a:r>
            <a:r>
              <a:rPr lang="en-US" sz="2000" smtClean="0"/>
              <a:t>những </a:t>
            </a:r>
            <a:r>
              <a:rPr lang="vi-VN" sz="2000" smtClean="0"/>
              <a:t>biểu </a:t>
            </a:r>
            <a:r>
              <a:rPr lang="vi-VN" sz="2000" dirty="0" smtClean="0"/>
              <a:t>tượng đính kèm cho phép </a:t>
            </a:r>
            <a:r>
              <a:rPr lang="vi-VN" sz="2000" smtClean="0"/>
              <a:t>bạn </a:t>
            </a:r>
            <a:r>
              <a:rPr lang="en-US" sz="2000" smtClean="0"/>
              <a:t>nhìn thấy dạng </a:t>
            </a:r>
            <a:r>
              <a:rPr lang="vi-VN" sz="2000" smtClean="0"/>
              <a:t>xem trước </a:t>
            </a:r>
            <a:r>
              <a:rPr lang="en-US" sz="2000" smtClean="0"/>
              <a:t>của </a:t>
            </a:r>
            <a:r>
              <a:rPr lang="vi-VN" sz="2000" smtClean="0"/>
              <a:t>ảnh</a:t>
            </a:r>
            <a:r>
              <a:rPr lang="vi-VN" sz="2000" dirty="0" smtClean="0"/>
              <a:t>, </a:t>
            </a:r>
            <a:r>
              <a:rPr lang="vi-VN" sz="2000" smtClean="0"/>
              <a:t>mỗi lúc một ảnh, </a:t>
            </a:r>
            <a:r>
              <a:rPr lang="en-US" sz="2000" smtClean="0"/>
              <a:t>ngay trong </a:t>
            </a:r>
            <a:r>
              <a:rPr lang="vi-VN" sz="2000" smtClean="0"/>
              <a:t>ngăn </a:t>
            </a:r>
            <a:r>
              <a:rPr lang="vi-VN" sz="2000" dirty="0" smtClean="0"/>
              <a:t>đọc. Kỹ </a:t>
            </a:r>
            <a:r>
              <a:rPr lang="vi-VN" sz="2000" smtClean="0"/>
              <a:t>thuật này</a:t>
            </a:r>
            <a:r>
              <a:rPr lang="en-US" sz="2000" smtClean="0"/>
              <a:t> cũng sẽ</a:t>
            </a:r>
            <a:r>
              <a:rPr lang="vi-VN" sz="2000" smtClean="0"/>
              <a:t> </a:t>
            </a:r>
            <a:r>
              <a:rPr lang="vi-VN" sz="2000" dirty="0" smtClean="0"/>
              <a:t>làm </a:t>
            </a:r>
            <a:r>
              <a:rPr lang="vi-VN" sz="2000" smtClean="0"/>
              <a:t>việc đối với các</a:t>
            </a:r>
            <a:r>
              <a:rPr lang="en-US" sz="2000" smtClean="0"/>
              <a:t>loại </a:t>
            </a:r>
            <a:r>
              <a:rPr lang="vi-VN" sz="2000" smtClean="0"/>
              <a:t>đính kèm </a:t>
            </a:r>
            <a:r>
              <a:rPr lang="en-US" sz="2000" smtClean="0"/>
              <a:t>khác </a:t>
            </a:r>
            <a:r>
              <a:rPr lang="vi-VN" sz="2000" smtClean="0"/>
              <a:t>như</a:t>
            </a:r>
            <a:r>
              <a:rPr lang="en-US" sz="2000" smtClean="0"/>
              <a:t>: </a:t>
            </a:r>
            <a:r>
              <a:rPr lang="vi-VN" sz="2000" smtClean="0"/>
              <a:t>Bản trình bày </a:t>
            </a:r>
            <a:r>
              <a:rPr lang="en-US" sz="2000" smtClean="0"/>
              <a:t>PowerPoint</a:t>
            </a:r>
            <a:r>
              <a:rPr lang="en-US" sz="2000" dirty="0" smtClean="0"/>
              <a:t>, </a:t>
            </a:r>
            <a:r>
              <a:rPr lang="vi-VN" sz="2000" dirty="0" smtClean="0"/>
              <a:t>Tài liệu </a:t>
            </a:r>
            <a:r>
              <a:rPr lang="en-US" sz="2000" dirty="0" smtClean="0"/>
              <a:t>Word</a:t>
            </a:r>
            <a:r>
              <a:rPr lang="en-US" sz="2000" smtClean="0"/>
              <a:t>, hoặc </a:t>
            </a:r>
            <a:r>
              <a:rPr lang="vi-VN" sz="2000" smtClean="0"/>
              <a:t>sổ </a:t>
            </a:r>
            <a:r>
              <a:rPr lang="vi-VN" sz="2000" dirty="0" smtClean="0"/>
              <a:t>làm việc </a:t>
            </a:r>
            <a:r>
              <a:rPr lang="en-US" sz="2000" dirty="0" smtClean="0"/>
              <a:t>Excel</a:t>
            </a:r>
            <a:r>
              <a:rPr lang="en-US" sz="2000" smtClean="0"/>
              <a:t>, </a:t>
            </a:r>
            <a:r>
              <a:rPr lang="vi-VN" sz="2000" smtClean="0"/>
              <a:t>v.v.</a:t>
            </a:r>
            <a:r>
              <a:rPr lang="en-US" sz="2000" dirty="0" smtClean="0"/>
              <a:t>.</a:t>
            </a:r>
            <a:r>
              <a:rPr lang="en-US" sz="2000" smtClean="0"/>
              <a:t>.</a:t>
            </a: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5891"/>
                                        </p:tgtEl>
                                        <p:attrNameLst>
                                          <p:attrName>style.visibility</p:attrName>
                                        </p:attrNameLst>
                                      </p:cBhvr>
                                      <p:to>
                                        <p:strVal val="visible"/>
                                      </p:to>
                                    </p:set>
                                    <p:anim calcmode="lin" valueType="num">
                                      <p:cBhvr>
                                        <p:cTn id="7" dur="500" fill="hold"/>
                                        <p:tgtEl>
                                          <p:spTgt spid="165891"/>
                                        </p:tgtEl>
                                        <p:attrNameLst>
                                          <p:attrName>ppt_w</p:attrName>
                                        </p:attrNameLst>
                                      </p:cBhvr>
                                      <p:tavLst>
                                        <p:tav tm="0">
                                          <p:val>
                                            <p:fltVal val="0"/>
                                          </p:val>
                                        </p:tav>
                                        <p:tav tm="100000">
                                          <p:val>
                                            <p:strVal val="#ppt_w"/>
                                          </p:val>
                                        </p:tav>
                                      </p:tavLst>
                                    </p:anim>
                                    <p:anim calcmode="lin" valueType="num">
                                      <p:cBhvr>
                                        <p:cTn id="8" dur="500" fill="hold"/>
                                        <p:tgtEl>
                                          <p:spTgt spid="16589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5892"/>
                                        </p:tgtEl>
                                        <p:attrNameLst>
                                          <p:attrName>style.visibility</p:attrName>
                                        </p:attrNameLst>
                                      </p:cBhvr>
                                      <p:to>
                                        <p:strVal val="visible"/>
                                      </p:to>
                                    </p:set>
                                    <p:animEffect transition="in" filter="slide(fromBottom)">
                                      <p:cBhvr>
                                        <p:cTn id="13" dur="500"/>
                                        <p:tgtEl>
                                          <p:spTgt spid="165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autoUpdateAnimBg="0"/>
      <p:bldP spid="165892"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p:txBody>
          <a:bodyPr/>
          <a:lstStyle/>
          <a:p>
            <a:r>
              <a:rPr lang="vi-VN" dirty="0" smtClean="0"/>
              <a:t>Sử </a:t>
            </a:r>
            <a:r>
              <a:rPr lang="vi-VN" smtClean="0"/>
              <a:t>dụng khuôn mẫu </a:t>
            </a:r>
            <a:r>
              <a:rPr lang="vi-VN" dirty="0" smtClean="0"/>
              <a:t>này</a:t>
            </a:r>
            <a:endParaRPr lang="en-US" dirty="0"/>
          </a:p>
        </p:txBody>
      </p:sp>
      <p:sp>
        <p:nvSpPr>
          <p:cNvPr id="86019" name="Rectangle 3"/>
          <p:cNvSpPr>
            <a:spLocks noGrp="1" noChangeArrowheads="1"/>
          </p:cNvSpPr>
          <p:nvPr>
            <p:ph type="subTitle" idx="1"/>
          </p:nvPr>
        </p:nvSpPr>
        <p:spPr/>
        <p:txBody>
          <a:bodyPr/>
          <a:lstStyle/>
          <a:p>
            <a:r>
              <a:rPr lang="vi-VN" smtClean="0"/>
              <a:t>Hãy xem ngăn ghi chú hoặc toàn bộ trang ghi chú (tab </a:t>
            </a:r>
            <a:r>
              <a:rPr lang="vi-VN" b="1" smtClean="0"/>
              <a:t>Xem</a:t>
            </a:r>
            <a:r>
              <a:rPr lang="vi-VN" smtClean="0"/>
              <a:t>) về trợ giúp chi tiết cho khuôn mẫu này.</a:t>
            </a:r>
            <a:endParaRPr lang="vi-VN"/>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Content Placeholder 1"/>
          <p:cNvPicPr>
            <a:picLocks noGrp="1" noChangeAspect="1" noChangeArrowheads="1"/>
          </p:cNvPicPr>
          <p:nvPr>
            <p:ph sz="half" idx="1"/>
          </p:nvPr>
        </p:nvPicPr>
        <p:blipFill>
          <a:blip r:embed="rId3"/>
          <a:srcRect/>
          <a:stretch>
            <a:fillRect/>
          </a:stretch>
        </p:blipFill>
        <p:spPr bwMode="auto">
          <a:xfrm>
            <a:off x="363963" y="933450"/>
            <a:ext cx="5614136" cy="2854325"/>
          </a:xfrm>
          <a:prstGeom prst="rect">
            <a:avLst/>
          </a:prstGeom>
          <a:noFill/>
          <a:ln w="9525">
            <a:noFill/>
            <a:miter lim="800000"/>
            <a:headEnd/>
            <a:tailEnd/>
          </a:ln>
          <a:effectLst/>
        </p:spPr>
      </p:pic>
      <p:sp>
        <p:nvSpPr>
          <p:cNvPr id="25602" name="Rectangle 2"/>
          <p:cNvSpPr>
            <a:spLocks noGrp="1" noChangeArrowheads="1"/>
          </p:cNvSpPr>
          <p:nvPr>
            <p:ph type="title"/>
          </p:nvPr>
        </p:nvSpPr>
        <p:spPr>
          <a:xfrm>
            <a:off x="211138" y="73025"/>
            <a:ext cx="8027987" cy="614363"/>
          </a:xfrm>
        </p:spPr>
        <p:txBody>
          <a:bodyPr/>
          <a:lstStyle/>
          <a:p>
            <a:r>
              <a:rPr lang="vi-VN" dirty="0" smtClean="0"/>
              <a:t>Giới </a:t>
            </a:r>
            <a:r>
              <a:rPr lang="vi-VN" smtClean="0"/>
              <a:t>thiệu Ruy-băng</a:t>
            </a:r>
            <a:endParaRPr lang="en-US" dirty="0"/>
          </a:p>
        </p:txBody>
      </p:sp>
      <p:sp>
        <p:nvSpPr>
          <p:cNvPr id="2560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vi-VN" sz="2000" dirty="0" smtClean="0"/>
              <a:t>Đây là một thư mới</a:t>
            </a:r>
            <a:r>
              <a:rPr lang="en-US" sz="2000" smtClean="0"/>
              <a:t>. Ruy-b</a:t>
            </a:r>
            <a:r>
              <a:rPr lang="vi-VN" sz="2000" smtClean="0"/>
              <a:t>ăng</a:t>
            </a:r>
            <a:r>
              <a:rPr lang="en-US" sz="2000" smtClean="0"/>
              <a:t> </a:t>
            </a:r>
            <a:r>
              <a:rPr lang="vi-VN" sz="2000" smtClean="0"/>
              <a:t>ở </a:t>
            </a:r>
            <a:r>
              <a:rPr lang="vi-VN" sz="2000" dirty="0" smtClean="0"/>
              <a:t>trên đỉnh của cửa sổ</a:t>
            </a:r>
            <a:r>
              <a:rPr lang="en-US" sz="2000" dirty="0" smtClean="0"/>
              <a:t>.</a:t>
            </a:r>
            <a:endParaRPr lang="en-US" sz="2000" dirty="0"/>
          </a:p>
          <a:p>
            <a:pPr>
              <a:spcBef>
                <a:spcPct val="20000"/>
              </a:spcBef>
              <a:spcAft>
                <a:spcPct val="75000"/>
              </a:spcAft>
            </a:pPr>
            <a:r>
              <a:rPr lang="en-US" sz="2000" smtClean="0"/>
              <a:t>Ruy-b</a:t>
            </a:r>
            <a:r>
              <a:rPr lang="vi-VN" sz="2000" smtClean="0"/>
              <a:t>ăng</a:t>
            </a:r>
            <a:r>
              <a:rPr lang="en-US" sz="2000" smtClean="0"/>
              <a:t> </a:t>
            </a:r>
            <a:r>
              <a:rPr lang="vi-VN" sz="2000" smtClean="0"/>
              <a:t>có </a:t>
            </a:r>
            <a:r>
              <a:rPr lang="vi-VN" sz="2000" dirty="0" smtClean="0"/>
              <a:t>thể nhìn </a:t>
            </a:r>
            <a:r>
              <a:rPr lang="vi-VN" sz="2000" smtClean="0"/>
              <a:t>thấy được</a:t>
            </a:r>
            <a:r>
              <a:rPr lang="en-US" sz="2000" smtClean="0"/>
              <a:t> mỗi</a:t>
            </a:r>
            <a:r>
              <a:rPr lang="vi-VN" sz="2000" smtClean="0"/>
              <a:t> khi</a:t>
            </a:r>
            <a:r>
              <a:rPr lang="en-US" sz="2000" smtClean="0"/>
              <a:t> bạn</a:t>
            </a:r>
            <a:r>
              <a:rPr lang="vi-VN" sz="2000" smtClean="0"/>
              <a:t> </a:t>
            </a:r>
            <a:r>
              <a:rPr lang="vi-VN" sz="2000" dirty="0" smtClean="0"/>
              <a:t>tạo </a:t>
            </a:r>
            <a:r>
              <a:rPr lang="vi-VN" sz="2000" smtClean="0"/>
              <a:t>hay </a:t>
            </a:r>
            <a:r>
              <a:rPr lang="en-US" sz="2000" smtClean="0"/>
              <a:t>soạn thảo </a:t>
            </a:r>
            <a:r>
              <a:rPr lang="vi-VN" sz="2000" smtClean="0"/>
              <a:t>trong</a:t>
            </a:r>
            <a:r>
              <a:rPr lang="en-US" sz="2000" smtClean="0"/>
              <a:t> </a:t>
            </a:r>
            <a:r>
              <a:rPr lang="en-US" sz="2000" dirty="0"/>
              <a:t>Outlook. </a:t>
            </a:r>
          </a:p>
        </p:txBody>
      </p:sp>
      <p:sp>
        <p:nvSpPr>
          <p:cNvPr id="25605" name="Rectangle 5"/>
          <p:cNvSpPr>
            <a:spLocks noChangeArrowheads="1"/>
          </p:cNvSpPr>
          <p:nvPr/>
        </p:nvSpPr>
        <p:spPr bwMode="auto">
          <a:xfrm>
            <a:off x="277813" y="3994150"/>
            <a:ext cx="5926137" cy="2008188"/>
          </a:xfrm>
          <a:prstGeom prst="rect">
            <a:avLst/>
          </a:prstGeom>
          <a:noFill/>
          <a:ln w="9525">
            <a:noFill/>
            <a:miter lim="800000"/>
            <a:headEnd/>
            <a:tailEnd/>
          </a:ln>
          <a:effectLst/>
        </p:spPr>
        <p:txBody>
          <a:bodyPr/>
          <a:lstStyle/>
          <a:p>
            <a:pPr>
              <a:spcBef>
                <a:spcPct val="20000"/>
              </a:spcBef>
              <a:spcAft>
                <a:spcPct val="75000"/>
              </a:spcAft>
            </a:pPr>
            <a:r>
              <a:rPr lang="en-US" dirty="0" smtClean="0">
                <a:solidFill>
                  <a:srgbClr val="FFCC00"/>
                </a:solidFill>
              </a:rPr>
              <a:t>Microsoft </a:t>
            </a:r>
            <a:r>
              <a:rPr lang="vi-VN" dirty="0" smtClean="0">
                <a:solidFill>
                  <a:srgbClr val="FFCC00"/>
                </a:solidFill>
              </a:rPr>
              <a:t>đã nghiên cứu cẩn thận mọi người hay sử dụng lệnh thế nào trong</a:t>
            </a:r>
            <a:r>
              <a:rPr lang="en-US" dirty="0" smtClean="0">
                <a:solidFill>
                  <a:srgbClr val="FFCC00"/>
                </a:solidFill>
              </a:rPr>
              <a:t> </a:t>
            </a:r>
            <a:r>
              <a:rPr lang="en-US" dirty="0">
                <a:solidFill>
                  <a:srgbClr val="FFCC00"/>
                </a:solidFill>
              </a:rPr>
              <a:t>Outlook. </a:t>
            </a:r>
          </a:p>
          <a:p>
            <a:pPr>
              <a:spcBef>
                <a:spcPct val="20000"/>
              </a:spcBef>
              <a:spcAft>
                <a:spcPct val="75000"/>
              </a:spcAft>
            </a:pPr>
            <a:r>
              <a:rPr lang="vi-VN" dirty="0" smtClean="0">
                <a:solidFill>
                  <a:srgbClr val="FFCC00"/>
                </a:solidFill>
              </a:rPr>
              <a:t>Theo kết quả nghiên cứu này, một số lệnh</a:t>
            </a:r>
            <a:r>
              <a:rPr lang="en-US" dirty="0" smtClean="0">
                <a:solidFill>
                  <a:srgbClr val="FFCC00"/>
                </a:solidFill>
              </a:rPr>
              <a:t> </a:t>
            </a:r>
            <a:r>
              <a:rPr lang="en-US" dirty="0">
                <a:solidFill>
                  <a:srgbClr val="FFCC00"/>
                </a:solidFill>
              </a:rPr>
              <a:t>Outlook </a:t>
            </a:r>
            <a:r>
              <a:rPr lang="vi-VN" dirty="0" smtClean="0">
                <a:solidFill>
                  <a:srgbClr val="FFCC00"/>
                </a:solidFill>
              </a:rPr>
              <a:t>nổi bật hơn, và nhiều lệnh chung được hiển thị và nhóm lại theo cách dễ tìm thấy cũng như dễ dùng</a:t>
            </a:r>
            <a:r>
              <a:rPr lang="en-US" dirty="0" smtClean="0">
                <a:solidFill>
                  <a:srgbClr val="FFCC00"/>
                </a:solidFill>
              </a:rPr>
              <a:t>. </a:t>
            </a:r>
            <a:endParaRPr lang="en-US" dirty="0">
              <a:solidFill>
                <a:srgbClr val="FFCC00"/>
              </a:solidFill>
            </a:endParaRPr>
          </a:p>
        </p:txBody>
      </p:sp>
      <p:sp>
        <p:nvSpPr>
          <p:cNvPr id="2560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0" name="TextBox 9"/>
          <p:cNvSpPr txBox="1"/>
          <p:nvPr/>
        </p:nvSpPr>
        <p:spPr>
          <a:xfrm>
            <a:off x="911471" y="1355207"/>
            <a:ext cx="739908"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Thông báo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1" name="TextBox 10"/>
          <p:cNvSpPr txBox="1"/>
          <p:nvPr/>
        </p:nvSpPr>
        <p:spPr>
          <a:xfrm>
            <a:off x="1662333" y="1355207"/>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Chèn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7" name="TextBox 16"/>
          <p:cNvSpPr txBox="1"/>
          <p:nvPr/>
        </p:nvSpPr>
        <p:spPr>
          <a:xfrm>
            <a:off x="2342816" y="1355207"/>
            <a:ext cx="628650" cy="215444"/>
          </a:xfrm>
          <a:prstGeom prst="rect">
            <a:avLst/>
          </a:prstGeom>
          <a:noFill/>
        </p:spPr>
        <p:txBody>
          <a:bodyPr wrap="square" rtlCol="0">
            <a:spAutoFit/>
          </a:bodyPr>
          <a:lstStyle/>
          <a:p>
            <a:pPr algn="ctr"/>
            <a:r>
              <a:rPr lang="vi-VN" sz="800" smtClean="0">
                <a:solidFill>
                  <a:schemeClr val="accent1">
                    <a:lumMod val="75000"/>
                  </a:schemeClr>
                </a:solidFill>
                <a:latin typeface="Arial Unicode MS" pitchFamily="34" charset="-128"/>
                <a:ea typeface="Arial Unicode MS" pitchFamily="34" charset="-128"/>
                <a:cs typeface="Arial Unicode MS" pitchFamily="34" charset="-128"/>
              </a:rPr>
              <a:t>Tùy chọn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8" name="TextBox 17"/>
          <p:cNvSpPr txBox="1"/>
          <p:nvPr/>
        </p:nvSpPr>
        <p:spPr>
          <a:xfrm>
            <a:off x="2991402" y="1355207"/>
            <a:ext cx="1102926"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dạng Văn bản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2998382" y="2212459"/>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Văn bản Cơ sở</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666536" y="1944655"/>
            <a:ext cx="628650" cy="215444"/>
          </a:xfrm>
          <a:prstGeom prst="rect">
            <a:avLst/>
          </a:prstGeom>
          <a:noFill/>
        </p:spPr>
        <p:txBody>
          <a:bodyPr wrap="square" rtlCol="0">
            <a:spAutoFit/>
          </a:bodyPr>
          <a:lstStyle/>
          <a:p>
            <a:pPr algn="ctr"/>
            <a:r>
              <a:rPr lang="vi-VN" sz="800" smtClean="0">
                <a:solidFill>
                  <a:schemeClr val="accent1">
                    <a:lumMod val="75000"/>
                  </a:schemeClr>
                </a:solidFill>
                <a:latin typeface="Arial Unicode MS" pitchFamily="34" charset="-128"/>
                <a:ea typeface="Arial Unicode MS" pitchFamily="34" charset="-128"/>
                <a:cs typeface="Arial Unicode MS" pitchFamily="34" charset="-128"/>
              </a:rPr>
              <a:t>Dán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1505075" y="2027128"/>
            <a:ext cx="881146"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Bút Định dạng</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1489173" y="1820394"/>
            <a:ext cx="881146" cy="215444"/>
          </a:xfrm>
          <a:prstGeom prst="rect">
            <a:avLst/>
          </a:prstGeom>
          <a:noFill/>
        </p:spPr>
        <p:txBody>
          <a:bodyPr wrap="square" rtlCol="0">
            <a:spAutoFit/>
          </a:bodyPr>
          <a:lstStyle/>
          <a:p>
            <a:r>
              <a:rPr lang="vi-VN" sz="800" smtClean="0">
                <a:solidFill>
                  <a:schemeClr val="tx1">
                    <a:lumMod val="50000"/>
                  </a:schemeClr>
                </a:solidFill>
                <a:latin typeface="Arial Unicode MS" pitchFamily="34" charset="-128"/>
                <a:ea typeface="Arial Unicode MS" pitchFamily="34" charset="-128"/>
                <a:cs typeface="Arial Unicode MS" pitchFamily="34" charset="-128"/>
              </a:rPr>
              <a:t>Sao</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1505076" y="1597757"/>
            <a:ext cx="881146" cy="215444"/>
          </a:xfrm>
          <a:prstGeom prst="rect">
            <a:avLst/>
          </a:prstGeom>
          <a:noFill/>
        </p:spPr>
        <p:txBody>
          <a:bodyPr wrap="square" rtlCol="0">
            <a:spAutoFit/>
          </a:bodyPr>
          <a:lstStyle/>
          <a:p>
            <a:r>
              <a:rPr lang="en-IE" sz="800" smtClean="0">
                <a:solidFill>
                  <a:schemeClr val="tx1">
                    <a:lumMod val="50000"/>
                  </a:schemeClr>
                </a:solidFill>
                <a:latin typeface="Arial Unicode MS" pitchFamily="34" charset="-128"/>
                <a:ea typeface="Arial Unicode MS" pitchFamily="34" charset="-128"/>
                <a:cs typeface="Arial Unicode MS" pitchFamily="34" charset="-128"/>
              </a:rPr>
              <a:t>C</a:t>
            </a:r>
            <a:r>
              <a:rPr lang="vi-VN" sz="800" smtClean="0">
                <a:solidFill>
                  <a:schemeClr val="tx1">
                    <a:lumMod val="50000"/>
                  </a:schemeClr>
                </a:solidFill>
                <a:latin typeface="Arial Unicode MS" pitchFamily="34" charset="-128"/>
                <a:ea typeface="Arial Unicode MS" pitchFamily="34" charset="-128"/>
                <a:cs typeface="Arial Unicode MS" pitchFamily="34" charset="-128"/>
              </a:rPr>
              <a:t>ắt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5006632" y="1876056"/>
            <a:ext cx="563092" cy="338554"/>
          </a:xfrm>
          <a:prstGeom prst="rect">
            <a:avLst/>
          </a:prstGeom>
          <a:noFill/>
        </p:spPr>
        <p:txBody>
          <a:bodyPr wrap="square" rtlCol="0">
            <a:spAutoFit/>
          </a:bodyPr>
          <a:lstStyle/>
          <a:p>
            <a:pPr algn="ctr"/>
            <a:r>
              <a:rPr lang="vi-VN" sz="800" smtClean="0">
                <a:solidFill>
                  <a:schemeClr val="accent1">
                    <a:lumMod val="75000"/>
                  </a:schemeClr>
                </a:solidFill>
                <a:latin typeface="Arial Unicode MS" pitchFamily="34" charset="-128"/>
                <a:ea typeface="Arial Unicode MS" pitchFamily="34" charset="-128"/>
                <a:cs typeface="Arial Unicode MS" pitchFamily="34" charset="-128"/>
              </a:rPr>
              <a:t>Sổ </a:t>
            </a:r>
          </a:p>
          <a:p>
            <a:pPr algn="ctr"/>
            <a:r>
              <a:rPr lang="vi-VN" sz="800" smtClean="0">
                <a:solidFill>
                  <a:schemeClr val="accent1">
                    <a:lumMod val="75000"/>
                  </a:schemeClr>
                </a:solidFill>
                <a:latin typeface="Arial Unicode MS" pitchFamily="34" charset="-128"/>
                <a:ea typeface="Arial Unicode MS" pitchFamily="34" charset="-128"/>
                <a:cs typeface="Arial Unicode MS" pitchFamily="34" charset="-128"/>
              </a:rPr>
              <a:t>Địa chỉ</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8" name="TextBox 27"/>
          <p:cNvSpPr txBox="1"/>
          <p:nvPr/>
        </p:nvSpPr>
        <p:spPr>
          <a:xfrm>
            <a:off x="526237" y="2822261"/>
            <a:ext cx="491530" cy="215444"/>
          </a:xfrm>
          <a:prstGeom prst="rect">
            <a:avLst/>
          </a:prstGeom>
          <a:noFill/>
        </p:spPr>
        <p:txBody>
          <a:bodyPr wrap="square" rtlCol="0">
            <a:spAutoFit/>
          </a:bodyPr>
          <a:lstStyle/>
          <a:p>
            <a:r>
              <a:rPr lang="vi-VN" sz="800" smtClean="0">
                <a:solidFill>
                  <a:schemeClr val="tx1">
                    <a:lumMod val="50000"/>
                  </a:schemeClr>
                </a:solidFill>
                <a:latin typeface="Arial Unicode MS" pitchFamily="34" charset="-128"/>
                <a:ea typeface="Arial Unicode MS" pitchFamily="34" charset="-128"/>
                <a:cs typeface="Arial Unicode MS" pitchFamily="34" charset="-128"/>
              </a:rPr>
              <a:t>Gửi</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29" name="TextBox 28"/>
          <p:cNvSpPr txBox="1"/>
          <p:nvPr/>
        </p:nvSpPr>
        <p:spPr>
          <a:xfrm>
            <a:off x="1210050" y="2512157"/>
            <a:ext cx="437775"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K/g...</a:t>
            </a:r>
          </a:p>
        </p:txBody>
      </p:sp>
      <p:sp>
        <p:nvSpPr>
          <p:cNvPr id="30" name="TextBox 29"/>
          <p:cNvSpPr txBox="1"/>
          <p:nvPr/>
        </p:nvSpPr>
        <p:spPr>
          <a:xfrm>
            <a:off x="1091821" y="2758648"/>
            <a:ext cx="696036" cy="215444"/>
          </a:xfrm>
          <a:prstGeom prst="rect">
            <a:avLst/>
          </a:prstGeom>
          <a:noFill/>
        </p:spPr>
        <p:txBody>
          <a:bodyPr wrap="square" rtlCol="0">
            <a:spAutoFit/>
          </a:bodyPr>
          <a:lstStyle/>
          <a:p>
            <a:pPr algn="ctr"/>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Sao…</a:t>
            </a:r>
          </a:p>
        </p:txBody>
      </p:sp>
      <p:sp>
        <p:nvSpPr>
          <p:cNvPr id="31" name="TextBox 30"/>
          <p:cNvSpPr txBox="1"/>
          <p:nvPr/>
        </p:nvSpPr>
        <p:spPr>
          <a:xfrm>
            <a:off x="939708" y="2981287"/>
            <a:ext cx="698264" cy="215444"/>
          </a:xfrm>
          <a:prstGeom prst="rect">
            <a:avLst/>
          </a:prstGeom>
          <a:noFill/>
        </p:spPr>
        <p:txBody>
          <a:bodyPr wrap="square" rtlCol="0">
            <a:spAutoFit/>
          </a:bodyPr>
          <a:lstStyle/>
          <a:p>
            <a:r>
              <a:rPr lang="vi-VN" sz="800" smtClean="0">
                <a:solidFill>
                  <a:schemeClr val="tx1">
                    <a:lumMod val="50000"/>
                  </a:schemeClr>
                </a:solidFill>
                <a:latin typeface="Arial Unicode MS" pitchFamily="34" charset="-128"/>
                <a:ea typeface="Arial Unicode MS" pitchFamily="34" charset="-128"/>
                <a:cs typeface="Arial Unicode MS" pitchFamily="34" charset="-128"/>
              </a:rPr>
              <a:t>Chủ đề:</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slide(fromTop)">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slide(fromTop)">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5605">
                                            <p:txEl>
                                              <p:pRg st="0" end="0"/>
                                            </p:txEl>
                                          </p:spTgt>
                                        </p:tgtEl>
                                        <p:attrNameLst>
                                          <p:attrName>style.visibility</p:attrName>
                                        </p:attrNameLst>
                                      </p:cBhvr>
                                      <p:to>
                                        <p:strVal val="visible"/>
                                      </p:to>
                                    </p:set>
                                    <p:animEffect transition="in" filter="slide(fromLeft)">
                                      <p:cBhvr>
                                        <p:cTn id="17" dur="500"/>
                                        <p:tgtEl>
                                          <p:spTgt spid="2560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5605">
                                            <p:txEl>
                                              <p:pRg st="1" end="1"/>
                                            </p:txEl>
                                          </p:spTgt>
                                        </p:tgtEl>
                                        <p:attrNameLst>
                                          <p:attrName>style.visibility</p:attrName>
                                        </p:attrNameLst>
                                      </p:cBhvr>
                                      <p:to>
                                        <p:strVal val="visible"/>
                                      </p:to>
                                    </p:set>
                                    <p:animEffect transition="in" filter="slide(fromLeft)">
                                      <p:cBhvr>
                                        <p:cTn id="22" dur="500"/>
                                        <p:tgtEl>
                                          <p:spTgt spid="256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P spid="2560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4"/>
          <a:srcRect/>
          <a:stretch>
            <a:fillRect/>
          </a:stretch>
        </p:blipFill>
        <p:spPr bwMode="auto">
          <a:xfrm>
            <a:off x="360364" y="944615"/>
            <a:ext cx="5659436" cy="2873270"/>
          </a:xfrm>
          <a:prstGeom prst="rect">
            <a:avLst/>
          </a:prstGeom>
          <a:noFill/>
          <a:ln w="9525">
            <a:noFill/>
            <a:miter lim="800000"/>
            <a:headEnd/>
            <a:tailEnd/>
          </a:ln>
          <a:effectLst/>
        </p:spPr>
      </p:pic>
      <p:sp>
        <p:nvSpPr>
          <p:cNvPr id="27650" name="Rectangle 2"/>
          <p:cNvSpPr>
            <a:spLocks noGrp="1" noChangeArrowheads="1"/>
          </p:cNvSpPr>
          <p:nvPr>
            <p:ph type="title"/>
          </p:nvPr>
        </p:nvSpPr>
        <p:spPr>
          <a:xfrm>
            <a:off x="239713" y="63500"/>
            <a:ext cx="8904287" cy="614363"/>
          </a:xfrm>
        </p:spPr>
        <p:txBody>
          <a:bodyPr/>
          <a:lstStyle/>
          <a:p>
            <a:r>
              <a:rPr lang="vi-VN" smtClean="0"/>
              <a:t>Xem xét kỹ hơn về Ruy-băng</a:t>
            </a:r>
            <a:endParaRPr lang="vi-VN"/>
          </a:p>
        </p:txBody>
      </p:sp>
      <p:sp>
        <p:nvSpPr>
          <p:cNvPr id="2765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dirty="0" smtClean="0"/>
              <a:t>Để giúp bạn hiểu hơn </a:t>
            </a:r>
            <a:r>
              <a:rPr lang="vi-VN" sz="2000" smtClean="0"/>
              <a:t>về </a:t>
            </a:r>
            <a:r>
              <a:rPr lang="en-US" sz="2000" smtClean="0"/>
              <a:t>cách dùng Ruy-b</a:t>
            </a:r>
            <a:r>
              <a:rPr lang="vi-VN" sz="2000" smtClean="0"/>
              <a:t>ăng, </a:t>
            </a:r>
            <a:r>
              <a:rPr lang="vi-VN" sz="2000" dirty="0" smtClean="0"/>
              <a:t>đây là hướng </a:t>
            </a:r>
            <a:r>
              <a:rPr lang="vi-VN" sz="2000" smtClean="0"/>
              <a:t>dẫn </a:t>
            </a:r>
            <a:r>
              <a:rPr lang="en-US" sz="2000" smtClean="0"/>
              <a:t>cho việc </a:t>
            </a:r>
            <a:r>
              <a:rPr lang="vi-VN" sz="2000" smtClean="0"/>
              <a:t>sắp </a:t>
            </a:r>
            <a:r>
              <a:rPr lang="en-US" sz="2000" smtClean="0"/>
              <a:t>đặt </a:t>
            </a:r>
            <a:r>
              <a:rPr lang="vi-VN" sz="2000" smtClean="0"/>
              <a:t>cơ bản</a:t>
            </a:r>
            <a:r>
              <a:rPr lang="en-US" sz="2000" smtClean="0"/>
              <a:t> của nó. </a:t>
            </a:r>
            <a:endParaRPr lang="en-US" sz="2000" dirty="0"/>
          </a:p>
        </p:txBody>
      </p:sp>
      <p:graphicFrame>
        <p:nvGraphicFramePr>
          <p:cNvPr id="27652" name="Object 4"/>
          <p:cNvGraphicFramePr>
            <a:graphicFrameLocks noChangeAspect="1"/>
          </p:cNvGraphicFramePr>
          <p:nvPr/>
        </p:nvGraphicFramePr>
        <p:xfrm>
          <a:off x="339725" y="4078288"/>
          <a:ext cx="269875" cy="303212"/>
        </p:xfrm>
        <a:graphic>
          <a:graphicData uri="http://schemas.openxmlformats.org/presentationml/2006/ole">
            <p:oleObj spid="_x0000_s27652" name="Visio" r:id="rId5" imgW="270231" imgH="303063" progId="">
              <p:embed/>
            </p:oleObj>
          </a:graphicData>
        </a:graphic>
      </p:graphicFrame>
      <p:graphicFrame>
        <p:nvGraphicFramePr>
          <p:cNvPr id="27653" name="Object 5"/>
          <p:cNvGraphicFramePr>
            <a:graphicFrameLocks noChangeAspect="1"/>
          </p:cNvGraphicFramePr>
          <p:nvPr/>
        </p:nvGraphicFramePr>
        <p:xfrm>
          <a:off x="351601" y="5008707"/>
          <a:ext cx="269875" cy="303213"/>
        </p:xfrm>
        <a:graphic>
          <a:graphicData uri="http://schemas.openxmlformats.org/presentationml/2006/ole">
            <p:oleObj spid="_x0000_s27653" name="Visio" r:id="rId6" imgW="270231" imgH="303063" progId="">
              <p:embed/>
            </p:oleObj>
          </a:graphicData>
        </a:graphic>
      </p:graphicFrame>
      <p:graphicFrame>
        <p:nvGraphicFramePr>
          <p:cNvPr id="27654" name="Object 6"/>
          <p:cNvGraphicFramePr>
            <a:graphicFrameLocks noChangeAspect="1"/>
          </p:cNvGraphicFramePr>
          <p:nvPr/>
        </p:nvGraphicFramePr>
        <p:xfrm>
          <a:off x="339725" y="5715021"/>
          <a:ext cx="269875" cy="303212"/>
        </p:xfrm>
        <a:graphic>
          <a:graphicData uri="http://schemas.openxmlformats.org/presentationml/2006/ole">
            <p:oleObj spid="_x0000_s27654" name="Visio" r:id="rId7" imgW="270231" imgH="303063" progId="">
              <p:embed/>
            </p:oleObj>
          </a:graphicData>
        </a:graphic>
      </p:graphicFrame>
      <p:sp>
        <p:nvSpPr>
          <p:cNvPr id="2765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7657" name="Rectangle 9"/>
          <p:cNvSpPr>
            <a:spLocks noChangeArrowheads="1"/>
          </p:cNvSpPr>
          <p:nvPr/>
        </p:nvSpPr>
        <p:spPr bwMode="auto">
          <a:xfrm>
            <a:off x="676275" y="3963061"/>
            <a:ext cx="5940425" cy="2280624"/>
          </a:xfrm>
          <a:prstGeom prst="rect">
            <a:avLst/>
          </a:prstGeom>
          <a:noFill/>
          <a:ln w="9525" algn="ctr">
            <a:noFill/>
            <a:miter lim="800000"/>
            <a:headEnd/>
            <a:tailEnd/>
          </a:ln>
          <a:effectLst/>
        </p:spPr>
        <p:txBody>
          <a:bodyPr wrap="square">
            <a:spAutoFit/>
          </a:bodyPr>
          <a:lstStyle/>
          <a:p>
            <a:pPr>
              <a:spcBef>
                <a:spcPct val="20000"/>
              </a:spcBef>
              <a:spcAft>
                <a:spcPct val="25000"/>
              </a:spcAft>
            </a:pPr>
            <a:r>
              <a:rPr lang="vi-VN" b="1" dirty="0" smtClean="0">
                <a:solidFill>
                  <a:srgbClr val="FFCC00"/>
                </a:solidFill>
              </a:rPr>
              <a:t>Tab: </a:t>
            </a:r>
            <a:r>
              <a:rPr lang="vi-VN" dirty="0" smtClean="0">
                <a:solidFill>
                  <a:srgbClr val="FFCC00"/>
                </a:solidFill>
              </a:rPr>
              <a:t>Ruy-băng được tạo nên bởi nhiều tab khác nhau, mỗi tab liên quan đến một loại công việc cụ thể mà bạn thực hiện trong Outlook. </a:t>
            </a:r>
          </a:p>
          <a:p>
            <a:pPr>
              <a:spcBef>
                <a:spcPct val="20000"/>
              </a:spcBef>
              <a:spcAft>
                <a:spcPct val="25000"/>
              </a:spcAft>
            </a:pPr>
            <a:r>
              <a:rPr lang="vi-VN" b="1" dirty="0" smtClean="0">
                <a:solidFill>
                  <a:srgbClr val="FFCC00"/>
                </a:solidFill>
              </a:rPr>
              <a:t>Nhóm:</a:t>
            </a:r>
            <a:r>
              <a:rPr lang="vi-VN" dirty="0" smtClean="0">
                <a:solidFill>
                  <a:srgbClr val="FFCC00"/>
                </a:solidFill>
              </a:rPr>
              <a:t> mỗi tab có nhiều nhóm hiển thị nhiều khoản mục liên quan với nhau.</a:t>
            </a:r>
          </a:p>
          <a:p>
            <a:pPr>
              <a:spcBef>
                <a:spcPct val="20000"/>
              </a:spcBef>
              <a:spcAft>
                <a:spcPct val="25000"/>
              </a:spcAft>
            </a:pPr>
            <a:r>
              <a:rPr lang="vi-VN" b="1" dirty="0" smtClean="0">
                <a:solidFill>
                  <a:srgbClr val="FFCC00"/>
                </a:solidFill>
              </a:rPr>
              <a:t>Lệnh:</a:t>
            </a:r>
            <a:r>
              <a:rPr lang="vi-VN" dirty="0" smtClean="0">
                <a:solidFill>
                  <a:srgbClr val="FFCC00"/>
                </a:solidFill>
              </a:rPr>
              <a:t> Một lệnh là một nút, một hộp để đưa thông tin vào, hay một menu. </a:t>
            </a:r>
            <a:endParaRPr lang="vi-VN" b="1" dirty="0">
              <a:solidFill>
                <a:srgbClr val="FFCC00"/>
              </a:solidFill>
            </a:endParaRPr>
          </a:p>
        </p:txBody>
      </p:sp>
      <p:sp>
        <p:nvSpPr>
          <p:cNvPr id="17" name="TextBox 16"/>
          <p:cNvSpPr txBox="1"/>
          <p:nvPr/>
        </p:nvSpPr>
        <p:spPr>
          <a:xfrm>
            <a:off x="5096758" y="2212459"/>
            <a:ext cx="1054174" cy="215444"/>
          </a:xfrm>
          <a:prstGeom prst="rect">
            <a:avLst/>
          </a:prstGeom>
          <a:noFill/>
        </p:spPr>
        <p:txBody>
          <a:bodyPr wrap="square" rtlCol="0">
            <a:spAutoFit/>
          </a:bodyPr>
          <a:lstStyle/>
          <a:p>
            <a:pPr algn="ctr"/>
            <a:r>
              <a:rPr lang="vi-VN" sz="800" smtClean="0">
                <a:solidFill>
                  <a:srgbClr val="0069B8"/>
                </a:solidFill>
                <a:latin typeface="Arial Unicode MS" pitchFamily="34" charset="-128"/>
                <a:ea typeface="Arial Unicode MS" pitchFamily="34" charset="-128"/>
                <a:cs typeface="Arial Unicode MS" pitchFamily="34" charset="-128"/>
              </a:rPr>
              <a:t>Tên</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29" name="TextBox 28"/>
          <p:cNvSpPr txBox="1"/>
          <p:nvPr/>
        </p:nvSpPr>
        <p:spPr>
          <a:xfrm>
            <a:off x="777080" y="2221086"/>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Bảng tạm</a:t>
            </a:r>
            <a:endParaRPr lang="en-US" sz="900" dirty="0">
              <a:solidFill>
                <a:srgbClr val="0069B8"/>
              </a:solidFill>
              <a:latin typeface="Arial Unicode MS" pitchFamily="34" charset="-128"/>
              <a:ea typeface="Arial Unicode MS" pitchFamily="34" charset="-128"/>
              <a:cs typeface="Arial Unicode MS" pitchFamily="34" charset="-128"/>
            </a:endParaRPr>
          </a:p>
        </p:txBody>
      </p:sp>
      <p:sp>
        <p:nvSpPr>
          <p:cNvPr id="30" name="TextBox 29"/>
          <p:cNvSpPr txBox="1"/>
          <p:nvPr/>
        </p:nvSpPr>
        <p:spPr>
          <a:xfrm>
            <a:off x="911471" y="1341559"/>
            <a:ext cx="739908"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Thông báo</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1" name="TextBox 30"/>
          <p:cNvSpPr txBox="1"/>
          <p:nvPr/>
        </p:nvSpPr>
        <p:spPr>
          <a:xfrm>
            <a:off x="1662333" y="1341559"/>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Chèn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2" name="TextBox 31"/>
          <p:cNvSpPr txBox="1"/>
          <p:nvPr/>
        </p:nvSpPr>
        <p:spPr>
          <a:xfrm>
            <a:off x="2342816" y="1341559"/>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Tùy chọn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3" name="TextBox 32"/>
          <p:cNvSpPr txBox="1"/>
          <p:nvPr/>
        </p:nvSpPr>
        <p:spPr>
          <a:xfrm>
            <a:off x="2991402" y="1341559"/>
            <a:ext cx="1102926"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Định dạng Văn bản</a:t>
            </a:r>
            <a:endParaRPr lang="en-US" sz="800"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4" name="TextBox 33"/>
          <p:cNvSpPr txBox="1"/>
          <p:nvPr/>
        </p:nvSpPr>
        <p:spPr>
          <a:xfrm>
            <a:off x="526237" y="2822261"/>
            <a:ext cx="491530"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Gửi</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35" name="TextBox 34"/>
          <p:cNvSpPr txBox="1"/>
          <p:nvPr/>
        </p:nvSpPr>
        <p:spPr>
          <a:xfrm>
            <a:off x="1210050" y="2512157"/>
            <a:ext cx="466350"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K/g...</a:t>
            </a:r>
          </a:p>
        </p:txBody>
      </p:sp>
      <p:sp>
        <p:nvSpPr>
          <p:cNvPr id="36" name="TextBox 35"/>
          <p:cNvSpPr txBox="1"/>
          <p:nvPr/>
        </p:nvSpPr>
        <p:spPr>
          <a:xfrm>
            <a:off x="1091821" y="2758648"/>
            <a:ext cx="696036" cy="215444"/>
          </a:xfrm>
          <a:prstGeom prst="rect">
            <a:avLst/>
          </a:prstGeom>
          <a:noFill/>
        </p:spPr>
        <p:txBody>
          <a:bodyPr wrap="square" rtlCol="0">
            <a:spAutoFit/>
          </a:bodyPr>
          <a:lstStyle/>
          <a:p>
            <a:pPr algn="ctr"/>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Sao…</a:t>
            </a:r>
          </a:p>
        </p:txBody>
      </p:sp>
      <p:sp>
        <p:nvSpPr>
          <p:cNvPr id="37" name="TextBox 36"/>
          <p:cNvSpPr txBox="1"/>
          <p:nvPr/>
        </p:nvSpPr>
        <p:spPr>
          <a:xfrm>
            <a:off x="939708" y="2981287"/>
            <a:ext cx="698264" cy="215444"/>
          </a:xfrm>
          <a:prstGeom prst="rect">
            <a:avLst/>
          </a:prstGeom>
          <a:noFill/>
        </p:spPr>
        <p:txBody>
          <a:bodyPr wrap="square" rtlCol="0">
            <a:spAutoFit/>
          </a:bodyPr>
          <a:lstStyle/>
          <a:p>
            <a:r>
              <a:rPr lang="vi-VN" sz="800" smtClean="0">
                <a:solidFill>
                  <a:schemeClr val="tx1">
                    <a:lumMod val="50000"/>
                  </a:schemeClr>
                </a:solidFill>
                <a:latin typeface="Arial Unicode MS" pitchFamily="34" charset="-128"/>
                <a:ea typeface="Arial Unicode MS" pitchFamily="34" charset="-128"/>
                <a:cs typeface="Arial Unicode MS" pitchFamily="34" charset="-128"/>
              </a:rPr>
              <a:t>Chủ đề:</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38" name="TextBox 37"/>
          <p:cNvSpPr txBox="1"/>
          <p:nvPr/>
        </p:nvSpPr>
        <p:spPr>
          <a:xfrm>
            <a:off x="590336" y="1944655"/>
            <a:ext cx="6286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Dán</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9" name="TextBox 38"/>
          <p:cNvSpPr txBox="1"/>
          <p:nvPr/>
        </p:nvSpPr>
        <p:spPr>
          <a:xfrm>
            <a:off x="1466975" y="2027128"/>
            <a:ext cx="881146" cy="215444"/>
          </a:xfrm>
          <a:prstGeom prst="rect">
            <a:avLst/>
          </a:prstGeom>
          <a:noFill/>
        </p:spPr>
        <p:txBody>
          <a:bodyPr wrap="square" rtlCol="0">
            <a:spAutoFit/>
          </a:bodyPr>
          <a:lstStyle/>
          <a:p>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Bút Định dạng</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0" name="TextBox 39"/>
          <p:cNvSpPr txBox="1"/>
          <p:nvPr/>
        </p:nvSpPr>
        <p:spPr>
          <a:xfrm>
            <a:off x="1451073" y="1820394"/>
            <a:ext cx="881146" cy="215444"/>
          </a:xfrm>
          <a:prstGeom prst="rect">
            <a:avLst/>
          </a:prstGeom>
          <a:noFill/>
        </p:spPr>
        <p:txBody>
          <a:bodyPr wrap="square" rtlCol="0">
            <a:spAutoFit/>
          </a:bodyPr>
          <a:lstStyle/>
          <a:p>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Sao</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41" name="TextBox 40"/>
          <p:cNvSpPr txBox="1"/>
          <p:nvPr/>
        </p:nvSpPr>
        <p:spPr>
          <a:xfrm>
            <a:off x="1466976" y="1597757"/>
            <a:ext cx="881146" cy="215444"/>
          </a:xfrm>
          <a:prstGeom prst="rect">
            <a:avLst/>
          </a:prstGeom>
          <a:noFill/>
        </p:spPr>
        <p:txBody>
          <a:bodyPr wrap="square" rtlCol="0">
            <a:spAutoFit/>
          </a:bodyPr>
          <a:lstStyle/>
          <a:p>
            <a:r>
              <a:rPr lang="en-IE" sz="800" dirty="0" smtClean="0">
                <a:solidFill>
                  <a:schemeClr val="tx1">
                    <a:lumMod val="50000"/>
                  </a:schemeClr>
                </a:solidFill>
                <a:latin typeface="Arial Unicode MS" pitchFamily="34" charset="-128"/>
                <a:ea typeface="Arial Unicode MS" pitchFamily="34" charset="-128"/>
                <a:cs typeface="Arial Unicode MS" pitchFamily="34" charset="-128"/>
              </a:rPr>
              <a:t>C</a:t>
            </a:r>
            <a:r>
              <a:rPr lang="vi-VN" sz="800" dirty="0" smtClean="0">
                <a:solidFill>
                  <a:schemeClr val="tx1">
                    <a:lumMod val="50000"/>
                  </a:schemeClr>
                </a:solidFill>
                <a:latin typeface="Arial Unicode MS" pitchFamily="34" charset="-128"/>
                <a:ea typeface="Arial Unicode MS" pitchFamily="34" charset="-128"/>
                <a:cs typeface="Arial Unicode MS" pitchFamily="34" charset="-128"/>
              </a:rPr>
              <a:t>ắt</a:t>
            </a:r>
            <a:endParaRPr lang="en-US" sz="900" dirty="0">
              <a:solidFill>
                <a:schemeClr val="tx1">
                  <a:lumMod val="50000"/>
                </a:schemeClr>
              </a:solidFill>
              <a:latin typeface="Arial Unicode MS" pitchFamily="34" charset="-128"/>
              <a:ea typeface="Arial Unicode MS" pitchFamily="34" charset="-128"/>
              <a:cs typeface="Arial Unicode MS" pitchFamily="34" charset="-128"/>
            </a:endParaRPr>
          </a:p>
        </p:txBody>
      </p:sp>
      <p:sp>
        <p:nvSpPr>
          <p:cNvPr id="46" name="TextBox 45"/>
          <p:cNvSpPr txBox="1"/>
          <p:nvPr/>
        </p:nvSpPr>
        <p:spPr>
          <a:xfrm>
            <a:off x="5170408" y="1876056"/>
            <a:ext cx="563092" cy="33855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Sổ </a:t>
            </a:r>
          </a:p>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Địa chỉ</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7" name="TextBox 46"/>
          <p:cNvSpPr txBox="1"/>
          <p:nvPr/>
        </p:nvSpPr>
        <p:spPr>
          <a:xfrm>
            <a:off x="3230398" y="2212459"/>
            <a:ext cx="1054174" cy="215444"/>
          </a:xfrm>
          <a:prstGeom prst="rect">
            <a:avLst/>
          </a:prstGeom>
          <a:noFill/>
        </p:spPr>
        <p:txBody>
          <a:bodyPr wrap="square" rtlCol="0">
            <a:spAutoFit/>
          </a:bodyPr>
          <a:lstStyle/>
          <a:p>
            <a:pPr algn="ctr"/>
            <a:r>
              <a:rPr lang="vi-VN" sz="800" dirty="0" smtClean="0">
                <a:solidFill>
                  <a:srgbClr val="0069B8"/>
                </a:solidFill>
                <a:latin typeface="Arial Unicode MS" pitchFamily="34" charset="-128"/>
                <a:ea typeface="Arial Unicode MS" pitchFamily="34" charset="-128"/>
                <a:cs typeface="Arial Unicode MS" pitchFamily="34" charset="-128"/>
              </a:rPr>
              <a:t>Văn bản Cơ sở</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slide(fromTop)">
                                      <p:cBhvr>
                                        <p:cTn id="7" dur="5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dissolve">
                                      <p:cBhvr>
                                        <p:cTn id="12" dur="500"/>
                                        <p:tgtEl>
                                          <p:spTgt spid="27652"/>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7653"/>
                                        </p:tgtEl>
                                        <p:attrNameLst>
                                          <p:attrName>style.visibility</p:attrName>
                                        </p:attrNameLst>
                                      </p:cBhvr>
                                      <p:to>
                                        <p:strVal val="visible"/>
                                      </p:to>
                                    </p:set>
                                    <p:animEffect transition="in" filter="dissolve">
                                      <p:cBhvr>
                                        <p:cTn id="16" dur="500"/>
                                        <p:tgtEl>
                                          <p:spTgt spid="27653"/>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27654"/>
                                        </p:tgtEl>
                                        <p:attrNameLst>
                                          <p:attrName>style.visibility</p:attrName>
                                        </p:attrNameLst>
                                      </p:cBhvr>
                                      <p:to>
                                        <p:strVal val="visible"/>
                                      </p:to>
                                    </p:set>
                                    <p:animEffect transition="in" filter="dissolve">
                                      <p:cBhvr>
                                        <p:cTn id="20" dur="500"/>
                                        <p:tgtEl>
                                          <p:spTgt spid="27654"/>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7657">
                                            <p:txEl>
                                              <p:pRg st="0" end="0"/>
                                            </p:txEl>
                                          </p:spTgt>
                                        </p:tgtEl>
                                        <p:attrNameLst>
                                          <p:attrName>style.visibility</p:attrName>
                                        </p:attrNameLst>
                                      </p:cBhvr>
                                      <p:to>
                                        <p:strVal val="visible"/>
                                      </p:to>
                                    </p:set>
                                    <p:animEffect transition="in" filter="checkerboard(across)">
                                      <p:cBhvr>
                                        <p:cTn id="25" dur="500"/>
                                        <p:tgtEl>
                                          <p:spTgt spid="2765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7657">
                                            <p:txEl>
                                              <p:pRg st="1" end="1"/>
                                            </p:txEl>
                                          </p:spTgt>
                                        </p:tgtEl>
                                        <p:attrNameLst>
                                          <p:attrName>style.visibility</p:attrName>
                                        </p:attrNameLst>
                                      </p:cBhvr>
                                      <p:to>
                                        <p:strVal val="visible"/>
                                      </p:to>
                                    </p:set>
                                    <p:animEffect transition="in" filter="checkerboard(across)">
                                      <p:cBhvr>
                                        <p:cTn id="30" dur="500"/>
                                        <p:tgtEl>
                                          <p:spTgt spid="2765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7657">
                                            <p:txEl>
                                              <p:pRg st="2" end="2"/>
                                            </p:txEl>
                                          </p:spTgt>
                                        </p:tgtEl>
                                        <p:attrNameLst>
                                          <p:attrName>style.visibility</p:attrName>
                                        </p:attrNameLst>
                                      </p:cBhvr>
                                      <p:to>
                                        <p:strVal val="visible"/>
                                      </p:to>
                                    </p:set>
                                    <p:animEffect transition="in" filter="checkerboard(across)">
                                      <p:cBhvr>
                                        <p:cTn id="35" dur="500"/>
                                        <p:tgtEl>
                                          <p:spTgt spid="276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2765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3" name="Picture 1"/>
          <p:cNvPicPr>
            <a:picLocks noGrp="1" noChangeAspect="1" noChangeArrowheads="1"/>
          </p:cNvPicPr>
          <p:nvPr>
            <p:ph sz="half" idx="1"/>
          </p:nvPr>
        </p:nvPicPr>
        <p:blipFill>
          <a:blip r:embed="rId3"/>
          <a:srcRect/>
          <a:stretch>
            <a:fillRect/>
          </a:stretch>
        </p:blipFill>
        <p:spPr bwMode="auto">
          <a:xfrm>
            <a:off x="345154" y="947738"/>
            <a:ext cx="5651754" cy="2854325"/>
          </a:xfrm>
          <a:prstGeom prst="rect">
            <a:avLst/>
          </a:prstGeom>
          <a:noFill/>
          <a:ln w="9525">
            <a:noFill/>
            <a:miter lim="800000"/>
            <a:headEnd/>
            <a:tailEnd/>
          </a:ln>
          <a:effectLst/>
        </p:spPr>
      </p:pic>
      <p:sp>
        <p:nvSpPr>
          <p:cNvPr id="172034" name="Rectangle 2"/>
          <p:cNvSpPr>
            <a:spLocks noGrp="1" noChangeArrowheads="1"/>
          </p:cNvSpPr>
          <p:nvPr>
            <p:ph type="title"/>
          </p:nvPr>
        </p:nvSpPr>
        <p:spPr>
          <a:xfrm>
            <a:off x="211138" y="73025"/>
            <a:ext cx="8027987" cy="614363"/>
          </a:xfrm>
        </p:spPr>
        <p:txBody>
          <a:bodyPr/>
          <a:lstStyle/>
          <a:p>
            <a:r>
              <a:rPr lang="vi-VN" dirty="0" smtClean="0"/>
              <a:t>Ruy-băng hiển thị những thứ bạn cần</a:t>
            </a:r>
            <a:endParaRPr lang="vi-VN" dirty="0"/>
          </a:p>
        </p:txBody>
      </p:sp>
      <p:sp>
        <p:nvSpPr>
          <p:cNvPr id="17203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vi-VN" sz="2000" dirty="0" smtClean="0"/>
              <a:t>Một lần nữa, bạn sẽ gặp Ruy-băng khi thực hiện thao tác như tạo thư, sắp xếp lịch biểu hoặc liên hệ. </a:t>
            </a:r>
            <a:endParaRPr lang="vi-VN" sz="2000" dirty="0"/>
          </a:p>
        </p:txBody>
      </p:sp>
      <p:sp>
        <p:nvSpPr>
          <p:cNvPr id="172037" name="Rectangle 5"/>
          <p:cNvSpPr>
            <a:spLocks noChangeArrowheads="1"/>
          </p:cNvSpPr>
          <p:nvPr/>
        </p:nvSpPr>
        <p:spPr bwMode="auto">
          <a:xfrm>
            <a:off x="277813" y="3994150"/>
            <a:ext cx="5926137" cy="1733550"/>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Ruy-băng hiện các tab và lệnh thích hợp với những công việc bạn đang làm.</a:t>
            </a:r>
          </a:p>
          <a:p>
            <a:pPr>
              <a:spcBef>
                <a:spcPct val="20000"/>
              </a:spcBef>
              <a:spcAft>
                <a:spcPct val="75000"/>
              </a:spcAft>
            </a:pPr>
            <a:r>
              <a:rPr lang="vi-VN" dirty="0" smtClean="0">
                <a:solidFill>
                  <a:srgbClr val="FFCC00"/>
                </a:solidFill>
              </a:rPr>
              <a:t>Do đó, các tab trên Ruy-băng sẽ khác nhau tùy theo vùng của Outlook mà bạn đang làm việc. </a:t>
            </a:r>
            <a:endParaRPr lang="vi-VN" dirty="0">
              <a:solidFill>
                <a:srgbClr val="FFCC00"/>
              </a:solidFill>
            </a:endParaRPr>
          </a:p>
        </p:txBody>
      </p:sp>
      <p:sp>
        <p:nvSpPr>
          <p:cNvPr id="172039"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slide(fromTop)">
                                      <p:cBhvr>
                                        <p:cTn id="7" dur="500"/>
                                        <p:tgtEl>
                                          <p:spTgt spid="172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72037">
                                            <p:txEl>
                                              <p:pRg st="0" end="0"/>
                                            </p:txEl>
                                          </p:spTgt>
                                        </p:tgtEl>
                                        <p:attrNameLst>
                                          <p:attrName>style.visibility</p:attrName>
                                        </p:attrNameLst>
                                      </p:cBhvr>
                                      <p:to>
                                        <p:strVal val="visible"/>
                                      </p:to>
                                    </p:set>
                                    <p:animEffect transition="in" filter="slide(fromLeft)">
                                      <p:cBhvr>
                                        <p:cTn id="12" dur="500"/>
                                        <p:tgtEl>
                                          <p:spTgt spid="1720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72037">
                                            <p:txEl>
                                              <p:pRg st="1" end="1"/>
                                            </p:txEl>
                                          </p:spTgt>
                                        </p:tgtEl>
                                        <p:attrNameLst>
                                          <p:attrName>style.visibility</p:attrName>
                                        </p:attrNameLst>
                                      </p:cBhvr>
                                      <p:to>
                                        <p:strVal val="visible"/>
                                      </p:to>
                                    </p:set>
                                    <p:animEffect transition="in" filter="slide(fromLeft)">
                                      <p:cBhvr>
                                        <p:cTn id="17" dur="500"/>
                                        <p:tgtEl>
                                          <p:spTgt spid="1720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autoUpdateAnimBg="0"/>
      <p:bldP spid="172037" grpId="0" build="p" autoUpdateAnimBg="0"/>
    </p:bldLst>
  </p:timing>
</p:sld>
</file>

<file path=ppt/theme/theme1.xml><?xml version="1.0" encoding="utf-8"?>
<a:theme xmlns:a="http://schemas.openxmlformats.org/drawingml/2006/main" name="Training presentation- Outlook 2007—Get up to speed">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presentation- Outlook 2007—Get up to speed</Template>
  <TotalTime>0</TotalTime>
  <Words>7596</Words>
  <Application>Microsoft Office PowerPoint</Application>
  <PresentationFormat>On-screen Show (4:3)</PresentationFormat>
  <Paragraphs>1026</Paragraphs>
  <Slides>69</Slides>
  <Notes>69</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Training presentation- Outlook 2007—Get up to speed</vt:lpstr>
      <vt:lpstr>Visio</vt:lpstr>
      <vt:lpstr>Đào tạo Microsoft® Office  Outlook® 2007</vt:lpstr>
      <vt:lpstr>Nội dung khóa học</vt:lpstr>
      <vt:lpstr>Tổng quan: Phiên bản mới của Outlook</vt:lpstr>
      <vt:lpstr>Mục tiêu khóa học   </vt:lpstr>
      <vt:lpstr>Bài 1</vt:lpstr>
      <vt:lpstr>Nhận biết Ruy-băng</vt:lpstr>
      <vt:lpstr>Giới thiệu Ruy-băng</vt:lpstr>
      <vt:lpstr>Xem xét kỹ hơn về Ruy-băng</vt:lpstr>
      <vt:lpstr>Ruy-băng hiển thị những thứ bạn cần</vt:lpstr>
      <vt:lpstr>Ruy-băng hiển thị những thứ bạn cần</vt:lpstr>
      <vt:lpstr>Còn nhiều hơn những gì bạn thấy</vt:lpstr>
      <vt:lpstr>Thanh Công cụ Truy nhập Nhanh</vt:lpstr>
      <vt:lpstr>Thanh Công cụ Truy nhập Nhanh</vt:lpstr>
      <vt:lpstr>Biết thêm về tùy chọn</vt:lpstr>
      <vt:lpstr>Biết thêm về tùy chọn</vt:lpstr>
      <vt:lpstr>Biết thêm về tùy chọn</vt:lpstr>
      <vt:lpstr>Tính năng mới: Thanh Cần-Làm</vt:lpstr>
      <vt:lpstr>Tính năng mới: Thanh Cần-Làm</vt:lpstr>
      <vt:lpstr>Diện mạo mới của lịch</vt:lpstr>
      <vt:lpstr>Diện mạo mới của lịch</vt:lpstr>
      <vt:lpstr>Diện mạo mới của liên hệ</vt:lpstr>
      <vt:lpstr>Diện mạo mới của liên hệ</vt:lpstr>
      <vt:lpstr>Gợi ý thực hành</vt:lpstr>
      <vt:lpstr>Kiểm tra 1, câu hỏi 1</vt:lpstr>
      <vt:lpstr>Kiểm tra 1, câu hỏi 1: Trả lời</vt:lpstr>
      <vt:lpstr>Kiểm tra 1, câu hỏi 2</vt:lpstr>
      <vt:lpstr>Kiểm tra 1, câu hỏi 2: Trả lời</vt:lpstr>
      <vt:lpstr>Bài 2</vt:lpstr>
      <vt:lpstr>Tìm các lệnh thường dùng</vt:lpstr>
      <vt:lpstr>Tạo thư mới</vt:lpstr>
      <vt:lpstr>Tạo thư mới</vt:lpstr>
      <vt:lpstr>Dùng Sổ Địa chỉ để thêm người nhận</vt:lpstr>
      <vt:lpstr>Hiện hoặc ẩn trường Sao ẩn</vt:lpstr>
      <vt:lpstr>Bao gồm chữ ký của bạn</vt:lpstr>
      <vt:lpstr>Bao gồm chữ ký của bạn</vt:lpstr>
      <vt:lpstr>Sử dụng cờ và lời nhắc</vt:lpstr>
      <vt:lpstr>Sử dụng cờ và lời nhắc</vt:lpstr>
      <vt:lpstr>Sử dụng cờ và lời nhắc</vt:lpstr>
      <vt:lpstr>Phúc đáp thư</vt:lpstr>
      <vt:lpstr>Hu...úp! Có cần thu hồi thư không?</vt:lpstr>
      <vt:lpstr>Hu...úp! Có cần thu hồi thư không?</vt:lpstr>
      <vt:lpstr>Hu...úp! Có cần thu hồi thư không?</vt:lpstr>
      <vt:lpstr>Sắp đặt thời gian và nhớ những điều cần làm</vt:lpstr>
      <vt:lpstr>Sắp đặt thời gian và nhớ những điều cần làm</vt:lpstr>
      <vt:lpstr>Muốn triệu tập cuộc họp? Mời người dự</vt:lpstr>
      <vt:lpstr>Muốn triệu tập cuộc họp? Mời người dự</vt:lpstr>
      <vt:lpstr>Làm việc với liên hệ</vt:lpstr>
      <vt:lpstr>Gợi ý thực hành</vt:lpstr>
      <vt:lpstr>Kiểm tra 2, câu hỏi 1</vt:lpstr>
      <vt:lpstr>Kiểm tra 2, câu hỏi 1 : Trả lời</vt:lpstr>
      <vt:lpstr>Kiểm tra 2, câu hỏi 2</vt:lpstr>
      <vt:lpstr>Kiểm tra 2, câu hỏi 2 : Trả lời</vt:lpstr>
      <vt:lpstr>Kiểm tra 2, câu hỏi 3</vt:lpstr>
      <vt:lpstr>Kiểm tra 2, câu hỏi 3: Trả lời</vt:lpstr>
      <vt:lpstr>Bài 3</vt:lpstr>
      <vt:lpstr>Gửi và nhận đính kèm &amp; ảnh</vt:lpstr>
      <vt:lpstr>Bao gồm đính kèm</vt:lpstr>
      <vt:lpstr>Bao gồm đính kèm</vt:lpstr>
      <vt:lpstr>Bao gồm đính kèm</vt:lpstr>
      <vt:lpstr>Bao gồm ảnh cùng dòng với văn bản</vt:lpstr>
      <vt:lpstr>Hãy nhận biết hình dưới: các tab hiện và ẩn</vt:lpstr>
      <vt:lpstr>Xem trước đính kèm khi chưa mở.</vt:lpstr>
      <vt:lpstr>Xem trước đính kèm khi chưa mở</vt:lpstr>
      <vt:lpstr>Gợi ý thực hành</vt:lpstr>
      <vt:lpstr>Kiểm tra 3, câu hỏi 1</vt:lpstr>
      <vt:lpstr>Kiểm tra 3, câu hỏi 1 : Trả lời</vt:lpstr>
      <vt:lpstr>Kiểm tra 3, câu hỏi 2</vt:lpstr>
      <vt:lpstr>Kiểm tra 3, câu hỏi 2 : Trả lời</vt:lpstr>
      <vt:lpstr>Sử dụng khuôn mẫu này</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2007-05-01T12:23:52Z</dcterms:created>
  <dcterms:modified xsi:type="dcterms:W3CDTF">2007-10-18T13:08:33Z</dcterms:modified>
</cp:coreProperties>
</file>