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82" r:id="rId3"/>
    <p:sldId id="308" r:id="rId4"/>
    <p:sldId id="284" r:id="rId5"/>
    <p:sldId id="285" r:id="rId6"/>
    <p:sldId id="286" r:id="rId7"/>
    <p:sldId id="287" r:id="rId8"/>
    <p:sldId id="309" r:id="rId9"/>
    <p:sldId id="289" r:id="rId10"/>
    <p:sldId id="290" r:id="rId11"/>
    <p:sldId id="293" r:id="rId12"/>
    <p:sldId id="294" r:id="rId13"/>
    <p:sldId id="295" r:id="rId14"/>
    <p:sldId id="296" r:id="rId15"/>
    <p:sldId id="300" r:id="rId16"/>
    <p:sldId id="310" r:id="rId17"/>
    <p:sldId id="303" r:id="rId18"/>
    <p:sldId id="304" r:id="rId19"/>
    <p:sldId id="305" r:id="rId20"/>
    <p:sldId id="306" r:id="rId21"/>
    <p:sldId id="279" r:id="rId2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642925-0C41-42B8-8C1C-A06D358C6AFD}" type="doc">
      <dgm:prSet loTypeId="urn:microsoft.com/office/officeart/2005/8/layout/vList2" loCatId="list" qsTypeId="urn:microsoft.com/office/officeart/2005/8/quickstyle/3d1" qsCatId="3D" csTypeId="urn:microsoft.com/office/officeart/2005/8/colors/accent6_2" csCatId="accent6" phldr="1"/>
      <dgm:spPr/>
      <dgm:t>
        <a:bodyPr/>
        <a:lstStyle/>
        <a:p>
          <a:endParaRPr lang="en-US"/>
        </a:p>
      </dgm:t>
    </dgm:pt>
    <dgm:pt modelId="{3DE04131-056F-4664-BE58-F1E9A6E832AA}">
      <dgm:prSet phldrT="[Text]" custT="1"/>
      <dgm:spPr/>
      <dgm:t>
        <a:bodyPr anchor="ctr"/>
        <a:lstStyle/>
        <a:p>
          <a:pPr rtl="0"/>
          <a:r>
            <a:rPr lang="zh-TW" altLang="en-US" sz="1200" dirty="0" smtClean="0">
              <a:solidFill>
                <a:schemeClr val="bg1"/>
              </a:solidFill>
              <a:effectLst/>
              <a:latin typeface="Segoe UI" pitchFamily="34" charset="0"/>
              <a:cs typeface="Segoe UI" pitchFamily="34" charset="0"/>
            </a:rPr>
            <a:t>整合與標準化映像檔</a:t>
          </a:r>
          <a:endParaRPr lang="en-US" sz="1200" dirty="0">
            <a:solidFill>
              <a:schemeClr val="bg1"/>
            </a:solidFill>
            <a:effectLst/>
            <a:latin typeface="Segoe UI" pitchFamily="34" charset="0"/>
            <a:cs typeface="Segoe UI" pitchFamily="34" charset="0"/>
          </a:endParaRPr>
        </a:p>
      </dgm:t>
    </dgm:pt>
    <dgm:pt modelId="{5D58D63B-98CF-4C8B-A1A4-90FA6FA9E366}" type="parTrans" cxnId="{82047093-314D-4865-81E6-AA31441AD49D}">
      <dgm:prSet/>
      <dgm:spPr/>
      <dgm:t>
        <a:bodyPr/>
        <a:lstStyle/>
        <a:p>
          <a:endParaRPr lang="en-US">
            <a:effectLst/>
          </a:endParaRPr>
        </a:p>
      </dgm:t>
    </dgm:pt>
    <dgm:pt modelId="{E055F117-9C70-45EC-B19C-78B8900C5880}" type="sibTrans" cxnId="{82047093-314D-4865-81E6-AA31441AD49D}">
      <dgm:prSet/>
      <dgm:spPr/>
      <dgm:t>
        <a:bodyPr/>
        <a:lstStyle/>
        <a:p>
          <a:endParaRPr lang="en-US">
            <a:effectLst/>
          </a:endParaRPr>
        </a:p>
      </dgm:t>
    </dgm:pt>
    <dgm:pt modelId="{4B16830C-0420-4D0D-B0B8-62012B713E0A}">
      <dgm:prSet phldrT="[Text]" custT="1"/>
      <dgm:spPr/>
      <dgm:t>
        <a:bodyPr/>
        <a:lstStyle/>
        <a:p>
          <a:pPr rtl="0"/>
          <a:r>
            <a:rPr kumimoji="0" lang="en-US" sz="1600" b="1" i="0" u="none" strike="noStrike" cap="none" spc="0" normalizeH="0" baseline="0" noProof="0" dirty="0" smtClean="0">
              <a:ln/>
              <a:effectLst/>
              <a:uLnTx/>
              <a:uFillTx/>
              <a:latin typeface="Segoe UI" pitchFamily="34" charset="0"/>
              <a:ea typeface="+mn-ea"/>
              <a:cs typeface="Segoe UI" pitchFamily="34" charset="0"/>
            </a:rPr>
            <a:t> </a:t>
          </a:r>
          <a:r>
            <a:rPr kumimoji="0" lang="zh-TW" altLang="en-US" sz="1600" b="1" i="0" u="none" strike="noStrike" cap="none" spc="0" normalizeH="0" baseline="0" noProof="0" dirty="0" smtClean="0">
              <a:ln/>
              <a:effectLst/>
              <a:uLnTx/>
              <a:uFillTx/>
              <a:latin typeface="Segoe UI" pitchFamily="34" charset="0"/>
              <a:ea typeface="+mn-ea"/>
              <a:cs typeface="Segoe UI" pitchFamily="34" charset="0"/>
            </a:rPr>
            <a:t>在終端伺服器上執行</a:t>
          </a:r>
          <a:endParaRPr lang="en-US" sz="1600" dirty="0">
            <a:effectLst>
              <a:outerShdw blurRad="38100" dist="38100" dir="2700000" algn="tl">
                <a:srgbClr val="000000">
                  <a:alpha val="43137"/>
                </a:srgbClr>
              </a:outerShdw>
            </a:effectLst>
            <a:latin typeface="Segoe UI" pitchFamily="34" charset="0"/>
            <a:cs typeface="Segoe UI" pitchFamily="34" charset="0"/>
          </a:endParaRPr>
        </a:p>
      </dgm:t>
    </dgm:pt>
    <dgm:pt modelId="{9DAA9A7D-D718-4694-A4D2-15CFF327DEBE}" type="parTrans" cxnId="{6D823842-B3BB-48BB-AC3A-5EBA5D1A871F}">
      <dgm:prSet/>
      <dgm:spPr/>
      <dgm:t>
        <a:bodyPr/>
        <a:lstStyle/>
        <a:p>
          <a:endParaRPr lang="en-US">
            <a:effectLst/>
          </a:endParaRPr>
        </a:p>
      </dgm:t>
    </dgm:pt>
    <dgm:pt modelId="{7F5F1AC8-5A90-486C-9623-76A7ABD92011}" type="sibTrans" cxnId="{6D823842-B3BB-48BB-AC3A-5EBA5D1A871F}">
      <dgm:prSet/>
      <dgm:spPr/>
      <dgm:t>
        <a:bodyPr/>
        <a:lstStyle/>
        <a:p>
          <a:endParaRPr lang="en-US">
            <a:effectLst/>
          </a:endParaRPr>
        </a:p>
      </dgm:t>
    </dgm:pt>
    <dgm:pt modelId="{B428A3FB-4264-4F65-B99F-228A11FAC9D9}">
      <dgm:prSet custT="1"/>
      <dgm:spPr/>
      <dgm:t>
        <a:bodyPr anchor="ctr"/>
        <a:lstStyle/>
        <a:p>
          <a:pPr rtl="0"/>
          <a:r>
            <a:rPr kumimoji="0" lang="zh-TW" alt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rPr>
            <a:t>程式可以在離線使用</a:t>
          </a:r>
          <a:endParaRPr kumimoji="0" 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endParaRPr>
        </a:p>
      </dgm:t>
    </dgm:pt>
    <dgm:pt modelId="{8ABFAE19-FDA3-46B1-A630-E3E033A33D16}" type="parTrans" cxnId="{340705AF-46CB-45C4-8BCA-48B0A7C79F68}">
      <dgm:prSet/>
      <dgm:spPr/>
      <dgm:t>
        <a:bodyPr/>
        <a:lstStyle/>
        <a:p>
          <a:endParaRPr lang="en-US">
            <a:effectLst/>
          </a:endParaRPr>
        </a:p>
      </dgm:t>
    </dgm:pt>
    <dgm:pt modelId="{11AE626D-40D6-4674-93DF-122F97451F4B}" type="sibTrans" cxnId="{340705AF-46CB-45C4-8BCA-48B0A7C79F68}">
      <dgm:prSet/>
      <dgm:spPr/>
      <dgm:t>
        <a:bodyPr/>
        <a:lstStyle/>
        <a:p>
          <a:endParaRPr lang="en-US">
            <a:effectLst/>
          </a:endParaRPr>
        </a:p>
      </dgm:t>
    </dgm:pt>
    <dgm:pt modelId="{3F04713E-1792-4C21-A2C0-824DF102F074}">
      <dgm:prSet custT="1"/>
      <dgm:spPr/>
      <dgm:t>
        <a:bodyPr anchor="ctr"/>
        <a:lstStyle/>
        <a:p>
          <a:pPr rtl="0"/>
          <a:r>
            <a:rPr kumimoji="0" lang="zh-TW" alt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rPr>
            <a:t>啟動伺服器整合</a:t>
          </a:r>
          <a:endParaRPr kumimoji="0" 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endParaRPr>
        </a:p>
      </dgm:t>
    </dgm:pt>
    <dgm:pt modelId="{6B234C88-557C-4300-9249-7F35D601D9F9}" type="parTrans" cxnId="{F631A3AD-2F35-46BF-A490-661FE6F30C0E}">
      <dgm:prSet/>
      <dgm:spPr/>
      <dgm:t>
        <a:bodyPr/>
        <a:lstStyle/>
        <a:p>
          <a:endParaRPr lang="en-US">
            <a:effectLst/>
          </a:endParaRPr>
        </a:p>
      </dgm:t>
    </dgm:pt>
    <dgm:pt modelId="{3067EBD7-AB3C-4E5F-9088-D5250B093A9B}" type="sibTrans" cxnId="{F631A3AD-2F35-46BF-A490-661FE6F30C0E}">
      <dgm:prSet/>
      <dgm:spPr/>
      <dgm:t>
        <a:bodyPr/>
        <a:lstStyle/>
        <a:p>
          <a:endParaRPr lang="en-US">
            <a:effectLst/>
          </a:endParaRPr>
        </a:p>
      </dgm:t>
    </dgm:pt>
    <dgm:pt modelId="{627D29CE-AE8E-4E5C-AB09-8E42AC4C782E}">
      <dgm:prSet custT="1"/>
      <dgm:spPr/>
      <dgm:t>
        <a:bodyPr anchor="ctr"/>
        <a:lstStyle/>
        <a:p>
          <a:pPr rtl="0"/>
          <a:r>
            <a:rPr kumimoji="0" lang="zh-TW" alt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rPr>
            <a:t>減輕漫遊設定檔的問題</a:t>
          </a:r>
          <a:endParaRPr kumimoji="0" 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endParaRPr>
        </a:p>
      </dgm:t>
    </dgm:pt>
    <dgm:pt modelId="{7F19246E-9FE3-4995-A0F1-1FE3A452CE7F}" type="parTrans" cxnId="{0ADA9A19-A81F-4B62-815F-D10E90804BF3}">
      <dgm:prSet/>
      <dgm:spPr/>
      <dgm:t>
        <a:bodyPr/>
        <a:lstStyle/>
        <a:p>
          <a:endParaRPr lang="en-US">
            <a:effectLst/>
          </a:endParaRPr>
        </a:p>
      </dgm:t>
    </dgm:pt>
    <dgm:pt modelId="{55022E95-DF1F-4B2F-834B-930E853EFED0}" type="sibTrans" cxnId="{0ADA9A19-A81F-4B62-815F-D10E90804BF3}">
      <dgm:prSet/>
      <dgm:spPr/>
      <dgm:t>
        <a:bodyPr/>
        <a:lstStyle/>
        <a:p>
          <a:endParaRPr lang="en-US">
            <a:effectLst/>
          </a:endParaRPr>
        </a:p>
      </dgm:t>
    </dgm:pt>
    <dgm:pt modelId="{A6112592-0645-45B4-80F1-A7EE0BC11AA8}">
      <dgm:prSet custT="1"/>
      <dgm:spPr/>
      <dgm:t>
        <a:bodyPr anchor="ctr"/>
        <a:lstStyle/>
        <a:p>
          <a:pPr rtl="0"/>
          <a:r>
            <a:rPr kumimoji="0" lang="zh-TW" alt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rPr>
            <a:t>將 </a:t>
          </a:r>
          <a:r>
            <a:rPr kumimoji="0" lang="en-US" altLang="zh-TW" sz="1200" b="0" i="0" u="none" strike="noStrike" cap="none" spc="0" normalizeH="0" baseline="0" noProof="0" dirty="0" smtClean="0">
              <a:ln/>
              <a:solidFill>
                <a:schemeClr val="bg1"/>
              </a:solidFill>
              <a:effectLst/>
              <a:uLnTx/>
              <a:uFillTx/>
              <a:latin typeface="Segoe UI" pitchFamily="34" charset="0"/>
              <a:ea typeface="+mn-ea"/>
              <a:cs typeface="Segoe UI" pitchFamily="34" charset="0"/>
            </a:rPr>
            <a:t>TS </a:t>
          </a:r>
          <a:r>
            <a:rPr kumimoji="0" lang="zh-TW" alt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rPr>
            <a:t>轉變成一個動態的系統</a:t>
          </a:r>
          <a:endParaRPr kumimoji="0" 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endParaRPr>
        </a:p>
      </dgm:t>
    </dgm:pt>
    <dgm:pt modelId="{53622C42-7EE9-47A2-B724-599265A09F8C}" type="parTrans" cxnId="{1A101CDB-739C-4BED-8946-93328D458EE1}">
      <dgm:prSet/>
      <dgm:spPr/>
      <dgm:t>
        <a:bodyPr/>
        <a:lstStyle/>
        <a:p>
          <a:endParaRPr lang="en-US">
            <a:effectLst/>
          </a:endParaRPr>
        </a:p>
      </dgm:t>
    </dgm:pt>
    <dgm:pt modelId="{D0F2960F-170D-4DAF-ABA6-8108FA20D801}" type="sibTrans" cxnId="{1A101CDB-739C-4BED-8946-93328D458EE1}">
      <dgm:prSet/>
      <dgm:spPr/>
      <dgm:t>
        <a:bodyPr/>
        <a:lstStyle/>
        <a:p>
          <a:endParaRPr lang="en-US">
            <a:effectLst/>
          </a:endParaRPr>
        </a:p>
      </dgm:t>
    </dgm:pt>
    <dgm:pt modelId="{1AFDAEEA-D978-4FAF-8079-3D9C34873DB2}">
      <dgm:prSet custT="1"/>
      <dgm:spPr/>
      <dgm:t>
        <a:bodyPr anchor="ctr"/>
        <a:lstStyle/>
        <a:p>
          <a:pPr rtl="0"/>
          <a:r>
            <a:rPr kumimoji="0" lang="zh-TW" alt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rPr>
            <a:t>設計給低頻寬使用</a:t>
          </a:r>
          <a:endParaRPr kumimoji="0" 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endParaRPr>
        </a:p>
      </dgm:t>
    </dgm:pt>
    <dgm:pt modelId="{976294F7-6D65-413E-BA62-1541632B2033}" type="parTrans" cxnId="{38A4B160-AA50-4F3F-847B-0342AED14676}">
      <dgm:prSet/>
      <dgm:spPr/>
      <dgm:t>
        <a:bodyPr/>
        <a:lstStyle/>
        <a:p>
          <a:endParaRPr lang="en-US">
            <a:effectLst/>
          </a:endParaRPr>
        </a:p>
      </dgm:t>
    </dgm:pt>
    <dgm:pt modelId="{4546C9AC-E9A3-4BC9-9F5E-AC1D584D58AC}" type="sibTrans" cxnId="{38A4B160-AA50-4F3F-847B-0342AED14676}">
      <dgm:prSet/>
      <dgm:spPr/>
      <dgm:t>
        <a:bodyPr/>
        <a:lstStyle/>
        <a:p>
          <a:endParaRPr lang="en-US">
            <a:effectLst/>
          </a:endParaRPr>
        </a:p>
      </dgm:t>
    </dgm:pt>
    <dgm:pt modelId="{38A02FC8-86AD-484C-BAC1-C413AA7C57E0}">
      <dgm:prSet phldrT="[Text]" custT="1"/>
      <dgm:spPr/>
      <dgm:t>
        <a:bodyPr/>
        <a:lstStyle/>
        <a:p>
          <a:pPr rtl="0">
            <a:lnSpc>
              <a:spcPct val="100000"/>
            </a:lnSpc>
            <a:spcAft>
              <a:spcPts val="0"/>
            </a:spcAft>
          </a:pPr>
          <a:r>
            <a:rPr kumimoji="0" lang="en-US" sz="1400" b="1" i="0" u="none" strike="noStrike" cap="none" spc="0" normalizeH="0" baseline="0" noProof="0" dirty="0" smtClean="0">
              <a:ln/>
              <a:effectLst/>
              <a:uLnTx/>
              <a:uFillTx/>
              <a:latin typeface="+mn-lt"/>
              <a:ea typeface="+mn-ea"/>
              <a:cs typeface="+mn-cs"/>
            </a:rPr>
            <a:t> </a:t>
          </a:r>
          <a:r>
            <a:rPr kumimoji="0" lang="zh-TW" altLang="en-US" sz="1600" b="1" i="0" u="none" strike="noStrike" cap="none" spc="0" normalizeH="0" baseline="0" noProof="0" dirty="0" smtClean="0">
              <a:ln/>
              <a:effectLst/>
              <a:uLnTx/>
              <a:uFillTx/>
              <a:latin typeface="Segoe UI" pitchFamily="34" charset="0"/>
              <a:ea typeface="+mn-ea"/>
              <a:cs typeface="Segoe UI" pitchFamily="34" charset="0"/>
            </a:rPr>
            <a:t>在本機上執行</a:t>
          </a:r>
          <a:endParaRPr kumimoji="0" lang="en-US" altLang="en-US" sz="1600" b="1" i="0" u="none" strike="noStrike" cap="none" spc="0" normalizeH="0" baseline="0" noProof="0" dirty="0">
            <a:ln/>
            <a:effectLst/>
            <a:uLnTx/>
            <a:uFillTx/>
            <a:latin typeface="Segoe UI" pitchFamily="34" charset="0"/>
            <a:ea typeface="+mn-ea"/>
            <a:cs typeface="Segoe UI" pitchFamily="34" charset="0"/>
          </a:endParaRPr>
        </a:p>
      </dgm:t>
    </dgm:pt>
    <dgm:pt modelId="{5149329A-4AB6-436D-8926-AE37CA814F59}" type="sibTrans" cxnId="{A702CA7F-BDBE-407A-904C-D58523348431}">
      <dgm:prSet/>
      <dgm:spPr/>
      <dgm:t>
        <a:bodyPr/>
        <a:lstStyle/>
        <a:p>
          <a:endParaRPr lang="en-US">
            <a:effectLst/>
          </a:endParaRPr>
        </a:p>
      </dgm:t>
    </dgm:pt>
    <dgm:pt modelId="{7979F416-4AB5-4B3E-A6A9-3ED059778FD2}" type="parTrans" cxnId="{A702CA7F-BDBE-407A-904C-D58523348431}">
      <dgm:prSet/>
      <dgm:spPr/>
      <dgm:t>
        <a:bodyPr/>
        <a:lstStyle/>
        <a:p>
          <a:endParaRPr lang="en-US">
            <a:effectLst/>
          </a:endParaRPr>
        </a:p>
      </dgm:t>
    </dgm:pt>
    <dgm:pt modelId="{7CC193E2-B1B1-4765-B652-684E54AD0618}">
      <dgm:prSet custT="1"/>
      <dgm:spPr/>
      <dgm:t>
        <a:bodyPr anchor="ctr"/>
        <a:lstStyle/>
        <a:p>
          <a:pPr rtl="0"/>
          <a:r>
            <a:rPr kumimoji="0" lang="zh-TW" alt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rPr>
            <a:t>建立企業不間斷的應用程式</a:t>
          </a:r>
          <a:endParaRPr kumimoji="0" lang="en-US" sz="1200" b="0" i="0" u="none" strike="noStrike" cap="none" spc="0" normalizeH="0" baseline="0" noProof="0" dirty="0" smtClean="0">
            <a:ln/>
            <a:solidFill>
              <a:schemeClr val="bg1"/>
            </a:solidFill>
            <a:effectLst/>
            <a:uLnTx/>
            <a:uFillTx/>
            <a:latin typeface="Segoe UI" pitchFamily="34" charset="0"/>
            <a:ea typeface="+mn-ea"/>
            <a:cs typeface="Segoe UI" pitchFamily="34" charset="0"/>
          </a:endParaRPr>
        </a:p>
      </dgm:t>
    </dgm:pt>
    <dgm:pt modelId="{44F632F3-9FFA-4BFE-ADAF-A8BD1BC7DA29}" type="parTrans" cxnId="{4974A4D9-504E-4510-81D5-AF00A387765C}">
      <dgm:prSet/>
      <dgm:spPr/>
      <dgm:t>
        <a:bodyPr/>
        <a:lstStyle/>
        <a:p>
          <a:endParaRPr lang="zh-TW" altLang="en-US"/>
        </a:p>
      </dgm:t>
    </dgm:pt>
    <dgm:pt modelId="{04C19ECA-5085-4F8C-A220-94A463ED7C1C}" type="sibTrans" cxnId="{4974A4D9-504E-4510-81D5-AF00A387765C}">
      <dgm:prSet/>
      <dgm:spPr/>
      <dgm:t>
        <a:bodyPr/>
        <a:lstStyle/>
        <a:p>
          <a:endParaRPr lang="zh-TW" altLang="en-US"/>
        </a:p>
      </dgm:t>
    </dgm:pt>
    <dgm:pt modelId="{23B42289-FC3F-4DA2-8896-07AAD1284C27}" type="pres">
      <dgm:prSet presAssocID="{F8642925-0C41-42B8-8C1C-A06D358C6AFD}" presName="linear" presStyleCnt="0">
        <dgm:presLayoutVars>
          <dgm:animLvl val="lvl"/>
          <dgm:resizeHandles val="exact"/>
        </dgm:presLayoutVars>
      </dgm:prSet>
      <dgm:spPr/>
      <dgm:t>
        <a:bodyPr/>
        <a:lstStyle/>
        <a:p>
          <a:endParaRPr lang="en-US"/>
        </a:p>
      </dgm:t>
    </dgm:pt>
    <dgm:pt modelId="{B7AC409B-62AA-471D-9CBD-244CE69938B5}" type="pres">
      <dgm:prSet presAssocID="{38A02FC8-86AD-484C-BAC1-C413AA7C57E0}" presName="parentText" presStyleLbl="node1" presStyleIdx="0" presStyleCnt="2" custScaleY="55045">
        <dgm:presLayoutVars>
          <dgm:chMax val="0"/>
          <dgm:bulletEnabled val="1"/>
        </dgm:presLayoutVars>
      </dgm:prSet>
      <dgm:spPr/>
      <dgm:t>
        <a:bodyPr/>
        <a:lstStyle/>
        <a:p>
          <a:endParaRPr lang="en-US"/>
        </a:p>
      </dgm:t>
    </dgm:pt>
    <dgm:pt modelId="{EFFD8F27-22AA-4459-A952-20BFEEA25478}" type="pres">
      <dgm:prSet presAssocID="{38A02FC8-86AD-484C-BAC1-C413AA7C57E0}" presName="childText" presStyleLbl="revTx" presStyleIdx="0" presStyleCnt="2" custScaleY="78057">
        <dgm:presLayoutVars>
          <dgm:bulletEnabled val="1"/>
        </dgm:presLayoutVars>
      </dgm:prSet>
      <dgm:spPr/>
      <dgm:t>
        <a:bodyPr/>
        <a:lstStyle/>
        <a:p>
          <a:endParaRPr lang="en-US"/>
        </a:p>
      </dgm:t>
    </dgm:pt>
    <dgm:pt modelId="{99F2370E-055E-4FF7-B166-223FF4ABDCD4}" type="pres">
      <dgm:prSet presAssocID="{4B16830C-0420-4D0D-B0B8-62012B713E0A}" presName="parentText" presStyleLbl="node1" presStyleIdx="1" presStyleCnt="2" custScaleY="56932">
        <dgm:presLayoutVars>
          <dgm:chMax val="0"/>
          <dgm:bulletEnabled val="1"/>
        </dgm:presLayoutVars>
      </dgm:prSet>
      <dgm:spPr/>
      <dgm:t>
        <a:bodyPr/>
        <a:lstStyle/>
        <a:p>
          <a:endParaRPr lang="en-US"/>
        </a:p>
      </dgm:t>
    </dgm:pt>
    <dgm:pt modelId="{D699D804-4759-4D6F-9319-038635D9B4C9}" type="pres">
      <dgm:prSet presAssocID="{4B16830C-0420-4D0D-B0B8-62012B713E0A}" presName="childText" presStyleLbl="revTx" presStyleIdx="1" presStyleCnt="2">
        <dgm:presLayoutVars>
          <dgm:bulletEnabled val="1"/>
        </dgm:presLayoutVars>
      </dgm:prSet>
      <dgm:spPr/>
      <dgm:t>
        <a:bodyPr/>
        <a:lstStyle/>
        <a:p>
          <a:endParaRPr lang="en-US"/>
        </a:p>
      </dgm:t>
    </dgm:pt>
  </dgm:ptLst>
  <dgm:cxnLst>
    <dgm:cxn modelId="{6D823842-B3BB-48BB-AC3A-5EBA5D1A871F}" srcId="{F8642925-0C41-42B8-8C1C-A06D358C6AFD}" destId="{4B16830C-0420-4D0D-B0B8-62012B713E0A}" srcOrd="1" destOrd="0" parTransId="{9DAA9A7D-D718-4694-A4D2-15CFF327DEBE}" sibTransId="{7F5F1AC8-5A90-486C-9623-76A7ABD92011}"/>
    <dgm:cxn modelId="{340705AF-46CB-45C4-8BCA-48B0A7C79F68}" srcId="{38A02FC8-86AD-484C-BAC1-C413AA7C57E0}" destId="{B428A3FB-4264-4F65-B99F-228A11FAC9D9}" srcOrd="2" destOrd="0" parTransId="{8ABFAE19-FDA3-46B1-A630-E3E033A33D16}" sibTransId="{11AE626D-40D6-4674-93DF-122F97451F4B}"/>
    <dgm:cxn modelId="{86071A54-7CEC-40CE-8850-78E225A1EEDD}" type="presOf" srcId="{4B16830C-0420-4D0D-B0B8-62012B713E0A}" destId="{99F2370E-055E-4FF7-B166-223FF4ABDCD4}" srcOrd="0" destOrd="0" presId="urn:microsoft.com/office/officeart/2005/8/layout/vList2"/>
    <dgm:cxn modelId="{A420F72A-905A-49CD-B21B-D0DA5F6E2276}" type="presOf" srcId="{38A02FC8-86AD-484C-BAC1-C413AA7C57E0}" destId="{B7AC409B-62AA-471D-9CBD-244CE69938B5}" srcOrd="0" destOrd="0" presId="urn:microsoft.com/office/officeart/2005/8/layout/vList2"/>
    <dgm:cxn modelId="{630940B9-AEB3-4928-AE85-1C5DAAC5404B}" type="presOf" srcId="{3DE04131-056F-4664-BE58-F1E9A6E832AA}" destId="{EFFD8F27-22AA-4459-A952-20BFEEA25478}" srcOrd="0" destOrd="0" presId="urn:microsoft.com/office/officeart/2005/8/layout/vList2"/>
    <dgm:cxn modelId="{38A4B160-AA50-4F3F-847B-0342AED14676}" srcId="{4B16830C-0420-4D0D-B0B8-62012B713E0A}" destId="{1AFDAEEA-D978-4FAF-8079-3D9C34873DB2}" srcOrd="3" destOrd="0" parTransId="{976294F7-6D65-413E-BA62-1541632B2033}" sibTransId="{4546C9AC-E9A3-4BC9-9F5E-AC1D584D58AC}"/>
    <dgm:cxn modelId="{82047093-314D-4865-81E6-AA31441AD49D}" srcId="{38A02FC8-86AD-484C-BAC1-C413AA7C57E0}" destId="{3DE04131-056F-4664-BE58-F1E9A6E832AA}" srcOrd="0" destOrd="0" parTransId="{5D58D63B-98CF-4C8B-A1A4-90FA6FA9E366}" sibTransId="{E055F117-9C70-45EC-B19C-78B8900C5880}"/>
    <dgm:cxn modelId="{0ADA9A19-A81F-4B62-815F-D10E90804BF3}" srcId="{4B16830C-0420-4D0D-B0B8-62012B713E0A}" destId="{627D29CE-AE8E-4E5C-AB09-8E42AC4C782E}" srcOrd="1" destOrd="0" parTransId="{7F19246E-9FE3-4995-A0F1-1FE3A452CE7F}" sibTransId="{55022E95-DF1F-4B2F-834B-930E853EFED0}"/>
    <dgm:cxn modelId="{8F4AE667-06C6-4D68-A210-F0717EAC65B7}" type="presOf" srcId="{3F04713E-1792-4C21-A2C0-824DF102F074}" destId="{D699D804-4759-4D6F-9319-038635D9B4C9}" srcOrd="0" destOrd="0" presId="urn:microsoft.com/office/officeart/2005/8/layout/vList2"/>
    <dgm:cxn modelId="{B28D5E44-9E43-4172-8DD1-58B6E5F051B5}" type="presOf" srcId="{1AFDAEEA-D978-4FAF-8079-3D9C34873DB2}" destId="{D699D804-4759-4D6F-9319-038635D9B4C9}" srcOrd="0" destOrd="3" presId="urn:microsoft.com/office/officeart/2005/8/layout/vList2"/>
    <dgm:cxn modelId="{8A08D214-688B-4434-A8FB-C01D1EBD6DEF}" type="presOf" srcId="{627D29CE-AE8E-4E5C-AB09-8E42AC4C782E}" destId="{D699D804-4759-4D6F-9319-038635D9B4C9}" srcOrd="0" destOrd="1" presId="urn:microsoft.com/office/officeart/2005/8/layout/vList2"/>
    <dgm:cxn modelId="{A702CA7F-BDBE-407A-904C-D58523348431}" srcId="{F8642925-0C41-42B8-8C1C-A06D358C6AFD}" destId="{38A02FC8-86AD-484C-BAC1-C413AA7C57E0}" srcOrd="0" destOrd="0" parTransId="{7979F416-4AB5-4B3E-A6A9-3ED059778FD2}" sibTransId="{5149329A-4AB6-436D-8926-AE37CA814F59}"/>
    <dgm:cxn modelId="{F631A3AD-2F35-46BF-A490-661FE6F30C0E}" srcId="{4B16830C-0420-4D0D-B0B8-62012B713E0A}" destId="{3F04713E-1792-4C21-A2C0-824DF102F074}" srcOrd="0" destOrd="0" parTransId="{6B234C88-557C-4300-9249-7F35D601D9F9}" sibTransId="{3067EBD7-AB3C-4E5F-9088-D5250B093A9B}"/>
    <dgm:cxn modelId="{5B4459E0-6904-4F2E-B875-B96B440C26A7}" type="presOf" srcId="{F8642925-0C41-42B8-8C1C-A06D358C6AFD}" destId="{23B42289-FC3F-4DA2-8896-07AAD1284C27}" srcOrd="0" destOrd="0" presId="urn:microsoft.com/office/officeart/2005/8/layout/vList2"/>
    <dgm:cxn modelId="{E8FBBBB6-E1F8-4E35-B848-27EE5A8CAA69}" type="presOf" srcId="{7CC193E2-B1B1-4765-B652-684E54AD0618}" destId="{EFFD8F27-22AA-4459-A952-20BFEEA25478}" srcOrd="0" destOrd="1" presId="urn:microsoft.com/office/officeart/2005/8/layout/vList2"/>
    <dgm:cxn modelId="{7FA7A4FE-F74F-40EA-8E73-87C6F16F7E22}" type="presOf" srcId="{B428A3FB-4264-4F65-B99F-228A11FAC9D9}" destId="{EFFD8F27-22AA-4459-A952-20BFEEA25478}" srcOrd="0" destOrd="2" presId="urn:microsoft.com/office/officeart/2005/8/layout/vList2"/>
    <dgm:cxn modelId="{4974A4D9-504E-4510-81D5-AF00A387765C}" srcId="{38A02FC8-86AD-484C-BAC1-C413AA7C57E0}" destId="{7CC193E2-B1B1-4765-B652-684E54AD0618}" srcOrd="1" destOrd="0" parTransId="{44F632F3-9FFA-4BFE-ADAF-A8BD1BC7DA29}" sibTransId="{04C19ECA-5085-4F8C-A220-94A463ED7C1C}"/>
    <dgm:cxn modelId="{1A101CDB-739C-4BED-8946-93328D458EE1}" srcId="{4B16830C-0420-4D0D-B0B8-62012B713E0A}" destId="{A6112592-0645-45B4-80F1-A7EE0BC11AA8}" srcOrd="2" destOrd="0" parTransId="{53622C42-7EE9-47A2-B724-599265A09F8C}" sibTransId="{D0F2960F-170D-4DAF-ABA6-8108FA20D801}"/>
    <dgm:cxn modelId="{C26E6CFF-3CC5-42C4-B0F8-6486E11AED33}" type="presOf" srcId="{A6112592-0645-45B4-80F1-A7EE0BC11AA8}" destId="{D699D804-4759-4D6F-9319-038635D9B4C9}" srcOrd="0" destOrd="2" presId="urn:microsoft.com/office/officeart/2005/8/layout/vList2"/>
    <dgm:cxn modelId="{6BBEF4ED-9510-46C7-B5D4-2146CA6D95A3}" type="presParOf" srcId="{23B42289-FC3F-4DA2-8896-07AAD1284C27}" destId="{B7AC409B-62AA-471D-9CBD-244CE69938B5}" srcOrd="0" destOrd="0" presId="urn:microsoft.com/office/officeart/2005/8/layout/vList2"/>
    <dgm:cxn modelId="{8BA6437A-5598-495B-8B22-FAD3D9A36C9F}" type="presParOf" srcId="{23B42289-FC3F-4DA2-8896-07AAD1284C27}" destId="{EFFD8F27-22AA-4459-A952-20BFEEA25478}" srcOrd="1" destOrd="0" presId="urn:microsoft.com/office/officeart/2005/8/layout/vList2"/>
    <dgm:cxn modelId="{48F6BFE0-A02A-4AE6-BE3D-97750D9C96F5}" type="presParOf" srcId="{23B42289-FC3F-4DA2-8896-07AAD1284C27}" destId="{99F2370E-055E-4FF7-B166-223FF4ABDCD4}" srcOrd="2" destOrd="0" presId="urn:microsoft.com/office/officeart/2005/8/layout/vList2"/>
    <dgm:cxn modelId="{8B4D049F-82D0-4F3A-8194-0B406AFE4A86}" type="presParOf" srcId="{23B42289-FC3F-4DA2-8896-07AAD1284C27}" destId="{D699D804-4759-4D6F-9319-038635D9B4C9}" srcOrd="3" destOrd="0" presId="urn:microsoft.com/office/officeart/2005/8/layout/vList2"/>
  </dgm:cxnLst>
  <dgm:bg/>
  <dgm:whole/>
</dgm:dataModel>
</file>

<file path=ppt/diagrams/data2.xml><?xml version="1.0" encoding="utf-8"?>
<dgm:dataModel xmlns:dgm="http://schemas.openxmlformats.org/drawingml/2006/diagram" xmlns:a="http://schemas.openxmlformats.org/drawingml/2006/main">
  <dgm:ptLst>
    <dgm:pt modelId="{B0710584-238D-4860-B2D9-64873260209D}" type="doc">
      <dgm:prSet loTypeId="urn:microsoft.com/office/officeart/2005/8/layout/pList1" loCatId="list" qsTypeId="urn:microsoft.com/office/officeart/2005/8/quickstyle/3d1" qsCatId="3D" csTypeId="urn:microsoft.com/office/officeart/2005/8/colors/accent0_2" csCatId="mainScheme" phldr="1"/>
      <dgm:spPr/>
    </dgm:pt>
    <dgm:pt modelId="{9F859AAB-E1DC-4AFB-BBBA-2006A48B1C7C}">
      <dgm:prSet phldrT="[Text]" custT="1"/>
      <dgm:spPr/>
      <dgm:t>
        <a:bodyPr/>
        <a:lstStyle/>
        <a:p>
          <a:pPr algn="l"/>
          <a:r>
            <a:rPr lang="zh-TW" altLang="en-US" sz="1400" dirty="0" smtClean="0">
              <a:solidFill>
                <a:schemeClr val="bg1"/>
              </a:solidFill>
              <a:latin typeface="Segoe UI" pitchFamily="34" charset="0"/>
              <a:cs typeface="Segoe UI" pitchFamily="34" charset="0"/>
            </a:rPr>
            <a:t>無動態傳遞</a:t>
          </a:r>
          <a:r>
            <a:rPr lang="en-US" altLang="zh-TW" sz="1400" dirty="0" smtClean="0">
              <a:solidFill>
                <a:schemeClr val="bg1"/>
              </a:solidFill>
              <a:latin typeface="Segoe UI" pitchFamily="34" charset="0"/>
              <a:cs typeface="Segoe UI" pitchFamily="34" charset="0"/>
            </a:rPr>
            <a:t>, DC</a:t>
          </a:r>
          <a:r>
            <a:rPr lang="zh-TW" altLang="en-US" sz="1400" dirty="0" smtClean="0">
              <a:solidFill>
                <a:schemeClr val="bg1"/>
              </a:solidFill>
              <a:latin typeface="Segoe UI" pitchFamily="34" charset="0"/>
              <a:cs typeface="Segoe UI" pitchFamily="34" charset="0"/>
            </a:rPr>
            <a:t> 服務或</a:t>
          </a:r>
          <a:r>
            <a:rPr lang="zh-TW" altLang="en-US" sz="1400" dirty="0" smtClean="0">
              <a:solidFill>
                <a:schemeClr val="bg1"/>
              </a:solidFill>
            </a:rPr>
            <a:t>封裝</a:t>
          </a:r>
          <a:r>
            <a:rPr lang="en-US" altLang="en-US" sz="1400" dirty="0" smtClean="0">
              <a:solidFill>
                <a:schemeClr val="bg1"/>
              </a:solidFill>
            </a:rPr>
            <a:t>/</a:t>
          </a:r>
          <a:r>
            <a:rPr lang="zh-TW" altLang="en-US" sz="1400" dirty="0" smtClean="0">
              <a:solidFill>
                <a:schemeClr val="bg1"/>
              </a:solidFill>
            </a:rPr>
            <a:t>主動升級</a:t>
          </a:r>
          <a:r>
            <a:rPr lang="en-US" sz="1400" dirty="0" smtClean="0">
              <a:solidFill>
                <a:schemeClr val="bg1"/>
              </a:solidFill>
              <a:latin typeface="Segoe UI" pitchFamily="34" charset="0"/>
              <a:cs typeface="Segoe UI" pitchFamily="34" charset="0"/>
            </a:rPr>
            <a:t> </a:t>
          </a:r>
          <a:endParaRPr lang="en-US" sz="1400" dirty="0">
            <a:solidFill>
              <a:schemeClr val="bg1"/>
            </a:solidFill>
            <a:latin typeface="Segoe UI" pitchFamily="34" charset="0"/>
            <a:cs typeface="Segoe UI" pitchFamily="34" charset="0"/>
          </a:endParaRPr>
        </a:p>
      </dgm:t>
    </dgm:pt>
    <dgm:pt modelId="{C2F0B6CA-33A0-481D-9018-086BD53B2C85}">
      <dgm:prSet phldrT="[Text]" custT="1"/>
      <dgm:spPr/>
      <dgm:t>
        <a:bodyPr/>
        <a:lstStyle/>
        <a:p>
          <a:pPr algn="l"/>
          <a:r>
            <a:rPr lang="zh-TW" altLang="en-US" sz="1400" dirty="0" smtClean="0">
              <a:solidFill>
                <a:schemeClr val="bg1"/>
              </a:solidFill>
              <a:latin typeface="Segoe UI" pitchFamily="34" charset="0"/>
              <a:cs typeface="Segoe UI" pitchFamily="34" charset="0"/>
            </a:rPr>
            <a:t>透過 </a:t>
          </a:r>
          <a:r>
            <a:rPr lang="en-US" sz="1400" dirty="0" smtClean="0">
              <a:solidFill>
                <a:schemeClr val="bg1"/>
              </a:solidFill>
              <a:latin typeface="Segoe UI" pitchFamily="34" charset="0"/>
              <a:cs typeface="Segoe UI" pitchFamily="34" charset="0"/>
            </a:rPr>
            <a:t>MSI wrapper </a:t>
          </a:r>
          <a:r>
            <a:rPr lang="en-US" altLang="zh-TW" sz="1400" dirty="0" smtClean="0">
              <a:solidFill>
                <a:schemeClr val="bg1"/>
              </a:solidFill>
              <a:latin typeface="Segoe UI" pitchFamily="34" charset="0"/>
              <a:cs typeface="Segoe UI" pitchFamily="34" charset="0"/>
            </a:rPr>
            <a:t>(</a:t>
          </a:r>
          <a:r>
            <a:rPr lang="zh-TW" altLang="en-US" sz="1400" dirty="0" smtClean="0">
              <a:solidFill>
                <a:schemeClr val="bg1"/>
              </a:solidFill>
              <a:latin typeface="Segoe UI" pitchFamily="34" charset="0"/>
              <a:cs typeface="Segoe UI" pitchFamily="34" charset="0"/>
            </a:rPr>
            <a:t>封裝工具</a:t>
          </a:r>
          <a:r>
            <a:rPr lang="en-US" altLang="zh-TW" sz="1400" dirty="0" smtClean="0">
              <a:solidFill>
                <a:schemeClr val="bg1"/>
              </a:solidFill>
              <a:latin typeface="Segoe UI" pitchFamily="34" charset="0"/>
              <a:cs typeface="Segoe UI" pitchFamily="34" charset="0"/>
            </a:rPr>
            <a:t>)</a:t>
          </a:r>
          <a:r>
            <a:rPr lang="zh-TW" altLang="en-US" sz="1400" dirty="0" smtClean="0">
              <a:solidFill>
                <a:schemeClr val="bg1"/>
              </a:solidFill>
              <a:latin typeface="Segoe UI" pitchFamily="34" charset="0"/>
              <a:cs typeface="Segoe UI" pitchFamily="34" charset="0"/>
            </a:rPr>
            <a:t> 進行設定控制</a:t>
          </a:r>
          <a:endParaRPr lang="en-US" sz="1400" dirty="0">
            <a:solidFill>
              <a:schemeClr val="bg1"/>
            </a:solidFill>
            <a:latin typeface="Segoe UI" pitchFamily="34" charset="0"/>
            <a:cs typeface="Segoe UI" pitchFamily="34" charset="0"/>
          </a:endParaRPr>
        </a:p>
      </dgm:t>
    </dgm:pt>
    <dgm:pt modelId="{0B24AFFD-BE66-436E-9B77-0D2F924667FA}">
      <dgm:prSet phldrT="[Text]" custT="1"/>
      <dgm:spPr/>
      <dgm:t>
        <a:bodyPr/>
        <a:lstStyle/>
        <a:p>
          <a:pPr algn="l"/>
          <a:r>
            <a:rPr lang="zh-TW" altLang="en-US" sz="1400" dirty="0" smtClean="0">
              <a:solidFill>
                <a:schemeClr val="bg1"/>
              </a:solidFill>
              <a:latin typeface="Segoe UI" pitchFamily="34" charset="0"/>
              <a:cs typeface="Segoe UI" pitchFamily="34" charset="0"/>
            </a:rPr>
            <a:t>毋須伺服器</a:t>
          </a:r>
          <a:endParaRPr lang="en-US" sz="1400" dirty="0">
            <a:solidFill>
              <a:schemeClr val="bg1"/>
            </a:solidFill>
            <a:latin typeface="Segoe UI" pitchFamily="34" charset="0"/>
            <a:cs typeface="Segoe UI" pitchFamily="34" charset="0"/>
          </a:endParaRPr>
        </a:p>
      </dgm:t>
    </dgm:pt>
    <dgm:pt modelId="{8D88FB75-43E1-4DA6-85DD-AC9D69F8C0D3}">
      <dgm:prSet phldrT="[Text]" custT="1"/>
      <dgm:spPr/>
      <dgm:t>
        <a:bodyPr/>
        <a:lstStyle/>
        <a:p>
          <a:pPr algn="l"/>
          <a:r>
            <a:rPr lang="zh-TW" altLang="en-US" sz="1400" dirty="0" smtClean="0">
              <a:solidFill>
                <a:schemeClr val="bg1"/>
              </a:solidFill>
              <a:latin typeface="Segoe UI" pitchFamily="34" charset="0"/>
              <a:cs typeface="Segoe UI" pitchFamily="34" charset="0"/>
            </a:rPr>
            <a:t>單機執行虛擬應用程式</a:t>
          </a:r>
          <a:endParaRPr lang="en-US" sz="1400" dirty="0">
            <a:solidFill>
              <a:schemeClr val="bg1"/>
            </a:solidFill>
            <a:latin typeface="Segoe UI" pitchFamily="34" charset="0"/>
            <a:cs typeface="Segoe UI" pitchFamily="34" charset="0"/>
          </a:endParaRPr>
        </a:p>
      </dgm:t>
    </dgm:pt>
    <dgm:pt modelId="{83D25970-47DB-4BE7-A69D-E05B62322ED5}">
      <dgm:prSet phldrT="[Text]" custT="1"/>
      <dgm:spPr/>
      <dgm:t>
        <a:bodyPr/>
        <a:lstStyle/>
        <a:p>
          <a:pPr algn="l"/>
          <a:r>
            <a:rPr lang="zh-TW" altLang="en-US" sz="1400" b="1" dirty="0" smtClean="0">
              <a:solidFill>
                <a:schemeClr val="bg1"/>
              </a:solidFill>
              <a:latin typeface="+mn-lt"/>
              <a:cs typeface="Segoe UI" pitchFamily="34" charset="0"/>
            </a:rPr>
            <a:t>單機模式 </a:t>
          </a:r>
          <a:r>
            <a:rPr lang="en-US" altLang="zh-TW" sz="1400" b="1" dirty="0" smtClean="0">
              <a:solidFill>
                <a:schemeClr val="bg1"/>
              </a:solidFill>
              <a:latin typeface="+mn-lt"/>
              <a:cs typeface="Segoe UI" pitchFamily="34" charset="0"/>
            </a:rPr>
            <a:t>(</a:t>
          </a:r>
          <a:r>
            <a:rPr lang="en-US" sz="1400" b="1" dirty="0" smtClean="0">
              <a:solidFill>
                <a:schemeClr val="bg1"/>
              </a:solidFill>
              <a:latin typeface="+mn-lt"/>
              <a:cs typeface="Segoe UI" pitchFamily="34" charset="0"/>
            </a:rPr>
            <a:t>Standalone Mode</a:t>
          </a:r>
          <a:r>
            <a:rPr lang="en-US" altLang="zh-TW" sz="1400" b="1" dirty="0" smtClean="0">
              <a:solidFill>
                <a:schemeClr val="bg1"/>
              </a:solidFill>
              <a:latin typeface="+mn-lt"/>
              <a:cs typeface="Segoe UI" pitchFamily="34" charset="0"/>
            </a:rPr>
            <a:t>)</a:t>
          </a:r>
          <a:endParaRPr lang="en-US" sz="1400" b="1" dirty="0">
            <a:solidFill>
              <a:schemeClr val="bg1"/>
            </a:solidFill>
            <a:latin typeface="+mn-lt"/>
            <a:cs typeface="Segoe UI" pitchFamily="34" charset="0"/>
          </a:endParaRPr>
        </a:p>
      </dgm:t>
    </dgm:pt>
    <dgm:pt modelId="{499D00B9-311B-4D49-9785-5B05B57A7542}" type="sibTrans" cxnId="{99BB43B1-AD68-4D21-BF8D-6E07B2139EBF}">
      <dgm:prSet/>
      <dgm:spPr/>
      <dgm:t>
        <a:bodyPr/>
        <a:lstStyle/>
        <a:p>
          <a:endParaRPr lang="en-US"/>
        </a:p>
      </dgm:t>
    </dgm:pt>
    <dgm:pt modelId="{CA031028-6673-4AD3-A380-08005E845535}" type="parTrans" cxnId="{99BB43B1-AD68-4D21-BF8D-6E07B2139EBF}">
      <dgm:prSet/>
      <dgm:spPr/>
      <dgm:t>
        <a:bodyPr/>
        <a:lstStyle/>
        <a:p>
          <a:endParaRPr lang="en-US"/>
        </a:p>
      </dgm:t>
    </dgm:pt>
    <dgm:pt modelId="{BF2D8162-4505-4030-94DD-96AC018E85E0}" type="sibTrans" cxnId="{DBA03CD5-F78B-440C-918D-5222D58D83E9}">
      <dgm:prSet/>
      <dgm:spPr/>
      <dgm:t>
        <a:bodyPr/>
        <a:lstStyle/>
        <a:p>
          <a:endParaRPr lang="en-US"/>
        </a:p>
      </dgm:t>
    </dgm:pt>
    <dgm:pt modelId="{3D6EA193-E609-441E-890D-C573A4744188}" type="parTrans" cxnId="{DBA03CD5-F78B-440C-918D-5222D58D83E9}">
      <dgm:prSet/>
      <dgm:spPr/>
      <dgm:t>
        <a:bodyPr/>
        <a:lstStyle/>
        <a:p>
          <a:endParaRPr lang="en-US"/>
        </a:p>
      </dgm:t>
    </dgm:pt>
    <dgm:pt modelId="{808ED67E-FF3E-4881-8571-2285F8E2ABFA}" type="sibTrans" cxnId="{BE755828-FCAD-4E8D-BCE2-820AB9898FBF}">
      <dgm:prSet/>
      <dgm:spPr/>
      <dgm:t>
        <a:bodyPr/>
        <a:lstStyle/>
        <a:p>
          <a:endParaRPr lang="en-US"/>
        </a:p>
      </dgm:t>
    </dgm:pt>
    <dgm:pt modelId="{18A6F470-CFC9-4D96-AD18-4A41F9983F88}" type="parTrans" cxnId="{BE755828-FCAD-4E8D-BCE2-820AB9898FBF}">
      <dgm:prSet/>
      <dgm:spPr/>
      <dgm:t>
        <a:bodyPr/>
        <a:lstStyle/>
        <a:p>
          <a:endParaRPr lang="en-US"/>
        </a:p>
      </dgm:t>
    </dgm:pt>
    <dgm:pt modelId="{0289EEE5-CB2C-48D0-BA78-737C4D384C1A}" type="sibTrans" cxnId="{78371ADE-5CB0-4234-AC38-621A9ECE65CF}">
      <dgm:prSet/>
      <dgm:spPr/>
      <dgm:t>
        <a:bodyPr/>
        <a:lstStyle/>
        <a:p>
          <a:endParaRPr lang="en-US"/>
        </a:p>
      </dgm:t>
    </dgm:pt>
    <dgm:pt modelId="{4D94DB53-63D4-4A69-A006-34C10A3D8F7D}" type="parTrans" cxnId="{78371ADE-5CB0-4234-AC38-621A9ECE65CF}">
      <dgm:prSet/>
      <dgm:spPr/>
      <dgm:t>
        <a:bodyPr/>
        <a:lstStyle/>
        <a:p>
          <a:endParaRPr lang="en-US"/>
        </a:p>
      </dgm:t>
    </dgm:pt>
    <dgm:pt modelId="{0CE5B792-4912-461F-874E-70529993585C}" type="sibTrans" cxnId="{FE005648-B577-42FA-B50E-06D7D6E5681C}">
      <dgm:prSet/>
      <dgm:spPr/>
      <dgm:t>
        <a:bodyPr/>
        <a:lstStyle/>
        <a:p>
          <a:endParaRPr lang="en-US"/>
        </a:p>
      </dgm:t>
    </dgm:pt>
    <dgm:pt modelId="{4FDCFB44-FEDF-4A53-A50B-789638E1FC4B}" type="parTrans" cxnId="{FE005648-B577-42FA-B50E-06D7D6E5681C}">
      <dgm:prSet/>
      <dgm:spPr/>
      <dgm:t>
        <a:bodyPr/>
        <a:lstStyle/>
        <a:p>
          <a:endParaRPr lang="en-US"/>
        </a:p>
      </dgm:t>
    </dgm:pt>
    <dgm:pt modelId="{50F94730-AF06-4755-8B91-25EF42746B07}">
      <dgm:prSet phldrT="[Text]" custT="1"/>
      <dgm:spPr/>
      <dgm:t>
        <a:bodyPr/>
        <a:lstStyle/>
        <a:p>
          <a:pPr algn="l"/>
          <a:r>
            <a:rPr lang="zh-TW" altLang="en-US" sz="1400" dirty="0" smtClean="0">
              <a:solidFill>
                <a:schemeClr val="bg1"/>
              </a:solidFill>
            </a:rPr>
            <a:t>允許增加串流 </a:t>
          </a:r>
          <a:r>
            <a:rPr lang="en-US" altLang="zh-TW" sz="1400" dirty="0" smtClean="0">
              <a:solidFill>
                <a:schemeClr val="bg1"/>
              </a:solidFill>
            </a:rPr>
            <a:t>(streaming) </a:t>
          </a:r>
          <a:r>
            <a:rPr lang="zh-TW" altLang="en-US" sz="1400" dirty="0" smtClean="0">
              <a:solidFill>
                <a:schemeClr val="bg1"/>
              </a:solidFill>
            </a:rPr>
            <a:t>能力到 </a:t>
          </a:r>
          <a:r>
            <a:rPr lang="en-US" sz="1400" dirty="0" smtClean="0">
              <a:solidFill>
                <a:schemeClr val="bg1"/>
              </a:solidFill>
            </a:rPr>
            <a:t>SMS/SCCM </a:t>
          </a:r>
          <a:r>
            <a:rPr lang="zh-TW" altLang="en-US" sz="1400" dirty="0" smtClean="0">
              <a:solidFill>
                <a:schemeClr val="bg1"/>
              </a:solidFill>
            </a:rPr>
            <a:t>與</a:t>
          </a:r>
          <a:r>
            <a:rPr lang="en-US" sz="1400" dirty="0" smtClean="0">
              <a:solidFill>
                <a:schemeClr val="bg1"/>
              </a:solidFill>
            </a:rPr>
            <a:t> 3</a:t>
          </a:r>
          <a:r>
            <a:rPr lang="en-US" sz="1400" baseline="30000" dirty="0" smtClean="0">
              <a:solidFill>
                <a:schemeClr val="bg1"/>
              </a:solidFill>
            </a:rPr>
            <a:t>rd</a:t>
          </a:r>
          <a:r>
            <a:rPr lang="en-US" sz="1400" dirty="0" smtClean="0">
              <a:solidFill>
                <a:schemeClr val="bg1"/>
              </a:solidFill>
            </a:rPr>
            <a:t> party ESD</a:t>
          </a:r>
          <a:endParaRPr lang="en-US" sz="1400" dirty="0">
            <a:solidFill>
              <a:schemeClr val="bg1"/>
            </a:solidFill>
          </a:endParaRPr>
        </a:p>
      </dgm:t>
    </dgm:pt>
    <dgm:pt modelId="{94C93ED0-DA83-44E5-8DBE-6165FA97D878}">
      <dgm:prSet phldrT="[Text]" custT="1"/>
      <dgm:spPr/>
      <dgm:t>
        <a:bodyPr/>
        <a:lstStyle/>
        <a:p>
          <a:pPr algn="l"/>
          <a:r>
            <a:rPr lang="zh-TW" altLang="en-US" sz="1400" dirty="0" smtClean="0">
              <a:solidFill>
                <a:schemeClr val="bg1"/>
              </a:solidFill>
            </a:rPr>
            <a:t>不需</a:t>
          </a:r>
          <a:r>
            <a:rPr lang="en-US" sz="1400" dirty="0" smtClean="0">
              <a:solidFill>
                <a:schemeClr val="bg1"/>
              </a:solidFill>
            </a:rPr>
            <a:t> SQL Server</a:t>
          </a:r>
          <a:endParaRPr lang="en-US" sz="1400" dirty="0">
            <a:solidFill>
              <a:schemeClr val="bg1"/>
            </a:solidFill>
          </a:endParaRPr>
        </a:p>
      </dgm:t>
    </dgm:pt>
    <dgm:pt modelId="{579B61D8-047A-40A7-A74F-6B4FD35764DA}">
      <dgm:prSet phldrT="[Text]" custT="1"/>
      <dgm:spPr/>
      <dgm:t>
        <a:bodyPr/>
        <a:lstStyle/>
        <a:p>
          <a:pPr algn="l"/>
          <a:r>
            <a:rPr lang="zh-TW" altLang="en-US" sz="1400" dirty="0" smtClean="0">
              <a:solidFill>
                <a:schemeClr val="bg1"/>
              </a:solidFill>
            </a:rPr>
            <a:t>動態傳遞</a:t>
          </a:r>
          <a:endParaRPr lang="en-US" sz="1400" dirty="0">
            <a:solidFill>
              <a:schemeClr val="bg1"/>
            </a:solidFill>
          </a:endParaRPr>
        </a:p>
      </dgm:t>
    </dgm:pt>
    <dgm:pt modelId="{8BF1A118-1537-4511-912C-392408207484}">
      <dgm:prSet phldrT="[Text]" custT="1"/>
      <dgm:spPr/>
      <dgm:t>
        <a:bodyPr/>
        <a:lstStyle/>
        <a:p>
          <a:pPr algn="l"/>
          <a:r>
            <a:rPr lang="zh-TW" altLang="en-US" sz="1400" b="1" dirty="0" smtClean="0">
              <a:solidFill>
                <a:schemeClr val="bg1"/>
              </a:solidFill>
            </a:rPr>
            <a:t>輕量型的 </a:t>
          </a:r>
          <a:r>
            <a:rPr lang="en-US" altLang="zh-TW" sz="1400" b="1" dirty="0" smtClean="0">
              <a:solidFill>
                <a:schemeClr val="bg1"/>
              </a:solidFill>
            </a:rPr>
            <a:t>(</a:t>
          </a:r>
          <a:r>
            <a:rPr lang="en-US" sz="1400" b="1" dirty="0" smtClean="0">
              <a:solidFill>
                <a:schemeClr val="bg1"/>
              </a:solidFill>
            </a:rPr>
            <a:t>Lightweight) </a:t>
          </a:r>
          <a:r>
            <a:rPr lang="zh-TW" altLang="en-US" sz="1400" b="1" dirty="0" smtClean="0">
              <a:solidFill>
                <a:schemeClr val="bg1"/>
              </a:solidFill>
            </a:rPr>
            <a:t>基礎架構</a:t>
          </a:r>
          <a:endParaRPr lang="en-US" sz="1400" b="1" dirty="0">
            <a:solidFill>
              <a:schemeClr val="bg1"/>
            </a:solidFill>
          </a:endParaRPr>
        </a:p>
      </dgm:t>
    </dgm:pt>
    <dgm:pt modelId="{B1FEE09E-0600-4D75-A967-93795736DF90}" type="sibTrans" cxnId="{76E898F9-4BD2-40E3-82F0-6C1EFD6A4222}">
      <dgm:prSet/>
      <dgm:spPr/>
      <dgm:t>
        <a:bodyPr/>
        <a:lstStyle/>
        <a:p>
          <a:endParaRPr lang="en-US"/>
        </a:p>
      </dgm:t>
    </dgm:pt>
    <dgm:pt modelId="{567FB39B-BC45-444C-8754-FDDEB2530BBE}" type="parTrans" cxnId="{76E898F9-4BD2-40E3-82F0-6C1EFD6A4222}">
      <dgm:prSet/>
      <dgm:spPr/>
      <dgm:t>
        <a:bodyPr/>
        <a:lstStyle/>
        <a:p>
          <a:endParaRPr lang="en-US"/>
        </a:p>
      </dgm:t>
    </dgm:pt>
    <dgm:pt modelId="{909B93A8-F369-4DB6-9391-94115B3AF198}" type="sibTrans" cxnId="{C049B68E-6DB8-45B4-A50B-B0E1040858F4}">
      <dgm:prSet/>
      <dgm:spPr/>
      <dgm:t>
        <a:bodyPr/>
        <a:lstStyle/>
        <a:p>
          <a:endParaRPr lang="en-US"/>
        </a:p>
      </dgm:t>
    </dgm:pt>
    <dgm:pt modelId="{54FF80D7-82B0-413F-A8E4-97DF551445D2}" type="parTrans" cxnId="{C049B68E-6DB8-45B4-A50B-B0E1040858F4}">
      <dgm:prSet/>
      <dgm:spPr/>
      <dgm:t>
        <a:bodyPr/>
        <a:lstStyle/>
        <a:p>
          <a:endParaRPr lang="en-US"/>
        </a:p>
      </dgm:t>
    </dgm:pt>
    <dgm:pt modelId="{6CC13D27-9FA1-4B95-984A-54A97A447B57}" type="sibTrans" cxnId="{429C8E1D-BF34-412E-8DAA-60BEAF9C35B4}">
      <dgm:prSet/>
      <dgm:spPr/>
      <dgm:t>
        <a:bodyPr/>
        <a:lstStyle/>
        <a:p>
          <a:endParaRPr lang="en-US"/>
        </a:p>
      </dgm:t>
    </dgm:pt>
    <dgm:pt modelId="{6C74A868-8D39-4FCA-9353-223FEBAAA4B2}" type="parTrans" cxnId="{429C8E1D-BF34-412E-8DAA-60BEAF9C35B4}">
      <dgm:prSet/>
      <dgm:spPr/>
      <dgm:t>
        <a:bodyPr/>
        <a:lstStyle/>
        <a:p>
          <a:endParaRPr lang="en-US"/>
        </a:p>
      </dgm:t>
    </dgm:pt>
    <dgm:pt modelId="{AFF2A886-0B63-46D9-8536-7BB2536D9CFC}" type="sibTrans" cxnId="{223FF07D-8235-4E2D-9CF3-757DB951F25F}">
      <dgm:prSet/>
      <dgm:spPr/>
      <dgm:t>
        <a:bodyPr/>
        <a:lstStyle/>
        <a:p>
          <a:endParaRPr lang="en-US"/>
        </a:p>
      </dgm:t>
    </dgm:pt>
    <dgm:pt modelId="{FABFBA4E-D4A7-49B0-BF44-12669413AED6}" type="parTrans" cxnId="{223FF07D-8235-4E2D-9CF3-757DB951F25F}">
      <dgm:prSet/>
      <dgm:spPr/>
      <dgm:t>
        <a:bodyPr/>
        <a:lstStyle/>
        <a:p>
          <a:endParaRPr lang="en-US"/>
        </a:p>
      </dgm:t>
    </dgm:pt>
    <dgm:pt modelId="{307827F7-1FCD-454A-9344-127DB9533855}">
      <dgm:prSet phldrT="[Text]" custT="1"/>
      <dgm:spPr/>
      <dgm:t>
        <a:bodyPr/>
        <a:lstStyle/>
        <a:p>
          <a:pPr algn="l"/>
          <a:endParaRPr lang="en-US" sz="1400" dirty="0">
            <a:solidFill>
              <a:schemeClr val="bg1"/>
            </a:solidFill>
          </a:endParaRPr>
        </a:p>
      </dgm:t>
    </dgm:pt>
    <dgm:pt modelId="{4509B43E-980E-4D21-B91B-7642B48D8CC0}">
      <dgm:prSet phldrT="[Text]" custT="1"/>
      <dgm:spPr/>
      <dgm:t>
        <a:bodyPr/>
        <a:lstStyle/>
        <a:p>
          <a:pPr algn="l"/>
          <a:r>
            <a:rPr lang="zh-TW" altLang="en-US" sz="1400" dirty="0" smtClean="0">
              <a:solidFill>
                <a:schemeClr val="bg1"/>
              </a:solidFill>
            </a:rPr>
            <a:t>需要</a:t>
          </a:r>
          <a:r>
            <a:rPr lang="en-US" sz="1400" dirty="0" smtClean="0">
              <a:solidFill>
                <a:schemeClr val="bg1"/>
              </a:solidFill>
            </a:rPr>
            <a:t> Active Directory </a:t>
          </a:r>
          <a:r>
            <a:rPr lang="zh-TW" altLang="en-US" sz="1400" dirty="0" smtClean="0">
              <a:solidFill>
                <a:schemeClr val="bg1"/>
              </a:solidFill>
            </a:rPr>
            <a:t>與 </a:t>
          </a:r>
          <a:r>
            <a:rPr lang="en-US" sz="1400" dirty="0" smtClean="0">
              <a:solidFill>
                <a:schemeClr val="bg1"/>
              </a:solidFill>
            </a:rPr>
            <a:t>SQL Server</a:t>
          </a:r>
          <a:endParaRPr lang="en-US" sz="1400" dirty="0">
            <a:solidFill>
              <a:schemeClr val="bg1"/>
            </a:solidFill>
          </a:endParaRPr>
        </a:p>
      </dgm:t>
    </dgm:pt>
    <dgm:pt modelId="{3BA2ED37-743F-4BC3-BE04-EB6BE7E0284B}">
      <dgm:prSet phldrT="[Text]" custT="1"/>
      <dgm:spPr/>
      <dgm:t>
        <a:bodyPr/>
        <a:lstStyle/>
        <a:p>
          <a:pPr algn="l"/>
          <a:r>
            <a:rPr lang="zh-TW" altLang="en-US" sz="1400" dirty="0" smtClean="0">
              <a:solidFill>
                <a:schemeClr val="bg1"/>
              </a:solidFill>
            </a:rPr>
            <a:t>封裝 </a:t>
          </a:r>
          <a:r>
            <a:rPr lang="en-US" altLang="zh-TW" sz="1400" dirty="0" smtClean="0">
              <a:solidFill>
                <a:schemeClr val="bg1"/>
              </a:solidFill>
            </a:rPr>
            <a:t>(</a:t>
          </a:r>
          <a:r>
            <a:rPr lang="en-US" sz="1400" dirty="0" smtClean="0">
              <a:solidFill>
                <a:schemeClr val="bg1"/>
              </a:solidFill>
            </a:rPr>
            <a:t>Package)/</a:t>
          </a:r>
          <a:r>
            <a:rPr lang="zh-TW" altLang="en-US" sz="1400" dirty="0" smtClean="0">
              <a:solidFill>
                <a:schemeClr val="bg1"/>
              </a:solidFill>
            </a:rPr>
            <a:t>主動 </a:t>
          </a:r>
          <a:r>
            <a:rPr lang="en-US" altLang="zh-TW" sz="1400" dirty="0" smtClean="0">
              <a:solidFill>
                <a:schemeClr val="bg1"/>
              </a:solidFill>
            </a:rPr>
            <a:t>(</a:t>
          </a:r>
          <a:r>
            <a:rPr lang="en-US" sz="1400" dirty="0" smtClean="0">
              <a:solidFill>
                <a:schemeClr val="bg1"/>
              </a:solidFill>
            </a:rPr>
            <a:t>Active</a:t>
          </a:r>
          <a:r>
            <a:rPr lang="en-US" altLang="zh-TW" sz="1400" dirty="0" smtClean="0">
              <a:solidFill>
                <a:schemeClr val="bg1"/>
              </a:solidFill>
            </a:rPr>
            <a:t>)</a:t>
          </a:r>
          <a:r>
            <a:rPr lang="en-US" sz="1400" dirty="0" smtClean="0">
              <a:solidFill>
                <a:schemeClr val="bg1"/>
              </a:solidFill>
            </a:rPr>
            <a:t> </a:t>
          </a:r>
          <a:r>
            <a:rPr lang="zh-TW" altLang="en-US" sz="1400" dirty="0" smtClean="0">
              <a:solidFill>
                <a:schemeClr val="bg1"/>
              </a:solidFill>
            </a:rPr>
            <a:t>升級</a:t>
          </a:r>
          <a:endParaRPr lang="en-US" sz="1400" dirty="0">
            <a:solidFill>
              <a:schemeClr val="bg1"/>
            </a:solidFill>
          </a:endParaRPr>
        </a:p>
      </dgm:t>
    </dgm:pt>
    <dgm:pt modelId="{2063B92C-4D41-4756-AD42-B4335C1E22AB}">
      <dgm:prSet phldrT="[Text]" custT="1"/>
      <dgm:spPr/>
      <dgm:t>
        <a:bodyPr/>
        <a:lstStyle/>
        <a:p>
          <a:pPr algn="l"/>
          <a:r>
            <a:rPr lang="zh-TW" altLang="en-US" sz="1400" dirty="0" smtClean="0">
              <a:solidFill>
                <a:schemeClr val="bg1"/>
              </a:solidFill>
            </a:rPr>
            <a:t>動態傳遞</a:t>
          </a:r>
          <a:endParaRPr lang="en-US" sz="1400" dirty="0">
            <a:solidFill>
              <a:schemeClr val="bg1"/>
            </a:solidFill>
          </a:endParaRPr>
        </a:p>
      </dgm:t>
    </dgm:pt>
    <dgm:pt modelId="{CAEB0BAF-9DDE-47BA-8227-F947F587DABC}">
      <dgm:prSet phldrT="[Text]" custT="1"/>
      <dgm:spPr/>
      <dgm:t>
        <a:bodyPr/>
        <a:lstStyle/>
        <a:p>
          <a:pPr algn="l"/>
          <a:r>
            <a:rPr lang="zh-TW" altLang="en-US" sz="1400" dirty="0" smtClean="0">
              <a:solidFill>
                <a:schemeClr val="bg1"/>
              </a:solidFill>
            </a:rPr>
            <a:t>桌面派送服務</a:t>
          </a:r>
          <a:endParaRPr lang="en-US" sz="1400" dirty="0">
            <a:solidFill>
              <a:schemeClr val="bg1"/>
            </a:solidFill>
          </a:endParaRPr>
        </a:p>
      </dgm:t>
    </dgm:pt>
    <dgm:pt modelId="{4AA02B90-8CE0-4B9C-B815-DC629BE8F7DB}">
      <dgm:prSet phldrT="[Text]" custT="1"/>
      <dgm:spPr/>
      <dgm:t>
        <a:bodyPr/>
        <a:lstStyle/>
        <a:p>
          <a:pPr algn="l"/>
          <a:r>
            <a:rPr lang="zh-TW" altLang="en-US" sz="1400" b="1" dirty="0" smtClean="0">
              <a:solidFill>
                <a:schemeClr val="bg1"/>
              </a:solidFill>
            </a:rPr>
            <a:t>完整的 </a:t>
          </a:r>
          <a:r>
            <a:rPr lang="en-US" altLang="zh-TW" sz="1400" b="1" dirty="0" smtClean="0">
              <a:solidFill>
                <a:schemeClr val="bg1"/>
              </a:solidFill>
            </a:rPr>
            <a:t>(Full)</a:t>
          </a:r>
          <a:r>
            <a:rPr lang="zh-TW" altLang="en-US" sz="1400" b="1" dirty="0" smtClean="0">
              <a:solidFill>
                <a:schemeClr val="bg1"/>
              </a:solidFill>
            </a:rPr>
            <a:t> 基礎架構</a:t>
          </a:r>
          <a:endParaRPr lang="en-US" sz="1400" b="1" dirty="0">
            <a:solidFill>
              <a:schemeClr val="bg1"/>
            </a:solidFill>
          </a:endParaRPr>
        </a:p>
      </dgm:t>
    </dgm:pt>
    <dgm:pt modelId="{D92D0B8A-0C09-49E5-9D81-EE336B08972D}" type="sibTrans" cxnId="{37C3AF95-A0B7-4C36-94E4-F70973A650A5}">
      <dgm:prSet/>
      <dgm:spPr/>
      <dgm:t>
        <a:bodyPr/>
        <a:lstStyle/>
        <a:p>
          <a:endParaRPr lang="en-US"/>
        </a:p>
      </dgm:t>
    </dgm:pt>
    <dgm:pt modelId="{D0F8E427-8C0C-4239-B636-043480511B3B}" type="parTrans" cxnId="{37C3AF95-A0B7-4C36-94E4-F70973A650A5}">
      <dgm:prSet/>
      <dgm:spPr/>
      <dgm:t>
        <a:bodyPr/>
        <a:lstStyle/>
        <a:p>
          <a:endParaRPr lang="en-US"/>
        </a:p>
      </dgm:t>
    </dgm:pt>
    <dgm:pt modelId="{3A0AAA60-9A96-4CA0-BE9C-2411A75B7686}" type="sibTrans" cxnId="{0127013B-FF12-4459-B66E-47FC5DD5172C}">
      <dgm:prSet/>
      <dgm:spPr/>
      <dgm:t>
        <a:bodyPr/>
        <a:lstStyle/>
        <a:p>
          <a:endParaRPr lang="en-US"/>
        </a:p>
      </dgm:t>
    </dgm:pt>
    <dgm:pt modelId="{300F6945-6BAD-4EF7-B8DA-5DD07C833F85}" type="parTrans" cxnId="{0127013B-FF12-4459-B66E-47FC5DD5172C}">
      <dgm:prSet/>
      <dgm:spPr/>
      <dgm:t>
        <a:bodyPr/>
        <a:lstStyle/>
        <a:p>
          <a:endParaRPr lang="en-US"/>
        </a:p>
      </dgm:t>
    </dgm:pt>
    <dgm:pt modelId="{876AE514-6229-4717-9183-A806B505CD55}" type="sibTrans" cxnId="{A0006C1E-43FE-4093-BF03-B84CB017E42C}">
      <dgm:prSet/>
      <dgm:spPr/>
      <dgm:t>
        <a:bodyPr/>
        <a:lstStyle/>
        <a:p>
          <a:endParaRPr lang="en-US"/>
        </a:p>
      </dgm:t>
    </dgm:pt>
    <dgm:pt modelId="{127609B9-54B3-450D-BB90-2FCDA0404C35}" type="parTrans" cxnId="{A0006C1E-43FE-4093-BF03-B84CB017E42C}">
      <dgm:prSet/>
      <dgm:spPr/>
      <dgm:t>
        <a:bodyPr/>
        <a:lstStyle/>
        <a:p>
          <a:endParaRPr lang="en-US"/>
        </a:p>
      </dgm:t>
    </dgm:pt>
    <dgm:pt modelId="{E23AB79E-FADA-4465-BB6C-3EA53EB50B32}" type="sibTrans" cxnId="{F22C3627-1634-496A-94F5-3E156F4E862B}">
      <dgm:prSet/>
      <dgm:spPr/>
      <dgm:t>
        <a:bodyPr/>
        <a:lstStyle/>
        <a:p>
          <a:endParaRPr lang="en-US"/>
        </a:p>
      </dgm:t>
    </dgm:pt>
    <dgm:pt modelId="{FE081196-AA21-4A83-A712-44709E52B5E9}" type="parTrans" cxnId="{F22C3627-1634-496A-94F5-3E156F4E862B}">
      <dgm:prSet/>
      <dgm:spPr/>
      <dgm:t>
        <a:bodyPr/>
        <a:lstStyle/>
        <a:p>
          <a:endParaRPr lang="en-US"/>
        </a:p>
      </dgm:t>
    </dgm:pt>
    <dgm:pt modelId="{AB8E30C1-6934-4E6D-9C30-5961A33EC187}" type="sibTrans" cxnId="{AA57454D-2239-4309-AF1D-4DA7885CBBC4}">
      <dgm:prSet/>
      <dgm:spPr/>
      <dgm:t>
        <a:bodyPr/>
        <a:lstStyle/>
        <a:p>
          <a:endParaRPr lang="en-US"/>
        </a:p>
      </dgm:t>
    </dgm:pt>
    <dgm:pt modelId="{A0621F52-88FA-4323-BB03-0D6053FDBE36}" type="parTrans" cxnId="{AA57454D-2239-4309-AF1D-4DA7885CBBC4}">
      <dgm:prSet/>
      <dgm:spPr/>
      <dgm:t>
        <a:bodyPr/>
        <a:lstStyle/>
        <a:p>
          <a:endParaRPr lang="en-US"/>
        </a:p>
      </dgm:t>
    </dgm:pt>
    <dgm:pt modelId="{C8CEE0AE-B5B0-40CD-815A-0F7972447DBD}" type="sibTrans" cxnId="{24A2E275-1006-4FAB-9A5A-BD3BAD5AB94A}">
      <dgm:prSet/>
      <dgm:spPr/>
      <dgm:t>
        <a:bodyPr/>
        <a:lstStyle/>
        <a:p>
          <a:endParaRPr lang="en-US"/>
        </a:p>
      </dgm:t>
    </dgm:pt>
    <dgm:pt modelId="{9746B201-5185-4FC2-A998-5184EB924E99}" type="parTrans" cxnId="{24A2E275-1006-4FAB-9A5A-BD3BAD5AB94A}">
      <dgm:prSet/>
      <dgm:spPr/>
      <dgm:t>
        <a:bodyPr/>
        <a:lstStyle/>
        <a:p>
          <a:endParaRPr lang="en-US"/>
        </a:p>
      </dgm:t>
    </dgm:pt>
    <dgm:pt modelId="{08C4F600-48AB-4550-B8C0-6A43F3181B1A}">
      <dgm:prSet phldrT="[Text]" custT="1"/>
      <dgm:spPr/>
      <dgm:t>
        <a:bodyPr/>
        <a:lstStyle/>
        <a:p>
          <a:pPr algn="l"/>
          <a:r>
            <a:rPr lang="zh-TW" altLang="en-US" sz="1400" dirty="0" smtClean="0">
              <a:solidFill>
                <a:schemeClr val="bg1"/>
              </a:solidFill>
            </a:rPr>
            <a:t>封裝</a:t>
          </a:r>
          <a:r>
            <a:rPr lang="en-US" altLang="en-US" sz="1400" dirty="0" smtClean="0">
              <a:solidFill>
                <a:schemeClr val="bg1"/>
              </a:solidFill>
            </a:rPr>
            <a:t>/</a:t>
          </a:r>
          <a:r>
            <a:rPr lang="zh-TW" altLang="en-US" sz="1400" dirty="0" smtClean="0">
              <a:solidFill>
                <a:schemeClr val="bg1"/>
              </a:solidFill>
            </a:rPr>
            <a:t>主動升級</a:t>
          </a:r>
          <a:endParaRPr lang="en-US" altLang="en-US" sz="1400" dirty="0">
            <a:solidFill>
              <a:schemeClr val="bg1"/>
            </a:solidFill>
          </a:endParaRPr>
        </a:p>
      </dgm:t>
    </dgm:pt>
    <dgm:pt modelId="{54A6DED9-44C4-4B80-8AD3-98618E5B0911}" type="parTrans" cxnId="{0453685D-C6FF-4AD2-9A63-12443EF2EA64}">
      <dgm:prSet/>
      <dgm:spPr/>
      <dgm:t>
        <a:bodyPr/>
        <a:lstStyle/>
        <a:p>
          <a:endParaRPr lang="zh-TW" altLang="en-US"/>
        </a:p>
      </dgm:t>
    </dgm:pt>
    <dgm:pt modelId="{980342D1-2920-4B28-9D7C-B5C75A12AAE2}" type="sibTrans" cxnId="{0453685D-C6FF-4AD2-9A63-12443EF2EA64}">
      <dgm:prSet/>
      <dgm:spPr/>
      <dgm:t>
        <a:bodyPr/>
        <a:lstStyle/>
        <a:p>
          <a:endParaRPr lang="zh-TW" altLang="en-US"/>
        </a:p>
      </dgm:t>
    </dgm:pt>
    <dgm:pt modelId="{9B07A9F3-DA39-477A-A0EE-A18900452489}">
      <dgm:prSet phldrT="[Text]" custT="1"/>
      <dgm:spPr/>
      <dgm:t>
        <a:bodyPr/>
        <a:lstStyle/>
        <a:p>
          <a:pPr algn="l"/>
          <a:r>
            <a:rPr lang="zh-TW" altLang="en-US" sz="1400" dirty="0" smtClean="0">
              <a:solidFill>
                <a:schemeClr val="bg1"/>
              </a:solidFill>
              <a:latin typeface="Segoe UI" pitchFamily="34" charset="0"/>
              <a:cs typeface="Segoe UI" pitchFamily="34" charset="0"/>
            </a:rPr>
            <a:t>和 </a:t>
          </a:r>
          <a:r>
            <a:rPr lang="en-US" sz="1400" dirty="0" smtClean="0">
              <a:solidFill>
                <a:schemeClr val="bg1"/>
              </a:solidFill>
              <a:latin typeface="Segoe UI" pitchFamily="34" charset="0"/>
              <a:cs typeface="Segoe UI" pitchFamily="34" charset="0"/>
            </a:rPr>
            <a:t>SMS/SCCM </a:t>
          </a:r>
          <a:r>
            <a:rPr lang="zh-TW" altLang="en-US" sz="1400" dirty="0" smtClean="0">
              <a:solidFill>
                <a:schemeClr val="bg1"/>
              </a:solidFill>
              <a:latin typeface="Segoe UI" pitchFamily="34" charset="0"/>
              <a:cs typeface="Segoe UI" pitchFamily="34" charset="0"/>
            </a:rPr>
            <a:t>及其他 </a:t>
          </a:r>
          <a:r>
            <a:rPr lang="en-US" sz="1400" dirty="0" smtClean="0">
              <a:solidFill>
                <a:schemeClr val="bg1"/>
              </a:solidFill>
              <a:latin typeface="Segoe UI" pitchFamily="34" charset="0"/>
              <a:cs typeface="Segoe UI" pitchFamily="34" charset="0"/>
            </a:rPr>
            <a:t>ESD</a:t>
          </a:r>
          <a:r>
            <a:rPr lang="zh-TW" altLang="en-US" sz="1400" dirty="0" smtClean="0">
              <a:solidFill>
                <a:schemeClr val="bg1"/>
              </a:solidFill>
              <a:latin typeface="Segoe UI" pitchFamily="34" charset="0"/>
              <a:cs typeface="Segoe UI" pitchFamily="34" charset="0"/>
            </a:rPr>
            <a:t> 互通</a:t>
          </a:r>
          <a:endParaRPr lang="en-US" sz="1400" dirty="0">
            <a:solidFill>
              <a:schemeClr val="bg1"/>
            </a:solidFill>
            <a:latin typeface="Segoe UI" pitchFamily="34" charset="0"/>
            <a:cs typeface="Segoe UI" pitchFamily="34" charset="0"/>
          </a:endParaRPr>
        </a:p>
      </dgm:t>
    </dgm:pt>
    <dgm:pt modelId="{C2933E7B-F84C-4E82-8A09-B476C96F552A}" type="sibTrans" cxnId="{E76D3B59-4475-446B-8E8B-7A2F755B5FB9}">
      <dgm:prSet/>
      <dgm:spPr/>
      <dgm:t>
        <a:bodyPr/>
        <a:lstStyle/>
        <a:p>
          <a:endParaRPr lang="en-US"/>
        </a:p>
      </dgm:t>
    </dgm:pt>
    <dgm:pt modelId="{01966781-A83C-4C9B-8BAE-A1010E892218}" type="parTrans" cxnId="{E76D3B59-4475-446B-8E8B-7A2F755B5FB9}">
      <dgm:prSet/>
      <dgm:spPr/>
      <dgm:t>
        <a:bodyPr/>
        <a:lstStyle/>
        <a:p>
          <a:endParaRPr lang="en-US"/>
        </a:p>
      </dgm:t>
    </dgm:pt>
    <dgm:pt modelId="{BC02F5CF-CB23-4807-846E-A7447DC17943}" type="pres">
      <dgm:prSet presAssocID="{B0710584-238D-4860-B2D9-64873260209D}" presName="Name0" presStyleCnt="0">
        <dgm:presLayoutVars>
          <dgm:dir/>
          <dgm:resizeHandles val="exact"/>
        </dgm:presLayoutVars>
      </dgm:prSet>
      <dgm:spPr/>
    </dgm:pt>
    <dgm:pt modelId="{85D25E62-8623-42EF-8983-D7152C28BBBD}" type="pres">
      <dgm:prSet presAssocID="{4AA02B90-8CE0-4B9C-B815-DC629BE8F7DB}" presName="compNode" presStyleCnt="0"/>
      <dgm:spPr/>
    </dgm:pt>
    <dgm:pt modelId="{200C9EF6-48B4-430D-8204-CCBFED1CB9A6}" type="pres">
      <dgm:prSet presAssocID="{4AA02B90-8CE0-4B9C-B815-DC629BE8F7DB}" presName="pictRect" presStyleLbl="node1" presStyleIdx="0" presStyleCnt="3" custScaleY="120192" custLinFactNeighborY="-58643"/>
      <dgm:spPr/>
    </dgm:pt>
    <dgm:pt modelId="{D6D3BC7E-D988-4D43-8690-86B56DA28407}" type="pres">
      <dgm:prSet presAssocID="{4AA02B90-8CE0-4B9C-B815-DC629BE8F7DB}" presName="textRect" presStyleLbl="revTx" presStyleIdx="0" presStyleCnt="3" custScaleY="216914" custLinFactNeighborY="39376">
        <dgm:presLayoutVars>
          <dgm:bulletEnabled val="1"/>
        </dgm:presLayoutVars>
      </dgm:prSet>
      <dgm:spPr/>
      <dgm:t>
        <a:bodyPr/>
        <a:lstStyle/>
        <a:p>
          <a:endParaRPr lang="en-US"/>
        </a:p>
      </dgm:t>
    </dgm:pt>
    <dgm:pt modelId="{9EEC7654-2DE1-446B-96AD-1BC83D96EC04}" type="pres">
      <dgm:prSet presAssocID="{D92D0B8A-0C09-49E5-9D81-EE336B08972D}" presName="sibTrans" presStyleLbl="sibTrans2D1" presStyleIdx="0" presStyleCnt="0"/>
      <dgm:spPr/>
      <dgm:t>
        <a:bodyPr/>
        <a:lstStyle/>
        <a:p>
          <a:endParaRPr lang="en-US"/>
        </a:p>
      </dgm:t>
    </dgm:pt>
    <dgm:pt modelId="{1EB0CDC1-96A7-4C88-9EF1-8DC4D8614C8A}" type="pres">
      <dgm:prSet presAssocID="{8BF1A118-1537-4511-912C-392408207484}" presName="compNode" presStyleCnt="0"/>
      <dgm:spPr/>
    </dgm:pt>
    <dgm:pt modelId="{FF8565C7-E9D5-4039-8CFB-A6BD396729D1}" type="pres">
      <dgm:prSet presAssocID="{8BF1A118-1537-4511-912C-392408207484}" presName="pictRect" presStyleLbl="node1" presStyleIdx="1" presStyleCnt="3" custScaleY="120192" custLinFactNeighborY="-58643"/>
      <dgm:spPr/>
    </dgm:pt>
    <dgm:pt modelId="{CF93C4F7-C100-4E88-BF38-FDD94ED44054}" type="pres">
      <dgm:prSet presAssocID="{8BF1A118-1537-4511-912C-392408207484}" presName="textRect" presStyleLbl="revTx" presStyleIdx="1" presStyleCnt="3" custScaleY="218230" custLinFactNeighborY="40363">
        <dgm:presLayoutVars>
          <dgm:bulletEnabled val="1"/>
        </dgm:presLayoutVars>
      </dgm:prSet>
      <dgm:spPr/>
      <dgm:t>
        <a:bodyPr/>
        <a:lstStyle/>
        <a:p>
          <a:endParaRPr lang="en-US"/>
        </a:p>
      </dgm:t>
    </dgm:pt>
    <dgm:pt modelId="{DF526732-11FC-4C6B-B3C9-BF6A1FE67B06}" type="pres">
      <dgm:prSet presAssocID="{B1FEE09E-0600-4D75-A967-93795736DF90}" presName="sibTrans" presStyleLbl="sibTrans2D1" presStyleIdx="0" presStyleCnt="0"/>
      <dgm:spPr/>
      <dgm:t>
        <a:bodyPr/>
        <a:lstStyle/>
        <a:p>
          <a:endParaRPr lang="en-US"/>
        </a:p>
      </dgm:t>
    </dgm:pt>
    <dgm:pt modelId="{41929B16-A5F6-4812-8CBA-43A5C03961AA}" type="pres">
      <dgm:prSet presAssocID="{83D25970-47DB-4BE7-A69D-E05B62322ED5}" presName="compNode" presStyleCnt="0"/>
      <dgm:spPr/>
    </dgm:pt>
    <dgm:pt modelId="{AA6E9BA4-22E9-49D3-A020-6384F8041038}" type="pres">
      <dgm:prSet presAssocID="{83D25970-47DB-4BE7-A69D-E05B62322ED5}" presName="pictRect" presStyleLbl="node1" presStyleIdx="2" presStyleCnt="3" custScaleY="120192" custLinFactNeighborY="-58643"/>
      <dgm:spPr/>
    </dgm:pt>
    <dgm:pt modelId="{20CFAB80-18AB-4A97-BFAC-42335FFB3942}" type="pres">
      <dgm:prSet presAssocID="{83D25970-47DB-4BE7-A69D-E05B62322ED5}" presName="textRect" presStyleLbl="revTx" presStyleIdx="2" presStyleCnt="3" custScaleX="116226" custScaleY="212919" custLinFactNeighborY="36380">
        <dgm:presLayoutVars>
          <dgm:bulletEnabled val="1"/>
        </dgm:presLayoutVars>
      </dgm:prSet>
      <dgm:spPr/>
      <dgm:t>
        <a:bodyPr/>
        <a:lstStyle/>
        <a:p>
          <a:endParaRPr lang="en-US"/>
        </a:p>
      </dgm:t>
    </dgm:pt>
  </dgm:ptLst>
  <dgm:cxnLst>
    <dgm:cxn modelId="{A0006C1E-43FE-4093-BF03-B84CB017E42C}" srcId="{4AA02B90-8CE0-4B9C-B815-DC629BE8F7DB}" destId="{4509B43E-980E-4D21-B91B-7642B48D8CC0}" srcOrd="3" destOrd="0" parTransId="{127609B9-54B3-450D-BB90-2FCDA0404C35}" sibTransId="{876AE514-6229-4717-9183-A806B505CD55}"/>
    <dgm:cxn modelId="{FE005648-B577-42FA-B50E-06D7D6E5681C}" srcId="{83D25970-47DB-4BE7-A69D-E05B62322ED5}" destId="{8D88FB75-43E1-4DA6-85DD-AC9D69F8C0D3}" srcOrd="0" destOrd="0" parTransId="{4FDCFB44-FEDF-4A53-A50B-789638E1FC4B}" sibTransId="{0CE5B792-4912-461F-874E-70529993585C}"/>
    <dgm:cxn modelId="{6136B244-7FD4-476F-9866-2AA44B6EAA8E}" type="presOf" srcId="{0B24AFFD-BE66-436E-9B77-0D2F924667FA}" destId="{20CFAB80-18AB-4A97-BFAC-42335FFB3942}" srcOrd="0" destOrd="2" presId="urn:microsoft.com/office/officeart/2005/8/layout/pList1"/>
    <dgm:cxn modelId="{00223315-5597-4269-927C-EAED5CA7AC1D}" type="presOf" srcId="{B1FEE09E-0600-4D75-A967-93795736DF90}" destId="{DF526732-11FC-4C6B-B3C9-BF6A1FE67B06}" srcOrd="0" destOrd="0" presId="urn:microsoft.com/office/officeart/2005/8/layout/pList1"/>
    <dgm:cxn modelId="{B0F096A7-B73D-46F3-91EA-D3F53A848331}" type="presOf" srcId="{50F94730-AF06-4755-8B91-25EF42746B07}" destId="{CF93C4F7-C100-4E88-BF38-FDD94ED44054}" srcOrd="0" destOrd="4" presId="urn:microsoft.com/office/officeart/2005/8/layout/pList1"/>
    <dgm:cxn modelId="{7AF99249-9494-43C9-B8F7-AD4B0633AD48}" type="presOf" srcId="{CAEB0BAF-9DDE-47BA-8227-F947F587DABC}" destId="{D6D3BC7E-D988-4D43-8690-86B56DA28407}" srcOrd="0" destOrd="1" presId="urn:microsoft.com/office/officeart/2005/8/layout/pList1"/>
    <dgm:cxn modelId="{3FFADF50-028B-4E94-86E8-4A1440DD5831}" type="presOf" srcId="{94C93ED0-DA83-44E5-8DBE-6165FA97D878}" destId="{CF93C4F7-C100-4E88-BF38-FDD94ED44054}" srcOrd="0" destOrd="3" presId="urn:microsoft.com/office/officeart/2005/8/layout/pList1"/>
    <dgm:cxn modelId="{24A2E275-1006-4FAB-9A5A-BD3BAD5AB94A}" srcId="{4AA02B90-8CE0-4B9C-B815-DC629BE8F7DB}" destId="{CAEB0BAF-9DDE-47BA-8227-F947F587DABC}" srcOrd="0" destOrd="0" parTransId="{9746B201-5185-4FC2-A998-5184EB924E99}" sibTransId="{C8CEE0AE-B5B0-40CD-815A-0F7972447DBD}"/>
    <dgm:cxn modelId="{99BB43B1-AD68-4D21-BF8D-6E07B2139EBF}" srcId="{B0710584-238D-4860-B2D9-64873260209D}" destId="{83D25970-47DB-4BE7-A69D-E05B62322ED5}" srcOrd="2" destOrd="0" parTransId="{CA031028-6673-4AD3-A380-08005E845535}" sibTransId="{499D00B9-311B-4D49-9785-5B05B57A7542}"/>
    <dgm:cxn modelId="{7274D878-5FBA-4BE8-BC30-F51BC7A83B07}" type="presOf" srcId="{D92D0B8A-0C09-49E5-9D81-EE336B08972D}" destId="{9EEC7654-2DE1-446B-96AD-1BC83D96EC04}" srcOrd="0" destOrd="0" presId="urn:microsoft.com/office/officeart/2005/8/layout/pList1"/>
    <dgm:cxn modelId="{8C0BA1B8-0908-484F-AD0A-D270CEA7B9E0}" type="presOf" srcId="{B0710584-238D-4860-B2D9-64873260209D}" destId="{BC02F5CF-CB23-4807-846E-A7447DC17943}" srcOrd="0" destOrd="0" presId="urn:microsoft.com/office/officeart/2005/8/layout/pList1"/>
    <dgm:cxn modelId="{864D0CA1-0049-4021-8F9C-FE3CF02955F3}" type="presOf" srcId="{2063B92C-4D41-4756-AD42-B4335C1E22AB}" destId="{D6D3BC7E-D988-4D43-8690-86B56DA28407}" srcOrd="0" destOrd="2" presId="urn:microsoft.com/office/officeart/2005/8/layout/pList1"/>
    <dgm:cxn modelId="{0127013B-FF12-4459-B66E-47FC5DD5172C}" srcId="{4AA02B90-8CE0-4B9C-B815-DC629BE8F7DB}" destId="{307827F7-1FCD-454A-9344-127DB9533855}" srcOrd="4" destOrd="0" parTransId="{300F6945-6BAD-4EF7-B8DA-5DD07C833F85}" sibTransId="{3A0AAA60-9A96-4CA0-BE9C-2411A75B7686}"/>
    <dgm:cxn modelId="{AE84DF9C-AA62-4DE8-BAA4-BA795E7EA061}" type="presOf" srcId="{9B07A9F3-DA39-477A-A0EE-A18900452489}" destId="{20CFAB80-18AB-4A97-BFAC-42335FFB3942}" srcOrd="0" destOrd="4" presId="urn:microsoft.com/office/officeart/2005/8/layout/pList1"/>
    <dgm:cxn modelId="{AA57454D-2239-4309-AF1D-4DA7885CBBC4}" srcId="{4AA02B90-8CE0-4B9C-B815-DC629BE8F7DB}" destId="{2063B92C-4D41-4756-AD42-B4335C1E22AB}" srcOrd="1" destOrd="0" parTransId="{A0621F52-88FA-4323-BB03-0D6053FDBE36}" sibTransId="{AB8E30C1-6934-4E6D-9C30-5961A33EC187}"/>
    <dgm:cxn modelId="{8FDBD0FE-1C9D-4E4A-9921-36214EE8A3CF}" type="presOf" srcId="{8D88FB75-43E1-4DA6-85DD-AC9D69F8C0D3}" destId="{20CFAB80-18AB-4A97-BFAC-42335FFB3942}" srcOrd="0" destOrd="1" presId="urn:microsoft.com/office/officeart/2005/8/layout/pList1"/>
    <dgm:cxn modelId="{53431C1A-C60E-4458-B3D0-0C1DC4B7BCFC}" type="presOf" srcId="{8BF1A118-1537-4511-912C-392408207484}" destId="{CF93C4F7-C100-4E88-BF38-FDD94ED44054}" srcOrd="0" destOrd="0" presId="urn:microsoft.com/office/officeart/2005/8/layout/pList1"/>
    <dgm:cxn modelId="{429C8E1D-BF34-412E-8DAA-60BEAF9C35B4}" srcId="{8BF1A118-1537-4511-912C-392408207484}" destId="{94C93ED0-DA83-44E5-8DBE-6165FA97D878}" srcOrd="2" destOrd="0" parTransId="{6C74A868-8D39-4FCA-9353-223FEBAAA4B2}" sibTransId="{6CC13D27-9FA1-4B95-984A-54A97A447B57}"/>
    <dgm:cxn modelId="{BE755828-FCAD-4E8D-BCE2-820AB9898FBF}" srcId="{83D25970-47DB-4BE7-A69D-E05B62322ED5}" destId="{C2F0B6CA-33A0-481D-9018-086BD53B2C85}" srcOrd="2" destOrd="0" parTransId="{18A6F470-CFC9-4D96-AD18-4A41F9983F88}" sibTransId="{808ED67E-FF3E-4881-8571-2285F8E2ABFA}"/>
    <dgm:cxn modelId="{997B7332-7887-407D-BB10-40DFC8164A79}" type="presOf" srcId="{08C4F600-48AB-4550-B8C0-6A43F3181B1A}" destId="{CF93C4F7-C100-4E88-BF38-FDD94ED44054}" srcOrd="0" destOrd="2" presId="urn:microsoft.com/office/officeart/2005/8/layout/pList1"/>
    <dgm:cxn modelId="{37C3AF95-A0B7-4C36-94E4-F70973A650A5}" srcId="{B0710584-238D-4860-B2D9-64873260209D}" destId="{4AA02B90-8CE0-4B9C-B815-DC629BE8F7DB}" srcOrd="0" destOrd="0" parTransId="{D0F8E427-8C0C-4239-B636-043480511B3B}" sibTransId="{D92D0B8A-0C09-49E5-9D81-EE336B08972D}"/>
    <dgm:cxn modelId="{E76D3B59-4475-446B-8E8B-7A2F755B5FB9}" srcId="{83D25970-47DB-4BE7-A69D-E05B62322ED5}" destId="{9B07A9F3-DA39-477A-A0EE-A18900452489}" srcOrd="3" destOrd="0" parTransId="{01966781-A83C-4C9B-8BAE-A1010E892218}" sibTransId="{C2933E7B-F84C-4E82-8A09-B476C96F552A}"/>
    <dgm:cxn modelId="{DBA03CD5-F78B-440C-918D-5222D58D83E9}" srcId="{83D25970-47DB-4BE7-A69D-E05B62322ED5}" destId="{9F859AAB-E1DC-4AFB-BBBA-2006A48B1C7C}" srcOrd="4" destOrd="0" parTransId="{3D6EA193-E609-441E-890D-C573A4744188}" sibTransId="{BF2D8162-4505-4030-94DD-96AC018E85E0}"/>
    <dgm:cxn modelId="{76E898F9-4BD2-40E3-82F0-6C1EFD6A4222}" srcId="{B0710584-238D-4860-B2D9-64873260209D}" destId="{8BF1A118-1537-4511-912C-392408207484}" srcOrd="1" destOrd="0" parTransId="{567FB39B-BC45-444C-8754-FDDEB2530BBE}" sibTransId="{B1FEE09E-0600-4D75-A967-93795736DF90}"/>
    <dgm:cxn modelId="{78371ADE-5CB0-4234-AC38-621A9ECE65CF}" srcId="{83D25970-47DB-4BE7-A69D-E05B62322ED5}" destId="{0B24AFFD-BE66-436E-9B77-0D2F924667FA}" srcOrd="1" destOrd="0" parTransId="{4D94DB53-63D4-4A69-A006-34C10A3D8F7D}" sibTransId="{0289EEE5-CB2C-48D0-BA78-737C4D384C1A}"/>
    <dgm:cxn modelId="{BCB4B009-DD29-48B7-A235-579257D6DA34}" type="presOf" srcId="{83D25970-47DB-4BE7-A69D-E05B62322ED5}" destId="{20CFAB80-18AB-4A97-BFAC-42335FFB3942}" srcOrd="0" destOrd="0" presId="urn:microsoft.com/office/officeart/2005/8/layout/pList1"/>
    <dgm:cxn modelId="{2A0AD3CC-2EA4-4844-9D94-2F0ECD56FDD6}" type="presOf" srcId="{4509B43E-980E-4D21-B91B-7642B48D8CC0}" destId="{D6D3BC7E-D988-4D43-8690-86B56DA28407}" srcOrd="0" destOrd="4" presId="urn:microsoft.com/office/officeart/2005/8/layout/pList1"/>
    <dgm:cxn modelId="{CEE150E9-4F96-42BE-A5A6-0B98439E83B3}" type="presOf" srcId="{579B61D8-047A-40A7-A74F-6B4FD35764DA}" destId="{CF93C4F7-C100-4E88-BF38-FDD94ED44054}" srcOrd="0" destOrd="1" presId="urn:microsoft.com/office/officeart/2005/8/layout/pList1"/>
    <dgm:cxn modelId="{223FF07D-8235-4E2D-9CF3-757DB951F25F}" srcId="{8BF1A118-1537-4511-912C-392408207484}" destId="{579B61D8-047A-40A7-A74F-6B4FD35764DA}" srcOrd="0" destOrd="0" parTransId="{FABFBA4E-D4A7-49B0-BF44-12669413AED6}" sibTransId="{AFF2A886-0B63-46D9-8536-7BB2536D9CFC}"/>
    <dgm:cxn modelId="{5EE41243-A9FC-4CF4-9CC3-D77B5AA5B6AD}" type="presOf" srcId="{4AA02B90-8CE0-4B9C-B815-DC629BE8F7DB}" destId="{D6D3BC7E-D988-4D43-8690-86B56DA28407}" srcOrd="0" destOrd="0" presId="urn:microsoft.com/office/officeart/2005/8/layout/pList1"/>
    <dgm:cxn modelId="{FD571F51-AE00-4A5D-9F54-3E6780D235AA}" type="presOf" srcId="{307827F7-1FCD-454A-9344-127DB9533855}" destId="{D6D3BC7E-D988-4D43-8690-86B56DA28407}" srcOrd="0" destOrd="5" presId="urn:microsoft.com/office/officeart/2005/8/layout/pList1"/>
    <dgm:cxn modelId="{F22C3627-1634-496A-94F5-3E156F4E862B}" srcId="{4AA02B90-8CE0-4B9C-B815-DC629BE8F7DB}" destId="{3BA2ED37-743F-4BC3-BE04-EB6BE7E0284B}" srcOrd="2" destOrd="0" parTransId="{FE081196-AA21-4A83-A712-44709E52B5E9}" sibTransId="{E23AB79E-FADA-4465-BB6C-3EA53EB50B32}"/>
    <dgm:cxn modelId="{B7EC414A-5CC3-4A83-A3C2-2DAB02781A2F}" type="presOf" srcId="{9F859AAB-E1DC-4AFB-BBBA-2006A48B1C7C}" destId="{20CFAB80-18AB-4A97-BFAC-42335FFB3942}" srcOrd="0" destOrd="5" presId="urn:microsoft.com/office/officeart/2005/8/layout/pList1"/>
    <dgm:cxn modelId="{6D965343-DB9B-4AF0-BD3A-02BF112B70E0}" type="presOf" srcId="{C2F0B6CA-33A0-481D-9018-086BD53B2C85}" destId="{20CFAB80-18AB-4A97-BFAC-42335FFB3942}" srcOrd="0" destOrd="3" presId="urn:microsoft.com/office/officeart/2005/8/layout/pList1"/>
    <dgm:cxn modelId="{0453685D-C6FF-4AD2-9A63-12443EF2EA64}" srcId="{8BF1A118-1537-4511-912C-392408207484}" destId="{08C4F600-48AB-4550-B8C0-6A43F3181B1A}" srcOrd="1" destOrd="0" parTransId="{54A6DED9-44C4-4B80-8AD3-98618E5B0911}" sibTransId="{980342D1-2920-4B28-9D7C-B5C75A12AAE2}"/>
    <dgm:cxn modelId="{C049B68E-6DB8-45B4-A50B-B0E1040858F4}" srcId="{8BF1A118-1537-4511-912C-392408207484}" destId="{50F94730-AF06-4755-8B91-25EF42746B07}" srcOrd="3" destOrd="0" parTransId="{54FF80D7-82B0-413F-A8E4-97DF551445D2}" sibTransId="{909B93A8-F369-4DB6-9391-94115B3AF198}"/>
    <dgm:cxn modelId="{E17D06EA-E300-403C-BB44-CA5201D450B1}" type="presOf" srcId="{3BA2ED37-743F-4BC3-BE04-EB6BE7E0284B}" destId="{D6D3BC7E-D988-4D43-8690-86B56DA28407}" srcOrd="0" destOrd="3" presId="urn:microsoft.com/office/officeart/2005/8/layout/pList1"/>
    <dgm:cxn modelId="{82BE36B7-D225-4A27-B9E2-32AFBBC95D73}" type="presParOf" srcId="{BC02F5CF-CB23-4807-846E-A7447DC17943}" destId="{85D25E62-8623-42EF-8983-D7152C28BBBD}" srcOrd="0" destOrd="0" presId="urn:microsoft.com/office/officeart/2005/8/layout/pList1"/>
    <dgm:cxn modelId="{1D61F2F4-7F81-41FE-B468-32AE1931778B}" type="presParOf" srcId="{85D25E62-8623-42EF-8983-D7152C28BBBD}" destId="{200C9EF6-48B4-430D-8204-CCBFED1CB9A6}" srcOrd="0" destOrd="0" presId="urn:microsoft.com/office/officeart/2005/8/layout/pList1"/>
    <dgm:cxn modelId="{B3067FD3-91AB-4FF3-A4FD-C68B49B02066}" type="presParOf" srcId="{85D25E62-8623-42EF-8983-D7152C28BBBD}" destId="{D6D3BC7E-D988-4D43-8690-86B56DA28407}" srcOrd="1" destOrd="0" presId="urn:microsoft.com/office/officeart/2005/8/layout/pList1"/>
    <dgm:cxn modelId="{E28185F2-BF5E-41BD-8B5E-F286EA7EBF82}" type="presParOf" srcId="{BC02F5CF-CB23-4807-846E-A7447DC17943}" destId="{9EEC7654-2DE1-446B-96AD-1BC83D96EC04}" srcOrd="1" destOrd="0" presId="urn:microsoft.com/office/officeart/2005/8/layout/pList1"/>
    <dgm:cxn modelId="{989BACB5-BCD9-441D-B0F4-3833E13D0842}" type="presParOf" srcId="{BC02F5CF-CB23-4807-846E-A7447DC17943}" destId="{1EB0CDC1-96A7-4C88-9EF1-8DC4D8614C8A}" srcOrd="2" destOrd="0" presId="urn:microsoft.com/office/officeart/2005/8/layout/pList1"/>
    <dgm:cxn modelId="{16FFC02D-C422-4C44-8739-6A885BA147EE}" type="presParOf" srcId="{1EB0CDC1-96A7-4C88-9EF1-8DC4D8614C8A}" destId="{FF8565C7-E9D5-4039-8CFB-A6BD396729D1}" srcOrd="0" destOrd="0" presId="urn:microsoft.com/office/officeart/2005/8/layout/pList1"/>
    <dgm:cxn modelId="{194D7CB5-C956-4F54-8848-BD2C09AB82C5}" type="presParOf" srcId="{1EB0CDC1-96A7-4C88-9EF1-8DC4D8614C8A}" destId="{CF93C4F7-C100-4E88-BF38-FDD94ED44054}" srcOrd="1" destOrd="0" presId="urn:microsoft.com/office/officeart/2005/8/layout/pList1"/>
    <dgm:cxn modelId="{5E6FBF26-BFF1-4BA2-B8BA-3A5732DF2173}" type="presParOf" srcId="{BC02F5CF-CB23-4807-846E-A7447DC17943}" destId="{DF526732-11FC-4C6B-B3C9-BF6A1FE67B06}" srcOrd="3" destOrd="0" presId="urn:microsoft.com/office/officeart/2005/8/layout/pList1"/>
    <dgm:cxn modelId="{BB71E29D-732E-4710-814D-537456D1544C}" type="presParOf" srcId="{BC02F5CF-CB23-4807-846E-A7447DC17943}" destId="{41929B16-A5F6-4812-8CBA-43A5C03961AA}" srcOrd="4" destOrd="0" presId="urn:microsoft.com/office/officeart/2005/8/layout/pList1"/>
    <dgm:cxn modelId="{60BC6B32-011F-41BC-A199-8998A57B01BF}" type="presParOf" srcId="{41929B16-A5F6-4812-8CBA-43A5C03961AA}" destId="{AA6E9BA4-22E9-49D3-A020-6384F8041038}" srcOrd="0" destOrd="0" presId="urn:microsoft.com/office/officeart/2005/8/layout/pList1"/>
    <dgm:cxn modelId="{3D726347-FA11-4718-A596-872114609C0D}" type="presParOf" srcId="{41929B16-A5F6-4812-8CBA-43A5C03961AA}" destId="{20CFAB80-18AB-4A97-BFAC-42335FFB3942}" srcOrd="1" destOrd="0" presId="urn:microsoft.com/office/officeart/2005/8/layout/pList1"/>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9AA90C-9E96-45D1-A6B3-00897BBC61ED}" type="datetimeFigureOut">
              <a:rPr lang="en-US" smtClean="0"/>
              <a:pPr/>
              <a:t>10/14/2008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277E1-7FC3-423E-BFFB-27FA1952268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10/14/2008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noFill/>
        </p:spPr>
        <p:txBody>
          <a:bodyPr/>
          <a:lstStyle/>
          <a:p>
            <a:fld id="{88B1F856-098C-44DA-A2B0-C6C450114557}" type="datetime8">
              <a:rPr lang="en-US" smtClean="0">
                <a:latin typeface="Arial" pitchFamily="34" charset="0"/>
                <a:ea typeface="ＭＳ Ｐゴシック" pitchFamily="34" charset="-128"/>
              </a:rPr>
              <a:pPr/>
              <a:t>10/14/2008 10:59 PM</a:t>
            </a:fld>
            <a:endParaRPr lang="en-US" dirty="0" smtClean="0">
              <a:latin typeface="Arial" pitchFamily="34" charset="0"/>
              <a:ea typeface="ＭＳ Ｐゴシック" pitchFamily="34" charset="-128"/>
            </a:endParaRPr>
          </a:p>
        </p:txBody>
      </p:sp>
      <p:sp>
        <p:nvSpPr>
          <p:cNvPr id="67587" name="Rectangle 7"/>
          <p:cNvSpPr>
            <a:spLocks noGrp="1" noChangeArrowheads="1"/>
          </p:cNvSpPr>
          <p:nvPr>
            <p:ph type="sldNum" sz="quarter" idx="5"/>
          </p:nvPr>
        </p:nvSpPr>
        <p:spPr>
          <a:noFill/>
        </p:spPr>
        <p:txBody>
          <a:bodyPr/>
          <a:lstStyle/>
          <a:p>
            <a:fld id="{A72A6AD7-3A90-4ADA-977D-65C655CABFE1}" type="slidenum">
              <a:rPr lang="en-US" smtClean="0">
                <a:latin typeface="Arial" pitchFamily="34" charset="0"/>
                <a:ea typeface="ＭＳ Ｐゴシック" pitchFamily="34" charset="-128"/>
              </a:rPr>
              <a:pPr/>
              <a:t>12</a:t>
            </a:fld>
            <a:endParaRPr lang="en-US" dirty="0" smtClean="0">
              <a:latin typeface="Arial" pitchFamily="34" charset="0"/>
              <a:ea typeface="ＭＳ Ｐゴシック" pitchFamily="34" charset="-128"/>
            </a:endParaRPr>
          </a:p>
        </p:txBody>
      </p:sp>
      <p:sp>
        <p:nvSpPr>
          <p:cNvPr id="67588" name="Rectangle 2"/>
          <p:cNvSpPr>
            <a:spLocks noGrp="1" noRot="1" noChangeAspect="1" noChangeArrowheads="1" noTextEdit="1"/>
          </p:cNvSpPr>
          <p:nvPr>
            <p:ph type="sldImg"/>
          </p:nvPr>
        </p:nvSpPr>
        <p:spPr>
          <a:xfrm>
            <a:off x="1144588" y="382588"/>
            <a:ext cx="4570412" cy="3427412"/>
          </a:xfrm>
          <a:ln/>
        </p:spPr>
      </p:sp>
      <p:sp>
        <p:nvSpPr>
          <p:cNvPr id="53254" name="Rectangle 3"/>
          <p:cNvSpPr>
            <a:spLocks noGrp="1" noChangeArrowheads="1"/>
          </p:cNvSpPr>
          <p:nvPr>
            <p:ph type="body" idx="1"/>
          </p:nvPr>
        </p:nvSpPr>
        <p:spPr>
          <a:xfrm>
            <a:off x="990600" y="4040188"/>
            <a:ext cx="5029200" cy="4416425"/>
          </a:xfrm>
          <a:ln/>
        </p:spPr>
        <p:txBody>
          <a:bodyPr>
            <a:normAutofit fontScale="92500" lnSpcReduction="20000"/>
          </a:bodyPr>
          <a:lstStyle/>
          <a:p>
            <a:pPr eaLnBrk="1" hangingPunct="1">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400" y="4343400"/>
            <a:ext cx="5029200" cy="4114800"/>
          </a:xfrm>
          <a:noFill/>
          <a:ln/>
        </p:spPr>
        <p:txBody>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4"/>
          <p:cNvSpPr txBox="1">
            <a:spLocks noGrp="1" noChangeArrowheads="1"/>
          </p:cNvSpPr>
          <p:nvPr/>
        </p:nvSpPr>
        <p:spPr bwMode="auto">
          <a:xfrm>
            <a:off x="5791200" y="8685213"/>
            <a:ext cx="1065213" cy="457200"/>
          </a:xfrm>
          <a:prstGeom prst="rect">
            <a:avLst/>
          </a:prstGeom>
          <a:noFill/>
          <a:ln w="9525" algn="ctr">
            <a:noFill/>
            <a:miter lim="800000"/>
            <a:headEnd/>
            <a:tailEnd/>
          </a:ln>
        </p:spPr>
        <p:txBody>
          <a:bodyPr lIns="93020" tIns="46510" rIns="93020" bIns="46510" anchor="b"/>
          <a:lstStyle/>
          <a:p>
            <a:pPr algn="r" defTabSz="928688"/>
            <a:fld id="{729426C9-BE7A-45E5-BDAA-44FEE4074EF7}" type="slidenum">
              <a:rPr lang="en-US" sz="1200"/>
              <a:pPr algn="r" defTabSz="928688"/>
              <a:t>14</a:t>
            </a:fld>
            <a:endParaRPr lang="en-US" sz="1200" dirty="0"/>
          </a:p>
        </p:txBody>
      </p:sp>
      <p:sp>
        <p:nvSpPr>
          <p:cNvPr id="69635" name="Rectangle 17409"/>
          <p:cNvSpPr>
            <a:spLocks noGrp="1" noRot="1" noChangeAspect="1" noChangeArrowheads="1" noTextEdit="1"/>
          </p:cNvSpPr>
          <p:nvPr>
            <p:ph type="sldImg"/>
          </p:nvPr>
        </p:nvSpPr>
        <p:spPr>
          <a:xfrm>
            <a:off x="1144588" y="685800"/>
            <a:ext cx="4572000" cy="3429000"/>
          </a:xfrm>
          <a:ln cap="flat">
            <a:headEnd type="none" w="med" len="med"/>
            <a:tailEnd type="none" w="med" len="med"/>
          </a:ln>
        </p:spPr>
      </p:sp>
      <p:sp>
        <p:nvSpPr>
          <p:cNvPr id="69636" name="Rectangle 17410"/>
          <p:cNvSpPr>
            <a:spLocks noGrp="1" noChangeArrowheads="1"/>
          </p:cNvSpPr>
          <p:nvPr>
            <p:ph type="body" idx="1"/>
          </p:nvPr>
        </p:nvSpPr>
        <p:spPr>
          <a:noFill/>
          <a:ln/>
        </p:spPr>
        <p:txBody>
          <a:bodyPr lIns="93020" tIns="46510" rIns="93020" bIns="46510"/>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10/14/2008 11:14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伺服器</a:t>
            </a:r>
            <a:r>
              <a:rPr lang="en-US" altLang="zh-TW" sz="900" kern="1200" dirty="0" smtClean="0">
                <a:solidFill>
                  <a:schemeClr val="tx1"/>
                </a:solidFill>
                <a:latin typeface="Calibri" pitchFamily="34" charset="0"/>
                <a:ea typeface="+mn-ea"/>
                <a:cs typeface="+mn-cs"/>
              </a:rPr>
              <a:t>:AD</a:t>
            </a:r>
            <a:r>
              <a:rPr lang="zh-TW" altLang="en-US" sz="900" kern="1200" dirty="0" smtClean="0">
                <a:solidFill>
                  <a:schemeClr val="tx1"/>
                </a:solidFill>
                <a:latin typeface="Calibri" pitchFamily="34" charset="0"/>
                <a:ea typeface="+mn-ea"/>
                <a:cs typeface="+mn-cs"/>
              </a:rPr>
              <a:t>電腦與使用者、</a:t>
            </a:r>
            <a:r>
              <a:rPr lang="en-US" altLang="zh-TW" sz="900" kern="1200" dirty="0" err="1" smtClean="0">
                <a:solidFill>
                  <a:schemeClr val="tx1"/>
                </a:solidFill>
                <a:latin typeface="Calibri" pitchFamily="34" charset="0"/>
                <a:ea typeface="+mn-ea"/>
                <a:cs typeface="+mn-cs"/>
              </a:rPr>
              <a:t>AppV</a:t>
            </a:r>
            <a:r>
              <a:rPr lang="en-US" altLang="zh-TW" sz="900" kern="1200" dirty="0" smtClean="0">
                <a:solidFill>
                  <a:schemeClr val="tx1"/>
                </a:solidFill>
                <a:latin typeface="Calibri" pitchFamily="34" charset="0"/>
                <a:ea typeface="+mn-ea"/>
                <a:cs typeface="+mn-cs"/>
              </a:rPr>
              <a:t> Server Adobe Reader</a:t>
            </a:r>
            <a:r>
              <a:rPr lang="zh-TW" altLang="en-US" sz="900" kern="1200" dirty="0" smtClean="0">
                <a:solidFill>
                  <a:schemeClr val="tx1"/>
                </a:solidFill>
                <a:latin typeface="Calibri" pitchFamily="34" charset="0"/>
                <a:ea typeface="+mn-ea"/>
                <a:cs typeface="+mn-cs"/>
              </a:rPr>
              <a:t>設定</a:t>
            </a:r>
            <a:endParaRPr lang="en-US" altLang="zh-TW" sz="900" kern="1200" dirty="0" smtClean="0">
              <a:solidFill>
                <a:schemeClr val="tx1"/>
              </a:solidFill>
              <a:latin typeface="Calibr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用戶端</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 桌面、程式集、新增移除程式、</a:t>
            </a:r>
            <a:r>
              <a:rPr lang="en-US" altLang="zh-TW" sz="900" kern="1200" dirty="0" err="1" smtClean="0">
                <a:solidFill>
                  <a:schemeClr val="tx1"/>
                </a:solidFill>
                <a:latin typeface="Calibri" pitchFamily="34" charset="0"/>
                <a:ea typeface="+mn-ea"/>
                <a:cs typeface="+mn-cs"/>
              </a:rPr>
              <a:t>AppV</a:t>
            </a:r>
            <a:r>
              <a:rPr lang="en-US" altLang="zh-TW" sz="900" kern="1200" dirty="0" smtClean="0">
                <a:solidFill>
                  <a:schemeClr val="tx1"/>
                </a:solidFill>
                <a:latin typeface="Calibri" pitchFamily="34" charset="0"/>
                <a:ea typeface="+mn-ea"/>
                <a:cs typeface="+mn-cs"/>
              </a:rPr>
              <a:t> Agent</a:t>
            </a:r>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管理程式</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 執行</a:t>
            </a:r>
            <a:r>
              <a:rPr lang="en-US" altLang="zh-TW" sz="900" kern="1200" dirty="0" err="1" smtClean="0">
                <a:solidFill>
                  <a:schemeClr val="tx1"/>
                </a:solidFill>
                <a:latin typeface="Calibri" pitchFamily="34" charset="0"/>
                <a:ea typeface="+mn-ea"/>
                <a:cs typeface="+mn-cs"/>
              </a:rPr>
              <a:t>pptx</a:t>
            </a:r>
            <a:r>
              <a:rPr lang="zh-TW" altLang="en-US" sz="900" kern="1200" dirty="0" smtClean="0">
                <a:solidFill>
                  <a:schemeClr val="tx1"/>
                </a:solidFill>
                <a:latin typeface="Calibri" pitchFamily="34" charset="0"/>
                <a:ea typeface="+mn-ea"/>
                <a:cs typeface="+mn-cs"/>
              </a:rPr>
              <a:t>、到</a:t>
            </a:r>
            <a:r>
              <a:rPr lang="en-US" altLang="zh-TW" sz="900" kern="1200" dirty="0" smtClean="0">
                <a:solidFill>
                  <a:schemeClr val="tx1"/>
                </a:solidFill>
                <a:latin typeface="Calibri" pitchFamily="34" charset="0"/>
                <a:ea typeface="+mn-ea"/>
                <a:cs typeface="+mn-cs"/>
              </a:rPr>
              <a:t>Server</a:t>
            </a:r>
            <a:r>
              <a:rPr lang="zh-TW" altLang="en-US" sz="900" kern="1200" dirty="0" smtClean="0">
                <a:solidFill>
                  <a:schemeClr val="tx1"/>
                </a:solidFill>
                <a:latin typeface="Calibri" pitchFamily="34" charset="0"/>
                <a:ea typeface="+mn-ea"/>
                <a:cs typeface="+mn-cs"/>
              </a:rPr>
              <a:t>派送</a:t>
            </a:r>
            <a:r>
              <a:rPr lang="en-US" altLang="zh-TW" sz="900" kern="1200" dirty="0" smtClean="0">
                <a:solidFill>
                  <a:schemeClr val="tx1"/>
                </a:solidFill>
                <a:latin typeface="Calibri" pitchFamily="34" charset="0"/>
                <a:ea typeface="+mn-ea"/>
                <a:cs typeface="+mn-cs"/>
              </a:rPr>
              <a:t>Adobe Reader</a:t>
            </a:r>
            <a:r>
              <a:rPr lang="zh-TW" altLang="en-US" sz="900" kern="1200" dirty="0" smtClean="0">
                <a:solidFill>
                  <a:schemeClr val="tx1"/>
                </a:solidFill>
                <a:latin typeface="Calibri" pitchFamily="34" charset="0"/>
                <a:ea typeface="+mn-ea"/>
                <a:cs typeface="+mn-cs"/>
              </a:rPr>
              <a:t>、移除</a:t>
            </a:r>
            <a:r>
              <a:rPr lang="en-US" altLang="zh-TW" sz="900" kern="1200" dirty="0" smtClean="0">
                <a:solidFill>
                  <a:schemeClr val="tx1"/>
                </a:solidFill>
                <a:latin typeface="Calibri" pitchFamily="34" charset="0"/>
                <a:ea typeface="+mn-ea"/>
                <a:cs typeface="+mn-cs"/>
              </a:rPr>
              <a:t>Adobe Reader</a:t>
            </a:r>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隨處存取</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 登入</a:t>
            </a:r>
            <a:r>
              <a:rPr lang="en-US" altLang="zh-TW" sz="900" kern="1200" dirty="0" smtClean="0">
                <a:solidFill>
                  <a:schemeClr val="tx1"/>
                </a:solidFill>
                <a:latin typeface="Calibri" pitchFamily="34" charset="0"/>
                <a:ea typeface="+mn-ea"/>
                <a:cs typeface="+mn-cs"/>
              </a:rPr>
              <a:t>Edward</a:t>
            </a:r>
            <a:r>
              <a:rPr lang="zh-TW" altLang="en-US" sz="900" kern="1200" dirty="0" smtClean="0">
                <a:solidFill>
                  <a:schemeClr val="tx1"/>
                </a:solidFill>
                <a:latin typeface="Calibri" pitchFamily="34" charset="0"/>
                <a:ea typeface="+mn-ea"/>
                <a:cs typeface="+mn-cs"/>
              </a:rPr>
              <a:t>、登回</a:t>
            </a:r>
            <a:r>
              <a:rPr lang="en-US" altLang="zh-TW" sz="900" kern="1200" dirty="0" smtClean="0">
                <a:solidFill>
                  <a:schemeClr val="tx1"/>
                </a:solidFill>
                <a:latin typeface="Calibri" pitchFamily="34" charset="0"/>
                <a:ea typeface="+mn-ea"/>
                <a:cs typeface="+mn-cs"/>
              </a:rPr>
              <a:t>Kevin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4"/>
          <p:cNvSpPr txBox="1">
            <a:spLocks noGrp="1" noChangeArrowheads="1"/>
          </p:cNvSpPr>
          <p:nvPr/>
        </p:nvSpPr>
        <p:spPr bwMode="auto">
          <a:xfrm>
            <a:off x="5791200" y="8685213"/>
            <a:ext cx="1065213" cy="457200"/>
          </a:xfrm>
          <a:prstGeom prst="rect">
            <a:avLst/>
          </a:prstGeom>
          <a:noFill/>
          <a:ln w="9525" algn="ctr">
            <a:noFill/>
            <a:miter lim="800000"/>
            <a:headEnd/>
            <a:tailEnd/>
          </a:ln>
        </p:spPr>
        <p:txBody>
          <a:bodyPr lIns="93020" tIns="46510" rIns="93020" bIns="46510" anchor="b"/>
          <a:lstStyle/>
          <a:p>
            <a:pPr algn="r" defTabSz="928688"/>
            <a:fld id="{729426C9-BE7A-45E5-BDAA-44FEE4074EF7}" type="slidenum">
              <a:rPr lang="en-US" sz="1200"/>
              <a:pPr algn="r" defTabSz="928688"/>
              <a:t>17</a:t>
            </a:fld>
            <a:endParaRPr lang="en-US" sz="1200"/>
          </a:p>
        </p:txBody>
      </p:sp>
      <p:sp>
        <p:nvSpPr>
          <p:cNvPr id="69635" name="Rectangle 17409"/>
          <p:cNvSpPr>
            <a:spLocks noGrp="1" noRot="1" noChangeAspect="1" noChangeArrowheads="1" noTextEdit="1"/>
          </p:cNvSpPr>
          <p:nvPr>
            <p:ph type="sldImg"/>
          </p:nvPr>
        </p:nvSpPr>
        <p:spPr>
          <a:xfrm>
            <a:off x="1144588" y="685800"/>
            <a:ext cx="4572000" cy="3429000"/>
          </a:xfrm>
          <a:ln cap="flat">
            <a:headEnd type="none" w="med" len="med"/>
            <a:tailEnd type="none" w="med" len="med"/>
          </a:ln>
        </p:spPr>
      </p:sp>
      <p:sp>
        <p:nvSpPr>
          <p:cNvPr id="69636" name="Rectangle 17410"/>
          <p:cNvSpPr>
            <a:spLocks noGrp="1" noChangeArrowheads="1"/>
          </p:cNvSpPr>
          <p:nvPr>
            <p:ph type="body" idx="1"/>
          </p:nvPr>
        </p:nvSpPr>
        <p:spPr>
          <a:noFill/>
          <a:ln/>
        </p:spPr>
        <p:txBody>
          <a:bodyPr lIns="93020" tIns="46510" rIns="93020" bIns="46510"/>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Char char="•"/>
            </a:pPr>
            <a:endParaRPr lang="en-US" dirty="0"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722">
              <a:defRPr/>
            </a:pPr>
            <a:fld id="{86961385-5BB9-4ADE-B830-62EE150AE45D}" type="slidenum">
              <a:rPr lang="en-US"/>
              <a:pPr defTabSz="912722">
                <a:defRPr/>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8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722">
              <a:defRPr/>
            </a:pPr>
            <a:fld id="{EFD6AE1D-EF27-441D-8F3B-3F7EF3BA0633}" type="slidenum">
              <a:rPr lang="en-US"/>
              <a:pPr defTabSz="912722">
                <a:defRPr/>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49E483-0F56-45E9-80DC-852B3B87B225}"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D15D0C-0652-4A55-965B-D8372C899840}" type="slidenum">
              <a:rPr lang="en-US"/>
              <a:pPr fontAlgn="base">
                <a:spcBef>
                  <a:spcPct val="0"/>
                </a:spcBef>
                <a:spcAft>
                  <a:spcPct val="0"/>
                </a:spcAft>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04A93B-5F4C-4974-8D18-8D67998A01EC}" type="slidenum">
              <a:rPr lang="en-US" smtClean="0">
                <a:latin typeface="Arial" charset="0"/>
              </a:rPr>
              <a:pPr fontAlgn="base">
                <a:spcBef>
                  <a:spcPct val="0"/>
                </a:spcBef>
                <a:spcAft>
                  <a:spcPct val="0"/>
                </a:spcAft>
              </a:pPr>
              <a:t>5</a:t>
            </a:fld>
            <a:endParaRPr lang="en-US" smtClean="0">
              <a:latin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a:xfrm>
            <a:off x="687388" y="4343401"/>
            <a:ext cx="5483225" cy="4114800"/>
          </a:xfrm>
        </p:spPr>
        <p:txBody>
          <a:bodyPr>
            <a:noAutofit/>
          </a:bodyPr>
          <a:lstStyle/>
          <a:p>
            <a:pPr>
              <a:tabLst>
                <a:tab pos="58601" algn="l"/>
              </a:tabLst>
              <a:defRPr/>
            </a:pPr>
            <a:r>
              <a:rPr lang="en-US" altLang="zh-TW" dirty="0" smtClean="0"/>
              <a:t>IT</a:t>
            </a:r>
            <a:r>
              <a:rPr lang="zh-TW" altLang="en-US" dirty="0" smtClean="0"/>
              <a:t>開電力公司、自來水公司</a:t>
            </a:r>
            <a:endParaRPr lang="en-US" altLang="zh-TW" dirty="0" smtClean="0"/>
          </a:p>
          <a:p>
            <a:pPr>
              <a:tabLst>
                <a:tab pos="58601" algn="l"/>
              </a:tabLst>
              <a:defRPr/>
            </a:pPr>
            <a:r>
              <a:rPr lang="en-US" altLang="zh-TW" dirty="0" smtClean="0"/>
              <a:t>TS:</a:t>
            </a:r>
            <a:r>
              <a:rPr lang="zh-TW" altLang="en-US" baseline="0" dirty="0" smtClean="0"/>
              <a:t> 程式不相容、服務不同部門、所以要準備多台</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10/14/2008 11:06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伺服器</a:t>
            </a:r>
            <a:r>
              <a:rPr lang="en-US" altLang="zh-TW" sz="900" kern="1200" dirty="0" smtClean="0">
                <a:solidFill>
                  <a:schemeClr val="tx1"/>
                </a:solidFill>
                <a:latin typeface="Calibri" pitchFamily="34" charset="0"/>
                <a:ea typeface="+mn-ea"/>
                <a:cs typeface="+mn-cs"/>
              </a:rPr>
              <a:t>:AD</a:t>
            </a:r>
            <a:r>
              <a:rPr lang="zh-TW" altLang="en-US" sz="900" kern="1200" dirty="0" smtClean="0">
                <a:solidFill>
                  <a:schemeClr val="tx1"/>
                </a:solidFill>
                <a:latin typeface="Calibri" pitchFamily="34" charset="0"/>
                <a:ea typeface="+mn-ea"/>
                <a:cs typeface="+mn-cs"/>
              </a:rPr>
              <a:t>電腦與使用者、</a:t>
            </a:r>
            <a:r>
              <a:rPr lang="en-US" altLang="zh-TW" sz="900" kern="1200" dirty="0" err="1" smtClean="0">
                <a:solidFill>
                  <a:schemeClr val="tx1"/>
                </a:solidFill>
                <a:latin typeface="Calibri" pitchFamily="34" charset="0"/>
                <a:ea typeface="+mn-ea"/>
                <a:cs typeface="+mn-cs"/>
              </a:rPr>
              <a:t>AppV</a:t>
            </a:r>
            <a:r>
              <a:rPr lang="en-US" altLang="zh-TW" sz="900" kern="1200" dirty="0" smtClean="0">
                <a:solidFill>
                  <a:schemeClr val="tx1"/>
                </a:solidFill>
                <a:latin typeface="Calibri" pitchFamily="34" charset="0"/>
                <a:ea typeface="+mn-ea"/>
                <a:cs typeface="+mn-cs"/>
              </a:rPr>
              <a:t> Server Adobe Reader</a:t>
            </a:r>
            <a:r>
              <a:rPr lang="zh-TW" altLang="en-US" sz="900" kern="1200" dirty="0" smtClean="0">
                <a:solidFill>
                  <a:schemeClr val="tx1"/>
                </a:solidFill>
                <a:latin typeface="Calibri" pitchFamily="34" charset="0"/>
                <a:ea typeface="+mn-ea"/>
                <a:cs typeface="+mn-cs"/>
              </a:rPr>
              <a:t>設定</a:t>
            </a:r>
            <a:endParaRPr lang="en-US" altLang="zh-TW" sz="900" kern="1200" dirty="0" smtClean="0">
              <a:solidFill>
                <a:schemeClr val="tx1"/>
              </a:solidFill>
              <a:latin typeface="Calibr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用戶端</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 桌面、程式集、新增移除程式、</a:t>
            </a:r>
            <a:r>
              <a:rPr lang="en-US" altLang="zh-TW" sz="900" kern="1200" dirty="0" err="1" smtClean="0">
                <a:solidFill>
                  <a:schemeClr val="tx1"/>
                </a:solidFill>
                <a:latin typeface="Calibri" pitchFamily="34" charset="0"/>
                <a:ea typeface="+mn-ea"/>
                <a:cs typeface="+mn-cs"/>
              </a:rPr>
              <a:t>AppV</a:t>
            </a:r>
            <a:r>
              <a:rPr lang="en-US" altLang="zh-TW" sz="900" kern="1200" dirty="0" smtClean="0">
                <a:solidFill>
                  <a:schemeClr val="tx1"/>
                </a:solidFill>
                <a:latin typeface="Calibri" pitchFamily="34" charset="0"/>
                <a:ea typeface="+mn-ea"/>
                <a:cs typeface="+mn-cs"/>
              </a:rPr>
              <a:t> Agent</a:t>
            </a:r>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管理程式</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 執行</a:t>
            </a:r>
            <a:r>
              <a:rPr lang="en-US" altLang="zh-TW" sz="900" kern="1200" dirty="0" err="1" smtClean="0">
                <a:solidFill>
                  <a:schemeClr val="tx1"/>
                </a:solidFill>
                <a:latin typeface="Calibri" pitchFamily="34" charset="0"/>
                <a:ea typeface="+mn-ea"/>
                <a:cs typeface="+mn-cs"/>
              </a:rPr>
              <a:t>pptx</a:t>
            </a:r>
            <a:r>
              <a:rPr lang="zh-TW" altLang="en-US" sz="900" kern="1200" dirty="0" smtClean="0">
                <a:solidFill>
                  <a:schemeClr val="tx1"/>
                </a:solidFill>
                <a:latin typeface="Calibri" pitchFamily="34" charset="0"/>
                <a:ea typeface="+mn-ea"/>
                <a:cs typeface="+mn-cs"/>
              </a:rPr>
              <a:t>、到</a:t>
            </a:r>
            <a:r>
              <a:rPr lang="en-US" altLang="zh-TW" sz="900" kern="1200" dirty="0" smtClean="0">
                <a:solidFill>
                  <a:schemeClr val="tx1"/>
                </a:solidFill>
                <a:latin typeface="Calibri" pitchFamily="34" charset="0"/>
                <a:ea typeface="+mn-ea"/>
                <a:cs typeface="+mn-cs"/>
              </a:rPr>
              <a:t>Server</a:t>
            </a:r>
            <a:r>
              <a:rPr lang="zh-TW" altLang="en-US" sz="900" kern="1200" dirty="0" smtClean="0">
                <a:solidFill>
                  <a:schemeClr val="tx1"/>
                </a:solidFill>
                <a:latin typeface="Calibri" pitchFamily="34" charset="0"/>
                <a:ea typeface="+mn-ea"/>
                <a:cs typeface="+mn-cs"/>
              </a:rPr>
              <a:t>派送</a:t>
            </a:r>
            <a:r>
              <a:rPr lang="en-US" altLang="zh-TW" sz="900" kern="1200" dirty="0" smtClean="0">
                <a:solidFill>
                  <a:schemeClr val="tx1"/>
                </a:solidFill>
                <a:latin typeface="Calibri" pitchFamily="34" charset="0"/>
                <a:ea typeface="+mn-ea"/>
                <a:cs typeface="+mn-cs"/>
              </a:rPr>
              <a:t>Adobe Reader</a:t>
            </a:r>
            <a:r>
              <a:rPr lang="zh-TW" altLang="en-US" sz="900" kern="1200" dirty="0" smtClean="0">
                <a:solidFill>
                  <a:schemeClr val="tx1"/>
                </a:solidFill>
                <a:latin typeface="Calibri" pitchFamily="34" charset="0"/>
                <a:ea typeface="+mn-ea"/>
                <a:cs typeface="+mn-cs"/>
              </a:rPr>
              <a:t>、移除</a:t>
            </a:r>
            <a:r>
              <a:rPr lang="en-US" altLang="zh-TW" sz="900" kern="1200" dirty="0" smtClean="0">
                <a:solidFill>
                  <a:schemeClr val="tx1"/>
                </a:solidFill>
                <a:latin typeface="Calibri" pitchFamily="34" charset="0"/>
                <a:ea typeface="+mn-ea"/>
                <a:cs typeface="+mn-cs"/>
              </a:rPr>
              <a:t>Adobe Reader</a:t>
            </a:r>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隨處存取</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 登入</a:t>
            </a:r>
            <a:r>
              <a:rPr lang="en-US" altLang="zh-TW" sz="900" kern="1200" dirty="0" smtClean="0">
                <a:solidFill>
                  <a:schemeClr val="tx1"/>
                </a:solidFill>
                <a:latin typeface="Calibri" pitchFamily="34" charset="0"/>
                <a:ea typeface="+mn-ea"/>
                <a:cs typeface="+mn-cs"/>
              </a:rPr>
              <a:t>Edward</a:t>
            </a:r>
            <a:r>
              <a:rPr lang="zh-TW" altLang="en-US" sz="900" kern="1200" dirty="0" smtClean="0">
                <a:solidFill>
                  <a:schemeClr val="tx1"/>
                </a:solidFill>
                <a:latin typeface="Calibri" pitchFamily="34" charset="0"/>
                <a:ea typeface="+mn-ea"/>
                <a:cs typeface="+mn-cs"/>
              </a:rPr>
              <a:t>、登回</a:t>
            </a:r>
            <a:r>
              <a:rPr lang="en-US" altLang="zh-TW" sz="900" kern="1200" dirty="0" smtClean="0">
                <a:solidFill>
                  <a:schemeClr val="tx1"/>
                </a:solidFill>
                <a:latin typeface="Calibri" pitchFamily="34" charset="0"/>
                <a:ea typeface="+mn-ea"/>
                <a:cs typeface="+mn-cs"/>
              </a:rPr>
              <a:t>Kevin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dt" sz="quarter" idx="1"/>
          </p:nvPr>
        </p:nvSpPr>
        <p:spPr>
          <a:xfrm>
            <a:off x="3884613" y="0"/>
            <a:ext cx="2971800" cy="457200"/>
          </a:xfrm>
          <a:prstGeom prst="rect">
            <a:avLst/>
          </a:prstGeom>
          <a:noFill/>
        </p:spPr>
        <p:txBody>
          <a:bodyPr lIns="91433" tIns="45717" rIns="91433" bIns="45717"/>
          <a:lstStyle/>
          <a:p>
            <a:fld id="{88B1F856-098C-44DA-A2B0-C6C450114557}" type="datetime8">
              <a:rPr lang="en-US" smtClean="0">
                <a:latin typeface="Arial" pitchFamily="34" charset="0"/>
                <a:ea typeface="ＭＳ Ｐゴシック" pitchFamily="34" charset="-128"/>
              </a:rPr>
              <a:pPr/>
              <a:t>10/14/2008 10:59 PM</a:t>
            </a:fld>
            <a:endParaRPr lang="en-US" smtClean="0">
              <a:latin typeface="Arial" pitchFamily="34" charset="0"/>
              <a:ea typeface="ＭＳ Ｐゴシック" pitchFamily="34" charset="-128"/>
            </a:endParaRPr>
          </a:p>
        </p:txBody>
      </p:sp>
      <p:sp>
        <p:nvSpPr>
          <p:cNvPr id="67587" name="Rectangle 7"/>
          <p:cNvSpPr>
            <a:spLocks noGrp="1" noChangeArrowheads="1"/>
          </p:cNvSpPr>
          <p:nvPr>
            <p:ph type="sldNum" sz="quarter" idx="5"/>
          </p:nvPr>
        </p:nvSpPr>
        <p:spPr>
          <a:noFill/>
        </p:spPr>
        <p:txBody>
          <a:bodyPr/>
          <a:lstStyle/>
          <a:p>
            <a:fld id="{A72A6AD7-3A90-4ADA-977D-65C655CABFE1}" type="slidenum">
              <a:rPr lang="en-US" smtClean="0">
                <a:latin typeface="Arial" pitchFamily="34" charset="0"/>
                <a:ea typeface="ＭＳ Ｐゴシック" pitchFamily="34" charset="-128"/>
              </a:rPr>
              <a:pPr/>
              <a:t>7</a:t>
            </a:fld>
            <a:endParaRPr lang="en-US" smtClean="0">
              <a:latin typeface="Arial" pitchFamily="34" charset="0"/>
              <a:ea typeface="ＭＳ Ｐゴシック" pitchFamily="34" charset="-128"/>
            </a:endParaRPr>
          </a:p>
        </p:txBody>
      </p:sp>
      <p:sp>
        <p:nvSpPr>
          <p:cNvPr id="67588" name="Rectangle 2"/>
          <p:cNvSpPr>
            <a:spLocks noGrp="1" noRot="1" noChangeAspect="1" noChangeArrowheads="1" noTextEdit="1"/>
          </p:cNvSpPr>
          <p:nvPr>
            <p:ph type="sldImg"/>
          </p:nvPr>
        </p:nvSpPr>
        <p:spPr>
          <a:xfrm>
            <a:off x="1146175" y="382588"/>
            <a:ext cx="4567238" cy="3427412"/>
          </a:xfrm>
          <a:ln/>
        </p:spPr>
      </p:sp>
      <p:sp>
        <p:nvSpPr>
          <p:cNvPr id="53254" name="Rectangle 3"/>
          <p:cNvSpPr>
            <a:spLocks noGrp="1" noChangeArrowheads="1"/>
          </p:cNvSpPr>
          <p:nvPr>
            <p:ph type="body" idx="1"/>
          </p:nvPr>
        </p:nvSpPr>
        <p:spPr>
          <a:xfrm>
            <a:off x="990601" y="4040189"/>
            <a:ext cx="5029200" cy="4416425"/>
          </a:xfrm>
          <a:ln/>
        </p:spPr>
        <p:txBody>
          <a:bodyPr>
            <a:normAutofit fontScale="85000" lnSpcReduction="20000"/>
          </a:bodyPr>
          <a:lstStyle/>
          <a:p>
            <a:pPr eaLnBrk="1" hangingPunct="1">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10/14/2008 11:07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伺服器</a:t>
            </a:r>
            <a:r>
              <a:rPr lang="en-US" altLang="zh-TW" sz="900" kern="1200" dirty="0" smtClean="0">
                <a:solidFill>
                  <a:schemeClr val="tx1"/>
                </a:solidFill>
                <a:latin typeface="Calibri" pitchFamily="34" charset="0"/>
                <a:ea typeface="+mn-ea"/>
                <a:cs typeface="+mn-cs"/>
              </a:rPr>
              <a:t>:AD</a:t>
            </a:r>
            <a:r>
              <a:rPr lang="zh-TW" altLang="en-US" sz="900" kern="1200" dirty="0" smtClean="0">
                <a:solidFill>
                  <a:schemeClr val="tx1"/>
                </a:solidFill>
                <a:latin typeface="Calibri" pitchFamily="34" charset="0"/>
                <a:ea typeface="+mn-ea"/>
                <a:cs typeface="+mn-cs"/>
              </a:rPr>
              <a:t>電腦與使用者、</a:t>
            </a:r>
            <a:r>
              <a:rPr lang="en-US" altLang="zh-TW" sz="900" kern="1200" dirty="0" err="1" smtClean="0">
                <a:solidFill>
                  <a:schemeClr val="tx1"/>
                </a:solidFill>
                <a:latin typeface="Calibri" pitchFamily="34" charset="0"/>
                <a:ea typeface="+mn-ea"/>
                <a:cs typeface="+mn-cs"/>
              </a:rPr>
              <a:t>AppV</a:t>
            </a:r>
            <a:r>
              <a:rPr lang="en-US" altLang="zh-TW" sz="900" kern="1200" dirty="0" smtClean="0">
                <a:solidFill>
                  <a:schemeClr val="tx1"/>
                </a:solidFill>
                <a:latin typeface="Calibri" pitchFamily="34" charset="0"/>
                <a:ea typeface="+mn-ea"/>
                <a:cs typeface="+mn-cs"/>
              </a:rPr>
              <a:t> Server Adobe Reader</a:t>
            </a:r>
            <a:r>
              <a:rPr lang="zh-TW" altLang="en-US" sz="900" kern="1200" dirty="0" smtClean="0">
                <a:solidFill>
                  <a:schemeClr val="tx1"/>
                </a:solidFill>
                <a:latin typeface="Calibri" pitchFamily="34" charset="0"/>
                <a:ea typeface="+mn-ea"/>
                <a:cs typeface="+mn-cs"/>
              </a:rPr>
              <a:t>設定</a:t>
            </a:r>
            <a:endParaRPr lang="en-US" altLang="zh-TW" sz="900" kern="1200" dirty="0" smtClean="0">
              <a:solidFill>
                <a:schemeClr val="tx1"/>
              </a:solidFill>
              <a:latin typeface="Calibri" pitchFamily="34" charset="0"/>
              <a:ea typeface="+mn-ea"/>
              <a:cs typeface="+mn-cs"/>
            </a:endParaRPr>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用戶端</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 桌面、程式集、新增移除程式、</a:t>
            </a:r>
            <a:r>
              <a:rPr lang="en-US" altLang="zh-TW" sz="900" kern="1200" dirty="0" err="1" smtClean="0">
                <a:solidFill>
                  <a:schemeClr val="tx1"/>
                </a:solidFill>
                <a:latin typeface="Calibri" pitchFamily="34" charset="0"/>
                <a:ea typeface="+mn-ea"/>
                <a:cs typeface="+mn-cs"/>
              </a:rPr>
              <a:t>AppV</a:t>
            </a:r>
            <a:r>
              <a:rPr lang="en-US" altLang="zh-TW" sz="900" kern="1200" dirty="0" smtClean="0">
                <a:solidFill>
                  <a:schemeClr val="tx1"/>
                </a:solidFill>
                <a:latin typeface="Calibri" pitchFamily="34" charset="0"/>
                <a:ea typeface="+mn-ea"/>
                <a:cs typeface="+mn-cs"/>
              </a:rPr>
              <a:t> Agent</a:t>
            </a:r>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管理程式</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 執行</a:t>
            </a:r>
            <a:r>
              <a:rPr lang="en-US" altLang="zh-TW" sz="900" kern="1200" dirty="0" err="1" smtClean="0">
                <a:solidFill>
                  <a:schemeClr val="tx1"/>
                </a:solidFill>
                <a:latin typeface="Calibri" pitchFamily="34" charset="0"/>
                <a:ea typeface="+mn-ea"/>
                <a:cs typeface="+mn-cs"/>
              </a:rPr>
              <a:t>pptx</a:t>
            </a:r>
            <a:r>
              <a:rPr lang="zh-TW" altLang="en-US" sz="900" kern="1200" dirty="0" smtClean="0">
                <a:solidFill>
                  <a:schemeClr val="tx1"/>
                </a:solidFill>
                <a:latin typeface="Calibri" pitchFamily="34" charset="0"/>
                <a:ea typeface="+mn-ea"/>
                <a:cs typeface="+mn-cs"/>
              </a:rPr>
              <a:t>、到</a:t>
            </a:r>
            <a:r>
              <a:rPr lang="en-US" altLang="zh-TW" sz="900" kern="1200" dirty="0" smtClean="0">
                <a:solidFill>
                  <a:schemeClr val="tx1"/>
                </a:solidFill>
                <a:latin typeface="Calibri" pitchFamily="34" charset="0"/>
                <a:ea typeface="+mn-ea"/>
                <a:cs typeface="+mn-cs"/>
              </a:rPr>
              <a:t>Server</a:t>
            </a:r>
            <a:r>
              <a:rPr lang="zh-TW" altLang="en-US" sz="900" kern="1200" dirty="0" smtClean="0">
                <a:solidFill>
                  <a:schemeClr val="tx1"/>
                </a:solidFill>
                <a:latin typeface="Calibri" pitchFamily="34" charset="0"/>
                <a:ea typeface="+mn-ea"/>
                <a:cs typeface="+mn-cs"/>
              </a:rPr>
              <a:t>派送</a:t>
            </a:r>
            <a:r>
              <a:rPr lang="en-US" altLang="zh-TW" sz="900" kern="1200" dirty="0" smtClean="0">
                <a:solidFill>
                  <a:schemeClr val="tx1"/>
                </a:solidFill>
                <a:latin typeface="Calibri" pitchFamily="34" charset="0"/>
                <a:ea typeface="+mn-ea"/>
                <a:cs typeface="+mn-cs"/>
              </a:rPr>
              <a:t>Adobe Reader</a:t>
            </a:r>
            <a:r>
              <a:rPr lang="zh-TW" altLang="en-US" sz="900" kern="1200" dirty="0" smtClean="0">
                <a:solidFill>
                  <a:schemeClr val="tx1"/>
                </a:solidFill>
                <a:latin typeface="Calibri" pitchFamily="34" charset="0"/>
                <a:ea typeface="+mn-ea"/>
                <a:cs typeface="+mn-cs"/>
              </a:rPr>
              <a:t>、移除</a:t>
            </a:r>
            <a:r>
              <a:rPr lang="en-US" altLang="zh-TW" sz="900" kern="1200" dirty="0" smtClean="0">
                <a:solidFill>
                  <a:schemeClr val="tx1"/>
                </a:solidFill>
                <a:latin typeface="Calibri" pitchFamily="34" charset="0"/>
                <a:ea typeface="+mn-ea"/>
                <a:cs typeface="+mn-cs"/>
              </a:rPr>
              <a:t>Adobe Reader</a:t>
            </a:r>
          </a:p>
          <a:p>
            <a:pPr marL="0" marR="0" indent="0" algn="l" defTabSz="914363" rtl="0" eaLnBrk="1" fontAlgn="auto" latinLnBrk="0" hangingPunct="1">
              <a:lnSpc>
                <a:spcPct val="90000"/>
              </a:lnSpc>
              <a:spcBef>
                <a:spcPts val="0"/>
              </a:spcBef>
              <a:spcAft>
                <a:spcPts val="333"/>
              </a:spcAft>
              <a:buClrTx/>
              <a:buSzTx/>
              <a:buFontTx/>
              <a:buNone/>
              <a:tabLst/>
              <a:defRPr/>
            </a:pPr>
            <a:r>
              <a:rPr lang="zh-TW" altLang="en-US" sz="900" kern="1200" dirty="0" smtClean="0">
                <a:solidFill>
                  <a:schemeClr val="tx1"/>
                </a:solidFill>
                <a:latin typeface="Calibri" pitchFamily="34" charset="0"/>
                <a:ea typeface="+mn-ea"/>
                <a:cs typeface="+mn-cs"/>
              </a:rPr>
              <a:t>隨處存取</a:t>
            </a:r>
            <a:r>
              <a:rPr lang="en-US" altLang="zh-TW" sz="900" kern="1200" dirty="0" smtClean="0">
                <a:solidFill>
                  <a:schemeClr val="tx1"/>
                </a:solidFill>
                <a:latin typeface="Calibri" pitchFamily="34" charset="0"/>
                <a:ea typeface="+mn-ea"/>
                <a:cs typeface="+mn-cs"/>
              </a:rPr>
              <a:t>:</a:t>
            </a:r>
            <a:r>
              <a:rPr lang="zh-TW" altLang="en-US" sz="900" kern="1200" dirty="0" smtClean="0">
                <a:solidFill>
                  <a:schemeClr val="tx1"/>
                </a:solidFill>
                <a:latin typeface="Calibri" pitchFamily="34" charset="0"/>
                <a:ea typeface="+mn-ea"/>
                <a:cs typeface="+mn-cs"/>
              </a:rPr>
              <a:t> 登入</a:t>
            </a:r>
            <a:r>
              <a:rPr lang="en-US" altLang="zh-TW" sz="900" kern="1200" dirty="0" smtClean="0">
                <a:solidFill>
                  <a:schemeClr val="tx1"/>
                </a:solidFill>
                <a:latin typeface="Calibri" pitchFamily="34" charset="0"/>
                <a:ea typeface="+mn-ea"/>
                <a:cs typeface="+mn-cs"/>
              </a:rPr>
              <a:t>Edward</a:t>
            </a:r>
            <a:r>
              <a:rPr lang="zh-TW" altLang="en-US" sz="900" kern="1200" dirty="0" smtClean="0">
                <a:solidFill>
                  <a:schemeClr val="tx1"/>
                </a:solidFill>
                <a:latin typeface="Calibri" pitchFamily="34" charset="0"/>
                <a:ea typeface="+mn-ea"/>
                <a:cs typeface="+mn-cs"/>
              </a:rPr>
              <a:t>、登回</a:t>
            </a:r>
            <a:r>
              <a:rPr lang="en-US" altLang="zh-TW" sz="900" kern="1200" dirty="0" smtClean="0">
                <a:solidFill>
                  <a:schemeClr val="tx1"/>
                </a:solidFill>
                <a:latin typeface="Calibri" pitchFamily="34" charset="0"/>
                <a:ea typeface="+mn-ea"/>
                <a:cs typeface="+mn-cs"/>
              </a:rPr>
              <a:t>Kevin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49E483-0F56-45E9-80DC-852B3B87B225}" type="slidenum">
              <a:rPr lang="en-US" smtClean="0"/>
              <a:pPr>
                <a:defRPr/>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defTabSz="914272" eaLnBrk="1" fontAlgn="auto" hangingPunct="1">
              <a:spcBef>
                <a:spcPts val="0"/>
              </a:spcBef>
              <a:spcAft>
                <a:spcPts val="333"/>
              </a:spcAft>
              <a:defRPr/>
            </a:pPr>
            <a:endParaRPr lang="en-US" dirty="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722">
              <a:defRPr/>
            </a:pPr>
            <a:fld id="{298064B1-D884-4EE0-9E77-51FE5082363A}" type="slidenum">
              <a:rPr lang="en-US"/>
              <a:pPr defTabSz="912722">
                <a:defRPr/>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en-US" altLang="zh-TW" smtClean="0"/>
              <a:t>Click to edit Master title style</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TW" smtClean="0"/>
              <a:t>Click to edit Master subtitle style</a:t>
            </a:r>
            <a:endParaRPr lang="zh-TW" altLang="en-US"/>
          </a:p>
        </p:txBody>
      </p:sp>
      <p:sp>
        <p:nvSpPr>
          <p:cNvPr id="4" name="日期版面配置區 3"/>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日期版面配置區 3"/>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en-US" altLang="zh-TW" smtClean="0"/>
              <a:t>Click to edit Master title style</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日期版面配置區 3"/>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610600" cy="609600"/>
          </a:xfrm>
        </p:spPr>
        <p:txBody>
          <a:bodyPr>
            <a:normAutofit/>
          </a:bodyPr>
          <a:lstStyle>
            <a:lvl1pPr algn="l">
              <a:defRPr sz="3400">
                <a:solidFill>
                  <a:srgbClr val="D9FF39"/>
                </a:solidFill>
                <a:latin typeface="Segoe Light"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0999" y="1066800"/>
            <a:ext cx="8626475" cy="5029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25450" y="6492875"/>
            <a:ext cx="793750" cy="365125"/>
          </a:xfrm>
          <a:prstGeom prst="rect">
            <a:avLst/>
          </a:prstGeom>
        </p:spPr>
        <p:txBody>
          <a:bodyPr/>
          <a:lstStyle>
            <a:lvl1pPr defTabSz="914363" fontAlgn="auto">
              <a:spcBef>
                <a:spcPts val="0"/>
              </a:spcBef>
              <a:spcAft>
                <a:spcPts val="0"/>
              </a:spcAft>
              <a:defRPr kumimoji="0">
                <a:latin typeface="+mn-lt"/>
                <a:ea typeface="+mn-ea"/>
              </a:defRPr>
            </a:lvl1pPr>
          </a:lstStyle>
          <a:p>
            <a:pPr>
              <a:defRPr/>
            </a:pPr>
            <a:fld id="{C0C7B052-9D29-4742-88B4-581055E97812}" type="datetime1">
              <a:rPr lang="en-US"/>
              <a:pPr>
                <a:defRPr/>
              </a:pPr>
              <a:t>10/14/2008</a:t>
            </a:fld>
            <a:endParaRPr lang="en-US" dirty="0"/>
          </a:p>
        </p:txBody>
      </p:sp>
      <p:sp>
        <p:nvSpPr>
          <p:cNvPr id="5" name="Footer Placeholder 4"/>
          <p:cNvSpPr>
            <a:spLocks noGrp="1"/>
          </p:cNvSpPr>
          <p:nvPr>
            <p:ph type="ftr" sz="quarter" idx="11"/>
          </p:nvPr>
        </p:nvSpPr>
        <p:spPr>
          <a:xfrm>
            <a:off x="5943600" y="6492875"/>
            <a:ext cx="2895600" cy="365125"/>
          </a:xfrm>
          <a:prstGeom prst="rect">
            <a:avLst/>
          </a:prstGeom>
        </p:spPr>
        <p:txBody>
          <a:bodyPr/>
          <a:lstStyle>
            <a:lvl1pPr defTabSz="914363" fontAlgn="auto">
              <a:spcBef>
                <a:spcPts val="0"/>
              </a:spcBef>
              <a:spcAft>
                <a:spcPts val="0"/>
              </a:spcAft>
              <a:defRPr kumimoji="0">
                <a:latin typeface="+mn-lt"/>
                <a:ea typeface="+mn-ea"/>
              </a:defRPr>
            </a:lvl1pPr>
          </a:lstStyle>
          <a:p>
            <a:pPr>
              <a:defRPr/>
            </a:pPr>
            <a:endParaRPr lang="en-US"/>
          </a:p>
        </p:txBody>
      </p:sp>
      <p:sp>
        <p:nvSpPr>
          <p:cNvPr id="6" name="Slide Number Placeholder 5"/>
          <p:cNvSpPr>
            <a:spLocks noGrp="1"/>
          </p:cNvSpPr>
          <p:nvPr>
            <p:ph type="sldNum" sz="quarter" idx="12"/>
          </p:nvPr>
        </p:nvSpPr>
        <p:spPr>
          <a:xfrm>
            <a:off x="1219200" y="6492875"/>
            <a:ext cx="2133600" cy="365125"/>
          </a:xfrm>
          <a:prstGeom prst="rect">
            <a:avLst/>
          </a:prstGeom>
        </p:spPr>
        <p:txBody>
          <a:bodyPr/>
          <a:lstStyle>
            <a:lvl1pPr defTabSz="914363" fontAlgn="auto">
              <a:spcBef>
                <a:spcPts val="0"/>
              </a:spcBef>
              <a:spcAft>
                <a:spcPts val="0"/>
              </a:spcAft>
              <a:defRPr kumimoji="0">
                <a:latin typeface="+mn-lt"/>
                <a:ea typeface="+mn-ea"/>
              </a:defRPr>
            </a:lvl1pPr>
          </a:lstStyle>
          <a:p>
            <a:pPr>
              <a:defRPr/>
            </a:pPr>
            <a:r>
              <a:rPr lang="en-US"/>
              <a:t>Slide </a:t>
            </a:r>
            <a:fld id="{0257B2AA-FD81-425D-9EEF-566612A10DB0}"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bg1"/>
                </a:solidFill>
              </a:defRPr>
            </a:lvl1pPr>
          </a:lstStyle>
          <a:p>
            <a:r>
              <a:rPr lang="en-US" altLang="zh-TW" dirty="0" smtClean="0"/>
              <a:t>Click to edit Master title style</a:t>
            </a:r>
            <a:endParaRPr lang="zh-TW" altLang="en-US" dirty="0"/>
          </a:p>
        </p:txBody>
      </p:sp>
      <p:sp>
        <p:nvSpPr>
          <p:cNvPr id="3" name="內容版面配置區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
        <p:nvSpPr>
          <p:cNvPr id="4" name="日期版面配置區 3"/>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TW" smtClean="0"/>
              <a:t>Click to edit Master text styles</a:t>
            </a:r>
          </a:p>
        </p:txBody>
      </p:sp>
      <p:sp>
        <p:nvSpPr>
          <p:cNvPr id="4" name="日期版面配置區 3"/>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日期版面配置區 4"/>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en-US" altLang="zh-TW" smtClean="0"/>
              <a:t>Click to edit Master title style</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smtClean="0"/>
              <a:t>Click to edit Master text styles</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endParaRPr lang="zh-TW" altLang="en-US"/>
          </a:p>
        </p:txBody>
      </p:sp>
      <p:sp>
        <p:nvSpPr>
          <p:cNvPr id="7" name="日期版面配置區 6"/>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Click to edit Master title style</a:t>
            </a:r>
            <a:endParaRPr lang="zh-TW" altLang="en-US"/>
          </a:p>
        </p:txBody>
      </p:sp>
      <p:sp>
        <p:nvSpPr>
          <p:cNvPr id="3" name="日期版面配置區 2"/>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en-US" altLang="zh-TW" dirty="0" smtClean="0"/>
              <a:t>Click to edit Master title style</a:t>
            </a:r>
            <a:endParaRPr lang="zh-TW" altLang="en-US" dirty="0"/>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dirty="0" smtClean="0"/>
              <a:t>Click to edit Master text styles</a:t>
            </a:r>
          </a:p>
          <a:p>
            <a:pPr lvl="1"/>
            <a:r>
              <a:rPr lang="en-US" altLang="zh-TW" dirty="0" smtClean="0"/>
              <a:t>Second level</a:t>
            </a:r>
          </a:p>
          <a:p>
            <a:pPr lvl="2"/>
            <a:r>
              <a:rPr lang="en-US" altLang="zh-TW" dirty="0" smtClean="0"/>
              <a:t>Third level</a:t>
            </a:r>
          </a:p>
          <a:p>
            <a:pPr lvl="3"/>
            <a:r>
              <a:rPr lang="en-US" altLang="zh-TW" dirty="0" smtClean="0"/>
              <a:t>Fourth level</a:t>
            </a:r>
          </a:p>
          <a:p>
            <a:pPr lvl="4"/>
            <a:r>
              <a:rPr lang="en-US" altLang="zh-TW" dirty="0" smtClean="0"/>
              <a:t>Fifth level</a:t>
            </a:r>
            <a:endParaRPr lang="zh-TW" altLang="en-US" dirty="0"/>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dirty="0" smtClean="0"/>
              <a:t>Click to edit Master text styles</a:t>
            </a:r>
          </a:p>
        </p:txBody>
      </p:sp>
      <p:sp>
        <p:nvSpPr>
          <p:cNvPr id="5" name="日期版面配置區 4"/>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en-US" altLang="zh-TW" smtClean="0"/>
              <a:t>Click to edit Master title style</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TW" smtClean="0"/>
              <a:t>Click icon to add picture</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TW" smtClean="0"/>
              <a:t>Click to edit Master text styles</a:t>
            </a:r>
          </a:p>
        </p:txBody>
      </p:sp>
      <p:sp>
        <p:nvSpPr>
          <p:cNvPr id="5" name="日期版面配置區 4"/>
          <p:cNvSpPr>
            <a:spLocks noGrp="1"/>
          </p:cNvSpPr>
          <p:nvPr>
            <p:ph type="dt" sz="half" idx="10"/>
          </p:nvPr>
        </p:nvSpPr>
        <p:spPr/>
        <p:txBody>
          <a:bodyPr/>
          <a:lstStyle/>
          <a:p>
            <a:fld id="{89334B22-A5EC-42F1-8282-664F83C48C96}" type="datetimeFigureOut">
              <a:rPr lang="zh-TW" altLang="en-US" smtClean="0"/>
              <a:pPr/>
              <a:t>2008/10/14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90D1B1A4-65F3-45AA-B166-16B49DBF5CAB}"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34B22-A5EC-42F1-8282-664F83C48C96}" type="datetimeFigureOut">
              <a:rPr lang="zh-TW" altLang="en-US" smtClean="0"/>
              <a:pPr/>
              <a:t>2008/10/14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1B1A4-65F3-45AA-B166-16B49DBF5CAB}" type="slidenum">
              <a:rPr lang="zh-TW" altLang="en-US" smtClean="0"/>
              <a:pPr/>
              <a:t>‹#›</a:t>
            </a:fld>
            <a:endParaRPr lang="zh-TW" altLang="en-US"/>
          </a:p>
        </p:txBody>
      </p:sp>
      <p:pic>
        <p:nvPicPr>
          <p:cNvPr id="7" name="圖片 1" descr="Green IT_PPT_D2.jpg"/>
          <p:cNvPicPr>
            <a:picLocks noChangeAspect="1"/>
          </p:cNvPicPr>
          <p:nvPr userDrawn="1"/>
        </p:nvPicPr>
        <p:blipFill>
          <a:blip r:embed="rId14"/>
          <a:stretch>
            <a:fillRect/>
          </a:stretch>
        </p:blipFill>
        <p:spPr>
          <a:xfrm>
            <a:off x="0" y="0"/>
            <a:ext cx="9146868"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2.xml"/><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png"/><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2.xml"/><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2.wmf"/><Relationship Id="rId7" Type="http://schemas.openxmlformats.org/officeDocument/2006/relationships/image" Target="../media/image36.pn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7.xml"/><Relationship Id="rId16" Type="http://schemas.openxmlformats.org/officeDocument/2006/relationships/image" Target="../media/image45.png"/><Relationship Id="rId20"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19" Type="http://schemas.openxmlformats.org/officeDocument/2006/relationships/image" Target="../media/image48.wmf"/><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Green IT_PPT_D1.jpg"/>
          <p:cNvPicPr>
            <a:picLocks noChangeAspect="1"/>
          </p:cNvPicPr>
          <p:nvPr/>
        </p:nvPicPr>
        <p:blipFill>
          <a:blip r:embed="rId2"/>
          <a:stretch>
            <a:fillRect/>
          </a:stretch>
        </p:blipFill>
        <p:spPr>
          <a:xfrm>
            <a:off x="0" y="0"/>
            <a:ext cx="9146868" cy="6858000"/>
          </a:xfrm>
          <a:prstGeom prst="rect">
            <a:avLst/>
          </a:prstGeom>
        </p:spPr>
      </p:pic>
      <p:sp>
        <p:nvSpPr>
          <p:cNvPr id="3" name="TextBox 2"/>
          <p:cNvSpPr txBox="1"/>
          <p:nvPr/>
        </p:nvSpPr>
        <p:spPr>
          <a:xfrm>
            <a:off x="1609859" y="4275786"/>
            <a:ext cx="5215944" cy="1077218"/>
          </a:xfrm>
          <a:prstGeom prst="rect">
            <a:avLst/>
          </a:prstGeom>
          <a:noFill/>
        </p:spPr>
        <p:txBody>
          <a:bodyPr wrap="square" rtlCol="0">
            <a:spAutoFit/>
          </a:bodyPr>
          <a:lstStyle/>
          <a:p>
            <a:r>
              <a:rPr lang="zh-TW" altLang="en-US" sz="3200" dirty="0" smtClean="0">
                <a:solidFill>
                  <a:schemeClr val="bg1"/>
                </a:solidFill>
              </a:rPr>
              <a:t>馮立偉 </a:t>
            </a:r>
            <a:endParaRPr lang="en-US" altLang="zh-TW" sz="3200" dirty="0" smtClean="0">
              <a:solidFill>
                <a:schemeClr val="bg1"/>
              </a:solidFill>
            </a:endParaRPr>
          </a:p>
          <a:p>
            <a:r>
              <a:rPr lang="zh-TW" altLang="en-US" sz="3200" dirty="0" smtClean="0">
                <a:solidFill>
                  <a:schemeClr val="bg1"/>
                </a:solidFill>
              </a:rPr>
              <a:t>精誠資訊 技術處長</a:t>
            </a:r>
            <a:endParaRPr lang="en-US" sz="3200" dirty="0">
              <a:solidFill>
                <a:schemeClr val="bg1"/>
              </a:solidFill>
            </a:endParaRPr>
          </a:p>
        </p:txBody>
      </p:sp>
      <p:sp>
        <p:nvSpPr>
          <p:cNvPr id="5" name="TextBox 4"/>
          <p:cNvSpPr txBox="1"/>
          <p:nvPr/>
        </p:nvSpPr>
        <p:spPr>
          <a:xfrm>
            <a:off x="154547" y="2794715"/>
            <a:ext cx="8989454" cy="523220"/>
          </a:xfrm>
          <a:prstGeom prst="rect">
            <a:avLst/>
          </a:prstGeom>
          <a:noFill/>
        </p:spPr>
        <p:txBody>
          <a:bodyPr wrap="square" rtlCol="0">
            <a:spAutoFit/>
          </a:bodyPr>
          <a:lstStyle/>
          <a:p>
            <a:pPr algn="ctr"/>
            <a:r>
              <a:rPr lang="zh-TW" altLang="en-US" sz="2800" b="1" dirty="0" smtClean="0">
                <a:solidFill>
                  <a:schemeClr val="bg1"/>
                </a:solidFill>
              </a:rPr>
              <a:t>運用 </a:t>
            </a:r>
            <a:r>
              <a:rPr lang="en-US" altLang="zh-TW" sz="2800" b="1" dirty="0" smtClean="0">
                <a:solidFill>
                  <a:schemeClr val="bg1"/>
                </a:solidFill>
              </a:rPr>
              <a:t>MDOP APP-V </a:t>
            </a:r>
            <a:r>
              <a:rPr lang="zh-TW" altLang="en-US" sz="2800" b="1" dirty="0" smtClean="0">
                <a:solidFill>
                  <a:schemeClr val="bg1"/>
                </a:solidFill>
              </a:rPr>
              <a:t>打</a:t>
            </a:r>
            <a:r>
              <a:rPr lang="zh-TW" altLang="en-US" sz="2800" b="1" dirty="0" smtClean="0">
                <a:solidFill>
                  <a:schemeClr val="bg1"/>
                </a:solidFill>
              </a:rPr>
              <a:t>造 </a:t>
            </a:r>
            <a:r>
              <a:rPr lang="en-US" sz="2800" b="1" dirty="0" smtClean="0">
                <a:solidFill>
                  <a:schemeClr val="bg1"/>
                </a:solidFill>
              </a:rPr>
              <a:t>Client </a:t>
            </a:r>
            <a:r>
              <a:rPr lang="zh-TW" altLang="en-US" sz="2800" b="1" dirty="0" smtClean="0">
                <a:solidFill>
                  <a:schemeClr val="bg1"/>
                </a:solidFill>
              </a:rPr>
              <a:t>端虛擬化世界 </a:t>
            </a:r>
            <a:r>
              <a:rPr lang="en-US" altLang="zh-TW" sz="2800" b="1" dirty="0" smtClean="0">
                <a:solidFill>
                  <a:schemeClr val="bg1"/>
                </a:solidFill>
              </a:rPr>
              <a:t>(</a:t>
            </a:r>
            <a:r>
              <a:rPr lang="zh-TW" altLang="en-US" sz="2800" b="1" dirty="0" smtClean="0">
                <a:solidFill>
                  <a:schemeClr val="bg1"/>
                </a:solidFill>
              </a:rPr>
              <a:t>應用程式篇</a:t>
            </a:r>
            <a:r>
              <a:rPr lang="en-US" altLang="zh-TW" sz="2800" b="1" dirty="0" smtClean="0">
                <a:solidFill>
                  <a:schemeClr val="bg1"/>
                </a:solidFill>
              </a:rPr>
              <a: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828193"/>
          </a:xfrm>
        </p:spPr>
        <p:txBody>
          <a:bodyPr>
            <a:normAutofit fontScale="90000"/>
          </a:bodyPr>
          <a:lstStyle/>
          <a:p>
            <a:r>
              <a:rPr lang="zh-TW" altLang="en-US" dirty="0" smtClean="0"/>
              <a:t>動態套件組合 </a:t>
            </a:r>
            <a:r>
              <a:rPr altLang="zh-TW" dirty="0" smtClean="0"/>
              <a:t/>
            </a:r>
            <a:br>
              <a:rPr altLang="zh-TW" dirty="0" smtClean="0"/>
            </a:br>
            <a:r>
              <a:rPr altLang="zh-TW" dirty="0" smtClean="0"/>
              <a:t>(</a:t>
            </a:r>
            <a:r>
              <a:rPr dirty="0" smtClean="0"/>
              <a:t>Dynamic Suite Composition</a:t>
            </a:r>
            <a:r>
              <a:rPr altLang="zh-TW" dirty="0" smtClean="0"/>
              <a:t>)</a:t>
            </a:r>
            <a:r>
              <a:rPr lang="en-US" dirty="0" smtClean="0"/>
              <a:t/>
            </a:r>
            <a:br>
              <a:rPr lang="en-US" dirty="0" smtClean="0"/>
            </a:br>
            <a:r>
              <a:rPr lang="zh-TW" altLang="en-US" sz="3600" dirty="0" smtClean="0">
                <a:solidFill>
                  <a:schemeClr val="tx2"/>
                </a:solidFill>
              </a:rPr>
              <a:t>動態的封裝 </a:t>
            </a:r>
            <a:r>
              <a:rPr altLang="zh-TW" sz="3600" dirty="0" smtClean="0">
                <a:solidFill>
                  <a:schemeClr val="tx2"/>
                </a:solidFill>
              </a:rPr>
              <a:t>(package)</a:t>
            </a:r>
            <a:r>
              <a:rPr lang="zh-TW" altLang="en-US" sz="3600" dirty="0" smtClean="0">
                <a:solidFill>
                  <a:schemeClr val="tx2"/>
                </a:solidFill>
              </a:rPr>
              <a:t> 管理</a:t>
            </a:r>
            <a:endParaRPr lang="en-US" dirty="0">
              <a:solidFill>
                <a:schemeClr val="tx2"/>
              </a:solidFill>
            </a:endParaRPr>
          </a:p>
        </p:txBody>
      </p:sp>
      <p:sp>
        <p:nvSpPr>
          <p:cNvPr id="3" name="Content Placeholder 2"/>
          <p:cNvSpPr>
            <a:spLocks noGrp="1"/>
          </p:cNvSpPr>
          <p:nvPr>
            <p:ph idx="1"/>
          </p:nvPr>
        </p:nvSpPr>
        <p:spPr>
          <a:xfrm>
            <a:off x="357158" y="2428868"/>
            <a:ext cx="8382000" cy="3274743"/>
          </a:xfrm>
        </p:spPr>
        <p:txBody>
          <a:bodyPr>
            <a:normAutofit fontScale="92500" lnSpcReduction="10000"/>
          </a:bodyPr>
          <a:lstStyle/>
          <a:p>
            <a:r>
              <a:rPr lang="zh-TW" altLang="en-US" dirty="0" smtClean="0"/>
              <a:t>管理員可以分別地控制與設定虛擬應用程式</a:t>
            </a:r>
            <a:endParaRPr lang="en-US" dirty="0" smtClean="0"/>
          </a:p>
          <a:p>
            <a:r>
              <a:rPr lang="zh-TW" altLang="en-US" dirty="0" smtClean="0"/>
              <a:t>建立一個 </a:t>
            </a:r>
            <a:r>
              <a:rPr lang="en-US" altLang="zh-TW" dirty="0" smtClean="0"/>
              <a:t>“many to one” </a:t>
            </a:r>
            <a:r>
              <a:rPr lang="zh-TW" altLang="en-US" dirty="0" smtClean="0"/>
              <a:t>的情境，在此情境下包含中介軟體 </a:t>
            </a:r>
            <a:r>
              <a:rPr lang="en-US" altLang="zh-TW" dirty="0" smtClean="0"/>
              <a:t>(</a:t>
            </a:r>
            <a:r>
              <a:rPr lang="en-US" dirty="0" smtClean="0"/>
              <a:t>middleware</a:t>
            </a:r>
            <a:r>
              <a:rPr lang="en-US" altLang="zh-TW" dirty="0" smtClean="0"/>
              <a:t>)</a:t>
            </a:r>
            <a:r>
              <a:rPr lang="zh-TW" altLang="en-US" dirty="0" smtClean="0"/>
              <a:t> 與插件 </a:t>
            </a:r>
            <a:r>
              <a:rPr lang="en-US" altLang="zh-TW" dirty="0" smtClean="0"/>
              <a:t>(</a:t>
            </a:r>
            <a:r>
              <a:rPr lang="en-US" dirty="0" smtClean="0"/>
              <a:t>plug ins</a:t>
            </a:r>
            <a:r>
              <a:rPr lang="en-US" altLang="zh-TW" dirty="0" smtClean="0"/>
              <a:t>)</a:t>
            </a:r>
            <a:r>
              <a:rPr lang="zh-TW" altLang="en-US" dirty="0" smtClean="0"/>
              <a:t> 等元件都可以被重複使用</a:t>
            </a:r>
            <a:endParaRPr lang="en-US" dirty="0" smtClean="0"/>
          </a:p>
          <a:p>
            <a:r>
              <a:rPr lang="zh-TW" altLang="en-US" dirty="0" smtClean="0"/>
              <a:t>減少封裝 </a:t>
            </a:r>
            <a:r>
              <a:rPr lang="en-US" altLang="zh-TW" dirty="0" smtClean="0"/>
              <a:t>(package) </a:t>
            </a:r>
            <a:r>
              <a:rPr lang="zh-TW" altLang="en-US" dirty="0" smtClean="0"/>
              <a:t>的大小</a:t>
            </a:r>
            <a:endParaRPr lang="en-US" dirty="0" smtClean="0"/>
          </a:p>
          <a:p>
            <a:pPr lvl="1"/>
            <a:r>
              <a:rPr lang="zh-TW" altLang="en-US" dirty="0" smtClean="0"/>
              <a:t>中介軟體與插件會與將會用到這些元件的應用程式分開排序作業 </a:t>
            </a:r>
            <a:r>
              <a:rPr lang="en-US" altLang="zh-TW" dirty="0" smtClean="0"/>
              <a:t>(sequence)</a:t>
            </a:r>
            <a:endParaRPr lang="en-US" dirty="0"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176" y="447540"/>
            <a:ext cx="8375946" cy="1163395"/>
          </a:xfrm>
        </p:spPr>
        <p:txBody>
          <a:bodyPr>
            <a:normAutofit fontScale="90000"/>
          </a:bodyPr>
          <a:lstStyle/>
          <a:p>
            <a:r>
              <a:rPr lang="zh-TW" altLang="en-US" dirty="0" smtClean="0"/>
              <a:t>延伸可應用的規模</a:t>
            </a:r>
            <a:r>
              <a:rPr altLang="zh-TW" dirty="0" smtClean="0"/>
              <a:t/>
            </a:r>
            <a:br>
              <a:rPr altLang="zh-TW" dirty="0" smtClean="0"/>
            </a:br>
            <a:r>
              <a:rPr lang="zh-TW" altLang="en-US" sz="3600" dirty="0" smtClean="0"/>
              <a:t>商業目標</a:t>
            </a:r>
            <a:endParaRPr lang="en-US" dirty="0"/>
          </a:p>
        </p:txBody>
      </p:sp>
      <p:sp>
        <p:nvSpPr>
          <p:cNvPr id="3" name="Content Placeholder 2"/>
          <p:cNvSpPr>
            <a:spLocks noGrp="1"/>
          </p:cNvSpPr>
          <p:nvPr>
            <p:ph idx="1"/>
          </p:nvPr>
        </p:nvSpPr>
        <p:spPr>
          <a:xfrm>
            <a:off x="381000" y="1905000"/>
            <a:ext cx="8382000" cy="3828740"/>
          </a:xfrm>
        </p:spPr>
        <p:txBody>
          <a:bodyPr>
            <a:normAutofit fontScale="92500" lnSpcReduction="10000"/>
          </a:bodyPr>
          <a:lstStyle/>
          <a:p>
            <a:r>
              <a:rPr lang="zh-TW" altLang="en-US" dirty="0" smtClean="0"/>
              <a:t>支援分散式的大型企業環境</a:t>
            </a:r>
            <a:endParaRPr lang="en-US" dirty="0" smtClean="0"/>
          </a:p>
          <a:p>
            <a:pPr lvl="1"/>
            <a:r>
              <a:rPr lang="zh-TW" altLang="en-US" dirty="0" smtClean="0"/>
              <a:t>支援分公司部署</a:t>
            </a:r>
            <a:endParaRPr lang="en-US" dirty="0" smtClean="0"/>
          </a:p>
          <a:p>
            <a:pPr lvl="1"/>
            <a:r>
              <a:rPr lang="zh-TW" altLang="en-US" dirty="0" smtClean="0"/>
              <a:t>讓企業可以利用既有的軟體派送 </a:t>
            </a:r>
            <a:r>
              <a:rPr lang="en-US" altLang="zh-TW" dirty="0" smtClean="0"/>
              <a:t>(ESD)</a:t>
            </a:r>
            <a:r>
              <a:rPr lang="zh-TW" altLang="en-US" dirty="0" smtClean="0"/>
              <a:t> 機制</a:t>
            </a:r>
            <a:endParaRPr lang="en-US" dirty="0" smtClean="0"/>
          </a:p>
          <a:p>
            <a:pPr lvl="1"/>
            <a:r>
              <a:rPr lang="zh-TW" altLang="en-US" dirty="0" smtClean="0"/>
              <a:t>支援以裝置為目標 </a:t>
            </a:r>
            <a:r>
              <a:rPr lang="en-US" altLang="zh-TW" dirty="0" smtClean="0"/>
              <a:t>(</a:t>
            </a:r>
            <a:r>
              <a:rPr lang="en-US" dirty="0" smtClean="0"/>
              <a:t>device-targeted) </a:t>
            </a:r>
            <a:r>
              <a:rPr lang="zh-TW" altLang="en-US" dirty="0" smtClean="0"/>
              <a:t>的部署</a:t>
            </a:r>
            <a:endParaRPr lang="en-US" dirty="0" smtClean="0"/>
          </a:p>
          <a:p>
            <a:pPr lvl="1"/>
            <a:r>
              <a:rPr lang="zh-TW" altLang="en-US" dirty="0" smtClean="0"/>
              <a:t>支援單機部署</a:t>
            </a:r>
            <a:endParaRPr lang="en-US" dirty="0" smtClean="0"/>
          </a:p>
          <a:p>
            <a:r>
              <a:rPr lang="zh-TW" altLang="en-US" dirty="0" smtClean="0"/>
              <a:t>維持</a:t>
            </a:r>
            <a:r>
              <a:rPr lang="en-US" dirty="0" smtClean="0"/>
              <a:t> SoftGrid </a:t>
            </a:r>
            <a:r>
              <a:rPr lang="zh-TW" altLang="en-US" dirty="0" smtClean="0"/>
              <a:t>虛擬化的效益</a:t>
            </a:r>
            <a:endParaRPr lang="en-US" dirty="0" smtClean="0"/>
          </a:p>
          <a:p>
            <a:pPr lvl="1"/>
            <a:r>
              <a:rPr lang="zh-TW" altLang="en-US" dirty="0" smtClean="0"/>
              <a:t>應用程式隔離</a:t>
            </a:r>
            <a:endParaRPr lang="en-US" dirty="0" smtClean="0"/>
          </a:p>
          <a:p>
            <a:pPr lvl="1"/>
            <a:r>
              <a:rPr lang="zh-TW" altLang="en-US" dirty="0" smtClean="0"/>
              <a:t>隨需應變 </a:t>
            </a:r>
            <a:r>
              <a:rPr lang="en-US" altLang="zh-TW" dirty="0" smtClean="0"/>
              <a:t>(On-demand) </a:t>
            </a:r>
            <a:r>
              <a:rPr lang="zh-TW" altLang="en-US" dirty="0" smtClean="0"/>
              <a:t>傳送</a:t>
            </a:r>
            <a:endParaRPr lang="en-US"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a:xfrm>
            <a:off x="381000" y="230188"/>
            <a:ext cx="8382000" cy="2492990"/>
          </a:xfrm>
        </p:spPr>
        <p:txBody>
          <a:bodyPr>
            <a:normAutofit fontScale="90000"/>
          </a:bodyPr>
          <a:lstStyle/>
          <a:p>
            <a:r>
              <a:rPr lang="zh-TW" altLang="en-US" dirty="0" smtClean="0">
                <a:solidFill>
                  <a:schemeClr val="bg1"/>
                </a:solidFill>
              </a:rPr>
              <a:t>延伸可應用的規模</a:t>
            </a:r>
            <a:r>
              <a:rPr lang="en-US" dirty="0" smtClean="0">
                <a:solidFill>
                  <a:schemeClr val="bg1"/>
                </a:solidFill>
              </a:rPr>
              <a:t/>
            </a:r>
            <a:br>
              <a:rPr lang="en-US" dirty="0" smtClean="0">
                <a:solidFill>
                  <a:schemeClr val="bg1"/>
                </a:solidFill>
              </a:rPr>
            </a:br>
            <a:r>
              <a:rPr lang="zh-TW" altLang="en-US" sz="3600" dirty="0" smtClean="0">
                <a:solidFill>
                  <a:schemeClr val="bg1"/>
                </a:solidFill>
              </a:rPr>
              <a:t>多項傳遞選擇</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endParaRPr lang="en-US" dirty="0" smtClean="0">
              <a:solidFill>
                <a:schemeClr val="bg1"/>
              </a:solidFill>
            </a:endParaRPr>
          </a:p>
        </p:txBody>
      </p:sp>
      <p:graphicFrame>
        <p:nvGraphicFramePr>
          <p:cNvPr id="16" name="Diagram 15"/>
          <p:cNvGraphicFramePr/>
          <p:nvPr/>
        </p:nvGraphicFramePr>
        <p:xfrm>
          <a:off x="381000" y="1676399"/>
          <a:ext cx="8382000" cy="48006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9700" name="Picture 4" descr="\\.PSF\.Mac\Volumes\Files\Work\Microsoft\PowerPoint Presentations\Microsoft Application Virtualization Platform Build\MSAV SCAV Management Server Black.png"/>
          <p:cNvPicPr>
            <a:picLocks noChangeAspect="1" noChangeArrowheads="1"/>
          </p:cNvPicPr>
          <p:nvPr/>
        </p:nvPicPr>
        <p:blipFill>
          <a:blip r:embed="rId7" cstate="print"/>
          <a:srcRect/>
          <a:stretch>
            <a:fillRect/>
          </a:stretch>
        </p:blipFill>
        <p:spPr bwMode="auto">
          <a:xfrm>
            <a:off x="503327" y="1810156"/>
            <a:ext cx="2347700" cy="1905000"/>
          </a:xfrm>
          <a:prstGeom prst="rect">
            <a:avLst/>
          </a:prstGeom>
          <a:noFill/>
        </p:spPr>
      </p:pic>
      <p:pic>
        <p:nvPicPr>
          <p:cNvPr id="29701" name="Picture 5" descr="\\.PSF\.Mac\Volumes\Files\Work\Microsoft\PowerPoint Presentations\Microsoft Application Virtualization Platform Build\MSAV SCAV Streaming Server Black.png"/>
          <p:cNvPicPr>
            <a:picLocks noChangeAspect="1" noChangeArrowheads="1"/>
          </p:cNvPicPr>
          <p:nvPr/>
        </p:nvPicPr>
        <p:blipFill>
          <a:blip r:embed="rId8" cstate="print"/>
          <a:srcRect/>
          <a:stretch>
            <a:fillRect/>
          </a:stretch>
        </p:blipFill>
        <p:spPr bwMode="auto">
          <a:xfrm>
            <a:off x="3372256" y="1836014"/>
            <a:ext cx="2365996" cy="1828800"/>
          </a:xfrm>
          <a:prstGeom prst="rect">
            <a:avLst/>
          </a:prstGeom>
          <a:noFill/>
        </p:spPr>
      </p:pic>
      <p:pic>
        <p:nvPicPr>
          <p:cNvPr id="29702" name="Picture 6" descr="\\.PSF\.Mac\Volumes\Files\Work\Microsoft\PowerPoint Presentations\Microsoft Application Virtualization Platform Build\MSI Utility Detail.png"/>
          <p:cNvPicPr>
            <a:picLocks noChangeAspect="1" noChangeArrowheads="1"/>
          </p:cNvPicPr>
          <p:nvPr/>
        </p:nvPicPr>
        <p:blipFill>
          <a:blip r:embed="rId9"/>
          <a:srcRect/>
          <a:stretch>
            <a:fillRect/>
          </a:stretch>
        </p:blipFill>
        <p:spPr bwMode="auto">
          <a:xfrm>
            <a:off x="6248400" y="1802576"/>
            <a:ext cx="2262429" cy="2083624"/>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2" descr="\\.PSF\.Mac\Volumes\Files\Work\Microsoft\PowerPoint Presentations\Microsoft Application Virtualization Platform Build\SMS-SCCM-Group.png"/>
          <p:cNvPicPr>
            <a:picLocks noChangeAspect="1" noChangeArrowheads="1"/>
          </p:cNvPicPr>
          <p:nvPr/>
        </p:nvPicPr>
        <p:blipFill>
          <a:blip r:embed="rId3" cstate="print"/>
          <a:srcRect/>
          <a:stretch>
            <a:fillRect/>
          </a:stretch>
        </p:blipFill>
        <p:spPr bwMode="auto">
          <a:xfrm>
            <a:off x="409575" y="2266950"/>
            <a:ext cx="3049516" cy="2162438"/>
          </a:xfrm>
          <a:prstGeom prst="rect">
            <a:avLst/>
          </a:prstGeom>
          <a:noFill/>
        </p:spPr>
      </p:pic>
      <p:pic>
        <p:nvPicPr>
          <p:cNvPr id="75" name="Picture 3" descr="\\.PSF\.Mac\Volumes\Files\Work\Microsoft\PowerPoint Presentations\Microsoft Application Virtualization Platform Build\SCAV-Group.png"/>
          <p:cNvPicPr>
            <a:picLocks noChangeAspect="1" noChangeArrowheads="1"/>
          </p:cNvPicPr>
          <p:nvPr/>
        </p:nvPicPr>
        <p:blipFill>
          <a:blip r:embed="rId4" cstate="print"/>
          <a:srcRect/>
          <a:stretch>
            <a:fillRect/>
          </a:stretch>
        </p:blipFill>
        <p:spPr bwMode="auto">
          <a:xfrm>
            <a:off x="2231746" y="3261970"/>
            <a:ext cx="2891216" cy="2243083"/>
          </a:xfrm>
          <a:prstGeom prst="rect">
            <a:avLst/>
          </a:prstGeom>
          <a:noFill/>
        </p:spPr>
      </p:pic>
      <p:pic>
        <p:nvPicPr>
          <p:cNvPr id="77" name="Picture 2" descr="\\.PSF\.Mac\Volumes\Files\Work\Microsoft\PowerPoint Presentations\Microsoft Application Virtualization Platform Build\SCAV-Group-2.png"/>
          <p:cNvPicPr>
            <a:picLocks noChangeAspect="1" noChangeArrowheads="1"/>
          </p:cNvPicPr>
          <p:nvPr/>
        </p:nvPicPr>
        <p:blipFill>
          <a:blip r:embed="rId5" cstate="print"/>
          <a:srcRect/>
          <a:stretch>
            <a:fillRect/>
          </a:stretch>
        </p:blipFill>
        <p:spPr bwMode="auto">
          <a:xfrm>
            <a:off x="4053937" y="4122115"/>
            <a:ext cx="2622406" cy="2395408"/>
          </a:xfrm>
          <a:prstGeom prst="rect">
            <a:avLst/>
          </a:prstGeom>
          <a:noFill/>
        </p:spPr>
      </p:pic>
      <p:sp>
        <p:nvSpPr>
          <p:cNvPr id="41986" name="Rectangle 3"/>
          <p:cNvSpPr>
            <a:spLocks noGrp="1" noChangeArrowheads="1"/>
          </p:cNvSpPr>
          <p:nvPr>
            <p:ph type="title"/>
          </p:nvPr>
        </p:nvSpPr>
        <p:spPr>
          <a:xfrm>
            <a:off x="0" y="307461"/>
            <a:ext cx="8610600" cy="470898"/>
          </a:xfrm>
        </p:spPr>
        <p:txBody>
          <a:bodyPr>
            <a:normAutofit fontScale="90000"/>
          </a:bodyPr>
          <a:lstStyle/>
          <a:p>
            <a:r>
              <a:rPr lang="en-US" sz="3400" dirty="0" smtClean="0">
                <a:solidFill>
                  <a:schemeClr val="bg1"/>
                </a:solidFill>
              </a:rPr>
              <a:t>Microsoft </a:t>
            </a:r>
            <a:r>
              <a:rPr lang="zh-TW" altLang="en-US" sz="3400" dirty="0" smtClean="0">
                <a:solidFill>
                  <a:schemeClr val="bg1"/>
                </a:solidFill>
              </a:rPr>
              <a:t>應用程式虛擬化平台</a:t>
            </a:r>
            <a:endParaRPr lang="en-US" sz="3400" dirty="0">
              <a:solidFill>
                <a:schemeClr val="bg1"/>
              </a:solidFill>
            </a:endParaRPr>
          </a:p>
        </p:txBody>
      </p:sp>
      <p:pic>
        <p:nvPicPr>
          <p:cNvPr id="42" name="Picture 4" descr="\\.PSF\.Mac\Volumes\Files\Work\Microsoft\PowerPoint Presentations\Microsoft Application Virtualization Platform Build\Windows-App.png"/>
          <p:cNvPicPr>
            <a:picLocks noChangeAspect="1" noChangeArrowheads="1"/>
          </p:cNvPicPr>
          <p:nvPr/>
        </p:nvPicPr>
        <p:blipFill>
          <a:blip r:embed="rId6"/>
          <a:srcRect/>
          <a:stretch>
            <a:fillRect/>
          </a:stretch>
        </p:blipFill>
        <p:spPr bwMode="auto">
          <a:xfrm>
            <a:off x="7935164" y="3399426"/>
            <a:ext cx="773580" cy="639174"/>
          </a:xfrm>
          <a:prstGeom prst="rect">
            <a:avLst/>
          </a:prstGeom>
          <a:noFill/>
        </p:spPr>
      </p:pic>
      <p:pic>
        <p:nvPicPr>
          <p:cNvPr id="43" name="Picture 5" descr="\\.PSF\.Mac\Volumes\Files\Work\Microsoft\PowerPoint Presentations\Microsoft Application Virtualization Platform Build\Sequencer.png"/>
          <p:cNvPicPr>
            <a:picLocks noChangeAspect="1" noChangeArrowheads="1"/>
          </p:cNvPicPr>
          <p:nvPr/>
        </p:nvPicPr>
        <p:blipFill>
          <a:blip r:embed="rId7" cstate="print"/>
          <a:srcRect/>
          <a:stretch>
            <a:fillRect/>
          </a:stretch>
        </p:blipFill>
        <p:spPr bwMode="auto">
          <a:xfrm>
            <a:off x="7413620" y="3780030"/>
            <a:ext cx="1084207" cy="976681"/>
          </a:xfrm>
          <a:prstGeom prst="rect">
            <a:avLst/>
          </a:prstGeom>
          <a:noFill/>
        </p:spPr>
      </p:pic>
      <p:pic>
        <p:nvPicPr>
          <p:cNvPr id="44" name="Picture 7" descr="\\.PSF\.Mac\Volumes\Files\Work\Microsoft\PowerPoint Presentations\Microsoft Application Virtualization Platform Build\Platform-Extras.png"/>
          <p:cNvPicPr>
            <a:picLocks noChangeAspect="1" noChangeArrowheads="1"/>
          </p:cNvPicPr>
          <p:nvPr/>
        </p:nvPicPr>
        <p:blipFill>
          <a:blip r:embed="rId8" cstate="print"/>
          <a:srcRect/>
          <a:stretch>
            <a:fillRect/>
          </a:stretch>
        </p:blipFill>
        <p:spPr bwMode="auto">
          <a:xfrm>
            <a:off x="3124201" y="892455"/>
            <a:ext cx="5241822" cy="4522005"/>
          </a:xfrm>
          <a:prstGeom prst="rect">
            <a:avLst/>
          </a:prstGeom>
          <a:noFill/>
        </p:spPr>
      </p:pic>
      <p:sp>
        <p:nvSpPr>
          <p:cNvPr id="45" name="TextBox 44"/>
          <p:cNvSpPr txBox="1"/>
          <p:nvPr/>
        </p:nvSpPr>
        <p:spPr>
          <a:xfrm>
            <a:off x="0" y="3969662"/>
            <a:ext cx="1828800" cy="400110"/>
          </a:xfrm>
          <a:prstGeom prst="rect">
            <a:avLst/>
          </a:prstGeom>
          <a:noFill/>
        </p:spPr>
        <p:txBody>
          <a:bodyPr wrap="square" rtlCol="0">
            <a:spAutoFit/>
          </a:bodyPr>
          <a:lstStyle/>
          <a:p>
            <a:pPr algn="ctr"/>
            <a:r>
              <a:rPr lang="en-US" sz="10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Microsoft </a:t>
            </a:r>
          </a:p>
          <a:p>
            <a:pPr algn="ctr"/>
            <a:r>
              <a:rPr lang="zh-TW" altLang="en-US" sz="10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應用程式虛擬化用戶端</a:t>
            </a:r>
            <a:endParaRPr lang="en-US" sz="10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46" name="TextBox 45"/>
          <p:cNvSpPr txBox="1"/>
          <p:nvPr/>
        </p:nvSpPr>
        <p:spPr>
          <a:xfrm>
            <a:off x="490347" y="3456561"/>
            <a:ext cx="609600" cy="21544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VECD</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47" name="TextBox 46"/>
          <p:cNvSpPr txBox="1"/>
          <p:nvPr/>
        </p:nvSpPr>
        <p:spPr>
          <a:xfrm>
            <a:off x="871347" y="3630297"/>
            <a:ext cx="609600" cy="338553"/>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Terminal</a:t>
            </a:r>
          </a:p>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server</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48" name="TextBox 47"/>
          <p:cNvSpPr txBox="1"/>
          <p:nvPr/>
        </p:nvSpPr>
        <p:spPr>
          <a:xfrm>
            <a:off x="1557146" y="4069209"/>
            <a:ext cx="609600" cy="21544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Desktop</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49" name="TextBox 48"/>
          <p:cNvSpPr txBox="1"/>
          <p:nvPr/>
        </p:nvSpPr>
        <p:spPr>
          <a:xfrm>
            <a:off x="1792224" y="5009032"/>
            <a:ext cx="1828800" cy="400110"/>
          </a:xfrm>
          <a:prstGeom prst="rect">
            <a:avLst/>
          </a:prstGeom>
          <a:noFill/>
        </p:spPr>
        <p:txBody>
          <a:bodyPr wrap="square" rtlCol="0">
            <a:spAutoFit/>
          </a:bodyPr>
          <a:lstStyle/>
          <a:p>
            <a:pPr algn="ctr"/>
            <a:r>
              <a:rPr lang="en-US" sz="10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Microsoft</a:t>
            </a:r>
          </a:p>
          <a:p>
            <a:pPr algn="ctr"/>
            <a:r>
              <a:rPr lang="zh-TW" altLang="en-US" sz="10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應用程式虛擬化用戶端</a:t>
            </a:r>
            <a:endParaRPr lang="en-US" sz="10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0" name="TextBox 49"/>
          <p:cNvSpPr txBox="1"/>
          <p:nvPr/>
        </p:nvSpPr>
        <p:spPr>
          <a:xfrm>
            <a:off x="2282571" y="4495930"/>
            <a:ext cx="609600" cy="21544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VECD</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1" name="TextBox 50"/>
          <p:cNvSpPr txBox="1"/>
          <p:nvPr/>
        </p:nvSpPr>
        <p:spPr>
          <a:xfrm>
            <a:off x="2663571" y="4669665"/>
            <a:ext cx="609600" cy="338553"/>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Terminal</a:t>
            </a:r>
          </a:p>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server</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2" name="TextBox 51"/>
          <p:cNvSpPr txBox="1"/>
          <p:nvPr/>
        </p:nvSpPr>
        <p:spPr>
          <a:xfrm>
            <a:off x="3349371" y="5108577"/>
            <a:ext cx="609600" cy="21544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Desktop</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3" name="TextBox 52"/>
          <p:cNvSpPr txBox="1"/>
          <p:nvPr/>
        </p:nvSpPr>
        <p:spPr>
          <a:xfrm>
            <a:off x="3602736" y="6027062"/>
            <a:ext cx="1828800" cy="400110"/>
          </a:xfrm>
          <a:prstGeom prst="rect">
            <a:avLst/>
          </a:prstGeom>
          <a:noFill/>
        </p:spPr>
        <p:txBody>
          <a:bodyPr wrap="square" rtlCol="0">
            <a:spAutoFit/>
          </a:bodyPr>
          <a:lstStyle/>
          <a:p>
            <a:pPr algn="ctr"/>
            <a:r>
              <a:rPr lang="en-US" sz="10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Microsoft</a:t>
            </a:r>
          </a:p>
          <a:p>
            <a:pPr algn="ctr"/>
            <a:r>
              <a:rPr lang="zh-TW" altLang="en-US" sz="10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應用程式虛擬化用戶端</a:t>
            </a:r>
            <a:endParaRPr lang="en-US" sz="10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4" name="TextBox 53"/>
          <p:cNvSpPr txBox="1"/>
          <p:nvPr/>
        </p:nvSpPr>
        <p:spPr>
          <a:xfrm>
            <a:off x="4093082" y="5513961"/>
            <a:ext cx="609600" cy="21544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VECD</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5" name="TextBox 54"/>
          <p:cNvSpPr txBox="1"/>
          <p:nvPr/>
        </p:nvSpPr>
        <p:spPr>
          <a:xfrm>
            <a:off x="4474083" y="5687697"/>
            <a:ext cx="609600" cy="338553"/>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Terminal</a:t>
            </a:r>
          </a:p>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server</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6" name="TextBox 55"/>
          <p:cNvSpPr txBox="1"/>
          <p:nvPr/>
        </p:nvSpPr>
        <p:spPr>
          <a:xfrm>
            <a:off x="5159883" y="6126609"/>
            <a:ext cx="609600" cy="21544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Desktop</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7" name="TextBox 56"/>
          <p:cNvSpPr txBox="1"/>
          <p:nvPr/>
        </p:nvSpPr>
        <p:spPr>
          <a:xfrm>
            <a:off x="6024294" y="5217700"/>
            <a:ext cx="1262350" cy="461665"/>
          </a:xfrm>
          <a:prstGeom prst="rect">
            <a:avLst/>
          </a:prstGeom>
          <a:noFill/>
        </p:spPr>
        <p:txBody>
          <a:bodyPr wrap="square" rtlCol="0">
            <a:spAutoFit/>
          </a:bodyPr>
          <a:lstStyle/>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單機</a:t>
            </a:r>
            <a:endPar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Microsoft </a:t>
            </a:r>
          </a:p>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應用程式虛擬化用戶端</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58" name="TextBox 57"/>
          <p:cNvSpPr txBox="1"/>
          <p:nvPr/>
        </p:nvSpPr>
        <p:spPr>
          <a:xfrm>
            <a:off x="4879467" y="3660842"/>
            <a:ext cx="1143000" cy="461665"/>
          </a:xfrm>
          <a:prstGeom prst="rect">
            <a:avLst/>
          </a:prstGeom>
          <a:noFill/>
        </p:spPr>
        <p:txBody>
          <a:bodyPr wrap="square" rtlCol="0">
            <a:spAutoFit/>
          </a:bodyPr>
          <a:lstStyle/>
          <a:p>
            <a:pPr algn="ctr"/>
            <a:r>
              <a:rPr lang="en-US" sz="800" dirty="0" smtClean="0">
                <a:effectLst>
                  <a:outerShdw blurRad="38100" dist="38100" dir="2700000" algn="tl">
                    <a:srgbClr val="000000">
                      <a:alpha val="43137"/>
                    </a:srgbClr>
                  </a:outerShdw>
                </a:effectLst>
                <a:latin typeface="Segoe UI" pitchFamily="34" charset="0"/>
                <a:cs typeface="Segoe UI" pitchFamily="34" charset="0"/>
              </a:rPr>
              <a:t>System Center</a:t>
            </a:r>
          </a:p>
          <a:p>
            <a:pPr algn="ctr"/>
            <a:r>
              <a:rPr lang="zh-TW" altLang="en-US" sz="800" dirty="0" smtClean="0">
                <a:effectLst>
                  <a:outerShdw blurRad="38100" dist="38100" dir="2700000" algn="tl">
                    <a:srgbClr val="000000">
                      <a:alpha val="43137"/>
                    </a:srgbClr>
                  </a:outerShdw>
                </a:effectLst>
                <a:latin typeface="Segoe UI" pitchFamily="34" charset="0"/>
                <a:cs typeface="Segoe UI" pitchFamily="34" charset="0"/>
              </a:rPr>
              <a:t>應用程式虛擬化串流伺服器</a:t>
            </a:r>
            <a:endParaRPr lang="en-US" sz="800" dirty="0">
              <a:effectLst>
                <a:outerShdw blurRad="38100" dist="38100" dir="2700000" algn="tl">
                  <a:srgbClr val="000000">
                    <a:alpha val="43137"/>
                  </a:srgbClr>
                </a:outerShdw>
              </a:effectLst>
              <a:latin typeface="Segoe UI" pitchFamily="34" charset="0"/>
              <a:cs typeface="Segoe UI" pitchFamily="34" charset="0"/>
            </a:endParaRPr>
          </a:p>
        </p:txBody>
      </p:sp>
      <p:sp>
        <p:nvSpPr>
          <p:cNvPr id="59" name="TextBox 58"/>
          <p:cNvSpPr txBox="1"/>
          <p:nvPr/>
        </p:nvSpPr>
        <p:spPr>
          <a:xfrm>
            <a:off x="3399740" y="2688469"/>
            <a:ext cx="1143000" cy="461665"/>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System Center</a:t>
            </a:r>
          </a:p>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應用程式虛擬化</a:t>
            </a:r>
            <a:endPar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管理伺服器</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0" name="TextBox 59"/>
          <p:cNvSpPr txBox="1"/>
          <p:nvPr/>
        </p:nvSpPr>
        <p:spPr>
          <a:xfrm>
            <a:off x="2117706" y="1766870"/>
            <a:ext cx="1143000" cy="21544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SMS/SCCM </a:t>
            </a: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派送點</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1" name="TextBox 60"/>
          <p:cNvSpPr txBox="1"/>
          <p:nvPr/>
        </p:nvSpPr>
        <p:spPr>
          <a:xfrm>
            <a:off x="5029200" y="762000"/>
            <a:ext cx="1143000" cy="33855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SMS/SCCM </a:t>
            </a:r>
          </a:p>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管理主控台</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2" name="TextBox 61"/>
          <p:cNvSpPr txBox="1"/>
          <p:nvPr/>
        </p:nvSpPr>
        <p:spPr>
          <a:xfrm>
            <a:off x="6818375" y="1603682"/>
            <a:ext cx="990601" cy="461665"/>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Microsoft </a:t>
            </a:r>
          </a:p>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應用程式虛擬化管理主控台</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3" name="TextBox 62"/>
          <p:cNvSpPr txBox="1"/>
          <p:nvPr/>
        </p:nvSpPr>
        <p:spPr>
          <a:xfrm>
            <a:off x="3428999" y="1143000"/>
            <a:ext cx="990601" cy="33855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SMS/SCCM </a:t>
            </a:r>
          </a:p>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資料庫</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4" name="TextBox 63"/>
          <p:cNvSpPr txBox="1"/>
          <p:nvPr/>
        </p:nvSpPr>
        <p:spPr>
          <a:xfrm>
            <a:off x="6858000" y="2706372"/>
            <a:ext cx="914401" cy="461665"/>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Microsoft </a:t>
            </a:r>
          </a:p>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應用程式虛擬化資料庫</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5" name="TextBox 64"/>
          <p:cNvSpPr txBox="1"/>
          <p:nvPr/>
        </p:nvSpPr>
        <p:spPr>
          <a:xfrm>
            <a:off x="5166970" y="1764336"/>
            <a:ext cx="728473" cy="33855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Active Directory</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6" name="TextBox 65"/>
          <p:cNvSpPr txBox="1"/>
          <p:nvPr/>
        </p:nvSpPr>
        <p:spPr>
          <a:xfrm>
            <a:off x="5348097" y="2124075"/>
            <a:ext cx="990601" cy="33855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Management Web Service</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7" name="TextBox 66"/>
          <p:cNvSpPr txBox="1"/>
          <p:nvPr/>
        </p:nvSpPr>
        <p:spPr>
          <a:xfrm>
            <a:off x="8124139" y="3893515"/>
            <a:ext cx="914401" cy="461665"/>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Microsoft </a:t>
            </a:r>
          </a:p>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應用程式虛擬化</a:t>
            </a: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Sequencer</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68" name="TextBox 67"/>
          <p:cNvSpPr txBox="1"/>
          <p:nvPr/>
        </p:nvSpPr>
        <p:spPr>
          <a:xfrm>
            <a:off x="4886325" y="4619625"/>
            <a:ext cx="762000" cy="338554"/>
          </a:xfrm>
          <a:prstGeom prst="rect">
            <a:avLst/>
          </a:prstGeom>
          <a:noFill/>
        </p:spPr>
        <p:txBody>
          <a:bodyPr wrap="square" rtlCol="0">
            <a:spAutoFit/>
          </a:bodyPr>
          <a:lstStyle/>
          <a:p>
            <a:pPr algn="ctr"/>
            <a:r>
              <a:rPr lang="zh-TW" altLang="en-US" sz="800" dirty="0" smtClean="0">
                <a:solidFill>
                  <a:srgbClr val="FFC000"/>
                </a:solidFill>
                <a:latin typeface="Arial" pitchFamily="34" charset="0"/>
                <a:cs typeface="Arial" pitchFamily="34" charset="0"/>
              </a:rPr>
              <a:t>串流</a:t>
            </a:r>
            <a:r>
              <a:rPr lang="en-US" altLang="zh-TW" sz="800" dirty="0" smtClean="0">
                <a:solidFill>
                  <a:srgbClr val="FFC000"/>
                </a:solidFill>
                <a:latin typeface="Arial" pitchFamily="34" charset="0"/>
                <a:cs typeface="Arial" pitchFamily="34" charset="0"/>
              </a:rPr>
              <a:t>(</a:t>
            </a:r>
            <a:r>
              <a:rPr lang="en-US" sz="800" dirty="0" smtClean="0">
                <a:solidFill>
                  <a:srgbClr val="FFC000"/>
                </a:solidFill>
                <a:latin typeface="Arial" pitchFamily="34" charset="0"/>
                <a:cs typeface="Arial" pitchFamily="34" charset="0"/>
              </a:rPr>
              <a:t>Streaming</a:t>
            </a:r>
            <a:r>
              <a:rPr lang="en-US" altLang="zh-TW" sz="800" dirty="0" smtClean="0">
                <a:solidFill>
                  <a:srgbClr val="FFC000"/>
                </a:solidFill>
                <a:latin typeface="Arial" pitchFamily="34" charset="0"/>
                <a:cs typeface="Arial" pitchFamily="34" charset="0"/>
              </a:rPr>
              <a:t>)</a:t>
            </a:r>
            <a:endParaRPr lang="en-US" sz="800" dirty="0">
              <a:solidFill>
                <a:srgbClr val="FFC000"/>
              </a:solidFill>
              <a:latin typeface="Arial" pitchFamily="34" charset="0"/>
              <a:cs typeface="Arial" pitchFamily="34" charset="0"/>
            </a:endParaRPr>
          </a:p>
        </p:txBody>
      </p:sp>
      <p:sp>
        <p:nvSpPr>
          <p:cNvPr id="69" name="TextBox 68"/>
          <p:cNvSpPr txBox="1"/>
          <p:nvPr/>
        </p:nvSpPr>
        <p:spPr>
          <a:xfrm>
            <a:off x="3390899" y="3562290"/>
            <a:ext cx="762000" cy="400110"/>
          </a:xfrm>
          <a:prstGeom prst="rect">
            <a:avLst/>
          </a:prstGeom>
          <a:noFill/>
        </p:spPr>
        <p:txBody>
          <a:bodyPr wrap="square" rtlCol="0">
            <a:spAutoFit/>
          </a:bodyPr>
          <a:lstStyle/>
          <a:p>
            <a:pPr algn="ctr">
              <a:lnSpc>
                <a:spcPts val="800"/>
              </a:lnSpc>
            </a:pPr>
            <a:r>
              <a:rPr lang="en-US" sz="800" dirty="0" smtClean="0">
                <a:solidFill>
                  <a:srgbClr val="FFC000"/>
                </a:solidFill>
                <a:latin typeface="Arial" pitchFamily="34" charset="0"/>
                <a:cs typeface="Arial" pitchFamily="34" charset="0"/>
              </a:rPr>
              <a:t>Streaming</a:t>
            </a:r>
          </a:p>
          <a:p>
            <a:pPr algn="ctr">
              <a:lnSpc>
                <a:spcPts val="800"/>
              </a:lnSpc>
            </a:pPr>
            <a:r>
              <a:rPr lang="en-US" sz="800" dirty="0" smtClean="0">
                <a:solidFill>
                  <a:srgbClr val="FFC000"/>
                </a:solidFill>
                <a:latin typeface="Arial" pitchFamily="34" charset="0"/>
                <a:cs typeface="Arial" pitchFamily="34" charset="0"/>
              </a:rPr>
              <a:t>+</a:t>
            </a:r>
          </a:p>
          <a:p>
            <a:pPr algn="ctr">
              <a:lnSpc>
                <a:spcPts val="800"/>
              </a:lnSpc>
            </a:pPr>
            <a:r>
              <a:rPr lang="en-US" sz="800" dirty="0" smtClean="0">
                <a:solidFill>
                  <a:srgbClr val="FFC000"/>
                </a:solidFill>
                <a:latin typeface="Arial" pitchFamily="34" charset="0"/>
                <a:cs typeface="Arial" pitchFamily="34" charset="0"/>
              </a:rPr>
              <a:t>manifest</a:t>
            </a:r>
            <a:endParaRPr lang="en-US" sz="800" dirty="0">
              <a:solidFill>
                <a:srgbClr val="FFC000"/>
              </a:solidFill>
              <a:latin typeface="Arial" pitchFamily="34" charset="0"/>
              <a:cs typeface="Arial" pitchFamily="34" charset="0"/>
            </a:endParaRPr>
          </a:p>
        </p:txBody>
      </p:sp>
      <p:sp>
        <p:nvSpPr>
          <p:cNvPr id="70" name="TextBox 69"/>
          <p:cNvSpPr txBox="1"/>
          <p:nvPr/>
        </p:nvSpPr>
        <p:spPr>
          <a:xfrm>
            <a:off x="1676400" y="2543176"/>
            <a:ext cx="823898" cy="338554"/>
          </a:xfrm>
          <a:prstGeom prst="rect">
            <a:avLst/>
          </a:prstGeom>
          <a:noFill/>
        </p:spPr>
        <p:txBody>
          <a:bodyPr wrap="square" rtlCol="0">
            <a:spAutoFit/>
          </a:bodyPr>
          <a:lstStyle/>
          <a:p>
            <a:pPr algn="ctr"/>
            <a:r>
              <a:rPr lang="en-US" sz="800" dirty="0" smtClean="0">
                <a:solidFill>
                  <a:srgbClr val="FFC000"/>
                </a:solidFill>
                <a:latin typeface="Arial" pitchFamily="34" charset="0"/>
                <a:cs typeface="Arial" pitchFamily="34" charset="0"/>
              </a:rPr>
              <a:t>SMS/SCCM </a:t>
            </a:r>
            <a:r>
              <a:rPr lang="zh-TW" altLang="en-US" sz="800" dirty="0" smtClean="0">
                <a:solidFill>
                  <a:srgbClr val="FFC000"/>
                </a:solidFill>
                <a:latin typeface="Arial" pitchFamily="34" charset="0"/>
                <a:cs typeface="Arial" pitchFamily="34" charset="0"/>
              </a:rPr>
              <a:t>應用程式傳遞</a:t>
            </a:r>
            <a:endParaRPr lang="en-US" sz="800" dirty="0">
              <a:solidFill>
                <a:srgbClr val="FFC000"/>
              </a:solidFill>
              <a:latin typeface="Arial" pitchFamily="34" charset="0"/>
              <a:cs typeface="Arial" pitchFamily="34" charset="0"/>
            </a:endParaRPr>
          </a:p>
        </p:txBody>
      </p:sp>
      <p:sp>
        <p:nvSpPr>
          <p:cNvPr id="71" name="TextBox 70"/>
          <p:cNvSpPr txBox="1"/>
          <p:nvPr/>
        </p:nvSpPr>
        <p:spPr>
          <a:xfrm>
            <a:off x="6505574" y="4410076"/>
            <a:ext cx="762000" cy="338554"/>
          </a:xfrm>
          <a:prstGeom prst="rect">
            <a:avLst/>
          </a:prstGeom>
          <a:noFill/>
        </p:spPr>
        <p:txBody>
          <a:bodyPr wrap="square" rtlCol="0">
            <a:spAutoFit/>
          </a:bodyPr>
          <a:lstStyle/>
          <a:p>
            <a:pPr algn="ctr"/>
            <a:r>
              <a:rPr lang="zh-TW" altLang="en-US" sz="800" dirty="0" smtClean="0">
                <a:solidFill>
                  <a:srgbClr val="FFC000"/>
                </a:solidFill>
                <a:latin typeface="Arial" pitchFamily="34" charset="0"/>
                <a:cs typeface="Arial" pitchFamily="34" charset="0"/>
              </a:rPr>
              <a:t>虛擬化應用程式</a:t>
            </a:r>
            <a:endParaRPr lang="en-US" sz="800" dirty="0">
              <a:solidFill>
                <a:srgbClr val="FFC000"/>
              </a:solidFill>
              <a:latin typeface="Arial" pitchFamily="34" charset="0"/>
              <a:cs typeface="Arial" pitchFamily="34" charset="0"/>
            </a:endParaRPr>
          </a:p>
        </p:txBody>
      </p:sp>
      <p:sp>
        <p:nvSpPr>
          <p:cNvPr id="72" name="TextBox 71"/>
          <p:cNvSpPr txBox="1"/>
          <p:nvPr/>
        </p:nvSpPr>
        <p:spPr>
          <a:xfrm>
            <a:off x="7249365" y="4919275"/>
            <a:ext cx="838200" cy="461665"/>
          </a:xfrm>
          <a:prstGeom prst="rect">
            <a:avLst/>
          </a:prstGeom>
          <a:noFill/>
        </p:spPr>
        <p:txBody>
          <a:bodyPr wrap="square" rtlCol="0">
            <a:spAutoFit/>
          </a:bodyPr>
          <a:lstStyle/>
          <a:p>
            <a:pPr algn="ctr"/>
            <a:r>
              <a:rPr lang="zh-TW" altLang="en-US" sz="800" dirty="0" smtClean="0">
                <a:solidFill>
                  <a:srgbClr val="FFC000"/>
                </a:solidFill>
                <a:latin typeface="Arial" pitchFamily="34" charset="0"/>
                <a:cs typeface="Arial" pitchFamily="34" charset="0"/>
              </a:rPr>
              <a:t>經由 </a:t>
            </a:r>
            <a:r>
              <a:rPr lang="en-US" sz="800" dirty="0" smtClean="0">
                <a:solidFill>
                  <a:srgbClr val="FFC000"/>
                </a:solidFill>
                <a:latin typeface="Arial" pitchFamily="34" charset="0"/>
                <a:cs typeface="Arial" pitchFamily="34" charset="0"/>
              </a:rPr>
              <a:t>MSI-wrapped</a:t>
            </a:r>
            <a:r>
              <a:rPr lang="zh-TW" altLang="en-US" sz="800" dirty="0" smtClean="0">
                <a:solidFill>
                  <a:srgbClr val="FFC000"/>
                </a:solidFill>
                <a:latin typeface="Arial" pitchFamily="34" charset="0"/>
                <a:cs typeface="Arial" pitchFamily="34" charset="0"/>
              </a:rPr>
              <a:t> 虛擬化的應用程式</a:t>
            </a:r>
            <a:endParaRPr lang="en-US" sz="800" dirty="0">
              <a:solidFill>
                <a:srgbClr val="FFC000"/>
              </a:solidFill>
              <a:latin typeface="Arial" pitchFamily="34" charset="0"/>
              <a:cs typeface="Arial" pitchFamily="34" charset="0"/>
            </a:endParaRPr>
          </a:p>
        </p:txBody>
      </p:sp>
      <p:pic>
        <p:nvPicPr>
          <p:cNvPr id="76" name="Picture 4" descr="\\.PSF\.Mac\Volumes\Files\Work\Microsoft\PowerPoint Presentations\Microsoft Application Virtualization Platform Build\MSI-Group.png"/>
          <p:cNvPicPr>
            <a:picLocks noChangeAspect="1" noChangeArrowheads="1"/>
          </p:cNvPicPr>
          <p:nvPr/>
        </p:nvPicPr>
        <p:blipFill>
          <a:blip r:embed="rId9" cstate="print"/>
          <a:srcRect/>
          <a:stretch>
            <a:fillRect/>
          </a:stretch>
        </p:blipFill>
        <p:spPr bwMode="auto">
          <a:xfrm>
            <a:off x="6034349" y="5355945"/>
            <a:ext cx="1959337" cy="1538199"/>
          </a:xfrm>
          <a:prstGeom prst="rect">
            <a:avLst/>
          </a:prstGeom>
          <a:noFill/>
        </p:spPr>
      </p:pic>
      <p:sp>
        <p:nvSpPr>
          <p:cNvPr id="73" name="TextBox 72"/>
          <p:cNvSpPr txBox="1"/>
          <p:nvPr/>
        </p:nvSpPr>
        <p:spPr>
          <a:xfrm>
            <a:off x="6887863" y="5972429"/>
            <a:ext cx="838200" cy="461665"/>
          </a:xfrm>
          <a:prstGeom prst="rect">
            <a:avLst/>
          </a:prstGeom>
          <a:noFill/>
        </p:spPr>
        <p:txBody>
          <a:bodyPr wrap="square" rtlCol="0">
            <a:spAutoFit/>
          </a:bodyPr>
          <a:lstStyle/>
          <a:p>
            <a:pPr algn="ctr"/>
            <a:r>
              <a:rPr lang="zh-TW" altLang="en-US" sz="800" dirty="0" smtClean="0">
                <a:solidFill>
                  <a:srgbClr val="FFC000"/>
                </a:solidFill>
                <a:latin typeface="Arial" pitchFamily="34" charset="0"/>
                <a:cs typeface="Arial" pitchFamily="34" charset="0"/>
              </a:rPr>
              <a:t>應用程式經由在</a:t>
            </a:r>
            <a:r>
              <a:rPr lang="en-US" altLang="zh-TW" sz="800" dirty="0" smtClean="0">
                <a:solidFill>
                  <a:srgbClr val="FFC000"/>
                </a:solidFill>
                <a:latin typeface="Arial" pitchFamily="34" charset="0"/>
                <a:cs typeface="Arial" pitchFamily="34" charset="0"/>
              </a:rPr>
              <a:t>CD</a:t>
            </a:r>
            <a:r>
              <a:rPr lang="zh-TW" altLang="en-US" sz="800" dirty="0" smtClean="0">
                <a:solidFill>
                  <a:srgbClr val="FFC000"/>
                </a:solidFill>
                <a:latin typeface="Arial" pitchFamily="34" charset="0"/>
                <a:cs typeface="Arial" pitchFamily="34" charset="0"/>
              </a:rPr>
              <a:t>上的</a:t>
            </a:r>
            <a:r>
              <a:rPr lang="en-US" altLang="zh-TW" sz="800" dirty="0" smtClean="0">
                <a:solidFill>
                  <a:srgbClr val="FFC000"/>
                </a:solidFill>
                <a:latin typeface="Arial" pitchFamily="34" charset="0"/>
                <a:cs typeface="Arial" pitchFamily="34" charset="0"/>
              </a:rPr>
              <a:t>MSI</a:t>
            </a:r>
            <a:r>
              <a:rPr lang="zh-TW" altLang="en-US" sz="800" dirty="0" smtClean="0">
                <a:solidFill>
                  <a:srgbClr val="FFC000"/>
                </a:solidFill>
                <a:latin typeface="Arial" pitchFamily="34" charset="0"/>
                <a:cs typeface="Arial" pitchFamily="34" charset="0"/>
              </a:rPr>
              <a:t>傳遞</a:t>
            </a:r>
            <a:endParaRPr lang="en-US" sz="800" dirty="0">
              <a:solidFill>
                <a:srgbClr val="FFC000"/>
              </a:solidFill>
              <a:latin typeface="Arial" pitchFamily="34" charset="0"/>
              <a:cs typeface="Arial" pitchFamily="34" charset="0"/>
            </a:endParaRPr>
          </a:p>
        </p:txBody>
      </p:sp>
      <p:sp>
        <p:nvSpPr>
          <p:cNvPr id="78" name="TextBox 77"/>
          <p:cNvSpPr txBox="1"/>
          <p:nvPr/>
        </p:nvSpPr>
        <p:spPr>
          <a:xfrm>
            <a:off x="7942477" y="3109567"/>
            <a:ext cx="762000" cy="338554"/>
          </a:xfrm>
          <a:prstGeom prst="rect">
            <a:avLst/>
          </a:prstGeom>
          <a:noFill/>
        </p:spPr>
        <p:txBody>
          <a:bodyPr wrap="square" rtlCol="0">
            <a:spAutoFit/>
          </a:bodyPr>
          <a:lstStyle/>
          <a:p>
            <a:pPr algn="ctr"/>
            <a:r>
              <a:rPr 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Windows </a:t>
            </a:r>
          </a:p>
          <a:p>
            <a:pPr algn="ctr"/>
            <a:r>
              <a:rPr lang="zh-TW" altLang="en-US" sz="8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a:t>
            </a:r>
            <a:endParaRPr lang="en-US" sz="8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6388"/>
          <p:cNvSpPr>
            <a:spLocks noChangeArrowheads="1"/>
          </p:cNvSpPr>
          <p:nvPr/>
        </p:nvSpPr>
        <p:spPr bwMode="auto">
          <a:xfrm>
            <a:off x="0" y="-750888"/>
            <a:ext cx="8393113" cy="750888"/>
          </a:xfrm>
          <a:prstGeom prst="rect">
            <a:avLst/>
          </a:prstGeom>
          <a:noFill/>
          <a:ln w="9525">
            <a:noFill/>
            <a:miter lim="800000"/>
            <a:headEnd/>
            <a:tailEnd/>
          </a:ln>
        </p:spPr>
        <p:txBody>
          <a:bodyPr>
            <a:spAutoFit/>
          </a:bodyPr>
          <a:lstStyle/>
          <a:p>
            <a:pPr>
              <a:lnSpc>
                <a:spcPct val="90000"/>
              </a:lnSpc>
              <a:spcBef>
                <a:spcPct val="30000"/>
              </a:spcBef>
            </a:pPr>
            <a:endParaRPr lang="en-US" sz="4800" dirty="0">
              <a:solidFill>
                <a:schemeClr val="tx2"/>
              </a:solidFill>
              <a:latin typeface="Segoe Semibold"/>
            </a:endParaRPr>
          </a:p>
        </p:txBody>
      </p:sp>
      <p:sp>
        <p:nvSpPr>
          <p:cNvPr id="39939" name="Title 16393"/>
          <p:cNvSpPr>
            <a:spLocks noGrp="1" noChangeArrowheads="1"/>
          </p:cNvSpPr>
          <p:nvPr>
            <p:ph type="title"/>
          </p:nvPr>
        </p:nvSpPr>
        <p:spPr>
          <a:xfrm>
            <a:off x="399933" y="447541"/>
            <a:ext cx="8375946" cy="1163395"/>
          </a:xfrm>
        </p:spPr>
        <p:txBody>
          <a:bodyPr>
            <a:normAutofit fontScale="90000"/>
          </a:bodyPr>
          <a:lstStyle/>
          <a:p>
            <a:r>
              <a:rPr lang="zh-TW" altLang="en-US" dirty="0" smtClean="0"/>
              <a:t>延伸可應用的規模</a:t>
            </a:r>
            <a:r>
              <a:rPr lang="en-US" dirty="0" smtClean="0"/>
              <a:t/>
            </a:r>
            <a:br>
              <a:rPr lang="en-US" dirty="0" smtClean="0"/>
            </a:br>
            <a:r>
              <a:rPr lang="zh-TW" altLang="en-US" sz="3600" dirty="0" smtClean="0">
                <a:solidFill>
                  <a:schemeClr val="tx2"/>
                </a:solidFill>
              </a:rPr>
              <a:t>其他加強的項目</a:t>
            </a:r>
            <a:endParaRPr lang="en-US" dirty="0" smtClean="0">
              <a:solidFill>
                <a:schemeClr val="tx2"/>
              </a:solidFill>
            </a:endParaRPr>
          </a:p>
        </p:txBody>
      </p:sp>
      <p:sp>
        <p:nvSpPr>
          <p:cNvPr id="39940" name="Content Placeholder 5"/>
          <p:cNvSpPr>
            <a:spLocks noGrp="1"/>
          </p:cNvSpPr>
          <p:nvPr>
            <p:ph idx="1"/>
          </p:nvPr>
        </p:nvSpPr>
        <p:spPr>
          <a:xfrm>
            <a:off x="355242" y="1621664"/>
            <a:ext cx="8382000" cy="4278094"/>
          </a:xfrm>
        </p:spPr>
        <p:txBody>
          <a:bodyPr>
            <a:normAutofit fontScale="92500" lnSpcReduction="10000"/>
          </a:bodyPr>
          <a:lstStyle/>
          <a:p>
            <a:r>
              <a:rPr lang="zh-TW" altLang="en-US" sz="2800" dirty="0" smtClean="0"/>
              <a:t>在背景串流</a:t>
            </a:r>
            <a:endParaRPr lang="en-US" sz="2800" dirty="0" smtClean="0"/>
          </a:p>
          <a:p>
            <a:r>
              <a:rPr lang="zh-TW" altLang="en-US" sz="2800" dirty="0" smtClean="0"/>
              <a:t>自動下載的選項</a:t>
            </a:r>
            <a:endParaRPr lang="en-US" sz="2800" dirty="0" smtClean="0"/>
          </a:p>
          <a:p>
            <a:pPr lvl="1"/>
            <a:r>
              <a:rPr lang="zh-TW" altLang="en-US" sz="2400" dirty="0" smtClean="0"/>
              <a:t>第一次啟動程式時下載</a:t>
            </a:r>
            <a:endParaRPr lang="en-US" sz="2400" dirty="0" smtClean="0"/>
          </a:p>
          <a:p>
            <a:pPr lvl="1"/>
            <a:r>
              <a:rPr lang="zh-TW" altLang="en-US" sz="2400" dirty="0" smtClean="0"/>
              <a:t>登入時下載</a:t>
            </a:r>
            <a:endParaRPr lang="en-US" sz="2400" dirty="0" smtClean="0"/>
          </a:p>
          <a:p>
            <a:r>
              <a:rPr lang="zh-TW" altLang="en-US" sz="2800" dirty="0" smtClean="0"/>
              <a:t>離線使用</a:t>
            </a:r>
            <a:endParaRPr lang="en-US" sz="2800" dirty="0" smtClean="0"/>
          </a:p>
          <a:p>
            <a:r>
              <a:rPr lang="en-US" sz="2800" dirty="0" smtClean="0"/>
              <a:t>Application Source Root (ASR)</a:t>
            </a:r>
          </a:p>
          <a:p>
            <a:pPr lvl="1"/>
            <a:r>
              <a:rPr lang="zh-TW" altLang="en-US" sz="2400" dirty="0" smtClean="0"/>
              <a:t>允許本機用戶端決定伺服器的路徑</a:t>
            </a:r>
            <a:endParaRPr lang="en-US" sz="2400" dirty="0" smtClean="0"/>
          </a:p>
          <a:p>
            <a:r>
              <a:rPr lang="zh-TW" altLang="en-US" sz="2800" dirty="0" smtClean="0"/>
              <a:t>用戶端支援 </a:t>
            </a:r>
            <a:r>
              <a:rPr lang="en-US" sz="2800" dirty="0" smtClean="0"/>
              <a:t>Microsoft Windows Server 2008 Terminal Services (Microsoft Application Virtualization for Terminal Services only)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增強的數據計量</a:t>
            </a:r>
            <a:endParaRPr lang="en-US" dirty="0"/>
          </a:p>
        </p:txBody>
      </p:sp>
      <p:sp>
        <p:nvSpPr>
          <p:cNvPr id="3" name="Content Placeholder 2"/>
          <p:cNvSpPr>
            <a:spLocks noGrp="1"/>
          </p:cNvSpPr>
          <p:nvPr>
            <p:ph idx="1"/>
          </p:nvPr>
        </p:nvSpPr>
        <p:spPr>
          <a:xfrm>
            <a:off x="381000" y="1412875"/>
            <a:ext cx="8382000" cy="2609945"/>
          </a:xfrm>
        </p:spPr>
        <p:txBody>
          <a:bodyPr/>
          <a:lstStyle/>
          <a:p>
            <a:r>
              <a:rPr lang="en-US" dirty="0" smtClean="0"/>
              <a:t>WMI provider </a:t>
            </a:r>
            <a:r>
              <a:rPr lang="zh-TW" altLang="en-US" dirty="0" smtClean="0"/>
              <a:t>收集應用程式使用資訊</a:t>
            </a:r>
            <a:endParaRPr lang="en-US" dirty="0" smtClean="0"/>
          </a:p>
          <a:p>
            <a:r>
              <a:rPr lang="zh-TW" altLang="en-US" dirty="0" smtClean="0"/>
              <a:t>簡化的方式將數據拉近您組織的報表倉儲</a:t>
            </a:r>
            <a:endParaRPr lang="en-US" dirty="0" smtClean="0"/>
          </a:p>
          <a:p>
            <a:r>
              <a:rPr lang="zh-TW" altLang="en-US" dirty="0" smtClean="0"/>
              <a:t>使用者離線時的數據計量</a:t>
            </a:r>
            <a:endParaRPr lang="en-US" dirty="0" smtClean="0"/>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altLang="zh-TW" smtClean="0"/>
              <a:t>App-V </a:t>
            </a:r>
            <a:r>
              <a:rPr altLang="zh-TW" smtClean="0"/>
              <a:t>4.5</a:t>
            </a:r>
            <a:r>
              <a:rPr lang="zh-TW" altLang="en-US" dirty="0" smtClean="0"/>
              <a:t> </a:t>
            </a:r>
            <a:r>
              <a:rPr altLang="zh-TW" dirty="0" smtClean="0"/>
              <a:t/>
            </a:r>
            <a:br>
              <a:rPr altLang="zh-TW" dirty="0" smtClean="0"/>
            </a:br>
            <a:r>
              <a:rPr lang="zh-TW" altLang="en-US" dirty="0" smtClean="0"/>
              <a:t>應用程式虛擬化技術</a:t>
            </a:r>
            <a:endParaRPr lang="en-US" dirty="0"/>
          </a:p>
        </p:txBody>
      </p:sp>
      <p:sp>
        <p:nvSpPr>
          <p:cNvPr id="3" name="Subtitle 2"/>
          <p:cNvSpPr>
            <a:spLocks noGrp="1"/>
          </p:cNvSpPr>
          <p:nvPr>
            <p:ph idx="1"/>
          </p:nvPr>
        </p:nvSpPr>
        <p:spPr/>
        <p:txBody>
          <a:bodyPr/>
          <a:lstStyle/>
          <a:p>
            <a:endParaRPr lang="en-US" altLang="zh-TW" dirty="0" smtClean="0"/>
          </a:p>
          <a:p>
            <a:endParaRPr lang="en-US" altLang="zh-TW" dirty="0" smtClean="0"/>
          </a:p>
          <a:p>
            <a:pPr>
              <a:buNone/>
            </a:pPr>
            <a:r>
              <a:rPr lang="zh-TW" altLang="en-US" dirty="0" smtClean="0"/>
              <a:t>            報表</a:t>
            </a:r>
            <a:endParaRPr lang="en-US" altLang="zh-TW" dirty="0" smtClean="0"/>
          </a:p>
        </p:txBody>
      </p:sp>
      <p:sp>
        <p:nvSpPr>
          <p:cNvPr id="4" name="Text Placeholder 3"/>
          <p:cNvSpPr>
            <a:spLocks noGrp="1"/>
          </p:cNvSpPr>
          <p:nvPr>
            <p:ph type="body" sz="quarter" idx="4294967295"/>
          </p:nvPr>
        </p:nvSpPr>
        <p:spPr>
          <a:xfrm>
            <a:off x="1569926" y="1621665"/>
            <a:ext cx="6994525" cy="1384300"/>
          </a:xfrm>
        </p:spPr>
        <p:txBody>
          <a:bodyPr>
            <a:normAutofit/>
          </a:bodyPr>
          <a:lstStyle/>
          <a:p>
            <a:pPr>
              <a:buNone/>
            </a:pPr>
            <a:r>
              <a:rPr lang="en-US" altLang="zh-TW" sz="7200" dirty="0" smtClean="0">
                <a:solidFill>
                  <a:schemeClr val="bg1"/>
                </a:solidFill>
              </a:rPr>
              <a:t>D</a:t>
            </a:r>
            <a:r>
              <a:rPr lang="en-US" sz="7200" dirty="0" smtClean="0">
                <a:solidFill>
                  <a:schemeClr val="bg1"/>
                </a:solidFill>
              </a:rPr>
              <a:t>emo</a:t>
            </a:r>
          </a:p>
          <a:p>
            <a:pPr>
              <a:buNone/>
            </a:pPr>
            <a:endParaRPr lang="en-US" sz="7200" dirty="0" smtClean="0">
              <a:solidFill>
                <a:schemeClr val="bg1"/>
              </a:solidFill>
            </a:endParaRPr>
          </a:p>
          <a:p>
            <a:pPr>
              <a:buNone/>
            </a:pPr>
            <a:endParaRPr lang="en-US" sz="7200" dirty="0" smtClean="0">
              <a:solidFill>
                <a:schemeClr val="bg1"/>
              </a:solidFill>
            </a:endParaRPr>
          </a:p>
          <a:p>
            <a:pPr>
              <a:buNone/>
            </a:pP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6388"/>
          <p:cNvSpPr>
            <a:spLocks noChangeArrowheads="1"/>
          </p:cNvSpPr>
          <p:nvPr/>
        </p:nvSpPr>
        <p:spPr bwMode="auto">
          <a:xfrm>
            <a:off x="0" y="-750888"/>
            <a:ext cx="8393113" cy="750888"/>
          </a:xfrm>
          <a:prstGeom prst="rect">
            <a:avLst/>
          </a:prstGeom>
          <a:noFill/>
          <a:ln w="9525">
            <a:noFill/>
            <a:miter lim="800000"/>
            <a:headEnd/>
            <a:tailEnd/>
          </a:ln>
        </p:spPr>
        <p:txBody>
          <a:bodyPr>
            <a:spAutoFit/>
          </a:bodyPr>
          <a:lstStyle/>
          <a:p>
            <a:pPr>
              <a:lnSpc>
                <a:spcPct val="90000"/>
              </a:lnSpc>
              <a:spcBef>
                <a:spcPct val="30000"/>
              </a:spcBef>
            </a:pPr>
            <a:endParaRPr lang="en-US" sz="4800">
              <a:solidFill>
                <a:schemeClr val="tx2"/>
              </a:solidFill>
              <a:latin typeface="Segoe Semibold"/>
            </a:endParaRPr>
          </a:p>
        </p:txBody>
      </p:sp>
      <p:sp>
        <p:nvSpPr>
          <p:cNvPr id="35" name="Title 16393"/>
          <p:cNvSpPr>
            <a:spLocks noGrp="1" noChangeArrowheads="1"/>
          </p:cNvSpPr>
          <p:nvPr>
            <p:ph type="title"/>
          </p:nvPr>
        </p:nvSpPr>
        <p:spPr>
          <a:xfrm>
            <a:off x="387054" y="228600"/>
            <a:ext cx="8375946" cy="1163395"/>
          </a:xfrm>
        </p:spPr>
        <p:txBody>
          <a:bodyPr>
            <a:normAutofit fontScale="90000"/>
          </a:bodyPr>
          <a:lstStyle/>
          <a:p>
            <a:r>
              <a:rPr lang="zh-TW" altLang="en-US" dirty="0" smtClean="0"/>
              <a:t>延伸可應用的規模</a:t>
            </a:r>
            <a:r>
              <a:rPr lang="en-US" dirty="0" smtClean="0"/>
              <a:t/>
            </a:r>
            <a:br>
              <a:rPr lang="en-US" dirty="0" smtClean="0"/>
            </a:br>
            <a:r>
              <a:rPr lang="en-US" sz="3600" dirty="0" smtClean="0">
                <a:solidFill>
                  <a:schemeClr val="tx2"/>
                </a:solidFill>
              </a:rPr>
              <a:t>Sequencer </a:t>
            </a:r>
            <a:r>
              <a:rPr lang="zh-TW" altLang="en-US" sz="3600" dirty="0" smtClean="0">
                <a:solidFill>
                  <a:schemeClr val="tx2"/>
                </a:solidFill>
              </a:rPr>
              <a:t>加強項目</a:t>
            </a:r>
            <a:r>
              <a:rPr lang="en-US" sz="3600" dirty="0" smtClean="0">
                <a:solidFill>
                  <a:schemeClr val="tx2"/>
                </a:solidFill>
              </a:rPr>
              <a:t> </a:t>
            </a:r>
          </a:p>
        </p:txBody>
      </p:sp>
      <p:sp>
        <p:nvSpPr>
          <p:cNvPr id="39940" name="Content Placeholder 5"/>
          <p:cNvSpPr>
            <a:spLocks noGrp="1"/>
          </p:cNvSpPr>
          <p:nvPr>
            <p:ph idx="1"/>
          </p:nvPr>
        </p:nvSpPr>
        <p:spPr>
          <a:xfrm>
            <a:off x="413287" y="1634544"/>
            <a:ext cx="8382000" cy="4364272"/>
          </a:xfrm>
        </p:spPr>
        <p:txBody>
          <a:bodyPr>
            <a:noAutofit/>
          </a:bodyPr>
          <a:lstStyle/>
          <a:p>
            <a:pPr marL="280988" indent="-280988"/>
            <a:r>
              <a:rPr lang="zh-TW" altLang="en-US" sz="1600" dirty="0" smtClean="0"/>
              <a:t>精簡精靈過程</a:t>
            </a:r>
            <a:endParaRPr lang="en-US" sz="1600" dirty="0" smtClean="0"/>
          </a:p>
          <a:p>
            <a:pPr marL="515938" lvl="1" indent="-234950"/>
            <a:r>
              <a:rPr lang="zh-TW" altLang="en-US" sz="1600" dirty="0" smtClean="0"/>
              <a:t>較少的精靈</a:t>
            </a:r>
            <a:endParaRPr lang="en-US" sz="1600" dirty="0" smtClean="0"/>
          </a:p>
          <a:p>
            <a:pPr marL="515938" lvl="1" indent="-234950"/>
            <a:r>
              <a:rPr lang="zh-TW" altLang="en-US" sz="1600" dirty="0" smtClean="0"/>
              <a:t>較少的按鈕動作</a:t>
            </a:r>
            <a:endParaRPr lang="en-US" sz="1600" dirty="0" smtClean="0"/>
          </a:p>
          <a:p>
            <a:pPr marL="515938" lvl="1" indent="-234950"/>
            <a:r>
              <a:rPr lang="zh-TW" altLang="en-US" sz="1600" dirty="0" smtClean="0"/>
              <a:t>更直覺的過程</a:t>
            </a:r>
            <a:endParaRPr lang="en-US" sz="1600" dirty="0" smtClean="0"/>
          </a:p>
          <a:p>
            <a:pPr marL="280988" indent="-280988"/>
            <a:r>
              <a:rPr lang="en-US" sz="1600" dirty="0" smtClean="0"/>
              <a:t>MSI </a:t>
            </a:r>
            <a:r>
              <a:rPr lang="zh-TW" altLang="en-US" sz="1600" dirty="0" smtClean="0"/>
              <a:t>建立能力</a:t>
            </a:r>
            <a:endParaRPr lang="en-US" sz="1600" dirty="0" smtClean="0"/>
          </a:p>
          <a:p>
            <a:pPr marL="515938" lvl="1" indent="-234950"/>
            <a:r>
              <a:rPr lang="zh-TW" altLang="en-US" sz="1600" dirty="0" smtClean="0"/>
              <a:t>針對單機使用建立 </a:t>
            </a:r>
            <a:r>
              <a:rPr lang="en-US" sz="1600" dirty="0" smtClean="0"/>
              <a:t>MSI</a:t>
            </a:r>
          </a:p>
          <a:p>
            <a:pPr marL="515938" lvl="1" indent="-234950"/>
            <a:r>
              <a:rPr lang="zh-TW" altLang="en-US" sz="1600" dirty="0" smtClean="0"/>
              <a:t>串流 </a:t>
            </a:r>
            <a:r>
              <a:rPr lang="en-US" altLang="zh-TW" sz="1600" dirty="0" smtClean="0"/>
              <a:t>(</a:t>
            </a:r>
            <a:r>
              <a:rPr lang="en-US" sz="1600" dirty="0" smtClean="0"/>
              <a:t>Streaming</a:t>
            </a:r>
            <a:r>
              <a:rPr lang="en-US" altLang="zh-TW" sz="1600" dirty="0" smtClean="0"/>
              <a:t>)</a:t>
            </a:r>
            <a:r>
              <a:rPr lang="en-US" sz="1600" dirty="0" smtClean="0"/>
              <a:t> MSIs – MSI </a:t>
            </a:r>
            <a:r>
              <a:rPr lang="zh-TW" altLang="en-US" sz="1600" dirty="0" smtClean="0"/>
              <a:t>建立虛擬應用程式與設定</a:t>
            </a:r>
            <a:r>
              <a:rPr lang="en-US" altLang="zh-TW" sz="1600" dirty="0" smtClean="0"/>
              <a:t>, </a:t>
            </a:r>
            <a:r>
              <a:rPr lang="zh-TW" altLang="en-US" sz="1600" dirty="0" smtClean="0"/>
              <a:t>但是當使用者點擊應用程式時是從伺服器上串流下來</a:t>
            </a:r>
            <a:endParaRPr lang="en-US" sz="1600" dirty="0" smtClean="0"/>
          </a:p>
          <a:p>
            <a:pPr marL="280988" indent="-280988"/>
            <a:r>
              <a:rPr lang="zh-TW" altLang="en-US" sz="1600" dirty="0" smtClean="0"/>
              <a:t>加強的命令列介面</a:t>
            </a:r>
            <a:endParaRPr lang="en-US" sz="1600" dirty="0" smtClean="0"/>
          </a:p>
          <a:p>
            <a:pPr marL="515938" lvl="1" indent="-234950"/>
            <a:r>
              <a:rPr lang="zh-TW" altLang="en-US" sz="1600" dirty="0" smtClean="0"/>
              <a:t>額外的批次操作能力</a:t>
            </a:r>
            <a:endParaRPr lang="en-US" sz="1600" dirty="0" smtClean="0"/>
          </a:p>
          <a:p>
            <a:pPr marL="515938" lvl="1" indent="-234950"/>
            <a:r>
              <a:rPr lang="zh-TW" altLang="en-US" sz="1600" dirty="0" smtClean="0"/>
              <a:t>支援排序升級功能 </a:t>
            </a:r>
            <a:r>
              <a:rPr lang="en-US" sz="1600" dirty="0" smtClean="0"/>
              <a:t>(Open, Save, Close)</a:t>
            </a:r>
          </a:p>
          <a:p>
            <a:pPr marL="515938" lvl="1" indent="-234950"/>
            <a:r>
              <a:rPr lang="zh-TW" altLang="en-US" sz="1600" dirty="0" smtClean="0"/>
              <a:t>批次建立</a:t>
            </a:r>
            <a:r>
              <a:rPr lang="en-US" sz="1600" dirty="0" smtClean="0"/>
              <a:t> MSI</a:t>
            </a:r>
          </a:p>
          <a:p>
            <a:pPr marL="515938" lvl="1" indent="-234950"/>
            <a:r>
              <a:rPr lang="zh-TW" altLang="en-US" sz="1600" dirty="0" smtClean="0"/>
              <a:t>壓縮設定</a:t>
            </a:r>
            <a:endParaRPr lang="en-US" sz="1600" dirty="0" smtClean="0"/>
          </a:p>
          <a:p>
            <a:pPr marL="280988" indent="-280988"/>
            <a:r>
              <a:rPr lang="zh-TW" altLang="en-US" sz="1600" dirty="0" smtClean="0"/>
              <a:t>差異的</a:t>
            </a:r>
            <a:r>
              <a:rPr lang="en-US" sz="1600" dirty="0" smtClean="0"/>
              <a:t> SFTs</a:t>
            </a:r>
          </a:p>
          <a:p>
            <a:pPr marL="515938" lvl="1" indent="-234950"/>
            <a:r>
              <a:rPr lang="zh-TW" altLang="en-US" sz="1600" dirty="0" smtClean="0"/>
              <a:t>建立只有包含排序差異部分的 </a:t>
            </a:r>
            <a:r>
              <a:rPr lang="en-US" altLang="zh-TW" sz="1600" dirty="0" smtClean="0"/>
              <a:t>SFTs</a:t>
            </a:r>
            <a:r>
              <a:rPr lang="en-US" sz="1600" dirty="0" smtClean="0"/>
              <a:t> (</a:t>
            </a:r>
            <a:r>
              <a:rPr lang="zh-TW" altLang="en-US" sz="1600" dirty="0" smtClean="0"/>
              <a:t>更新</a:t>
            </a:r>
            <a:r>
              <a:rPr lang="en-US" sz="1600" dirty="0" smtClean="0"/>
              <a:t>)</a:t>
            </a:r>
          </a:p>
          <a:p>
            <a:pPr marL="515938" lvl="1" indent="-234950"/>
            <a:r>
              <a:rPr lang="zh-TW" altLang="en-US" sz="1600" dirty="0" smtClean="0"/>
              <a:t>只能使用在單機模式</a:t>
            </a:r>
            <a:r>
              <a:rPr lang="en-US" sz="1600" dirty="0" smtClean="0"/>
              <a:t> (</a:t>
            </a:r>
            <a:r>
              <a:rPr lang="zh-TW" altLang="en-US" sz="1600" dirty="0" smtClean="0"/>
              <a:t>由用戶端的動作合併</a:t>
            </a:r>
            <a:r>
              <a:rPr lang="en-US" sz="1600" dirty="0" smtClean="0"/>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fontScale="90000"/>
          </a:bodyPr>
          <a:lstStyle/>
          <a:p>
            <a:r>
              <a:rPr lang="zh-TW" altLang="en-US" dirty="0" smtClean="0"/>
              <a:t>全球化</a:t>
            </a:r>
            <a:r>
              <a:rPr lang="en-US" dirty="0" smtClean="0"/>
              <a:t/>
            </a:r>
            <a:br>
              <a:rPr lang="en-US" dirty="0" smtClean="0"/>
            </a:br>
            <a:r>
              <a:rPr lang="zh-TW" altLang="en-US" sz="3600" dirty="0" smtClean="0">
                <a:solidFill>
                  <a:schemeClr val="tx2"/>
                </a:solidFill>
              </a:rPr>
              <a:t>商業目標</a:t>
            </a:r>
            <a:endParaRPr sz="3600" dirty="0">
              <a:solidFill>
                <a:schemeClr val="tx2"/>
              </a:solidFill>
            </a:endParaRPr>
          </a:p>
        </p:txBody>
      </p:sp>
      <p:sp>
        <p:nvSpPr>
          <p:cNvPr id="45058" name="Content Placeholder 2"/>
          <p:cNvSpPr>
            <a:spLocks noGrp="1"/>
          </p:cNvSpPr>
          <p:nvPr>
            <p:ph idx="1"/>
          </p:nvPr>
        </p:nvSpPr>
        <p:spPr>
          <a:xfrm>
            <a:off x="381000" y="1905000"/>
            <a:ext cx="8382000" cy="3484031"/>
          </a:xfrm>
        </p:spPr>
        <p:txBody>
          <a:bodyPr>
            <a:normAutofit fontScale="92500" lnSpcReduction="10000"/>
          </a:bodyPr>
          <a:lstStyle/>
          <a:p>
            <a:r>
              <a:rPr lang="zh-TW" altLang="en-US" sz="2800" dirty="0" smtClean="0"/>
              <a:t>可以安裝在任何語言的作業系統</a:t>
            </a:r>
            <a:r>
              <a:rPr lang="en-US" sz="2800" dirty="0" smtClean="0"/>
              <a:t>*</a:t>
            </a:r>
          </a:p>
          <a:p>
            <a:r>
              <a:rPr lang="zh-TW" altLang="en-US" sz="2800" dirty="0" smtClean="0"/>
              <a:t>混合式的語言環境</a:t>
            </a:r>
            <a:r>
              <a:rPr lang="en-US" sz="2800" dirty="0" smtClean="0"/>
              <a:t> (</a:t>
            </a:r>
            <a:r>
              <a:rPr lang="zh-TW" altLang="en-US" sz="2800" dirty="0" smtClean="0"/>
              <a:t>伺服器</a:t>
            </a:r>
            <a:r>
              <a:rPr lang="en-US" sz="2800" dirty="0" smtClean="0"/>
              <a:t>/</a:t>
            </a:r>
            <a:r>
              <a:rPr lang="zh-TW" altLang="en-US" sz="2800" dirty="0" smtClean="0"/>
              <a:t>用戶端</a:t>
            </a:r>
            <a:r>
              <a:rPr lang="en-US" sz="2800" dirty="0" smtClean="0"/>
              <a:t>)</a:t>
            </a:r>
          </a:p>
          <a:p>
            <a:pPr lvl="1"/>
            <a:r>
              <a:rPr lang="zh-TW" altLang="en-US" sz="2400" dirty="0" smtClean="0"/>
              <a:t>如使用繁體中文的員工出差到日本分公司</a:t>
            </a:r>
            <a:endParaRPr lang="en-US" sz="2400" dirty="0" smtClean="0"/>
          </a:p>
          <a:p>
            <a:r>
              <a:rPr lang="zh-TW" altLang="en-US" sz="2800" dirty="0" smtClean="0"/>
              <a:t>偵測並套用使用者的區域與地區設定</a:t>
            </a:r>
            <a:endParaRPr lang="en-US" sz="2800" dirty="0" smtClean="0"/>
          </a:p>
          <a:p>
            <a:r>
              <a:rPr lang="zh-TW" altLang="en-US" sz="2800" dirty="0" smtClean="0"/>
              <a:t>自動偵測系統本機系統區域</a:t>
            </a:r>
            <a:r>
              <a:rPr lang="en-US" altLang="zh-TW" sz="2800" dirty="0" smtClean="0"/>
              <a:t>/</a:t>
            </a:r>
            <a:r>
              <a:rPr lang="zh-TW" altLang="en-US" sz="2800" dirty="0" smtClean="0"/>
              <a:t>顯示語言設定</a:t>
            </a:r>
            <a:endParaRPr lang="en-US" sz="2800" dirty="0" smtClean="0"/>
          </a:p>
          <a:p>
            <a:pPr lvl="1"/>
            <a:r>
              <a:rPr lang="zh-TW" altLang="en-US" sz="2400" dirty="0" smtClean="0"/>
              <a:t>自動載入適當的資源檔案</a:t>
            </a:r>
            <a:endParaRPr lang="en-US" sz="2400" dirty="0" smtClean="0"/>
          </a:p>
          <a:p>
            <a:r>
              <a:rPr lang="zh-TW" altLang="en-US" sz="2800" dirty="0" smtClean="0"/>
              <a:t>排序 </a:t>
            </a:r>
            <a:r>
              <a:rPr lang="en-US" altLang="zh-TW" sz="2800" dirty="0" smtClean="0"/>
              <a:t>(sequencing)</a:t>
            </a:r>
            <a:r>
              <a:rPr lang="zh-TW" altLang="en-US" sz="2800" dirty="0" smtClean="0"/>
              <a:t> 非英語系</a:t>
            </a:r>
            <a:r>
              <a:rPr lang="en-US" altLang="zh-TW" sz="2800" dirty="0" smtClean="0"/>
              <a:t>/</a:t>
            </a:r>
            <a:r>
              <a:rPr lang="zh-TW" altLang="en-US" sz="2800" dirty="0" smtClean="0"/>
              <a:t>本地化的應用程式 </a:t>
            </a:r>
            <a:r>
              <a:rPr lang="en-US" altLang="zh-TW" sz="2800" dirty="0" smtClean="0"/>
              <a:t>(</a:t>
            </a:r>
            <a:r>
              <a:rPr lang="zh-TW" altLang="en-US" sz="2800" dirty="0" smtClean="0"/>
              <a:t>例如原為英文但在台灣本地化成繁體中文的應用程式</a:t>
            </a:r>
            <a:r>
              <a:rPr lang="en-US" altLang="zh-TW" sz="2800" dirty="0" smtClean="0"/>
              <a:t>)</a:t>
            </a:r>
            <a:endParaRPr lang="en-US" sz="2800" dirty="0" smtClean="0"/>
          </a:p>
        </p:txBody>
      </p:sp>
      <p:sp>
        <p:nvSpPr>
          <p:cNvPr id="5" name="TextBox 4"/>
          <p:cNvSpPr txBox="1"/>
          <p:nvPr/>
        </p:nvSpPr>
        <p:spPr>
          <a:xfrm>
            <a:off x="381000" y="6344483"/>
            <a:ext cx="4653838" cy="307777"/>
          </a:xfrm>
          <a:prstGeom prst="rect">
            <a:avLst/>
          </a:prstGeom>
          <a:noFill/>
        </p:spPr>
        <p:txBody>
          <a:bodyPr wrap="none" rtlCol="0">
            <a:spAutoFit/>
          </a:bodyPr>
          <a:lstStyle/>
          <a:p>
            <a:pPr marL="0" lvl="1"/>
            <a:r>
              <a:rPr lang="en-US" sz="1400" i="1" dirty="0" smtClean="0"/>
              <a:t>*Still does not support Complex-script or BIDI languages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70012" y="4373389"/>
          <a:ext cx="7386638" cy="1847088"/>
        </p:xfrm>
        <a:graphic>
          <a:graphicData uri="http://schemas.openxmlformats.org/drawingml/2006/table">
            <a:tbl>
              <a:tblPr firstRow="1" bandRow="1">
                <a:tableStyleId>{2D5ABB26-0587-4C30-8999-92F81FD0307C}</a:tableStyleId>
              </a:tblPr>
              <a:tblGrid>
                <a:gridCol w="3693319"/>
                <a:gridCol w="3693319"/>
              </a:tblGrid>
              <a:tr h="1143000">
                <a:tc>
                  <a:txBody>
                    <a:bodyPr/>
                    <a:lstStyle/>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巴西葡萄牙語</a:t>
                      </a:r>
                      <a:endParaRPr lang="en-US" sz="1800" kern="1200" dirty="0" smtClean="0">
                        <a:solidFill>
                          <a:schemeClr val="bg1"/>
                        </a:solidFill>
                        <a:latin typeface="Calibri" pitchFamily="34" charset="0"/>
                        <a:ea typeface="+mn-ea"/>
                        <a:cs typeface="+mn-cs"/>
                      </a:endParaRPr>
                    </a:p>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簡體中文語系</a:t>
                      </a:r>
                      <a:endParaRPr lang="en-US" sz="1800" kern="1200" dirty="0" smtClean="0">
                        <a:solidFill>
                          <a:schemeClr val="bg1"/>
                        </a:solidFill>
                        <a:latin typeface="Calibri" pitchFamily="34" charset="0"/>
                        <a:ea typeface="+mn-ea"/>
                        <a:cs typeface="+mn-cs"/>
                      </a:endParaRPr>
                    </a:p>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b="0" u="sng" kern="1200" dirty="0" smtClean="0">
                          <a:solidFill>
                            <a:schemeClr val="bg1"/>
                          </a:solidFill>
                          <a:latin typeface="Calibri" pitchFamily="34" charset="0"/>
                          <a:ea typeface="+mn-ea"/>
                          <a:cs typeface="+mn-cs"/>
                        </a:rPr>
                        <a:t>繁體中文語系</a:t>
                      </a:r>
                      <a:endParaRPr lang="en-US" sz="1800" b="0" u="sng" kern="1200" dirty="0" smtClean="0">
                        <a:solidFill>
                          <a:schemeClr val="bg1"/>
                        </a:solidFill>
                        <a:latin typeface="Calibri" pitchFamily="34" charset="0"/>
                        <a:ea typeface="+mn-ea"/>
                        <a:cs typeface="+mn-cs"/>
                      </a:endParaRPr>
                    </a:p>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荷蘭語</a:t>
                      </a:r>
                      <a:r>
                        <a:rPr lang="en-US" sz="1800" kern="1200" dirty="0" smtClean="0">
                          <a:solidFill>
                            <a:schemeClr val="bg1"/>
                          </a:solidFill>
                          <a:latin typeface="Calibri" pitchFamily="34" charset="0"/>
                          <a:ea typeface="+mn-ea"/>
                          <a:cs typeface="+mn-cs"/>
                        </a:rPr>
                        <a:t> (Client Only)</a:t>
                      </a:r>
                    </a:p>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法語</a:t>
                      </a:r>
                      <a:endParaRPr lang="en-US" sz="1800" kern="1200" dirty="0" smtClean="0">
                        <a:solidFill>
                          <a:schemeClr val="bg1"/>
                        </a:solidFill>
                        <a:latin typeface="Calibri" pitchFamily="34" charset="0"/>
                        <a:ea typeface="+mn-ea"/>
                        <a:cs typeface="+mn-cs"/>
                      </a:endParaRPr>
                    </a:p>
                    <a:p>
                      <a:pPr marL="280988" marR="0" lvl="0" indent="-280988" algn="l" defTabSz="914363" rtl="0" eaLnBrk="1" fontAlgn="auto" latinLnBrk="0" hangingPunct="1">
                        <a:lnSpc>
                          <a:spcPct val="90000"/>
                        </a:lnSpc>
                        <a:spcBef>
                          <a:spcPct val="20000"/>
                        </a:spcBef>
                        <a:spcAft>
                          <a:spcPts val="0"/>
                        </a:spcAft>
                        <a:buClrTx/>
                        <a:buSzPct val="120000"/>
                        <a:buFontTx/>
                        <a:buBlip>
                          <a:blip r:embed="rId3"/>
                        </a:buBlip>
                        <a:tabLst/>
                        <a:defRPr/>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德語</a:t>
                      </a:r>
                      <a:endParaRPr lang="en-US" sz="1800" kern="1200" dirty="0" smtClean="0">
                        <a:solidFill>
                          <a:schemeClr val="bg1"/>
                        </a:solidFill>
                        <a:latin typeface="Calibri" pitchFamily="34" charset="0"/>
                        <a:ea typeface="+mn-ea"/>
                        <a:cs typeface="+mn-cs"/>
                      </a:endParaRPr>
                    </a:p>
                  </a:txBody>
                  <a:tcPr>
                    <a:lnR>
                      <a:noFill/>
                    </a:lnR>
                  </a:tcPr>
                </a:tc>
                <a:tc>
                  <a:txBody>
                    <a:bodyPr/>
                    <a:lstStyle/>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義大利語</a:t>
                      </a:r>
                      <a:endParaRPr lang="en-US" sz="1800" kern="1200" dirty="0" smtClean="0">
                        <a:solidFill>
                          <a:schemeClr val="bg1"/>
                        </a:solidFill>
                        <a:latin typeface="Calibri" pitchFamily="34" charset="0"/>
                        <a:ea typeface="+mn-ea"/>
                        <a:cs typeface="+mn-cs"/>
                      </a:endParaRPr>
                    </a:p>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日本語</a:t>
                      </a:r>
                      <a:endParaRPr lang="en-US" sz="1800" kern="1200" dirty="0" smtClean="0">
                        <a:solidFill>
                          <a:schemeClr val="bg1"/>
                        </a:solidFill>
                        <a:latin typeface="Calibri" pitchFamily="34" charset="0"/>
                        <a:ea typeface="+mn-ea"/>
                        <a:cs typeface="+mn-cs"/>
                      </a:endParaRPr>
                    </a:p>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韓語</a:t>
                      </a:r>
                      <a:endParaRPr lang="en-US" sz="1800" kern="1200" dirty="0" smtClean="0">
                        <a:solidFill>
                          <a:schemeClr val="bg1"/>
                        </a:solidFill>
                        <a:latin typeface="Calibri" pitchFamily="34" charset="0"/>
                        <a:ea typeface="+mn-ea"/>
                        <a:cs typeface="+mn-cs"/>
                      </a:endParaRPr>
                    </a:p>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俄語</a:t>
                      </a:r>
                      <a:endParaRPr lang="en-US" sz="1800" kern="1200" dirty="0" smtClean="0">
                        <a:solidFill>
                          <a:schemeClr val="bg1"/>
                        </a:solidFill>
                        <a:latin typeface="Calibri" pitchFamily="34" charset="0"/>
                        <a:ea typeface="+mn-ea"/>
                        <a:cs typeface="+mn-cs"/>
                      </a:endParaRPr>
                    </a:p>
                    <a:p>
                      <a:pPr marL="280988" lvl="0" indent="-280988" algn="l" defTabSz="914363" rtl="0" eaLnBrk="1" latinLnBrk="0" hangingPunct="1">
                        <a:lnSpc>
                          <a:spcPct val="90000"/>
                        </a:lnSpc>
                        <a:spcBef>
                          <a:spcPct val="20000"/>
                        </a:spcBef>
                        <a:buSzPct val="120000"/>
                        <a:buFontTx/>
                        <a:buBlip>
                          <a:blip r:embed="rId3"/>
                        </a:buBlip>
                      </a:pPr>
                      <a:r>
                        <a:rPr lang="en-US" sz="1800" kern="1200" dirty="0" smtClean="0">
                          <a:solidFill>
                            <a:schemeClr val="bg1"/>
                          </a:solidFill>
                          <a:latin typeface="Calibri" pitchFamily="34" charset="0"/>
                          <a:ea typeface="+mn-ea"/>
                          <a:cs typeface="+mn-cs"/>
                        </a:rPr>
                        <a:t> </a:t>
                      </a:r>
                      <a:r>
                        <a:rPr lang="zh-TW" altLang="en-US" sz="1800" kern="1200" dirty="0" smtClean="0">
                          <a:solidFill>
                            <a:schemeClr val="bg1"/>
                          </a:solidFill>
                          <a:latin typeface="Calibri" pitchFamily="34" charset="0"/>
                          <a:ea typeface="+mn-ea"/>
                          <a:cs typeface="+mn-cs"/>
                        </a:rPr>
                        <a:t>西班牙語</a:t>
                      </a:r>
                      <a:endParaRPr lang="en-US" sz="1800" kern="1200" dirty="0" smtClean="0">
                        <a:solidFill>
                          <a:schemeClr val="bg1"/>
                        </a:solidFill>
                        <a:latin typeface="Calibri" pitchFamily="34" charset="0"/>
                        <a:ea typeface="+mn-ea"/>
                        <a:cs typeface="+mn-cs"/>
                      </a:endParaRPr>
                    </a:p>
                  </a:txBody>
                  <a:tcPr>
                    <a:lnL>
                      <a:noFill/>
                    </a:lnL>
                    <a:lnR>
                      <a:noFill/>
                    </a:lnR>
                    <a:lnT>
                      <a:noFill/>
                    </a:lnT>
                    <a:lnB>
                      <a:noFill/>
                    </a:lnB>
                    <a:lnTlToBr w="12700" cmpd="sng">
                      <a:noFill/>
                      <a:prstDash val="solid"/>
                    </a:lnTlToBr>
                    <a:lnBlToTr w="12700" cmpd="sng">
                      <a:noFill/>
                      <a:prstDash val="solid"/>
                    </a:lnBlToTr>
                  </a:tcPr>
                </a:tc>
              </a:tr>
            </a:tbl>
          </a:graphicData>
        </a:graphic>
      </p:graphicFrame>
      <p:sp>
        <p:nvSpPr>
          <p:cNvPr id="2" name="Title 1"/>
          <p:cNvSpPr>
            <a:spLocks noGrp="1"/>
          </p:cNvSpPr>
          <p:nvPr>
            <p:ph type="title"/>
          </p:nvPr>
        </p:nvSpPr>
        <p:spPr>
          <a:xfrm>
            <a:off x="387054" y="228600"/>
            <a:ext cx="8375946" cy="1163395"/>
          </a:xfrm>
        </p:spPr>
        <p:txBody>
          <a:bodyPr>
            <a:normAutofit fontScale="90000"/>
          </a:bodyPr>
          <a:lstStyle/>
          <a:p>
            <a:r>
              <a:rPr lang="zh-TW" altLang="en-US" dirty="0" smtClean="0"/>
              <a:t>全球化</a:t>
            </a:r>
            <a:r>
              <a:rPr lang="en-US" dirty="0" smtClean="0"/>
              <a:t/>
            </a:r>
            <a:br>
              <a:rPr lang="en-US" dirty="0" smtClean="0"/>
            </a:br>
            <a:r>
              <a:rPr lang="zh-TW" altLang="en-US" sz="3600" dirty="0" smtClean="0">
                <a:solidFill>
                  <a:schemeClr val="tx2"/>
                </a:solidFill>
              </a:rPr>
              <a:t>全球化與本地化特點</a:t>
            </a:r>
            <a:endParaRPr lang="en-US" sz="3600" dirty="0">
              <a:solidFill>
                <a:schemeClr val="tx2"/>
              </a:solidFill>
            </a:endParaRPr>
          </a:p>
        </p:txBody>
      </p:sp>
      <p:sp>
        <p:nvSpPr>
          <p:cNvPr id="47106" name="Text Placeholder 2"/>
          <p:cNvSpPr>
            <a:spLocks noGrp="1"/>
          </p:cNvSpPr>
          <p:nvPr>
            <p:ph idx="1"/>
          </p:nvPr>
        </p:nvSpPr>
        <p:spPr>
          <a:xfrm>
            <a:off x="381000" y="1905000"/>
            <a:ext cx="8382000" cy="1809726"/>
          </a:xfrm>
        </p:spPr>
        <p:txBody>
          <a:bodyPr>
            <a:normAutofit fontScale="92500" lnSpcReduction="10000"/>
          </a:bodyPr>
          <a:lstStyle/>
          <a:p>
            <a:r>
              <a:rPr lang="zh-TW" altLang="en-US" sz="2800" dirty="0" smtClean="0"/>
              <a:t>支援具備特殊字元的非英語系應用程式</a:t>
            </a:r>
            <a:endParaRPr lang="en-US" sz="2800" dirty="0" smtClean="0"/>
          </a:p>
          <a:p>
            <a:r>
              <a:rPr lang="zh-TW" altLang="en-US" sz="2800" dirty="0" smtClean="0"/>
              <a:t>支援非英語系目錄服務</a:t>
            </a:r>
            <a:r>
              <a:rPr lang="en-US" sz="2800" dirty="0" smtClean="0"/>
              <a:t> </a:t>
            </a:r>
            <a:r>
              <a:rPr lang="en-US" altLang="zh-TW" sz="2800" dirty="0" smtClean="0"/>
              <a:t>(</a:t>
            </a:r>
            <a:r>
              <a:rPr lang="en-US" sz="2800" dirty="0" smtClean="0"/>
              <a:t>Active Directory</a:t>
            </a:r>
            <a:r>
              <a:rPr lang="en-US" altLang="zh-TW" sz="2800" dirty="0" smtClean="0"/>
              <a:t>)</a:t>
            </a:r>
            <a:r>
              <a:rPr lang="en-US" sz="2800" dirty="0" smtClean="0"/>
              <a:t> </a:t>
            </a:r>
            <a:r>
              <a:rPr lang="zh-TW" altLang="en-US" sz="2800" dirty="0" smtClean="0"/>
              <a:t>與伺服器</a:t>
            </a:r>
            <a:endParaRPr lang="en-US" sz="2800" dirty="0" smtClean="0"/>
          </a:p>
          <a:p>
            <a:r>
              <a:rPr lang="zh-TW" altLang="en-US" sz="2800" dirty="0" smtClean="0"/>
              <a:t>執行時的區域設置偵測</a:t>
            </a:r>
            <a:endParaRPr lang="en-US" sz="2800" dirty="0" smtClean="0"/>
          </a:p>
          <a:p>
            <a:r>
              <a:rPr lang="zh-TW" altLang="en-US" sz="2800" dirty="0" smtClean="0"/>
              <a:t>本地化成</a:t>
            </a:r>
            <a:r>
              <a:rPr lang="en-US" altLang="zh-TW" sz="2800" dirty="0" smtClean="0"/>
              <a:t>11</a:t>
            </a:r>
            <a:r>
              <a:rPr lang="zh-TW" altLang="en-US" sz="2800" dirty="0" smtClean="0"/>
              <a:t>國語言</a:t>
            </a:r>
            <a:endParaRPr lang="en-US" sz="28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smtClean="0"/>
              <a:t>議程大綱</a:t>
            </a:r>
            <a:endParaRPr lang="en-US" dirty="0"/>
          </a:p>
        </p:txBody>
      </p:sp>
      <p:sp>
        <p:nvSpPr>
          <p:cNvPr id="3" name="Content Placeholder 2"/>
          <p:cNvSpPr>
            <a:spLocks noGrp="1"/>
          </p:cNvSpPr>
          <p:nvPr>
            <p:ph idx="1"/>
          </p:nvPr>
        </p:nvSpPr>
        <p:spPr>
          <a:xfrm>
            <a:off x="381000" y="1412875"/>
            <a:ext cx="8382000" cy="3354765"/>
          </a:xfrm>
        </p:spPr>
        <p:txBody>
          <a:bodyPr>
            <a:normAutofit fontScale="92500" lnSpcReduction="10000"/>
          </a:bodyPr>
          <a:lstStyle/>
          <a:p>
            <a:r>
              <a:rPr lang="en-US" altLang="zh-TW" dirty="0" smtClean="0"/>
              <a:t>MDOP</a:t>
            </a:r>
            <a:r>
              <a:rPr lang="zh-TW" altLang="en-US" dirty="0" smtClean="0"/>
              <a:t> 簡介</a:t>
            </a:r>
            <a:endParaRPr lang="en-US" dirty="0" smtClean="0"/>
          </a:p>
          <a:p>
            <a:r>
              <a:rPr lang="zh-TW" altLang="en-US" dirty="0" smtClean="0"/>
              <a:t>檢視微軟應用程式虛擬化 </a:t>
            </a:r>
            <a:r>
              <a:rPr lang="en-US" dirty="0" smtClean="0"/>
              <a:t>4.5 </a:t>
            </a:r>
            <a:r>
              <a:rPr lang="zh-TW" altLang="en-US" dirty="0" smtClean="0"/>
              <a:t>新的投資領域</a:t>
            </a:r>
            <a:endParaRPr lang="en-US" altLang="zh-TW" dirty="0" smtClean="0"/>
          </a:p>
          <a:p>
            <a:pPr lvl="1"/>
            <a:r>
              <a:rPr lang="zh-TW" altLang="en-US" dirty="0" smtClean="0"/>
              <a:t>部署彈性與應用規模</a:t>
            </a:r>
            <a:endParaRPr lang="en-US" dirty="0" smtClean="0"/>
          </a:p>
          <a:p>
            <a:pPr lvl="1"/>
            <a:endParaRPr lang="en-US" sz="1200" dirty="0" smtClean="0"/>
          </a:p>
          <a:p>
            <a:pPr lvl="1"/>
            <a:r>
              <a:rPr lang="zh-TW" altLang="en-US" dirty="0" smtClean="0"/>
              <a:t>應用程式互通性</a:t>
            </a:r>
            <a:endParaRPr lang="en-US" dirty="0" smtClean="0"/>
          </a:p>
          <a:p>
            <a:pPr lvl="1"/>
            <a:endParaRPr lang="en-US" sz="1200" dirty="0" smtClean="0"/>
          </a:p>
          <a:p>
            <a:pPr lvl="1"/>
            <a:r>
              <a:rPr lang="zh-TW" altLang="en-US" dirty="0" smtClean="0"/>
              <a:t>管理上的投資</a:t>
            </a:r>
            <a:endParaRPr lang="en-US" altLang="zh-TW" sz="1200" dirty="0" smtClean="0"/>
          </a:p>
          <a:p>
            <a:r>
              <a:rPr lang="en-US" altLang="zh-TW" dirty="0" smtClean="0"/>
              <a:t>Q&amp;A</a:t>
            </a: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1163395"/>
          </a:xfrm>
        </p:spPr>
        <p:txBody>
          <a:bodyPr>
            <a:normAutofit fontScale="90000"/>
          </a:bodyPr>
          <a:lstStyle/>
          <a:p>
            <a:r>
              <a:rPr lang="en-US" dirty="0" smtClean="0"/>
              <a:t>Microsoft </a:t>
            </a:r>
            <a:r>
              <a:rPr lang="zh-TW" altLang="en-US" dirty="0" smtClean="0"/>
              <a:t>安全標準</a:t>
            </a:r>
            <a:r>
              <a:rPr lang="en-US" dirty="0" smtClean="0"/>
              <a:t/>
            </a:r>
            <a:br>
              <a:rPr lang="en-US" dirty="0" smtClean="0"/>
            </a:br>
            <a:r>
              <a:rPr lang="zh-TW" altLang="en-US" sz="3600" dirty="0" smtClean="0">
                <a:solidFill>
                  <a:schemeClr val="tx2"/>
                </a:solidFill>
              </a:rPr>
              <a:t>商業目標</a:t>
            </a:r>
            <a:endParaRPr lang="en-US" dirty="0">
              <a:solidFill>
                <a:schemeClr val="tx2"/>
              </a:solidFill>
            </a:endParaRPr>
          </a:p>
        </p:txBody>
      </p:sp>
      <p:sp>
        <p:nvSpPr>
          <p:cNvPr id="3" name="Content Placeholder 2"/>
          <p:cNvSpPr>
            <a:spLocks noGrp="1"/>
          </p:cNvSpPr>
          <p:nvPr>
            <p:ph idx="1"/>
          </p:nvPr>
        </p:nvSpPr>
        <p:spPr>
          <a:xfrm>
            <a:off x="381000" y="1905000"/>
            <a:ext cx="8382000" cy="3490186"/>
          </a:xfrm>
        </p:spPr>
        <p:txBody>
          <a:bodyPr>
            <a:normAutofit fontScale="92500" lnSpcReduction="10000"/>
          </a:bodyPr>
          <a:lstStyle/>
          <a:p>
            <a:r>
              <a:rPr lang="zh-TW" altLang="en-US" dirty="0" smtClean="0"/>
              <a:t>採用微軟的安全計畫</a:t>
            </a:r>
            <a:endParaRPr lang="en-US" dirty="0" smtClean="0"/>
          </a:p>
          <a:p>
            <a:pPr lvl="1"/>
            <a:r>
              <a:rPr lang="en-US" dirty="0" smtClean="0"/>
              <a:t>Trustworthy Computing (</a:t>
            </a:r>
            <a:r>
              <a:rPr lang="en-US" dirty="0" err="1" smtClean="0"/>
              <a:t>TwC</a:t>
            </a:r>
            <a:r>
              <a:rPr lang="en-US" dirty="0" smtClean="0"/>
              <a:t>)</a:t>
            </a:r>
          </a:p>
          <a:p>
            <a:pPr lvl="1"/>
            <a:r>
              <a:rPr lang="en-US" dirty="0" smtClean="0"/>
              <a:t>Secure Windows Initiative (SWI)</a:t>
            </a:r>
          </a:p>
          <a:p>
            <a:pPr lvl="1"/>
            <a:r>
              <a:rPr lang="en-US" dirty="0" smtClean="0"/>
              <a:t>Security Development Lifecycle (SDL)</a:t>
            </a:r>
          </a:p>
          <a:p>
            <a:r>
              <a:rPr lang="zh-TW" altLang="en-US" dirty="0" smtClean="0"/>
              <a:t>經由有線的加密幫助支援隱私權保證</a:t>
            </a:r>
            <a:endParaRPr lang="en-US" dirty="0" smtClean="0"/>
          </a:p>
          <a:p>
            <a:r>
              <a:rPr lang="zh-TW" altLang="en-US" dirty="0" smtClean="0"/>
              <a:t>啟用面臨網際網路的情境</a:t>
            </a:r>
            <a:endParaRPr lang="en-US" dirty="0" smtClean="0"/>
          </a:p>
          <a:p>
            <a:r>
              <a:rPr lang="en-US" dirty="0" smtClean="0"/>
              <a:t>Secure by Default </a:t>
            </a:r>
            <a:r>
              <a:rPr lang="zh-TW" altLang="en-US" dirty="0" smtClean="0"/>
              <a:t>設定已經可以使用</a:t>
            </a:r>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800" y="1934155"/>
            <a:ext cx="7772400" cy="1362075"/>
          </a:xfrm>
        </p:spPr>
        <p:txBody>
          <a:bodyPr>
            <a:noAutofit/>
          </a:bodyPr>
          <a:lstStyle/>
          <a:p>
            <a:r>
              <a:rPr lang="en-US" sz="8000" dirty="0" smtClean="0">
                <a:solidFill>
                  <a:schemeClr val="bg1"/>
                </a:solidFill>
              </a:rPr>
              <a:t>Q &amp; A</a:t>
            </a:r>
            <a:r>
              <a:rPr lang="en-US" sz="7200" dirty="0" smtClean="0"/>
              <a:t/>
            </a:r>
            <a:br>
              <a:rPr lang="en-US" sz="7200" dirty="0" smtClean="0"/>
            </a:br>
            <a:endParaRPr lang="en-US" sz="7200"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3" descr="Circular-Field"/>
          <p:cNvPicPr>
            <a:picLocks noChangeAspect="1" noChangeArrowheads="1"/>
          </p:cNvPicPr>
          <p:nvPr/>
        </p:nvPicPr>
        <p:blipFill>
          <a:blip r:embed="rId2"/>
          <a:srcRect/>
          <a:stretch>
            <a:fillRect/>
          </a:stretch>
        </p:blipFill>
        <p:spPr bwMode="auto">
          <a:xfrm>
            <a:off x="581025" y="2125663"/>
            <a:ext cx="7572375" cy="4656137"/>
          </a:xfrm>
          <a:prstGeom prst="rect">
            <a:avLst/>
          </a:prstGeom>
          <a:noFill/>
          <a:ln w="9525">
            <a:noFill/>
            <a:miter lim="800000"/>
            <a:headEnd/>
            <a:tailEnd/>
          </a:ln>
        </p:spPr>
      </p:pic>
      <p:pic>
        <p:nvPicPr>
          <p:cNvPr id="109" name="Picture 6" descr="C:\Program Files\Microsoft Resource DVD Artwork\DVD_ART\Artwork_Imagery\Shapes and Graphics\Connectors\connector stars - gold 5.png"/>
          <p:cNvPicPr>
            <a:picLocks noChangeAspect="1" noChangeArrowheads="1"/>
          </p:cNvPicPr>
          <p:nvPr/>
        </p:nvPicPr>
        <p:blipFill>
          <a:blip r:embed="rId3"/>
          <a:srcRect/>
          <a:stretch>
            <a:fillRect/>
          </a:stretch>
        </p:blipFill>
        <p:spPr bwMode="auto">
          <a:xfrm rot="-1898132">
            <a:off x="2590800" y="2590800"/>
            <a:ext cx="3962400" cy="3771900"/>
          </a:xfrm>
          <a:prstGeom prst="rect">
            <a:avLst/>
          </a:prstGeom>
          <a:noFill/>
          <a:ln w="9525">
            <a:noFill/>
            <a:miter lim="800000"/>
            <a:headEnd/>
            <a:tailEnd/>
          </a:ln>
        </p:spPr>
      </p:pic>
      <p:grpSp>
        <p:nvGrpSpPr>
          <p:cNvPr id="2" name="Group 67"/>
          <p:cNvGrpSpPr>
            <a:grpSpLocks/>
          </p:cNvGrpSpPr>
          <p:nvPr/>
        </p:nvGrpSpPr>
        <p:grpSpPr bwMode="auto">
          <a:xfrm>
            <a:off x="3686175" y="3752850"/>
            <a:ext cx="2262188" cy="879475"/>
            <a:chOff x="3686175" y="3752150"/>
            <a:chExt cx="2262188" cy="880175"/>
          </a:xfrm>
        </p:grpSpPr>
        <p:pic>
          <p:nvPicPr>
            <p:cNvPr id="25673" name="Picture 10" descr="Logo-Systems-Center"/>
            <p:cNvPicPr>
              <a:picLocks noChangeAspect="1" noChangeArrowheads="1"/>
            </p:cNvPicPr>
            <p:nvPr/>
          </p:nvPicPr>
          <p:blipFill>
            <a:blip r:embed="rId4"/>
            <a:srcRect/>
            <a:stretch>
              <a:fillRect/>
            </a:stretch>
          </p:blipFill>
          <p:spPr bwMode="auto">
            <a:xfrm>
              <a:off x="3810000" y="4054475"/>
              <a:ext cx="2138363" cy="577850"/>
            </a:xfrm>
            <a:prstGeom prst="rect">
              <a:avLst/>
            </a:prstGeom>
            <a:noFill/>
            <a:ln w="9525">
              <a:noFill/>
              <a:miter lim="800000"/>
              <a:headEnd/>
              <a:tailEnd/>
            </a:ln>
          </p:spPr>
        </p:pic>
        <p:sp>
          <p:nvSpPr>
            <p:cNvPr id="25674" name="Rectangle 19"/>
            <p:cNvSpPr>
              <a:spLocks noChangeArrowheads="1"/>
            </p:cNvSpPr>
            <p:nvPr/>
          </p:nvSpPr>
          <p:spPr bwMode="auto">
            <a:xfrm>
              <a:off x="3686175" y="3752150"/>
              <a:ext cx="1622425" cy="339725"/>
            </a:xfrm>
            <a:prstGeom prst="rect">
              <a:avLst/>
            </a:prstGeom>
            <a:noFill/>
            <a:ln w="9525">
              <a:noFill/>
              <a:miter lim="800000"/>
              <a:headEnd/>
              <a:tailEnd/>
            </a:ln>
          </p:spPr>
          <p:txBody>
            <a:bodyPr>
              <a:spAutoFit/>
            </a:bodyPr>
            <a:lstStyle/>
            <a:p>
              <a:pPr algn="ctr" eaLnBrk="0" hangingPunct="0">
                <a:lnSpc>
                  <a:spcPct val="90000"/>
                </a:lnSpc>
              </a:pPr>
              <a:r>
                <a:rPr kumimoji="0" lang="en-US" altLang="zh-TW" dirty="0">
                  <a:solidFill>
                    <a:srgbClr val="C00000"/>
                  </a:solidFill>
                  <a:latin typeface="Segoe"/>
                  <a:ea typeface="微軟正黑體" pitchFamily="34" charset="-120"/>
                </a:rPr>
                <a:t>Management</a:t>
              </a:r>
            </a:p>
          </p:txBody>
        </p:sp>
      </p:grpSp>
      <p:grpSp>
        <p:nvGrpSpPr>
          <p:cNvPr id="3" name="Group 62"/>
          <p:cNvGrpSpPr>
            <a:grpSpLocks/>
          </p:cNvGrpSpPr>
          <p:nvPr/>
        </p:nvGrpSpPr>
        <p:grpSpPr bwMode="auto">
          <a:xfrm>
            <a:off x="338138" y="4876800"/>
            <a:ext cx="3354387" cy="1801813"/>
            <a:chOff x="338840" y="4876800"/>
            <a:chExt cx="3353685" cy="1802648"/>
          </a:xfrm>
        </p:grpSpPr>
        <p:pic>
          <p:nvPicPr>
            <p:cNvPr id="25669" name="Picture 7" descr="Desktop-Virtual"/>
            <p:cNvPicPr>
              <a:picLocks noChangeAspect="1" noChangeArrowheads="1"/>
            </p:cNvPicPr>
            <p:nvPr/>
          </p:nvPicPr>
          <p:blipFill>
            <a:blip r:embed="rId5"/>
            <a:srcRect/>
            <a:stretch>
              <a:fillRect/>
            </a:stretch>
          </p:blipFill>
          <p:spPr bwMode="auto">
            <a:xfrm>
              <a:off x="2286000" y="4995863"/>
              <a:ext cx="1406525" cy="1557337"/>
            </a:xfrm>
            <a:prstGeom prst="rect">
              <a:avLst/>
            </a:prstGeom>
            <a:noFill/>
            <a:ln w="9525">
              <a:noFill/>
              <a:miter lim="800000"/>
              <a:headEnd/>
              <a:tailEnd/>
            </a:ln>
          </p:spPr>
        </p:pic>
        <p:pic>
          <p:nvPicPr>
            <p:cNvPr id="25670" name="Picture 12" descr="Logo-Virtual-PC"/>
            <p:cNvPicPr>
              <a:picLocks noChangeAspect="1" noChangeArrowheads="1"/>
            </p:cNvPicPr>
            <p:nvPr/>
          </p:nvPicPr>
          <p:blipFill>
            <a:blip r:embed="rId6"/>
            <a:srcRect/>
            <a:stretch>
              <a:fillRect/>
            </a:stretch>
          </p:blipFill>
          <p:spPr bwMode="auto">
            <a:xfrm>
              <a:off x="435944" y="5410200"/>
              <a:ext cx="936625" cy="365125"/>
            </a:xfrm>
            <a:prstGeom prst="rect">
              <a:avLst/>
            </a:prstGeom>
            <a:noFill/>
            <a:ln w="9525">
              <a:noFill/>
              <a:miter lim="800000"/>
              <a:headEnd/>
              <a:tailEnd/>
            </a:ln>
          </p:spPr>
        </p:pic>
        <p:sp>
          <p:nvSpPr>
            <p:cNvPr id="25671" name="Rectangle 21"/>
            <p:cNvSpPr>
              <a:spLocks noChangeArrowheads="1"/>
            </p:cNvSpPr>
            <p:nvPr/>
          </p:nvSpPr>
          <p:spPr bwMode="auto">
            <a:xfrm>
              <a:off x="338840" y="4876800"/>
              <a:ext cx="1638300" cy="314049"/>
            </a:xfrm>
            <a:prstGeom prst="rect">
              <a:avLst/>
            </a:prstGeom>
            <a:noFill/>
            <a:ln w="9525">
              <a:noFill/>
              <a:miter lim="800000"/>
              <a:headEnd/>
              <a:tailEnd/>
            </a:ln>
          </p:spPr>
          <p:txBody>
            <a:bodyPr>
              <a:spAutoFit/>
            </a:bodyPr>
            <a:lstStyle/>
            <a:p>
              <a:pPr eaLnBrk="0" hangingPunct="0">
                <a:lnSpc>
                  <a:spcPct val="90000"/>
                </a:lnSpc>
              </a:pPr>
              <a:r>
                <a:rPr kumimoji="0" lang="zh-TW" altLang="en-US" sz="1600" dirty="0">
                  <a:solidFill>
                    <a:srgbClr val="C00000"/>
                  </a:solidFill>
                  <a:latin typeface="Segoe"/>
                  <a:ea typeface="微軟正黑體" pitchFamily="34" charset="-120"/>
                </a:rPr>
                <a:t>桌面虛擬化</a:t>
              </a:r>
            </a:p>
          </p:txBody>
        </p:sp>
        <p:sp>
          <p:nvSpPr>
            <p:cNvPr id="32837" name="TextBox 117"/>
            <p:cNvSpPr txBox="1">
              <a:spLocks noChangeArrowheads="1"/>
            </p:cNvSpPr>
            <p:nvPr/>
          </p:nvSpPr>
          <p:spPr bwMode="auto">
            <a:xfrm>
              <a:off x="372170" y="6249036"/>
              <a:ext cx="1760170" cy="430412"/>
            </a:xfrm>
            <a:prstGeom prst="rect">
              <a:avLst/>
            </a:prstGeom>
            <a:noFill/>
            <a:ln w="9525">
              <a:noFill/>
              <a:miter lim="800000"/>
              <a:headEnd/>
              <a:tailEnd/>
            </a:ln>
          </p:spPr>
          <p:txBody>
            <a:bodyPr wrap="none">
              <a:spAutoFit/>
            </a:bodyPr>
            <a:lstStyle/>
            <a:p>
              <a:pPr defTabSz="914363" fontAlgn="auto">
                <a:spcBef>
                  <a:spcPts val="0"/>
                </a:spcBef>
                <a:spcAft>
                  <a:spcPts val="0"/>
                </a:spcAft>
                <a:defRPr/>
              </a:pPr>
              <a:r>
                <a:rPr kumimoji="0" lang="en-US" sz="1100" dirty="0">
                  <a:solidFill>
                    <a:schemeClr val="bg1"/>
                  </a:solidFill>
                  <a:effectLst>
                    <a:outerShdw blurRad="38100" dist="38100" dir="2700000" algn="tl">
                      <a:srgbClr val="000000">
                        <a:alpha val="43137"/>
                      </a:srgbClr>
                    </a:outerShdw>
                  </a:effectLst>
                  <a:latin typeface="Segoe UI" pitchFamily="34" charset="0"/>
                  <a:ea typeface="+mn-ea"/>
                  <a:cs typeface="Segoe UI" pitchFamily="34" charset="0"/>
                </a:rPr>
                <a:t>Windows Vista Enterprise</a:t>
              </a:r>
            </a:p>
            <a:p>
              <a:pPr defTabSz="914363" fontAlgn="auto">
                <a:spcBef>
                  <a:spcPts val="0"/>
                </a:spcBef>
                <a:spcAft>
                  <a:spcPts val="0"/>
                </a:spcAft>
                <a:defRPr/>
              </a:pPr>
              <a:r>
                <a:rPr kumimoji="0" lang="en-US" sz="1100" dirty="0">
                  <a:solidFill>
                    <a:schemeClr val="bg1"/>
                  </a:solidFill>
                  <a:effectLst>
                    <a:outerShdw blurRad="38100" dist="38100" dir="2700000" algn="tl">
                      <a:srgbClr val="000000">
                        <a:alpha val="43137"/>
                      </a:srgbClr>
                    </a:outerShdw>
                  </a:effectLst>
                  <a:latin typeface="Segoe UI" pitchFamily="34" charset="0"/>
                  <a:ea typeface="+mn-ea"/>
                  <a:cs typeface="Segoe UI" pitchFamily="34" charset="0"/>
                </a:rPr>
                <a:t>Centralized  Desktop </a:t>
              </a:r>
            </a:p>
          </p:txBody>
        </p:sp>
      </p:grpSp>
      <p:grpSp>
        <p:nvGrpSpPr>
          <p:cNvPr id="4" name="Group 69"/>
          <p:cNvGrpSpPr>
            <a:grpSpLocks/>
          </p:cNvGrpSpPr>
          <p:nvPr/>
        </p:nvGrpSpPr>
        <p:grpSpPr bwMode="auto">
          <a:xfrm>
            <a:off x="3429000" y="4648200"/>
            <a:ext cx="685800" cy="838200"/>
            <a:chOff x="3429000" y="4648200"/>
            <a:chExt cx="685800" cy="838200"/>
          </a:xfrm>
        </p:grpSpPr>
        <p:sp>
          <p:nvSpPr>
            <p:cNvPr id="120" name="Oval 119"/>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21" name="Oval 120"/>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22" name="Oval 121"/>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23" name="Oval 122"/>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grpSp>
      <p:grpSp>
        <p:nvGrpSpPr>
          <p:cNvPr id="5" name="Group 61"/>
          <p:cNvGrpSpPr>
            <a:grpSpLocks/>
          </p:cNvGrpSpPr>
          <p:nvPr/>
        </p:nvGrpSpPr>
        <p:grpSpPr bwMode="auto">
          <a:xfrm>
            <a:off x="5181600" y="5105400"/>
            <a:ext cx="3101975" cy="1752600"/>
            <a:chOff x="5181600" y="5105400"/>
            <a:chExt cx="3101469" cy="1752600"/>
          </a:xfrm>
        </p:grpSpPr>
        <p:pic>
          <p:nvPicPr>
            <p:cNvPr id="25655" name="Picture 5" descr="Desktop-SoftGrid"/>
            <p:cNvPicPr>
              <a:picLocks noChangeAspect="1" noChangeArrowheads="1"/>
            </p:cNvPicPr>
            <p:nvPr/>
          </p:nvPicPr>
          <p:blipFill>
            <a:blip r:embed="rId7"/>
            <a:srcRect/>
            <a:stretch>
              <a:fillRect/>
            </a:stretch>
          </p:blipFill>
          <p:spPr bwMode="auto">
            <a:xfrm>
              <a:off x="5181600" y="5135562"/>
              <a:ext cx="1590675" cy="1722438"/>
            </a:xfrm>
            <a:prstGeom prst="rect">
              <a:avLst/>
            </a:prstGeom>
            <a:noFill/>
            <a:ln w="9525">
              <a:noFill/>
              <a:miter lim="800000"/>
              <a:headEnd/>
              <a:tailEnd/>
            </a:ln>
          </p:spPr>
        </p:pic>
        <p:sp>
          <p:nvSpPr>
            <p:cNvPr id="25656" name="Rectangle 20"/>
            <p:cNvSpPr>
              <a:spLocks noChangeArrowheads="1"/>
            </p:cNvSpPr>
            <p:nvPr/>
          </p:nvSpPr>
          <p:spPr bwMode="auto">
            <a:xfrm>
              <a:off x="6533644" y="5105400"/>
              <a:ext cx="1749425" cy="313932"/>
            </a:xfrm>
            <a:prstGeom prst="rect">
              <a:avLst/>
            </a:prstGeom>
            <a:noFill/>
            <a:ln w="9525">
              <a:noFill/>
              <a:miter lim="800000"/>
              <a:headEnd/>
              <a:tailEnd/>
            </a:ln>
          </p:spPr>
          <p:txBody>
            <a:bodyPr>
              <a:spAutoFit/>
            </a:bodyPr>
            <a:lstStyle/>
            <a:p>
              <a:pPr eaLnBrk="0" hangingPunct="0">
                <a:lnSpc>
                  <a:spcPct val="90000"/>
                </a:lnSpc>
              </a:pPr>
              <a:r>
                <a:rPr kumimoji="0" lang="zh-TW" altLang="en-US" sz="1600" dirty="0">
                  <a:solidFill>
                    <a:srgbClr val="C00000"/>
                  </a:solidFill>
                  <a:latin typeface="Segoe"/>
                  <a:ea typeface="微軟正黑體" pitchFamily="34" charset="-120"/>
                </a:rPr>
                <a:t>應用程式虛擬化</a:t>
              </a:r>
            </a:p>
          </p:txBody>
        </p:sp>
      </p:grpSp>
      <p:grpSp>
        <p:nvGrpSpPr>
          <p:cNvPr id="6" name="Group 74"/>
          <p:cNvGrpSpPr>
            <a:grpSpLocks/>
          </p:cNvGrpSpPr>
          <p:nvPr/>
        </p:nvGrpSpPr>
        <p:grpSpPr bwMode="auto">
          <a:xfrm>
            <a:off x="4870450" y="4953000"/>
            <a:ext cx="409575" cy="457200"/>
            <a:chOff x="4869875" y="4953000"/>
            <a:chExt cx="409575" cy="457200"/>
          </a:xfrm>
        </p:grpSpPr>
        <p:sp>
          <p:nvSpPr>
            <p:cNvPr id="129" name="Cube 128"/>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30" name="Oval 129"/>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grpSp>
      <p:grpSp>
        <p:nvGrpSpPr>
          <p:cNvPr id="7" name="Group 56"/>
          <p:cNvGrpSpPr>
            <a:grpSpLocks/>
          </p:cNvGrpSpPr>
          <p:nvPr/>
        </p:nvGrpSpPr>
        <p:grpSpPr bwMode="auto">
          <a:xfrm>
            <a:off x="71438" y="2566988"/>
            <a:ext cx="3195637" cy="1724025"/>
            <a:chOff x="71480" y="2567781"/>
            <a:chExt cx="3195595" cy="1722438"/>
          </a:xfrm>
        </p:grpSpPr>
        <p:pic>
          <p:nvPicPr>
            <p:cNvPr id="25648" name="Picture 11" descr="Logo-Terminal-Services"/>
            <p:cNvPicPr>
              <a:picLocks noChangeAspect="1" noChangeArrowheads="1"/>
            </p:cNvPicPr>
            <p:nvPr/>
          </p:nvPicPr>
          <p:blipFill>
            <a:blip r:embed="rId8"/>
            <a:srcRect/>
            <a:stretch>
              <a:fillRect/>
            </a:stretch>
          </p:blipFill>
          <p:spPr bwMode="auto">
            <a:xfrm>
              <a:off x="152400" y="3344863"/>
              <a:ext cx="1520825" cy="339725"/>
            </a:xfrm>
            <a:prstGeom prst="rect">
              <a:avLst/>
            </a:prstGeom>
            <a:noFill/>
            <a:ln w="9525">
              <a:noFill/>
              <a:miter lim="800000"/>
              <a:headEnd/>
              <a:tailEnd/>
            </a:ln>
          </p:spPr>
        </p:pic>
        <p:sp>
          <p:nvSpPr>
            <p:cNvPr id="25649" name="Rectangle 22"/>
            <p:cNvSpPr>
              <a:spLocks noChangeArrowheads="1"/>
            </p:cNvSpPr>
            <p:nvPr/>
          </p:nvSpPr>
          <p:spPr bwMode="auto">
            <a:xfrm>
              <a:off x="71480" y="2754313"/>
              <a:ext cx="1600200" cy="313643"/>
            </a:xfrm>
            <a:prstGeom prst="rect">
              <a:avLst/>
            </a:prstGeom>
            <a:noFill/>
            <a:ln w="9525">
              <a:noFill/>
              <a:miter lim="800000"/>
              <a:headEnd/>
              <a:tailEnd/>
            </a:ln>
          </p:spPr>
          <p:txBody>
            <a:bodyPr>
              <a:spAutoFit/>
            </a:bodyPr>
            <a:lstStyle/>
            <a:p>
              <a:pPr eaLnBrk="0" hangingPunct="0">
                <a:lnSpc>
                  <a:spcPct val="90000"/>
                </a:lnSpc>
              </a:pPr>
              <a:r>
                <a:rPr kumimoji="0" lang="zh-TW" altLang="en-US" sz="1600" dirty="0">
                  <a:solidFill>
                    <a:srgbClr val="C00000"/>
                  </a:solidFill>
                  <a:latin typeface="Segoe"/>
                  <a:ea typeface="微軟正黑體" pitchFamily="34" charset="-120"/>
                </a:rPr>
                <a:t>表現層虛擬化</a:t>
              </a:r>
            </a:p>
          </p:txBody>
        </p:sp>
        <p:pic>
          <p:nvPicPr>
            <p:cNvPr id="25650" name="Picture 6" descr="Desktop-TS-Client"/>
            <p:cNvPicPr>
              <a:picLocks noChangeAspect="1" noChangeArrowheads="1"/>
            </p:cNvPicPr>
            <p:nvPr/>
          </p:nvPicPr>
          <p:blipFill>
            <a:blip r:embed="rId9"/>
            <a:srcRect/>
            <a:stretch>
              <a:fillRect/>
            </a:stretch>
          </p:blipFill>
          <p:spPr bwMode="auto">
            <a:xfrm>
              <a:off x="1676400" y="2567781"/>
              <a:ext cx="1590675" cy="1722438"/>
            </a:xfrm>
            <a:prstGeom prst="rect">
              <a:avLst/>
            </a:prstGeom>
            <a:noFill/>
            <a:ln w="9525">
              <a:noFill/>
              <a:miter lim="800000"/>
              <a:headEnd/>
              <a:tailEnd/>
            </a:ln>
          </p:spPr>
        </p:pic>
      </p:grpSp>
      <p:grpSp>
        <p:nvGrpSpPr>
          <p:cNvPr id="8" name="Group 70"/>
          <p:cNvGrpSpPr>
            <a:grpSpLocks/>
          </p:cNvGrpSpPr>
          <p:nvPr/>
        </p:nvGrpSpPr>
        <p:grpSpPr bwMode="auto">
          <a:xfrm>
            <a:off x="3154363" y="3663950"/>
            <a:ext cx="466725" cy="323850"/>
            <a:chOff x="3154875" y="3664525"/>
            <a:chExt cx="466725" cy="323850"/>
          </a:xfrm>
        </p:grpSpPr>
        <p:sp>
          <p:nvSpPr>
            <p:cNvPr id="136" name="Oval 135"/>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37" name="Oval 136"/>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grpSp>
      <p:grpSp>
        <p:nvGrpSpPr>
          <p:cNvPr id="9" name="Group 73"/>
          <p:cNvGrpSpPr>
            <a:grpSpLocks/>
          </p:cNvGrpSpPr>
          <p:nvPr/>
        </p:nvGrpSpPr>
        <p:grpSpPr bwMode="auto">
          <a:xfrm>
            <a:off x="5181600" y="3778250"/>
            <a:ext cx="1085850" cy="447675"/>
            <a:chOff x="5181600" y="3778950"/>
            <a:chExt cx="1085850" cy="447675"/>
          </a:xfrm>
        </p:grpSpPr>
        <p:sp>
          <p:nvSpPr>
            <p:cNvPr id="139" name="Cube 138"/>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40" name="Cube 139"/>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41" name="Oval 140"/>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42" name="Oval 141"/>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grpSp>
      <p:grpSp>
        <p:nvGrpSpPr>
          <p:cNvPr id="10" name="Group 60"/>
          <p:cNvGrpSpPr>
            <a:grpSpLocks/>
          </p:cNvGrpSpPr>
          <p:nvPr/>
        </p:nvGrpSpPr>
        <p:grpSpPr bwMode="auto">
          <a:xfrm>
            <a:off x="6124575" y="2112963"/>
            <a:ext cx="2936875" cy="2000250"/>
            <a:chOff x="6125303" y="2112963"/>
            <a:chExt cx="2935572" cy="2000918"/>
          </a:xfrm>
        </p:grpSpPr>
        <p:pic>
          <p:nvPicPr>
            <p:cNvPr id="25626" name="Picture 13" descr="Logo-Virtual-Server-2005-R2"/>
            <p:cNvPicPr>
              <a:picLocks noChangeAspect="1" noChangeArrowheads="1"/>
            </p:cNvPicPr>
            <p:nvPr/>
          </p:nvPicPr>
          <p:blipFill>
            <a:blip r:embed="rId10"/>
            <a:srcRect/>
            <a:stretch>
              <a:fillRect/>
            </a:stretch>
          </p:blipFill>
          <p:spPr bwMode="auto">
            <a:xfrm>
              <a:off x="7397175" y="3467946"/>
              <a:ext cx="1663700" cy="322263"/>
            </a:xfrm>
            <a:prstGeom prst="rect">
              <a:avLst/>
            </a:prstGeom>
            <a:noFill/>
            <a:ln w="9525">
              <a:noFill/>
              <a:miter lim="800000"/>
              <a:headEnd/>
              <a:tailEnd/>
            </a:ln>
          </p:spPr>
        </p:pic>
        <p:pic>
          <p:nvPicPr>
            <p:cNvPr id="25627" name="Picture 15" descr="Server-Physical-Single"/>
            <p:cNvPicPr>
              <a:picLocks noChangeAspect="1" noChangeArrowheads="1"/>
            </p:cNvPicPr>
            <p:nvPr/>
          </p:nvPicPr>
          <p:blipFill>
            <a:blip r:embed="rId11"/>
            <a:srcRect/>
            <a:stretch>
              <a:fillRect/>
            </a:stretch>
          </p:blipFill>
          <p:spPr bwMode="auto">
            <a:xfrm>
              <a:off x="6125303" y="3152063"/>
              <a:ext cx="1212850" cy="961818"/>
            </a:xfrm>
            <a:prstGeom prst="rect">
              <a:avLst/>
            </a:prstGeom>
            <a:noFill/>
            <a:ln w="9525">
              <a:noFill/>
              <a:miter lim="800000"/>
              <a:headEnd/>
              <a:tailEnd/>
            </a:ln>
          </p:spPr>
        </p:pic>
        <p:pic>
          <p:nvPicPr>
            <p:cNvPr id="25628" name="Picture 16" descr="Servers-Virtual-Two"/>
            <p:cNvPicPr>
              <a:picLocks noChangeAspect="1" noChangeArrowheads="1"/>
            </p:cNvPicPr>
            <p:nvPr/>
          </p:nvPicPr>
          <p:blipFill>
            <a:blip r:embed="rId12"/>
            <a:srcRect/>
            <a:stretch>
              <a:fillRect/>
            </a:stretch>
          </p:blipFill>
          <p:spPr bwMode="auto">
            <a:xfrm>
              <a:off x="6125303" y="2597767"/>
              <a:ext cx="1212850" cy="1124001"/>
            </a:xfrm>
            <a:prstGeom prst="rect">
              <a:avLst/>
            </a:prstGeom>
            <a:noFill/>
            <a:ln w="9525">
              <a:noFill/>
              <a:miter lim="800000"/>
              <a:headEnd/>
              <a:tailEnd/>
            </a:ln>
          </p:spPr>
        </p:pic>
        <p:sp>
          <p:nvSpPr>
            <p:cNvPr id="25629" name="Rectangle 19"/>
            <p:cNvSpPr>
              <a:spLocks noChangeArrowheads="1"/>
            </p:cNvSpPr>
            <p:nvPr/>
          </p:nvSpPr>
          <p:spPr bwMode="auto">
            <a:xfrm>
              <a:off x="6324600" y="2112963"/>
              <a:ext cx="2689225" cy="325437"/>
            </a:xfrm>
            <a:prstGeom prst="rect">
              <a:avLst/>
            </a:prstGeom>
            <a:noFill/>
            <a:ln w="9525">
              <a:noFill/>
              <a:miter lim="800000"/>
              <a:headEnd/>
              <a:tailEnd/>
            </a:ln>
          </p:spPr>
          <p:txBody>
            <a:bodyPr>
              <a:spAutoFit/>
            </a:bodyPr>
            <a:lstStyle/>
            <a:p>
              <a:pPr algn="ctr" eaLnBrk="0" hangingPunct="0">
                <a:lnSpc>
                  <a:spcPct val="90000"/>
                </a:lnSpc>
              </a:pPr>
              <a:r>
                <a:rPr kumimoji="0" lang="zh-TW" altLang="en-US" sz="1600" dirty="0">
                  <a:solidFill>
                    <a:srgbClr val="C00000"/>
                  </a:solidFill>
                  <a:latin typeface="Segoe"/>
                  <a:ea typeface="微軟正黑體" pitchFamily="34" charset="-120"/>
                </a:rPr>
                <a:t>伺服器虛擬化</a:t>
              </a:r>
            </a:p>
          </p:txBody>
        </p:sp>
        <p:pic>
          <p:nvPicPr>
            <p:cNvPr id="25630" name="Picture 147" descr="\\.PSF\Parallels Share\Virtualization PPT\Windows-Server-2008-Logo.png"/>
            <p:cNvPicPr>
              <a:picLocks noChangeAspect="1" noChangeArrowheads="1"/>
            </p:cNvPicPr>
            <p:nvPr/>
          </p:nvPicPr>
          <p:blipFill>
            <a:blip r:embed="rId13"/>
            <a:srcRect/>
            <a:stretch>
              <a:fillRect/>
            </a:stretch>
          </p:blipFill>
          <p:spPr bwMode="auto">
            <a:xfrm>
              <a:off x="7345877" y="2638301"/>
              <a:ext cx="1651000" cy="250825"/>
            </a:xfrm>
            <a:prstGeom prst="rect">
              <a:avLst/>
            </a:prstGeom>
            <a:noFill/>
            <a:ln w="9525">
              <a:noFill/>
              <a:miter lim="800000"/>
              <a:headEnd/>
              <a:tailEnd/>
            </a:ln>
          </p:spPr>
        </p:pic>
        <p:grpSp>
          <p:nvGrpSpPr>
            <p:cNvPr id="11" name="Group 58"/>
            <p:cNvGrpSpPr>
              <a:grpSpLocks/>
            </p:cNvGrpSpPr>
            <p:nvPr/>
          </p:nvGrpSpPr>
          <p:grpSpPr bwMode="auto">
            <a:xfrm>
              <a:off x="7445827" y="3039165"/>
              <a:ext cx="1460663" cy="345288"/>
              <a:chOff x="6780811" y="4139897"/>
              <a:chExt cx="2363189" cy="558640"/>
            </a:xfrm>
          </p:grpSpPr>
          <p:pic>
            <p:nvPicPr>
              <p:cNvPr id="25632" name="Picture 2" descr="C:\Users\shlotito\Documents\IMAGES- LOGOS\New Folder\HyperV-Svr-1_bL_r.png"/>
              <p:cNvPicPr>
                <a:picLocks noChangeAspect="1" noChangeArrowheads="1"/>
              </p:cNvPicPr>
              <p:nvPr/>
            </p:nvPicPr>
            <p:blipFill>
              <a:blip r:embed="rId14">
                <a:lum bright="100000" contrast="100000"/>
              </a:blip>
              <a:srcRect r="59737" b="3790"/>
              <a:stretch>
                <a:fillRect/>
              </a:stretch>
            </p:blipFill>
            <p:spPr bwMode="auto">
              <a:xfrm>
                <a:off x="6828355" y="4139897"/>
                <a:ext cx="701322" cy="158971"/>
              </a:xfrm>
              <a:prstGeom prst="rect">
                <a:avLst/>
              </a:prstGeom>
              <a:noFill/>
              <a:ln w="9525">
                <a:noFill/>
                <a:miter lim="800000"/>
                <a:headEnd/>
                <a:tailEnd/>
              </a:ln>
            </p:spPr>
          </p:pic>
          <p:pic>
            <p:nvPicPr>
              <p:cNvPr id="25633" name="Picture 2" descr="C:\Users\shlotito\Documents\IMAGES- LOGOS\New Folder\HyperV-Svr-1_bL_r.png"/>
              <p:cNvPicPr>
                <a:picLocks noChangeAspect="1" noChangeArrowheads="1"/>
              </p:cNvPicPr>
              <p:nvPr/>
            </p:nvPicPr>
            <p:blipFill>
              <a:blip r:embed="rId15">
                <a:lum bright="100000" contrast="100000"/>
              </a:blip>
              <a:srcRect l="39246" b="-12816"/>
              <a:stretch>
                <a:fillRect/>
              </a:stretch>
            </p:blipFill>
            <p:spPr bwMode="auto">
              <a:xfrm>
                <a:off x="6780811" y="4282266"/>
                <a:ext cx="2363189" cy="416271"/>
              </a:xfrm>
              <a:prstGeom prst="rect">
                <a:avLst/>
              </a:prstGeom>
              <a:noFill/>
              <a:ln w="9525">
                <a:noFill/>
                <a:miter lim="800000"/>
                <a:headEnd/>
                <a:tailEnd/>
              </a:ln>
            </p:spPr>
          </p:pic>
        </p:grpSp>
      </p:grpSp>
      <p:grpSp>
        <p:nvGrpSpPr>
          <p:cNvPr id="12" name="Group 72"/>
          <p:cNvGrpSpPr>
            <a:grpSpLocks/>
          </p:cNvGrpSpPr>
          <p:nvPr/>
        </p:nvGrpSpPr>
        <p:grpSpPr bwMode="auto">
          <a:xfrm>
            <a:off x="4503738" y="2676525"/>
            <a:ext cx="257175" cy="962025"/>
            <a:chOff x="4503100" y="2676525"/>
            <a:chExt cx="257175" cy="962025"/>
          </a:xfrm>
        </p:grpSpPr>
        <p:sp>
          <p:nvSpPr>
            <p:cNvPr id="153"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54" name="Cube 153"/>
            <p:cNvSpPr/>
            <p:nvPr/>
          </p:nvSpPr>
          <p:spPr bwMode="auto">
            <a:xfrm>
              <a:off x="4517387"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sp>
          <p:nvSpPr>
            <p:cNvPr id="155" name="Cube 154"/>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109728" tIns="54864" rIns="109728" bIns="54864" anchor="ctr"/>
            <a:lstStyle/>
            <a:p>
              <a:pPr algn="ctr" defTabSz="1096963" fontAlgn="auto">
                <a:spcBef>
                  <a:spcPts val="0"/>
                </a:spcBef>
                <a:spcAft>
                  <a:spcPts val="0"/>
                </a:spcAft>
                <a:defRPr/>
              </a:pPr>
              <a:endParaRPr kumimoji="0" lang="en-US" sz="2900" dirty="0">
                <a:solidFill>
                  <a:schemeClr val="tx1"/>
                </a:solidFill>
              </a:endParaRPr>
            </a:p>
          </p:txBody>
        </p:sp>
      </p:grpSp>
      <p:grpSp>
        <p:nvGrpSpPr>
          <p:cNvPr id="13" name="Group 59"/>
          <p:cNvGrpSpPr>
            <a:grpSpLocks/>
          </p:cNvGrpSpPr>
          <p:nvPr/>
        </p:nvGrpSpPr>
        <p:grpSpPr bwMode="auto">
          <a:xfrm>
            <a:off x="2743200" y="1395413"/>
            <a:ext cx="3043238" cy="1620837"/>
            <a:chOff x="2743200" y="1394690"/>
            <a:chExt cx="3043672" cy="1620838"/>
          </a:xfrm>
        </p:grpSpPr>
        <p:sp>
          <p:nvSpPr>
            <p:cNvPr id="25620" name="Rectangle 156"/>
            <p:cNvSpPr>
              <a:spLocks noChangeArrowheads="1"/>
            </p:cNvSpPr>
            <p:nvPr/>
          </p:nvSpPr>
          <p:spPr bwMode="auto">
            <a:xfrm>
              <a:off x="2743200" y="1524000"/>
              <a:ext cx="1415974" cy="313932"/>
            </a:xfrm>
            <a:prstGeom prst="rect">
              <a:avLst/>
            </a:prstGeom>
            <a:noFill/>
            <a:ln w="9525">
              <a:noFill/>
              <a:miter lim="800000"/>
              <a:headEnd/>
              <a:tailEnd/>
            </a:ln>
          </p:spPr>
          <p:txBody>
            <a:bodyPr wrap="none">
              <a:spAutoFit/>
            </a:bodyPr>
            <a:lstStyle/>
            <a:p>
              <a:pPr eaLnBrk="0" hangingPunct="0">
                <a:lnSpc>
                  <a:spcPct val="90000"/>
                </a:lnSpc>
              </a:pPr>
              <a:r>
                <a:rPr kumimoji="0" lang="zh-TW" altLang="en-US" sz="1600" dirty="0">
                  <a:solidFill>
                    <a:srgbClr val="C00000"/>
                  </a:solidFill>
                  <a:latin typeface="Segoe"/>
                  <a:ea typeface="微軟正黑體" pitchFamily="34" charset="-120"/>
                </a:rPr>
                <a:t>設定檔移動性</a:t>
              </a:r>
            </a:p>
          </p:txBody>
        </p:sp>
        <p:sp>
          <p:nvSpPr>
            <p:cNvPr id="32786" name="Rectangle 157"/>
            <p:cNvSpPr>
              <a:spLocks noChangeArrowheads="1"/>
            </p:cNvSpPr>
            <p:nvPr/>
          </p:nvSpPr>
          <p:spPr bwMode="auto">
            <a:xfrm>
              <a:off x="2743200" y="1993177"/>
              <a:ext cx="2286326" cy="431800"/>
            </a:xfrm>
            <a:prstGeom prst="rect">
              <a:avLst/>
            </a:prstGeom>
            <a:noFill/>
            <a:ln w="9525">
              <a:noFill/>
              <a:miter lim="800000"/>
              <a:headEnd/>
              <a:tailEnd/>
            </a:ln>
          </p:spPr>
          <p:txBody>
            <a:bodyPr>
              <a:spAutoFit/>
            </a:bodyPr>
            <a:lstStyle/>
            <a:p>
              <a:pPr defTabSz="914363" fontAlgn="auto">
                <a:spcBef>
                  <a:spcPts val="0"/>
                </a:spcBef>
                <a:spcAft>
                  <a:spcPts val="0"/>
                </a:spcAft>
                <a:defRPr/>
              </a:pPr>
              <a:r>
                <a:rPr kumimoji="0" lang="en-US" sz="1100" dirty="0">
                  <a:solidFill>
                    <a:schemeClr val="bg1"/>
                  </a:solidFill>
                  <a:effectLst>
                    <a:outerShdw blurRad="38100" dist="38100" dir="2700000" algn="tl">
                      <a:srgbClr val="000000">
                        <a:alpha val="43137"/>
                      </a:srgbClr>
                    </a:outerShdw>
                  </a:effectLst>
                  <a:latin typeface="Segoe UI" pitchFamily="34" charset="0"/>
                  <a:ea typeface="+mn-ea"/>
                  <a:cs typeface="Segoe UI" pitchFamily="34" charset="0"/>
                </a:rPr>
                <a:t>Document Redirection</a:t>
              </a:r>
            </a:p>
            <a:p>
              <a:pPr defTabSz="914363" fontAlgn="auto">
                <a:spcBef>
                  <a:spcPts val="0"/>
                </a:spcBef>
                <a:spcAft>
                  <a:spcPts val="0"/>
                </a:spcAft>
                <a:defRPr/>
              </a:pPr>
              <a:r>
                <a:rPr kumimoji="0" lang="en-US" sz="1100" dirty="0">
                  <a:solidFill>
                    <a:schemeClr val="bg1"/>
                  </a:solidFill>
                  <a:effectLst>
                    <a:outerShdw blurRad="38100" dist="38100" dir="2700000" algn="tl">
                      <a:srgbClr val="000000">
                        <a:alpha val="43137"/>
                      </a:srgbClr>
                    </a:outerShdw>
                  </a:effectLst>
                  <a:latin typeface="Segoe UI" pitchFamily="34" charset="0"/>
                  <a:ea typeface="+mn-ea"/>
                  <a:cs typeface="Segoe UI" pitchFamily="34" charset="0"/>
                </a:rPr>
                <a:t>Offline files</a:t>
              </a:r>
            </a:p>
          </p:txBody>
        </p:sp>
        <p:pic>
          <p:nvPicPr>
            <p:cNvPr id="25622" name="Picture 3"/>
            <p:cNvPicPr>
              <a:picLocks noChangeAspect="1" noChangeArrowheads="1"/>
            </p:cNvPicPr>
            <p:nvPr/>
          </p:nvPicPr>
          <p:blipFill>
            <a:blip r:embed="rId16"/>
            <a:srcRect/>
            <a:stretch>
              <a:fillRect/>
            </a:stretch>
          </p:blipFill>
          <p:spPr bwMode="auto">
            <a:xfrm>
              <a:off x="3897747" y="1394690"/>
              <a:ext cx="1889125" cy="1620838"/>
            </a:xfrm>
            <a:prstGeom prst="rect">
              <a:avLst/>
            </a:prstGeom>
            <a:noFill/>
            <a:ln w="9525">
              <a:noFill/>
              <a:miter lim="800000"/>
              <a:headEnd/>
              <a:tailEnd/>
            </a:ln>
          </p:spPr>
        </p:pic>
      </p:grpSp>
      <p:pic>
        <p:nvPicPr>
          <p:cNvPr id="25614" name="Picture 6" descr="DTP-OptPack-SA_wh.png"/>
          <p:cNvPicPr>
            <a:picLocks noChangeAspect="1"/>
          </p:cNvPicPr>
          <p:nvPr/>
        </p:nvPicPr>
        <p:blipFill>
          <a:blip r:embed="rId17"/>
          <a:srcRect/>
          <a:stretch>
            <a:fillRect/>
          </a:stretch>
        </p:blipFill>
        <p:spPr bwMode="auto">
          <a:xfrm>
            <a:off x="6781800" y="5715000"/>
            <a:ext cx="2106613" cy="352425"/>
          </a:xfrm>
          <a:prstGeom prst="rect">
            <a:avLst/>
          </a:prstGeom>
          <a:noFill/>
          <a:ln w="9525">
            <a:noFill/>
            <a:miter lim="800000"/>
            <a:headEnd/>
            <a:tailEnd/>
          </a:ln>
        </p:spPr>
      </p:pic>
      <p:pic>
        <p:nvPicPr>
          <p:cNvPr id="25615" name="Picture 6" descr="DTP-OptPack-SA_wh.png"/>
          <p:cNvPicPr>
            <a:picLocks noChangeAspect="1"/>
          </p:cNvPicPr>
          <p:nvPr/>
        </p:nvPicPr>
        <p:blipFill>
          <a:blip r:embed="rId17"/>
          <a:srcRect/>
          <a:stretch>
            <a:fillRect/>
          </a:stretch>
        </p:blipFill>
        <p:spPr bwMode="auto">
          <a:xfrm>
            <a:off x="457200" y="5819775"/>
            <a:ext cx="2106613" cy="352425"/>
          </a:xfrm>
          <a:prstGeom prst="rect">
            <a:avLst/>
          </a:prstGeom>
          <a:noFill/>
          <a:ln w="9525">
            <a:noFill/>
            <a:miter lim="800000"/>
            <a:headEnd/>
            <a:tailEnd/>
          </a:ln>
        </p:spPr>
      </p:pic>
      <p:sp>
        <p:nvSpPr>
          <p:cNvPr id="56" name="Title 55"/>
          <p:cNvSpPr>
            <a:spLocks noGrp="1"/>
          </p:cNvSpPr>
          <p:nvPr>
            <p:ph type="title"/>
          </p:nvPr>
        </p:nvSpPr>
        <p:spPr>
          <a:xfrm>
            <a:off x="381000" y="230188"/>
            <a:ext cx="8382000" cy="1108075"/>
          </a:xfrm>
        </p:spPr>
        <p:txBody>
          <a:bodyPr>
            <a:normAutofit fontScale="90000"/>
          </a:bodyPr>
          <a:lstStyle/>
          <a:p>
            <a:pPr defTabSz="914363" fontAlgn="auto">
              <a:spcAft>
                <a:spcPts val="0"/>
              </a:spcAft>
              <a:defRPr/>
            </a:pPr>
            <a:r>
              <a:rPr lang="zh-TW" altLang="en-US" sz="4400" dirty="0" smtClean="0">
                <a:solidFill>
                  <a:schemeClr val="bg1"/>
                </a:solidFill>
                <a:latin typeface="+mj-ea"/>
              </a:rPr>
              <a:t>微軟虛擬化</a:t>
            </a:r>
            <a:r>
              <a:rPr altLang="en-US" sz="4400" dirty="0" smtClean="0">
                <a:solidFill>
                  <a:schemeClr val="bg1"/>
                </a:solidFill>
                <a:latin typeface="+mj-ea"/>
              </a:rPr>
              <a:t/>
            </a:r>
            <a:br>
              <a:rPr altLang="en-US" sz="4400" dirty="0" smtClean="0">
                <a:solidFill>
                  <a:schemeClr val="bg1"/>
                </a:solidFill>
                <a:latin typeface="+mj-ea"/>
              </a:rPr>
            </a:br>
            <a:r>
              <a:rPr lang="zh-TW" altLang="en-US" sz="3600" dirty="0" smtClean="0">
                <a:solidFill>
                  <a:schemeClr val="bg1"/>
                </a:solidFill>
                <a:latin typeface="+mj-ea"/>
              </a:rPr>
              <a:t>從資料中心到桌面</a:t>
            </a:r>
            <a:endParaRPr altLang="en-US" sz="3600" dirty="0">
              <a:solidFill>
                <a:schemeClr val="bg1"/>
              </a:solidFill>
              <a:latin typeface="+mj-ea"/>
            </a:endParaRPr>
          </a:p>
        </p:txBody>
      </p:sp>
      <p:sp>
        <p:nvSpPr>
          <p:cNvPr id="55" name="橢圓 54"/>
          <p:cNvSpPr/>
          <p:nvPr/>
        </p:nvSpPr>
        <p:spPr bwMode="blackGray">
          <a:xfrm>
            <a:off x="5795493" y="4476021"/>
            <a:ext cx="2714612" cy="2214554"/>
          </a:xfrm>
          <a:prstGeom prst="ellipse">
            <a:avLst/>
          </a:prstGeom>
          <a:noFill/>
          <a:ln w="41275">
            <a:solidFill>
              <a:srgbClr val="FF0000"/>
            </a:solid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lIns="109728" tIns="54864" rIns="109728" bIns="54864" anchor="ctr"/>
          <a:lstStyle/>
          <a:p>
            <a:pPr algn="ctr" defTabSz="1096963">
              <a:defRPr/>
            </a:pPr>
            <a:endParaRPr kumimoji="0" lang="zh-TW" altLang="en-US" sz="2800" dirty="0">
              <a:solidFill>
                <a:schemeClr val="tx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23" presetClass="entr" presetSubtype="16" fill="hold" nodeType="withEffect">
                                  <p:stCondLst>
                                    <p:cond delay="0"/>
                                  </p:stCondLst>
                                  <p:childTnLst>
                                    <p:set>
                                      <p:cBhvr>
                                        <p:cTn id="29" dur="1" fill="hold">
                                          <p:stCondLst>
                                            <p:cond delay="0"/>
                                          </p:stCondLst>
                                        </p:cTn>
                                        <p:tgtEl>
                                          <p:spTgt spid="109"/>
                                        </p:tgtEl>
                                        <p:attrNameLst>
                                          <p:attrName>style.visibility</p:attrName>
                                        </p:attrNameLst>
                                      </p:cBhvr>
                                      <p:to>
                                        <p:strVal val="visible"/>
                                      </p:to>
                                    </p:set>
                                    <p:anim calcmode="lin" valueType="num">
                                      <p:cBhvr>
                                        <p:cTn id="30" dur="500" fill="hold"/>
                                        <p:tgtEl>
                                          <p:spTgt spid="109"/>
                                        </p:tgtEl>
                                        <p:attrNameLst>
                                          <p:attrName>ppt_w</p:attrName>
                                        </p:attrNameLst>
                                      </p:cBhvr>
                                      <p:tavLst>
                                        <p:tav tm="0">
                                          <p:val>
                                            <p:fltVal val="0"/>
                                          </p:val>
                                        </p:tav>
                                        <p:tav tm="100000">
                                          <p:val>
                                            <p:strVal val="#ppt_w"/>
                                          </p:val>
                                        </p:tav>
                                      </p:tavLst>
                                    </p:anim>
                                    <p:anim calcmode="lin" valueType="num">
                                      <p:cBhvr>
                                        <p:cTn id="31" dur="500" fill="hold"/>
                                        <p:tgtEl>
                                          <p:spTgt spid="109"/>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1000"/>
                                        <p:tgtEl>
                                          <p:spTgt spid="6"/>
                                        </p:tgtEl>
                                      </p:cBhvr>
                                    </p:animEffect>
                                  </p:childTnLst>
                                </p:cTn>
                              </p:par>
                              <p:par>
                                <p:cTn id="45" presetID="10" presetClass="entr" presetSubtype="0" fill="hold"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4"/>
          <p:cNvSpPr>
            <a:spLocks noChangeArrowheads="1"/>
          </p:cNvSpPr>
          <p:nvPr/>
        </p:nvSpPr>
        <p:spPr bwMode="auto">
          <a:xfrm>
            <a:off x="7924800" y="3200400"/>
            <a:ext cx="1146468" cy="600164"/>
          </a:xfrm>
          <a:prstGeom prst="rect">
            <a:avLst/>
          </a:prstGeom>
          <a:noFill/>
          <a:ln w="9525">
            <a:noFill/>
            <a:miter lim="800000"/>
            <a:headEnd/>
            <a:tailEnd/>
          </a:ln>
        </p:spPr>
        <p:txBody>
          <a:bodyPr wrap="none">
            <a:spAutoFit/>
          </a:bodyPr>
          <a:lstStyle/>
          <a:p>
            <a:r>
              <a:rPr lang="en-US" sz="1100" dirty="0">
                <a:latin typeface="Segoe" pitchFamily="34" charset="0"/>
              </a:rPr>
              <a:t>System Center</a:t>
            </a:r>
          </a:p>
          <a:p>
            <a:r>
              <a:rPr lang="en-US" sz="1100" dirty="0" smtClean="0">
                <a:latin typeface="Segoe" pitchFamily="34" charset="0"/>
              </a:rPr>
              <a:t>Virtual App</a:t>
            </a:r>
          </a:p>
          <a:p>
            <a:r>
              <a:rPr lang="en-US" sz="1100" dirty="0" smtClean="0">
                <a:latin typeface="Segoe" pitchFamily="34" charset="0"/>
              </a:rPr>
              <a:t>Server</a:t>
            </a:r>
            <a:endParaRPr lang="en-US" sz="1100" dirty="0">
              <a:latin typeface="Segoe" pitchFamily="34" charset="0"/>
            </a:endParaRPr>
          </a:p>
        </p:txBody>
      </p:sp>
      <p:grpSp>
        <p:nvGrpSpPr>
          <p:cNvPr id="2" name="Group 46"/>
          <p:cNvGrpSpPr>
            <a:grpSpLocks/>
          </p:cNvGrpSpPr>
          <p:nvPr/>
        </p:nvGrpSpPr>
        <p:grpSpPr bwMode="auto">
          <a:xfrm>
            <a:off x="94910" y="2371725"/>
            <a:ext cx="2021228" cy="1626953"/>
            <a:chOff x="36326" y="2447925"/>
            <a:chExt cx="2021074" cy="1626456"/>
          </a:xfrm>
        </p:grpSpPr>
        <p:pic>
          <p:nvPicPr>
            <p:cNvPr id="35" name="Picture 25" descr="Server-Left"/>
            <p:cNvPicPr>
              <a:picLocks noChangeAspect="1" noChangeArrowheads="1"/>
            </p:cNvPicPr>
            <p:nvPr/>
          </p:nvPicPr>
          <p:blipFill>
            <a:blip r:embed="rId4"/>
            <a:srcRect/>
            <a:stretch>
              <a:fillRect/>
            </a:stretch>
          </p:blipFill>
          <p:spPr bwMode="auto">
            <a:xfrm>
              <a:off x="1119188" y="2447925"/>
              <a:ext cx="938212" cy="1590675"/>
            </a:xfrm>
            <a:prstGeom prst="rect">
              <a:avLst/>
            </a:prstGeom>
            <a:noFill/>
            <a:ln w="9525">
              <a:noFill/>
              <a:miter lim="800000"/>
              <a:headEnd/>
              <a:tailEnd/>
            </a:ln>
          </p:spPr>
        </p:pic>
        <p:sp>
          <p:nvSpPr>
            <p:cNvPr id="36" name="Rectangle 53"/>
            <p:cNvSpPr>
              <a:spLocks noChangeArrowheads="1"/>
            </p:cNvSpPr>
            <p:nvPr/>
          </p:nvSpPr>
          <p:spPr bwMode="auto">
            <a:xfrm>
              <a:off x="36326" y="3305175"/>
              <a:ext cx="1146380" cy="769206"/>
            </a:xfrm>
            <a:prstGeom prst="rect">
              <a:avLst/>
            </a:prstGeom>
            <a:noFill/>
            <a:ln w="9525">
              <a:noFill/>
              <a:miter lim="800000"/>
              <a:headEnd/>
              <a:tailEnd/>
            </a:ln>
          </p:spPr>
          <p:txBody>
            <a:bodyPr wrap="none">
              <a:spAutoFit/>
            </a:bodyPr>
            <a:lstStyle/>
            <a:p>
              <a:pPr algn="r"/>
              <a:r>
                <a:rPr lang="en-US" sz="1100" dirty="0">
                  <a:latin typeface="Segoe" pitchFamily="34" charset="0"/>
                </a:rPr>
                <a:t>DEM</a:t>
              </a:r>
            </a:p>
            <a:p>
              <a:pPr algn="r"/>
              <a:r>
                <a:rPr lang="en-US" sz="1100" dirty="0">
                  <a:latin typeface="Segoe" pitchFamily="34" charset="0"/>
                </a:rPr>
                <a:t>System Center</a:t>
              </a:r>
              <a:br>
                <a:rPr lang="en-US" sz="1100" dirty="0">
                  <a:latin typeface="Segoe" pitchFamily="34" charset="0"/>
                </a:rPr>
              </a:br>
              <a:r>
                <a:rPr lang="en-US" sz="1100" dirty="0">
                  <a:latin typeface="Segoe" pitchFamily="34" charset="0"/>
                </a:rPr>
                <a:t>Operations</a:t>
              </a:r>
              <a:br>
                <a:rPr lang="en-US" sz="1100" dirty="0">
                  <a:latin typeface="Segoe" pitchFamily="34" charset="0"/>
                </a:rPr>
              </a:br>
              <a:r>
                <a:rPr lang="en-US" sz="1100" dirty="0">
                  <a:latin typeface="Segoe" pitchFamily="34" charset="0"/>
                </a:rPr>
                <a:t>Manager 2007</a:t>
              </a:r>
            </a:p>
          </p:txBody>
        </p:sp>
      </p:grpSp>
      <p:pic>
        <p:nvPicPr>
          <p:cNvPr id="37" name="Picture 5" descr="MDOP_white"/>
          <p:cNvPicPr>
            <a:picLocks noChangeAspect="1" noChangeArrowheads="1"/>
          </p:cNvPicPr>
          <p:nvPr/>
        </p:nvPicPr>
        <p:blipFill>
          <a:blip r:embed="rId5"/>
          <a:srcRect/>
          <a:stretch>
            <a:fillRect/>
          </a:stretch>
        </p:blipFill>
        <p:spPr bwMode="auto">
          <a:xfrm>
            <a:off x="304800" y="304800"/>
            <a:ext cx="3886200" cy="650875"/>
          </a:xfrm>
          <a:prstGeom prst="rect">
            <a:avLst/>
          </a:prstGeom>
          <a:noFill/>
          <a:ln w="9525">
            <a:noFill/>
            <a:miter lim="800000"/>
            <a:headEnd/>
            <a:tailEnd/>
          </a:ln>
        </p:spPr>
      </p:pic>
      <p:pic>
        <p:nvPicPr>
          <p:cNvPr id="38" name="Picture 6" descr="AGPM"/>
          <p:cNvPicPr>
            <a:picLocks noChangeAspect="1" noChangeArrowheads="1"/>
          </p:cNvPicPr>
          <p:nvPr/>
        </p:nvPicPr>
        <p:blipFill>
          <a:blip r:embed="rId6"/>
          <a:srcRect/>
          <a:stretch>
            <a:fillRect/>
          </a:stretch>
        </p:blipFill>
        <p:spPr bwMode="auto">
          <a:xfrm>
            <a:off x="3087688" y="4433888"/>
            <a:ext cx="2398712" cy="517525"/>
          </a:xfrm>
          <a:prstGeom prst="rect">
            <a:avLst/>
          </a:prstGeom>
          <a:noFill/>
          <a:ln w="9525">
            <a:noFill/>
            <a:miter lim="800000"/>
            <a:headEnd/>
            <a:tailEnd/>
          </a:ln>
        </p:spPr>
      </p:pic>
      <p:grpSp>
        <p:nvGrpSpPr>
          <p:cNvPr id="3" name="Group 23"/>
          <p:cNvGrpSpPr>
            <a:grpSpLocks/>
          </p:cNvGrpSpPr>
          <p:nvPr/>
        </p:nvGrpSpPr>
        <p:grpSpPr bwMode="auto">
          <a:xfrm>
            <a:off x="396875" y="4425950"/>
            <a:ext cx="3012971" cy="780723"/>
            <a:chOff x="396875" y="4425950"/>
            <a:chExt cx="3012971" cy="780723"/>
          </a:xfrm>
        </p:grpSpPr>
        <p:pic>
          <p:nvPicPr>
            <p:cNvPr id="40" name="Picture 7" descr="AIS"/>
            <p:cNvPicPr>
              <a:picLocks noChangeAspect="1" noChangeArrowheads="1"/>
            </p:cNvPicPr>
            <p:nvPr/>
          </p:nvPicPr>
          <p:blipFill>
            <a:blip r:embed="rId7"/>
            <a:srcRect/>
            <a:stretch>
              <a:fillRect/>
            </a:stretch>
          </p:blipFill>
          <p:spPr bwMode="auto">
            <a:xfrm>
              <a:off x="396875" y="4425950"/>
              <a:ext cx="2017713" cy="504825"/>
            </a:xfrm>
            <a:prstGeom prst="rect">
              <a:avLst/>
            </a:prstGeom>
            <a:noFill/>
            <a:ln w="9525">
              <a:noFill/>
              <a:miter lim="800000"/>
              <a:headEnd/>
              <a:tailEnd/>
            </a:ln>
          </p:spPr>
        </p:pic>
        <p:sp>
          <p:nvSpPr>
            <p:cNvPr id="41" name="Rectangle 11"/>
            <p:cNvSpPr>
              <a:spLocks noChangeArrowheads="1"/>
            </p:cNvSpPr>
            <p:nvPr/>
          </p:nvSpPr>
          <p:spPr bwMode="auto">
            <a:xfrm>
              <a:off x="827088" y="4945063"/>
              <a:ext cx="2582758" cy="261610"/>
            </a:xfrm>
            <a:prstGeom prst="rect">
              <a:avLst/>
            </a:prstGeom>
            <a:noFill/>
            <a:ln w="9525">
              <a:noFill/>
              <a:miter lim="800000"/>
              <a:headEnd/>
              <a:tailEnd/>
            </a:ln>
          </p:spPr>
          <p:txBody>
            <a:bodyPr wrap="none">
              <a:spAutoFit/>
            </a:bodyPr>
            <a:lstStyle/>
            <a:p>
              <a:r>
                <a:rPr lang="zh-TW" altLang="en-US" sz="1100" i="1" dirty="0" smtClean="0">
                  <a:solidFill>
                    <a:schemeClr val="bg1"/>
                  </a:solidFill>
                  <a:latin typeface="Segoe" pitchFamily="34" charset="0"/>
                </a:rPr>
                <a:t>轉換軟體盤點資料變成有用的商業智慧</a:t>
              </a:r>
              <a:endParaRPr lang="en-US" sz="1100" i="1" dirty="0">
                <a:solidFill>
                  <a:schemeClr val="bg1"/>
                </a:solidFill>
                <a:latin typeface="Segoe" pitchFamily="34" charset="0"/>
              </a:endParaRPr>
            </a:p>
          </p:txBody>
        </p:sp>
      </p:grpSp>
      <p:sp>
        <p:nvSpPr>
          <p:cNvPr id="42" name="Rectangle 12"/>
          <p:cNvSpPr>
            <a:spLocks noChangeArrowheads="1"/>
          </p:cNvSpPr>
          <p:nvPr/>
        </p:nvSpPr>
        <p:spPr bwMode="auto">
          <a:xfrm>
            <a:off x="3581400" y="4945063"/>
            <a:ext cx="1877437" cy="261610"/>
          </a:xfrm>
          <a:prstGeom prst="rect">
            <a:avLst/>
          </a:prstGeom>
          <a:noFill/>
          <a:ln w="9525">
            <a:noFill/>
            <a:miter lim="800000"/>
            <a:headEnd/>
            <a:tailEnd/>
          </a:ln>
        </p:spPr>
        <p:txBody>
          <a:bodyPr wrap="none">
            <a:spAutoFit/>
          </a:bodyPr>
          <a:lstStyle/>
          <a:p>
            <a:r>
              <a:rPr lang="zh-TW" altLang="en-US" sz="1100" i="1" dirty="0" smtClean="0">
                <a:solidFill>
                  <a:schemeClr val="bg1"/>
                </a:solidFill>
                <a:latin typeface="Segoe" pitchFamily="34" charset="0"/>
              </a:rPr>
              <a:t>經由變更管理強化群組原則</a:t>
            </a:r>
            <a:endParaRPr lang="en-US" sz="1100" i="1" dirty="0">
              <a:solidFill>
                <a:schemeClr val="bg1"/>
              </a:solidFill>
              <a:latin typeface="Segoe" pitchFamily="34" charset="0"/>
            </a:endParaRPr>
          </a:p>
        </p:txBody>
      </p:sp>
      <p:grpSp>
        <p:nvGrpSpPr>
          <p:cNvPr id="4" name="Group 24"/>
          <p:cNvGrpSpPr>
            <a:grpSpLocks/>
          </p:cNvGrpSpPr>
          <p:nvPr/>
        </p:nvGrpSpPr>
        <p:grpSpPr bwMode="auto">
          <a:xfrm>
            <a:off x="320675" y="5603875"/>
            <a:ext cx="3276600" cy="858510"/>
            <a:chOff x="320675" y="5603875"/>
            <a:chExt cx="3276600" cy="858510"/>
          </a:xfrm>
        </p:grpSpPr>
        <p:pic>
          <p:nvPicPr>
            <p:cNvPr id="44" name="Picture 9" descr="SCDEM"/>
            <p:cNvPicPr>
              <a:picLocks noChangeAspect="1" noChangeArrowheads="1"/>
            </p:cNvPicPr>
            <p:nvPr/>
          </p:nvPicPr>
          <p:blipFill>
            <a:blip r:embed="rId8"/>
            <a:srcRect/>
            <a:stretch>
              <a:fillRect/>
            </a:stretch>
          </p:blipFill>
          <p:spPr bwMode="auto">
            <a:xfrm>
              <a:off x="320675" y="5603875"/>
              <a:ext cx="2868613" cy="587375"/>
            </a:xfrm>
            <a:prstGeom prst="rect">
              <a:avLst/>
            </a:prstGeom>
            <a:noFill/>
            <a:ln w="9525">
              <a:noFill/>
              <a:miter lim="800000"/>
              <a:headEnd/>
              <a:tailEnd/>
            </a:ln>
          </p:spPr>
        </p:pic>
        <p:sp>
          <p:nvSpPr>
            <p:cNvPr id="45" name="Rectangle 14"/>
            <p:cNvSpPr>
              <a:spLocks noChangeArrowheads="1"/>
            </p:cNvSpPr>
            <p:nvPr/>
          </p:nvSpPr>
          <p:spPr bwMode="auto">
            <a:xfrm>
              <a:off x="862013" y="6200775"/>
              <a:ext cx="2735262" cy="261610"/>
            </a:xfrm>
            <a:prstGeom prst="rect">
              <a:avLst/>
            </a:prstGeom>
            <a:noFill/>
            <a:ln w="9525">
              <a:noFill/>
              <a:miter lim="800000"/>
              <a:headEnd/>
              <a:tailEnd/>
            </a:ln>
          </p:spPr>
          <p:txBody>
            <a:bodyPr>
              <a:spAutoFit/>
            </a:bodyPr>
            <a:lstStyle/>
            <a:p>
              <a:r>
                <a:rPr lang="zh-TW" altLang="en-US" sz="1100" i="1" dirty="0" smtClean="0">
                  <a:solidFill>
                    <a:schemeClr val="bg1"/>
                  </a:solidFill>
                  <a:latin typeface="Segoe" pitchFamily="34" charset="0"/>
                </a:rPr>
                <a:t>主動管理程式及作業系統的錯誤</a:t>
              </a:r>
              <a:endParaRPr lang="en-US" sz="1100" i="1" dirty="0">
                <a:solidFill>
                  <a:schemeClr val="bg1"/>
                </a:solidFill>
                <a:latin typeface="Segoe" pitchFamily="34" charset="0"/>
              </a:endParaRPr>
            </a:p>
          </p:txBody>
        </p:sp>
      </p:grpSp>
      <p:grpSp>
        <p:nvGrpSpPr>
          <p:cNvPr id="5" name="Group 25"/>
          <p:cNvGrpSpPr>
            <a:grpSpLocks/>
          </p:cNvGrpSpPr>
          <p:nvPr/>
        </p:nvGrpSpPr>
        <p:grpSpPr bwMode="auto">
          <a:xfrm>
            <a:off x="3505200" y="5651500"/>
            <a:ext cx="2624138" cy="810885"/>
            <a:chOff x="3505200" y="5651500"/>
            <a:chExt cx="2624137" cy="810885"/>
          </a:xfrm>
        </p:grpSpPr>
        <p:pic>
          <p:nvPicPr>
            <p:cNvPr id="47" name="Picture 8" descr="DaRT"/>
            <p:cNvPicPr>
              <a:picLocks noChangeAspect="1" noChangeArrowheads="1"/>
            </p:cNvPicPr>
            <p:nvPr/>
          </p:nvPicPr>
          <p:blipFill>
            <a:blip r:embed="rId9"/>
            <a:srcRect/>
            <a:stretch>
              <a:fillRect/>
            </a:stretch>
          </p:blipFill>
          <p:spPr bwMode="auto">
            <a:xfrm>
              <a:off x="3505200" y="5651500"/>
              <a:ext cx="2182812" cy="538163"/>
            </a:xfrm>
            <a:prstGeom prst="rect">
              <a:avLst/>
            </a:prstGeom>
            <a:noFill/>
            <a:ln w="9525">
              <a:noFill/>
              <a:miter lim="800000"/>
              <a:headEnd/>
              <a:tailEnd/>
            </a:ln>
          </p:spPr>
        </p:pic>
        <p:sp>
          <p:nvSpPr>
            <p:cNvPr id="48" name="Rectangle 15"/>
            <p:cNvSpPr>
              <a:spLocks noChangeArrowheads="1"/>
            </p:cNvSpPr>
            <p:nvPr/>
          </p:nvSpPr>
          <p:spPr bwMode="auto">
            <a:xfrm>
              <a:off x="3995737" y="6200775"/>
              <a:ext cx="2133600" cy="261610"/>
            </a:xfrm>
            <a:prstGeom prst="rect">
              <a:avLst/>
            </a:prstGeom>
            <a:noFill/>
            <a:ln w="9525">
              <a:noFill/>
              <a:miter lim="800000"/>
              <a:headEnd/>
              <a:tailEnd/>
            </a:ln>
          </p:spPr>
          <p:txBody>
            <a:bodyPr>
              <a:spAutoFit/>
            </a:bodyPr>
            <a:lstStyle/>
            <a:p>
              <a:r>
                <a:rPr lang="zh-TW" altLang="en-US" sz="1100" i="1" dirty="0" smtClean="0">
                  <a:solidFill>
                    <a:schemeClr val="bg1"/>
                  </a:solidFill>
                  <a:latin typeface="Segoe" pitchFamily="34" charset="0"/>
                </a:rPr>
                <a:t>強大的工具加速電腦修復</a:t>
              </a:r>
              <a:endParaRPr lang="en-US" sz="1100" i="1" dirty="0">
                <a:solidFill>
                  <a:schemeClr val="bg1"/>
                </a:solidFill>
                <a:latin typeface="Segoe" pitchFamily="34" charset="0"/>
              </a:endParaRPr>
            </a:p>
          </p:txBody>
        </p:sp>
      </p:grpSp>
      <p:pic>
        <p:nvPicPr>
          <p:cNvPr id="49" name="Picture 4" descr="MDOP Suite - Landscape"/>
          <p:cNvPicPr>
            <a:picLocks noChangeAspect="1" noChangeArrowheads="1"/>
          </p:cNvPicPr>
          <p:nvPr/>
        </p:nvPicPr>
        <p:blipFill>
          <a:blip r:embed="rId10"/>
          <a:srcRect/>
          <a:stretch>
            <a:fillRect/>
          </a:stretch>
        </p:blipFill>
        <p:spPr bwMode="auto">
          <a:xfrm>
            <a:off x="1676400" y="1219200"/>
            <a:ext cx="6172200" cy="2620963"/>
          </a:xfrm>
          <a:prstGeom prst="rect">
            <a:avLst/>
          </a:prstGeom>
          <a:noFill/>
          <a:ln w="9525">
            <a:noFill/>
            <a:miter lim="800000"/>
            <a:headEnd/>
            <a:tailEnd/>
          </a:ln>
        </p:spPr>
      </p:pic>
      <p:grpSp>
        <p:nvGrpSpPr>
          <p:cNvPr id="6" name="Group 21"/>
          <p:cNvGrpSpPr>
            <a:grpSpLocks/>
          </p:cNvGrpSpPr>
          <p:nvPr/>
        </p:nvGrpSpPr>
        <p:grpSpPr bwMode="auto">
          <a:xfrm>
            <a:off x="6172200" y="4419600"/>
            <a:ext cx="2667000" cy="956350"/>
            <a:chOff x="6172200" y="4419600"/>
            <a:chExt cx="2667000" cy="956350"/>
          </a:xfrm>
        </p:grpSpPr>
        <p:sp>
          <p:nvSpPr>
            <p:cNvPr id="51" name="Rectangle 13"/>
            <p:cNvSpPr>
              <a:spLocks noChangeArrowheads="1"/>
            </p:cNvSpPr>
            <p:nvPr/>
          </p:nvSpPr>
          <p:spPr bwMode="auto">
            <a:xfrm>
              <a:off x="6705600" y="4945063"/>
              <a:ext cx="2133600" cy="430887"/>
            </a:xfrm>
            <a:prstGeom prst="rect">
              <a:avLst/>
            </a:prstGeom>
            <a:noFill/>
            <a:ln w="9525">
              <a:noFill/>
              <a:miter lim="800000"/>
              <a:headEnd/>
              <a:tailEnd/>
            </a:ln>
          </p:spPr>
          <p:txBody>
            <a:bodyPr>
              <a:spAutoFit/>
            </a:bodyPr>
            <a:lstStyle/>
            <a:p>
              <a:r>
                <a:rPr lang="zh-TW" altLang="en-US" sz="1100" i="1" dirty="0" smtClean="0">
                  <a:solidFill>
                    <a:schemeClr val="bg1"/>
                  </a:solidFill>
                  <a:latin typeface="Segoe" pitchFamily="34" charset="0"/>
                </a:rPr>
                <a:t>透過動態的串流技術將軟體變成一項集中管理的服務</a:t>
              </a:r>
              <a:endParaRPr lang="en-US" sz="1100" i="1" dirty="0">
                <a:solidFill>
                  <a:schemeClr val="bg1"/>
                </a:solidFill>
                <a:latin typeface="Segoe" pitchFamily="34" charset="0"/>
              </a:endParaRPr>
            </a:p>
          </p:txBody>
        </p:sp>
        <p:pic>
          <p:nvPicPr>
            <p:cNvPr id="52" name="Picture 2" descr="C:\Users\chajones\Desktop\Logo-MSAV.png"/>
            <p:cNvPicPr>
              <a:picLocks noChangeAspect="1" noChangeArrowheads="1"/>
            </p:cNvPicPr>
            <p:nvPr/>
          </p:nvPicPr>
          <p:blipFill>
            <a:blip r:embed="rId11"/>
            <a:srcRect/>
            <a:stretch>
              <a:fillRect/>
            </a:stretch>
          </p:blipFill>
          <p:spPr bwMode="auto">
            <a:xfrm>
              <a:off x="6172200" y="4419600"/>
              <a:ext cx="2057400" cy="534310"/>
            </a:xfrm>
            <a:prstGeom prst="rect">
              <a:avLst/>
            </a:prstGeom>
            <a:noFill/>
            <a:ln w="9525">
              <a:noFill/>
              <a:miter lim="800000"/>
              <a:headEnd/>
              <a:tailEnd/>
            </a:ln>
          </p:spPr>
        </p:pic>
      </p:grpSp>
      <p:grpSp>
        <p:nvGrpSpPr>
          <p:cNvPr id="7" name="Group 22"/>
          <p:cNvGrpSpPr>
            <a:grpSpLocks/>
          </p:cNvGrpSpPr>
          <p:nvPr/>
        </p:nvGrpSpPr>
        <p:grpSpPr bwMode="auto">
          <a:xfrm>
            <a:off x="6781800" y="5640391"/>
            <a:ext cx="2209800" cy="869256"/>
            <a:chOff x="6781800" y="5640321"/>
            <a:chExt cx="2209800" cy="869876"/>
          </a:xfrm>
        </p:grpSpPr>
        <p:pic>
          <p:nvPicPr>
            <p:cNvPr id="54" name="Picture 20" descr="EDV_white"/>
            <p:cNvPicPr>
              <a:picLocks noChangeAspect="1" noChangeArrowheads="1"/>
            </p:cNvPicPr>
            <p:nvPr/>
          </p:nvPicPr>
          <p:blipFill>
            <a:blip r:embed="rId12"/>
            <a:srcRect/>
            <a:stretch>
              <a:fillRect/>
            </a:stretch>
          </p:blipFill>
          <p:spPr bwMode="auto">
            <a:xfrm>
              <a:off x="6781800" y="5640321"/>
              <a:ext cx="2209800" cy="608079"/>
            </a:xfrm>
            <a:prstGeom prst="rect">
              <a:avLst/>
            </a:prstGeom>
            <a:noFill/>
            <a:ln w="9525">
              <a:noFill/>
              <a:miter lim="800000"/>
              <a:headEnd/>
              <a:tailEnd/>
            </a:ln>
          </p:spPr>
        </p:pic>
        <p:sp>
          <p:nvSpPr>
            <p:cNvPr id="55" name="Rectangle 11"/>
            <p:cNvSpPr>
              <a:spLocks noChangeArrowheads="1"/>
            </p:cNvSpPr>
            <p:nvPr/>
          </p:nvSpPr>
          <p:spPr bwMode="auto">
            <a:xfrm>
              <a:off x="6781800" y="6248400"/>
              <a:ext cx="2209800" cy="261797"/>
            </a:xfrm>
            <a:prstGeom prst="rect">
              <a:avLst/>
            </a:prstGeom>
            <a:noFill/>
            <a:ln w="9525">
              <a:noFill/>
              <a:miter lim="800000"/>
              <a:headEnd/>
              <a:tailEnd/>
            </a:ln>
          </p:spPr>
          <p:txBody>
            <a:bodyPr>
              <a:spAutoFit/>
            </a:bodyPr>
            <a:lstStyle/>
            <a:p>
              <a:r>
                <a:rPr lang="zh-TW" altLang="en-US" sz="1100" i="1" dirty="0" smtClean="0">
                  <a:solidFill>
                    <a:schemeClr val="bg1"/>
                  </a:solidFill>
                  <a:latin typeface="Segoe" pitchFamily="34" charset="0"/>
                </a:rPr>
                <a:t>簡化部署與管理虛擬機器</a:t>
              </a:r>
              <a:endParaRPr lang="en-US" sz="1100" i="1" dirty="0">
                <a:solidFill>
                  <a:schemeClr val="bg1"/>
                </a:solidFill>
                <a:latin typeface="Segoe" pitchFamily="34" charset="0"/>
              </a:endParaRPr>
            </a:p>
          </p:txBody>
        </p:sp>
      </p:grpSp>
      <p:sp>
        <p:nvSpPr>
          <p:cNvPr id="56" name="Explosion 1 55"/>
          <p:cNvSpPr/>
          <p:nvPr/>
        </p:nvSpPr>
        <p:spPr bwMode="auto">
          <a:xfrm>
            <a:off x="5402687" y="4404574"/>
            <a:ext cx="914400" cy="504422"/>
          </a:xfrm>
          <a:prstGeom prst="irregularSeal1">
            <a:avLst/>
          </a:prstGeom>
          <a:gradFill rotWithShape="1">
            <a:gsLst>
              <a:gs pos="0">
                <a:srgbClr val="5A6E18">
                  <a:lumMod val="60000"/>
                  <a:lumOff val="40000"/>
                </a:srgbClr>
              </a:gs>
              <a:gs pos="50000">
                <a:srgbClr val="5A6E18">
                  <a:lumMod val="60000"/>
                  <a:lumOff val="40000"/>
                </a:srgbClr>
              </a:gs>
              <a:gs pos="70000">
                <a:srgbClr val="5A6E18">
                  <a:lumMod val="60000"/>
                  <a:lumOff val="40000"/>
                </a:srgbClr>
              </a:gs>
              <a:gs pos="100000">
                <a:srgbClr val="92D050"/>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EB641B">
                <a:satMod val="300000"/>
              </a:srgbClr>
            </a:contourClr>
          </a:sp3d>
        </p:spPr>
        <p:txBody>
          <a:bodyPr vert="horz"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Segoe" pitchFamily="34" charset="0"/>
                <a:ea typeface="+mn-ea"/>
                <a:cs typeface="+mn-cs"/>
              </a:rPr>
              <a:t>New</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7"/>
                                        </p:tgtEl>
                                      </p:cBhvr>
                                    </p:animEffect>
                                    <p:set>
                                      <p:cBhvr>
                                        <p:cTn id="16" dur="1" fill="hold">
                                          <p:stCondLst>
                                            <p:cond delay="1999"/>
                                          </p:stCondLst>
                                        </p:cTn>
                                        <p:tgtEl>
                                          <p:spTgt spid="7"/>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6"/>
                                        </p:tgtEl>
                                      </p:cBhvr>
                                    </p:animEffect>
                                    <p:set>
                                      <p:cBhvr>
                                        <p:cTn id="19"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Diagram 36"/>
          <p:cNvGraphicFramePr/>
          <p:nvPr/>
        </p:nvGraphicFramePr>
        <p:xfrm>
          <a:off x="471152" y="2954628"/>
          <a:ext cx="5638800" cy="3474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793" name="Rectangle 33"/>
          <p:cNvSpPr>
            <a:spLocks noGrp="1" noChangeArrowheads="1"/>
          </p:cNvSpPr>
          <p:nvPr>
            <p:ph type="title"/>
          </p:nvPr>
        </p:nvSpPr>
        <p:spPr>
          <a:xfrm>
            <a:off x="381000" y="230188"/>
            <a:ext cx="8534400" cy="581698"/>
          </a:xfrm>
        </p:spPr>
        <p:txBody>
          <a:bodyPr>
            <a:normAutofit fontScale="90000"/>
          </a:bodyPr>
          <a:lstStyle/>
          <a:p>
            <a:r>
              <a:rPr lang="zh-TW" altLang="en-US" sz="4200" dirty="0" smtClean="0"/>
              <a:t>微軟應用程式虛擬化 </a:t>
            </a:r>
            <a:r>
              <a:rPr lang="en-US" sz="4200" dirty="0" smtClean="0"/>
              <a:t>4.5</a:t>
            </a:r>
            <a:endParaRPr lang="en-US" sz="4200" dirty="0"/>
          </a:p>
        </p:txBody>
      </p:sp>
      <p:sp>
        <p:nvSpPr>
          <p:cNvPr id="33795" name="Text Placeholder 25"/>
          <p:cNvSpPr>
            <a:spLocks noGrp="1"/>
          </p:cNvSpPr>
          <p:nvPr>
            <p:ph idx="1"/>
          </p:nvPr>
        </p:nvSpPr>
        <p:spPr>
          <a:xfrm>
            <a:off x="381000" y="1066800"/>
            <a:ext cx="8382000" cy="1415772"/>
          </a:xfrm>
        </p:spPr>
        <p:txBody>
          <a:bodyPr>
            <a:normAutofit fontScale="92500" lnSpcReduction="10000"/>
          </a:bodyPr>
          <a:lstStyle/>
          <a:p>
            <a:r>
              <a:rPr lang="zh-TW" altLang="en-US" sz="2400" dirty="0" smtClean="0"/>
              <a:t>不需傳統的軟體安裝</a:t>
            </a:r>
            <a:endParaRPr lang="en-US" sz="2400" dirty="0" smtClean="0"/>
          </a:p>
          <a:p>
            <a:pPr lvl="1"/>
            <a:r>
              <a:rPr lang="zh-TW" altLang="en-US" sz="2000" dirty="0" smtClean="0"/>
              <a:t>使用者登入之後就能使用應用程式</a:t>
            </a:r>
            <a:endParaRPr lang="en-US" sz="2000" dirty="0" smtClean="0"/>
          </a:p>
          <a:p>
            <a:pPr lvl="1"/>
            <a:r>
              <a:rPr lang="zh-TW" altLang="en-US" sz="2000" dirty="0" smtClean="0"/>
              <a:t>集中管理的權限</a:t>
            </a:r>
            <a:endParaRPr lang="en-US" sz="2000" dirty="0" smtClean="0"/>
          </a:p>
          <a:p>
            <a:r>
              <a:rPr lang="zh-TW" altLang="en-US" sz="2400" dirty="0" smtClean="0"/>
              <a:t>動態串流軟體如同一個集中管理的服務</a:t>
            </a:r>
            <a:endParaRPr lang="en-US" sz="2400" dirty="0" smtClean="0"/>
          </a:p>
        </p:txBody>
      </p:sp>
      <p:sp>
        <p:nvSpPr>
          <p:cNvPr id="33799" name="Line 8"/>
          <p:cNvSpPr>
            <a:spLocks noChangeShapeType="1"/>
          </p:cNvSpPr>
          <p:nvPr/>
        </p:nvSpPr>
        <p:spPr bwMode="auto">
          <a:xfrm>
            <a:off x="4876800" y="1219200"/>
            <a:ext cx="0" cy="311150"/>
          </a:xfrm>
          <a:prstGeom prst="line">
            <a:avLst/>
          </a:prstGeom>
          <a:noFill/>
          <a:ln w="12700" algn="ctr">
            <a:noFill/>
            <a:prstDash val="sysDot"/>
            <a:round/>
            <a:headEnd/>
            <a:tailEnd/>
          </a:ln>
        </p:spPr>
        <p:txBody>
          <a:bodyPr/>
          <a:lstStyle/>
          <a:p>
            <a:endParaRPr lang="en-US">
              <a:solidFill>
                <a:schemeClr val="bg1"/>
              </a:solidFill>
            </a:endParaRPr>
          </a:p>
        </p:txBody>
      </p:sp>
      <p:sp>
        <p:nvSpPr>
          <p:cNvPr id="33800" name="Line 9"/>
          <p:cNvSpPr>
            <a:spLocks noChangeShapeType="1"/>
          </p:cNvSpPr>
          <p:nvPr/>
        </p:nvSpPr>
        <p:spPr bwMode="auto">
          <a:xfrm>
            <a:off x="8686800" y="1219200"/>
            <a:ext cx="0" cy="311150"/>
          </a:xfrm>
          <a:prstGeom prst="line">
            <a:avLst/>
          </a:prstGeom>
          <a:noFill/>
          <a:ln w="12700" algn="ctr">
            <a:noFill/>
            <a:prstDash val="sysDot"/>
            <a:round/>
            <a:headEnd/>
            <a:tailEnd/>
          </a:ln>
        </p:spPr>
        <p:txBody>
          <a:bodyPr/>
          <a:lstStyle/>
          <a:p>
            <a:endParaRPr lang="en-US">
              <a:solidFill>
                <a:schemeClr val="bg1"/>
              </a:solidFill>
            </a:endParaRPr>
          </a:p>
        </p:txBody>
      </p:sp>
      <p:sp>
        <p:nvSpPr>
          <p:cNvPr id="33801" name="Line 10"/>
          <p:cNvSpPr>
            <a:spLocks noChangeShapeType="1"/>
          </p:cNvSpPr>
          <p:nvPr/>
        </p:nvSpPr>
        <p:spPr bwMode="auto">
          <a:xfrm>
            <a:off x="4876800" y="1219200"/>
            <a:ext cx="3810000" cy="0"/>
          </a:xfrm>
          <a:prstGeom prst="line">
            <a:avLst/>
          </a:prstGeom>
          <a:noFill/>
          <a:ln w="12700" algn="ctr">
            <a:noFill/>
            <a:prstDash val="sysDot"/>
            <a:round/>
            <a:headEnd/>
            <a:tailEnd/>
          </a:ln>
        </p:spPr>
        <p:txBody>
          <a:bodyPr/>
          <a:lstStyle/>
          <a:p>
            <a:endParaRPr lang="en-US">
              <a:solidFill>
                <a:schemeClr val="bg1"/>
              </a:solidFill>
            </a:endParaRPr>
          </a:p>
        </p:txBody>
      </p:sp>
      <p:sp>
        <p:nvSpPr>
          <p:cNvPr id="33802" name="Line 11"/>
          <p:cNvSpPr>
            <a:spLocks noChangeShapeType="1"/>
          </p:cNvSpPr>
          <p:nvPr/>
        </p:nvSpPr>
        <p:spPr bwMode="auto">
          <a:xfrm>
            <a:off x="4876800" y="7037388"/>
            <a:ext cx="3810000" cy="0"/>
          </a:xfrm>
          <a:prstGeom prst="line">
            <a:avLst/>
          </a:prstGeom>
          <a:noFill/>
          <a:ln w="12700" algn="ctr">
            <a:noFill/>
            <a:prstDash val="sysDot"/>
            <a:round/>
            <a:headEnd/>
            <a:tailEnd/>
          </a:ln>
        </p:spPr>
        <p:txBody>
          <a:bodyPr/>
          <a:lstStyle/>
          <a:p>
            <a:endParaRPr lang="en-US">
              <a:solidFill>
                <a:schemeClr val="bg1"/>
              </a:solidFill>
            </a:endParaRPr>
          </a:p>
        </p:txBody>
      </p:sp>
      <p:sp>
        <p:nvSpPr>
          <p:cNvPr id="33803" name="Line 12"/>
          <p:cNvSpPr>
            <a:spLocks noChangeShapeType="1"/>
          </p:cNvSpPr>
          <p:nvPr/>
        </p:nvSpPr>
        <p:spPr bwMode="auto">
          <a:xfrm>
            <a:off x="4876800" y="1530350"/>
            <a:ext cx="0" cy="793750"/>
          </a:xfrm>
          <a:prstGeom prst="line">
            <a:avLst/>
          </a:prstGeom>
          <a:noFill/>
          <a:ln w="12700" cap="rnd" algn="ctr">
            <a:noFill/>
            <a:prstDash val="sysDot"/>
            <a:round/>
            <a:headEnd/>
            <a:tailEnd/>
          </a:ln>
        </p:spPr>
        <p:txBody>
          <a:bodyPr/>
          <a:lstStyle/>
          <a:p>
            <a:endParaRPr lang="en-US">
              <a:solidFill>
                <a:schemeClr val="bg1"/>
              </a:solidFill>
            </a:endParaRPr>
          </a:p>
        </p:txBody>
      </p:sp>
      <p:sp>
        <p:nvSpPr>
          <p:cNvPr id="33804" name="Line 13"/>
          <p:cNvSpPr>
            <a:spLocks noChangeShapeType="1"/>
          </p:cNvSpPr>
          <p:nvPr/>
        </p:nvSpPr>
        <p:spPr bwMode="auto">
          <a:xfrm>
            <a:off x="8686800" y="1530350"/>
            <a:ext cx="0" cy="793750"/>
          </a:xfrm>
          <a:prstGeom prst="line">
            <a:avLst/>
          </a:prstGeom>
          <a:noFill/>
          <a:ln w="12700" cap="rnd" algn="ctr">
            <a:noFill/>
            <a:prstDash val="sysDot"/>
            <a:round/>
            <a:headEnd/>
            <a:tailEnd/>
          </a:ln>
        </p:spPr>
        <p:txBody>
          <a:bodyPr/>
          <a:lstStyle/>
          <a:p>
            <a:endParaRPr lang="en-US">
              <a:solidFill>
                <a:schemeClr val="bg1"/>
              </a:solidFill>
            </a:endParaRPr>
          </a:p>
        </p:txBody>
      </p:sp>
      <p:sp>
        <p:nvSpPr>
          <p:cNvPr id="33805" name="Line 14"/>
          <p:cNvSpPr>
            <a:spLocks noChangeShapeType="1"/>
          </p:cNvSpPr>
          <p:nvPr/>
        </p:nvSpPr>
        <p:spPr bwMode="auto">
          <a:xfrm>
            <a:off x="5029200" y="4179940"/>
            <a:ext cx="0" cy="1247775"/>
          </a:xfrm>
          <a:prstGeom prst="line">
            <a:avLst/>
          </a:prstGeom>
          <a:noFill/>
          <a:ln w="12700" cap="rnd" algn="ctr">
            <a:noFill/>
            <a:prstDash val="sysDot"/>
            <a:round/>
            <a:headEnd/>
            <a:tailEnd/>
          </a:ln>
        </p:spPr>
        <p:txBody>
          <a:bodyPr/>
          <a:lstStyle/>
          <a:p>
            <a:endParaRPr lang="en-US">
              <a:solidFill>
                <a:schemeClr val="bg1"/>
              </a:solidFill>
            </a:endParaRPr>
          </a:p>
        </p:txBody>
      </p:sp>
      <p:sp>
        <p:nvSpPr>
          <p:cNvPr id="33806" name="Line 15"/>
          <p:cNvSpPr>
            <a:spLocks noChangeShapeType="1"/>
          </p:cNvSpPr>
          <p:nvPr/>
        </p:nvSpPr>
        <p:spPr bwMode="auto">
          <a:xfrm>
            <a:off x="8686800" y="4398963"/>
            <a:ext cx="0" cy="1247775"/>
          </a:xfrm>
          <a:prstGeom prst="line">
            <a:avLst/>
          </a:prstGeom>
          <a:noFill/>
          <a:ln w="12700" cap="rnd" algn="ctr">
            <a:noFill/>
            <a:prstDash val="sysDot"/>
            <a:round/>
            <a:headEnd/>
            <a:tailEnd/>
          </a:ln>
        </p:spPr>
        <p:txBody>
          <a:bodyPr/>
          <a:lstStyle/>
          <a:p>
            <a:endParaRPr lang="en-US">
              <a:solidFill>
                <a:schemeClr val="bg1"/>
              </a:solidFill>
            </a:endParaRPr>
          </a:p>
        </p:txBody>
      </p:sp>
      <p:sp>
        <p:nvSpPr>
          <p:cNvPr id="33807" name="Line 16"/>
          <p:cNvSpPr>
            <a:spLocks noChangeShapeType="1"/>
          </p:cNvSpPr>
          <p:nvPr/>
        </p:nvSpPr>
        <p:spPr bwMode="auto">
          <a:xfrm>
            <a:off x="5029200" y="5791252"/>
            <a:ext cx="0" cy="1027113"/>
          </a:xfrm>
          <a:prstGeom prst="line">
            <a:avLst/>
          </a:prstGeom>
          <a:noFill/>
          <a:ln w="12700" cap="rnd" algn="ctr">
            <a:noFill/>
            <a:prstDash val="sysDot"/>
            <a:round/>
            <a:headEnd/>
            <a:tailEnd/>
          </a:ln>
        </p:spPr>
        <p:txBody>
          <a:bodyPr/>
          <a:lstStyle/>
          <a:p>
            <a:endParaRPr lang="en-US">
              <a:solidFill>
                <a:schemeClr val="bg1"/>
              </a:solidFill>
            </a:endParaRPr>
          </a:p>
        </p:txBody>
      </p:sp>
      <p:sp>
        <p:nvSpPr>
          <p:cNvPr id="33808" name="Line 17"/>
          <p:cNvSpPr>
            <a:spLocks noChangeShapeType="1"/>
          </p:cNvSpPr>
          <p:nvPr/>
        </p:nvSpPr>
        <p:spPr bwMode="auto">
          <a:xfrm>
            <a:off x="8686800" y="6010275"/>
            <a:ext cx="0" cy="1027113"/>
          </a:xfrm>
          <a:prstGeom prst="line">
            <a:avLst/>
          </a:prstGeom>
          <a:noFill/>
          <a:ln w="12700" cap="rnd" algn="ctr">
            <a:noFill/>
            <a:prstDash val="sysDot"/>
            <a:round/>
            <a:headEnd/>
            <a:tailEnd/>
          </a:ln>
        </p:spPr>
        <p:txBody>
          <a:bodyPr/>
          <a:lstStyle/>
          <a:p>
            <a:endParaRPr lang="en-US">
              <a:solidFill>
                <a:schemeClr val="bg1"/>
              </a:solidFill>
            </a:endParaRPr>
          </a:p>
        </p:txBody>
      </p:sp>
      <p:sp>
        <p:nvSpPr>
          <p:cNvPr id="33811" name="TextBox 21"/>
          <p:cNvSpPr txBox="1">
            <a:spLocks noChangeArrowheads="1"/>
          </p:cNvSpPr>
          <p:nvPr/>
        </p:nvSpPr>
        <p:spPr bwMode="auto">
          <a:xfrm>
            <a:off x="3352800" y="6273800"/>
            <a:ext cx="5410200" cy="430887"/>
          </a:xfrm>
          <a:prstGeom prst="rect">
            <a:avLst/>
          </a:prstGeom>
          <a:noFill/>
          <a:ln w="9525">
            <a:noFill/>
            <a:miter lim="800000"/>
            <a:headEnd/>
            <a:tailEnd/>
          </a:ln>
        </p:spPr>
        <p:txBody>
          <a:bodyPr wrap="square">
            <a:spAutoFit/>
          </a:bodyPr>
          <a:lstStyle/>
          <a:p>
            <a:pPr algn="r"/>
            <a:r>
              <a:rPr lang="en-US" sz="11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*Microsoft Application </a:t>
            </a:r>
            <a:r>
              <a:rPr lang="en-US" sz="1100" dirty="0">
                <a:solidFill>
                  <a:schemeClr val="bg1"/>
                </a:solidFill>
                <a:effectLst>
                  <a:outerShdw blurRad="38100" dist="38100" dir="2700000" algn="tl">
                    <a:srgbClr val="000000">
                      <a:alpha val="43137"/>
                    </a:srgbClr>
                  </a:outerShdw>
                </a:effectLst>
                <a:latin typeface="Segoe UI" pitchFamily="34" charset="0"/>
                <a:cs typeface="Segoe UI" pitchFamily="34" charset="0"/>
              </a:rPr>
              <a:t>Virtualization CAL for Terminal Services </a:t>
            </a:r>
            <a:r>
              <a:rPr lang="en-US" sz="11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
            </a:r>
            <a:br>
              <a:rPr lang="en-US" sz="11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br>
            <a:r>
              <a:rPr lang="en-US" sz="11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is </a:t>
            </a:r>
            <a:r>
              <a:rPr lang="en-US" sz="1100" dirty="0">
                <a:solidFill>
                  <a:schemeClr val="bg1"/>
                </a:solidFill>
                <a:effectLst>
                  <a:outerShdw blurRad="38100" dist="38100" dir="2700000" algn="tl">
                    <a:srgbClr val="000000">
                      <a:alpha val="43137"/>
                    </a:srgbClr>
                  </a:outerShdw>
                </a:effectLst>
                <a:latin typeface="Segoe UI" pitchFamily="34" charset="0"/>
                <a:cs typeface="Segoe UI" pitchFamily="34" charset="0"/>
              </a:rPr>
              <a:t>available and sold separately from MDOP</a:t>
            </a:r>
          </a:p>
        </p:txBody>
      </p:sp>
      <p:sp>
        <p:nvSpPr>
          <p:cNvPr id="27" name="Oval 26"/>
          <p:cNvSpPr/>
          <p:nvPr/>
        </p:nvSpPr>
        <p:spPr>
          <a:xfrm>
            <a:off x="5799733" y="4388906"/>
            <a:ext cx="2926080" cy="954107"/>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fontAlgn="auto">
              <a:spcAft>
                <a:spcPts val="0"/>
              </a:spcAft>
              <a:defRPr/>
            </a:pPr>
            <a:r>
              <a:rPr lang="zh-TW" altLang="en-US" sz="1200" spc="-3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應用程式相容性、</a:t>
            </a:r>
            <a:r>
              <a:rPr lang="en-US" altLang="zh-TW" sz="1200" spc="-3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PC</a:t>
            </a:r>
            <a:r>
              <a:rPr lang="zh-TW" altLang="en-US" sz="1200" spc="-3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管理、彈性的運算模型、軟體資產管理</a:t>
            </a:r>
            <a:endParaRPr lang="en-US" sz="1200" spc="-3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
        <p:nvSpPr>
          <p:cNvPr id="31" name="Line 14"/>
          <p:cNvSpPr>
            <a:spLocks noChangeShapeType="1"/>
          </p:cNvSpPr>
          <p:nvPr/>
        </p:nvSpPr>
        <p:spPr bwMode="auto">
          <a:xfrm>
            <a:off x="-1253067" y="7751763"/>
            <a:ext cx="0" cy="1247775"/>
          </a:xfrm>
          <a:prstGeom prst="line">
            <a:avLst/>
          </a:prstGeom>
          <a:noFill/>
          <a:ln w="12700" cap="rnd" algn="ctr">
            <a:noFill/>
            <a:prstDash val="sysDot"/>
            <a:round/>
            <a:headEnd/>
            <a:tailEnd/>
          </a:ln>
        </p:spPr>
        <p:txBody>
          <a:bodyPr/>
          <a:lstStyle/>
          <a:p>
            <a:endParaRPr lang="en-US">
              <a:solidFill>
                <a:schemeClr val="bg1"/>
              </a:solidFill>
            </a:endParaRPr>
          </a:p>
        </p:txBody>
      </p:sp>
      <p:sp>
        <p:nvSpPr>
          <p:cNvPr id="32" name="Line 15"/>
          <p:cNvSpPr>
            <a:spLocks noChangeShapeType="1"/>
          </p:cNvSpPr>
          <p:nvPr/>
        </p:nvSpPr>
        <p:spPr bwMode="auto">
          <a:xfrm>
            <a:off x="2556933" y="7751763"/>
            <a:ext cx="0" cy="1247775"/>
          </a:xfrm>
          <a:prstGeom prst="line">
            <a:avLst/>
          </a:prstGeom>
          <a:noFill/>
          <a:ln w="12700" cap="rnd" algn="ctr">
            <a:noFill/>
            <a:prstDash val="sysDot"/>
            <a:round/>
            <a:headEnd/>
            <a:tailEnd/>
          </a:ln>
        </p:spPr>
        <p:txBody>
          <a:bodyPr/>
          <a:lstStyle/>
          <a:p>
            <a:endParaRPr lang="en-US">
              <a:solidFill>
                <a:schemeClr val="bg1"/>
              </a:solidFill>
            </a:endParaRPr>
          </a:p>
        </p:txBody>
      </p:sp>
      <p:pic>
        <p:nvPicPr>
          <p:cNvPr id="34" name="Picture 30" descr="DTP-OptPack-SA_wh.png"/>
          <p:cNvPicPr>
            <a:picLocks noChangeAspect="1"/>
          </p:cNvPicPr>
          <p:nvPr/>
        </p:nvPicPr>
        <p:blipFill>
          <a:blip r:embed="rId7"/>
          <a:srcRect/>
          <a:stretch>
            <a:fillRect/>
          </a:stretch>
        </p:blipFill>
        <p:spPr bwMode="auto">
          <a:xfrm>
            <a:off x="3219605" y="3474612"/>
            <a:ext cx="2362200" cy="421165"/>
          </a:xfrm>
          <a:prstGeom prst="rect">
            <a:avLst/>
          </a:prstGeom>
          <a:noFill/>
          <a:ln w="9525">
            <a:noFill/>
            <a:miter lim="800000"/>
            <a:headEnd/>
            <a:tailEnd/>
          </a:ln>
        </p:spPr>
      </p:pic>
      <p:pic>
        <p:nvPicPr>
          <p:cNvPr id="35" name="Picture 24" descr="C:\Users\chajones\Desktop\4.5 Graphics\AppVirtual-2_bL_r.png"/>
          <p:cNvPicPr>
            <a:picLocks noChangeAspect="1" noChangeArrowheads="1"/>
          </p:cNvPicPr>
          <p:nvPr/>
        </p:nvPicPr>
        <p:blipFill>
          <a:blip r:embed="rId8"/>
          <a:srcRect/>
          <a:stretch>
            <a:fillRect/>
          </a:stretch>
        </p:blipFill>
        <p:spPr bwMode="auto">
          <a:xfrm>
            <a:off x="3200400" y="4962577"/>
            <a:ext cx="1066800" cy="469834"/>
          </a:xfrm>
          <a:prstGeom prst="rect">
            <a:avLst/>
          </a:prstGeom>
          <a:noFill/>
        </p:spPr>
      </p:pic>
      <p:sp>
        <p:nvSpPr>
          <p:cNvPr id="36" name="TextBox 35"/>
          <p:cNvSpPr txBox="1"/>
          <p:nvPr/>
        </p:nvSpPr>
        <p:spPr>
          <a:xfrm>
            <a:off x="4267200" y="5029200"/>
            <a:ext cx="1526380" cy="261610"/>
          </a:xfrm>
          <a:prstGeom prst="rect">
            <a:avLst/>
          </a:prstGeom>
          <a:noFill/>
        </p:spPr>
        <p:txBody>
          <a:bodyPr wrap="square" rtlCol="0">
            <a:spAutoFit/>
          </a:bodyPr>
          <a:lstStyle/>
          <a:p>
            <a:pPr>
              <a:buNone/>
            </a:pPr>
            <a:r>
              <a:rPr lang="en-US" sz="1100" dirty="0" smtClean="0">
                <a:solidFill>
                  <a:schemeClr val="bg1"/>
                </a:solidFill>
                <a:ea typeface="Tahoma" pitchFamily="34" charset="0"/>
                <a:cs typeface="Tahoma" pitchFamily="34" charset="0"/>
              </a:rPr>
              <a:t>For Terminal Services</a:t>
            </a:r>
            <a:endParaRPr lang="en-US" sz="1100" dirty="0">
              <a:solidFill>
                <a:schemeClr val="bg1"/>
              </a:solidFill>
              <a:ea typeface="Tahoma" pitchFamily="34" charset="0"/>
              <a:cs typeface="Tahoma" pitchFamily="34" charset="0"/>
            </a:endParaRPr>
          </a:p>
        </p:txBody>
      </p:sp>
      <p:sp>
        <p:nvSpPr>
          <p:cNvPr id="30" name="Oval 29"/>
          <p:cNvSpPr/>
          <p:nvPr/>
        </p:nvSpPr>
        <p:spPr bwMode="auto">
          <a:xfrm>
            <a:off x="5773975" y="2847466"/>
            <a:ext cx="2926080" cy="1295400"/>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defRPr/>
            </a:pPr>
            <a:r>
              <a:rPr lang="zh-TW" altLang="en-US" sz="12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加速桌面部署、減少程式對程式的相容性測試、及時使用率報表、啟動裝置漫遊</a:t>
            </a:r>
            <a:endParaRPr lang="en-US" sz="12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altLang="zh-TW" smtClean="0"/>
              <a:t>App-V </a:t>
            </a:r>
            <a:r>
              <a:rPr altLang="zh-TW" smtClean="0"/>
              <a:t>4.5</a:t>
            </a:r>
            <a:r>
              <a:rPr lang="zh-TW" altLang="en-US" dirty="0" smtClean="0"/>
              <a:t> </a:t>
            </a:r>
            <a:r>
              <a:rPr altLang="zh-TW" dirty="0" smtClean="0"/>
              <a:t/>
            </a:r>
            <a:br>
              <a:rPr altLang="zh-TW" dirty="0" smtClean="0"/>
            </a:br>
            <a:r>
              <a:rPr lang="zh-TW" altLang="en-US" dirty="0" smtClean="0"/>
              <a:t>應用程式虛擬化技術</a:t>
            </a:r>
            <a:endParaRPr lang="en-US" dirty="0"/>
          </a:p>
        </p:txBody>
      </p:sp>
      <p:sp>
        <p:nvSpPr>
          <p:cNvPr id="3" name="Subtitle 2"/>
          <p:cNvSpPr>
            <a:spLocks noGrp="1"/>
          </p:cNvSpPr>
          <p:nvPr>
            <p:ph idx="1"/>
          </p:nvPr>
        </p:nvSpPr>
        <p:spPr/>
        <p:txBody>
          <a:bodyPr/>
          <a:lstStyle/>
          <a:p>
            <a:endParaRPr lang="en-US" altLang="zh-TW" dirty="0" smtClean="0"/>
          </a:p>
          <a:p>
            <a:endParaRPr lang="en-US" altLang="zh-TW" dirty="0" smtClean="0"/>
          </a:p>
          <a:p>
            <a:pPr lvl="2"/>
            <a:r>
              <a:rPr lang="zh-TW" altLang="en-US" dirty="0" smtClean="0"/>
              <a:t>伺服器</a:t>
            </a:r>
            <a:r>
              <a:rPr lang="en-US" altLang="zh-TW" dirty="0" smtClean="0"/>
              <a:t>&amp;</a:t>
            </a:r>
            <a:r>
              <a:rPr lang="zh-TW" altLang="en-US" dirty="0" smtClean="0"/>
              <a:t>用戶端概觀</a:t>
            </a:r>
            <a:endParaRPr lang="en-US" altLang="zh-TW" dirty="0" smtClean="0"/>
          </a:p>
          <a:p>
            <a:pPr lvl="2"/>
            <a:r>
              <a:rPr lang="zh-TW" altLang="en-US" dirty="0" smtClean="0"/>
              <a:t>應用程式不須安裝便可使用</a:t>
            </a:r>
            <a:endParaRPr lang="en-US" altLang="zh-TW" dirty="0" smtClean="0"/>
          </a:p>
          <a:p>
            <a:pPr lvl="2"/>
            <a:r>
              <a:rPr lang="zh-TW" altLang="en-US" dirty="0" smtClean="0"/>
              <a:t>集中管理應用程式</a:t>
            </a:r>
            <a:endParaRPr lang="en-US" altLang="zh-TW" dirty="0" smtClean="0"/>
          </a:p>
          <a:p>
            <a:pPr lvl="2"/>
            <a:r>
              <a:rPr lang="zh-TW" altLang="en-US" dirty="0" smtClean="0"/>
              <a:t>應用程式隨處存取</a:t>
            </a:r>
            <a:endParaRPr lang="en-US" altLang="zh-TW" dirty="0" smtClean="0"/>
          </a:p>
          <a:p>
            <a:endParaRPr lang="en-US" altLang="zh-TW" dirty="0" smtClean="0"/>
          </a:p>
        </p:txBody>
      </p:sp>
      <p:sp>
        <p:nvSpPr>
          <p:cNvPr id="4" name="Text Placeholder 3"/>
          <p:cNvSpPr>
            <a:spLocks noGrp="1"/>
          </p:cNvSpPr>
          <p:nvPr>
            <p:ph type="body" sz="quarter" idx="4294967295"/>
          </p:nvPr>
        </p:nvSpPr>
        <p:spPr>
          <a:xfrm>
            <a:off x="1569926" y="1621665"/>
            <a:ext cx="6994525" cy="1384300"/>
          </a:xfrm>
        </p:spPr>
        <p:txBody>
          <a:bodyPr>
            <a:normAutofit/>
          </a:bodyPr>
          <a:lstStyle/>
          <a:p>
            <a:pPr>
              <a:buNone/>
            </a:pPr>
            <a:r>
              <a:rPr lang="en-US" altLang="zh-TW" sz="7200" dirty="0" smtClean="0">
                <a:solidFill>
                  <a:schemeClr val="bg1"/>
                </a:solidFill>
              </a:rPr>
              <a:t>D</a:t>
            </a:r>
            <a:r>
              <a:rPr lang="en-US" sz="7200" dirty="0" smtClean="0">
                <a:solidFill>
                  <a:schemeClr val="bg1"/>
                </a:solidFill>
              </a:rPr>
              <a:t>emo</a:t>
            </a:r>
          </a:p>
          <a:p>
            <a:pPr>
              <a:buNone/>
            </a:pPr>
            <a:endParaRPr lang="en-US" sz="7200" dirty="0" smtClean="0">
              <a:solidFill>
                <a:schemeClr val="bg1"/>
              </a:solidFill>
            </a:endParaRPr>
          </a:p>
          <a:p>
            <a:pPr>
              <a:buNone/>
            </a:pPr>
            <a:endParaRPr lang="en-US" sz="7200" dirty="0" smtClean="0">
              <a:solidFill>
                <a:schemeClr val="bg1"/>
              </a:solidFill>
            </a:endParaRPr>
          </a:p>
          <a:p>
            <a:pPr>
              <a:buNone/>
            </a:pP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381000" y="5543550"/>
            <a:ext cx="2560320" cy="106680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zh-TW" altLang="en-US" sz="1400" dirty="0" smtClean="0">
                <a:latin typeface="Segoe UI" pitchFamily="34" charset="0"/>
                <a:cs typeface="Segoe UI" pitchFamily="34" charset="0"/>
              </a:rPr>
              <a:t>透過主動監看技術包含執行附屬物件快速地封裝應用程式 </a:t>
            </a:r>
            <a:endParaRPr lang="en-US" sz="1400" dirty="0">
              <a:latin typeface="Segoe UI" pitchFamily="34" charset="0"/>
              <a:cs typeface="Segoe UI" pitchFamily="34" charset="0"/>
            </a:endParaRPr>
          </a:p>
        </p:txBody>
      </p:sp>
      <p:sp>
        <p:nvSpPr>
          <p:cNvPr id="37892" name="TextBox 7"/>
          <p:cNvSpPr txBox="1">
            <a:spLocks noChangeArrowheads="1"/>
          </p:cNvSpPr>
          <p:nvPr/>
        </p:nvSpPr>
        <p:spPr bwMode="auto">
          <a:xfrm>
            <a:off x="3265170" y="3198425"/>
            <a:ext cx="2590800" cy="584775"/>
          </a:xfrm>
          <a:prstGeom prst="rect">
            <a:avLst/>
          </a:prstGeom>
          <a:noFill/>
          <a:ln w="9525">
            <a:noFill/>
            <a:miter lim="800000"/>
            <a:headEnd/>
            <a:tailEnd/>
          </a:ln>
        </p:spPr>
        <p:txBody>
          <a:bodyPr wrap="square">
            <a:spAutoFit/>
          </a:bodyPr>
          <a:lstStyle/>
          <a:p>
            <a:pPr algn="ctr">
              <a:buNone/>
            </a:pPr>
            <a:r>
              <a:rPr lang="zh-TW" altLang="en-US" sz="16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虛擬應用程式</a:t>
            </a:r>
            <a:endParaRPr lang="en-US" sz="16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algn="ctr">
              <a:buNone/>
            </a:pPr>
            <a:r>
              <a:rPr lang="en-US" sz="16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(SPRJ, OSD, ICO </a:t>
            </a:r>
            <a:r>
              <a:rPr lang="zh-TW" altLang="en-US" sz="16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與</a:t>
            </a:r>
            <a:r>
              <a:rPr lang="en-US" sz="160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 SFT)</a:t>
            </a:r>
            <a:endParaRPr lang="en-US" sz="1600" dirty="0">
              <a:solidFill>
                <a:schemeClr val="bg1"/>
              </a:solidFill>
              <a:effectLst>
                <a:outerShdw blurRad="38100" dist="38100" dir="2700000" algn="tl">
                  <a:srgbClr val="000000">
                    <a:alpha val="43137"/>
                  </a:srgbClr>
                </a:outerShdw>
              </a:effectLst>
              <a:latin typeface="Segoe UI" pitchFamily="34" charset="0"/>
              <a:cs typeface="Segoe UI" pitchFamily="34" charset="0"/>
            </a:endParaRPr>
          </a:p>
        </p:txBody>
      </p:sp>
      <p:pic>
        <p:nvPicPr>
          <p:cNvPr id="10" name="Picture 1" descr="\\.PSF\Parallels Share\MDOP 'Deep Dive' Presentation 2007-03\Icon - App Virtualization.png"/>
          <p:cNvPicPr>
            <a:picLocks noChangeAspect="1" noChangeArrowheads="1"/>
          </p:cNvPicPr>
          <p:nvPr/>
        </p:nvPicPr>
        <p:blipFill>
          <a:blip r:embed="rId3"/>
          <a:srcRect/>
          <a:stretch>
            <a:fillRect/>
          </a:stretch>
        </p:blipFill>
        <p:spPr bwMode="auto">
          <a:xfrm>
            <a:off x="3876887" y="1750625"/>
            <a:ext cx="1367367" cy="1447800"/>
          </a:xfrm>
          <a:prstGeom prst="rect">
            <a:avLst/>
          </a:prstGeom>
          <a:noFill/>
          <a:ln w="9525">
            <a:noFill/>
            <a:miter lim="800000"/>
            <a:headEnd/>
            <a:tailEnd/>
          </a:ln>
        </p:spPr>
      </p:pic>
      <p:pic>
        <p:nvPicPr>
          <p:cNvPr id="31746" name="Picture 2" descr="\\.PSF\.Mac\Volumes\Files\Work\Microsoft\PowerPoint Presentations\Microsoft Application Virtualization Platform Build\SoftGrid Sequencing Process - Vertical.png"/>
          <p:cNvPicPr>
            <a:picLocks noChangeAspect="1" noChangeArrowheads="1"/>
          </p:cNvPicPr>
          <p:nvPr/>
        </p:nvPicPr>
        <p:blipFill>
          <a:blip r:embed="rId4" cstate="print"/>
          <a:srcRect/>
          <a:stretch>
            <a:fillRect/>
          </a:stretch>
        </p:blipFill>
        <p:spPr bwMode="auto">
          <a:xfrm>
            <a:off x="419100" y="1280718"/>
            <a:ext cx="2362200" cy="4205682"/>
          </a:xfrm>
          <a:prstGeom prst="rect">
            <a:avLst/>
          </a:prstGeom>
          <a:noFill/>
        </p:spPr>
      </p:pic>
      <p:pic>
        <p:nvPicPr>
          <p:cNvPr id="31749" name="Picture 5" descr="\\.PSF\.Mac\Volumes\Files\Work\Microsoft\PowerPoint Presentations\Microsoft Application Virtualization Platform Build\MSI on CD.png"/>
          <p:cNvPicPr>
            <a:picLocks noChangeAspect="1" noChangeArrowheads="1"/>
          </p:cNvPicPr>
          <p:nvPr/>
        </p:nvPicPr>
        <p:blipFill>
          <a:blip r:embed="rId5"/>
          <a:srcRect/>
          <a:stretch>
            <a:fillRect/>
          </a:stretch>
        </p:blipFill>
        <p:spPr bwMode="auto">
          <a:xfrm>
            <a:off x="6060592" y="1411359"/>
            <a:ext cx="2690978" cy="2855841"/>
          </a:xfrm>
          <a:prstGeom prst="rect">
            <a:avLst/>
          </a:prstGeom>
          <a:noFill/>
        </p:spPr>
      </p:pic>
      <p:sp>
        <p:nvSpPr>
          <p:cNvPr id="13" name="Rectangle 33"/>
          <p:cNvSpPr txBox="1">
            <a:spLocks noChangeArrowheads="1"/>
          </p:cNvSpPr>
          <p:nvPr/>
        </p:nvSpPr>
        <p:spPr bwMode="auto">
          <a:xfrm>
            <a:off x="730250" y="811213"/>
            <a:ext cx="8610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4000"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cs typeface="Arial" charset="0"/>
            </a:endParaRPr>
          </a:p>
        </p:txBody>
      </p:sp>
      <p:sp>
        <p:nvSpPr>
          <p:cNvPr id="11" name="Title 10"/>
          <p:cNvSpPr>
            <a:spLocks noGrp="1"/>
          </p:cNvSpPr>
          <p:nvPr>
            <p:ph type="title"/>
          </p:nvPr>
        </p:nvSpPr>
        <p:spPr>
          <a:xfrm>
            <a:off x="381000" y="230188"/>
            <a:ext cx="8534400" cy="969496"/>
          </a:xfrm>
        </p:spPr>
        <p:txBody>
          <a:bodyPr>
            <a:normAutofit fontScale="90000"/>
          </a:bodyPr>
          <a:lstStyle/>
          <a:p>
            <a:r>
              <a:rPr lang="zh-TW" altLang="en-US" sz="4400" dirty="0" smtClean="0">
                <a:solidFill>
                  <a:schemeClr val="bg1"/>
                </a:solidFill>
              </a:rPr>
              <a:t>微軟應用程式虛擬化</a:t>
            </a:r>
            <a:r>
              <a:rPr lang="en-US" sz="4400" dirty="0" smtClean="0">
                <a:solidFill>
                  <a:schemeClr val="bg1"/>
                </a:solidFill>
              </a:rPr>
              <a:t/>
            </a:r>
            <a:br>
              <a:rPr lang="en-US" sz="4400" dirty="0" smtClean="0">
                <a:solidFill>
                  <a:schemeClr val="bg1"/>
                </a:solidFill>
              </a:rPr>
            </a:br>
            <a:r>
              <a:rPr lang="zh-TW" altLang="en-US" sz="2600" dirty="0" smtClean="0">
                <a:solidFill>
                  <a:schemeClr val="bg1"/>
                </a:solidFill>
              </a:rPr>
              <a:t>排序作業 </a:t>
            </a:r>
            <a:r>
              <a:rPr altLang="zh-TW" sz="2600" dirty="0" smtClean="0">
                <a:solidFill>
                  <a:schemeClr val="bg1"/>
                </a:solidFill>
              </a:rPr>
              <a:t>(</a:t>
            </a:r>
            <a:r>
              <a:rPr lang="en-US" sz="2600" dirty="0" smtClean="0">
                <a:solidFill>
                  <a:schemeClr val="bg1"/>
                </a:solidFill>
              </a:rPr>
              <a:t>sequencing</a:t>
            </a:r>
            <a:r>
              <a:rPr altLang="zh-TW" sz="2600" dirty="0" smtClean="0">
                <a:solidFill>
                  <a:schemeClr val="bg1"/>
                </a:solidFill>
              </a:rPr>
              <a:t>)</a:t>
            </a:r>
            <a:r>
              <a:rPr lang="en-US" sz="2600" dirty="0" smtClean="0">
                <a:solidFill>
                  <a:schemeClr val="bg1"/>
                </a:solidFill>
              </a:rPr>
              <a:t> –</a:t>
            </a:r>
            <a:r>
              <a:rPr lang="zh-TW" altLang="en-US" sz="2600" dirty="0" smtClean="0">
                <a:solidFill>
                  <a:schemeClr val="bg1"/>
                </a:solidFill>
              </a:rPr>
              <a:t> 微軟應用程式虛擬化的門戶</a:t>
            </a:r>
            <a:endParaRPr lang="en-US" sz="2600" dirty="0">
              <a:solidFill>
                <a:schemeClr val="bg1"/>
              </a:solidFill>
            </a:endParaRPr>
          </a:p>
        </p:txBody>
      </p:sp>
      <p:sp>
        <p:nvSpPr>
          <p:cNvPr id="17" name="Rounded Rectangle 16"/>
          <p:cNvSpPr/>
          <p:nvPr/>
        </p:nvSpPr>
        <p:spPr bwMode="auto">
          <a:xfrm>
            <a:off x="3284220" y="5543550"/>
            <a:ext cx="2560320" cy="106680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a:buNone/>
            </a:pPr>
            <a:r>
              <a:rPr lang="zh-TW" altLang="en-US" sz="1400" dirty="0" smtClean="0">
                <a:latin typeface="Segoe UI" pitchFamily="34" charset="0"/>
                <a:cs typeface="Segoe UI" pitchFamily="34" charset="0"/>
              </a:rPr>
              <a:t>排序器 </a:t>
            </a:r>
            <a:r>
              <a:rPr lang="en-US" altLang="zh-TW" sz="1400" dirty="0" smtClean="0">
                <a:latin typeface="Segoe UI" pitchFamily="34" charset="0"/>
                <a:cs typeface="Segoe UI" pitchFamily="34" charset="0"/>
              </a:rPr>
              <a:t>(</a:t>
            </a:r>
            <a:r>
              <a:rPr lang="en-US" sz="1400" dirty="0" smtClean="0">
                <a:latin typeface="Segoe UI" pitchFamily="34" charset="0"/>
                <a:cs typeface="Segoe UI" pitchFamily="34" charset="0"/>
              </a:rPr>
              <a:t>Sequencer</a:t>
            </a:r>
            <a:r>
              <a:rPr lang="en-US" altLang="zh-TW" sz="1400" dirty="0" smtClean="0">
                <a:latin typeface="Segoe UI" pitchFamily="34" charset="0"/>
                <a:cs typeface="Segoe UI" pitchFamily="34" charset="0"/>
              </a:rPr>
              <a:t>)</a:t>
            </a:r>
            <a:r>
              <a:rPr lang="zh-TW" altLang="en-US" sz="1400" dirty="0" smtClean="0">
                <a:latin typeface="Segoe UI" pitchFamily="34" charset="0"/>
                <a:cs typeface="Segoe UI" pitchFamily="34" charset="0"/>
              </a:rPr>
              <a:t> 製造了包含程式及其附屬物件的虛擬應用程式封裝</a:t>
            </a:r>
            <a:endParaRPr lang="en-US" sz="1400" dirty="0">
              <a:latin typeface="Segoe UI" pitchFamily="34" charset="0"/>
              <a:cs typeface="Segoe UI" pitchFamily="34" charset="0"/>
            </a:endParaRPr>
          </a:p>
        </p:txBody>
      </p:sp>
      <p:sp>
        <p:nvSpPr>
          <p:cNvPr id="18" name="Rounded Rectangle 17"/>
          <p:cNvSpPr/>
          <p:nvPr/>
        </p:nvSpPr>
        <p:spPr bwMode="auto">
          <a:xfrm>
            <a:off x="6125921" y="5543550"/>
            <a:ext cx="2560320" cy="10668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buNone/>
            </a:pPr>
            <a:r>
              <a:rPr lang="zh-TW" altLang="en-US" sz="1400" dirty="0" smtClean="0">
                <a:latin typeface="Segoe UI" pitchFamily="34" charset="0"/>
                <a:cs typeface="Segoe UI" pitchFamily="34" charset="0"/>
              </a:rPr>
              <a:t>管理者可以選擇建立 </a:t>
            </a:r>
            <a:r>
              <a:rPr lang="en-US" altLang="zh-TW" sz="1400" dirty="0" smtClean="0">
                <a:latin typeface="Segoe UI" pitchFamily="34" charset="0"/>
                <a:cs typeface="Segoe UI" pitchFamily="34" charset="0"/>
              </a:rPr>
              <a:t>MSI</a:t>
            </a:r>
            <a:r>
              <a:rPr lang="zh-TW" altLang="en-US" sz="1400" dirty="0" smtClean="0">
                <a:latin typeface="Segoe UI" pitchFamily="34" charset="0"/>
                <a:cs typeface="Segoe UI" pitchFamily="34" charset="0"/>
              </a:rPr>
              <a:t> 封裝工具 </a:t>
            </a:r>
            <a:r>
              <a:rPr lang="en-US" altLang="zh-TW" sz="1400" dirty="0" smtClean="0">
                <a:latin typeface="Segoe UI" pitchFamily="34" charset="0"/>
                <a:cs typeface="Segoe UI" pitchFamily="34" charset="0"/>
              </a:rPr>
              <a:t>(wrapper)</a:t>
            </a:r>
            <a:r>
              <a:rPr lang="zh-TW" altLang="en-US" sz="1400" dirty="0" smtClean="0">
                <a:latin typeface="Segoe UI" pitchFamily="34" charset="0"/>
                <a:cs typeface="Segoe UI" pitchFamily="34" charset="0"/>
              </a:rPr>
              <a:t> 提供給單機模式使用</a:t>
            </a:r>
            <a:endParaRPr lang="en-US" sz="1400" dirty="0">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altLang="zh-TW" smtClean="0"/>
              <a:t>App-V </a:t>
            </a:r>
            <a:r>
              <a:rPr altLang="zh-TW" smtClean="0"/>
              <a:t>4.5</a:t>
            </a:r>
            <a:r>
              <a:rPr lang="zh-TW" altLang="en-US" dirty="0" smtClean="0"/>
              <a:t> </a:t>
            </a:r>
            <a:r>
              <a:rPr altLang="zh-TW" dirty="0" smtClean="0"/>
              <a:t/>
            </a:r>
            <a:br>
              <a:rPr altLang="zh-TW" dirty="0" smtClean="0"/>
            </a:br>
            <a:r>
              <a:rPr lang="zh-TW" altLang="en-US" dirty="0" smtClean="0"/>
              <a:t>應用程式虛擬化技術</a:t>
            </a:r>
            <a:endParaRPr lang="en-US" dirty="0"/>
          </a:p>
        </p:txBody>
      </p:sp>
      <p:sp>
        <p:nvSpPr>
          <p:cNvPr id="3" name="Subtitle 2"/>
          <p:cNvSpPr>
            <a:spLocks noGrp="1"/>
          </p:cNvSpPr>
          <p:nvPr>
            <p:ph idx="1"/>
          </p:nvPr>
        </p:nvSpPr>
        <p:spPr/>
        <p:txBody>
          <a:bodyPr/>
          <a:lstStyle/>
          <a:p>
            <a:endParaRPr lang="en-US" altLang="zh-TW" dirty="0" smtClean="0"/>
          </a:p>
          <a:p>
            <a:endParaRPr lang="en-US" altLang="zh-TW" dirty="0" smtClean="0"/>
          </a:p>
          <a:p>
            <a:pPr lvl="2">
              <a:buNone/>
            </a:pPr>
            <a:r>
              <a:rPr lang="en-US" altLang="zh-TW" sz="2800" dirty="0" smtClean="0"/>
              <a:t>App-V </a:t>
            </a:r>
            <a:r>
              <a:rPr lang="zh-TW" altLang="en-US" sz="2800" dirty="0" smtClean="0"/>
              <a:t>打包工具 </a:t>
            </a:r>
            <a:r>
              <a:rPr lang="en-US" altLang="zh-TW" sz="2800" dirty="0" smtClean="0"/>
              <a:t>- Sequencer</a:t>
            </a:r>
          </a:p>
          <a:p>
            <a:endParaRPr lang="en-US" altLang="zh-TW" dirty="0" smtClean="0"/>
          </a:p>
        </p:txBody>
      </p:sp>
      <p:sp>
        <p:nvSpPr>
          <p:cNvPr id="4" name="Text Placeholder 3"/>
          <p:cNvSpPr>
            <a:spLocks noGrp="1"/>
          </p:cNvSpPr>
          <p:nvPr>
            <p:ph type="body" sz="quarter" idx="4294967295"/>
          </p:nvPr>
        </p:nvSpPr>
        <p:spPr>
          <a:xfrm>
            <a:off x="1569926" y="1621665"/>
            <a:ext cx="6994525" cy="1384300"/>
          </a:xfrm>
        </p:spPr>
        <p:txBody>
          <a:bodyPr>
            <a:normAutofit/>
          </a:bodyPr>
          <a:lstStyle/>
          <a:p>
            <a:pPr>
              <a:buNone/>
            </a:pPr>
            <a:r>
              <a:rPr lang="en-US" altLang="zh-TW" sz="7200" dirty="0" smtClean="0">
                <a:solidFill>
                  <a:schemeClr val="bg1"/>
                </a:solidFill>
              </a:rPr>
              <a:t>D</a:t>
            </a:r>
            <a:r>
              <a:rPr lang="en-US" sz="7200" dirty="0" smtClean="0">
                <a:solidFill>
                  <a:schemeClr val="bg1"/>
                </a:solidFill>
              </a:rPr>
              <a:t>emo</a:t>
            </a:r>
          </a:p>
          <a:p>
            <a:pPr>
              <a:buNone/>
            </a:pPr>
            <a:endParaRPr lang="en-US" sz="7200" dirty="0" smtClean="0">
              <a:solidFill>
                <a:schemeClr val="bg1"/>
              </a:solidFill>
            </a:endParaRPr>
          </a:p>
          <a:p>
            <a:pPr>
              <a:buNone/>
            </a:pPr>
            <a:endParaRPr lang="en-US" sz="7200" dirty="0" smtClean="0">
              <a:solidFill>
                <a:schemeClr val="bg1"/>
              </a:solidFill>
            </a:endParaRPr>
          </a:p>
          <a:p>
            <a:pPr>
              <a:buNone/>
            </a:pP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81000" y="1420813"/>
          <a:ext cx="8382000" cy="4710321"/>
        </p:xfrm>
        <a:graphic>
          <a:graphicData uri="http://schemas.openxmlformats.org/drawingml/2006/table">
            <a:tbl>
              <a:tblPr firstRow="1" bandRow="1">
                <a:tableStyleId>{0E3FDE45-AF77-4B5C-9715-49D594BDF05E}</a:tableStyleId>
              </a:tblPr>
              <a:tblGrid>
                <a:gridCol w="1447800"/>
                <a:gridCol w="6934200"/>
              </a:tblGrid>
              <a:tr h="1144161">
                <a:tc>
                  <a:txBody>
                    <a:bodyPr/>
                    <a:lstStyle/>
                    <a:p>
                      <a:endParaRPr lang="en-US" sz="2000" dirty="0">
                        <a:latin typeface="Segoe UI" pitchFamily="34" charset="0"/>
                        <a:cs typeface="Segoe UI" pitchFamily="34" charset="0"/>
                      </a:endParaRPr>
                    </a:p>
                  </a:txBody>
                  <a:tcPr/>
                </a:tc>
                <a:tc>
                  <a:txBody>
                    <a:bodyPr/>
                    <a:lstStyle/>
                    <a:p>
                      <a:pPr lvl="0"/>
                      <a:r>
                        <a:rPr lang="zh-TW" altLang="en-US" b="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動態的應用程式互動</a:t>
                      </a:r>
                      <a:endParaRPr lang="en-US" b="0" dirty="0" smtClean="0">
                        <a:solidFill>
                          <a:schemeClr val="bg1"/>
                        </a:solidFill>
                        <a:latin typeface="Segoe UI" pitchFamily="34" charset="0"/>
                        <a:cs typeface="Segoe UI" pitchFamily="34" charset="0"/>
                      </a:endParaRPr>
                    </a:p>
                    <a:p>
                      <a:pPr lvl="1"/>
                      <a:r>
                        <a:rPr lang="zh-TW" altLang="en-US" b="0" dirty="0" smtClean="0">
                          <a:solidFill>
                            <a:schemeClr val="bg1"/>
                          </a:solidFill>
                          <a:latin typeface="Segoe UI" pitchFamily="34" charset="0"/>
                          <a:cs typeface="Segoe UI" pitchFamily="34" charset="0"/>
                        </a:rPr>
                        <a:t>動態套件組合 </a:t>
                      </a:r>
                      <a:r>
                        <a:rPr lang="en-US" altLang="zh-TW" dirty="0" smtClean="0">
                          <a:solidFill>
                            <a:schemeClr val="bg1"/>
                          </a:solidFill>
                        </a:rPr>
                        <a:t>(</a:t>
                      </a:r>
                      <a:r>
                        <a:rPr lang="en-US" dirty="0" smtClean="0">
                          <a:solidFill>
                            <a:schemeClr val="bg1"/>
                          </a:solidFill>
                        </a:rPr>
                        <a:t>Dynamic Suite Composition</a:t>
                      </a:r>
                      <a:r>
                        <a:rPr lang="en-US" altLang="zh-TW" dirty="0" smtClean="0">
                          <a:solidFill>
                            <a:schemeClr val="bg1"/>
                          </a:solidFill>
                        </a:rPr>
                        <a:t>)</a:t>
                      </a:r>
                      <a:endParaRPr lang="en-US" b="0" dirty="0" smtClean="0">
                        <a:solidFill>
                          <a:schemeClr val="bg1"/>
                        </a:solidFill>
                        <a:latin typeface="Segoe UI" pitchFamily="34" charset="0"/>
                        <a:cs typeface="Segoe UI" pitchFamily="34" charset="0"/>
                      </a:endParaRPr>
                    </a:p>
                    <a:p>
                      <a:pPr lvl="1"/>
                      <a:r>
                        <a:rPr lang="zh-TW" altLang="en-US" b="0" dirty="0" smtClean="0">
                          <a:solidFill>
                            <a:schemeClr val="bg1"/>
                          </a:solidFill>
                          <a:latin typeface="Segoe UI" pitchFamily="34" charset="0"/>
                          <a:cs typeface="Segoe UI" pitchFamily="34" charset="0"/>
                        </a:rPr>
                        <a:t>管理員掌控虛擬應用程式環境的組成</a:t>
                      </a:r>
                      <a:r>
                        <a:rPr lang="en-US" b="0" dirty="0" smtClean="0">
                          <a:solidFill>
                            <a:schemeClr val="bg1"/>
                          </a:solidFill>
                          <a:latin typeface="Segoe UI" pitchFamily="34" charset="0"/>
                          <a:cs typeface="Segoe UI" pitchFamily="34" charset="0"/>
                        </a:rPr>
                        <a:t> </a:t>
                      </a:r>
                    </a:p>
                  </a:txBody>
                  <a:tcPr/>
                </a:tc>
              </a:tr>
              <a:tr h="818859">
                <a:tc>
                  <a:txBody>
                    <a:bodyPr/>
                    <a:lstStyle/>
                    <a:p>
                      <a:endParaRPr lang="en-US" sz="2000" dirty="0">
                        <a:latin typeface="Segoe UI" pitchFamily="34" charset="0"/>
                        <a:cs typeface="Segoe UI" pitchFamily="34" charset="0"/>
                      </a:endParaRPr>
                    </a:p>
                  </a:txBody>
                  <a:tcPr/>
                </a:tc>
                <a:tc>
                  <a:txBody>
                    <a:bodyPr/>
                    <a:lstStyle/>
                    <a:p>
                      <a:pPr lvl="0"/>
                      <a:r>
                        <a:rPr lang="zh-TW" altLang="en-US" b="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延伸可應用的規模</a:t>
                      </a:r>
                      <a:endParaRPr lang="en-US" b="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lvl="1"/>
                      <a:r>
                        <a:rPr lang="zh-TW" alt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多種彈性的部署模式</a:t>
                      </a:r>
                      <a:endParaRPr 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lvl="1"/>
                      <a:r>
                        <a:rPr lang="zh-TW" alt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與 </a:t>
                      </a:r>
                      <a:r>
                        <a:rPr lang="en-US" altLang="zh-TW"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SMS, SCCM </a:t>
                      </a:r>
                      <a:r>
                        <a:rPr lang="zh-TW" alt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及</a:t>
                      </a:r>
                      <a:r>
                        <a:rPr lang="zh-TW" alt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合作廠商的軟體派送機制 </a:t>
                      </a:r>
                      <a:r>
                        <a:rPr lang="en-US" altLang="zh-TW"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(ESD)</a:t>
                      </a:r>
                      <a:r>
                        <a:rPr lang="zh-TW" alt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 具備互通能力 </a:t>
                      </a:r>
                      <a:endParaRPr 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lvl="1"/>
                      <a:r>
                        <a:rPr lang="zh-TW" alt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單機模式 </a:t>
                      </a:r>
                      <a:r>
                        <a:rPr lang="en-US" altLang="zh-TW"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(Standalone Mode)</a:t>
                      </a:r>
                      <a:endParaRPr 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endParaRPr>
                    </a:p>
                    <a:p>
                      <a:pPr lvl="1"/>
                      <a:r>
                        <a:rPr lang="zh-TW" altLang="en-US"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增加支援度</a:t>
                      </a:r>
                      <a:endParaRPr lang="en-US" dirty="0">
                        <a:solidFill>
                          <a:schemeClr val="bg1"/>
                        </a:solidFill>
                      </a:endParaRPr>
                    </a:p>
                  </a:txBody>
                  <a:tcPr/>
                </a:tc>
              </a:tr>
              <a:tr h="818859">
                <a:tc>
                  <a:txBody>
                    <a:bodyPr/>
                    <a:lstStyle/>
                    <a:p>
                      <a:endParaRPr lang="en-US" sz="2000" dirty="0">
                        <a:latin typeface="Segoe UI" pitchFamily="34" charset="0"/>
                        <a:cs typeface="Segoe UI" pitchFamily="34" charset="0"/>
                      </a:endParaRPr>
                    </a:p>
                  </a:txBody>
                  <a:tcPr/>
                </a:tc>
                <a:tc>
                  <a:txBody>
                    <a:bodyPr/>
                    <a:lstStyle/>
                    <a:p>
                      <a:pPr lvl="0"/>
                      <a:r>
                        <a:rPr lang="zh-TW" altLang="en-US" b="0" dirty="0" smtClean="0">
                          <a:solidFill>
                            <a:schemeClr val="bg1"/>
                          </a:solidFill>
                          <a:effectLst/>
                          <a:latin typeface="Segoe UI" pitchFamily="34" charset="0"/>
                          <a:cs typeface="Segoe UI" pitchFamily="34" charset="0"/>
                        </a:rPr>
                        <a:t>全球化 </a:t>
                      </a:r>
                      <a:r>
                        <a:rPr lang="en-US" altLang="zh-TW" b="0" dirty="0" smtClean="0">
                          <a:solidFill>
                            <a:schemeClr val="bg1"/>
                          </a:solidFill>
                          <a:effectLst/>
                          <a:latin typeface="Segoe UI" pitchFamily="34" charset="0"/>
                          <a:cs typeface="Segoe UI" pitchFamily="34" charset="0"/>
                        </a:rPr>
                        <a:t>(Globalization)</a:t>
                      </a:r>
                      <a:endParaRPr lang="en-US" b="0" dirty="0" smtClean="0">
                        <a:solidFill>
                          <a:schemeClr val="bg1"/>
                        </a:solidFill>
                        <a:effectLst/>
                        <a:latin typeface="Segoe UI" pitchFamily="34" charset="0"/>
                        <a:cs typeface="Segoe UI" pitchFamily="34" charset="0"/>
                      </a:endParaRPr>
                    </a:p>
                    <a:p>
                      <a:pPr lvl="1"/>
                      <a:r>
                        <a:rPr lang="zh-TW" altLang="en-US" dirty="0" smtClean="0">
                          <a:solidFill>
                            <a:schemeClr val="bg1"/>
                          </a:solidFill>
                          <a:effectLst/>
                          <a:latin typeface="Segoe UI" pitchFamily="34" charset="0"/>
                          <a:cs typeface="Segoe UI" pitchFamily="34" charset="0"/>
                        </a:rPr>
                        <a:t>全球化與本地化 </a:t>
                      </a:r>
                      <a:r>
                        <a:rPr lang="en-US" altLang="zh-TW" dirty="0" smtClean="0">
                          <a:solidFill>
                            <a:schemeClr val="bg1"/>
                          </a:solidFill>
                          <a:effectLst/>
                          <a:latin typeface="Segoe UI" pitchFamily="34" charset="0"/>
                          <a:cs typeface="Segoe UI" pitchFamily="34" charset="0"/>
                        </a:rPr>
                        <a:t>(Localization)</a:t>
                      </a:r>
                      <a:endParaRPr lang="en-US" dirty="0" smtClean="0">
                        <a:solidFill>
                          <a:schemeClr val="bg1"/>
                        </a:solidFill>
                        <a:effectLst/>
                        <a:latin typeface="Segoe UI" pitchFamily="34" charset="0"/>
                        <a:cs typeface="Segoe UI" pitchFamily="34" charset="0"/>
                      </a:endParaRPr>
                    </a:p>
                    <a:p>
                      <a:pPr lvl="1">
                        <a:spcAft>
                          <a:spcPts val="600"/>
                        </a:spcAft>
                      </a:pPr>
                      <a:r>
                        <a:rPr lang="zh-TW" altLang="en-US" dirty="0" smtClean="0">
                          <a:solidFill>
                            <a:schemeClr val="bg1"/>
                          </a:solidFill>
                          <a:effectLst/>
                          <a:latin typeface="Segoe UI" pitchFamily="34" charset="0"/>
                          <a:cs typeface="Segoe UI" pitchFamily="34" charset="0"/>
                        </a:rPr>
                        <a:t>支援本地化的繁體中文應用程式與作業系統</a:t>
                      </a:r>
                      <a:endParaRPr lang="en-US" dirty="0">
                        <a:solidFill>
                          <a:schemeClr val="bg1"/>
                        </a:solidFill>
                        <a:effectLst/>
                        <a:latin typeface="Segoe UI" pitchFamily="34" charset="0"/>
                        <a:cs typeface="Segoe UI" pitchFamily="34" charset="0"/>
                      </a:endParaRPr>
                    </a:p>
                  </a:txBody>
                  <a:tcPr/>
                </a:tc>
              </a:tr>
              <a:tr h="818859">
                <a:tc>
                  <a:txBody>
                    <a:bodyPr/>
                    <a:lstStyle/>
                    <a:p>
                      <a:endParaRPr lang="en-US" sz="2000" dirty="0">
                        <a:latin typeface="Segoe UI" pitchFamily="34" charset="0"/>
                        <a:cs typeface="Segoe UI" pitchFamily="34" charset="0"/>
                      </a:endParaRPr>
                    </a:p>
                  </a:txBody>
                  <a:tcPr/>
                </a:tc>
                <a:tc>
                  <a:txBody>
                    <a:bodyPr/>
                    <a:lstStyle/>
                    <a:p>
                      <a:pPr lvl="0"/>
                      <a:r>
                        <a:rPr lang="zh-TW" altLang="en-US" b="0" dirty="0" smtClean="0">
                          <a:solidFill>
                            <a:schemeClr val="bg1"/>
                          </a:solidFill>
                          <a:effectLst>
                            <a:outerShdw blurRad="38100" dist="38100" dir="2700000" algn="tl">
                              <a:srgbClr val="000000">
                                <a:alpha val="43137"/>
                              </a:srgbClr>
                            </a:outerShdw>
                          </a:effectLst>
                          <a:latin typeface="Segoe UI" pitchFamily="34" charset="0"/>
                          <a:cs typeface="Segoe UI" pitchFamily="34" charset="0"/>
                        </a:rPr>
                        <a:t>微軟安全標準</a:t>
                      </a:r>
                      <a:endParaRPr lang="en-US" b="0" dirty="0" smtClean="0">
                        <a:solidFill>
                          <a:schemeClr val="bg1"/>
                        </a:solidFill>
                        <a:latin typeface="Segoe UI" pitchFamily="34" charset="0"/>
                        <a:cs typeface="Segoe UI" pitchFamily="34" charset="0"/>
                      </a:endParaRPr>
                    </a:p>
                    <a:p>
                      <a:pPr lvl="1"/>
                      <a:r>
                        <a:rPr lang="en-US" dirty="0" smtClean="0">
                          <a:solidFill>
                            <a:schemeClr val="bg1"/>
                          </a:solidFill>
                          <a:latin typeface="Segoe UI" pitchFamily="34" charset="0"/>
                          <a:cs typeface="Segoe UI" pitchFamily="34" charset="0"/>
                        </a:rPr>
                        <a:t>Secure Windows Initiative</a:t>
                      </a:r>
                    </a:p>
                    <a:p>
                      <a:pPr lvl="1"/>
                      <a:r>
                        <a:rPr lang="en-US" dirty="0" smtClean="0">
                          <a:solidFill>
                            <a:schemeClr val="bg1"/>
                          </a:solidFill>
                          <a:latin typeface="Segoe UI" pitchFamily="34" charset="0"/>
                          <a:cs typeface="Segoe UI" pitchFamily="34" charset="0"/>
                        </a:rPr>
                        <a:t>Trustworthy Computing</a:t>
                      </a:r>
                    </a:p>
                    <a:p>
                      <a:pPr lvl="1"/>
                      <a:r>
                        <a:rPr lang="en-US" dirty="0" smtClean="0">
                          <a:solidFill>
                            <a:schemeClr val="bg1"/>
                          </a:solidFill>
                          <a:latin typeface="Segoe UI" pitchFamily="34" charset="0"/>
                          <a:cs typeface="Segoe UI" pitchFamily="34" charset="0"/>
                        </a:rPr>
                        <a:t>Secure by Default</a:t>
                      </a:r>
                      <a:endParaRPr lang="en-US" dirty="0">
                        <a:solidFill>
                          <a:schemeClr val="bg1"/>
                        </a:solidFill>
                      </a:endParaRPr>
                    </a:p>
                  </a:txBody>
                  <a:tcPr/>
                </a:tc>
              </a:tr>
            </a:tbl>
          </a:graphicData>
        </a:graphic>
      </p:graphicFrame>
      <p:pic>
        <p:nvPicPr>
          <p:cNvPr id="4" name="Picture 1" descr="C:\Users\chajones\AppData\Local\Microsoft\Windows\Temporary Internet Files\Content.IE5\SYQFP2KP\MCj01980960000[1].wmf"/>
          <p:cNvPicPr>
            <a:picLocks noChangeAspect="1" noChangeArrowheads="1"/>
          </p:cNvPicPr>
          <p:nvPr/>
        </p:nvPicPr>
        <p:blipFill>
          <a:blip r:embed="rId3"/>
          <a:srcRect t="12329" b="17534"/>
          <a:stretch>
            <a:fillRect/>
          </a:stretch>
        </p:blipFill>
        <p:spPr bwMode="auto">
          <a:xfrm rot="5400000">
            <a:off x="741755" y="1560907"/>
            <a:ext cx="726290" cy="914399"/>
          </a:xfrm>
          <a:prstGeom prst="rect">
            <a:avLst/>
          </a:prstGeom>
          <a:noFill/>
        </p:spPr>
      </p:pic>
      <p:grpSp>
        <p:nvGrpSpPr>
          <p:cNvPr id="2" name="Group 17"/>
          <p:cNvGrpSpPr>
            <a:grpSpLocks/>
          </p:cNvGrpSpPr>
          <p:nvPr/>
        </p:nvGrpSpPr>
        <p:grpSpPr bwMode="auto">
          <a:xfrm>
            <a:off x="533400" y="2910840"/>
            <a:ext cx="1143000" cy="990600"/>
            <a:chOff x="116" y="1157"/>
            <a:chExt cx="2452" cy="2461"/>
          </a:xfrm>
        </p:grpSpPr>
        <p:pic>
          <p:nvPicPr>
            <p:cNvPr id="6" name="Picture 18" descr="orange globe"/>
            <p:cNvPicPr>
              <a:picLocks noChangeAspect="1" noChangeArrowheads="1"/>
            </p:cNvPicPr>
            <p:nvPr/>
          </p:nvPicPr>
          <p:blipFill>
            <a:blip r:embed="rId4"/>
            <a:srcRect/>
            <a:stretch>
              <a:fillRect/>
            </a:stretch>
          </p:blipFill>
          <p:spPr bwMode="auto">
            <a:xfrm>
              <a:off x="116" y="1185"/>
              <a:ext cx="2452" cy="2433"/>
            </a:xfrm>
            <a:prstGeom prst="rect">
              <a:avLst/>
            </a:prstGeom>
            <a:noFill/>
            <a:ln w="9525">
              <a:noFill/>
              <a:miter lim="800000"/>
              <a:headEnd/>
              <a:tailEnd/>
            </a:ln>
          </p:spPr>
        </p:pic>
        <p:pic>
          <p:nvPicPr>
            <p:cNvPr id="7" name="Picture 19" descr="user business man"/>
            <p:cNvPicPr>
              <a:picLocks noChangeAspect="1" noChangeArrowheads="1"/>
            </p:cNvPicPr>
            <p:nvPr/>
          </p:nvPicPr>
          <p:blipFill>
            <a:blip r:embed="rId5">
              <a:lum bright="-6000"/>
            </a:blip>
            <a:srcRect/>
            <a:stretch>
              <a:fillRect/>
            </a:stretch>
          </p:blipFill>
          <p:spPr bwMode="auto">
            <a:xfrm>
              <a:off x="135" y="1696"/>
              <a:ext cx="296" cy="434"/>
            </a:xfrm>
            <a:prstGeom prst="rect">
              <a:avLst/>
            </a:prstGeom>
            <a:noFill/>
            <a:ln w="9525">
              <a:noFill/>
              <a:miter lim="800000"/>
              <a:headEnd/>
              <a:tailEnd/>
            </a:ln>
          </p:spPr>
        </p:pic>
        <p:pic>
          <p:nvPicPr>
            <p:cNvPr id="8" name="Picture 20" descr="user business user woman"/>
            <p:cNvPicPr>
              <a:picLocks noChangeAspect="1" noChangeArrowheads="1"/>
            </p:cNvPicPr>
            <p:nvPr/>
          </p:nvPicPr>
          <p:blipFill>
            <a:blip r:embed="rId6" cstate="email">
              <a:lum bright="-6000"/>
            </a:blip>
            <a:srcRect/>
            <a:stretch>
              <a:fillRect/>
            </a:stretch>
          </p:blipFill>
          <p:spPr bwMode="auto">
            <a:xfrm>
              <a:off x="156" y="2550"/>
              <a:ext cx="274" cy="404"/>
            </a:xfrm>
            <a:prstGeom prst="rect">
              <a:avLst/>
            </a:prstGeom>
            <a:noFill/>
            <a:ln w="9525">
              <a:noFill/>
              <a:miter lim="800000"/>
              <a:headEnd/>
              <a:tailEnd/>
            </a:ln>
          </p:spPr>
        </p:pic>
        <p:pic>
          <p:nvPicPr>
            <p:cNvPr id="9" name="Picture 21" descr="PC with flat panel"/>
            <p:cNvPicPr>
              <a:picLocks noChangeAspect="1" noChangeArrowheads="1"/>
            </p:cNvPicPr>
            <p:nvPr/>
          </p:nvPicPr>
          <p:blipFill>
            <a:blip r:embed="rId7" cstate="email"/>
            <a:srcRect/>
            <a:stretch>
              <a:fillRect/>
            </a:stretch>
          </p:blipFill>
          <p:spPr bwMode="auto">
            <a:xfrm>
              <a:off x="239" y="2610"/>
              <a:ext cx="521" cy="524"/>
            </a:xfrm>
            <a:prstGeom prst="rect">
              <a:avLst/>
            </a:prstGeom>
            <a:noFill/>
            <a:ln w="9525">
              <a:noFill/>
              <a:miter lim="800000"/>
              <a:headEnd/>
              <a:tailEnd/>
            </a:ln>
          </p:spPr>
        </p:pic>
        <p:grpSp>
          <p:nvGrpSpPr>
            <p:cNvPr id="5" name="Group 22"/>
            <p:cNvGrpSpPr>
              <a:grpSpLocks/>
            </p:cNvGrpSpPr>
            <p:nvPr/>
          </p:nvGrpSpPr>
          <p:grpSpPr bwMode="auto">
            <a:xfrm>
              <a:off x="961" y="2859"/>
              <a:ext cx="499" cy="474"/>
              <a:chOff x="871" y="2859"/>
              <a:chExt cx="499" cy="474"/>
            </a:xfrm>
          </p:grpSpPr>
          <p:pic>
            <p:nvPicPr>
              <p:cNvPr id="29" name="Picture 23" descr="user business casual man"/>
              <p:cNvPicPr>
                <a:picLocks noChangeAspect="1" noChangeArrowheads="1"/>
              </p:cNvPicPr>
              <p:nvPr/>
            </p:nvPicPr>
            <p:blipFill>
              <a:blip r:embed="rId8" cstate="email"/>
              <a:srcRect/>
              <a:stretch>
                <a:fillRect/>
              </a:stretch>
            </p:blipFill>
            <p:spPr bwMode="auto">
              <a:xfrm>
                <a:off x="871" y="2859"/>
                <a:ext cx="270" cy="394"/>
              </a:xfrm>
              <a:prstGeom prst="rect">
                <a:avLst/>
              </a:prstGeom>
              <a:noFill/>
              <a:ln w="9525">
                <a:noFill/>
                <a:miter lim="800000"/>
                <a:headEnd/>
                <a:tailEnd/>
              </a:ln>
            </p:spPr>
          </p:pic>
          <p:pic>
            <p:nvPicPr>
              <p:cNvPr id="30" name="Picture 24" descr="laptop notebook portable Computer"/>
              <p:cNvPicPr>
                <a:picLocks noChangeAspect="1" noChangeArrowheads="1"/>
              </p:cNvPicPr>
              <p:nvPr/>
            </p:nvPicPr>
            <p:blipFill>
              <a:blip r:embed="rId9" cstate="email"/>
              <a:srcRect/>
              <a:stretch>
                <a:fillRect/>
              </a:stretch>
            </p:blipFill>
            <p:spPr bwMode="auto">
              <a:xfrm>
                <a:off x="1010" y="2960"/>
                <a:ext cx="360" cy="373"/>
              </a:xfrm>
              <a:prstGeom prst="rect">
                <a:avLst/>
              </a:prstGeom>
              <a:noFill/>
              <a:ln w="9525">
                <a:noFill/>
                <a:miter lim="800000"/>
                <a:headEnd/>
                <a:tailEnd/>
              </a:ln>
            </p:spPr>
          </p:pic>
        </p:grpSp>
        <p:grpSp>
          <p:nvGrpSpPr>
            <p:cNvPr id="10" name="Group 25"/>
            <p:cNvGrpSpPr>
              <a:grpSpLocks/>
            </p:cNvGrpSpPr>
            <p:nvPr/>
          </p:nvGrpSpPr>
          <p:grpSpPr bwMode="auto">
            <a:xfrm>
              <a:off x="1720" y="2486"/>
              <a:ext cx="396" cy="484"/>
              <a:chOff x="1745" y="2576"/>
              <a:chExt cx="396" cy="484"/>
            </a:xfrm>
          </p:grpSpPr>
          <p:pic>
            <p:nvPicPr>
              <p:cNvPr id="27" name="Picture 26" descr="XP_Woman"/>
              <p:cNvPicPr>
                <a:picLocks noChangeAspect="1" noChangeArrowheads="1"/>
              </p:cNvPicPr>
              <p:nvPr/>
            </p:nvPicPr>
            <p:blipFill>
              <a:blip r:embed="rId10" cstate="email">
                <a:lum bright="12000"/>
              </a:blip>
              <a:srcRect/>
              <a:stretch>
                <a:fillRect/>
              </a:stretch>
            </p:blipFill>
            <p:spPr bwMode="auto">
              <a:xfrm>
                <a:off x="1860" y="2576"/>
                <a:ext cx="281" cy="411"/>
              </a:xfrm>
              <a:prstGeom prst="rect">
                <a:avLst/>
              </a:prstGeom>
              <a:noFill/>
              <a:ln w="9525">
                <a:noFill/>
                <a:miter lim="800000"/>
                <a:headEnd/>
                <a:tailEnd/>
              </a:ln>
            </p:spPr>
          </p:pic>
          <p:pic>
            <p:nvPicPr>
              <p:cNvPr id="28" name="Picture 27" descr="Pocket PC pda"/>
              <p:cNvPicPr>
                <a:picLocks noChangeAspect="1" noChangeArrowheads="1"/>
              </p:cNvPicPr>
              <p:nvPr/>
            </p:nvPicPr>
            <p:blipFill>
              <a:blip r:embed="rId11" cstate="email"/>
              <a:srcRect/>
              <a:stretch>
                <a:fillRect/>
              </a:stretch>
            </p:blipFill>
            <p:spPr bwMode="auto">
              <a:xfrm>
                <a:off x="1745" y="2721"/>
                <a:ext cx="161" cy="339"/>
              </a:xfrm>
              <a:prstGeom prst="rect">
                <a:avLst/>
              </a:prstGeom>
              <a:noFill/>
              <a:ln w="9525">
                <a:noFill/>
                <a:miter lim="800000"/>
                <a:headEnd/>
                <a:tailEnd/>
              </a:ln>
            </p:spPr>
          </p:pic>
        </p:grpSp>
        <p:grpSp>
          <p:nvGrpSpPr>
            <p:cNvPr id="11" name="Group 28"/>
            <p:cNvGrpSpPr>
              <a:grpSpLocks/>
            </p:cNvGrpSpPr>
            <p:nvPr/>
          </p:nvGrpSpPr>
          <p:grpSpPr bwMode="auto">
            <a:xfrm>
              <a:off x="1904" y="1837"/>
              <a:ext cx="366" cy="405"/>
              <a:chOff x="1955" y="1837"/>
              <a:chExt cx="366" cy="405"/>
            </a:xfrm>
          </p:grpSpPr>
          <p:pic>
            <p:nvPicPr>
              <p:cNvPr id="25" name="Picture 29" descr="user business user woman"/>
              <p:cNvPicPr>
                <a:picLocks noChangeAspect="1" noChangeArrowheads="1"/>
              </p:cNvPicPr>
              <p:nvPr/>
            </p:nvPicPr>
            <p:blipFill>
              <a:blip r:embed="rId6" cstate="email">
                <a:lum bright="-6000"/>
              </a:blip>
              <a:srcRect/>
              <a:stretch>
                <a:fillRect/>
              </a:stretch>
            </p:blipFill>
            <p:spPr bwMode="auto">
              <a:xfrm>
                <a:off x="2048" y="1837"/>
                <a:ext cx="273" cy="405"/>
              </a:xfrm>
              <a:prstGeom prst="rect">
                <a:avLst/>
              </a:prstGeom>
              <a:noFill/>
              <a:ln w="9525">
                <a:noFill/>
                <a:miter lim="800000"/>
                <a:headEnd/>
                <a:tailEnd/>
              </a:ln>
            </p:spPr>
          </p:pic>
          <p:pic>
            <p:nvPicPr>
              <p:cNvPr id="26" name="Picture 30" descr="Mobile cell Phone"/>
              <p:cNvPicPr>
                <a:picLocks noChangeAspect="1" noChangeArrowheads="1"/>
              </p:cNvPicPr>
              <p:nvPr/>
            </p:nvPicPr>
            <p:blipFill>
              <a:blip r:embed="rId12" cstate="email"/>
              <a:srcRect/>
              <a:stretch>
                <a:fillRect/>
              </a:stretch>
            </p:blipFill>
            <p:spPr bwMode="auto">
              <a:xfrm>
                <a:off x="1955" y="1883"/>
                <a:ext cx="147" cy="348"/>
              </a:xfrm>
              <a:prstGeom prst="rect">
                <a:avLst/>
              </a:prstGeom>
              <a:noFill/>
              <a:ln w="9525">
                <a:noFill/>
                <a:miter lim="800000"/>
                <a:headEnd/>
                <a:tailEnd/>
              </a:ln>
            </p:spPr>
          </p:pic>
        </p:grpSp>
        <p:grpSp>
          <p:nvGrpSpPr>
            <p:cNvPr id="12" name="Group 31"/>
            <p:cNvGrpSpPr>
              <a:grpSpLocks/>
            </p:cNvGrpSpPr>
            <p:nvPr/>
          </p:nvGrpSpPr>
          <p:grpSpPr bwMode="auto">
            <a:xfrm>
              <a:off x="1386" y="1157"/>
              <a:ext cx="602" cy="569"/>
              <a:chOff x="1341" y="1151"/>
              <a:chExt cx="602" cy="569"/>
            </a:xfrm>
          </p:grpSpPr>
          <p:pic>
            <p:nvPicPr>
              <p:cNvPr id="23" name="Picture 32" descr="PC with flat panel"/>
              <p:cNvPicPr>
                <a:picLocks noChangeAspect="1" noChangeArrowheads="1"/>
              </p:cNvPicPr>
              <p:nvPr/>
            </p:nvPicPr>
            <p:blipFill>
              <a:blip r:embed="rId7" cstate="email"/>
              <a:srcRect/>
              <a:stretch>
                <a:fillRect/>
              </a:stretch>
            </p:blipFill>
            <p:spPr bwMode="auto">
              <a:xfrm>
                <a:off x="1422" y="1196"/>
                <a:ext cx="521" cy="524"/>
              </a:xfrm>
              <a:prstGeom prst="rect">
                <a:avLst/>
              </a:prstGeom>
              <a:noFill/>
              <a:ln w="9525">
                <a:noFill/>
                <a:miter lim="800000"/>
                <a:headEnd/>
                <a:tailEnd/>
              </a:ln>
            </p:spPr>
          </p:pic>
          <p:pic>
            <p:nvPicPr>
              <p:cNvPr id="24" name="Picture 33" descr="user business casual man"/>
              <p:cNvPicPr>
                <a:picLocks noChangeAspect="1" noChangeArrowheads="1"/>
              </p:cNvPicPr>
              <p:nvPr/>
            </p:nvPicPr>
            <p:blipFill>
              <a:blip r:embed="rId13" cstate="email"/>
              <a:srcRect/>
              <a:stretch>
                <a:fillRect/>
              </a:stretch>
            </p:blipFill>
            <p:spPr bwMode="auto">
              <a:xfrm>
                <a:off x="1341" y="1151"/>
                <a:ext cx="270" cy="393"/>
              </a:xfrm>
              <a:prstGeom prst="rect">
                <a:avLst/>
              </a:prstGeom>
              <a:noFill/>
              <a:ln w="9525">
                <a:noFill/>
                <a:miter lim="800000"/>
                <a:headEnd/>
                <a:tailEnd/>
              </a:ln>
            </p:spPr>
          </p:pic>
        </p:grpSp>
        <p:grpSp>
          <p:nvGrpSpPr>
            <p:cNvPr id="13" name="Group 34"/>
            <p:cNvGrpSpPr>
              <a:grpSpLocks/>
            </p:cNvGrpSpPr>
            <p:nvPr/>
          </p:nvGrpSpPr>
          <p:grpSpPr bwMode="auto">
            <a:xfrm>
              <a:off x="539" y="1187"/>
              <a:ext cx="514" cy="551"/>
              <a:chOff x="488" y="1206"/>
              <a:chExt cx="514" cy="551"/>
            </a:xfrm>
          </p:grpSpPr>
          <p:pic>
            <p:nvPicPr>
              <p:cNvPr id="21" name="Picture 35" descr="XP_Woman"/>
              <p:cNvPicPr>
                <a:picLocks noChangeAspect="1" noChangeArrowheads="1"/>
              </p:cNvPicPr>
              <p:nvPr/>
            </p:nvPicPr>
            <p:blipFill>
              <a:blip r:embed="rId10" cstate="email">
                <a:lum bright="12000"/>
              </a:blip>
              <a:srcRect/>
              <a:stretch>
                <a:fillRect/>
              </a:stretch>
            </p:blipFill>
            <p:spPr bwMode="auto">
              <a:xfrm>
                <a:off x="488" y="1206"/>
                <a:ext cx="280" cy="412"/>
              </a:xfrm>
              <a:prstGeom prst="rect">
                <a:avLst/>
              </a:prstGeom>
              <a:noFill/>
              <a:ln w="9525">
                <a:noFill/>
                <a:miter lim="800000"/>
                <a:headEnd/>
                <a:tailEnd/>
              </a:ln>
            </p:spPr>
          </p:pic>
          <p:pic>
            <p:nvPicPr>
              <p:cNvPr id="22" name="Picture 36" descr="laptop notebook portable Computer"/>
              <p:cNvPicPr>
                <a:picLocks noChangeAspect="1" noChangeArrowheads="1"/>
              </p:cNvPicPr>
              <p:nvPr/>
            </p:nvPicPr>
            <p:blipFill>
              <a:blip r:embed="rId14" cstate="email"/>
              <a:srcRect/>
              <a:stretch>
                <a:fillRect/>
              </a:stretch>
            </p:blipFill>
            <p:spPr bwMode="auto">
              <a:xfrm>
                <a:off x="617" y="1357"/>
                <a:ext cx="385" cy="400"/>
              </a:xfrm>
              <a:prstGeom prst="rect">
                <a:avLst/>
              </a:prstGeom>
              <a:noFill/>
              <a:ln w="9525">
                <a:noFill/>
                <a:miter lim="800000"/>
                <a:headEnd/>
                <a:tailEnd/>
              </a:ln>
            </p:spPr>
          </p:pic>
        </p:grpSp>
        <p:pic>
          <p:nvPicPr>
            <p:cNvPr id="15" name="Picture 37" descr="connector stars - gold 7"/>
            <p:cNvPicPr>
              <a:picLocks noChangeAspect="1" noChangeArrowheads="1"/>
            </p:cNvPicPr>
            <p:nvPr/>
          </p:nvPicPr>
          <p:blipFill>
            <a:blip r:embed="rId15"/>
            <a:srcRect/>
            <a:stretch>
              <a:fillRect/>
            </a:stretch>
          </p:blipFill>
          <p:spPr bwMode="auto">
            <a:xfrm>
              <a:off x="396" y="1474"/>
              <a:ext cx="1620" cy="1584"/>
            </a:xfrm>
            <a:prstGeom prst="rect">
              <a:avLst/>
            </a:prstGeom>
            <a:noFill/>
            <a:ln w="9525">
              <a:noFill/>
              <a:miter lim="800000"/>
              <a:headEnd/>
              <a:tailEnd/>
            </a:ln>
          </p:spPr>
        </p:pic>
        <p:pic>
          <p:nvPicPr>
            <p:cNvPr id="16" name="Picture 38" descr="Server"/>
            <p:cNvPicPr>
              <a:picLocks noChangeAspect="1" noChangeArrowheads="1"/>
            </p:cNvPicPr>
            <p:nvPr/>
          </p:nvPicPr>
          <p:blipFill>
            <a:blip r:embed="rId16" cstate="email"/>
            <a:srcRect/>
            <a:stretch>
              <a:fillRect/>
            </a:stretch>
          </p:blipFill>
          <p:spPr bwMode="auto">
            <a:xfrm>
              <a:off x="1374" y="1929"/>
              <a:ext cx="237" cy="384"/>
            </a:xfrm>
            <a:prstGeom prst="rect">
              <a:avLst/>
            </a:prstGeom>
            <a:noFill/>
            <a:ln w="9525">
              <a:noFill/>
              <a:miter lim="800000"/>
              <a:headEnd/>
              <a:tailEnd/>
            </a:ln>
          </p:spPr>
        </p:pic>
        <p:pic>
          <p:nvPicPr>
            <p:cNvPr id="17" name="Picture 39" descr="user business user woman"/>
            <p:cNvPicPr>
              <a:picLocks noChangeAspect="1" noChangeArrowheads="1"/>
            </p:cNvPicPr>
            <p:nvPr/>
          </p:nvPicPr>
          <p:blipFill>
            <a:blip r:embed="rId17" cstate="email"/>
            <a:srcRect/>
            <a:stretch>
              <a:fillRect/>
            </a:stretch>
          </p:blipFill>
          <p:spPr bwMode="auto">
            <a:xfrm>
              <a:off x="1087" y="1922"/>
              <a:ext cx="259" cy="383"/>
            </a:xfrm>
            <a:prstGeom prst="rect">
              <a:avLst/>
            </a:prstGeom>
            <a:noFill/>
            <a:ln w="9525">
              <a:noFill/>
              <a:miter lim="800000"/>
              <a:headEnd/>
              <a:tailEnd/>
            </a:ln>
          </p:spPr>
        </p:pic>
        <p:pic>
          <p:nvPicPr>
            <p:cNvPr id="18" name="Picture 40" descr="Pocket PC pda"/>
            <p:cNvPicPr>
              <a:picLocks noChangeAspect="1" noChangeArrowheads="1"/>
            </p:cNvPicPr>
            <p:nvPr/>
          </p:nvPicPr>
          <p:blipFill>
            <a:blip r:embed="rId11" cstate="email"/>
            <a:srcRect/>
            <a:stretch>
              <a:fillRect/>
            </a:stretch>
          </p:blipFill>
          <p:spPr bwMode="auto">
            <a:xfrm>
              <a:off x="349" y="1901"/>
              <a:ext cx="161" cy="339"/>
            </a:xfrm>
            <a:prstGeom prst="rect">
              <a:avLst/>
            </a:prstGeom>
            <a:noFill/>
            <a:ln w="9525">
              <a:noFill/>
              <a:miter lim="800000"/>
              <a:headEnd/>
              <a:tailEnd/>
            </a:ln>
          </p:spPr>
        </p:pic>
        <p:pic>
          <p:nvPicPr>
            <p:cNvPr id="19" name="Picture 41" descr="Server"/>
            <p:cNvPicPr>
              <a:picLocks noChangeAspect="1" noChangeArrowheads="1"/>
            </p:cNvPicPr>
            <p:nvPr/>
          </p:nvPicPr>
          <p:blipFill>
            <a:blip r:embed="rId18" cstate="email"/>
            <a:srcRect/>
            <a:stretch>
              <a:fillRect/>
            </a:stretch>
          </p:blipFill>
          <p:spPr bwMode="auto">
            <a:xfrm>
              <a:off x="822" y="1930"/>
              <a:ext cx="239" cy="383"/>
            </a:xfrm>
            <a:prstGeom prst="rect">
              <a:avLst/>
            </a:prstGeom>
            <a:noFill/>
            <a:ln w="9525">
              <a:noFill/>
              <a:miter lim="800000"/>
              <a:headEnd/>
              <a:tailEnd/>
            </a:ln>
          </p:spPr>
        </p:pic>
        <p:pic>
          <p:nvPicPr>
            <p:cNvPr id="20" name="Picture 42" descr="Server"/>
            <p:cNvPicPr>
              <a:picLocks noChangeAspect="1" noChangeArrowheads="1"/>
            </p:cNvPicPr>
            <p:nvPr/>
          </p:nvPicPr>
          <p:blipFill>
            <a:blip r:embed="rId16" cstate="email"/>
            <a:srcRect/>
            <a:stretch>
              <a:fillRect/>
            </a:stretch>
          </p:blipFill>
          <p:spPr bwMode="auto">
            <a:xfrm>
              <a:off x="1094" y="2291"/>
              <a:ext cx="238" cy="383"/>
            </a:xfrm>
            <a:prstGeom prst="rect">
              <a:avLst/>
            </a:prstGeom>
            <a:noFill/>
            <a:ln w="9525">
              <a:noFill/>
              <a:miter lim="800000"/>
              <a:headEnd/>
              <a:tailEnd/>
            </a:ln>
          </p:spPr>
        </p:pic>
      </p:grpSp>
      <p:pic>
        <p:nvPicPr>
          <p:cNvPr id="31" name="Picture 3" descr="C:\Users\chajones\AppData\Local\Microsoft\Windows\Temporary Internet Files\Content.IE5\I4LVSML8\MCj04247800000[1].wmf"/>
          <p:cNvPicPr>
            <a:picLocks noChangeAspect="1" noChangeArrowheads="1"/>
          </p:cNvPicPr>
          <p:nvPr/>
        </p:nvPicPr>
        <p:blipFill>
          <a:blip r:embed="rId19"/>
          <a:srcRect/>
          <a:stretch>
            <a:fillRect/>
          </a:stretch>
        </p:blipFill>
        <p:spPr bwMode="auto">
          <a:xfrm>
            <a:off x="722238" y="4141470"/>
            <a:ext cx="765325" cy="762552"/>
          </a:xfrm>
          <a:prstGeom prst="rect">
            <a:avLst/>
          </a:prstGeom>
          <a:noFill/>
        </p:spPr>
      </p:pic>
      <p:pic>
        <p:nvPicPr>
          <p:cNvPr id="32" name="Picture 2" descr="C:\Users\chajones\AppData\Local\Microsoft\Windows\Temporary Internet Files\Content.IE5\I4LVSML8\MCj04326470000[1].png"/>
          <p:cNvPicPr>
            <a:picLocks noChangeAspect="1" noChangeArrowheads="1"/>
          </p:cNvPicPr>
          <p:nvPr/>
        </p:nvPicPr>
        <p:blipFill>
          <a:blip r:embed="rId20"/>
          <a:srcRect/>
          <a:stretch>
            <a:fillRect/>
          </a:stretch>
        </p:blipFill>
        <p:spPr bwMode="auto">
          <a:xfrm>
            <a:off x="628650" y="5105400"/>
            <a:ext cx="952500" cy="952500"/>
          </a:xfrm>
          <a:prstGeom prst="rect">
            <a:avLst/>
          </a:prstGeom>
          <a:noFill/>
        </p:spPr>
      </p:pic>
      <p:sp>
        <p:nvSpPr>
          <p:cNvPr id="33" name="Title 32"/>
          <p:cNvSpPr>
            <a:spLocks noGrp="1"/>
          </p:cNvSpPr>
          <p:nvPr>
            <p:ph type="title"/>
          </p:nvPr>
        </p:nvSpPr>
        <p:spPr>
          <a:xfrm>
            <a:off x="387054" y="228600"/>
            <a:ext cx="8375946" cy="1052596"/>
          </a:xfrm>
        </p:spPr>
        <p:txBody>
          <a:bodyPr>
            <a:normAutofit fontScale="90000"/>
          </a:bodyPr>
          <a:lstStyle/>
          <a:p>
            <a:r>
              <a:rPr lang="zh-TW" altLang="en-US" sz="4400" dirty="0" smtClean="0">
                <a:solidFill>
                  <a:schemeClr val="bg1"/>
                </a:solidFill>
              </a:rPr>
              <a:t>微軟應用程式虛擬化 </a:t>
            </a:r>
            <a:r>
              <a:rPr lang="en-US" sz="4400" dirty="0" smtClean="0">
                <a:solidFill>
                  <a:schemeClr val="bg1"/>
                </a:solidFill>
              </a:rPr>
              <a:t>4.5 </a:t>
            </a:r>
            <a:r>
              <a:rPr lang="en-US" sz="4400" dirty="0" smtClean="0"/>
              <a:t/>
            </a:r>
            <a:br>
              <a:rPr lang="en-US" sz="4400" dirty="0" smtClean="0"/>
            </a:br>
            <a:r>
              <a:rPr lang="zh-TW" altLang="en-US" sz="3200" dirty="0" smtClean="0">
                <a:solidFill>
                  <a:schemeClr val="bg1"/>
                </a:solidFill>
              </a:rPr>
              <a:t>新增功能</a:t>
            </a:r>
            <a:endParaRPr lang="en-US" sz="4400" dirty="0">
              <a:solidFill>
                <a:schemeClr val="bg1"/>
              </a:solidFill>
            </a:endParaRP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9.8"/>
</p:tagLst>
</file>

<file path=ppt/theme/theme1.xml><?xml version="1.0" encoding="utf-8"?>
<a:theme xmlns:a="http://schemas.openxmlformats.org/drawingml/2006/main" name="d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dark</Template>
  <TotalTime>48</TotalTime>
  <Words>2603</Words>
  <Application>Microsoft Office PowerPoint</Application>
  <PresentationFormat>On-screen Show (4:3)</PresentationFormat>
  <Paragraphs>286</Paragraphs>
  <Slides>21</Slides>
  <Notes>18</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dark</vt:lpstr>
      <vt:lpstr>Slide 1</vt:lpstr>
      <vt:lpstr>議程大綱</vt:lpstr>
      <vt:lpstr>微軟虛擬化 從資料中心到桌面</vt:lpstr>
      <vt:lpstr>Slide 4</vt:lpstr>
      <vt:lpstr>微軟應用程式虛擬化 4.5</vt:lpstr>
      <vt:lpstr>App-V 4.5  應用程式虛擬化技術</vt:lpstr>
      <vt:lpstr>微軟應用程式虛擬化 排序作業 (sequencing) – 微軟應用程式虛擬化的門戶</vt:lpstr>
      <vt:lpstr>App-V 4.5  應用程式虛擬化技術</vt:lpstr>
      <vt:lpstr>微軟應用程式虛擬化 4.5  新增功能</vt:lpstr>
      <vt:lpstr>動態套件組合  (Dynamic Suite Composition) 動態的封裝 (package) 管理</vt:lpstr>
      <vt:lpstr>延伸可應用的規模 商業目標</vt:lpstr>
      <vt:lpstr>延伸可應用的規模 多項傳遞選擇  </vt:lpstr>
      <vt:lpstr>Microsoft 應用程式虛擬化平台</vt:lpstr>
      <vt:lpstr>延伸可應用的規模 其他加強的項目</vt:lpstr>
      <vt:lpstr>增強的數據計量</vt:lpstr>
      <vt:lpstr>App-V 4.5  應用程式虛擬化技術</vt:lpstr>
      <vt:lpstr>延伸可應用的規模 Sequencer 加強項目 </vt:lpstr>
      <vt:lpstr>全球化 商業目標</vt:lpstr>
      <vt:lpstr>全球化 全球化與本地化特點</vt:lpstr>
      <vt:lpstr>Microsoft 安全標準 商業目標</vt:lpstr>
      <vt:lpstr>Q &amp; 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Feng</dc:creator>
  <cp:lastModifiedBy>David Feng</cp:lastModifiedBy>
  <cp:revision>14</cp:revision>
  <dcterms:created xsi:type="dcterms:W3CDTF">2008-10-14T14:27:43Z</dcterms:created>
  <dcterms:modified xsi:type="dcterms:W3CDTF">2008-10-14T15:17:07Z</dcterms:modified>
</cp:coreProperties>
</file>