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60" r:id="rId2"/>
    <p:sldId id="275" r:id="rId3"/>
    <p:sldId id="277" r:id="rId4"/>
    <p:sldId id="268" r:id="rId5"/>
    <p:sldId id="265" r:id="rId6"/>
    <p:sldId id="288" r:id="rId7"/>
    <p:sldId id="278" r:id="rId8"/>
    <p:sldId id="287" r:id="rId9"/>
    <p:sldId id="262" r:id="rId10"/>
    <p:sldId id="258" r:id="rId11"/>
    <p:sldId id="264" r:id="rId12"/>
    <p:sldId id="266" r:id="rId13"/>
    <p:sldId id="256" r:id="rId14"/>
    <p:sldId id="259" r:id="rId15"/>
    <p:sldId id="289" r:id="rId16"/>
    <p:sldId id="290" r:id="rId17"/>
    <p:sldId id="292" r:id="rId18"/>
    <p:sldId id="282" r:id="rId19"/>
    <p:sldId id="283" r:id="rId20"/>
    <p:sldId id="281" r:id="rId21"/>
    <p:sldId id="284" r:id="rId22"/>
    <p:sldId id="285" r:id="rId23"/>
    <p:sldId id="263" r:id="rId24"/>
    <p:sldId id="293" r:id="rId25"/>
    <p:sldId id="310" r:id="rId26"/>
    <p:sldId id="280" r:id="rId27"/>
    <p:sldId id="279" r:id="rId28"/>
    <p:sldId id="308" r:id="rId29"/>
    <p:sldId id="309" r:id="rId30"/>
    <p:sldId id="294" r:id="rId31"/>
    <p:sldId id="295" r:id="rId32"/>
    <p:sldId id="296" r:id="rId33"/>
    <p:sldId id="300" r:id="rId34"/>
    <p:sldId id="301" r:id="rId35"/>
    <p:sldId id="302" r:id="rId36"/>
    <p:sldId id="303" r:id="rId37"/>
    <p:sldId id="304" r:id="rId38"/>
    <p:sldId id="306" r:id="rId39"/>
    <p:sldId id="307" r:id="rId40"/>
    <p:sldId id="299" r:id="rId41"/>
    <p:sldId id="298" r:id="rId42"/>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charset="-120"/>
        <a:cs typeface="+mn-cs"/>
      </a:defRPr>
    </a:lvl1pPr>
    <a:lvl2pPr marL="457200" algn="l" rtl="0" fontAlgn="base">
      <a:spcBef>
        <a:spcPct val="0"/>
      </a:spcBef>
      <a:spcAft>
        <a:spcPct val="0"/>
      </a:spcAft>
      <a:defRPr kumimoji="1" kern="1200">
        <a:solidFill>
          <a:schemeClr val="tx1"/>
        </a:solidFill>
        <a:latin typeface="Arial" charset="0"/>
        <a:ea typeface="新細明體" charset="-120"/>
        <a:cs typeface="+mn-cs"/>
      </a:defRPr>
    </a:lvl2pPr>
    <a:lvl3pPr marL="914400" algn="l" rtl="0" fontAlgn="base">
      <a:spcBef>
        <a:spcPct val="0"/>
      </a:spcBef>
      <a:spcAft>
        <a:spcPct val="0"/>
      </a:spcAft>
      <a:defRPr kumimoji="1" kern="1200">
        <a:solidFill>
          <a:schemeClr val="tx1"/>
        </a:solidFill>
        <a:latin typeface="Arial" charset="0"/>
        <a:ea typeface="新細明體" charset="-120"/>
        <a:cs typeface="+mn-cs"/>
      </a:defRPr>
    </a:lvl3pPr>
    <a:lvl4pPr marL="1371600" algn="l" rtl="0" fontAlgn="base">
      <a:spcBef>
        <a:spcPct val="0"/>
      </a:spcBef>
      <a:spcAft>
        <a:spcPct val="0"/>
      </a:spcAft>
      <a:defRPr kumimoji="1" kern="1200">
        <a:solidFill>
          <a:schemeClr val="tx1"/>
        </a:solidFill>
        <a:latin typeface="Arial" charset="0"/>
        <a:ea typeface="新細明體" charset="-120"/>
        <a:cs typeface="+mn-cs"/>
      </a:defRPr>
    </a:lvl4pPr>
    <a:lvl5pPr marL="1828800" algn="l" rtl="0" fontAlgn="base">
      <a:spcBef>
        <a:spcPct val="0"/>
      </a:spcBef>
      <a:spcAft>
        <a:spcPct val="0"/>
      </a:spcAft>
      <a:defRPr kumimoji="1" kern="1200">
        <a:solidFill>
          <a:schemeClr val="tx1"/>
        </a:solidFill>
        <a:latin typeface="Arial" charset="0"/>
        <a:ea typeface="新細明體" charset="-120"/>
        <a:cs typeface="+mn-cs"/>
      </a:defRPr>
    </a:lvl5pPr>
    <a:lvl6pPr marL="2286000" algn="l" defTabSz="914400" rtl="0" eaLnBrk="1" latinLnBrk="0" hangingPunct="1">
      <a:defRPr kumimoji="1" kern="1200">
        <a:solidFill>
          <a:schemeClr val="tx1"/>
        </a:solidFill>
        <a:latin typeface="Arial" charset="0"/>
        <a:ea typeface="新細明體" charset="-120"/>
        <a:cs typeface="+mn-cs"/>
      </a:defRPr>
    </a:lvl6pPr>
    <a:lvl7pPr marL="2743200" algn="l" defTabSz="914400" rtl="0" eaLnBrk="1" latinLnBrk="0" hangingPunct="1">
      <a:defRPr kumimoji="1" kern="1200">
        <a:solidFill>
          <a:schemeClr val="tx1"/>
        </a:solidFill>
        <a:latin typeface="Arial" charset="0"/>
        <a:ea typeface="新細明體" charset="-120"/>
        <a:cs typeface="+mn-cs"/>
      </a:defRPr>
    </a:lvl7pPr>
    <a:lvl8pPr marL="3200400" algn="l" defTabSz="914400" rtl="0" eaLnBrk="1" latinLnBrk="0" hangingPunct="1">
      <a:defRPr kumimoji="1" kern="1200">
        <a:solidFill>
          <a:schemeClr val="tx1"/>
        </a:solidFill>
        <a:latin typeface="Arial" charset="0"/>
        <a:ea typeface="新細明體" charset="-120"/>
        <a:cs typeface="+mn-cs"/>
      </a:defRPr>
    </a:lvl8pPr>
    <a:lvl9pPr marL="3657600" algn="l" defTabSz="914400" rtl="0" eaLnBrk="1" latinLnBrk="0" hangingPunct="1">
      <a:defRPr kumimoji="1" kern="1200">
        <a:solidFill>
          <a:schemeClr val="tx1"/>
        </a:solidFill>
        <a:latin typeface="Arial" charset="0"/>
        <a:ea typeface="新細明體" charset="-12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D86"/>
    <a:srgbClr val="800000"/>
    <a:srgbClr val="0000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7092" autoAdjust="0"/>
    <p:restoredTop sz="90614" autoAdjust="0"/>
  </p:normalViewPr>
  <p:slideViewPr>
    <p:cSldViewPr>
      <p:cViewPr>
        <p:scale>
          <a:sx n="66" d="100"/>
          <a:sy n="66" d="100"/>
        </p:scale>
        <p:origin x="-48" y="-126"/>
      </p:cViewPr>
      <p:guideLst>
        <p:guide orient="horz" pos="2160"/>
        <p:guide pos="2880"/>
      </p:guideLst>
    </p:cSldViewPr>
  </p:slideViewPr>
  <p:notesTextViewPr>
    <p:cViewPr>
      <p:scale>
        <a:sx n="100" d="100"/>
        <a:sy n="100" d="100"/>
      </p:scale>
      <p:origin x="0" y="0"/>
    </p:cViewPr>
  </p:notesTextViewPr>
  <p:notesViewPr>
    <p:cSldViewPr>
      <p:cViewPr varScale="1">
        <p:scale>
          <a:sx n="75" d="100"/>
          <a:sy n="75" d="100"/>
        </p:scale>
        <p:origin x="-2923" y="-87"/>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FE9EA41-CAEF-4E5E-8DFD-8C66F0ED0F0C}" type="datetimeFigureOut">
              <a:rPr lang="zh-TW" altLang="en-US" smtClean="0"/>
              <a:pPr/>
              <a:t>2008/10/16</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58C86A3-940D-4EA4-A852-CB43C04EC0B1}"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85A6E7-C41F-495F-AC3E-547D98DD1A0D}" type="datetimeFigureOut">
              <a:rPr lang="zh-TW" altLang="en-US" smtClean="0"/>
              <a:pPr/>
              <a:t>2008/10/16</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FF16A9-68E9-4E28-A91E-83EAB12B87AE}"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1BA6E613-909C-4868-A5BC-9A3712DF0917}" type="slidenum">
              <a:rPr lang="en-US" altLang="zh-TW"/>
              <a:pPr/>
              <a:t>3</a:t>
            </a:fld>
            <a:endParaRPr lang="en-US" altLang="zh-TW"/>
          </a:p>
        </p:txBody>
      </p:sp>
      <p:sp>
        <p:nvSpPr>
          <p:cNvPr id="8192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19" tIns="45710" rIns="91419" bIns="45710" anchor="b"/>
          <a:lstStyle/>
          <a:p>
            <a:pPr algn="r"/>
            <a:fld id="{9D87479D-12E0-4E09-B88E-11D0246E1DE9}" type="slidenum">
              <a:rPr lang="en-US" altLang="zh-TW" sz="1000" i="1"/>
              <a:pPr algn="r"/>
              <a:t>3</a:t>
            </a:fld>
            <a:endParaRPr lang="en-US" altLang="zh-TW" sz="1000" i="1"/>
          </a:p>
        </p:txBody>
      </p:sp>
      <p:sp>
        <p:nvSpPr>
          <p:cNvPr id="81924" name="Rectangle 2"/>
          <p:cNvSpPr>
            <a:spLocks noGrp="1" noRot="1" noChangeAspect="1" noChangeArrowheads="1" noTextEdit="1"/>
          </p:cNvSpPr>
          <p:nvPr>
            <p:ph type="sldImg"/>
          </p:nvPr>
        </p:nvSpPr>
        <p:spPr>
          <a:ln/>
        </p:spPr>
      </p:sp>
      <p:sp>
        <p:nvSpPr>
          <p:cNvPr id="81925" name="Rectangle 3"/>
          <p:cNvSpPr>
            <a:spLocks noGrp="1" noChangeArrowheads="1"/>
          </p:cNvSpPr>
          <p:nvPr>
            <p:ph type="body" idx="1"/>
          </p:nvPr>
        </p:nvSpPr>
        <p:spPr>
          <a:noFill/>
          <a:ln/>
        </p:spPr>
        <p:txBody>
          <a:bodyPr lIns="91419" tIns="45710" rIns="91419" bIns="45710"/>
          <a:lstStyle/>
          <a:p>
            <a:pPr eaLnBrk="1" hangingPunct="1">
              <a:buFontTx/>
              <a:buNone/>
            </a:pPr>
            <a:endParaRPr lang="de-DE"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6DFF16A9-68E9-4E28-A91E-83EAB12B87AE}" type="slidenum">
              <a:rPr lang="zh-TW" altLang="en-US" smtClean="0"/>
              <a:pPr/>
              <a:t>23</a:t>
            </a:fld>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443C80-22B2-4B20-9D32-0A0530085492}" type="slidenum">
              <a:rPr lang="en-US" smtClean="0"/>
              <a:pPr/>
              <a:t>26</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E8BA1B-57FD-4315-93F0-6365366174AC}" type="slidenum">
              <a:rPr lang="en-US" smtClean="0"/>
              <a:pPr/>
              <a:t>27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xfrm>
            <a:off x="685800" y="4343400"/>
            <a:ext cx="5486400" cy="4114800"/>
          </a:xfrm>
          <a:prstGeom prst="rect">
            <a:avLst/>
          </a:prstGeom>
          <a:noFill/>
          <a:ln/>
        </p:spPr>
        <p:txBody>
          <a:bodyPr lIns="91435" tIns="45718" rIns="91435" bIns="45718">
            <a:normAutofit fontScale="40000" lnSpcReduction="20000"/>
          </a:bodyPr>
          <a:lstStyle/>
          <a:p>
            <a:endParaRPr lang="en-US" dirty="0" smtClean="0">
              <a:latin typeface="Arial" charset="0"/>
            </a:endParaRPr>
          </a:p>
        </p:txBody>
      </p:sp>
      <p:sp>
        <p:nvSpPr>
          <p:cNvPr id="51204" name="Header Placeholder 3"/>
          <p:cNvSpPr>
            <a:spLocks noGrp="1"/>
          </p:cNvSpPr>
          <p:nvPr>
            <p:ph type="hdr" sz="quarter"/>
          </p:nvPr>
        </p:nvSpPr>
        <p:spPr>
          <a:noFill/>
        </p:spPr>
        <p:txBody>
          <a:bodyPr/>
          <a:lstStyle/>
          <a:p>
            <a:pPr defTabSz="897264" fontAlgn="base">
              <a:spcBef>
                <a:spcPct val="0"/>
              </a:spcBef>
              <a:spcAft>
                <a:spcPct val="0"/>
              </a:spcAft>
            </a:pPr>
            <a:r>
              <a:rPr lang="en-US" b="1" dirty="0">
                <a:solidFill>
                  <a:prstClr val="black"/>
                </a:solidFill>
                <a:latin typeface="Arial" charset="0"/>
              </a:rPr>
              <a:t>PRB-BDM </a:t>
            </a:r>
            <a:r>
              <a:rPr lang="en-US" b="1" dirty="0" err="1">
                <a:solidFill>
                  <a:prstClr val="black"/>
                </a:solidFill>
                <a:latin typeface="Arial" charset="0"/>
              </a:rPr>
              <a:t>Powerpoint</a:t>
            </a:r>
            <a:r>
              <a:rPr lang="en-US" b="1" dirty="0">
                <a:solidFill>
                  <a:prstClr val="black"/>
                </a:solidFill>
                <a:latin typeface="Arial" charset="0"/>
              </a:rPr>
              <a:t> template</a:t>
            </a:r>
          </a:p>
        </p:txBody>
      </p:sp>
      <p:sp>
        <p:nvSpPr>
          <p:cNvPr id="51205" name="Date Placeholder 4"/>
          <p:cNvSpPr>
            <a:spLocks noGrp="1"/>
          </p:cNvSpPr>
          <p:nvPr>
            <p:ph type="dt" sz="quarter" idx="1"/>
          </p:nvPr>
        </p:nvSpPr>
        <p:spPr>
          <a:noFill/>
        </p:spPr>
        <p:txBody>
          <a:bodyPr/>
          <a:lstStyle/>
          <a:p>
            <a:pPr defTabSz="897264" fontAlgn="base">
              <a:spcBef>
                <a:spcPct val="0"/>
              </a:spcBef>
              <a:spcAft>
                <a:spcPct val="0"/>
              </a:spcAft>
            </a:pPr>
            <a:fld id="{24C6A6E9-3E97-4F1B-9620-74A466DEDBB0}" type="datetime8">
              <a:rPr lang="en-US" b="1">
                <a:solidFill>
                  <a:prstClr val="black"/>
                </a:solidFill>
                <a:latin typeface="Arial" charset="0"/>
              </a:rPr>
              <a:pPr defTabSz="897264" fontAlgn="base">
                <a:spcBef>
                  <a:spcPct val="0"/>
                </a:spcBef>
                <a:spcAft>
                  <a:spcPct val="0"/>
                </a:spcAft>
              </a:pPr>
              <a:t>10/16/2008 12:09 PM</a:t>
            </a:fld>
            <a:endParaRPr lang="en-US" b="1" dirty="0">
              <a:solidFill>
                <a:prstClr val="black"/>
              </a:solidFill>
              <a:latin typeface="Arial" charset="0"/>
            </a:endParaRPr>
          </a:p>
        </p:txBody>
      </p:sp>
      <p:sp>
        <p:nvSpPr>
          <p:cNvPr id="51206" name="Slide Number Placeholder 5"/>
          <p:cNvSpPr>
            <a:spLocks noGrp="1"/>
          </p:cNvSpPr>
          <p:nvPr>
            <p:ph type="sldNum" sz="quarter" idx="5"/>
          </p:nvPr>
        </p:nvSpPr>
        <p:spPr>
          <a:noFill/>
        </p:spPr>
        <p:txBody>
          <a:bodyPr/>
          <a:lstStyle/>
          <a:p>
            <a:pPr defTabSz="897264" fontAlgn="base">
              <a:spcBef>
                <a:spcPct val="0"/>
              </a:spcBef>
              <a:spcAft>
                <a:spcPct val="0"/>
              </a:spcAft>
            </a:pPr>
            <a:fld id="{BD38221C-7493-4552-B3AE-11C94F72D058}" type="slidenum">
              <a:rPr lang="en-US" b="1">
                <a:solidFill>
                  <a:prstClr val="black"/>
                </a:solidFill>
                <a:latin typeface="Arial" charset="0"/>
              </a:rPr>
              <a:pPr defTabSz="897264" fontAlgn="base">
                <a:spcBef>
                  <a:spcPct val="0"/>
                </a:spcBef>
                <a:spcAft>
                  <a:spcPct val="0"/>
                </a:spcAft>
              </a:pPr>
              <a:t>33</a:t>
            </a:fld>
            <a:endParaRPr lang="en-US" b="1" dirty="0">
              <a:solidFill>
                <a:prstClr val="black"/>
              </a:solidFill>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xfrm>
            <a:off x="414338" y="3798888"/>
            <a:ext cx="6021387" cy="246221"/>
          </a:xfrm>
          <a:noFill/>
          <a:ln/>
        </p:spPr>
        <p:txBody>
          <a:bodyPr/>
          <a:lstStyle/>
          <a:p>
            <a:pPr eaLnBrk="1" hangingPunct="1">
              <a:lnSpc>
                <a:spcPct val="100000"/>
              </a:lnSpc>
            </a:pPr>
            <a:endParaRPr lang="en-US" dirty="0" smtClean="0">
              <a:sym typeface="Wingdings" pitchFamily="2" charset="2"/>
            </a:endParaRPr>
          </a:p>
        </p:txBody>
      </p:sp>
      <p:sp>
        <p:nvSpPr>
          <p:cNvPr id="86020" name="Header Placeholder 3"/>
          <p:cNvSpPr>
            <a:spLocks noGrp="1"/>
          </p:cNvSpPr>
          <p:nvPr>
            <p:ph type="hdr" sz="quarter"/>
          </p:nvPr>
        </p:nvSpPr>
        <p:spPr/>
        <p:txBody>
          <a:bodyPr/>
          <a:lstStyle/>
          <a:p>
            <a:pPr>
              <a:defRPr/>
            </a:pPr>
            <a:endParaRPr lang="en-US" dirty="0" smtClean="0"/>
          </a:p>
        </p:txBody>
      </p:sp>
      <p:sp>
        <p:nvSpPr>
          <p:cNvPr id="86021" name="Date Placeholder 4"/>
          <p:cNvSpPr>
            <a:spLocks noGrp="1"/>
          </p:cNvSpPr>
          <p:nvPr>
            <p:ph type="dt" sz="quarter" idx="1"/>
          </p:nvPr>
        </p:nvSpPr>
        <p:spPr/>
        <p:txBody>
          <a:bodyPr/>
          <a:lstStyle/>
          <a:p>
            <a:pPr>
              <a:defRPr/>
            </a:pPr>
            <a:fld id="{832A7FD9-97C5-4516-828A-5A7805377BBB}" type="datetime8">
              <a:rPr lang="en-US" smtClean="0"/>
              <a:pPr>
                <a:defRPr/>
              </a:pPr>
              <a:t>10/16/2008 12:09 PM</a:t>
            </a:fld>
            <a:endParaRPr lang="en-US" smtClean="0"/>
          </a:p>
        </p:txBody>
      </p:sp>
      <p:sp>
        <p:nvSpPr>
          <p:cNvPr id="86022" name="Footer Placeholder 5"/>
          <p:cNvSpPr>
            <a:spLocks noGrp="1"/>
          </p:cNvSpPr>
          <p:nvPr>
            <p:ph type="ftr" sz="quarter" idx="4"/>
          </p:nvPr>
        </p:nvSpPr>
        <p:spPr>
          <a:noFill/>
        </p:spPr>
        <p:txBody>
          <a:bodyPr/>
          <a:lstStyle/>
          <a:p>
            <a:r>
              <a:rPr lang="en-US" smtClean="0">
                <a:cs typeface="Arial" pitchFamily="34" charset="0"/>
              </a:rPr>
              <a:t>MICROSOFT CONFIDENTIAL</a:t>
            </a:r>
          </a:p>
          <a:p>
            <a:r>
              <a:rPr lang="en-US" sz="500" smtClean="0">
                <a:cs typeface="Arial" pitchFamily="34" charset="0"/>
              </a:rPr>
              <a:t>© 2006 Microsoft Corporation. All rights reserved. Microsoft, Windows, Windows Vista and other product names are or may be registered trademarks and/or trademarks in the U.S. and/or other countries.</a:t>
            </a:r>
          </a:p>
          <a:p>
            <a:r>
              <a:rPr lang="en-US" sz="500" smtClean="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smtClean="0">
                <a:cs typeface="Arial" pitchFamily="34" charset="0"/>
              </a:rPr>
            </a:br>
            <a:r>
              <a:rPr lang="en-US" sz="500" smtClean="0">
                <a:cs typeface="Arial" pitchFamily="34" charset="0"/>
              </a:rPr>
              <a:t>MICROSOFT MAKES NO WARRANTIES, EXPRESS, IMPLIED OR STATUTORY, AS TO THE INFORMATION IN THIS PRESENTATION.</a:t>
            </a:r>
          </a:p>
        </p:txBody>
      </p:sp>
      <p:sp>
        <p:nvSpPr>
          <p:cNvPr id="86023" name="Slide Number Placeholder 6"/>
          <p:cNvSpPr>
            <a:spLocks noGrp="1"/>
          </p:cNvSpPr>
          <p:nvPr>
            <p:ph type="sldNum" sz="quarter" idx="5"/>
          </p:nvPr>
        </p:nvSpPr>
        <p:spPr/>
        <p:txBody>
          <a:bodyPr/>
          <a:lstStyle/>
          <a:p>
            <a:pPr>
              <a:defRPr/>
            </a:pPr>
            <a:fld id="{EDDB6177-DFF3-4921-A901-CFA230997457}" type="slidenum">
              <a:rPr lang="en-US" smtClean="0"/>
              <a:pPr>
                <a:defRPr/>
              </a:pPr>
              <a:t>34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443C80-22B2-4B20-9D32-0A0530085492}" type="slidenum">
              <a:rPr lang="en-US" smtClean="0"/>
              <a:pPr/>
              <a:t>35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xfrm>
            <a:off x="685800" y="4343400"/>
            <a:ext cx="5486400" cy="4114800"/>
          </a:xfrm>
          <a:prstGeom prst="rect">
            <a:avLst/>
          </a:prstGeom>
          <a:noFill/>
          <a:ln/>
        </p:spPr>
        <p:txBody>
          <a:bodyPr lIns="91435" tIns="45718" rIns="91435" bIns="45718">
            <a:normAutofit fontScale="40000" lnSpcReduction="20000"/>
          </a:bodyPr>
          <a:lstStyle/>
          <a:p>
            <a:endParaRPr lang="en-US" dirty="0" smtClean="0">
              <a:latin typeface="Arial" charset="0"/>
            </a:endParaRPr>
          </a:p>
        </p:txBody>
      </p:sp>
      <p:sp>
        <p:nvSpPr>
          <p:cNvPr id="51204" name="Header Placeholder 3"/>
          <p:cNvSpPr>
            <a:spLocks noGrp="1"/>
          </p:cNvSpPr>
          <p:nvPr>
            <p:ph type="hdr" sz="quarter"/>
          </p:nvPr>
        </p:nvSpPr>
        <p:spPr>
          <a:noFill/>
        </p:spPr>
        <p:txBody>
          <a:bodyPr/>
          <a:lstStyle/>
          <a:p>
            <a:pPr defTabSz="897264" fontAlgn="base">
              <a:spcBef>
                <a:spcPct val="0"/>
              </a:spcBef>
              <a:spcAft>
                <a:spcPct val="0"/>
              </a:spcAft>
            </a:pPr>
            <a:r>
              <a:rPr lang="en-US" b="1" dirty="0">
                <a:solidFill>
                  <a:prstClr val="black"/>
                </a:solidFill>
                <a:latin typeface="Arial" charset="0"/>
              </a:rPr>
              <a:t>PRB-BDM </a:t>
            </a:r>
            <a:r>
              <a:rPr lang="en-US" b="1" dirty="0" err="1">
                <a:solidFill>
                  <a:prstClr val="black"/>
                </a:solidFill>
                <a:latin typeface="Arial" charset="0"/>
              </a:rPr>
              <a:t>Powerpoint</a:t>
            </a:r>
            <a:r>
              <a:rPr lang="en-US" b="1" dirty="0">
                <a:solidFill>
                  <a:prstClr val="black"/>
                </a:solidFill>
                <a:latin typeface="Arial" charset="0"/>
              </a:rPr>
              <a:t> template</a:t>
            </a:r>
          </a:p>
        </p:txBody>
      </p:sp>
      <p:sp>
        <p:nvSpPr>
          <p:cNvPr id="51205" name="Date Placeholder 4"/>
          <p:cNvSpPr>
            <a:spLocks noGrp="1"/>
          </p:cNvSpPr>
          <p:nvPr>
            <p:ph type="dt" sz="quarter" idx="1"/>
          </p:nvPr>
        </p:nvSpPr>
        <p:spPr>
          <a:noFill/>
        </p:spPr>
        <p:txBody>
          <a:bodyPr/>
          <a:lstStyle/>
          <a:p>
            <a:pPr defTabSz="897264" fontAlgn="base">
              <a:spcBef>
                <a:spcPct val="0"/>
              </a:spcBef>
              <a:spcAft>
                <a:spcPct val="0"/>
              </a:spcAft>
            </a:pPr>
            <a:fld id="{24C6A6E9-3E97-4F1B-9620-74A466DEDBB0}" type="datetime8">
              <a:rPr lang="en-US" b="1">
                <a:solidFill>
                  <a:prstClr val="black"/>
                </a:solidFill>
                <a:latin typeface="Arial" charset="0"/>
              </a:rPr>
              <a:pPr defTabSz="897264" fontAlgn="base">
                <a:spcBef>
                  <a:spcPct val="0"/>
                </a:spcBef>
                <a:spcAft>
                  <a:spcPct val="0"/>
                </a:spcAft>
              </a:pPr>
              <a:t>10/16/2008 12:09 PM</a:t>
            </a:fld>
            <a:endParaRPr lang="en-US" b="1" dirty="0">
              <a:solidFill>
                <a:prstClr val="black"/>
              </a:solidFill>
              <a:latin typeface="Arial" charset="0"/>
            </a:endParaRPr>
          </a:p>
        </p:txBody>
      </p:sp>
      <p:sp>
        <p:nvSpPr>
          <p:cNvPr id="51206" name="Slide Number Placeholder 5"/>
          <p:cNvSpPr>
            <a:spLocks noGrp="1"/>
          </p:cNvSpPr>
          <p:nvPr>
            <p:ph type="sldNum" sz="quarter" idx="5"/>
          </p:nvPr>
        </p:nvSpPr>
        <p:spPr>
          <a:noFill/>
        </p:spPr>
        <p:txBody>
          <a:bodyPr/>
          <a:lstStyle/>
          <a:p>
            <a:pPr defTabSz="897264" fontAlgn="base">
              <a:spcBef>
                <a:spcPct val="0"/>
              </a:spcBef>
              <a:spcAft>
                <a:spcPct val="0"/>
              </a:spcAft>
            </a:pPr>
            <a:fld id="{BD38221C-7493-4552-B3AE-11C94F72D058}" type="slidenum">
              <a:rPr lang="en-US" b="1">
                <a:solidFill>
                  <a:prstClr val="black"/>
                </a:solidFill>
                <a:latin typeface="Arial" charset="0"/>
              </a:rPr>
              <a:pPr defTabSz="897264" fontAlgn="base">
                <a:spcBef>
                  <a:spcPct val="0"/>
                </a:spcBef>
                <a:spcAft>
                  <a:spcPct val="0"/>
                </a:spcAft>
              </a:pPr>
              <a:t>36</a:t>
            </a:fld>
            <a:endParaRPr lang="en-US" b="1" dirty="0">
              <a:solidFill>
                <a:prstClr val="black"/>
              </a:solidFill>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ECF9865-616C-4683-BAB8-37A1B1A4DCF8}" type="slidenum">
              <a:rPr lang="en-US" smtClean="0">
                <a:latin typeface="Times" pitchFamily="18" charset="0"/>
              </a:rPr>
              <a:pPr>
                <a:defRPr/>
              </a:pPr>
              <a:t>37</a:t>
            </a:fld>
            <a:endParaRPr lang="en-US" smtClean="0">
              <a:latin typeface="Times" pitchFamily="18" charset="0"/>
            </a:endParaRPr>
          </a:p>
        </p:txBody>
      </p:sp>
      <p:sp>
        <p:nvSpPr>
          <p:cNvPr id="81923" name="Rectangle 2"/>
          <p:cNvSpPr>
            <a:spLocks noGrp="1" noRot="1" noChangeAspect="1" noChangeArrowheads="1" noTextEdit="1"/>
          </p:cNvSpPr>
          <p:nvPr>
            <p:ph type="sldImg"/>
          </p:nvPr>
        </p:nvSpPr>
        <p:spPr bwMode="auto">
          <a:xfrm>
            <a:off x="1144588" y="687388"/>
            <a:ext cx="4572000" cy="3429000"/>
          </a:xfrm>
          <a:noFill/>
          <a:ln>
            <a:solidFill>
              <a:srgbClr val="000000"/>
            </a:solidFill>
            <a:miter lim="800000"/>
            <a:headEnd/>
            <a:tailEnd/>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Date Placeholder 3"/>
          <p:cNvSpPr>
            <a:spLocks noGrp="1"/>
          </p:cNvSpPr>
          <p:nvPr>
            <p:ph type="dt" idx="10"/>
          </p:nvPr>
        </p:nvSpPr>
        <p:spPr/>
        <p:txBody>
          <a:bodyPr/>
          <a:lstStyle/>
          <a:p>
            <a:pPr>
              <a:defRPr/>
            </a:pPr>
            <a:fld id="{A6714B3E-5FE1-49D3-853A-7D4B9B540B9F}" type="datetime8">
              <a:rPr lang="en-US" smtClean="0"/>
              <a:pPr>
                <a:defRPr/>
              </a:pPr>
              <a:t>10/16/2008 12:09 PM</a:t>
            </a:fld>
            <a:endParaRPr lang="en-US"/>
          </a:p>
        </p:txBody>
      </p:sp>
      <p:sp>
        <p:nvSpPr>
          <p:cNvPr id="5" name="Footer Placeholder 4"/>
          <p:cNvSpPr>
            <a:spLocks noGrp="1"/>
          </p:cNvSpPr>
          <p:nvPr>
            <p:ph type="ftr" sz="quarter" idx="11"/>
          </p:nvPr>
        </p:nvSpPr>
        <p:spPr/>
        <p:txBody>
          <a:bodyPr/>
          <a:lstStyle/>
          <a:p>
            <a:pPr>
              <a:defRPr/>
            </a:pPr>
            <a:r>
              <a:rPr lang="en-US" smtClean="0"/>
              <a:t>© 2004 Microsoft Corporation. All rights reserved.</a:t>
            </a:r>
          </a:p>
          <a:p>
            <a:pPr>
              <a:defRPr/>
            </a:pPr>
            <a:r>
              <a:rPr lang="en-US" smtClean="0"/>
              <a:t>This presentation is for informational purposes only. Microsoft makes no warranties, express or implied, in this summary.</a:t>
            </a:r>
            <a:endParaRPr lang="en-US"/>
          </a:p>
        </p:txBody>
      </p:sp>
      <p:sp>
        <p:nvSpPr>
          <p:cNvPr id="6" name="Slide Number Placeholder 5"/>
          <p:cNvSpPr>
            <a:spLocks noGrp="1"/>
          </p:cNvSpPr>
          <p:nvPr>
            <p:ph type="sldNum" sz="quarter" idx="12"/>
          </p:nvPr>
        </p:nvSpPr>
        <p:spPr/>
        <p:txBody>
          <a:bodyPr/>
          <a:lstStyle/>
          <a:p>
            <a:pPr>
              <a:defRPr/>
            </a:pPr>
            <a:fld id="{68EED39D-DC14-43B8-A07E-661A42796F98}" type="slidenum">
              <a:rPr lang="en-US" smtClean="0"/>
              <a:pPr>
                <a:defRPr/>
              </a:pPr>
              <a:t>38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pPr/>
              <a:t>41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6421" y="4344025"/>
            <a:ext cx="5485158" cy="4114488"/>
          </a:xfrm>
          <a:prstGeom prst="rect">
            <a:avLst/>
          </a:prstGeom>
        </p:spPr>
        <p:txBody>
          <a:bodyPr>
            <a:normAutofit fontScale="92500"/>
          </a:bodyPr>
          <a:lstStyle/>
          <a:p>
            <a:endParaRPr lang="en-US" dirty="0"/>
          </a:p>
        </p:txBody>
      </p:sp>
      <p:sp>
        <p:nvSpPr>
          <p:cNvPr id="4" name="Slide Number Placeholder 3"/>
          <p:cNvSpPr>
            <a:spLocks noGrp="1"/>
          </p:cNvSpPr>
          <p:nvPr>
            <p:ph type="sldNum" sz="quarter" idx="10"/>
          </p:nvPr>
        </p:nvSpPr>
        <p:spPr/>
        <p:txBody>
          <a:bodyPr/>
          <a:lstStyle/>
          <a:p>
            <a:fld id="{8980CB99-47E3-46F4-AAEB-3919FBEFC014}" type="slidenum">
              <a:rPr lang="en-US" smtClean="0">
                <a:latin typeface="Segoe" pitchFamily="34" charset="0"/>
              </a:rPr>
              <a:pPr/>
              <a:t>5</a:t>
            </a:fld>
            <a:endParaRPr lang="en-US">
              <a:latin typeface="Segoe"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1BA6E613-909C-4868-A5BC-9A3712DF0917}" type="slidenum">
              <a:rPr lang="en-US" altLang="zh-TW"/>
              <a:pPr/>
              <a:t>7</a:t>
            </a:fld>
            <a:endParaRPr lang="en-US" altLang="zh-TW"/>
          </a:p>
        </p:txBody>
      </p:sp>
      <p:sp>
        <p:nvSpPr>
          <p:cNvPr id="8192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19" tIns="45710" rIns="91419" bIns="45710" anchor="b"/>
          <a:lstStyle/>
          <a:p>
            <a:pPr algn="r"/>
            <a:fld id="{9D87479D-12E0-4E09-B88E-11D0246E1DE9}" type="slidenum">
              <a:rPr lang="en-US" altLang="zh-TW" sz="1000" i="1"/>
              <a:pPr algn="r"/>
              <a:t>7</a:t>
            </a:fld>
            <a:endParaRPr lang="en-US" altLang="zh-TW" sz="1000" i="1"/>
          </a:p>
        </p:txBody>
      </p:sp>
      <p:sp>
        <p:nvSpPr>
          <p:cNvPr id="81924" name="Rectangle 2"/>
          <p:cNvSpPr>
            <a:spLocks noGrp="1" noRot="1" noChangeAspect="1" noChangeArrowheads="1" noTextEdit="1"/>
          </p:cNvSpPr>
          <p:nvPr>
            <p:ph type="sldImg"/>
          </p:nvPr>
        </p:nvSpPr>
        <p:spPr>
          <a:ln/>
        </p:spPr>
      </p:sp>
      <p:sp>
        <p:nvSpPr>
          <p:cNvPr id="81925" name="Rectangle 3"/>
          <p:cNvSpPr>
            <a:spLocks noGrp="1" noChangeArrowheads="1"/>
          </p:cNvSpPr>
          <p:nvPr>
            <p:ph type="body" idx="1"/>
          </p:nvPr>
        </p:nvSpPr>
        <p:spPr>
          <a:noFill/>
          <a:ln/>
        </p:spPr>
        <p:txBody>
          <a:bodyPr lIns="91419" tIns="45710" rIns="91419" bIns="45710"/>
          <a:lstStyle/>
          <a:p>
            <a:pPr eaLnBrk="1" hangingPunct="1">
              <a:buFontTx/>
              <a:buNone/>
            </a:pPr>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noFill/>
          <a:ln/>
        </p:spPr>
        <p:txBody>
          <a:bodyPr lIns="89725" tIns="44862" rIns="89725" bIns="44862">
            <a:normAutofit fontScale="77500" lnSpcReduction="20000"/>
          </a:bodyPr>
          <a:lstStyle/>
          <a:p>
            <a:pPr>
              <a:spcBef>
                <a:spcPct val="0"/>
              </a:spcBef>
            </a:pPr>
            <a:endParaRPr lang="en-US" sz="800"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6DFF16A9-68E9-4E28-A91E-83EAB12B87AE}" type="slidenum">
              <a:rPr lang="zh-TW" altLang="en-US" smtClean="0"/>
              <a:pPr/>
              <a:t>15</a:t>
            </a:fld>
            <a:endParaRPr lang="zh-TW"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1BA6E613-909C-4868-A5BC-9A3712DF0917}" type="slidenum">
              <a:rPr lang="en-US" altLang="zh-TW"/>
              <a:pPr/>
              <a:t>18</a:t>
            </a:fld>
            <a:endParaRPr lang="en-US" altLang="zh-TW"/>
          </a:p>
        </p:txBody>
      </p:sp>
      <p:sp>
        <p:nvSpPr>
          <p:cNvPr id="81923"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1419" tIns="45710" rIns="91419" bIns="45710" anchor="b"/>
          <a:lstStyle/>
          <a:p>
            <a:pPr algn="r"/>
            <a:fld id="{9D87479D-12E0-4E09-B88E-11D0246E1DE9}" type="slidenum">
              <a:rPr lang="en-US" altLang="zh-TW" sz="1000" i="1"/>
              <a:pPr algn="r"/>
              <a:t>18</a:t>
            </a:fld>
            <a:endParaRPr lang="en-US" altLang="zh-TW" sz="1000" i="1"/>
          </a:p>
        </p:txBody>
      </p:sp>
      <p:sp>
        <p:nvSpPr>
          <p:cNvPr id="81924" name="Rectangle 2"/>
          <p:cNvSpPr>
            <a:spLocks noGrp="1" noRot="1" noChangeAspect="1" noChangeArrowheads="1" noTextEdit="1"/>
          </p:cNvSpPr>
          <p:nvPr>
            <p:ph type="sldImg"/>
          </p:nvPr>
        </p:nvSpPr>
        <p:spPr>
          <a:ln/>
        </p:spPr>
      </p:sp>
      <p:sp>
        <p:nvSpPr>
          <p:cNvPr id="81925" name="Rectangle 3"/>
          <p:cNvSpPr>
            <a:spLocks noGrp="1" noChangeArrowheads="1"/>
          </p:cNvSpPr>
          <p:nvPr>
            <p:ph type="body" idx="1"/>
          </p:nvPr>
        </p:nvSpPr>
        <p:spPr>
          <a:noFill/>
          <a:ln/>
        </p:spPr>
        <p:txBody>
          <a:bodyPr lIns="91419" tIns="45710" rIns="91419" bIns="45710"/>
          <a:lstStyle/>
          <a:p>
            <a:pPr eaLnBrk="1" hangingPunct="1">
              <a:buFontTx/>
              <a:buNone/>
            </a:pPr>
            <a:endParaRPr lang="de-DE"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6DFF16A9-68E9-4E28-A91E-83EAB12B87AE}" type="slidenum">
              <a:rPr lang="zh-TW" altLang="en-US" smtClean="0"/>
              <a:pPr/>
              <a:t>19</a:t>
            </a:fld>
            <a:endParaRPr lang="zh-TW"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35D8410A-D525-49D8-9FF0-DAECB80EEA1B}" type="slidenum">
              <a:rPr lang="en-US" altLang="en-US"/>
              <a:pPr/>
              <a:t>20</a:t>
            </a:fld>
            <a:endParaRPr lang="en-US" alt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xfrm>
            <a:off x="915294" y="4343703"/>
            <a:ext cx="5027414" cy="4115405"/>
          </a:xfrm>
          <a:noFill/>
          <a:ln/>
        </p:spPr>
        <p:txBody>
          <a:bodyPr/>
          <a:lstStyle/>
          <a:p>
            <a:pPr>
              <a:buFontTx/>
              <a:buChar char="•"/>
            </a:pPr>
            <a:endParaRPr lang="en-US" altLang="zh-TW"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endParaRPr lang="en-US" smtClean="0">
              <a:latin typeface="Times"/>
            </a:endParaRPr>
          </a:p>
        </p:txBody>
      </p:sp>
      <p:sp>
        <p:nvSpPr>
          <p:cNvPr id="44036" name="Slide Number Placeholder 3"/>
          <p:cNvSpPr>
            <a:spLocks noGrp="1"/>
          </p:cNvSpPr>
          <p:nvPr>
            <p:ph type="sldNum" sz="quarter" idx="5"/>
          </p:nvPr>
        </p:nvSpPr>
        <p:spPr>
          <a:noFill/>
        </p:spPr>
        <p:txBody>
          <a:bodyPr/>
          <a:lstStyle/>
          <a:p>
            <a:pPr algn="r" rtl="0" fontAlgn="base">
              <a:spcBef>
                <a:spcPct val="0"/>
              </a:spcBef>
              <a:spcAft>
                <a:spcPct val="0"/>
              </a:spcAft>
            </a:pPr>
            <a:fld id="{9DBC8094-54EA-4F2B-A1F9-D9D07BF49F14}" type="slidenum">
              <a:rPr lang="en-US" altLang="en-US" sz="1200" kern="1200">
                <a:solidFill>
                  <a:prstClr val="black"/>
                </a:solidFill>
                <a:latin typeface="Times"/>
                <a:ea typeface="+mn-ea"/>
                <a:cs typeface="+mn-cs"/>
              </a:rPr>
              <a:pPr algn="r" rtl="0" fontAlgn="base">
                <a:spcBef>
                  <a:spcPct val="0"/>
                </a:spcBef>
                <a:spcAft>
                  <a:spcPct val="0"/>
                </a:spcAft>
              </a:pPr>
              <a:t>21</a:t>
            </a:fld>
            <a:endParaRPr lang="en-US" altLang="en-US" sz="1200" kern="1200">
              <a:solidFill>
                <a:prstClr val="black"/>
              </a:solidFill>
              <a:latin typeface="Times"/>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7" name="Picture 5" descr="Green IT_PPT_L1"/>
          <p:cNvPicPr>
            <a:picLocks noChangeAspect="1" noChangeArrowheads="1"/>
          </p:cNvPicPr>
          <p:nvPr userDrawn="1"/>
        </p:nvPicPr>
        <p:blipFill>
          <a:blip r:embed="rId2"/>
          <a:srcRect/>
          <a:stretch>
            <a:fillRect/>
          </a:stretch>
        </p:blipFill>
        <p:spPr bwMode="auto">
          <a:xfrm>
            <a:off x="0" y="0"/>
            <a:ext cx="9144000" cy="6858000"/>
          </a:xfrm>
          <a:prstGeom prst="rect">
            <a:avLst/>
          </a:prstGeom>
          <a:noFill/>
        </p:spPr>
      </p:pic>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59537AAD-0F7F-48A6-A944-A7CC5EBB1943}" type="slidenum">
              <a:rPr lang="en-US" altLang="zh-TW"/>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lvl1pPr>
              <a:defRPr/>
            </a:lvl1pPr>
          </a:lstStyle>
          <a:p>
            <a:endParaRPr lang="en-US" altLang="zh-TW"/>
          </a:p>
        </p:txBody>
      </p:sp>
      <p:sp>
        <p:nvSpPr>
          <p:cNvPr id="4" name="頁尾版面配置區 3"/>
          <p:cNvSpPr>
            <a:spLocks noGrp="1"/>
          </p:cNvSpPr>
          <p:nvPr>
            <p:ph type="ftr" sz="quarter" idx="11"/>
          </p:nvPr>
        </p:nvSpPr>
        <p:spPr/>
        <p:txBody>
          <a:bodyPr/>
          <a:lstStyle>
            <a:lvl1pPr>
              <a:defRPr/>
            </a:lvl1pPr>
          </a:lstStyle>
          <a:p>
            <a:endParaRPr lang="en-US" altLang="zh-TW"/>
          </a:p>
        </p:txBody>
      </p:sp>
      <p:sp>
        <p:nvSpPr>
          <p:cNvPr id="5" name="投影片編號版面配置區 4"/>
          <p:cNvSpPr>
            <a:spLocks noGrp="1"/>
          </p:cNvSpPr>
          <p:nvPr>
            <p:ph type="sldNum" sz="quarter" idx="12"/>
          </p:nvPr>
        </p:nvSpPr>
        <p:spPr/>
        <p:txBody>
          <a:bodyPr/>
          <a:lstStyle>
            <a:lvl1pPr>
              <a:defRPr/>
            </a:lvl1pPr>
          </a:lstStyle>
          <a:p>
            <a:fld id="{657B984D-F622-4D1C-AAAE-F7B0F44BB74B}" type="slidenum">
              <a:rPr lang="en-US" altLang="zh-TW"/>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lvl1pPr>
              <a:defRPr/>
            </a:lvl1pPr>
          </a:lstStyle>
          <a:p>
            <a:endParaRPr lang="en-US" altLang="zh-TW"/>
          </a:p>
        </p:txBody>
      </p:sp>
      <p:sp>
        <p:nvSpPr>
          <p:cNvPr id="3" name="頁尾版面配置區 2"/>
          <p:cNvSpPr>
            <a:spLocks noGrp="1"/>
          </p:cNvSpPr>
          <p:nvPr>
            <p:ph type="ftr" sz="quarter" idx="11"/>
          </p:nvPr>
        </p:nvSpPr>
        <p:spPr/>
        <p:txBody>
          <a:bodyPr/>
          <a:lstStyle>
            <a:lvl1pPr>
              <a:defRPr/>
            </a:lvl1pPr>
          </a:lstStyle>
          <a:p>
            <a:endParaRPr lang="en-US" altLang="zh-TW"/>
          </a:p>
        </p:txBody>
      </p:sp>
      <p:sp>
        <p:nvSpPr>
          <p:cNvPr id="4" name="投影片編號版面配置區 3"/>
          <p:cNvSpPr>
            <a:spLocks noGrp="1"/>
          </p:cNvSpPr>
          <p:nvPr>
            <p:ph type="sldNum" sz="quarter" idx="12"/>
          </p:nvPr>
        </p:nvSpPr>
        <p:spPr/>
        <p:txBody>
          <a:bodyPr/>
          <a:lstStyle>
            <a:lvl1pPr>
              <a:defRPr/>
            </a:lvl1pPr>
          </a:lstStyle>
          <a:p>
            <a:fld id="{E7CC617A-2104-4CBE-A40F-14C9625B5248}" type="slidenum">
              <a:rPr lang="en-US" altLang="zh-TW"/>
              <a:pPr/>
              <a:t>‹#›</a:t>
            </a:fld>
            <a:endParaRPr lang="en-US" altLang="zh-TW"/>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452BCCD9-09C2-42F4-97DC-62D3B41A492D}" type="slidenum">
              <a:rPr lang="en-US" altLang="zh-TW"/>
              <a:pPr/>
              <a:t>‹#›</a:t>
            </a:fld>
            <a:endParaRPr lang="en-US" altLang="zh-TW"/>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47E57696-C795-421A-B1B0-2C2AE296DE7D}" type="slidenum">
              <a:rPr lang="en-US" altLang="zh-TW"/>
              <a:pPr/>
              <a:t>‹#›</a:t>
            </a:fld>
            <a:endParaRPr lang="en-US" altLang="zh-TW"/>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E9EBB0D0-149B-44D9-9CCA-086F6D3DFA47}" type="slidenum">
              <a:rPr lang="en-US" altLang="zh-TW"/>
              <a:pPr/>
              <a:t>‹#›</a:t>
            </a:fld>
            <a:endParaRPr lang="en-US" altLang="zh-TW"/>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157F82F1-E6D4-4C72-9652-2C7F017CA203}" type="slidenum">
              <a:rPr lang="en-US" altLang="zh-TW"/>
              <a:pPr/>
              <a:t>‹#›</a:t>
            </a:fld>
            <a:endParaRPr lang="en-US" altLang="zh-TW"/>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pic>
        <p:nvPicPr>
          <p:cNvPr id="7" name="Picture 2" descr="C:\Users\tingju\AppData\Local\Temp\Rar$DI01.703\Green IT_PPT_L3.jpg"/>
          <p:cNvPicPr>
            <a:picLocks noChangeAspect="1" noChangeArrowheads="1"/>
          </p:cNvPicPr>
          <p:nvPr userDrawn="1"/>
        </p:nvPicPr>
        <p:blipFill>
          <a:blip r:embed="rId2"/>
          <a:srcRect/>
          <a:stretch>
            <a:fillRect/>
          </a:stretch>
        </p:blipFill>
        <p:spPr bwMode="auto">
          <a:xfrm>
            <a:off x="0" y="0"/>
            <a:ext cx="9144000" cy="6858000"/>
          </a:xfrm>
          <a:prstGeom prst="rect">
            <a:avLst/>
          </a:prstGeom>
          <a:noFill/>
        </p:spPr>
      </p:pic>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EBB9877E-7D61-4101-BE4B-AC16E4203131}" type="slidenum">
              <a:rPr lang="en-US" altLang="zh-TW"/>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標題及物件">
    <p:spTree>
      <p:nvGrpSpPr>
        <p:cNvPr id="1" name=""/>
        <p:cNvGrpSpPr/>
        <p:nvPr/>
      </p:nvGrpSpPr>
      <p:grpSpPr>
        <a:xfrm>
          <a:off x="0" y="0"/>
          <a:ext cx="0" cy="0"/>
          <a:chOff x="0" y="0"/>
          <a:chExt cx="0" cy="0"/>
        </a:xfrm>
      </p:grpSpPr>
      <p:pic>
        <p:nvPicPr>
          <p:cNvPr id="8" name="Picture 4" descr="Green IT_PPT_L6"/>
          <p:cNvPicPr>
            <a:picLocks noChangeAspect="1" noChangeArrowheads="1"/>
          </p:cNvPicPr>
          <p:nvPr userDrawn="1"/>
        </p:nvPicPr>
        <p:blipFill>
          <a:blip r:embed="rId2"/>
          <a:srcRect/>
          <a:stretch>
            <a:fillRect/>
          </a:stretch>
        </p:blipFill>
        <p:spPr bwMode="auto">
          <a:xfrm>
            <a:off x="0" y="-142900"/>
            <a:ext cx="9144000" cy="6858000"/>
          </a:xfrm>
          <a:prstGeom prst="rect">
            <a:avLst/>
          </a:prstGeom>
          <a:noFill/>
        </p:spPr>
      </p:pic>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EBB9877E-7D61-4101-BE4B-AC16E4203131}" type="slidenum">
              <a:rPr lang="en-US" altLang="zh-TW"/>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標題及物件">
    <p:spTree>
      <p:nvGrpSpPr>
        <p:cNvPr id="1" name=""/>
        <p:cNvGrpSpPr/>
        <p:nvPr/>
      </p:nvGrpSpPr>
      <p:grpSpPr>
        <a:xfrm>
          <a:off x="0" y="0"/>
          <a:ext cx="0" cy="0"/>
          <a:chOff x="0" y="0"/>
          <a:chExt cx="0" cy="0"/>
        </a:xfrm>
      </p:grpSpPr>
      <p:pic>
        <p:nvPicPr>
          <p:cNvPr id="9" name="Picture 4" descr="Green IT_PPT_L2"/>
          <p:cNvPicPr>
            <a:picLocks noChangeAspect="1" noChangeArrowheads="1"/>
          </p:cNvPicPr>
          <p:nvPr userDrawn="1"/>
        </p:nvPicPr>
        <p:blipFill>
          <a:blip r:embed="rId2"/>
          <a:srcRect/>
          <a:stretch>
            <a:fillRect/>
          </a:stretch>
        </p:blipFill>
        <p:spPr bwMode="auto">
          <a:xfrm>
            <a:off x="0" y="0"/>
            <a:ext cx="9144000" cy="6858000"/>
          </a:xfrm>
          <a:prstGeom prst="rect">
            <a:avLst/>
          </a:prstGeom>
          <a:noFill/>
        </p:spPr>
      </p:pic>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EBB9877E-7D61-4101-BE4B-AC16E4203131}" type="slidenum">
              <a:rPr lang="en-US" altLang="zh-TW"/>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標題及物件">
    <p:spTree>
      <p:nvGrpSpPr>
        <p:cNvPr id="1" name=""/>
        <p:cNvGrpSpPr/>
        <p:nvPr/>
      </p:nvGrpSpPr>
      <p:grpSpPr>
        <a:xfrm>
          <a:off x="0" y="0"/>
          <a:ext cx="0" cy="0"/>
          <a:chOff x="0" y="0"/>
          <a:chExt cx="0" cy="0"/>
        </a:xfrm>
      </p:grpSpPr>
      <p:pic>
        <p:nvPicPr>
          <p:cNvPr id="8" name="Picture 4" descr="Green IT_PPT_L4"/>
          <p:cNvPicPr>
            <a:picLocks noChangeAspect="1" noChangeArrowheads="1"/>
          </p:cNvPicPr>
          <p:nvPr userDrawn="1"/>
        </p:nvPicPr>
        <p:blipFill>
          <a:blip r:embed="rId2"/>
          <a:srcRect/>
          <a:stretch>
            <a:fillRect/>
          </a:stretch>
        </p:blipFill>
        <p:spPr bwMode="auto">
          <a:xfrm>
            <a:off x="0" y="0"/>
            <a:ext cx="9144000" cy="6858000"/>
          </a:xfrm>
          <a:prstGeom prst="rect">
            <a:avLst/>
          </a:prstGeom>
          <a:noFill/>
        </p:spPr>
      </p:pic>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EBB9877E-7D61-4101-BE4B-AC16E4203131}" type="slidenum">
              <a:rPr lang="en-US" altLang="zh-TW"/>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標題及物件">
    <p:spTree>
      <p:nvGrpSpPr>
        <p:cNvPr id="1" name=""/>
        <p:cNvGrpSpPr/>
        <p:nvPr/>
      </p:nvGrpSpPr>
      <p:grpSpPr>
        <a:xfrm>
          <a:off x="0" y="0"/>
          <a:ext cx="0" cy="0"/>
          <a:chOff x="0" y="0"/>
          <a:chExt cx="0" cy="0"/>
        </a:xfrm>
      </p:grpSpPr>
      <p:pic>
        <p:nvPicPr>
          <p:cNvPr id="9" name="Picture 4" descr="Green IT_PPT_L5"/>
          <p:cNvPicPr>
            <a:picLocks noChangeAspect="1" noChangeArrowheads="1"/>
          </p:cNvPicPr>
          <p:nvPr userDrawn="1"/>
        </p:nvPicPr>
        <p:blipFill>
          <a:blip r:embed="rId2"/>
          <a:srcRect/>
          <a:stretch>
            <a:fillRect/>
          </a:stretch>
        </p:blipFill>
        <p:spPr bwMode="auto">
          <a:xfrm>
            <a:off x="0" y="0"/>
            <a:ext cx="9144000" cy="6858000"/>
          </a:xfrm>
          <a:prstGeom prst="rect">
            <a:avLst/>
          </a:prstGeom>
          <a:noFill/>
        </p:spPr>
      </p:pic>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EBB9877E-7D61-4101-BE4B-AC16E4203131}" type="slidenum">
              <a:rPr lang="en-US" altLang="zh-TW"/>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lvl1pPr>
              <a:defRPr/>
            </a:lvl1pPr>
          </a:lstStyle>
          <a:p>
            <a:endParaRPr lang="en-US" altLang="zh-TW"/>
          </a:p>
        </p:txBody>
      </p:sp>
      <p:sp>
        <p:nvSpPr>
          <p:cNvPr id="5" name="頁尾版面配置區 4"/>
          <p:cNvSpPr>
            <a:spLocks noGrp="1"/>
          </p:cNvSpPr>
          <p:nvPr>
            <p:ph type="ftr" sz="quarter" idx="11"/>
          </p:nvPr>
        </p:nvSpPr>
        <p:spPr/>
        <p:txBody>
          <a:bodyPr/>
          <a:lstStyle>
            <a:lvl1pPr>
              <a:defRPr/>
            </a:lvl1pPr>
          </a:lstStyle>
          <a:p>
            <a:endParaRPr lang="en-US" altLang="zh-TW"/>
          </a:p>
        </p:txBody>
      </p:sp>
      <p:sp>
        <p:nvSpPr>
          <p:cNvPr id="6" name="投影片編號版面配置區 5"/>
          <p:cNvSpPr>
            <a:spLocks noGrp="1"/>
          </p:cNvSpPr>
          <p:nvPr>
            <p:ph type="sldNum" sz="quarter" idx="12"/>
          </p:nvPr>
        </p:nvSpPr>
        <p:spPr/>
        <p:txBody>
          <a:bodyPr/>
          <a:lstStyle>
            <a:lvl1pPr>
              <a:defRPr/>
            </a:lvl1pPr>
          </a:lstStyle>
          <a:p>
            <a:fld id="{D3FF1803-91F5-461A-8E46-C7B9A997C5C3}" type="slidenum">
              <a:rPr lang="en-US" altLang="zh-TW"/>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lvl1pPr>
              <a:defRPr/>
            </a:lvl1pPr>
          </a:lstStyle>
          <a:p>
            <a:endParaRPr lang="en-US" altLang="zh-TW"/>
          </a:p>
        </p:txBody>
      </p:sp>
      <p:sp>
        <p:nvSpPr>
          <p:cNvPr id="6" name="頁尾版面配置區 5"/>
          <p:cNvSpPr>
            <a:spLocks noGrp="1"/>
          </p:cNvSpPr>
          <p:nvPr>
            <p:ph type="ftr" sz="quarter" idx="11"/>
          </p:nvPr>
        </p:nvSpPr>
        <p:spPr/>
        <p:txBody>
          <a:bodyPr/>
          <a:lstStyle>
            <a:lvl1pPr>
              <a:defRPr/>
            </a:lvl1pPr>
          </a:lstStyle>
          <a:p>
            <a:endParaRPr lang="en-US" altLang="zh-TW"/>
          </a:p>
        </p:txBody>
      </p:sp>
      <p:sp>
        <p:nvSpPr>
          <p:cNvPr id="7" name="投影片編號版面配置區 6"/>
          <p:cNvSpPr>
            <a:spLocks noGrp="1"/>
          </p:cNvSpPr>
          <p:nvPr>
            <p:ph type="sldNum" sz="quarter" idx="12"/>
          </p:nvPr>
        </p:nvSpPr>
        <p:spPr/>
        <p:txBody>
          <a:bodyPr/>
          <a:lstStyle>
            <a:lvl1pPr>
              <a:defRPr/>
            </a:lvl1pPr>
          </a:lstStyle>
          <a:p>
            <a:fld id="{1CDE4511-95E7-4E7B-9CC5-2E54B43DC4C1}" type="slidenum">
              <a:rPr lang="en-US" altLang="zh-TW"/>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lvl1pPr>
              <a:defRPr/>
            </a:lvl1pPr>
          </a:lstStyle>
          <a:p>
            <a:endParaRPr lang="en-US" altLang="zh-TW"/>
          </a:p>
        </p:txBody>
      </p:sp>
      <p:sp>
        <p:nvSpPr>
          <p:cNvPr id="8" name="頁尾版面配置區 7"/>
          <p:cNvSpPr>
            <a:spLocks noGrp="1"/>
          </p:cNvSpPr>
          <p:nvPr>
            <p:ph type="ftr" sz="quarter" idx="11"/>
          </p:nvPr>
        </p:nvSpPr>
        <p:spPr/>
        <p:txBody>
          <a:bodyPr/>
          <a:lstStyle>
            <a:lvl1pPr>
              <a:defRPr/>
            </a:lvl1pPr>
          </a:lstStyle>
          <a:p>
            <a:endParaRPr lang="en-US" altLang="zh-TW"/>
          </a:p>
        </p:txBody>
      </p:sp>
      <p:sp>
        <p:nvSpPr>
          <p:cNvPr id="9" name="投影片編號版面配置區 8"/>
          <p:cNvSpPr>
            <a:spLocks noGrp="1"/>
          </p:cNvSpPr>
          <p:nvPr>
            <p:ph type="sldNum" sz="quarter" idx="12"/>
          </p:nvPr>
        </p:nvSpPr>
        <p:spPr/>
        <p:txBody>
          <a:bodyPr/>
          <a:lstStyle>
            <a:lvl1pPr>
              <a:defRPr/>
            </a:lvl1pPr>
          </a:lstStyle>
          <a:p>
            <a:fld id="{C6742895-A53C-41A6-ABED-27667B7E3E6C}" type="slidenum">
              <a:rPr lang="en-US" altLang="zh-TW"/>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ltLang="zh-TW"/>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ltLang="zh-TW"/>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59262BFB-B9EB-4895-90B4-16EE6FCAE171}" type="slidenum">
              <a:rPr lang="en-US" altLang="zh-TW"/>
              <a:pPr/>
              <a:t>‹#›</a:t>
            </a:fld>
            <a:endParaRPr lang="en-US" altLang="zh-TW"/>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62" r:id="rId5"/>
    <p:sldLayoutId id="2147483663"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6" r:id="rId16"/>
    <p:sldLayoutId id="2147483667" r:id="rId17"/>
  </p:sldLayoutIdLst>
  <p:txStyles>
    <p:titleStyle>
      <a:lvl1pPr algn="ctr" rtl="0" eaLnBrk="1" fontAlgn="base" hangingPunct="1">
        <a:spcBef>
          <a:spcPct val="0"/>
        </a:spcBef>
        <a:spcAft>
          <a:spcPct val="0"/>
        </a:spcAft>
        <a:defRPr kumimoji="1" sz="44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Arial" charset="0"/>
          <a:ea typeface="新細明體" charset="-120"/>
        </a:defRPr>
      </a:lvl2pPr>
      <a:lvl3pPr algn="ctr" rtl="0" eaLnBrk="1" fontAlgn="base" hangingPunct="1">
        <a:spcBef>
          <a:spcPct val="0"/>
        </a:spcBef>
        <a:spcAft>
          <a:spcPct val="0"/>
        </a:spcAft>
        <a:defRPr kumimoji="1" sz="4400">
          <a:solidFill>
            <a:schemeClr val="tx2"/>
          </a:solidFill>
          <a:latin typeface="Arial" charset="0"/>
          <a:ea typeface="新細明體" charset="-120"/>
        </a:defRPr>
      </a:lvl3pPr>
      <a:lvl4pPr algn="ctr" rtl="0" eaLnBrk="1" fontAlgn="base" hangingPunct="1">
        <a:spcBef>
          <a:spcPct val="0"/>
        </a:spcBef>
        <a:spcAft>
          <a:spcPct val="0"/>
        </a:spcAft>
        <a:defRPr kumimoji="1" sz="4400">
          <a:solidFill>
            <a:schemeClr val="tx2"/>
          </a:solidFill>
          <a:latin typeface="Arial" charset="0"/>
          <a:ea typeface="新細明體" charset="-120"/>
        </a:defRPr>
      </a:lvl4pPr>
      <a:lvl5pPr algn="ctr" rtl="0" eaLnBrk="1" fontAlgn="base" hangingPunct="1">
        <a:spcBef>
          <a:spcPct val="0"/>
        </a:spcBef>
        <a:spcAft>
          <a:spcPct val="0"/>
        </a:spcAft>
        <a:defRPr kumimoji="1" sz="4400">
          <a:solidFill>
            <a:schemeClr val="tx2"/>
          </a:solidFill>
          <a:latin typeface="Arial" charset="0"/>
          <a:ea typeface="新細明體" charset="-120"/>
        </a:defRPr>
      </a:lvl5pPr>
      <a:lvl6pPr marL="457200" algn="ctr" rtl="0" eaLnBrk="1" fontAlgn="base" hangingPunct="1">
        <a:spcBef>
          <a:spcPct val="0"/>
        </a:spcBef>
        <a:spcAft>
          <a:spcPct val="0"/>
        </a:spcAft>
        <a:defRPr kumimoji="1" sz="4400">
          <a:solidFill>
            <a:schemeClr val="tx2"/>
          </a:solidFill>
          <a:latin typeface="Arial" charset="0"/>
          <a:ea typeface="新細明體" charset="-120"/>
        </a:defRPr>
      </a:lvl6pPr>
      <a:lvl7pPr marL="914400" algn="ctr" rtl="0" eaLnBrk="1" fontAlgn="base" hangingPunct="1">
        <a:spcBef>
          <a:spcPct val="0"/>
        </a:spcBef>
        <a:spcAft>
          <a:spcPct val="0"/>
        </a:spcAft>
        <a:defRPr kumimoji="1" sz="4400">
          <a:solidFill>
            <a:schemeClr val="tx2"/>
          </a:solidFill>
          <a:latin typeface="Arial" charset="0"/>
          <a:ea typeface="新細明體" charset="-120"/>
        </a:defRPr>
      </a:lvl7pPr>
      <a:lvl8pPr marL="1371600" algn="ctr" rtl="0" eaLnBrk="1" fontAlgn="base" hangingPunct="1">
        <a:spcBef>
          <a:spcPct val="0"/>
        </a:spcBef>
        <a:spcAft>
          <a:spcPct val="0"/>
        </a:spcAft>
        <a:defRPr kumimoji="1" sz="4400">
          <a:solidFill>
            <a:schemeClr val="tx2"/>
          </a:solidFill>
          <a:latin typeface="Arial" charset="0"/>
          <a:ea typeface="新細明體" charset="-120"/>
        </a:defRPr>
      </a:lvl8pPr>
      <a:lvl9pPr marL="1828800" algn="ctr" rtl="0" eaLnBrk="1" fontAlgn="base" hangingPunct="1">
        <a:spcBef>
          <a:spcPct val="0"/>
        </a:spcBef>
        <a:spcAft>
          <a:spcPct val="0"/>
        </a:spcAft>
        <a:defRPr kumimoji="1" sz="4400">
          <a:solidFill>
            <a:schemeClr val="tx2"/>
          </a:solidFill>
          <a:latin typeface="Arial" charset="0"/>
          <a:ea typeface="新細明體" charset="-12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4.xml"/><Relationship Id="rId6" Type="http://schemas.openxmlformats.org/officeDocument/2006/relationships/image" Target="../media/image53.png"/><Relationship Id="rId5" Type="http://schemas.openxmlformats.org/officeDocument/2006/relationships/image" Target="../media/image52.png"/><Relationship Id="rId10" Type="http://schemas.openxmlformats.org/officeDocument/2006/relationships/image" Target="../media/image57.png"/><Relationship Id="rId4" Type="http://schemas.openxmlformats.org/officeDocument/2006/relationships/image" Target="../media/image51.png"/><Relationship Id="rId9" Type="http://schemas.openxmlformats.org/officeDocument/2006/relationships/image" Target="../media/image56.png"/></Relationships>
</file>

<file path=ppt/slides/_rels/slide11.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1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64.jpeg"/></Relationships>
</file>

<file path=ppt/slides/_rels/slide14.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image" Target="../media/image65.png"/><Relationship Id="rId1" Type="http://schemas.openxmlformats.org/officeDocument/2006/relationships/slideLayout" Target="../slideLayouts/slideLayout5.xml"/><Relationship Id="rId6" Type="http://schemas.openxmlformats.org/officeDocument/2006/relationships/image" Target="../media/image69.png"/><Relationship Id="rId11" Type="http://schemas.openxmlformats.org/officeDocument/2006/relationships/image" Target="../media/image74.png"/><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hemeOverride" Target="../theme/themeOverride1.xml"/><Relationship Id="rId4" Type="http://schemas.openxmlformats.org/officeDocument/2006/relationships/image" Target="../media/image75.jpeg"/></Relationships>
</file>

<file path=ppt/slides/_rels/slide16.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8.png"/><Relationship Id="rId7"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78.png"/><Relationship Id="rId7" Type="http://schemas.openxmlformats.org/officeDocument/2006/relationships/image" Target="../media/image82.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1.jpeg"/><Relationship Id="rId11" Type="http://schemas.openxmlformats.org/officeDocument/2006/relationships/image" Target="../media/image86.png"/><Relationship Id="rId5" Type="http://schemas.openxmlformats.org/officeDocument/2006/relationships/image" Target="../media/image80.png"/><Relationship Id="rId10" Type="http://schemas.openxmlformats.org/officeDocument/2006/relationships/image" Target="../media/image85.png"/><Relationship Id="rId4" Type="http://schemas.openxmlformats.org/officeDocument/2006/relationships/image" Target="../media/image79.png"/><Relationship Id="rId9" Type="http://schemas.openxmlformats.org/officeDocument/2006/relationships/image" Target="../media/image8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22.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24.png"/><Relationship Id="rId7" Type="http://schemas.openxmlformats.org/officeDocument/2006/relationships/image" Target="../media/image93.png"/><Relationship Id="rId12" Type="http://schemas.openxmlformats.org/officeDocument/2006/relationships/image" Target="../media/image97.jpe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92.png"/><Relationship Id="rId11" Type="http://schemas.openxmlformats.org/officeDocument/2006/relationships/image" Target="../media/image57.png"/><Relationship Id="rId5" Type="http://schemas.openxmlformats.org/officeDocument/2006/relationships/image" Target="../media/image91.png"/><Relationship Id="rId10" Type="http://schemas.openxmlformats.org/officeDocument/2006/relationships/image" Target="../media/image96.png"/><Relationship Id="rId4" Type="http://schemas.openxmlformats.org/officeDocument/2006/relationships/image" Target="../media/image90.png"/><Relationship Id="rId9" Type="http://schemas.openxmlformats.org/officeDocument/2006/relationships/image" Target="../media/image95.png"/></Relationships>
</file>

<file path=ppt/slides/_rels/slide24.xml.rels><?xml version="1.0" encoding="UTF-8" standalone="yes"?>
<Relationships xmlns="http://schemas.openxmlformats.org/package/2006/relationships"><Relationship Id="rId2" Type="http://schemas.openxmlformats.org/officeDocument/2006/relationships/image" Target="../media/image9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110.png"/><Relationship Id="rId3" Type="http://schemas.openxmlformats.org/officeDocument/2006/relationships/image" Target="../media/image100.png"/><Relationship Id="rId7" Type="http://schemas.openxmlformats.org/officeDocument/2006/relationships/image" Target="../media/image104.png"/><Relationship Id="rId12" Type="http://schemas.openxmlformats.org/officeDocument/2006/relationships/image" Target="../media/image10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3.gif"/><Relationship Id="rId11" Type="http://schemas.openxmlformats.org/officeDocument/2006/relationships/image" Target="../media/image108.png"/><Relationship Id="rId5" Type="http://schemas.openxmlformats.org/officeDocument/2006/relationships/image" Target="../media/image102.png"/><Relationship Id="rId10" Type="http://schemas.openxmlformats.org/officeDocument/2006/relationships/image" Target="../media/image107.png"/><Relationship Id="rId4" Type="http://schemas.openxmlformats.org/officeDocument/2006/relationships/image" Target="../media/image101.png"/><Relationship Id="rId9" Type="http://schemas.openxmlformats.org/officeDocument/2006/relationships/image" Target="../media/image106.gif"/><Relationship Id="rId14" Type="http://schemas.openxmlformats.org/officeDocument/2006/relationships/image" Target="../media/image111.png"/></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2.png"/></Relationships>
</file>

<file path=ppt/slides/_rels/slide28.xml.rels><?xml version="1.0" encoding="UTF-8" standalone="yes"?>
<Relationships xmlns="http://schemas.openxmlformats.org/package/2006/relationships"><Relationship Id="rId3" Type="http://schemas.openxmlformats.org/officeDocument/2006/relationships/image" Target="../media/image114.png"/><Relationship Id="rId7" Type="http://schemas.openxmlformats.org/officeDocument/2006/relationships/image" Target="../media/image118.png"/><Relationship Id="rId2" Type="http://schemas.openxmlformats.org/officeDocument/2006/relationships/image" Target="../media/image113.jpeg"/><Relationship Id="rId1" Type="http://schemas.openxmlformats.org/officeDocument/2006/relationships/slideLayout" Target="../slideLayouts/slideLayout2.xml"/><Relationship Id="rId6" Type="http://schemas.openxmlformats.org/officeDocument/2006/relationships/image" Target="../media/image117.png"/><Relationship Id="rId5" Type="http://schemas.openxmlformats.org/officeDocument/2006/relationships/image" Target="../media/image116.png"/><Relationship Id="rId4" Type="http://schemas.openxmlformats.org/officeDocument/2006/relationships/image" Target="../media/image115.png"/></Relationships>
</file>

<file path=ppt/slides/_rels/slide29.xml.rels><?xml version="1.0" encoding="UTF-8" standalone="yes"?>
<Relationships xmlns="http://schemas.openxmlformats.org/package/2006/relationships"><Relationship Id="rId2" Type="http://schemas.openxmlformats.org/officeDocument/2006/relationships/image" Target="../media/image1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2" Type="http://schemas.openxmlformats.org/officeDocument/2006/relationships/image" Target="../media/image1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24.png"/><Relationship Id="rId7" Type="http://schemas.openxmlformats.org/officeDocument/2006/relationships/image" Target="../media/image126.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5.png"/><Relationship Id="rId5" Type="http://schemas.openxmlformats.org/officeDocument/2006/relationships/image" Target="../media/image124.png"/><Relationship Id="rId4" Type="http://schemas.openxmlformats.org/officeDocument/2006/relationships/image" Target="../media/image123.pn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132.png"/><Relationship Id="rId13" Type="http://schemas.openxmlformats.org/officeDocument/2006/relationships/image" Target="../media/image136.png"/><Relationship Id="rId3" Type="http://schemas.openxmlformats.org/officeDocument/2006/relationships/image" Target="../media/image127.png"/><Relationship Id="rId7" Type="http://schemas.openxmlformats.org/officeDocument/2006/relationships/image" Target="../media/image131.png"/><Relationship Id="rId12" Type="http://schemas.openxmlformats.org/officeDocument/2006/relationships/image" Target="../media/image13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30.png"/><Relationship Id="rId11" Type="http://schemas.openxmlformats.org/officeDocument/2006/relationships/image" Target="../media/image134.png"/><Relationship Id="rId5" Type="http://schemas.openxmlformats.org/officeDocument/2006/relationships/image" Target="../media/image129.png"/><Relationship Id="rId10" Type="http://schemas.openxmlformats.org/officeDocument/2006/relationships/image" Target="../media/image109.png"/><Relationship Id="rId4" Type="http://schemas.openxmlformats.org/officeDocument/2006/relationships/image" Target="../media/image128.png"/><Relationship Id="rId9" Type="http://schemas.openxmlformats.org/officeDocument/2006/relationships/image" Target="../media/image133.png"/><Relationship Id="rId14" Type="http://schemas.openxmlformats.org/officeDocument/2006/relationships/image" Target="../media/image137.png"/></Relationships>
</file>

<file path=ppt/slides/_rels/slide36.xml.rels><?xml version="1.0" encoding="UTF-8" standalone="yes"?>
<Relationships xmlns="http://schemas.openxmlformats.org/package/2006/relationships"><Relationship Id="rId8" Type="http://schemas.openxmlformats.org/officeDocument/2006/relationships/image" Target="../media/image140.png"/><Relationship Id="rId3" Type="http://schemas.openxmlformats.org/officeDocument/2006/relationships/image" Target="../media/image24.png"/><Relationship Id="rId7" Type="http://schemas.openxmlformats.org/officeDocument/2006/relationships/image" Target="../media/image13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25.png"/><Relationship Id="rId5" Type="http://schemas.openxmlformats.org/officeDocument/2006/relationships/image" Target="../media/image138.png"/><Relationship Id="rId4" Type="http://schemas.openxmlformats.org/officeDocument/2006/relationships/image" Target="../media/image124.png"/><Relationship Id="rId9" Type="http://schemas.openxmlformats.org/officeDocument/2006/relationships/image" Target="../media/image50.png"/></Relationships>
</file>

<file path=ppt/slides/_rels/slide3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149.png"/><Relationship Id="rId18" Type="http://schemas.openxmlformats.org/officeDocument/2006/relationships/image" Target="../media/image154.png"/><Relationship Id="rId26" Type="http://schemas.openxmlformats.org/officeDocument/2006/relationships/image" Target="../media/image162.png"/><Relationship Id="rId3" Type="http://schemas.openxmlformats.org/officeDocument/2006/relationships/notesSlide" Target="../notesSlides/notesSlide17.xml"/><Relationship Id="rId21" Type="http://schemas.openxmlformats.org/officeDocument/2006/relationships/image" Target="../media/image157.png"/><Relationship Id="rId7" Type="http://schemas.openxmlformats.org/officeDocument/2006/relationships/image" Target="../media/image144.png"/><Relationship Id="rId12" Type="http://schemas.openxmlformats.org/officeDocument/2006/relationships/image" Target="../media/image148.png"/><Relationship Id="rId17" Type="http://schemas.openxmlformats.org/officeDocument/2006/relationships/image" Target="../media/image153.png"/><Relationship Id="rId25" Type="http://schemas.openxmlformats.org/officeDocument/2006/relationships/image" Target="../media/image161.png"/><Relationship Id="rId2" Type="http://schemas.openxmlformats.org/officeDocument/2006/relationships/slideLayout" Target="../slideLayouts/slideLayout2.xml"/><Relationship Id="rId16" Type="http://schemas.openxmlformats.org/officeDocument/2006/relationships/image" Target="../media/image152.png"/><Relationship Id="rId20" Type="http://schemas.openxmlformats.org/officeDocument/2006/relationships/image" Target="../media/image156.png"/><Relationship Id="rId1" Type="http://schemas.openxmlformats.org/officeDocument/2006/relationships/tags" Target="../tags/tag1.xml"/><Relationship Id="rId6" Type="http://schemas.openxmlformats.org/officeDocument/2006/relationships/image" Target="../media/image143.png"/><Relationship Id="rId11" Type="http://schemas.openxmlformats.org/officeDocument/2006/relationships/image" Target="../media/image147.png"/><Relationship Id="rId24" Type="http://schemas.openxmlformats.org/officeDocument/2006/relationships/image" Target="../media/image160.png"/><Relationship Id="rId5" Type="http://schemas.openxmlformats.org/officeDocument/2006/relationships/image" Target="../media/image142.png"/><Relationship Id="rId15" Type="http://schemas.openxmlformats.org/officeDocument/2006/relationships/image" Target="../media/image151.png"/><Relationship Id="rId23" Type="http://schemas.openxmlformats.org/officeDocument/2006/relationships/image" Target="../media/image159.png"/><Relationship Id="rId10" Type="http://schemas.openxmlformats.org/officeDocument/2006/relationships/image" Target="../media/image146.png"/><Relationship Id="rId19" Type="http://schemas.openxmlformats.org/officeDocument/2006/relationships/image" Target="../media/image155.png"/><Relationship Id="rId4" Type="http://schemas.openxmlformats.org/officeDocument/2006/relationships/image" Target="../media/image141.png"/><Relationship Id="rId9" Type="http://schemas.openxmlformats.org/officeDocument/2006/relationships/image" Target="../media/image145.png"/><Relationship Id="rId14" Type="http://schemas.openxmlformats.org/officeDocument/2006/relationships/image" Target="../media/image150.png"/><Relationship Id="rId22" Type="http://schemas.openxmlformats.org/officeDocument/2006/relationships/image" Target="../media/image158.png"/><Relationship Id="rId27" Type="http://schemas.openxmlformats.org/officeDocument/2006/relationships/image" Target="../media/image163.png"/></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39.xml.rels><?xml version="1.0" encoding="UTF-8" standalone="yes"?>
<Relationships xmlns="http://schemas.openxmlformats.org/package/2006/relationships"><Relationship Id="rId3" Type="http://schemas.openxmlformats.org/officeDocument/2006/relationships/image" Target="../media/image165.png"/><Relationship Id="rId2" Type="http://schemas.openxmlformats.org/officeDocument/2006/relationships/image" Target="../media/image16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www.microsoft.com/virtualization"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www.foreshow.com.tw/" TargetMode="External"/><Relationship Id="rId5" Type="http://schemas.openxmlformats.org/officeDocument/2006/relationships/hyperlink" Target="http://www.microsoft.com/hyper-v/" TargetMode="External"/><Relationship Id="rId4" Type="http://schemas.openxmlformats.org/officeDocument/2006/relationships/hyperlink" Target="http://www.microsoft.com/systemcenter/"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8.png"/><Relationship Id="rId7" Type="http://schemas.openxmlformats.org/officeDocument/2006/relationships/image" Target="../media/image32.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13" Type="http://schemas.openxmlformats.org/officeDocument/2006/relationships/image" Target="../media/image46.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45.png"/><Relationship Id="rId2" Type="http://schemas.openxmlformats.org/officeDocument/2006/relationships/image" Target="../media/image35.png"/><Relationship Id="rId16"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5" Type="http://schemas.openxmlformats.org/officeDocument/2006/relationships/image" Target="../media/image4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 Id="rId1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ctrTitle"/>
          </p:nvPr>
        </p:nvSpPr>
        <p:spPr>
          <a:xfrm>
            <a:off x="500034" y="2285992"/>
            <a:ext cx="7772400" cy="1470025"/>
          </a:xfrm>
        </p:spPr>
        <p:txBody>
          <a:bodyPr/>
          <a:lstStyle/>
          <a:p>
            <a:pPr algn="r"/>
            <a:r>
              <a:rPr lang="zh-TW" altLang="en-US" sz="2400" dirty="0" smtClean="0"/>
              <a:t>虛實世界，彈指之間。如何運用 </a:t>
            </a:r>
            <a:r>
              <a:rPr lang="en-US" altLang="zh-TW" sz="2400" dirty="0" smtClean="0"/>
              <a:t/>
            </a:r>
            <a:br>
              <a:rPr lang="en-US" altLang="zh-TW" sz="2400" dirty="0" smtClean="0"/>
            </a:br>
            <a:r>
              <a:rPr lang="en-US" altLang="zh-TW" sz="2400" dirty="0" smtClean="0"/>
              <a:t>Server Management Suite Enterprise</a:t>
            </a:r>
            <a:br>
              <a:rPr lang="en-US" altLang="zh-TW" sz="2400" dirty="0" smtClean="0"/>
            </a:br>
            <a:r>
              <a:rPr lang="en-US" altLang="zh-TW" sz="2400" dirty="0" smtClean="0"/>
              <a:t> </a:t>
            </a:r>
            <a:r>
              <a:rPr lang="zh-TW" altLang="en-US" sz="2400" dirty="0" smtClean="0"/>
              <a:t>做好實體</a:t>
            </a:r>
            <a:r>
              <a:rPr lang="en-US" altLang="zh-TW" sz="2400" dirty="0" smtClean="0"/>
              <a:t>/</a:t>
            </a:r>
            <a:r>
              <a:rPr lang="zh-TW" altLang="en-US" sz="2400" dirty="0" smtClean="0"/>
              <a:t>虛擬主機的全方位管理</a:t>
            </a:r>
            <a:endParaRPr lang="zh-TW" altLang="en-US" sz="2400" dirty="0"/>
          </a:p>
        </p:txBody>
      </p:sp>
      <p:sp>
        <p:nvSpPr>
          <p:cNvPr id="4" name="副標題 3"/>
          <p:cNvSpPr>
            <a:spLocks noGrp="1"/>
          </p:cNvSpPr>
          <p:nvPr>
            <p:ph type="subTitle" idx="1"/>
          </p:nvPr>
        </p:nvSpPr>
        <p:spPr>
          <a:xfrm>
            <a:off x="1871634" y="4319606"/>
            <a:ext cx="6400800" cy="1752600"/>
          </a:xfrm>
        </p:spPr>
        <p:txBody>
          <a:bodyPr/>
          <a:lstStyle/>
          <a:p>
            <a:pPr algn="r"/>
            <a:r>
              <a:rPr lang="zh-TW" altLang="en-US" sz="2000" dirty="0" smtClean="0"/>
              <a:t>福秀資訊</a:t>
            </a:r>
            <a:endParaRPr lang="en-US" altLang="zh-TW" sz="2000" dirty="0" smtClean="0"/>
          </a:p>
          <a:p>
            <a:pPr algn="r"/>
            <a:r>
              <a:rPr lang="zh-TW" altLang="en-US" sz="2000" dirty="0" smtClean="0"/>
              <a:t> 資深顧問 周政緯</a:t>
            </a:r>
            <a:endParaRPr lang="zh-TW" altLang="en-US"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sz="4000" dirty="0" smtClean="0"/>
              <a:t>System Center </a:t>
            </a:r>
            <a:r>
              <a:rPr lang="zh-TW" altLang="en-US" sz="4000" dirty="0" smtClean="0"/>
              <a:t>解決方案</a:t>
            </a:r>
            <a:r>
              <a:rPr lang="en-US" dirty="0" smtClean="0"/>
              <a:t/>
            </a:r>
            <a:br>
              <a:rPr lang="en-US" dirty="0" smtClean="0"/>
            </a:br>
            <a:r>
              <a:rPr lang="en-US" sz="2800"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People, process, &amp; technology</a:t>
            </a:r>
            <a:endParaRPr lang="zh-TW" altLang="en-US" dirty="0">
              <a:solidFill>
                <a:schemeClr val="tx1"/>
              </a:solidFill>
            </a:endParaRPr>
          </a:p>
        </p:txBody>
      </p:sp>
      <p:grpSp>
        <p:nvGrpSpPr>
          <p:cNvPr id="5" name="Group 43"/>
          <p:cNvGrpSpPr/>
          <p:nvPr/>
        </p:nvGrpSpPr>
        <p:grpSpPr>
          <a:xfrm>
            <a:off x="5971073" y="1646305"/>
            <a:ext cx="2822392" cy="5030631"/>
            <a:chOff x="5971073" y="1646305"/>
            <a:chExt cx="2822392" cy="5030631"/>
          </a:xfrm>
        </p:grpSpPr>
        <p:sp>
          <p:nvSpPr>
            <p:cNvPr id="6" name="Freeform 15"/>
            <p:cNvSpPr>
              <a:spLocks/>
            </p:cNvSpPr>
            <p:nvPr/>
          </p:nvSpPr>
          <p:spPr bwMode="auto">
            <a:xfrm>
              <a:off x="5971073" y="1646305"/>
              <a:ext cx="2822392" cy="5030631"/>
            </a:xfrm>
            <a:custGeom>
              <a:avLst/>
              <a:gdLst>
                <a:gd name="connsiteX0" fmla="*/ 2342 w 2342"/>
                <a:gd name="connsiteY0" fmla="*/ 0 h 4174"/>
                <a:gd name="connsiteX1" fmla="*/ 19 w 2342"/>
                <a:gd name="connsiteY1" fmla="*/ 0 h 4174"/>
                <a:gd name="connsiteX2" fmla="*/ 939 w 2342"/>
                <a:gd name="connsiteY2" fmla="*/ 660 h 4174"/>
                <a:gd name="connsiteX3" fmla="*/ 0 w 2342"/>
                <a:gd name="connsiteY3" fmla="*/ 1353 h 4174"/>
                <a:gd name="connsiteX4" fmla="*/ 939 w 2342"/>
                <a:gd name="connsiteY4" fmla="*/ 2061 h 4174"/>
                <a:gd name="connsiteX5" fmla="*/ 0 w 2342"/>
                <a:gd name="connsiteY5" fmla="*/ 2783 h 4174"/>
                <a:gd name="connsiteX6" fmla="*/ 939 w 2342"/>
                <a:gd name="connsiteY6" fmla="*/ 3528 h 4174"/>
                <a:gd name="connsiteX7" fmla="*/ 103 w 2342"/>
                <a:gd name="connsiteY7" fmla="*/ 4174 h 4174"/>
                <a:gd name="connsiteX8" fmla="*/ 2342 w 2342"/>
                <a:gd name="connsiteY8" fmla="*/ 4174 h 4174"/>
                <a:gd name="connsiteX9" fmla="*/ 2342 w 2342"/>
                <a:gd name="connsiteY9" fmla="*/ 0 h 41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42" h="4174">
                  <a:moveTo>
                    <a:pt x="2342" y="0"/>
                  </a:moveTo>
                  <a:lnTo>
                    <a:pt x="19" y="0"/>
                  </a:lnTo>
                  <a:lnTo>
                    <a:pt x="939" y="660"/>
                  </a:lnTo>
                  <a:lnTo>
                    <a:pt x="0" y="1353"/>
                  </a:lnTo>
                  <a:lnTo>
                    <a:pt x="939" y="2061"/>
                  </a:lnTo>
                  <a:lnTo>
                    <a:pt x="0" y="2783"/>
                  </a:lnTo>
                  <a:lnTo>
                    <a:pt x="939" y="3528"/>
                  </a:lnTo>
                  <a:lnTo>
                    <a:pt x="103" y="4174"/>
                  </a:lnTo>
                  <a:lnTo>
                    <a:pt x="2342" y="4174"/>
                  </a:lnTo>
                  <a:lnTo>
                    <a:pt x="2342" y="0"/>
                  </a:lnTo>
                  <a:close/>
                </a:path>
              </a:pathLst>
            </a:custGeom>
            <a:gradFill flip="none" rotWithShape="1">
              <a:gsLst>
                <a:gs pos="0">
                  <a:srgbClr val="009DD3">
                    <a:alpha val="55000"/>
                  </a:srgbClr>
                </a:gs>
                <a:gs pos="50000">
                  <a:srgbClr val="0E2852"/>
                </a:gs>
                <a:gs pos="100000">
                  <a:srgbClr val="133872"/>
                </a:gs>
              </a:gsLst>
              <a:lin ang="16200000" scaled="0"/>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lstStyle/>
            <a:p>
              <a:pPr indent="-342900" algn="ctr">
                <a:lnSpc>
                  <a:spcPct val="80000"/>
                </a:lnSpc>
                <a:spcAft>
                  <a:spcPts val="600"/>
                </a:spcAft>
                <a:tabLst>
                  <a:tab pos="5999790" algn="r"/>
                </a:tabLst>
                <a:defRPr/>
              </a:pPr>
              <a:endParaRPr lang="en-US" sz="2000" b="1" spc="-100" dirty="0" err="1"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p:txBody>
        </p:sp>
        <p:sp>
          <p:nvSpPr>
            <p:cNvPr id="7" name="TextBox 50"/>
            <p:cNvSpPr txBox="1"/>
            <p:nvPr/>
          </p:nvSpPr>
          <p:spPr>
            <a:xfrm>
              <a:off x="6593539" y="4757550"/>
              <a:ext cx="1969198" cy="443198"/>
            </a:xfrm>
            <a:prstGeom prst="rect">
              <a:avLst/>
            </a:prstGeom>
          </p:spPr>
          <p:txBody>
            <a:bodyPr vert="horz" wrap="square" lIns="0" tIns="0" rIns="0" bIns="0" rtlCol="0">
              <a:spAutoFit/>
            </a:bodyPr>
            <a:lstStyle/>
            <a:p>
              <a:pPr>
                <a:lnSpc>
                  <a:spcPct val="90000"/>
                </a:lnSpc>
                <a:spcBef>
                  <a:spcPts val="288"/>
                </a:spcBef>
                <a:spcAft>
                  <a:spcPts val="288"/>
                </a:spcAft>
                <a:buClr>
                  <a:srgbClr val="777777"/>
                </a:buClr>
                <a:buSzPct val="130000"/>
              </a:pPr>
              <a:r>
                <a:rPr lang="en-US" sz="1600" b="1" spc="-100" dirty="0" smtClean="0">
                  <a:ln w="3175">
                    <a:noFill/>
                  </a:ln>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Desktop &amp; Device Management</a:t>
              </a:r>
            </a:p>
          </p:txBody>
        </p:sp>
        <p:sp>
          <p:nvSpPr>
            <p:cNvPr id="8" name="TextBox 58"/>
            <p:cNvSpPr txBox="1"/>
            <p:nvPr/>
          </p:nvSpPr>
          <p:spPr>
            <a:xfrm>
              <a:off x="6593539" y="3015513"/>
              <a:ext cx="1514536" cy="443198"/>
            </a:xfrm>
            <a:prstGeom prst="rect">
              <a:avLst/>
            </a:prstGeom>
          </p:spPr>
          <p:txBody>
            <a:bodyPr vert="horz" wrap="square" lIns="0" tIns="0" rIns="0" bIns="0" rtlCol="0">
              <a:spAutoFit/>
            </a:bodyPr>
            <a:lstStyle/>
            <a:p>
              <a:pPr>
                <a:lnSpc>
                  <a:spcPct val="90000"/>
                </a:lnSpc>
                <a:spcBef>
                  <a:spcPts val="288"/>
                </a:spcBef>
                <a:spcAft>
                  <a:spcPts val="288"/>
                </a:spcAft>
                <a:buClr>
                  <a:srgbClr val="777777"/>
                </a:buClr>
                <a:buSzPct val="130000"/>
              </a:pPr>
              <a:r>
                <a:rPr lang="en-US" sz="1600" b="1" spc="-100" dirty="0" smtClean="0">
                  <a:ln w="3175">
                    <a:noFill/>
                  </a:ln>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Data Center Management</a:t>
              </a:r>
            </a:p>
          </p:txBody>
        </p:sp>
        <p:sp>
          <p:nvSpPr>
            <p:cNvPr id="9" name="TextBox 63"/>
            <p:cNvSpPr txBox="1"/>
            <p:nvPr/>
          </p:nvSpPr>
          <p:spPr>
            <a:xfrm>
              <a:off x="6593539" y="6335060"/>
              <a:ext cx="1304704" cy="221599"/>
            </a:xfrm>
            <a:prstGeom prst="rect">
              <a:avLst/>
            </a:prstGeom>
          </p:spPr>
          <p:txBody>
            <a:bodyPr vert="horz" wrap="square" lIns="0" tIns="0" rIns="0" bIns="0" rtlCol="0">
              <a:spAutoFit/>
            </a:bodyPr>
            <a:lstStyle/>
            <a:p>
              <a:pPr>
                <a:lnSpc>
                  <a:spcPct val="90000"/>
                </a:lnSpc>
                <a:spcBef>
                  <a:spcPct val="20000"/>
                </a:spcBef>
                <a:buClr>
                  <a:srgbClr val="777777"/>
                </a:buClr>
                <a:buSzPct val="130000"/>
              </a:pPr>
              <a:r>
                <a:rPr lang="en-US" sz="1600" b="1" spc="-100" dirty="0" smtClean="0">
                  <a:ln w="3175">
                    <a:noFill/>
                  </a:ln>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Mid-Market </a:t>
              </a:r>
            </a:p>
          </p:txBody>
        </p:sp>
        <p:sp>
          <p:nvSpPr>
            <p:cNvPr id="10" name="TextBox 62"/>
            <p:cNvSpPr txBox="1"/>
            <p:nvPr/>
          </p:nvSpPr>
          <p:spPr>
            <a:xfrm rot="16200000">
              <a:off x="7550506" y="3828309"/>
              <a:ext cx="1984076" cy="443198"/>
            </a:xfrm>
            <a:prstGeom prst="rect">
              <a:avLst/>
            </a:prstGeom>
          </p:spPr>
          <p:txBody>
            <a:bodyPr vert="horz" wrap="square" lIns="0" tIns="0" rIns="0" bIns="0" rtlCol="0">
              <a:spAutoFit/>
            </a:bodyPr>
            <a:lstStyle/>
            <a:p>
              <a:pPr algn="ctr">
                <a:lnSpc>
                  <a:spcPct val="90000"/>
                </a:lnSpc>
                <a:spcBef>
                  <a:spcPct val="20000"/>
                </a:spcBef>
                <a:buClr>
                  <a:srgbClr val="777777"/>
                </a:buClr>
                <a:buSzPct val="130000"/>
              </a:pPr>
              <a:r>
                <a:rPr lang="en-US" sz="32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Solutions</a:t>
              </a:r>
            </a:p>
          </p:txBody>
        </p:sp>
        <p:pic>
          <p:nvPicPr>
            <p:cNvPr id="11" name="Picture 2" descr="W:\TRANSFER\MBupload\SERVER-new\Logo\SystemCenter\SystemCenter\SysCnt_h_rgb_r.png"/>
            <p:cNvPicPr>
              <a:picLocks noChangeAspect="1" noChangeArrowheads="1"/>
            </p:cNvPicPr>
            <p:nvPr/>
          </p:nvPicPr>
          <p:blipFill>
            <a:blip r:embed="rId2"/>
            <a:srcRect/>
            <a:stretch>
              <a:fillRect/>
            </a:stretch>
          </p:blipFill>
          <p:spPr bwMode="auto">
            <a:xfrm>
              <a:off x="6593539" y="1691010"/>
              <a:ext cx="1586911" cy="336159"/>
            </a:xfrm>
            <a:prstGeom prst="rect">
              <a:avLst/>
            </a:prstGeom>
            <a:noFill/>
            <a:effectLst>
              <a:outerShdw blurRad="50800" dist="38100" dir="2700000" algn="tl" rotWithShape="0">
                <a:prstClr val="black">
                  <a:alpha val="40000"/>
                </a:prstClr>
              </a:outerShdw>
            </a:effectLst>
          </p:spPr>
        </p:pic>
      </p:grpSp>
      <p:sp>
        <p:nvSpPr>
          <p:cNvPr id="13" name="Freeform 6"/>
          <p:cNvSpPr>
            <a:spLocks/>
          </p:cNvSpPr>
          <p:nvPr/>
        </p:nvSpPr>
        <p:spPr bwMode="auto">
          <a:xfrm>
            <a:off x="358140" y="3355799"/>
            <a:ext cx="6448785" cy="1563624"/>
          </a:xfrm>
          <a:custGeom>
            <a:avLst/>
            <a:gdLst/>
            <a:ahLst/>
            <a:cxnLst>
              <a:cxn ang="0">
                <a:pos x="0" y="0"/>
              </a:cxn>
              <a:cxn ang="0">
                <a:pos x="2903" y="0"/>
              </a:cxn>
              <a:cxn ang="0">
                <a:pos x="3483" y="391"/>
              </a:cxn>
              <a:cxn ang="0">
                <a:pos x="2922" y="765"/>
              </a:cxn>
              <a:cxn ang="0">
                <a:pos x="0" y="765"/>
              </a:cxn>
              <a:cxn ang="0">
                <a:pos x="0" y="0"/>
              </a:cxn>
            </a:cxnLst>
            <a:rect l="0" t="0" r="r" b="b"/>
            <a:pathLst>
              <a:path w="3483" h="765">
                <a:moveTo>
                  <a:pt x="0" y="0"/>
                </a:moveTo>
                <a:lnTo>
                  <a:pt x="2903" y="0"/>
                </a:lnTo>
                <a:lnTo>
                  <a:pt x="3483" y="391"/>
                </a:lnTo>
                <a:lnTo>
                  <a:pt x="2922" y="765"/>
                </a:lnTo>
                <a:lnTo>
                  <a:pt x="0" y="765"/>
                </a:lnTo>
                <a:lnTo>
                  <a:pt x="0" y="0"/>
                </a:lnTo>
                <a:close/>
              </a:path>
            </a:pathLst>
          </a:custGeom>
          <a:gradFill flip="none" rotWithShape="1">
            <a:gsLst>
              <a:gs pos="20000">
                <a:schemeClr val="accent4">
                  <a:lumMod val="75000"/>
                  <a:shade val="30000"/>
                  <a:satMod val="115000"/>
                </a:schemeClr>
              </a:gs>
              <a:gs pos="50000">
                <a:srgbClr val="332741"/>
              </a:gs>
              <a:gs pos="100000">
                <a:schemeClr val="accent4">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lstStyle/>
          <a:p>
            <a:pPr indent="-342900" algn="ctr" fontAlgn="base">
              <a:lnSpc>
                <a:spcPct val="80000"/>
              </a:lnSpc>
              <a:spcBef>
                <a:spcPct val="0"/>
              </a:spcBef>
              <a:spcAft>
                <a:spcPts val="600"/>
              </a:spcAft>
              <a:defRPr/>
            </a:pPr>
            <a:endParaRPr lang="en-US" sz="2000" b="1" spc="-100" dirty="0" err="1"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p:txBody>
      </p:sp>
      <p:pic>
        <p:nvPicPr>
          <p:cNvPr id="14" name="Picture 4" descr="C:\Documents and Settings\Eva\My Documents\336\SysCnt-DPM_h_rgb_r.png"/>
          <p:cNvPicPr>
            <a:picLocks noChangeAspect="1" noChangeArrowheads="1"/>
          </p:cNvPicPr>
          <p:nvPr/>
        </p:nvPicPr>
        <p:blipFill>
          <a:blip r:embed="rId3" cstate="print"/>
          <a:srcRect/>
          <a:stretch>
            <a:fillRect/>
          </a:stretch>
        </p:blipFill>
        <p:spPr bwMode="auto">
          <a:xfrm>
            <a:off x="3762596" y="3992232"/>
            <a:ext cx="1290525" cy="316247"/>
          </a:xfrm>
          <a:prstGeom prst="rect">
            <a:avLst/>
          </a:prstGeom>
          <a:noFill/>
        </p:spPr>
      </p:pic>
      <p:pic>
        <p:nvPicPr>
          <p:cNvPr id="15" name="Picture 5" descr="C:\Documents and Settings\Eva\My Documents\336\SysCnt-Essentials_h_rgb_r.png"/>
          <p:cNvPicPr>
            <a:picLocks noChangeAspect="1" noChangeArrowheads="1"/>
          </p:cNvPicPr>
          <p:nvPr/>
        </p:nvPicPr>
        <p:blipFill>
          <a:blip r:embed="rId4" cstate="print"/>
          <a:srcRect/>
          <a:stretch>
            <a:fillRect/>
          </a:stretch>
        </p:blipFill>
        <p:spPr bwMode="auto">
          <a:xfrm>
            <a:off x="5149406" y="3992232"/>
            <a:ext cx="1104758" cy="316247"/>
          </a:xfrm>
          <a:prstGeom prst="rect">
            <a:avLst/>
          </a:prstGeom>
          <a:noFill/>
        </p:spPr>
      </p:pic>
      <p:pic>
        <p:nvPicPr>
          <p:cNvPr id="16" name="Picture 7" descr="C:\Documents and Settings\Eva\My Documents\336\SysCnt-ServiceMgr_h_rgb_r.png"/>
          <p:cNvPicPr>
            <a:picLocks noChangeAspect="1" noChangeArrowheads="1"/>
          </p:cNvPicPr>
          <p:nvPr/>
        </p:nvPicPr>
        <p:blipFill>
          <a:blip r:embed="rId5" cstate="print"/>
          <a:srcRect/>
          <a:stretch>
            <a:fillRect/>
          </a:stretch>
        </p:blipFill>
        <p:spPr bwMode="auto">
          <a:xfrm>
            <a:off x="2303819" y="3992232"/>
            <a:ext cx="1022923" cy="316247"/>
          </a:xfrm>
          <a:prstGeom prst="rect">
            <a:avLst/>
          </a:prstGeom>
          <a:noFill/>
        </p:spPr>
      </p:pic>
      <p:pic>
        <p:nvPicPr>
          <p:cNvPr id="17" name="Picture 2" descr="C:\Documents and Settings\Eva\My Documents\Downloaded items\SysCenter-MDM-08_bL_r.png"/>
          <p:cNvPicPr>
            <a:picLocks noChangeAspect="1" noChangeArrowheads="1"/>
          </p:cNvPicPr>
          <p:nvPr/>
        </p:nvPicPr>
        <p:blipFill>
          <a:blip r:embed="rId6"/>
          <a:srcRect/>
          <a:stretch>
            <a:fillRect/>
          </a:stretch>
        </p:blipFill>
        <p:spPr bwMode="auto">
          <a:xfrm>
            <a:off x="4128559" y="4473019"/>
            <a:ext cx="1427586" cy="342524"/>
          </a:xfrm>
          <a:prstGeom prst="rect">
            <a:avLst/>
          </a:prstGeom>
          <a:noFill/>
        </p:spPr>
      </p:pic>
      <p:pic>
        <p:nvPicPr>
          <p:cNvPr id="18" name="Picture 3" descr="C:\Documents and Settings\Eva\My Documents\Downloaded items\DTP-OptPack-SA_bL_r.png"/>
          <p:cNvPicPr>
            <a:picLocks noChangeAspect="1" noChangeArrowheads="1"/>
          </p:cNvPicPr>
          <p:nvPr/>
        </p:nvPicPr>
        <p:blipFill>
          <a:blip r:embed="rId7"/>
          <a:srcRect/>
          <a:stretch>
            <a:fillRect/>
          </a:stretch>
        </p:blipFill>
        <p:spPr bwMode="auto">
          <a:xfrm>
            <a:off x="2079440" y="4490564"/>
            <a:ext cx="1690657" cy="283206"/>
          </a:xfrm>
          <a:prstGeom prst="rect">
            <a:avLst/>
          </a:prstGeom>
          <a:noFill/>
        </p:spPr>
      </p:pic>
      <p:pic>
        <p:nvPicPr>
          <p:cNvPr id="19" name="Picture 2" descr="C:\Documents and Settings\Eva\My Documents\336\SysCnt-VrtlMachine_h_rgb_r.png"/>
          <p:cNvPicPr>
            <a:picLocks noChangeAspect="1" noChangeArrowheads="1"/>
          </p:cNvPicPr>
          <p:nvPr/>
        </p:nvPicPr>
        <p:blipFill>
          <a:blip r:embed="rId8" cstate="print"/>
          <a:srcRect/>
          <a:stretch>
            <a:fillRect/>
          </a:stretch>
        </p:blipFill>
        <p:spPr bwMode="auto">
          <a:xfrm>
            <a:off x="4630057" y="3504391"/>
            <a:ext cx="1290367" cy="316247"/>
          </a:xfrm>
          <a:prstGeom prst="rect">
            <a:avLst/>
          </a:prstGeom>
          <a:noFill/>
        </p:spPr>
      </p:pic>
      <p:pic>
        <p:nvPicPr>
          <p:cNvPr id="20" name="Picture 3" descr="C:\Documents and Settings\Eva\My Documents\336\SysCnt-ConfigMgr_h_rgb_r.png"/>
          <p:cNvPicPr>
            <a:picLocks noChangeAspect="1" noChangeArrowheads="1"/>
          </p:cNvPicPr>
          <p:nvPr/>
        </p:nvPicPr>
        <p:blipFill>
          <a:blip r:embed="rId9" cstate="print"/>
          <a:srcRect/>
          <a:stretch>
            <a:fillRect/>
          </a:stretch>
        </p:blipFill>
        <p:spPr bwMode="auto">
          <a:xfrm>
            <a:off x="3191321" y="3485139"/>
            <a:ext cx="1213918" cy="316247"/>
          </a:xfrm>
          <a:prstGeom prst="rect">
            <a:avLst/>
          </a:prstGeom>
          <a:noFill/>
        </p:spPr>
      </p:pic>
      <p:pic>
        <p:nvPicPr>
          <p:cNvPr id="21" name="Picture 6" descr="C:\Documents and Settings\Eva\My Documents\336\SysCnt-OprtnsMgr_h_rgb_r.png"/>
          <p:cNvPicPr>
            <a:picLocks noChangeAspect="1" noChangeArrowheads="1"/>
          </p:cNvPicPr>
          <p:nvPr/>
        </p:nvPicPr>
        <p:blipFill>
          <a:blip r:embed="rId10" cstate="print"/>
          <a:srcRect/>
          <a:stretch>
            <a:fillRect/>
          </a:stretch>
        </p:blipFill>
        <p:spPr bwMode="auto">
          <a:xfrm>
            <a:off x="1737360" y="3485139"/>
            <a:ext cx="1096062" cy="316247"/>
          </a:xfrm>
          <a:prstGeom prst="rect">
            <a:avLst/>
          </a:prstGeom>
          <a:noFill/>
        </p:spPr>
      </p:pic>
      <p:grpSp>
        <p:nvGrpSpPr>
          <p:cNvPr id="22" name="Group 51"/>
          <p:cNvGrpSpPr/>
          <p:nvPr/>
        </p:nvGrpSpPr>
        <p:grpSpPr>
          <a:xfrm>
            <a:off x="356148" y="1651635"/>
            <a:ext cx="6450777" cy="1563624"/>
            <a:chOff x="356148" y="1651635"/>
            <a:chExt cx="6450777" cy="1563624"/>
          </a:xfrm>
        </p:grpSpPr>
        <p:grpSp>
          <p:nvGrpSpPr>
            <p:cNvPr id="23" name="Group 44"/>
            <p:cNvGrpSpPr/>
            <p:nvPr/>
          </p:nvGrpSpPr>
          <p:grpSpPr>
            <a:xfrm>
              <a:off x="358140" y="1651635"/>
              <a:ext cx="6448785" cy="1563624"/>
              <a:chOff x="358140" y="1651635"/>
              <a:chExt cx="6448785" cy="1563624"/>
            </a:xfrm>
          </p:grpSpPr>
          <p:sp>
            <p:nvSpPr>
              <p:cNvPr id="25" name="Freeform 5"/>
              <p:cNvSpPr>
                <a:spLocks/>
              </p:cNvSpPr>
              <p:nvPr/>
            </p:nvSpPr>
            <p:spPr bwMode="auto">
              <a:xfrm>
                <a:off x="358140" y="1651635"/>
                <a:ext cx="6448785" cy="1563624"/>
              </a:xfrm>
              <a:custGeom>
                <a:avLst/>
                <a:gdLst/>
                <a:ahLst/>
                <a:cxnLst>
                  <a:cxn ang="0">
                    <a:pos x="0" y="0"/>
                  </a:cxn>
                  <a:cxn ang="0">
                    <a:pos x="2903" y="0"/>
                  </a:cxn>
                  <a:cxn ang="0">
                    <a:pos x="3483" y="393"/>
                  </a:cxn>
                  <a:cxn ang="0">
                    <a:pos x="2922" y="765"/>
                  </a:cxn>
                  <a:cxn ang="0">
                    <a:pos x="0" y="765"/>
                  </a:cxn>
                  <a:cxn ang="0">
                    <a:pos x="0" y="0"/>
                  </a:cxn>
                </a:cxnLst>
                <a:rect l="0" t="0" r="r" b="b"/>
                <a:pathLst>
                  <a:path w="3483" h="765">
                    <a:moveTo>
                      <a:pt x="0" y="0"/>
                    </a:moveTo>
                    <a:lnTo>
                      <a:pt x="2903" y="0"/>
                    </a:lnTo>
                    <a:lnTo>
                      <a:pt x="3483" y="393"/>
                    </a:lnTo>
                    <a:lnTo>
                      <a:pt x="2922" y="765"/>
                    </a:lnTo>
                    <a:lnTo>
                      <a:pt x="0" y="765"/>
                    </a:lnTo>
                    <a:lnTo>
                      <a:pt x="0" y="0"/>
                    </a:lnTo>
                    <a:close/>
                  </a:path>
                </a:pathLst>
              </a:custGeom>
              <a:gradFill flip="none" rotWithShape="1">
                <a:gsLst>
                  <a:gs pos="0">
                    <a:schemeClr val="accent3">
                      <a:lumMod val="75000"/>
                      <a:shade val="30000"/>
                      <a:satMod val="115000"/>
                    </a:schemeClr>
                  </a:gs>
                  <a:gs pos="50000">
                    <a:srgbClr val="334216">
                      <a:alpha val="80000"/>
                    </a:srgbClr>
                  </a:gs>
                  <a:gs pos="100000">
                    <a:schemeClr val="accent3">
                      <a:lumMod val="75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lstStyle/>
              <a:p>
                <a:pPr indent="-342900" algn="ctr" fontAlgn="base">
                  <a:lnSpc>
                    <a:spcPct val="80000"/>
                  </a:lnSpc>
                  <a:spcBef>
                    <a:spcPct val="0"/>
                  </a:spcBef>
                  <a:spcAft>
                    <a:spcPts val="600"/>
                  </a:spcAft>
                  <a:defRPr/>
                </a:pPr>
                <a:endParaRPr lang="en-US" sz="2000" b="1" spc="-100" dirty="0" err="1"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p:txBody>
          </p:sp>
          <p:sp>
            <p:nvSpPr>
              <p:cNvPr id="26" name="TextBox 82"/>
              <p:cNvSpPr txBox="1"/>
              <p:nvPr/>
            </p:nvSpPr>
            <p:spPr>
              <a:xfrm>
                <a:off x="3914440" y="2756160"/>
                <a:ext cx="2405239" cy="193899"/>
              </a:xfrm>
              <a:prstGeom prst="rect">
                <a:avLst/>
              </a:prstGeom>
            </p:spPr>
            <p:txBody>
              <a:bodyPr vert="horz" wrap="square" lIns="0" tIns="0" rIns="0" bIns="0" rtlCol="0">
                <a:spAutoFit/>
              </a:bodyPr>
              <a:lstStyle/>
              <a:p>
                <a:pPr>
                  <a:lnSpc>
                    <a:spcPct val="90000"/>
                  </a:lnSpc>
                  <a:spcBef>
                    <a:spcPts val="288"/>
                  </a:spcBef>
                  <a:spcAft>
                    <a:spcPts val="288"/>
                  </a:spcAft>
                  <a:buClr>
                    <a:srgbClr val="777777"/>
                  </a:buClr>
                  <a:buSzPct val="130000"/>
                </a:pPr>
                <a:r>
                  <a:rPr lang="en-US" sz="1400" spc="-100" dirty="0" smtClean="0">
                    <a:ln w="3175">
                      <a:noFill/>
                    </a:ln>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Microsoft Consulting Services</a:t>
                </a:r>
              </a:p>
            </p:txBody>
          </p:sp>
          <p:sp>
            <p:nvSpPr>
              <p:cNvPr id="27" name="TextBox 83"/>
              <p:cNvSpPr txBox="1"/>
              <p:nvPr/>
            </p:nvSpPr>
            <p:spPr>
              <a:xfrm>
                <a:off x="2212712" y="1890090"/>
                <a:ext cx="1431248" cy="193899"/>
              </a:xfrm>
              <a:prstGeom prst="rect">
                <a:avLst/>
              </a:prstGeom>
            </p:spPr>
            <p:txBody>
              <a:bodyPr vert="horz" wrap="square" lIns="0" tIns="0" rIns="0" bIns="0" rtlCol="0">
                <a:spAutoFit/>
              </a:bodyPr>
              <a:lstStyle/>
              <a:p>
                <a:pPr>
                  <a:lnSpc>
                    <a:spcPct val="90000"/>
                  </a:lnSpc>
                  <a:spcBef>
                    <a:spcPts val="288"/>
                  </a:spcBef>
                  <a:spcAft>
                    <a:spcPts val="288"/>
                  </a:spcAft>
                  <a:buClr>
                    <a:srgbClr val="777777"/>
                  </a:buClr>
                  <a:buSzPct val="130000"/>
                </a:pPr>
                <a:r>
                  <a:rPr lang="en-US" sz="1400" spc="-100" dirty="0" smtClean="0">
                    <a:ln w="3175">
                      <a:noFill/>
                    </a:ln>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Management Packs</a:t>
                </a:r>
              </a:p>
            </p:txBody>
          </p:sp>
          <p:sp>
            <p:nvSpPr>
              <p:cNvPr id="28" name="TextBox 84"/>
              <p:cNvSpPr txBox="1"/>
              <p:nvPr/>
            </p:nvSpPr>
            <p:spPr>
              <a:xfrm>
                <a:off x="2212711" y="2748540"/>
                <a:ext cx="1483412" cy="193899"/>
              </a:xfrm>
              <a:prstGeom prst="rect">
                <a:avLst/>
              </a:prstGeom>
            </p:spPr>
            <p:txBody>
              <a:bodyPr vert="horz" wrap="square" lIns="0" tIns="0" rIns="0" bIns="0" rtlCol="0">
                <a:spAutoFit/>
              </a:bodyPr>
              <a:lstStyle/>
              <a:p>
                <a:pPr>
                  <a:lnSpc>
                    <a:spcPct val="90000"/>
                  </a:lnSpc>
                  <a:spcBef>
                    <a:spcPts val="288"/>
                  </a:spcBef>
                  <a:spcAft>
                    <a:spcPts val="288"/>
                  </a:spcAft>
                  <a:buClr>
                    <a:srgbClr val="777777"/>
                  </a:buClr>
                  <a:buSzPct val="130000"/>
                </a:pPr>
                <a:r>
                  <a:rPr lang="en-US" sz="1400" spc="-100" dirty="0" smtClean="0">
                    <a:ln w="3175">
                      <a:noFill/>
                    </a:ln>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Partner Ecosystem</a:t>
                </a:r>
              </a:p>
            </p:txBody>
          </p:sp>
          <p:sp>
            <p:nvSpPr>
              <p:cNvPr id="29" name="TextBox 35"/>
              <p:cNvSpPr txBox="1"/>
              <p:nvPr/>
            </p:nvSpPr>
            <p:spPr>
              <a:xfrm>
                <a:off x="2212711" y="2330745"/>
                <a:ext cx="1597289" cy="193899"/>
              </a:xfrm>
              <a:prstGeom prst="rect">
                <a:avLst/>
              </a:prstGeom>
            </p:spPr>
            <p:txBody>
              <a:bodyPr vert="horz" wrap="square" lIns="0" tIns="0" rIns="0" bIns="0" rtlCol="0">
                <a:spAutoFit/>
              </a:bodyPr>
              <a:lstStyle/>
              <a:p>
                <a:pPr>
                  <a:lnSpc>
                    <a:spcPct val="90000"/>
                  </a:lnSpc>
                  <a:spcBef>
                    <a:spcPts val="288"/>
                  </a:spcBef>
                  <a:spcAft>
                    <a:spcPts val="288"/>
                  </a:spcAft>
                  <a:buClr>
                    <a:srgbClr val="777777"/>
                  </a:buClr>
                  <a:buSzPct val="130000"/>
                </a:pPr>
                <a:r>
                  <a:rPr lang="en-US" sz="1400" spc="-100" dirty="0" smtClean="0">
                    <a:ln w="3175">
                      <a:noFill/>
                    </a:ln>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Solution Accelerators</a:t>
                </a:r>
              </a:p>
            </p:txBody>
          </p:sp>
          <p:sp>
            <p:nvSpPr>
              <p:cNvPr id="30" name="TextBox 40"/>
              <p:cNvSpPr txBox="1"/>
              <p:nvPr/>
            </p:nvSpPr>
            <p:spPr>
              <a:xfrm>
                <a:off x="3914440" y="1890090"/>
                <a:ext cx="2143460" cy="193899"/>
              </a:xfrm>
              <a:prstGeom prst="rect">
                <a:avLst/>
              </a:prstGeom>
            </p:spPr>
            <p:txBody>
              <a:bodyPr vert="horz" wrap="square" lIns="0" tIns="0" rIns="0" bIns="0" rtlCol="0">
                <a:spAutoFit/>
              </a:bodyPr>
              <a:lstStyle/>
              <a:p>
                <a:pPr>
                  <a:lnSpc>
                    <a:spcPct val="90000"/>
                  </a:lnSpc>
                  <a:spcBef>
                    <a:spcPts val="288"/>
                  </a:spcBef>
                  <a:spcAft>
                    <a:spcPts val="288"/>
                  </a:spcAft>
                  <a:buClr>
                    <a:srgbClr val="777777"/>
                  </a:buClr>
                  <a:buSzPct val="130000"/>
                </a:pPr>
                <a:r>
                  <a:rPr lang="en-US" sz="1400" spc="-100" dirty="0" smtClean="0">
                    <a:ln w="3175">
                      <a:noFill/>
                    </a:ln>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Connectors for Interoperability</a:t>
                </a:r>
              </a:p>
            </p:txBody>
          </p:sp>
          <p:sp>
            <p:nvSpPr>
              <p:cNvPr id="31" name="TextBox 41"/>
              <p:cNvSpPr txBox="1"/>
              <p:nvPr/>
            </p:nvSpPr>
            <p:spPr>
              <a:xfrm>
                <a:off x="3914440" y="2207296"/>
                <a:ext cx="2332321" cy="387798"/>
              </a:xfrm>
              <a:prstGeom prst="rect">
                <a:avLst/>
              </a:prstGeom>
            </p:spPr>
            <p:txBody>
              <a:bodyPr vert="horz" wrap="square" lIns="0" tIns="0" rIns="0" bIns="0" rtlCol="0">
                <a:spAutoFit/>
              </a:bodyPr>
              <a:lstStyle/>
              <a:p>
                <a:pPr>
                  <a:lnSpc>
                    <a:spcPct val="90000"/>
                  </a:lnSpc>
                  <a:spcBef>
                    <a:spcPts val="288"/>
                  </a:spcBef>
                  <a:spcAft>
                    <a:spcPts val="288"/>
                  </a:spcAft>
                  <a:buClr>
                    <a:srgbClr val="777777"/>
                  </a:buClr>
                  <a:buSzPct val="130000"/>
                </a:pPr>
                <a:r>
                  <a:rPr lang="en-US" sz="1400" spc="-100" dirty="0" smtClean="0">
                    <a:ln w="3175">
                      <a:noFill/>
                    </a:ln>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Microsoft Operations Framework (MOF / ITIL)</a:t>
                </a:r>
              </a:p>
            </p:txBody>
          </p:sp>
        </p:grpSp>
        <p:sp>
          <p:nvSpPr>
            <p:cNvPr id="24" name="Pentagon 38"/>
            <p:cNvSpPr/>
            <p:nvPr/>
          </p:nvSpPr>
          <p:spPr>
            <a:xfrm>
              <a:off x="356148" y="1661160"/>
              <a:ext cx="1724112" cy="1546860"/>
            </a:xfrm>
            <a:prstGeom prst="homePlate">
              <a:avLst>
                <a:gd name="adj" fmla="val 67225"/>
              </a:avLst>
            </a:prstGeom>
            <a:gradFill>
              <a:gsLst>
                <a:gs pos="0">
                  <a:srgbClr val="92D050">
                    <a:alpha val="55000"/>
                  </a:srgbClr>
                </a:gs>
                <a:gs pos="100000">
                  <a:srgbClr val="133872">
                    <a:alpha val="0"/>
                  </a:srgbClr>
                </a:gs>
              </a:gsLst>
              <a:lin ang="10800000" scaled="0"/>
            </a:gradFill>
            <a:ln w="12700" cap="flat" cmpd="sng" algn="ctr">
              <a:noFill/>
              <a:prstDash val="solid"/>
              <a:round/>
              <a:headEnd type="none" w="med" len="med"/>
              <a:tailEnd type="none" w="med" len="med"/>
            </a:ln>
            <a:effectLst>
              <a:outerShdw blurRad="393700" dist="38100" algn="l" rotWithShape="0">
                <a:prstClr val="black">
                  <a:alpha val="40000"/>
                </a:prstClr>
              </a:outerShdw>
            </a:effectLst>
          </p:spPr>
          <p:txBody>
            <a:bodyPr vert="horz" wrap="square" lIns="91440" tIns="0" rIns="0" bIns="0" numCol="1" rtlCol="0" anchor="ctr" anchorCtr="0" compatLnSpc="1">
              <a:prstTxWarp prst="textNoShape">
                <a:avLst/>
              </a:prstTxWarp>
            </a:bodyPr>
            <a:lstStyle/>
            <a:p>
              <a:pPr fontAlgn="base">
                <a:lnSpc>
                  <a:spcPct val="90000"/>
                </a:lnSpc>
                <a:spcBef>
                  <a:spcPct val="0"/>
                </a:spcBef>
                <a:spcAft>
                  <a:spcPct val="0"/>
                </a:spcAft>
                <a:buClr>
                  <a:srgbClr val="FFFFFF"/>
                </a:buClr>
                <a:buSzPct val="95000"/>
                <a:tabLst>
                  <a:tab pos="514476" algn="l"/>
                </a:tabLst>
                <a:defRPr/>
              </a:pPr>
              <a:r>
                <a:rPr lang="en-US" altLang="zh-CN"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Knowledge</a:t>
              </a:r>
            </a:p>
          </p:txBody>
        </p:sp>
      </p:grpSp>
      <p:sp>
        <p:nvSpPr>
          <p:cNvPr id="32" name="Pentagon 47"/>
          <p:cNvSpPr/>
          <p:nvPr/>
        </p:nvSpPr>
        <p:spPr>
          <a:xfrm>
            <a:off x="356148" y="3352800"/>
            <a:ext cx="1724112" cy="1546860"/>
          </a:xfrm>
          <a:prstGeom prst="homePlate">
            <a:avLst>
              <a:gd name="adj" fmla="val 67225"/>
            </a:avLst>
          </a:prstGeom>
          <a:gradFill>
            <a:gsLst>
              <a:gs pos="0">
                <a:schemeClr val="accent4">
                  <a:lumMod val="40000"/>
                  <a:lumOff val="60000"/>
                  <a:alpha val="55000"/>
                </a:schemeClr>
              </a:gs>
              <a:gs pos="100000">
                <a:srgbClr val="133872">
                  <a:alpha val="0"/>
                </a:srgbClr>
              </a:gs>
            </a:gsLst>
            <a:lin ang="10800000" scaled="0"/>
          </a:gradFill>
          <a:ln w="12700" cap="flat" cmpd="sng" algn="ctr">
            <a:noFill/>
            <a:prstDash val="solid"/>
            <a:round/>
            <a:headEnd type="none" w="med" len="med"/>
            <a:tailEnd type="none" w="med" len="med"/>
          </a:ln>
          <a:effectLst>
            <a:outerShdw blurRad="393700" dist="38100" algn="l" rotWithShape="0">
              <a:prstClr val="black">
                <a:alpha val="40000"/>
              </a:prstClr>
            </a:outerShdw>
          </a:effectLst>
        </p:spPr>
        <p:txBody>
          <a:bodyPr vert="horz" wrap="square" lIns="91440" tIns="0" rIns="0" bIns="0" numCol="1" rtlCol="0" anchor="ctr" anchorCtr="0" compatLnSpc="1">
            <a:prstTxWarp prst="textNoShape">
              <a:avLst/>
            </a:prstTxWarp>
          </a:bodyPr>
          <a:lstStyle/>
          <a:p>
            <a:pPr fontAlgn="base">
              <a:lnSpc>
                <a:spcPct val="90000"/>
              </a:lnSpc>
              <a:spcBef>
                <a:spcPct val="0"/>
              </a:spcBef>
              <a:spcAft>
                <a:spcPct val="0"/>
              </a:spcAft>
              <a:buClr>
                <a:srgbClr val="FFFFFF"/>
              </a:buClr>
              <a:buSzPct val="95000"/>
              <a:tabLst>
                <a:tab pos="514476" algn="l"/>
              </a:tabLst>
              <a:defRPr/>
            </a:pPr>
            <a:r>
              <a:rPr lang="en-US" altLang="zh-CN"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Products</a:t>
            </a:r>
          </a:p>
        </p:txBody>
      </p:sp>
      <p:grpSp>
        <p:nvGrpSpPr>
          <p:cNvPr id="33" name="Group 49"/>
          <p:cNvGrpSpPr/>
          <p:nvPr/>
        </p:nvGrpSpPr>
        <p:grpSpPr>
          <a:xfrm>
            <a:off x="350520" y="5085182"/>
            <a:ext cx="6456405" cy="1591753"/>
            <a:chOff x="350520" y="5085182"/>
            <a:chExt cx="6456405" cy="1591753"/>
          </a:xfrm>
        </p:grpSpPr>
        <p:grpSp>
          <p:nvGrpSpPr>
            <p:cNvPr id="34" name="Group 45"/>
            <p:cNvGrpSpPr/>
            <p:nvPr/>
          </p:nvGrpSpPr>
          <p:grpSpPr>
            <a:xfrm>
              <a:off x="350520" y="5085182"/>
              <a:ext cx="6456405" cy="1591753"/>
              <a:chOff x="350520" y="5085182"/>
              <a:chExt cx="6456405" cy="1591753"/>
            </a:xfrm>
          </p:grpSpPr>
          <p:sp>
            <p:nvSpPr>
              <p:cNvPr id="36" name="Freeform 7"/>
              <p:cNvSpPr>
                <a:spLocks/>
              </p:cNvSpPr>
              <p:nvPr/>
            </p:nvSpPr>
            <p:spPr bwMode="auto">
              <a:xfrm>
                <a:off x="350520" y="5085182"/>
                <a:ext cx="6456405" cy="1591753"/>
              </a:xfrm>
              <a:custGeom>
                <a:avLst/>
                <a:gdLst/>
                <a:ahLst/>
                <a:cxnLst>
                  <a:cxn ang="0">
                    <a:pos x="0" y="0"/>
                  </a:cxn>
                  <a:cxn ang="0">
                    <a:pos x="2903" y="0"/>
                  </a:cxn>
                  <a:cxn ang="0">
                    <a:pos x="3483" y="391"/>
                  </a:cxn>
                  <a:cxn ang="0">
                    <a:pos x="2922" y="765"/>
                  </a:cxn>
                  <a:cxn ang="0">
                    <a:pos x="0" y="765"/>
                  </a:cxn>
                  <a:cxn ang="0">
                    <a:pos x="0" y="0"/>
                  </a:cxn>
                </a:cxnLst>
                <a:rect l="0" t="0" r="r" b="b"/>
                <a:pathLst>
                  <a:path w="3483" h="765">
                    <a:moveTo>
                      <a:pt x="0" y="0"/>
                    </a:moveTo>
                    <a:lnTo>
                      <a:pt x="2903" y="0"/>
                    </a:lnTo>
                    <a:lnTo>
                      <a:pt x="3483" y="391"/>
                    </a:lnTo>
                    <a:lnTo>
                      <a:pt x="2922" y="765"/>
                    </a:lnTo>
                    <a:lnTo>
                      <a:pt x="0" y="765"/>
                    </a:lnTo>
                    <a:lnTo>
                      <a:pt x="0" y="0"/>
                    </a:lnTo>
                    <a:close/>
                  </a:path>
                </a:pathLst>
              </a:cu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lstStyle/>
              <a:p>
                <a:pPr indent="-342900" algn="ctr" fontAlgn="base">
                  <a:lnSpc>
                    <a:spcPct val="80000"/>
                  </a:lnSpc>
                  <a:spcBef>
                    <a:spcPct val="0"/>
                  </a:spcBef>
                  <a:spcAft>
                    <a:spcPts val="600"/>
                  </a:spcAft>
                  <a:defRPr/>
                </a:pPr>
                <a:endParaRPr lang="en-US" sz="2000" b="1" spc="-100" dirty="0" err="1"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p:txBody>
          </p:sp>
          <p:sp>
            <p:nvSpPr>
              <p:cNvPr id="37" name="TextBox 75"/>
              <p:cNvSpPr txBox="1"/>
              <p:nvPr/>
            </p:nvSpPr>
            <p:spPr>
              <a:xfrm>
                <a:off x="4484080" y="6275277"/>
                <a:ext cx="1963071" cy="221599"/>
              </a:xfrm>
              <a:prstGeom prst="rect">
                <a:avLst/>
              </a:prstGeom>
            </p:spPr>
            <p:txBody>
              <a:bodyPr vert="horz" wrap="square" lIns="0" tIns="0" rIns="0" bIns="0" rtlCol="0">
                <a:spAutoFit/>
              </a:bodyPr>
              <a:lstStyle/>
              <a:p>
                <a:pPr>
                  <a:lnSpc>
                    <a:spcPct val="90000"/>
                  </a:lnSpc>
                  <a:spcBef>
                    <a:spcPts val="288"/>
                  </a:spcBef>
                  <a:spcAft>
                    <a:spcPts val="288"/>
                  </a:spcAft>
                  <a:buClr>
                    <a:srgbClr val="777777"/>
                  </a:buClr>
                  <a:buSzPct val="130000"/>
                </a:pPr>
                <a:r>
                  <a:rPr lang="en-US" sz="1600" spc="-100" dirty="0" smtClean="0">
                    <a:ln w="3175">
                      <a:noFill/>
                    </a:ln>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Open Standards</a:t>
                </a:r>
              </a:p>
            </p:txBody>
          </p:sp>
          <p:sp>
            <p:nvSpPr>
              <p:cNvPr id="38" name="TextBox 61"/>
              <p:cNvSpPr txBox="1"/>
              <p:nvPr/>
            </p:nvSpPr>
            <p:spPr>
              <a:xfrm>
                <a:off x="2831580" y="5745771"/>
                <a:ext cx="2068080" cy="221599"/>
              </a:xfrm>
              <a:prstGeom prst="rect">
                <a:avLst/>
              </a:prstGeom>
            </p:spPr>
            <p:txBody>
              <a:bodyPr vert="horz" wrap="square" lIns="0" tIns="0" rIns="0" bIns="0" rtlCol="0">
                <a:spAutoFit/>
              </a:bodyPr>
              <a:lstStyle/>
              <a:p>
                <a:pPr>
                  <a:lnSpc>
                    <a:spcPct val="90000"/>
                  </a:lnSpc>
                  <a:spcBef>
                    <a:spcPts val="288"/>
                  </a:spcBef>
                  <a:spcAft>
                    <a:spcPts val="288"/>
                  </a:spcAft>
                  <a:buClr>
                    <a:srgbClr val="777777"/>
                  </a:buClr>
                  <a:buSzPct val="130000"/>
                </a:pPr>
                <a:r>
                  <a:rPr lang="en-US" sz="1600" spc="-100" dirty="0" smtClean="0">
                    <a:ln w="3175">
                      <a:noFill/>
                    </a:ln>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Virtualization Technology</a:t>
                </a:r>
              </a:p>
            </p:txBody>
          </p:sp>
          <p:sp>
            <p:nvSpPr>
              <p:cNvPr id="39" name="TextBox 66"/>
              <p:cNvSpPr txBox="1"/>
              <p:nvPr/>
            </p:nvSpPr>
            <p:spPr>
              <a:xfrm>
                <a:off x="1793723" y="5232089"/>
                <a:ext cx="1795618" cy="221599"/>
              </a:xfrm>
              <a:prstGeom prst="rect">
                <a:avLst/>
              </a:prstGeom>
            </p:spPr>
            <p:txBody>
              <a:bodyPr vert="horz" wrap="square" lIns="0" tIns="0" rIns="0" bIns="0" rtlCol="0">
                <a:spAutoFit/>
              </a:bodyPr>
              <a:lstStyle/>
              <a:p>
                <a:pPr>
                  <a:lnSpc>
                    <a:spcPct val="90000"/>
                  </a:lnSpc>
                  <a:spcBef>
                    <a:spcPts val="288"/>
                  </a:spcBef>
                  <a:spcAft>
                    <a:spcPts val="288"/>
                  </a:spcAft>
                  <a:buClr>
                    <a:srgbClr val="777777"/>
                  </a:buClr>
                  <a:buSzPct val="130000"/>
                </a:pPr>
                <a:r>
                  <a:rPr lang="en-US" sz="1600" spc="-100" dirty="0" smtClean="0">
                    <a:ln w="3175">
                      <a:noFill/>
                    </a:ln>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Windows Platform</a:t>
                </a:r>
              </a:p>
            </p:txBody>
          </p:sp>
        </p:grpSp>
        <p:sp>
          <p:nvSpPr>
            <p:cNvPr id="35" name="Pentagon 48"/>
            <p:cNvSpPr/>
            <p:nvPr/>
          </p:nvSpPr>
          <p:spPr>
            <a:xfrm>
              <a:off x="356148" y="5097780"/>
              <a:ext cx="1724112" cy="1546860"/>
            </a:xfrm>
            <a:prstGeom prst="homePlate">
              <a:avLst>
                <a:gd name="adj" fmla="val 67225"/>
              </a:avLst>
            </a:prstGeom>
            <a:gradFill>
              <a:gsLst>
                <a:gs pos="0">
                  <a:schemeClr val="accent4">
                    <a:lumMod val="40000"/>
                    <a:lumOff val="60000"/>
                    <a:alpha val="55000"/>
                  </a:schemeClr>
                </a:gs>
                <a:gs pos="100000">
                  <a:srgbClr val="133872">
                    <a:alpha val="0"/>
                  </a:srgbClr>
                </a:gs>
              </a:gsLst>
              <a:lin ang="10800000" scaled="0"/>
            </a:gradFill>
            <a:ln w="12700" cap="flat" cmpd="sng" algn="ctr">
              <a:noFill/>
              <a:prstDash val="solid"/>
              <a:round/>
              <a:headEnd type="none" w="med" len="med"/>
              <a:tailEnd type="none" w="med" len="med"/>
            </a:ln>
            <a:effectLst>
              <a:outerShdw blurRad="393700" dist="38100" algn="l" rotWithShape="0">
                <a:prstClr val="black">
                  <a:alpha val="40000"/>
                </a:prstClr>
              </a:outerShdw>
            </a:effectLst>
          </p:spPr>
          <p:txBody>
            <a:bodyPr vert="horz" wrap="none" lIns="91440" tIns="0" rIns="0" bIns="0" numCol="1" rtlCol="0" anchor="ctr" anchorCtr="0" compatLnSpc="1">
              <a:prstTxWarp prst="textNoShape">
                <a:avLst/>
              </a:prstTxWarp>
            </a:bodyPr>
            <a:lstStyle/>
            <a:p>
              <a:pPr fontAlgn="base">
                <a:lnSpc>
                  <a:spcPct val="90000"/>
                </a:lnSpc>
                <a:spcBef>
                  <a:spcPct val="0"/>
                </a:spcBef>
                <a:spcAft>
                  <a:spcPct val="0"/>
                </a:spcAft>
                <a:buClr>
                  <a:srgbClr val="FFFFFF"/>
                </a:buClr>
                <a:buSzPct val="95000"/>
                <a:tabLst>
                  <a:tab pos="514476" algn="l"/>
                </a:tabLst>
                <a:defRPr/>
              </a:pPr>
              <a:r>
                <a:rPr lang="en-US" altLang="zh-CN"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Infrastructure</a:t>
              </a:r>
            </a:p>
          </p:txBody>
        </p:sp>
      </p:grpSp>
      <p:sp>
        <p:nvSpPr>
          <p:cNvPr id="40" name="橢圓 39"/>
          <p:cNvSpPr/>
          <p:nvPr/>
        </p:nvSpPr>
        <p:spPr>
          <a:xfrm>
            <a:off x="1785918" y="3286124"/>
            <a:ext cx="1143008" cy="7143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w="28575">
                <a:solidFill>
                  <a:schemeClr val="tx1"/>
                </a:solidFill>
              </a:ln>
            </a:endParaRPr>
          </a:p>
        </p:txBody>
      </p:sp>
      <p:sp>
        <p:nvSpPr>
          <p:cNvPr id="41" name="橢圓 40"/>
          <p:cNvSpPr/>
          <p:nvPr/>
        </p:nvSpPr>
        <p:spPr>
          <a:xfrm>
            <a:off x="3321741" y="3286312"/>
            <a:ext cx="1143008" cy="7143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w="28575">
                <a:solidFill>
                  <a:schemeClr val="tx1"/>
                </a:solidFill>
              </a:ln>
            </a:endParaRPr>
          </a:p>
        </p:txBody>
      </p:sp>
      <p:sp>
        <p:nvSpPr>
          <p:cNvPr id="42" name="橢圓 41"/>
          <p:cNvSpPr/>
          <p:nvPr/>
        </p:nvSpPr>
        <p:spPr>
          <a:xfrm>
            <a:off x="4572000" y="3286124"/>
            <a:ext cx="1500198" cy="7143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w="28575">
                <a:solidFill>
                  <a:schemeClr val="tx1"/>
                </a:solidFill>
              </a:ln>
            </a:endParaRPr>
          </a:p>
        </p:txBody>
      </p:sp>
      <p:sp>
        <p:nvSpPr>
          <p:cNvPr id="43" name="橢圓 42"/>
          <p:cNvSpPr/>
          <p:nvPr/>
        </p:nvSpPr>
        <p:spPr>
          <a:xfrm>
            <a:off x="3714744" y="3786190"/>
            <a:ext cx="1500198" cy="7143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w="28575">
                <a:solidFill>
                  <a:schemeClr val="tx1"/>
                </a:solidFill>
              </a:l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0-#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additive="base">
                                        <p:cTn id="13" dur="500" fill="hold"/>
                                        <p:tgtEl>
                                          <p:spTgt spid="22"/>
                                        </p:tgtEl>
                                        <p:attrNameLst>
                                          <p:attrName>ppt_x</p:attrName>
                                        </p:attrNameLst>
                                      </p:cBhvr>
                                      <p:tavLst>
                                        <p:tav tm="0">
                                          <p:val>
                                            <p:strVal val="0-#ppt_w/2"/>
                                          </p:val>
                                        </p:tav>
                                        <p:tav tm="100000">
                                          <p:val>
                                            <p:strVal val="#ppt_x"/>
                                          </p:val>
                                        </p:tav>
                                      </p:tavLst>
                                    </p:anim>
                                    <p:anim calcmode="lin" valueType="num">
                                      <p:cBhvr additive="base">
                                        <p:cTn id="14"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p:txBody>
          <a:bodyPr/>
          <a:lstStyle/>
          <a:p>
            <a:r>
              <a:rPr lang="en-US" altLang="zh-TW" sz="4000" dirty="0" smtClean="0"/>
              <a:t>SMSE </a:t>
            </a:r>
            <a:r>
              <a:rPr lang="zh-TW" altLang="en-US" sz="4000" dirty="0" smtClean="0"/>
              <a:t>的主要功能</a:t>
            </a:r>
            <a:endParaRPr lang="en-US" sz="4000" dirty="0"/>
          </a:p>
        </p:txBody>
      </p:sp>
      <p:sp>
        <p:nvSpPr>
          <p:cNvPr id="137" name="&quot;GLASS&quot;; White to Transparent Linear; Shadow; 1pt stroke;"/>
          <p:cNvSpPr/>
          <p:nvPr/>
        </p:nvSpPr>
        <p:spPr bwMode="auto">
          <a:xfrm>
            <a:off x="142844" y="1389297"/>
            <a:ext cx="8888506" cy="5468703"/>
          </a:xfrm>
          <a:prstGeom prst="roundRect">
            <a:avLst>
              <a:gd name="adj" fmla="val 0"/>
            </a:avLst>
          </a:prstGeom>
          <a:gradFill flip="none" rotWithShape="1">
            <a:gsLst>
              <a:gs pos="0">
                <a:srgbClr val="133872">
                  <a:lumMod val="95000"/>
                  <a:lumOff val="5000"/>
                </a:srgbClr>
              </a:gs>
              <a:gs pos="80000">
                <a:srgbClr val="FFFFFF">
                  <a:alpha val="0"/>
                </a:srgbClr>
              </a:gs>
            </a:gsLst>
            <a:lin ang="5400000" scaled="0"/>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l" defTabSz="1096963"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srgbClr val="FFFFFF"/>
              </a:solidFill>
              <a:effectLst/>
              <a:uLnTx/>
              <a:uFillTx/>
              <a:latin typeface="Segoe"/>
              <a:ea typeface="+mn-ea"/>
              <a:cs typeface="+mn-cs"/>
            </a:endParaRPr>
          </a:p>
        </p:txBody>
      </p:sp>
      <p:sp>
        <p:nvSpPr>
          <p:cNvPr id="138" name="&quot;GLASS&quot;; White to Transparent Linear; Shadow; 1pt stroke;"/>
          <p:cNvSpPr/>
          <p:nvPr/>
        </p:nvSpPr>
        <p:spPr bwMode="auto">
          <a:xfrm>
            <a:off x="263686" y="1492622"/>
            <a:ext cx="2129891" cy="5271247"/>
          </a:xfrm>
          <a:prstGeom prst="roundRect">
            <a:avLst>
              <a:gd name="adj" fmla="val 0"/>
            </a:avLst>
          </a:prstGeom>
          <a:gradFill flip="none" rotWithShape="1">
            <a:gsLst>
              <a:gs pos="0">
                <a:sysClr val="windowText" lastClr="000000">
                  <a:alpha val="67000"/>
                </a:sysClr>
              </a:gs>
              <a:gs pos="38000">
                <a:srgbClr val="133872">
                  <a:lumMod val="85000"/>
                  <a:lumOff val="15000"/>
                  <a:alpha val="22000"/>
                </a:srgbClr>
              </a:gs>
            </a:gsLst>
            <a:lin ang="16200000" scaled="1"/>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a:ea typeface="+mn-ea"/>
              <a:cs typeface="+mn-cs"/>
            </a:endParaRPr>
          </a:p>
        </p:txBody>
      </p:sp>
      <p:sp>
        <p:nvSpPr>
          <p:cNvPr id="139" name="&quot;GLASS&quot;; White to Transparent Linear; Shadow; 1pt stroke;"/>
          <p:cNvSpPr/>
          <p:nvPr/>
        </p:nvSpPr>
        <p:spPr bwMode="auto">
          <a:xfrm>
            <a:off x="2446592" y="1492622"/>
            <a:ext cx="2129891" cy="5271247"/>
          </a:xfrm>
          <a:prstGeom prst="roundRect">
            <a:avLst>
              <a:gd name="adj" fmla="val 0"/>
            </a:avLst>
          </a:prstGeom>
          <a:gradFill flip="none" rotWithShape="1">
            <a:gsLst>
              <a:gs pos="0">
                <a:sysClr val="windowText" lastClr="000000">
                  <a:alpha val="67000"/>
                </a:sysClr>
              </a:gs>
              <a:gs pos="38000">
                <a:srgbClr val="133872">
                  <a:lumMod val="85000"/>
                  <a:lumOff val="15000"/>
                  <a:alpha val="22000"/>
                </a:srgbClr>
              </a:gs>
            </a:gsLst>
            <a:lin ang="16200000" scaled="1"/>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a:ea typeface="+mn-ea"/>
              <a:cs typeface="+mn-cs"/>
            </a:endParaRPr>
          </a:p>
        </p:txBody>
      </p:sp>
      <p:sp>
        <p:nvSpPr>
          <p:cNvPr id="140" name="&quot;GLASS&quot;; White to Transparent Linear; Shadow; 1pt stroke;"/>
          <p:cNvSpPr/>
          <p:nvPr/>
        </p:nvSpPr>
        <p:spPr bwMode="auto">
          <a:xfrm>
            <a:off x="4629497" y="1492622"/>
            <a:ext cx="2129891" cy="5271247"/>
          </a:xfrm>
          <a:prstGeom prst="roundRect">
            <a:avLst>
              <a:gd name="adj" fmla="val 0"/>
            </a:avLst>
          </a:prstGeom>
          <a:gradFill flip="none" rotWithShape="1">
            <a:gsLst>
              <a:gs pos="0">
                <a:sysClr val="windowText" lastClr="000000">
                  <a:alpha val="67000"/>
                </a:sysClr>
              </a:gs>
              <a:gs pos="38000">
                <a:srgbClr val="133872">
                  <a:lumMod val="85000"/>
                  <a:lumOff val="15000"/>
                  <a:alpha val="22000"/>
                </a:srgbClr>
              </a:gs>
            </a:gsLst>
            <a:lin ang="16200000" scaled="1"/>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a:ea typeface="+mn-ea"/>
              <a:cs typeface="+mn-cs"/>
            </a:endParaRPr>
          </a:p>
        </p:txBody>
      </p:sp>
      <p:sp>
        <p:nvSpPr>
          <p:cNvPr id="141" name="&quot;GLASS&quot;; White to Transparent Linear; Shadow; 1pt stroke;"/>
          <p:cNvSpPr/>
          <p:nvPr/>
        </p:nvSpPr>
        <p:spPr bwMode="auto">
          <a:xfrm>
            <a:off x="6825851" y="1492622"/>
            <a:ext cx="2129891" cy="5271247"/>
          </a:xfrm>
          <a:prstGeom prst="roundRect">
            <a:avLst>
              <a:gd name="adj" fmla="val 0"/>
            </a:avLst>
          </a:prstGeom>
          <a:gradFill flip="none" rotWithShape="1">
            <a:gsLst>
              <a:gs pos="0">
                <a:sysClr val="windowText" lastClr="000000">
                  <a:alpha val="67000"/>
                </a:sysClr>
              </a:gs>
              <a:gs pos="38000">
                <a:srgbClr val="133872">
                  <a:lumMod val="85000"/>
                  <a:lumOff val="15000"/>
                  <a:alpha val="22000"/>
                </a:srgbClr>
              </a:gs>
            </a:gsLst>
            <a:lin ang="16200000" scaled="1"/>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Segoe"/>
              <a:ea typeface="+mn-ea"/>
              <a:cs typeface="+mn-cs"/>
            </a:endParaRPr>
          </a:p>
        </p:txBody>
      </p:sp>
      <p:sp>
        <p:nvSpPr>
          <p:cNvPr id="142" name="Rectangle 45"/>
          <p:cNvSpPr/>
          <p:nvPr/>
        </p:nvSpPr>
        <p:spPr bwMode="auto">
          <a:xfrm>
            <a:off x="309282" y="1551392"/>
            <a:ext cx="2026458" cy="2294466"/>
          </a:xfrm>
          <a:prstGeom prst="rect">
            <a:avLst/>
          </a:prstGeom>
          <a:solidFill>
            <a:srgbClr val="09A1FF"/>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algn="ctr" defTabSz="1096963" rtl="0" fontAlgn="base">
              <a:spcBef>
                <a:spcPct val="0"/>
              </a:spcBef>
              <a:spcAft>
                <a:spcPct val="0"/>
              </a:spcAft>
              <a:defRPr/>
            </a:pPr>
            <a:endParaRPr lang="en-US" sz="28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143" name="Rectangle 48"/>
          <p:cNvSpPr/>
          <p:nvPr/>
        </p:nvSpPr>
        <p:spPr bwMode="auto">
          <a:xfrm>
            <a:off x="309282" y="1581599"/>
            <a:ext cx="2026458" cy="2294466"/>
          </a:xfrm>
          <a:prstGeom prst="rect">
            <a:avLst/>
          </a:prstGeom>
          <a:gradFill rotWithShape="1">
            <a:gsLst>
              <a:gs pos="0">
                <a:srgbClr val="000000">
                  <a:alpha val="28000"/>
                </a:srgbClr>
              </a:gs>
              <a:gs pos="43000">
                <a:srgbClr val="FFFFFF">
                  <a:alpha val="37000"/>
                </a:srgbClr>
              </a:gs>
              <a:gs pos="44000">
                <a:srgbClr val="000000">
                  <a:alpha val="75000"/>
                </a:srgbClr>
              </a:gs>
              <a:gs pos="88000">
                <a:srgbClr val="000000">
                  <a:alpha val="15000"/>
                </a:srgbClr>
              </a:gs>
            </a:gsLst>
            <a:lin ang="5400000" scaled="0"/>
          </a:gradFill>
          <a:ln w="12700">
            <a:solidFill>
              <a:srgbClr val="FFFFFF">
                <a:alpha val="30000"/>
              </a:srgbClr>
            </a:solidFill>
            <a:headEnd type="none" w="med" len="med"/>
            <a:tailEnd type="none" w="med" len="med"/>
          </a:ln>
          <a:effectLst>
            <a:glow rad="63500">
              <a:schemeClr val="accent4">
                <a:satMod val="175000"/>
                <a:alpha val="40000"/>
              </a:schemeClr>
            </a:glow>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algn="ctr" defTabSz="1096963" rtl="0" fontAlgn="base">
              <a:spcBef>
                <a:spcPct val="0"/>
              </a:spcBef>
              <a:spcAft>
                <a:spcPct val="0"/>
              </a:spcAft>
              <a:defRPr/>
            </a:pPr>
            <a:endParaRPr lang="en-US" sz="28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pic>
        <p:nvPicPr>
          <p:cNvPr id="144" name="Picture 4" descr="C:\Program Files\Microsoft Resource DVD Artwork\DVD_ART\Artwork_Imagery\HARDWARE_IMAGERY\Photos - OEM Hardware\Server Computer\HP Integrity Superdome server.png"/>
          <p:cNvPicPr>
            <a:picLocks noChangeAspect="1" noChangeArrowheads="1"/>
          </p:cNvPicPr>
          <p:nvPr/>
        </p:nvPicPr>
        <p:blipFill>
          <a:blip r:embed="rId3" cstate="print"/>
          <a:srcRect/>
          <a:stretch>
            <a:fillRect/>
          </a:stretch>
        </p:blipFill>
        <p:spPr bwMode="auto">
          <a:xfrm>
            <a:off x="900393" y="2326338"/>
            <a:ext cx="861823" cy="1143001"/>
          </a:xfrm>
          <a:prstGeom prst="rect">
            <a:avLst/>
          </a:prstGeom>
          <a:noFill/>
          <a:effectLst>
            <a:outerShdw blurRad="76200" dir="13500000" sy="23000" kx="1200000" algn="br" rotWithShape="0">
              <a:prstClr val="black">
                <a:alpha val="20000"/>
              </a:prstClr>
            </a:outerShdw>
          </a:effectLst>
        </p:spPr>
      </p:pic>
      <p:sp>
        <p:nvSpPr>
          <p:cNvPr id="145" name="Rectangle 54"/>
          <p:cNvSpPr/>
          <p:nvPr/>
        </p:nvSpPr>
        <p:spPr bwMode="auto">
          <a:xfrm>
            <a:off x="2496236" y="1569072"/>
            <a:ext cx="2026458" cy="2294466"/>
          </a:xfrm>
          <a:prstGeom prst="rect">
            <a:avLst/>
          </a:prstGeom>
          <a:solidFill>
            <a:srgbClr val="E7BA23"/>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marL="0" marR="0" lvl="0" indent="0" algn="ctr" defTabSz="1096963"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Segoe" pitchFamily="34" charset="0"/>
              <a:ea typeface="+mn-ea"/>
              <a:cs typeface="+mn-cs"/>
            </a:endParaRPr>
          </a:p>
        </p:txBody>
      </p:sp>
      <p:sp>
        <p:nvSpPr>
          <p:cNvPr id="146" name="Rectangle 55"/>
          <p:cNvSpPr/>
          <p:nvPr/>
        </p:nvSpPr>
        <p:spPr bwMode="auto">
          <a:xfrm>
            <a:off x="2483709" y="1581599"/>
            <a:ext cx="2026458" cy="2294466"/>
          </a:xfrm>
          <a:prstGeom prst="rect">
            <a:avLst/>
          </a:prstGeom>
          <a:gradFill rotWithShape="1">
            <a:gsLst>
              <a:gs pos="0">
                <a:srgbClr val="000000">
                  <a:alpha val="28000"/>
                </a:srgbClr>
              </a:gs>
              <a:gs pos="43000">
                <a:srgbClr val="FFFFFF">
                  <a:alpha val="37000"/>
                </a:srgbClr>
              </a:gs>
              <a:gs pos="44000">
                <a:srgbClr val="000000">
                  <a:alpha val="75000"/>
                </a:srgbClr>
              </a:gs>
              <a:gs pos="88000">
                <a:srgbClr val="000000">
                  <a:alpha val="15000"/>
                </a:srgbClr>
              </a:gs>
            </a:gsLst>
            <a:lin ang="5400000" scaled="0"/>
          </a:gradFill>
          <a:ln w="12700">
            <a:solidFill>
              <a:srgbClr val="FFFFFF">
                <a:alpha val="30000"/>
              </a:srgbClr>
            </a:solidFill>
            <a:headEnd type="none" w="med" len="med"/>
            <a:tailEnd type="none" w="med" len="med"/>
          </a:ln>
          <a:effectLst>
            <a:glow rad="63500">
              <a:schemeClr val="accent4">
                <a:satMod val="175000"/>
                <a:alpha val="40000"/>
              </a:schemeClr>
            </a:glow>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algn="ctr" defTabSz="1096963" rtl="0" fontAlgn="base">
              <a:spcBef>
                <a:spcPct val="0"/>
              </a:spcBef>
              <a:spcAft>
                <a:spcPct val="0"/>
              </a:spcAft>
              <a:defRPr/>
            </a:pPr>
            <a:endParaRPr lang="en-US" sz="28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pic>
        <p:nvPicPr>
          <p:cNvPr id="147" name="Picture 10" descr="C:\Users\mollie\AppData\Local\Microsoft\Windows\Temporary Internet Files\Content.IE5\WFNRIHCV\MCj04316290000[1].png"/>
          <p:cNvPicPr>
            <a:picLocks noChangeAspect="1" noChangeArrowheads="1"/>
          </p:cNvPicPr>
          <p:nvPr/>
        </p:nvPicPr>
        <p:blipFill>
          <a:blip r:embed="rId4"/>
          <a:srcRect/>
          <a:stretch>
            <a:fillRect/>
          </a:stretch>
        </p:blipFill>
        <p:spPr bwMode="auto">
          <a:xfrm>
            <a:off x="2946426" y="2387724"/>
            <a:ext cx="1166532" cy="1166532"/>
          </a:xfrm>
          <a:prstGeom prst="rect">
            <a:avLst/>
          </a:prstGeom>
          <a:noFill/>
          <a:effectLst>
            <a:outerShdw blurRad="76200" dir="13500000" sy="23000" kx="1200000" algn="br" rotWithShape="0">
              <a:prstClr val="black">
                <a:alpha val="20000"/>
              </a:prstClr>
            </a:outerShdw>
          </a:effectLst>
        </p:spPr>
      </p:pic>
      <p:sp>
        <p:nvSpPr>
          <p:cNvPr id="148" name="Rectangle 57"/>
          <p:cNvSpPr/>
          <p:nvPr/>
        </p:nvSpPr>
        <p:spPr bwMode="auto">
          <a:xfrm>
            <a:off x="4683623" y="1564587"/>
            <a:ext cx="2026458" cy="2294466"/>
          </a:xfrm>
          <a:prstGeom prst="rect">
            <a:avLst/>
          </a:prstGeom>
          <a:solidFill>
            <a:srgbClr val="568B2F"/>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algn="ctr" defTabSz="1096963" rtl="0" fontAlgn="base">
              <a:spcBef>
                <a:spcPct val="0"/>
              </a:spcBef>
              <a:spcAft>
                <a:spcPct val="0"/>
              </a:spcAft>
              <a:defRPr/>
            </a:pPr>
            <a:endParaRPr lang="en-US" sz="28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149" name="Rectangle 58"/>
          <p:cNvSpPr/>
          <p:nvPr/>
        </p:nvSpPr>
        <p:spPr bwMode="auto">
          <a:xfrm>
            <a:off x="4697071" y="1581599"/>
            <a:ext cx="2026458" cy="2294466"/>
          </a:xfrm>
          <a:prstGeom prst="rect">
            <a:avLst/>
          </a:prstGeom>
          <a:gradFill rotWithShape="1">
            <a:gsLst>
              <a:gs pos="0">
                <a:srgbClr val="000000">
                  <a:alpha val="28000"/>
                </a:srgbClr>
              </a:gs>
              <a:gs pos="43000">
                <a:srgbClr val="FFFFFF">
                  <a:alpha val="37000"/>
                </a:srgbClr>
              </a:gs>
              <a:gs pos="44000">
                <a:srgbClr val="000000">
                  <a:alpha val="75000"/>
                </a:srgbClr>
              </a:gs>
              <a:gs pos="88000">
                <a:srgbClr val="000000">
                  <a:alpha val="15000"/>
                </a:srgbClr>
              </a:gs>
            </a:gsLst>
            <a:lin ang="5400000" scaled="0"/>
          </a:gradFill>
          <a:ln w="12700">
            <a:solidFill>
              <a:srgbClr val="FFFFFF">
                <a:alpha val="30000"/>
              </a:srgbClr>
            </a:solidFill>
            <a:headEnd type="none" w="med" len="med"/>
            <a:tailEnd type="none" w="med" len="med"/>
          </a:ln>
          <a:effectLst>
            <a:glow rad="63500">
              <a:schemeClr val="accent4">
                <a:satMod val="175000"/>
                <a:alpha val="40000"/>
              </a:schemeClr>
            </a:glow>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algn="ctr" defTabSz="1096963" rtl="0" fontAlgn="base">
              <a:spcBef>
                <a:spcPct val="0"/>
              </a:spcBef>
              <a:spcAft>
                <a:spcPct val="0"/>
              </a:spcAft>
              <a:defRPr/>
            </a:pPr>
            <a:endParaRPr lang="en-US" sz="28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pic>
        <p:nvPicPr>
          <p:cNvPr id="150" name="Picture 12" descr="C:\Users\mollie\AppData\Local\Microsoft\Windows\Temporary Internet Files\Content.IE5\LZPF0KUJ\MCj04338000000[1].png"/>
          <p:cNvPicPr>
            <a:picLocks noChangeAspect="1" noChangeArrowheads="1"/>
          </p:cNvPicPr>
          <p:nvPr/>
        </p:nvPicPr>
        <p:blipFill>
          <a:blip r:embed="rId5"/>
          <a:srcRect/>
          <a:stretch>
            <a:fillRect/>
          </a:stretch>
        </p:blipFill>
        <p:spPr bwMode="auto">
          <a:xfrm>
            <a:off x="5109881" y="2366822"/>
            <a:ext cx="1196648" cy="1196648"/>
          </a:xfrm>
          <a:prstGeom prst="rect">
            <a:avLst/>
          </a:prstGeom>
          <a:noFill/>
          <a:effectLst>
            <a:outerShdw blurRad="76200" dir="13500000" sy="23000" kx="1200000" algn="br" rotWithShape="0">
              <a:prstClr val="black">
                <a:alpha val="20000"/>
              </a:prstClr>
            </a:outerShdw>
          </a:effectLst>
        </p:spPr>
      </p:pic>
      <p:grpSp>
        <p:nvGrpSpPr>
          <p:cNvPr id="151" name="Group 67"/>
          <p:cNvGrpSpPr/>
          <p:nvPr/>
        </p:nvGrpSpPr>
        <p:grpSpPr>
          <a:xfrm>
            <a:off x="6881082" y="1581599"/>
            <a:ext cx="2026458" cy="2294466"/>
            <a:chOff x="6821707" y="1232894"/>
            <a:chExt cx="2026458" cy="2294466"/>
          </a:xfrm>
          <a:effectLst>
            <a:glow rad="63500">
              <a:schemeClr val="accent4">
                <a:satMod val="175000"/>
                <a:alpha val="40000"/>
              </a:schemeClr>
            </a:glow>
          </a:effectLst>
        </p:grpSpPr>
        <p:sp>
          <p:nvSpPr>
            <p:cNvPr id="152" name="Rectangle 60"/>
            <p:cNvSpPr/>
            <p:nvPr/>
          </p:nvSpPr>
          <p:spPr bwMode="auto">
            <a:xfrm>
              <a:off x="6821707" y="1232894"/>
              <a:ext cx="2026458" cy="2294466"/>
            </a:xfrm>
            <a:prstGeom prst="rect">
              <a:avLst/>
            </a:prstGeom>
            <a:solidFill>
              <a:srgbClr val="9E381C"/>
            </a:solidFill>
            <a:ln w="12700">
              <a:no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algn="ctr" defTabSz="1096963" rtl="0" fontAlgn="base">
                <a:spcBef>
                  <a:spcPct val="0"/>
                </a:spcBef>
                <a:spcAft>
                  <a:spcPct val="0"/>
                </a:spcAft>
                <a:defRPr/>
              </a:pPr>
              <a:endParaRPr lang="en-US" sz="28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153" name="Rectangle 61"/>
            <p:cNvSpPr/>
            <p:nvPr/>
          </p:nvSpPr>
          <p:spPr bwMode="auto">
            <a:xfrm>
              <a:off x="6821707" y="1232894"/>
              <a:ext cx="2026458" cy="2294466"/>
            </a:xfrm>
            <a:prstGeom prst="rect">
              <a:avLst/>
            </a:prstGeom>
            <a:gradFill rotWithShape="1">
              <a:gsLst>
                <a:gs pos="0">
                  <a:srgbClr val="000000">
                    <a:alpha val="28000"/>
                  </a:srgbClr>
                </a:gs>
                <a:gs pos="43000">
                  <a:srgbClr val="FFFFFF">
                    <a:alpha val="37000"/>
                  </a:srgbClr>
                </a:gs>
                <a:gs pos="44000">
                  <a:srgbClr val="000000">
                    <a:alpha val="75000"/>
                  </a:srgbClr>
                </a:gs>
                <a:gs pos="88000">
                  <a:srgbClr val="000000">
                    <a:alpha val="15000"/>
                  </a:srgbClr>
                </a:gs>
              </a:gsLst>
              <a:lin ang="5400000" scaled="0"/>
            </a:gradFill>
            <a:ln w="12700">
              <a:solidFill>
                <a:srgbClr val="FFFFFF">
                  <a:alpha val="30000"/>
                </a:srgbClr>
              </a:solidFill>
              <a:headEnd type="none" w="med" len="med"/>
              <a:tailEnd type="none" w="med" len="med"/>
            </a:ln>
            <a:effectLst/>
            <a:scene3d>
              <a:camera prst="orthographicFront" fov="0">
                <a:rot lat="0" lon="0" rev="0"/>
              </a:camera>
              <a:lightRig rig="glow" dir="t">
                <a:rot lat="0" lon="0" rev="6360000"/>
              </a:lightRig>
            </a:scene3d>
            <a:sp3d prstMaterial="flat">
              <a:contourClr>
                <a:srgbClr val="3497AE">
                  <a:satMod val="300000"/>
                </a:srgbClr>
              </a:contourClr>
            </a:sp3d>
          </p:spPr>
          <p:txBody>
            <a:bodyPr vert="horz" wrap="square" lIns="109728" tIns="54864" rIns="109728" bIns="54864" numCol="1" rtlCol="0" anchor="ctr" anchorCtr="0" compatLnSpc="1">
              <a:prstTxWarp prst="textNoShape">
                <a:avLst/>
              </a:prstTxWarp>
            </a:bodyPr>
            <a:lstStyle/>
            <a:p>
              <a:pPr algn="ctr" defTabSz="1096963" rtl="0" fontAlgn="base">
                <a:spcBef>
                  <a:spcPct val="0"/>
                </a:spcBef>
                <a:spcAft>
                  <a:spcPct val="0"/>
                </a:spcAft>
                <a:defRPr/>
              </a:pPr>
              <a:endParaRPr lang="en-US" sz="2800"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grpSp>
      <p:pic>
        <p:nvPicPr>
          <p:cNvPr id="154" name="Picture 5" descr="C:\Program Files\Microsoft Resource DVD Artwork\DVD_ART\Artwork_Imagery\Shapes and Graphics\trustworthy computing - security\Lock and key.png"/>
          <p:cNvPicPr>
            <a:picLocks noChangeAspect="1" noChangeArrowheads="1"/>
          </p:cNvPicPr>
          <p:nvPr/>
        </p:nvPicPr>
        <p:blipFill>
          <a:blip r:embed="rId6" cstate="print"/>
          <a:srcRect/>
          <a:stretch>
            <a:fillRect/>
          </a:stretch>
        </p:blipFill>
        <p:spPr bwMode="auto">
          <a:xfrm>
            <a:off x="7328648" y="2295152"/>
            <a:ext cx="1138009" cy="1335550"/>
          </a:xfrm>
          <a:prstGeom prst="rect">
            <a:avLst/>
          </a:prstGeom>
          <a:noFill/>
          <a:effectLst>
            <a:outerShdw blurRad="76200" dir="13500000" sy="23000" kx="1200000" algn="br" rotWithShape="0">
              <a:prstClr val="black">
                <a:alpha val="20000"/>
              </a:prstClr>
            </a:outerShdw>
          </a:effectLst>
        </p:spPr>
      </p:pic>
      <p:sp>
        <p:nvSpPr>
          <p:cNvPr id="155" name="Rectangle 8"/>
          <p:cNvSpPr>
            <a:spLocks noChangeArrowheads="1"/>
          </p:cNvSpPr>
          <p:nvPr/>
        </p:nvSpPr>
        <p:spPr bwMode="auto">
          <a:xfrm>
            <a:off x="322730" y="4096596"/>
            <a:ext cx="2105067" cy="1037203"/>
          </a:xfrm>
          <a:prstGeom prst="rect">
            <a:avLst/>
          </a:prstGeom>
          <a:noFill/>
          <a:ln w="9525">
            <a:noFill/>
            <a:miter lim="800000"/>
            <a:headEnd/>
            <a:tailEnd/>
          </a:ln>
          <a:effectLst/>
        </p:spPr>
        <p:txBody>
          <a:bodyPr wrap="square" lIns="76197" tIns="38098" rIns="76197" bIns="38098" anchor="ctr">
            <a:spAutoFit/>
          </a:bodyPr>
          <a:lstStyle/>
          <a:p>
            <a:pPr marL="228600" indent="-228600" algn="l" defTabSz="922975" rtl="0">
              <a:lnSpc>
                <a:spcPct val="90000"/>
              </a:lnSpc>
              <a:spcBef>
                <a:spcPct val="30000"/>
              </a:spcBef>
              <a:buClr>
                <a:srgbClr val="009DD3"/>
              </a:buClr>
              <a:buSzPct val="85000"/>
              <a:buFontTx/>
              <a:buBlip>
                <a:blip r:embed="rId7"/>
              </a:buBlip>
              <a:tabLst>
                <a:tab pos="1371600" algn="l"/>
              </a:tabLst>
              <a:defRPr/>
            </a:pPr>
            <a:r>
              <a:rPr lang="zh-TW" altLang="en-US" sz="1600" b="1" dirty="0">
                <a:solidFill>
                  <a:prstClr val="white"/>
                </a:solidFill>
                <a:effectLst>
                  <a:outerShdw blurRad="38100" dist="38100" dir="2700000" algn="tl">
                    <a:srgbClr val="000000">
                      <a:alpha val="43137"/>
                    </a:srgbClr>
                  </a:outerShdw>
                </a:effectLst>
                <a:latin typeface="Segoe"/>
                <a:ea typeface="+mn-ea"/>
                <a:cs typeface="+mn-cs"/>
              </a:rPr>
              <a:t>實體及虛擬環境的自動配置及更新</a:t>
            </a:r>
            <a:endParaRPr lang="en-US" sz="1600" b="1" dirty="0">
              <a:solidFill>
                <a:prstClr val="white"/>
              </a:solidFill>
              <a:effectLst>
                <a:outerShdw blurRad="38100" dist="38100" dir="2700000" algn="tl">
                  <a:srgbClr val="000000">
                    <a:alpha val="43137"/>
                  </a:srgbClr>
                </a:outerShdw>
              </a:effectLst>
              <a:latin typeface="Segoe"/>
              <a:ea typeface="+mn-ea"/>
              <a:cs typeface="+mn-cs"/>
            </a:endParaRPr>
          </a:p>
          <a:p>
            <a:pPr marL="228600" indent="-228600" algn="l" defTabSz="922975" rtl="0">
              <a:lnSpc>
                <a:spcPct val="90000"/>
              </a:lnSpc>
              <a:spcBef>
                <a:spcPct val="30000"/>
              </a:spcBef>
              <a:buClr>
                <a:srgbClr val="009DD3"/>
              </a:buClr>
              <a:buSzPct val="85000"/>
              <a:buFontTx/>
              <a:buBlip>
                <a:blip r:embed="rId7"/>
              </a:buBlip>
              <a:tabLst>
                <a:tab pos="1371600" algn="l"/>
              </a:tabLst>
              <a:defRPr/>
            </a:pPr>
            <a:r>
              <a:rPr lang="zh-TW" altLang="en-US" sz="1600" b="1" dirty="0">
                <a:solidFill>
                  <a:prstClr val="white"/>
                </a:solidFill>
                <a:effectLst>
                  <a:outerShdw blurRad="38100" dist="38100" dir="2700000" algn="tl">
                    <a:srgbClr val="000000">
                      <a:alpha val="43137"/>
                    </a:srgbClr>
                  </a:outerShdw>
                </a:effectLst>
                <a:latin typeface="Segoe"/>
                <a:ea typeface="+mn-ea"/>
                <a:cs typeface="+mn-cs"/>
              </a:rPr>
              <a:t>藉由虛擬化技術達成主機整併</a:t>
            </a:r>
            <a:endParaRPr lang="en-US" sz="1600" b="1" dirty="0">
              <a:solidFill>
                <a:prstClr val="white"/>
              </a:solidFill>
              <a:effectLst>
                <a:outerShdw blurRad="38100" dist="38100" dir="2700000" algn="tl">
                  <a:srgbClr val="000000">
                    <a:alpha val="43137"/>
                  </a:srgbClr>
                </a:outerShdw>
              </a:effectLst>
              <a:latin typeface="Segoe"/>
              <a:ea typeface="+mn-ea"/>
              <a:cs typeface="+mn-cs"/>
            </a:endParaRPr>
          </a:p>
        </p:txBody>
      </p:sp>
      <p:sp>
        <p:nvSpPr>
          <p:cNvPr id="156" name="Rectangle 9"/>
          <p:cNvSpPr>
            <a:spLocks noChangeArrowheads="1"/>
          </p:cNvSpPr>
          <p:nvPr/>
        </p:nvSpPr>
        <p:spPr bwMode="auto">
          <a:xfrm>
            <a:off x="2501153" y="4096596"/>
            <a:ext cx="2070847" cy="1332668"/>
          </a:xfrm>
          <a:prstGeom prst="rect">
            <a:avLst/>
          </a:prstGeom>
          <a:noFill/>
          <a:ln w="9525">
            <a:noFill/>
            <a:miter lim="800000"/>
            <a:headEnd/>
            <a:tailEnd/>
          </a:ln>
          <a:effectLst/>
        </p:spPr>
        <p:txBody>
          <a:bodyPr wrap="square" lIns="76197" tIns="38098" rIns="76197" bIns="38098" anchor="ctr">
            <a:spAutoFit/>
          </a:bodyPr>
          <a:lstStyle/>
          <a:p>
            <a:pPr marL="228600" indent="-228600" algn="l" defTabSz="922975" rtl="0">
              <a:lnSpc>
                <a:spcPct val="90000"/>
              </a:lnSpc>
              <a:spcBef>
                <a:spcPct val="30000"/>
              </a:spcBef>
              <a:buClr>
                <a:srgbClr val="009DD3"/>
              </a:buClr>
              <a:buSzPct val="85000"/>
              <a:buFontTx/>
              <a:buBlip>
                <a:blip r:embed="rId7"/>
              </a:buBlip>
              <a:tabLst>
                <a:tab pos="1371600" algn="l"/>
              </a:tabLst>
              <a:defRPr/>
            </a:pPr>
            <a:r>
              <a:rPr lang="zh-TW" altLang="en-US" sz="1600" b="1" dirty="0">
                <a:solidFill>
                  <a:prstClr val="white"/>
                </a:solidFill>
                <a:effectLst>
                  <a:outerShdw blurRad="38100" dist="38100" dir="2700000" algn="tl">
                    <a:srgbClr val="000000">
                      <a:alpha val="43137"/>
                    </a:srgbClr>
                  </a:outerShdw>
                </a:effectLst>
                <a:latin typeface="Segoe"/>
                <a:ea typeface="+mn-ea"/>
                <a:cs typeface="+mn-cs"/>
              </a:rPr>
              <a:t>主動的平台監視</a:t>
            </a:r>
            <a:endParaRPr lang="en-US" sz="1600" b="1" dirty="0">
              <a:solidFill>
                <a:prstClr val="white"/>
              </a:solidFill>
              <a:effectLst>
                <a:outerShdw blurRad="38100" dist="38100" dir="2700000" algn="tl">
                  <a:srgbClr val="000000">
                    <a:alpha val="43137"/>
                  </a:srgbClr>
                </a:outerShdw>
              </a:effectLst>
              <a:latin typeface="Segoe"/>
              <a:ea typeface="+mn-ea"/>
              <a:cs typeface="+mn-cs"/>
            </a:endParaRPr>
          </a:p>
          <a:p>
            <a:pPr marL="228600" indent="-228600" algn="l" defTabSz="922975" rtl="0">
              <a:lnSpc>
                <a:spcPct val="90000"/>
              </a:lnSpc>
              <a:spcBef>
                <a:spcPct val="30000"/>
              </a:spcBef>
              <a:buClr>
                <a:srgbClr val="009DD3"/>
              </a:buClr>
              <a:buSzPct val="85000"/>
              <a:buFontTx/>
              <a:buBlip>
                <a:blip r:embed="rId7"/>
              </a:buBlip>
              <a:tabLst>
                <a:tab pos="1371600" algn="l"/>
              </a:tabLst>
              <a:defRPr/>
            </a:pPr>
            <a:r>
              <a:rPr lang="zh-TW" altLang="en-US" sz="1600" b="1" dirty="0">
                <a:solidFill>
                  <a:prstClr val="white"/>
                </a:solidFill>
                <a:effectLst>
                  <a:outerShdw blurRad="38100" dist="38100" dir="2700000" algn="tl">
                    <a:srgbClr val="000000">
                      <a:alpha val="43137"/>
                    </a:srgbClr>
                  </a:outerShdw>
                </a:effectLst>
                <a:latin typeface="Segoe"/>
                <a:ea typeface="+mn-ea"/>
                <a:cs typeface="+mn-cs"/>
              </a:rPr>
              <a:t>應用系統和服務水平監視</a:t>
            </a:r>
            <a:endParaRPr lang="en-US" sz="1600" b="1" dirty="0">
              <a:solidFill>
                <a:prstClr val="white"/>
              </a:solidFill>
              <a:effectLst>
                <a:outerShdw blurRad="38100" dist="38100" dir="2700000" algn="tl">
                  <a:srgbClr val="000000">
                    <a:alpha val="43137"/>
                  </a:srgbClr>
                </a:outerShdw>
              </a:effectLst>
              <a:latin typeface="Segoe"/>
              <a:ea typeface="+mn-ea"/>
              <a:cs typeface="+mn-cs"/>
            </a:endParaRPr>
          </a:p>
          <a:p>
            <a:pPr marL="228600" indent="-228600" algn="l" defTabSz="922975" rtl="0">
              <a:lnSpc>
                <a:spcPct val="90000"/>
              </a:lnSpc>
              <a:spcBef>
                <a:spcPct val="30000"/>
              </a:spcBef>
              <a:buClr>
                <a:srgbClr val="009DD3"/>
              </a:buClr>
              <a:buSzPct val="85000"/>
              <a:buFontTx/>
              <a:buBlip>
                <a:blip r:embed="rId7"/>
              </a:buBlip>
              <a:tabLst>
                <a:tab pos="1371600" algn="l"/>
              </a:tabLst>
              <a:defRPr/>
            </a:pPr>
            <a:r>
              <a:rPr lang="zh-TW" altLang="en-US" sz="1600" b="1" dirty="0">
                <a:solidFill>
                  <a:prstClr val="white"/>
                </a:solidFill>
                <a:effectLst>
                  <a:outerShdw blurRad="38100" dist="38100" dir="2700000" algn="tl">
                    <a:srgbClr val="000000">
                      <a:alpha val="43137"/>
                    </a:srgbClr>
                  </a:outerShdw>
                </a:effectLst>
                <a:latin typeface="Segoe"/>
                <a:ea typeface="+mn-ea"/>
                <a:cs typeface="+mn-cs"/>
              </a:rPr>
              <a:t>可共通及可擴展的平台</a:t>
            </a:r>
            <a:endParaRPr lang="en-US" sz="1600" b="1" dirty="0">
              <a:solidFill>
                <a:prstClr val="white"/>
              </a:solidFill>
              <a:effectLst>
                <a:outerShdw blurRad="38100" dist="38100" dir="2700000" algn="tl">
                  <a:srgbClr val="000000">
                    <a:alpha val="43137"/>
                  </a:srgbClr>
                </a:outerShdw>
              </a:effectLst>
              <a:latin typeface="Segoe"/>
              <a:ea typeface="+mn-ea"/>
              <a:cs typeface="+mn-cs"/>
            </a:endParaRPr>
          </a:p>
        </p:txBody>
      </p:sp>
      <p:sp>
        <p:nvSpPr>
          <p:cNvPr id="157" name="Rectangle 10"/>
          <p:cNvSpPr>
            <a:spLocks noChangeArrowheads="1"/>
          </p:cNvSpPr>
          <p:nvPr/>
        </p:nvSpPr>
        <p:spPr bwMode="auto">
          <a:xfrm>
            <a:off x="4601901" y="4096596"/>
            <a:ext cx="2113239" cy="1111069"/>
          </a:xfrm>
          <a:prstGeom prst="rect">
            <a:avLst/>
          </a:prstGeom>
          <a:noFill/>
          <a:ln w="9525">
            <a:noFill/>
            <a:miter lim="800000"/>
            <a:headEnd/>
            <a:tailEnd/>
          </a:ln>
          <a:effectLst/>
        </p:spPr>
        <p:txBody>
          <a:bodyPr wrap="square" lIns="76197" tIns="38098" rIns="76197" bIns="38098" anchor="ctr">
            <a:spAutoFit/>
          </a:bodyPr>
          <a:lstStyle/>
          <a:p>
            <a:pPr marL="228600" indent="-228600" algn="l" defTabSz="922975" rtl="0">
              <a:lnSpc>
                <a:spcPct val="90000"/>
              </a:lnSpc>
              <a:spcBef>
                <a:spcPct val="30000"/>
              </a:spcBef>
              <a:buClr>
                <a:srgbClr val="009DD3"/>
              </a:buClr>
              <a:buSzPct val="85000"/>
              <a:buFontTx/>
              <a:buBlip>
                <a:blip r:embed="rId7"/>
              </a:buBlip>
              <a:tabLst>
                <a:tab pos="1371600" algn="l"/>
              </a:tabLst>
              <a:defRPr/>
            </a:pPr>
            <a:r>
              <a:rPr lang="zh-TW" altLang="en-US" sz="1600" b="1" dirty="0">
                <a:solidFill>
                  <a:prstClr val="white"/>
                </a:solidFill>
                <a:effectLst>
                  <a:outerShdw blurRad="38100" dist="38100" dir="2700000" algn="tl">
                    <a:srgbClr val="000000">
                      <a:alpha val="43137"/>
                    </a:srgbClr>
                  </a:outerShdw>
                </a:effectLst>
                <a:latin typeface="Segoe"/>
                <a:ea typeface="+mn-ea"/>
                <a:cs typeface="+mn-cs"/>
              </a:rPr>
              <a:t>組態控管和報告</a:t>
            </a:r>
            <a:endParaRPr lang="en-US" sz="1600" b="1" dirty="0">
              <a:solidFill>
                <a:prstClr val="white"/>
              </a:solidFill>
              <a:effectLst>
                <a:outerShdw blurRad="38100" dist="38100" dir="2700000" algn="tl">
                  <a:srgbClr val="000000">
                    <a:alpha val="43137"/>
                  </a:srgbClr>
                </a:outerShdw>
              </a:effectLst>
              <a:latin typeface="Segoe"/>
              <a:ea typeface="+mn-ea"/>
              <a:cs typeface="+mn-cs"/>
            </a:endParaRPr>
          </a:p>
          <a:p>
            <a:pPr marL="228600" indent="-228600" algn="l" defTabSz="922975" rtl="0">
              <a:lnSpc>
                <a:spcPct val="90000"/>
              </a:lnSpc>
              <a:spcBef>
                <a:spcPct val="30000"/>
              </a:spcBef>
              <a:buClr>
                <a:srgbClr val="009DD3"/>
              </a:buClr>
              <a:buSzPct val="85000"/>
              <a:buFontTx/>
              <a:buBlip>
                <a:blip r:embed="rId7"/>
              </a:buBlip>
              <a:tabLst>
                <a:tab pos="1371600" algn="l"/>
              </a:tabLst>
              <a:defRPr/>
            </a:pPr>
            <a:r>
              <a:rPr lang="zh-TW" altLang="en-US" sz="1600" b="1" dirty="0">
                <a:solidFill>
                  <a:prstClr val="white"/>
                </a:solidFill>
                <a:effectLst>
                  <a:outerShdw blurRad="38100" dist="38100" dir="2700000" algn="tl">
                    <a:srgbClr val="000000">
                      <a:alpha val="43137"/>
                    </a:srgbClr>
                  </a:outerShdw>
                </a:effectLst>
                <a:latin typeface="Segoe"/>
                <a:ea typeface="+mn-ea"/>
                <a:cs typeface="+mn-cs"/>
              </a:rPr>
              <a:t>集中的安全稽核</a:t>
            </a:r>
            <a:endParaRPr lang="en-US" sz="1600" b="1" dirty="0">
              <a:solidFill>
                <a:prstClr val="white"/>
              </a:solidFill>
              <a:effectLst>
                <a:outerShdw blurRad="38100" dist="38100" dir="2700000" algn="tl">
                  <a:srgbClr val="000000">
                    <a:alpha val="43137"/>
                  </a:srgbClr>
                </a:outerShdw>
              </a:effectLst>
              <a:latin typeface="Segoe"/>
              <a:ea typeface="+mn-ea"/>
              <a:cs typeface="+mn-cs"/>
            </a:endParaRPr>
          </a:p>
          <a:p>
            <a:pPr marL="228600" indent="-228600" algn="l" defTabSz="922975" rtl="0">
              <a:lnSpc>
                <a:spcPct val="90000"/>
              </a:lnSpc>
              <a:spcBef>
                <a:spcPct val="30000"/>
              </a:spcBef>
              <a:buClr>
                <a:srgbClr val="009DD3"/>
              </a:buClr>
              <a:buSzPct val="85000"/>
              <a:buFontTx/>
              <a:buBlip>
                <a:blip r:embed="rId7"/>
              </a:buBlip>
              <a:tabLst>
                <a:tab pos="1371600" algn="l"/>
              </a:tabLst>
              <a:defRPr/>
            </a:pPr>
            <a:r>
              <a:rPr lang="zh-TW" altLang="en-US" sz="1600" b="1" dirty="0">
                <a:solidFill>
                  <a:prstClr val="white"/>
                </a:solidFill>
                <a:effectLst>
                  <a:outerShdw blurRad="38100" dist="38100" dir="2700000" algn="tl">
                    <a:srgbClr val="000000">
                      <a:alpha val="43137"/>
                    </a:srgbClr>
                  </a:outerShdw>
                </a:effectLst>
                <a:latin typeface="Segoe"/>
                <a:ea typeface="+mn-ea"/>
                <a:cs typeface="+mn-cs"/>
              </a:rPr>
              <a:t>完整的安全身份辨識和資產管理</a:t>
            </a:r>
            <a:endParaRPr lang="en-US" sz="1600" b="1" dirty="0">
              <a:solidFill>
                <a:prstClr val="white"/>
              </a:solidFill>
              <a:effectLst>
                <a:outerShdw blurRad="38100" dist="38100" dir="2700000" algn="tl">
                  <a:srgbClr val="000000">
                    <a:alpha val="43137"/>
                  </a:srgbClr>
                </a:outerShdw>
              </a:effectLst>
              <a:latin typeface="Segoe"/>
              <a:ea typeface="+mn-ea"/>
              <a:cs typeface="+mn-cs"/>
            </a:endParaRPr>
          </a:p>
        </p:txBody>
      </p:sp>
      <p:sp>
        <p:nvSpPr>
          <p:cNvPr id="158" name="Rectangle 42"/>
          <p:cNvSpPr>
            <a:spLocks noChangeArrowheads="1"/>
          </p:cNvSpPr>
          <p:nvPr/>
        </p:nvSpPr>
        <p:spPr bwMode="auto">
          <a:xfrm>
            <a:off x="6859788" y="4096596"/>
            <a:ext cx="2069930" cy="1332668"/>
          </a:xfrm>
          <a:prstGeom prst="rect">
            <a:avLst/>
          </a:prstGeom>
          <a:noFill/>
          <a:ln w="9525">
            <a:noFill/>
            <a:miter lim="800000"/>
            <a:headEnd/>
            <a:tailEnd/>
          </a:ln>
          <a:effectLst/>
        </p:spPr>
        <p:txBody>
          <a:bodyPr wrap="square" lIns="76197" tIns="38098" rIns="0" bIns="38098" anchor="ctr">
            <a:spAutoFit/>
          </a:bodyPr>
          <a:lstStyle/>
          <a:p>
            <a:pPr marL="228600" indent="-228600" algn="l" defTabSz="922975" rtl="0">
              <a:lnSpc>
                <a:spcPct val="90000"/>
              </a:lnSpc>
              <a:spcBef>
                <a:spcPct val="30000"/>
              </a:spcBef>
              <a:buClr>
                <a:srgbClr val="009DD3"/>
              </a:buClr>
              <a:buSzPct val="85000"/>
              <a:buFontTx/>
              <a:buBlip>
                <a:blip r:embed="rId7"/>
              </a:buBlip>
              <a:tabLst>
                <a:tab pos="1371600" algn="l"/>
              </a:tabLst>
              <a:defRPr/>
            </a:pPr>
            <a:r>
              <a:rPr lang="zh-TW" altLang="en-US" sz="1600" b="1" dirty="0">
                <a:solidFill>
                  <a:prstClr val="white"/>
                </a:solidFill>
                <a:effectLst>
                  <a:outerShdw blurRad="38100" dist="38100" dir="2700000" algn="tl">
                    <a:srgbClr val="000000">
                      <a:alpha val="43137"/>
                    </a:srgbClr>
                  </a:outerShdw>
                </a:effectLst>
                <a:latin typeface="Segoe"/>
                <a:ea typeface="+mn-ea"/>
                <a:cs typeface="+mn-cs"/>
              </a:rPr>
              <a:t>藉虛擬化管理技術讓企業永續營運</a:t>
            </a:r>
            <a:endParaRPr lang="en-US" sz="1600" b="1" dirty="0">
              <a:solidFill>
                <a:prstClr val="white"/>
              </a:solidFill>
              <a:effectLst>
                <a:outerShdw blurRad="38100" dist="38100" dir="2700000" algn="tl">
                  <a:srgbClr val="000000">
                    <a:alpha val="43137"/>
                  </a:srgbClr>
                </a:outerShdw>
              </a:effectLst>
              <a:latin typeface="Segoe"/>
              <a:ea typeface="+mn-ea"/>
              <a:cs typeface="+mn-cs"/>
            </a:endParaRPr>
          </a:p>
          <a:p>
            <a:pPr marL="228600" indent="-228600" algn="l" defTabSz="922975" rtl="0">
              <a:lnSpc>
                <a:spcPct val="90000"/>
              </a:lnSpc>
              <a:spcBef>
                <a:spcPct val="30000"/>
              </a:spcBef>
              <a:buClr>
                <a:srgbClr val="009DD3"/>
              </a:buClr>
              <a:buSzPct val="85000"/>
              <a:buFontTx/>
              <a:buBlip>
                <a:blip r:embed="rId7"/>
              </a:buBlip>
              <a:tabLst>
                <a:tab pos="1371600" algn="l"/>
              </a:tabLst>
              <a:defRPr/>
            </a:pPr>
            <a:r>
              <a:rPr lang="zh-TW" altLang="en-US" sz="1600" b="1" dirty="0">
                <a:solidFill>
                  <a:prstClr val="white"/>
                </a:solidFill>
                <a:effectLst>
                  <a:outerShdw blurRad="38100" dist="38100" dir="2700000" algn="tl">
                    <a:srgbClr val="000000">
                      <a:alpha val="43137"/>
                    </a:srgbClr>
                  </a:outerShdw>
                </a:effectLst>
                <a:latin typeface="Segoe"/>
                <a:ea typeface="+mn-ea"/>
                <a:cs typeface="+mn-cs"/>
              </a:rPr>
              <a:t>實體與虛擬資源的備份和還原</a:t>
            </a:r>
            <a:r>
              <a:rPr lang="en-US" sz="1600" b="1" dirty="0">
                <a:solidFill>
                  <a:prstClr val="white"/>
                </a:solidFill>
                <a:effectLst>
                  <a:outerShdw blurRad="38100" dist="38100" dir="2700000" algn="tl">
                    <a:srgbClr val="000000">
                      <a:alpha val="43137"/>
                    </a:srgbClr>
                  </a:outerShdw>
                </a:effectLst>
                <a:latin typeface="Segoe"/>
                <a:ea typeface="+mn-ea"/>
                <a:cs typeface="+mn-cs"/>
              </a:rPr>
              <a:t> </a:t>
            </a:r>
          </a:p>
          <a:p>
            <a:pPr marL="228600" indent="-228600" algn="l" defTabSz="922975" rtl="0">
              <a:lnSpc>
                <a:spcPct val="90000"/>
              </a:lnSpc>
              <a:spcBef>
                <a:spcPct val="30000"/>
              </a:spcBef>
              <a:buClr>
                <a:srgbClr val="009DD3"/>
              </a:buClr>
              <a:buSzPct val="85000"/>
              <a:buFontTx/>
              <a:buBlip>
                <a:blip r:embed="rId7"/>
              </a:buBlip>
              <a:tabLst>
                <a:tab pos="1371600" algn="l"/>
              </a:tabLst>
              <a:defRPr/>
            </a:pPr>
            <a:r>
              <a:rPr lang="zh-TW" altLang="en-US" sz="1600" b="1" dirty="0">
                <a:solidFill>
                  <a:prstClr val="white"/>
                </a:solidFill>
                <a:effectLst>
                  <a:outerShdw blurRad="38100" dist="38100" dir="2700000" algn="tl">
                    <a:srgbClr val="000000">
                      <a:alpha val="43137"/>
                    </a:srgbClr>
                  </a:outerShdw>
                </a:effectLst>
                <a:latin typeface="Segoe"/>
                <a:ea typeface="+mn-ea"/>
                <a:cs typeface="+mn-cs"/>
              </a:rPr>
              <a:t>災難復原</a:t>
            </a:r>
            <a:endParaRPr lang="en-US" sz="1600" b="1" dirty="0">
              <a:solidFill>
                <a:prstClr val="white"/>
              </a:solidFill>
              <a:effectLst>
                <a:outerShdw blurRad="38100" dist="38100" dir="2700000" algn="tl">
                  <a:srgbClr val="000000">
                    <a:alpha val="43137"/>
                  </a:srgbClr>
                </a:outerShdw>
              </a:effectLst>
              <a:latin typeface="Segoe"/>
              <a:ea typeface="+mn-ea"/>
              <a:cs typeface="+mn-cs"/>
            </a:endParaRPr>
          </a:p>
        </p:txBody>
      </p:sp>
      <p:sp>
        <p:nvSpPr>
          <p:cNvPr id="159" name="Rectangle 63"/>
          <p:cNvSpPr/>
          <p:nvPr/>
        </p:nvSpPr>
        <p:spPr>
          <a:xfrm>
            <a:off x="228600" y="1577352"/>
            <a:ext cx="2164976" cy="400110"/>
          </a:xfrm>
          <a:prstGeom prst="rect">
            <a:avLst/>
          </a:prstGeom>
        </p:spPr>
        <p:txBody>
          <a:bodyPr wrap="square">
            <a:spAutoFit/>
          </a:bodyPr>
          <a:lstStyle/>
          <a:p>
            <a:pPr algn="ctr" defTabSz="1096963" rtl="0">
              <a:defRPr/>
            </a:pPr>
            <a:r>
              <a:rPr lang="zh-TW" altLang="en-US" sz="2000" b="1" kern="1200" dirty="0">
                <a:solidFill>
                  <a:srgbClr val="FFFFFF"/>
                </a:solidFill>
                <a:effectLst>
                  <a:outerShdw blurRad="38100" dist="38100" dir="2700000" algn="tl">
                    <a:srgbClr val="000000">
                      <a:alpha val="43137"/>
                    </a:srgbClr>
                  </a:outerShdw>
                </a:effectLst>
                <a:latin typeface="Segoe" pitchFamily="34" charset="0"/>
                <a:ea typeface="+mn-ea"/>
                <a:cs typeface="+mn-cs"/>
              </a:rPr>
              <a:t>組態管理</a:t>
            </a:r>
            <a:endParaRPr lang="en-US" altLang="zh-CN" sz="2000" b="1"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160" name="Rectangle 64"/>
          <p:cNvSpPr/>
          <p:nvPr/>
        </p:nvSpPr>
        <p:spPr>
          <a:xfrm>
            <a:off x="2411505" y="1577352"/>
            <a:ext cx="2164976" cy="400110"/>
          </a:xfrm>
          <a:prstGeom prst="rect">
            <a:avLst/>
          </a:prstGeom>
        </p:spPr>
        <p:txBody>
          <a:bodyPr wrap="square">
            <a:spAutoFit/>
          </a:bodyPr>
          <a:lstStyle/>
          <a:p>
            <a:pPr algn="ctr" defTabSz="1096963" rtl="0">
              <a:defRPr/>
            </a:pPr>
            <a:r>
              <a:rPr lang="zh-TW" altLang="en-US" sz="2000" b="1" kern="1200" dirty="0">
                <a:solidFill>
                  <a:srgbClr val="FFFFFF"/>
                </a:solidFill>
                <a:effectLst>
                  <a:outerShdw blurRad="38100" dist="38100" dir="2700000" algn="tl">
                    <a:srgbClr val="000000">
                      <a:alpha val="43137"/>
                    </a:srgbClr>
                  </a:outerShdw>
                </a:effectLst>
                <a:latin typeface="Segoe" pitchFamily="34" charset="0"/>
                <a:ea typeface="+mn-ea"/>
                <a:cs typeface="+mn-cs"/>
              </a:rPr>
              <a:t>端對端監視</a:t>
            </a:r>
            <a:endParaRPr lang="en-US" altLang="zh-CN" sz="2000" b="1"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161" name="Rectangle 65"/>
          <p:cNvSpPr/>
          <p:nvPr/>
        </p:nvSpPr>
        <p:spPr>
          <a:xfrm>
            <a:off x="4648199" y="1577352"/>
            <a:ext cx="2164976" cy="400110"/>
          </a:xfrm>
          <a:prstGeom prst="rect">
            <a:avLst/>
          </a:prstGeom>
        </p:spPr>
        <p:txBody>
          <a:bodyPr wrap="square">
            <a:spAutoFit/>
          </a:bodyPr>
          <a:lstStyle/>
          <a:p>
            <a:pPr algn="ctr" defTabSz="1096963" rtl="0">
              <a:defRPr/>
            </a:pPr>
            <a:r>
              <a:rPr lang="zh-TW" altLang="en-US" sz="2000" b="1" kern="1200" dirty="0">
                <a:solidFill>
                  <a:srgbClr val="FFFFFF"/>
                </a:solidFill>
                <a:effectLst>
                  <a:outerShdw blurRad="38100" dist="38100" dir="2700000" algn="tl">
                    <a:srgbClr val="000000">
                      <a:alpha val="43137"/>
                    </a:srgbClr>
                  </a:outerShdw>
                </a:effectLst>
                <a:latin typeface="Segoe" pitchFamily="34" charset="0"/>
                <a:ea typeface="+mn-ea"/>
                <a:cs typeface="+mn-cs"/>
              </a:rPr>
              <a:t>遵循法規</a:t>
            </a:r>
            <a:r>
              <a:rPr lang="en-US" altLang="zh-TW" sz="2000" b="1" kern="1200" dirty="0">
                <a:solidFill>
                  <a:srgbClr val="FFFFFF"/>
                </a:solidFill>
                <a:effectLst>
                  <a:outerShdw blurRad="38100" dist="38100" dir="2700000" algn="tl">
                    <a:srgbClr val="000000">
                      <a:alpha val="43137"/>
                    </a:srgbClr>
                  </a:outerShdw>
                </a:effectLst>
                <a:latin typeface="Segoe" pitchFamily="34" charset="0"/>
                <a:ea typeface="+mn-ea"/>
                <a:cs typeface="+mn-cs"/>
              </a:rPr>
              <a:t>/</a:t>
            </a:r>
            <a:r>
              <a:rPr lang="zh-TW" altLang="en-US" sz="2000" b="1" kern="1200" dirty="0">
                <a:solidFill>
                  <a:srgbClr val="FFFFFF"/>
                </a:solidFill>
                <a:effectLst>
                  <a:outerShdw blurRad="38100" dist="38100" dir="2700000" algn="tl">
                    <a:srgbClr val="000000">
                      <a:alpha val="43137"/>
                    </a:srgbClr>
                  </a:outerShdw>
                </a:effectLst>
                <a:latin typeface="Segoe" pitchFamily="34" charset="0"/>
                <a:ea typeface="+mn-ea"/>
                <a:cs typeface="+mn-cs"/>
              </a:rPr>
              <a:t>規範</a:t>
            </a:r>
            <a:endParaRPr lang="en-US" altLang="zh-CN" sz="2000" b="1"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
        <p:nvSpPr>
          <p:cNvPr id="162" name="Rectangle 66"/>
          <p:cNvSpPr/>
          <p:nvPr/>
        </p:nvSpPr>
        <p:spPr>
          <a:xfrm>
            <a:off x="6817657" y="1577352"/>
            <a:ext cx="2164976" cy="400110"/>
          </a:xfrm>
          <a:prstGeom prst="rect">
            <a:avLst/>
          </a:prstGeom>
        </p:spPr>
        <p:txBody>
          <a:bodyPr wrap="square">
            <a:spAutoFit/>
          </a:bodyPr>
          <a:lstStyle/>
          <a:p>
            <a:pPr algn="ctr" defTabSz="1096963" rtl="0">
              <a:defRPr/>
            </a:pPr>
            <a:r>
              <a:rPr lang="zh-TW" altLang="en-US" sz="2000" b="1" kern="1200" dirty="0">
                <a:solidFill>
                  <a:srgbClr val="FFFFFF"/>
                </a:solidFill>
                <a:effectLst>
                  <a:outerShdw blurRad="38100" dist="38100" dir="2700000" algn="tl">
                    <a:srgbClr val="000000">
                      <a:alpha val="43137"/>
                    </a:srgbClr>
                  </a:outerShdw>
                </a:effectLst>
                <a:latin typeface="Segoe" pitchFamily="34" charset="0"/>
                <a:ea typeface="+mn-ea"/>
                <a:cs typeface="+mn-cs"/>
              </a:rPr>
              <a:t>資料保護及還原</a:t>
            </a:r>
            <a:endParaRPr lang="en-US" altLang="zh-CN" sz="2000" b="1" kern="1200" dirty="0">
              <a:solidFill>
                <a:srgbClr val="FFFFFF"/>
              </a:solidFill>
              <a:effectLst>
                <a:outerShdw blurRad="38100" dist="38100" dir="2700000" algn="tl">
                  <a:srgbClr val="000000">
                    <a:alpha val="43137"/>
                  </a:srgbClr>
                </a:outerShdw>
              </a:effectLst>
              <a:latin typeface="Segoe" pitchFamily="34" charset="0"/>
              <a:ea typeface="+mn-ea"/>
              <a:cs typeface="+mn-cs"/>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000" dirty="0" smtClean="0"/>
              <a:t>SMSE </a:t>
            </a:r>
            <a:r>
              <a:rPr lang="zh-TW" altLang="en-US" sz="4000" dirty="0" smtClean="0"/>
              <a:t>的產品組合與授權方式</a:t>
            </a:r>
            <a:endParaRPr lang="zh-TW" altLang="en-US" sz="4000" dirty="0"/>
          </a:p>
        </p:txBody>
      </p:sp>
      <p:sp>
        <p:nvSpPr>
          <p:cNvPr id="4" name="Rounded Rectangle 3"/>
          <p:cNvSpPr/>
          <p:nvPr/>
        </p:nvSpPr>
        <p:spPr bwMode="auto">
          <a:xfrm>
            <a:off x="512952" y="1285860"/>
            <a:ext cx="8058614" cy="5124515"/>
          </a:xfrm>
          <a:prstGeom prst="roundRect">
            <a:avLst>
              <a:gd name="adj" fmla="val 6741"/>
            </a:avLst>
          </a:prstGeom>
          <a:gradFill flip="none" rotWithShape="1">
            <a:gsLst>
              <a:gs pos="0">
                <a:srgbClr val="009DD3">
                  <a:alpha val="55000"/>
                </a:srgbClr>
              </a:gs>
              <a:gs pos="50000">
                <a:srgbClr val="0E2852"/>
              </a:gs>
              <a:gs pos="100000">
                <a:srgbClr val="133872"/>
              </a:gs>
            </a:gsLst>
            <a:lin ang="162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a:spAutoFit/>
          </a:bodyPr>
          <a:lstStyle/>
          <a:p>
            <a:pPr marL="280988" indent="-280988" defTabSz="914327">
              <a:lnSpc>
                <a:spcPct val="90000"/>
              </a:lnSpc>
              <a:spcBef>
                <a:spcPts val="0"/>
              </a:spcBef>
              <a:spcAft>
                <a:spcPts val="600"/>
              </a:spcAft>
              <a:buClr>
                <a:schemeClr val="tx2"/>
              </a:buClr>
              <a:buSzPct val="95000"/>
              <a:buBlip>
                <a:blip r:embed="rId2"/>
              </a:buBlip>
              <a:defRPr/>
            </a:pPr>
            <a:r>
              <a:rPr lang="en-US" sz="2000" b="1" dirty="0" smtClean="0">
                <a:solidFill>
                  <a:srgbClr val="FFFF00"/>
                </a:solidFill>
                <a:effectLst>
                  <a:outerShdw blurRad="38100" dist="38100" dir="2700000" algn="tl">
                    <a:srgbClr val="000000">
                      <a:alpha val="43137"/>
                    </a:srgbClr>
                  </a:outerShdw>
                </a:effectLst>
              </a:rPr>
              <a:t>System Center, Server Management Suite Enterprise </a:t>
            </a:r>
            <a:r>
              <a:rPr lang="en-US" sz="2000" b="1" dirty="0" smtClean="0">
                <a:effectLst>
                  <a:outerShdw blurRad="38100" dist="38100" dir="2700000" algn="tl">
                    <a:srgbClr val="000000">
                      <a:alpha val="43137"/>
                    </a:srgbClr>
                  </a:outerShdw>
                </a:effectLst>
              </a:rPr>
              <a:t>(SMSE) </a:t>
            </a:r>
            <a:r>
              <a:rPr lang="zh-TW" altLang="en-US" sz="2000" b="1" dirty="0" smtClean="0">
                <a:effectLst>
                  <a:outerShdw blurRad="38100" dist="38100" dir="2700000" algn="tl">
                    <a:srgbClr val="000000">
                      <a:alpha val="43137"/>
                    </a:srgbClr>
                  </a:outerShdw>
                </a:effectLst>
              </a:rPr>
              <a:t>是一套全方位的虛擬化管理解決方案</a:t>
            </a:r>
            <a:endParaRPr lang="en-US" sz="2000" b="1" dirty="0" smtClean="0">
              <a:effectLst>
                <a:outerShdw blurRad="38100" dist="38100" dir="2700000" algn="tl">
                  <a:srgbClr val="000000">
                    <a:alpha val="43137"/>
                  </a:srgbClr>
                </a:outerShdw>
              </a:effectLst>
            </a:endParaRPr>
          </a:p>
          <a:p>
            <a:pPr marL="571500" lvl="1" indent="-228600">
              <a:lnSpc>
                <a:spcPct val="90000"/>
              </a:lnSpc>
              <a:spcBef>
                <a:spcPts val="0"/>
              </a:spcBef>
              <a:spcAft>
                <a:spcPts val="600"/>
              </a:spcAft>
              <a:buClr>
                <a:schemeClr val="tx2"/>
              </a:buClr>
              <a:buSzPct val="80000"/>
              <a:buBlip>
                <a:blip r:embed="rId3"/>
              </a:buBlip>
              <a:defRPr/>
            </a:pPr>
            <a:r>
              <a:rPr lang="zh-TW" altLang="en-US" sz="1600" b="1" dirty="0" smtClean="0">
                <a:effectLst>
                  <a:outerShdw blurRad="38100" dist="38100" dir="2700000" algn="tl">
                    <a:srgbClr val="000000">
                      <a:alpha val="43137"/>
                    </a:srgbClr>
                  </a:outerShdw>
                </a:effectLst>
              </a:rPr>
              <a:t>同時也提供了實體</a:t>
            </a:r>
            <a:r>
              <a:rPr lang="en-US" altLang="zh-TW" sz="1600" b="1" dirty="0" smtClean="0">
                <a:effectLst>
                  <a:outerShdw blurRad="38100" dist="38100" dir="2700000" algn="tl">
                    <a:srgbClr val="000000">
                      <a:alpha val="43137"/>
                    </a:srgbClr>
                  </a:outerShdw>
                </a:effectLst>
              </a:rPr>
              <a:t>,  </a:t>
            </a:r>
            <a:r>
              <a:rPr lang="en-US" sz="1600" b="1" dirty="0" smtClean="0">
                <a:effectLst>
                  <a:outerShdw blurRad="38100" dist="38100" dir="2700000" algn="tl">
                    <a:srgbClr val="000000">
                      <a:alpha val="43137"/>
                    </a:srgbClr>
                  </a:outerShdw>
                </a:effectLst>
              </a:rPr>
              <a:t>Windows Server </a:t>
            </a:r>
            <a:r>
              <a:rPr lang="zh-TW" altLang="en-US" sz="1600" b="1" dirty="0" smtClean="0">
                <a:effectLst>
                  <a:outerShdw blurRad="38100" dist="38100" dir="2700000" algn="tl">
                    <a:srgbClr val="000000">
                      <a:alpha val="43137"/>
                    </a:srgbClr>
                  </a:outerShdw>
                </a:effectLst>
              </a:rPr>
              <a:t>及儲存環境的完整管理</a:t>
            </a:r>
            <a:r>
              <a:rPr lang="en-US" altLang="zh-TW" sz="1600" b="1" dirty="0" smtClean="0">
                <a:effectLst>
                  <a:outerShdw blurRad="38100" dist="38100" dir="2700000" algn="tl">
                    <a:srgbClr val="000000">
                      <a:alpha val="43137"/>
                    </a:srgbClr>
                  </a:outerShdw>
                </a:effectLst>
              </a:rPr>
              <a:t>. SMSE </a:t>
            </a:r>
            <a:r>
              <a:rPr lang="zh-TW" altLang="en-US" sz="1600" b="1" dirty="0" smtClean="0">
                <a:effectLst>
                  <a:outerShdw blurRad="38100" dist="38100" dir="2700000" algn="tl">
                    <a:srgbClr val="000000">
                      <a:alpha val="43137"/>
                    </a:srgbClr>
                  </a:outerShdw>
                </a:effectLst>
              </a:rPr>
              <a:t>包括了以下的產品</a:t>
            </a:r>
            <a:r>
              <a:rPr lang="en-US" altLang="zh-TW" sz="1600" b="1" dirty="0" smtClean="0">
                <a:effectLst>
                  <a:outerShdw blurRad="38100" dist="38100" dir="2700000" algn="tl">
                    <a:srgbClr val="000000">
                      <a:alpha val="43137"/>
                    </a:srgbClr>
                  </a:outerShdw>
                </a:effectLst>
              </a:rPr>
              <a:t>:</a:t>
            </a:r>
          </a:p>
          <a:p>
            <a:pPr marL="571500" lvl="1" indent="-228600">
              <a:lnSpc>
                <a:spcPct val="90000"/>
              </a:lnSpc>
              <a:spcBef>
                <a:spcPts val="0"/>
              </a:spcBef>
              <a:spcAft>
                <a:spcPts val="600"/>
              </a:spcAft>
              <a:buClr>
                <a:schemeClr val="tx2"/>
              </a:buClr>
              <a:buSzPct val="80000"/>
              <a:defRPr/>
            </a:pPr>
            <a:endParaRPr lang="en-US" sz="1600" b="1" dirty="0" smtClean="0">
              <a:effectLst>
                <a:outerShdw blurRad="38100" dist="38100" dir="2700000" algn="tl">
                  <a:srgbClr val="000000">
                    <a:alpha val="43137"/>
                  </a:srgbClr>
                </a:outerShdw>
              </a:effectLst>
            </a:endParaRPr>
          </a:p>
          <a:p>
            <a:pPr lvl="3" indent="-457200">
              <a:lnSpc>
                <a:spcPct val="90000"/>
              </a:lnSpc>
              <a:spcBef>
                <a:spcPts val="0"/>
              </a:spcBef>
              <a:spcAft>
                <a:spcPts val="600"/>
              </a:spcAft>
              <a:buFont typeface="Arial" pitchFamily="34" charset="0"/>
              <a:buChar char="•"/>
            </a:pPr>
            <a:r>
              <a:rPr lang="en-US" b="1" dirty="0" smtClean="0">
                <a:effectLst>
                  <a:outerShdw blurRad="38100" dist="38100" dir="2700000" algn="tl">
                    <a:srgbClr val="000000">
                      <a:alpha val="43137"/>
                    </a:srgbClr>
                  </a:outerShdw>
                </a:effectLst>
              </a:rPr>
              <a:t>System Center Virtual Machine Manager 2008</a:t>
            </a:r>
          </a:p>
          <a:p>
            <a:pPr lvl="3" indent="-457200">
              <a:lnSpc>
                <a:spcPct val="90000"/>
              </a:lnSpc>
              <a:spcBef>
                <a:spcPts val="0"/>
              </a:spcBef>
              <a:spcAft>
                <a:spcPts val="600"/>
              </a:spcAft>
              <a:buFont typeface="Arial" pitchFamily="34" charset="0"/>
              <a:buChar char="•"/>
            </a:pPr>
            <a:r>
              <a:rPr lang="en-US" b="1" dirty="0" smtClean="0">
                <a:effectLst>
                  <a:outerShdw blurRad="38100" dist="38100" dir="2700000" algn="tl">
                    <a:srgbClr val="000000">
                      <a:alpha val="43137"/>
                    </a:srgbClr>
                  </a:outerShdw>
                </a:effectLst>
              </a:rPr>
              <a:t>System Center Operations Manager 2007 Enterprise Edition</a:t>
            </a:r>
          </a:p>
          <a:p>
            <a:pPr lvl="3" indent="-457200">
              <a:lnSpc>
                <a:spcPct val="90000"/>
              </a:lnSpc>
              <a:spcBef>
                <a:spcPts val="0"/>
              </a:spcBef>
              <a:spcAft>
                <a:spcPts val="600"/>
              </a:spcAft>
              <a:buFont typeface="Arial" pitchFamily="34" charset="0"/>
              <a:buChar char="•"/>
            </a:pPr>
            <a:r>
              <a:rPr lang="en-US" b="1" dirty="0" smtClean="0">
                <a:effectLst>
                  <a:outerShdw blurRad="38100" dist="38100" dir="2700000" algn="tl">
                    <a:srgbClr val="000000">
                      <a:alpha val="43137"/>
                    </a:srgbClr>
                  </a:outerShdw>
                </a:effectLst>
              </a:rPr>
              <a:t>System Center Data Protection Manager 2007 Enterprise Edition</a:t>
            </a:r>
          </a:p>
          <a:p>
            <a:pPr lvl="3" indent="-457200">
              <a:lnSpc>
                <a:spcPct val="90000"/>
              </a:lnSpc>
              <a:spcBef>
                <a:spcPts val="0"/>
              </a:spcBef>
              <a:spcAft>
                <a:spcPts val="600"/>
              </a:spcAft>
              <a:buFont typeface="Arial" pitchFamily="34" charset="0"/>
              <a:buChar char="•"/>
            </a:pPr>
            <a:r>
              <a:rPr lang="en-US" b="1" dirty="0" smtClean="0">
                <a:effectLst>
                  <a:outerShdw blurRad="38100" dist="38100" dir="2700000" algn="tl">
                    <a:srgbClr val="000000">
                      <a:alpha val="43137"/>
                    </a:srgbClr>
                  </a:outerShdw>
                </a:effectLst>
              </a:rPr>
              <a:t>System Center Configuration Manager 2007</a:t>
            </a:r>
          </a:p>
          <a:p>
            <a:pPr lvl="3" indent="-457200">
              <a:lnSpc>
                <a:spcPct val="90000"/>
              </a:lnSpc>
              <a:spcBef>
                <a:spcPts val="0"/>
              </a:spcBef>
              <a:spcAft>
                <a:spcPts val="600"/>
              </a:spcAft>
            </a:pPr>
            <a:endParaRPr lang="en-US" sz="1400" b="1" dirty="0" smtClean="0">
              <a:effectLst>
                <a:outerShdw blurRad="38100" dist="38100" dir="2700000" algn="tl">
                  <a:srgbClr val="000000">
                    <a:alpha val="43137"/>
                  </a:srgbClr>
                </a:outerShdw>
              </a:effectLst>
            </a:endParaRPr>
          </a:p>
          <a:p>
            <a:pPr marL="280988" indent="-280988" defTabSz="914327">
              <a:lnSpc>
                <a:spcPct val="90000"/>
              </a:lnSpc>
              <a:spcBef>
                <a:spcPts val="0"/>
              </a:spcBef>
              <a:spcAft>
                <a:spcPts val="600"/>
              </a:spcAft>
              <a:buClr>
                <a:schemeClr val="tx2"/>
              </a:buClr>
              <a:buSzPct val="95000"/>
              <a:buBlip>
                <a:blip r:embed="rId2"/>
              </a:buBlip>
              <a:defRPr/>
            </a:pPr>
            <a:r>
              <a:rPr lang="en-US" sz="2000" b="1" dirty="0" smtClean="0">
                <a:effectLst>
                  <a:outerShdw blurRad="38100" dist="38100" dir="2700000" algn="tl">
                    <a:srgbClr val="000000">
                      <a:alpha val="43137"/>
                    </a:srgbClr>
                  </a:outerShdw>
                </a:effectLst>
              </a:rPr>
              <a:t>Server Management Suite Enterprise </a:t>
            </a:r>
            <a:r>
              <a:rPr lang="zh-TW" altLang="en-US" sz="2000" b="1" dirty="0" smtClean="0">
                <a:effectLst>
                  <a:outerShdw blurRad="38100" dist="38100" dir="2700000" algn="tl">
                    <a:srgbClr val="000000">
                      <a:alpha val="43137"/>
                    </a:srgbClr>
                  </a:outerShdw>
                </a:effectLst>
              </a:rPr>
              <a:t>的</a:t>
            </a:r>
            <a:r>
              <a:rPr lang="zh-TW" altLang="en-US" sz="2000" b="1" dirty="0" smtClean="0">
                <a:effectLst>
                  <a:glow rad="101600">
                    <a:srgbClr val="FF0000">
                      <a:alpha val="60000"/>
                    </a:srgbClr>
                  </a:glow>
                  <a:outerShdw blurRad="38100" dist="38100" dir="2700000" algn="tl">
                    <a:srgbClr val="000000">
                      <a:alpha val="43137"/>
                    </a:srgbClr>
                  </a:outerShdw>
                </a:effectLst>
              </a:rPr>
              <a:t>授權方式是依實體主機數採計 </a:t>
            </a:r>
            <a:r>
              <a:rPr lang="en-US" altLang="zh-TW" sz="2000" b="1" dirty="0" smtClean="0">
                <a:effectLst>
                  <a:glow rad="101600">
                    <a:srgbClr val="FF0000">
                      <a:alpha val="60000"/>
                    </a:srgbClr>
                  </a:glow>
                  <a:outerShdw blurRad="38100" dist="38100" dir="2700000" algn="tl">
                    <a:srgbClr val="000000">
                      <a:alpha val="43137"/>
                    </a:srgbClr>
                  </a:outerShdw>
                </a:effectLst>
              </a:rPr>
              <a:t>(</a:t>
            </a:r>
            <a:r>
              <a:rPr lang="en-US" sz="2000" b="1" dirty="0" smtClean="0">
                <a:effectLst>
                  <a:glow rad="101600">
                    <a:srgbClr val="FF0000">
                      <a:alpha val="60000"/>
                    </a:srgbClr>
                  </a:glow>
                  <a:outerShdw blurRad="38100" dist="38100" dir="2700000" algn="tl">
                    <a:srgbClr val="000000">
                      <a:alpha val="43137"/>
                    </a:srgbClr>
                  </a:outerShdw>
                </a:effectLst>
              </a:rPr>
              <a:t>per physical host basis)</a:t>
            </a:r>
          </a:p>
          <a:p>
            <a:pPr marL="280988" indent="-280988" defTabSz="914327">
              <a:lnSpc>
                <a:spcPct val="90000"/>
              </a:lnSpc>
              <a:spcBef>
                <a:spcPts val="0"/>
              </a:spcBef>
              <a:spcAft>
                <a:spcPts val="600"/>
              </a:spcAft>
              <a:buClr>
                <a:schemeClr val="tx2"/>
              </a:buClr>
              <a:buSzPct val="95000"/>
              <a:buBlip>
                <a:blip r:embed="rId2"/>
              </a:buBlip>
              <a:defRPr/>
            </a:pPr>
            <a:r>
              <a:rPr lang="zh-TW" altLang="en-US" sz="2000" b="1" dirty="0" smtClean="0">
                <a:effectLst>
                  <a:outerShdw blurRad="38100" dist="38100" dir="2700000" algn="tl">
                    <a:srgbClr val="000000">
                      <a:alpha val="43137"/>
                    </a:srgbClr>
                  </a:outerShdw>
                </a:effectLst>
              </a:rPr>
              <a:t>可管理一部實體主機 </a:t>
            </a:r>
            <a:r>
              <a:rPr lang="en-US" altLang="zh-TW" sz="2000" b="1" dirty="0" smtClean="0">
                <a:effectLst>
                  <a:outerShdw blurRad="38100" dist="38100" dir="2700000" algn="tl">
                    <a:srgbClr val="000000">
                      <a:alpha val="43137"/>
                    </a:srgbClr>
                  </a:outerShdw>
                </a:effectLst>
              </a:rPr>
              <a:t>(</a:t>
            </a:r>
            <a:r>
              <a:rPr lang="en-US" sz="2000" b="1" dirty="0" smtClean="0">
                <a:effectLst>
                  <a:outerShdw blurRad="38100" dist="38100" dir="2700000" algn="tl">
                    <a:srgbClr val="000000">
                      <a:alpha val="43137"/>
                    </a:srgbClr>
                  </a:outerShdw>
                </a:effectLst>
              </a:rPr>
              <a:t>physical host server) </a:t>
            </a:r>
            <a:r>
              <a:rPr lang="zh-TW" altLang="en-US" sz="2000" b="1" dirty="0" smtClean="0">
                <a:effectLst>
                  <a:outerShdw blurRad="38100" dist="38100" dir="2700000" algn="tl">
                    <a:srgbClr val="000000">
                      <a:alpha val="43137"/>
                    </a:srgbClr>
                  </a:outerShdw>
                </a:effectLst>
              </a:rPr>
              <a:t>內 </a:t>
            </a:r>
            <a:r>
              <a:rPr lang="en-US" altLang="zh-TW" sz="2000" b="1" dirty="0" smtClean="0">
                <a:effectLst>
                  <a:outerShdw blurRad="38100" dist="38100" dir="2700000" algn="tl">
                    <a:srgbClr val="000000">
                      <a:alpha val="43137"/>
                    </a:srgbClr>
                  </a:outerShdw>
                </a:effectLst>
              </a:rPr>
              <a:t>“</a:t>
            </a:r>
            <a:r>
              <a:rPr lang="zh-TW" altLang="en-US" sz="2000" b="1" dirty="0" smtClean="0">
                <a:effectLst>
                  <a:glow rad="101600">
                    <a:srgbClr val="FF0000">
                      <a:alpha val="60000"/>
                    </a:srgbClr>
                  </a:glow>
                  <a:outerShdw blurRad="38100" dist="38100" dir="2700000" algn="tl">
                    <a:srgbClr val="000000">
                      <a:alpha val="43137"/>
                    </a:srgbClr>
                  </a:outerShdw>
                </a:effectLst>
              </a:rPr>
              <a:t>無數量限制</a:t>
            </a:r>
            <a:r>
              <a:rPr lang="en-US" altLang="zh-TW" sz="2000" b="1" dirty="0" smtClean="0">
                <a:effectLst>
                  <a:outerShdw blurRad="38100" dist="38100" dir="2700000" algn="tl">
                    <a:srgbClr val="000000">
                      <a:alpha val="43137"/>
                    </a:srgbClr>
                  </a:outerShdw>
                </a:effectLst>
              </a:rPr>
              <a:t>” </a:t>
            </a:r>
            <a:r>
              <a:rPr lang="zh-TW" altLang="en-US" sz="2000" b="1" dirty="0" smtClean="0">
                <a:effectLst>
                  <a:outerShdw blurRad="38100" dist="38100" dir="2700000" algn="tl">
                    <a:srgbClr val="000000">
                      <a:alpha val="43137"/>
                    </a:srgbClr>
                  </a:outerShdw>
                </a:effectLst>
              </a:rPr>
              <a:t>的作業系統環境 </a:t>
            </a:r>
            <a:r>
              <a:rPr lang="en-US" altLang="zh-TW" sz="2000" b="1" dirty="0" smtClean="0">
                <a:effectLst>
                  <a:outerShdw blurRad="38100" dist="38100" dir="2700000" algn="tl">
                    <a:srgbClr val="000000">
                      <a:alpha val="43137"/>
                    </a:srgbClr>
                  </a:outerShdw>
                </a:effectLst>
              </a:rPr>
              <a:t>(</a:t>
            </a:r>
            <a:r>
              <a:rPr lang="en-US" sz="2000" b="1" dirty="0" smtClean="0">
                <a:effectLst>
                  <a:outerShdw blurRad="38100" dist="38100" dir="2700000" algn="tl">
                    <a:srgbClr val="000000">
                      <a:alpha val="43137"/>
                    </a:srgbClr>
                  </a:outerShdw>
                </a:effectLst>
              </a:rPr>
              <a:t>operating system environments, “OSEs”)</a:t>
            </a:r>
          </a:p>
          <a:p>
            <a:pPr marL="280988" indent="-280988" defTabSz="914327">
              <a:lnSpc>
                <a:spcPct val="90000"/>
              </a:lnSpc>
              <a:spcBef>
                <a:spcPts val="0"/>
              </a:spcBef>
              <a:spcAft>
                <a:spcPts val="600"/>
              </a:spcAft>
              <a:buClr>
                <a:schemeClr val="tx2"/>
              </a:buClr>
              <a:buSzPct val="95000"/>
              <a:defRPr/>
            </a:pPr>
            <a:endParaRPr lang="en-US" sz="2000" b="1" dirty="0" smtClean="0">
              <a:effectLst>
                <a:glow rad="101600">
                  <a:srgbClr val="FF0000">
                    <a:alpha val="60000"/>
                  </a:srgbClr>
                </a:glow>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sz="3600" dirty="0" smtClean="0"/>
              <a:t>1. </a:t>
            </a:r>
            <a:r>
              <a:rPr lang="zh-TW" altLang="en-US" sz="3600" u="sng" dirty="0" smtClean="0"/>
              <a:t>異質虛擬資料中心</a:t>
            </a:r>
            <a:r>
              <a:rPr lang="zh-TW" altLang="en-US" sz="3600" dirty="0" smtClean="0"/>
              <a:t>集中管理方案</a:t>
            </a:r>
            <a:endParaRPr lang="zh-TW" altLang="en-US" sz="3600" dirty="0"/>
          </a:p>
        </p:txBody>
      </p:sp>
      <p:sp>
        <p:nvSpPr>
          <p:cNvPr id="17" name="Rectangle 6"/>
          <p:cNvSpPr/>
          <p:nvPr/>
        </p:nvSpPr>
        <p:spPr>
          <a:xfrm>
            <a:off x="0" y="3657600"/>
            <a:ext cx="9144000" cy="844443"/>
          </a:xfrm>
          <a:prstGeom prst="rect">
            <a:avLst/>
          </a:prstGeom>
          <a:gradFill flip="none" rotWithShape="1">
            <a:gsLst>
              <a:gs pos="0">
                <a:srgbClr val="FFFFFF">
                  <a:alpha val="0"/>
                </a:srgbClr>
              </a:gs>
              <a:gs pos="100000">
                <a:srgbClr val="000000">
                  <a:alpha val="37000"/>
                </a:srgbClr>
              </a:gs>
            </a:gsLst>
            <a:lin ang="162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305739" fontAlgn="base">
              <a:spcBef>
                <a:spcPct val="0"/>
              </a:spcBef>
              <a:spcAft>
                <a:spcPct val="0"/>
              </a:spcAft>
            </a:pPr>
            <a:endParaRPr lang="en-US" sz="5700" dirty="0" smtClean="0">
              <a:solidFill>
                <a:srgbClr val="000000"/>
              </a:solidFill>
              <a:latin typeface="Segoe" pitchFamily="34" charset="0"/>
            </a:endParaRPr>
          </a:p>
        </p:txBody>
      </p:sp>
      <p:sp>
        <p:nvSpPr>
          <p:cNvPr id="18" name="Rounded Rectangle 5"/>
          <p:cNvSpPr/>
          <p:nvPr/>
        </p:nvSpPr>
        <p:spPr>
          <a:xfrm>
            <a:off x="576072" y="1592766"/>
            <a:ext cx="4837176" cy="5027490"/>
          </a:xfrm>
          <a:prstGeom prst="roundRect">
            <a:avLst>
              <a:gd name="adj" fmla="val 5531"/>
            </a:avLst>
          </a:prstGeom>
          <a:gradFill flip="none" rotWithShape="1">
            <a:gsLst>
              <a:gs pos="0">
                <a:srgbClr val="009DD3">
                  <a:alpha val="55000"/>
                </a:srgbClr>
              </a:gs>
              <a:gs pos="50000">
                <a:srgbClr val="0E2852"/>
              </a:gs>
              <a:gs pos="100000">
                <a:srgbClr val="133872"/>
              </a:gs>
            </a:gsLst>
            <a:lin ang="162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1097280" rtlCol="0" anchor="t"/>
          <a:lstStyle/>
          <a:p>
            <a:pPr indent="-342900">
              <a:lnSpc>
                <a:spcPct val="80000"/>
              </a:lnSpc>
              <a:spcBef>
                <a:spcPts val="600"/>
              </a:spcBef>
              <a:spcAft>
                <a:spcPts val="600"/>
              </a:spcAft>
              <a:buSzPct val="80000"/>
              <a:defRPr/>
            </a:pPr>
            <a:r>
              <a:rPr lang="zh-TW" altLang="en-US"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資源最大化</a:t>
            </a:r>
            <a:endParaRPr lang="en-US"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a:p>
            <a:pPr marL="344488" lvl="1" indent="-233363">
              <a:lnSpc>
                <a:spcPct val="80000"/>
              </a:lnSpc>
              <a:spcBef>
                <a:spcPct val="20000"/>
              </a:spcBef>
              <a:spcAft>
                <a:spcPts val="300"/>
              </a:spcAft>
              <a:buSzPct val="80000"/>
              <a:buBlip>
                <a:blip r:embed="rId2"/>
              </a:buBlip>
              <a:defRPr/>
            </a:pPr>
            <a:r>
              <a:rPr lang="en-US" sz="1050" dirty="0" smtClean="0">
                <a:solidFill>
                  <a:schemeClr val="bg1"/>
                </a:solidFill>
              </a:rPr>
              <a:t>Hyper-V, Virtual Server, </a:t>
            </a:r>
            <a:r>
              <a:rPr lang="zh-TW" altLang="en-US" sz="1050" dirty="0" smtClean="0">
                <a:solidFill>
                  <a:schemeClr val="bg1"/>
                </a:solidFill>
              </a:rPr>
              <a:t>及</a:t>
            </a:r>
            <a:r>
              <a:rPr lang="en-US" sz="1050" dirty="0" smtClean="0">
                <a:solidFill>
                  <a:schemeClr val="bg1"/>
                </a:solidFill>
              </a:rPr>
              <a:t> VMware ESX server </a:t>
            </a:r>
            <a:r>
              <a:rPr lang="zh-TW" altLang="en-US" sz="1050" dirty="0" smtClean="0">
                <a:solidFill>
                  <a:schemeClr val="bg1"/>
                </a:solidFill>
              </a:rPr>
              <a:t>虛擬機器集中佈署與管理</a:t>
            </a:r>
            <a:endParaRPr lang="en-US" sz="1050" dirty="0" smtClean="0">
              <a:solidFill>
                <a:schemeClr val="bg1"/>
              </a:solidFill>
            </a:endParaRPr>
          </a:p>
          <a:p>
            <a:pPr marL="344488" lvl="1" indent="-233363">
              <a:lnSpc>
                <a:spcPct val="80000"/>
              </a:lnSpc>
              <a:spcBef>
                <a:spcPct val="20000"/>
              </a:spcBef>
              <a:spcAft>
                <a:spcPts val="300"/>
              </a:spcAft>
              <a:buSzPct val="80000"/>
              <a:buBlip>
                <a:blip r:embed="rId2"/>
              </a:buBlip>
              <a:defRPr/>
            </a:pPr>
            <a:r>
              <a:rPr lang="zh-TW" altLang="en-US" sz="1050" dirty="0" smtClean="0"/>
              <a:t>智能的虛擬機器配置</a:t>
            </a:r>
            <a:endParaRPr lang="en-US" sz="1050" dirty="0" smtClean="0">
              <a:solidFill>
                <a:schemeClr val="bg1"/>
              </a:solidFill>
            </a:endParaRPr>
          </a:p>
          <a:p>
            <a:pPr marL="344488" lvl="1" indent="-233363">
              <a:lnSpc>
                <a:spcPct val="80000"/>
              </a:lnSpc>
              <a:spcBef>
                <a:spcPct val="20000"/>
              </a:spcBef>
              <a:spcAft>
                <a:spcPts val="300"/>
              </a:spcAft>
              <a:buSzPct val="80000"/>
              <a:buBlip>
                <a:blip r:embed="rId2"/>
              </a:buBlip>
              <a:defRPr/>
            </a:pPr>
            <a:r>
              <a:rPr lang="zh-TW" altLang="en-US" sz="1050" dirty="0" smtClean="0">
                <a:solidFill>
                  <a:schemeClr val="bg1"/>
                </a:solidFill>
              </a:rPr>
              <a:t>快速且可靠的  實體轉虛擬 和 虛擬轉虛擬  轉換</a:t>
            </a:r>
            <a:endParaRPr lang="en-US" sz="1050" dirty="0" smtClean="0">
              <a:solidFill>
                <a:schemeClr val="bg1"/>
              </a:solidFill>
            </a:endParaRPr>
          </a:p>
          <a:p>
            <a:pPr marL="344488" lvl="1" indent="-233363">
              <a:lnSpc>
                <a:spcPct val="80000"/>
              </a:lnSpc>
              <a:spcBef>
                <a:spcPct val="20000"/>
              </a:spcBef>
              <a:spcAft>
                <a:spcPts val="300"/>
              </a:spcAft>
              <a:buSzPct val="80000"/>
              <a:buBlip>
                <a:blip r:embed="rId2"/>
              </a:buBlip>
              <a:defRPr/>
            </a:pPr>
            <a:r>
              <a:rPr lang="zh-TW" altLang="en-US" sz="1050" dirty="0" smtClean="0">
                <a:solidFill>
                  <a:schemeClr val="bg1"/>
                </a:solidFill>
              </a:rPr>
              <a:t>透過 </a:t>
            </a:r>
            <a:r>
              <a:rPr lang="en-US" sz="1050" dirty="0" smtClean="0">
                <a:solidFill>
                  <a:schemeClr val="bg1"/>
                </a:solidFill>
              </a:rPr>
              <a:t>Operations Manager </a:t>
            </a:r>
            <a:r>
              <a:rPr lang="zh-TW" altLang="en-US" sz="1050" dirty="0" smtClean="0">
                <a:solidFill>
                  <a:schemeClr val="bg1"/>
                </a:solidFill>
              </a:rPr>
              <a:t>可進行最完整的應用系統和服務水平監視</a:t>
            </a:r>
            <a:endParaRPr lang="en-US" sz="1050" dirty="0" smtClean="0">
              <a:solidFill>
                <a:schemeClr val="bg1"/>
              </a:solidFill>
            </a:endParaRPr>
          </a:p>
          <a:p>
            <a:pPr marL="344488" lvl="1" indent="-233363">
              <a:lnSpc>
                <a:spcPct val="80000"/>
              </a:lnSpc>
              <a:spcBef>
                <a:spcPct val="20000"/>
              </a:spcBef>
              <a:spcAft>
                <a:spcPts val="300"/>
              </a:spcAft>
              <a:buSzPct val="80000"/>
              <a:buBlip>
                <a:blip r:embed="rId2"/>
              </a:buBlip>
              <a:defRPr/>
            </a:pPr>
            <a:r>
              <a:rPr lang="zh-TW" altLang="en-US" sz="1050" dirty="0" smtClean="0">
                <a:solidFill>
                  <a:schemeClr val="bg1"/>
                </a:solidFill>
              </a:rPr>
              <a:t>整合了</a:t>
            </a:r>
            <a:r>
              <a:rPr lang="en-US" sz="1050" dirty="0" smtClean="0">
                <a:solidFill>
                  <a:schemeClr val="bg1"/>
                </a:solidFill>
              </a:rPr>
              <a:t> Performance and Resource Optimization (PRO)</a:t>
            </a:r>
            <a:endParaRPr lang="en-US" sz="1100" dirty="0" smtClean="0">
              <a:solidFill>
                <a:schemeClr val="bg1"/>
              </a:solidFill>
            </a:endParaRPr>
          </a:p>
          <a:p>
            <a:pPr indent="-342900">
              <a:lnSpc>
                <a:spcPct val="80000"/>
              </a:lnSpc>
              <a:spcBef>
                <a:spcPts val="600"/>
              </a:spcBef>
              <a:spcAft>
                <a:spcPts val="600"/>
              </a:spcAft>
              <a:buSzPct val="80000"/>
              <a:defRPr/>
            </a:pPr>
            <a:r>
              <a:rPr lang="zh-TW" altLang="en-US"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提高管理靈活度</a:t>
            </a:r>
            <a:endParaRPr lang="en-US"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a:p>
            <a:pPr marL="344488" lvl="1" indent="-233363">
              <a:lnSpc>
                <a:spcPct val="80000"/>
              </a:lnSpc>
              <a:spcBef>
                <a:spcPct val="20000"/>
              </a:spcBef>
              <a:spcAft>
                <a:spcPts val="300"/>
              </a:spcAft>
              <a:buSzPct val="80000"/>
              <a:buBlip>
                <a:blip r:embed="rId2"/>
              </a:buBlip>
              <a:defRPr/>
            </a:pPr>
            <a:r>
              <a:rPr lang="zh-TW" altLang="en-US" sz="1050" dirty="0" smtClean="0">
                <a:solidFill>
                  <a:schemeClr val="bg1"/>
                </a:solidFill>
              </a:rPr>
              <a:t>透過套用</a:t>
            </a:r>
            <a:r>
              <a:rPr lang="zh-TW" altLang="en-US" sz="1050" dirty="0" smtClean="0"/>
              <a:t>樣板可迅速完成新機和虛擬機的配置</a:t>
            </a:r>
            <a:endParaRPr lang="en-US" sz="1050" dirty="0" smtClean="0">
              <a:solidFill>
                <a:schemeClr val="bg1"/>
              </a:solidFill>
            </a:endParaRPr>
          </a:p>
          <a:p>
            <a:pPr marL="344488" lvl="1" indent="-233363">
              <a:lnSpc>
                <a:spcPct val="80000"/>
              </a:lnSpc>
              <a:spcBef>
                <a:spcPct val="20000"/>
              </a:spcBef>
              <a:spcAft>
                <a:spcPts val="300"/>
              </a:spcAft>
              <a:buSzPct val="80000"/>
              <a:buBlip>
                <a:blip r:embed="rId2"/>
              </a:buBlip>
              <a:defRPr/>
            </a:pPr>
            <a:r>
              <a:rPr lang="zh-TW" altLang="en-US" sz="1050" dirty="0" smtClean="0">
                <a:solidFill>
                  <a:schemeClr val="bg1"/>
                </a:solidFill>
              </a:rPr>
              <a:t>集中化的基礎架構元件庫</a:t>
            </a:r>
            <a:endParaRPr lang="en-US" sz="1050" dirty="0" smtClean="0">
              <a:solidFill>
                <a:schemeClr val="bg1"/>
              </a:solidFill>
            </a:endParaRPr>
          </a:p>
          <a:p>
            <a:pPr marL="344488" lvl="1" indent="-233363">
              <a:lnSpc>
                <a:spcPct val="80000"/>
              </a:lnSpc>
              <a:spcBef>
                <a:spcPct val="20000"/>
              </a:spcBef>
              <a:spcAft>
                <a:spcPts val="300"/>
              </a:spcAft>
              <a:buSzPct val="80000"/>
              <a:buBlip>
                <a:blip r:embed="rId2"/>
              </a:buBlip>
              <a:defRPr/>
            </a:pPr>
            <a:r>
              <a:rPr lang="zh-TW" altLang="en-US" sz="1050" dirty="0" smtClean="0">
                <a:solidFill>
                  <a:schemeClr val="bg1"/>
                </a:solidFill>
              </a:rPr>
              <a:t>可運用並延伸既有儲存設備和叢集架構</a:t>
            </a:r>
            <a:endParaRPr lang="en-US" sz="1050" dirty="0" smtClean="0">
              <a:solidFill>
                <a:schemeClr val="bg1"/>
              </a:solidFill>
            </a:endParaRPr>
          </a:p>
          <a:p>
            <a:pPr marL="344488" lvl="1" indent="-233363">
              <a:lnSpc>
                <a:spcPct val="80000"/>
              </a:lnSpc>
              <a:spcBef>
                <a:spcPct val="20000"/>
              </a:spcBef>
              <a:spcAft>
                <a:spcPts val="300"/>
              </a:spcAft>
              <a:buSzPct val="80000"/>
              <a:buBlip>
                <a:blip r:embed="rId2"/>
              </a:buBlip>
              <a:defRPr/>
            </a:pPr>
            <a:r>
              <a:rPr lang="zh-TW" altLang="en-US" sz="1050" dirty="0" smtClean="0">
                <a:solidFill>
                  <a:schemeClr val="bg1"/>
                </a:solidFill>
              </a:rPr>
              <a:t>提供虛擬機器存取及</a:t>
            </a:r>
            <a:r>
              <a:rPr lang="zh-TW" altLang="en-US" sz="1050" dirty="0" smtClean="0"/>
              <a:t>授權</a:t>
            </a:r>
            <a:r>
              <a:rPr lang="zh-TW" altLang="en-US" sz="1050" dirty="0" smtClean="0">
                <a:solidFill>
                  <a:schemeClr val="bg1"/>
                </a:solidFill>
              </a:rPr>
              <a:t>管理</a:t>
            </a:r>
            <a:endParaRPr lang="en-US" sz="1050" dirty="0" smtClean="0">
              <a:solidFill>
                <a:schemeClr val="bg1"/>
              </a:solidFill>
            </a:endParaRPr>
          </a:p>
          <a:p>
            <a:pPr indent="-342900">
              <a:lnSpc>
                <a:spcPct val="80000"/>
              </a:lnSpc>
              <a:spcBef>
                <a:spcPts val="600"/>
              </a:spcBef>
              <a:spcAft>
                <a:spcPts val="600"/>
              </a:spcAft>
              <a:buSzPct val="80000"/>
              <a:defRPr/>
            </a:pPr>
            <a:r>
              <a:rPr lang="zh-TW" altLang="en-US"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充分善用既有技能</a:t>
            </a:r>
            <a:endParaRPr lang="en-US"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a:p>
            <a:pPr marL="344488" lvl="1" indent="-233363">
              <a:lnSpc>
                <a:spcPct val="80000"/>
              </a:lnSpc>
              <a:spcBef>
                <a:spcPct val="20000"/>
              </a:spcBef>
              <a:spcAft>
                <a:spcPts val="300"/>
              </a:spcAft>
              <a:buSzPct val="80000"/>
              <a:buBlip>
                <a:blip r:embed="rId2"/>
              </a:buBlip>
              <a:defRPr/>
            </a:pPr>
            <a:r>
              <a:rPr lang="zh-TW" altLang="en-US" sz="1050" dirty="0" smtClean="0">
                <a:solidFill>
                  <a:schemeClr val="bg1"/>
                </a:solidFill>
              </a:rPr>
              <a:t>相似的使用者界面</a:t>
            </a:r>
            <a:r>
              <a:rPr lang="en-US" sz="1050" dirty="0" smtClean="0">
                <a:solidFill>
                  <a:schemeClr val="bg1"/>
                </a:solidFill>
              </a:rPr>
              <a:t>, </a:t>
            </a:r>
            <a:r>
              <a:rPr lang="zh-TW" altLang="en-US" sz="1050" dirty="0" smtClean="0">
                <a:solidFill>
                  <a:schemeClr val="bg1"/>
                </a:solidFill>
              </a:rPr>
              <a:t>僅需俱備一般管理基礎能力</a:t>
            </a:r>
            <a:r>
              <a:rPr lang="en-US" sz="1050" dirty="0" smtClean="0">
                <a:solidFill>
                  <a:schemeClr val="bg1"/>
                </a:solidFill>
              </a:rPr>
              <a:t> </a:t>
            </a:r>
          </a:p>
          <a:p>
            <a:pPr marL="344488" lvl="1" indent="-233363">
              <a:lnSpc>
                <a:spcPct val="80000"/>
              </a:lnSpc>
              <a:spcBef>
                <a:spcPct val="20000"/>
              </a:spcBef>
              <a:spcAft>
                <a:spcPts val="300"/>
              </a:spcAft>
              <a:buSzPct val="80000"/>
              <a:buBlip>
                <a:blip r:embed="rId2"/>
              </a:buBlip>
              <a:defRPr/>
            </a:pPr>
            <a:r>
              <a:rPr lang="zh-TW" altLang="en-US" sz="1050" dirty="0" smtClean="0">
                <a:solidFill>
                  <a:schemeClr val="bg1"/>
                </a:solidFill>
              </a:rPr>
              <a:t>單一主控台即可同時監視實體及虛擬機器</a:t>
            </a:r>
            <a:endParaRPr lang="en-US" sz="1050" dirty="0" smtClean="0">
              <a:solidFill>
                <a:schemeClr val="bg1"/>
              </a:solidFill>
            </a:endParaRPr>
          </a:p>
          <a:p>
            <a:pPr marL="344488" lvl="1" indent="-233363">
              <a:lnSpc>
                <a:spcPct val="80000"/>
              </a:lnSpc>
              <a:spcBef>
                <a:spcPct val="20000"/>
              </a:spcBef>
              <a:spcAft>
                <a:spcPts val="300"/>
              </a:spcAft>
              <a:buSzPct val="80000"/>
              <a:buBlip>
                <a:blip r:embed="rId2"/>
              </a:buBlip>
              <a:defRPr/>
            </a:pPr>
            <a:r>
              <a:rPr lang="zh-TW" altLang="en-US" sz="1050" dirty="0" smtClean="0">
                <a:solidFill>
                  <a:schemeClr val="bg1"/>
                </a:solidFill>
              </a:rPr>
              <a:t>使用 </a:t>
            </a:r>
            <a:r>
              <a:rPr lang="en-US" sz="1050" dirty="0" err="1" smtClean="0">
                <a:solidFill>
                  <a:schemeClr val="bg1"/>
                </a:solidFill>
              </a:rPr>
              <a:t>PowerShell</a:t>
            </a:r>
            <a:r>
              <a:rPr lang="en-US" sz="1050" dirty="0" smtClean="0">
                <a:solidFill>
                  <a:schemeClr val="bg1"/>
                </a:solidFill>
              </a:rPr>
              <a:t> </a:t>
            </a:r>
            <a:r>
              <a:rPr lang="zh-TW" altLang="en-US" sz="1050" dirty="0" smtClean="0">
                <a:solidFill>
                  <a:schemeClr val="bg1"/>
                </a:solidFill>
              </a:rPr>
              <a:t>可完全程式化管理</a:t>
            </a:r>
            <a:r>
              <a:rPr lang="en-US" sz="1050" dirty="0" smtClean="0">
                <a:solidFill>
                  <a:schemeClr val="bg1"/>
                </a:solidFill>
              </a:rPr>
              <a:t> </a:t>
            </a:r>
          </a:p>
        </p:txBody>
      </p:sp>
      <p:cxnSp>
        <p:nvCxnSpPr>
          <p:cNvPr id="20" name="Straight Connector 7"/>
          <p:cNvCxnSpPr/>
          <p:nvPr/>
        </p:nvCxnSpPr>
        <p:spPr>
          <a:xfrm>
            <a:off x="569699" y="2563035"/>
            <a:ext cx="4837176" cy="1588"/>
          </a:xfrm>
          <a:prstGeom prst="line">
            <a:avLst/>
          </a:prstGeom>
          <a:ln>
            <a:solidFill>
              <a:schemeClr val="bg1">
                <a:lumMod val="85000"/>
                <a:alpha val="34000"/>
              </a:schemeClr>
            </a:solidFill>
          </a:ln>
        </p:spPr>
        <p:style>
          <a:lnRef idx="1">
            <a:schemeClr val="accent1"/>
          </a:lnRef>
          <a:fillRef idx="0">
            <a:schemeClr val="accent1"/>
          </a:fillRef>
          <a:effectRef idx="0">
            <a:schemeClr val="accent1"/>
          </a:effectRef>
          <a:fontRef idx="minor">
            <a:schemeClr val="tx1"/>
          </a:fontRef>
        </p:style>
      </p:cxnSp>
      <p:sp>
        <p:nvSpPr>
          <p:cNvPr id="21" name="Rounded Rectangle 10"/>
          <p:cNvSpPr/>
          <p:nvPr/>
        </p:nvSpPr>
        <p:spPr>
          <a:xfrm>
            <a:off x="611606" y="1639824"/>
            <a:ext cx="4755921" cy="640080"/>
          </a:xfrm>
          <a:prstGeom prst="roundRect">
            <a:avLst>
              <a:gd name="adj" fmla="val 34028"/>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2" name="Picture 3" descr="SC-VMM_bL_r"/>
          <p:cNvPicPr>
            <a:picLocks noChangeAspect="1" noChangeArrowheads="1"/>
          </p:cNvPicPr>
          <p:nvPr/>
        </p:nvPicPr>
        <p:blipFill>
          <a:blip r:embed="rId3">
            <a:lum bright="100000" contrast="100000"/>
          </a:blip>
          <a:stretch>
            <a:fillRect/>
          </a:stretch>
        </p:blipFill>
        <p:spPr bwMode="auto">
          <a:xfrm>
            <a:off x="755904" y="1739064"/>
            <a:ext cx="2667000" cy="649602"/>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10" name="內容版面配置區 9" descr="SCVMM-Starting VM.jpg"/>
          <p:cNvPicPr>
            <a:picLocks noGrp="1" noChangeAspect="1"/>
          </p:cNvPicPr>
          <p:nvPr>
            <p:ph idx="1"/>
          </p:nvPr>
        </p:nvPicPr>
        <p:blipFill>
          <a:blip r:embed="rId4"/>
          <a:stretch>
            <a:fillRect/>
          </a:stretch>
        </p:blipFill>
        <p:spPr>
          <a:xfrm>
            <a:off x="5214942" y="2189161"/>
            <a:ext cx="3558132" cy="2668599"/>
          </a:xfrm>
          <a:prstGeom prst="rect">
            <a:avLst/>
          </a:prstGeom>
          <a:noFill/>
          <a:effectLst>
            <a:outerShdw blurRad="304800" dist="38100" dir="2700000" algn="tl" rotWithShape="0">
              <a:prstClr val="black">
                <a:alpha val="40000"/>
              </a:prstClr>
            </a:outerShdw>
            <a:reflection blurRad="6350" stA="52000" endA="300" endPos="35000" dir="5400000" sy="-100000" algn="bl" rotWithShape="0"/>
          </a:effectLst>
          <a:scene3d>
            <a:camera prst="perspectiveHeroicExtremeLeftFacing"/>
            <a:lightRig rig="threePt" dir="t"/>
          </a:scene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sz="4000" dirty="0" smtClean="0"/>
              <a:t>SCVMM 2008 </a:t>
            </a:r>
            <a:r>
              <a:rPr lang="zh-TW" altLang="en-US" sz="4000" dirty="0" smtClean="0"/>
              <a:t>的架構</a:t>
            </a:r>
            <a:endParaRPr lang="zh-TW" altLang="en-US" sz="4000" dirty="0"/>
          </a:p>
        </p:txBody>
      </p:sp>
      <p:sp>
        <p:nvSpPr>
          <p:cNvPr id="113" name="Rounded Rectangle 111"/>
          <p:cNvSpPr/>
          <p:nvPr/>
        </p:nvSpPr>
        <p:spPr bwMode="auto">
          <a:xfrm>
            <a:off x="6629400" y="4097100"/>
            <a:ext cx="2362200" cy="2061710"/>
          </a:xfrm>
          <a:prstGeom prst="roundRect">
            <a:avLst>
              <a:gd name="adj" fmla="val 9033"/>
            </a:avLst>
          </a:prstGeom>
          <a:gradFill flip="none" rotWithShape="1">
            <a:gsLst>
              <a:gs pos="0">
                <a:srgbClr val="9BBB59">
                  <a:lumMod val="75000"/>
                  <a:shade val="30000"/>
                  <a:satMod val="115000"/>
                </a:srgbClr>
              </a:gs>
              <a:gs pos="50000">
                <a:srgbClr val="334216">
                  <a:alpha val="80000"/>
                </a:srgbClr>
              </a:gs>
              <a:gs pos="100000">
                <a:srgbClr val="9BBB59">
                  <a:lumMod val="75000"/>
                  <a:shade val="100000"/>
                  <a:satMod val="115000"/>
                  <a:alpha val="90000"/>
                </a:srgbClr>
              </a:gs>
            </a:gsLst>
            <a:lin ang="5400000" scaled="1"/>
            <a:tileRect/>
          </a:gradFill>
          <a:ln w="25400" cap="flat" cmpd="sng" algn="ctr">
            <a:noFill/>
            <a:prstDash val="solid"/>
          </a:ln>
          <a:effectLst/>
          <a:scene3d>
            <a:camera prst="orthographicFront">
              <a:rot lat="0" lon="0" rev="0"/>
            </a:camera>
            <a:lightRig rig="contrasting" dir="t">
              <a:rot lat="0" lon="0" rev="5400000"/>
            </a:lightRig>
          </a:scene3d>
          <a:sp3d prstMaterial="metal">
            <a:bevelT w="88900" h="88900"/>
          </a:sp3d>
        </p:spPr>
        <p:txBody>
          <a:bodyPr tIns="91440"/>
          <a:lstStyle/>
          <a:p>
            <a:pPr marL="0" marR="0" lvl="0" indent="-342900" algn="ctr" defTabSz="457200" rtl="0" eaLnBrk="1" fontAlgn="base" latinLnBrk="0" hangingPunct="1">
              <a:lnSpc>
                <a:spcPct val="80000"/>
              </a:lnSpc>
              <a:spcBef>
                <a:spcPct val="0"/>
              </a:spcBef>
              <a:spcAft>
                <a:spcPts val="600"/>
              </a:spcAft>
              <a:buClrTx/>
              <a:buSzTx/>
              <a:buFontTx/>
              <a:buNone/>
              <a:tabLst/>
              <a:defRPr/>
            </a:pPr>
            <a:r>
              <a:rPr kumimoji="0" 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rPr>
              <a:t>VMware VI3</a:t>
            </a:r>
          </a:p>
        </p:txBody>
      </p:sp>
      <p:pic>
        <p:nvPicPr>
          <p:cNvPr id="114" name="Picture 34" descr="Blue Embossed Cylinder"/>
          <p:cNvPicPr>
            <a:picLocks noChangeAspect="1" noChangeArrowheads="1"/>
          </p:cNvPicPr>
          <p:nvPr/>
        </p:nvPicPr>
        <p:blipFill>
          <a:blip r:embed="rId2">
            <a:grayscl/>
          </a:blip>
          <a:srcRect/>
          <a:stretch>
            <a:fillRect/>
          </a:stretch>
        </p:blipFill>
        <p:spPr bwMode="auto">
          <a:xfrm>
            <a:off x="3733800" y="2627076"/>
            <a:ext cx="1549400" cy="846138"/>
          </a:xfrm>
          <a:prstGeom prst="rect">
            <a:avLst/>
          </a:prstGeom>
          <a:noFill/>
          <a:ln w="9525">
            <a:noFill/>
            <a:miter lim="800000"/>
            <a:headEnd/>
            <a:tailEnd/>
          </a:ln>
        </p:spPr>
      </p:pic>
      <p:pic>
        <p:nvPicPr>
          <p:cNvPr id="115" name="Picture 106"/>
          <p:cNvPicPr>
            <a:picLocks noChangeAspect="1" noChangeArrowheads="1"/>
          </p:cNvPicPr>
          <p:nvPr/>
        </p:nvPicPr>
        <p:blipFill>
          <a:blip r:embed="rId3"/>
          <a:srcRect/>
          <a:stretch>
            <a:fillRect/>
          </a:stretch>
        </p:blipFill>
        <p:spPr bwMode="auto">
          <a:xfrm>
            <a:off x="4056888" y="3057289"/>
            <a:ext cx="914400" cy="255587"/>
          </a:xfrm>
          <a:prstGeom prst="rect">
            <a:avLst/>
          </a:prstGeom>
          <a:noFill/>
          <a:ln w="9525">
            <a:noFill/>
            <a:miter lim="800000"/>
            <a:headEnd/>
            <a:tailEnd/>
          </a:ln>
        </p:spPr>
      </p:pic>
      <p:sp>
        <p:nvSpPr>
          <p:cNvPr id="116" name="Rounded Rectangle 105"/>
          <p:cNvSpPr/>
          <p:nvPr/>
        </p:nvSpPr>
        <p:spPr bwMode="auto">
          <a:xfrm>
            <a:off x="5562600" y="2349708"/>
            <a:ext cx="3429000" cy="1111553"/>
          </a:xfrm>
          <a:prstGeom prst="roundRect">
            <a:avLst>
              <a:gd name="adj" fmla="val 11501"/>
            </a:avLst>
          </a:prstGeom>
          <a:gradFill flip="none" rotWithShape="1">
            <a:gsLst>
              <a:gs pos="20000">
                <a:srgbClr val="8064A2">
                  <a:lumMod val="75000"/>
                  <a:shade val="30000"/>
                  <a:satMod val="115000"/>
                </a:srgbClr>
              </a:gs>
              <a:gs pos="50000">
                <a:srgbClr val="332741"/>
              </a:gs>
              <a:gs pos="100000">
                <a:srgbClr val="8064A2">
                  <a:lumMod val="75000"/>
                  <a:shade val="100000"/>
                  <a:satMod val="115000"/>
                  <a:alpha val="90000"/>
                </a:srgbClr>
              </a:gs>
            </a:gsLst>
            <a:lin ang="5400000" scaled="1"/>
            <a:tileRect/>
          </a:gradFill>
          <a:ln w="25400" cap="flat" cmpd="sng" algn="ctr">
            <a:noFill/>
            <a:prstDash val="solid"/>
          </a:ln>
          <a:effectLst/>
          <a:scene3d>
            <a:camera prst="orthographicFront">
              <a:rot lat="0" lon="0" rev="0"/>
            </a:camera>
            <a:lightRig rig="contrasting" dir="t">
              <a:rot lat="0" lon="0" rev="5400000"/>
            </a:lightRig>
          </a:scene3d>
          <a:sp3d prstMaterial="metal">
            <a:bevelT w="88900" h="88900"/>
          </a:sp3d>
        </p:spPr>
        <p:txBody>
          <a:bodyPr anchor="ctr"/>
          <a:lstStyle/>
          <a:p>
            <a:pPr marL="0" marR="0" lvl="0" indent="-342900" algn="ctr" defTabSz="457200" rtl="0" eaLnBrk="1" fontAlgn="base" latinLnBrk="0" hangingPunct="1">
              <a:lnSpc>
                <a:spcPct val="80000"/>
              </a:lnSpc>
              <a:spcBef>
                <a:spcPct val="0"/>
              </a:spcBef>
              <a:spcAft>
                <a:spcPts val="600"/>
              </a:spcAft>
              <a:buClrTx/>
              <a:buSzTx/>
              <a:buFontTx/>
              <a:buNone/>
              <a:tabLst/>
              <a:defRPr/>
            </a:pPr>
            <a:r>
              <a:rPr kumimoji="0" lang="en-US" sz="2000" b="1" i="0" u="none" strike="noStrike" kern="1200" cap="none" spc="-100" normalizeH="0" baseline="0" noProof="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uLnTx/>
                <a:uFillTx/>
                <a:latin typeface="+mn-lt"/>
                <a:ea typeface="+mn-ea"/>
                <a:cs typeface="Arial" charset="0"/>
              </a:rPr>
              <a:t>Operations Manager </a:t>
            </a:r>
            <a:br>
              <a:rPr kumimoji="0" lang="en-US" sz="2000" b="1" i="0" u="none" strike="noStrike" kern="1200" cap="none" spc="-100" normalizeH="0" baseline="0" noProof="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uLnTx/>
                <a:uFillTx/>
                <a:latin typeface="+mn-lt"/>
                <a:ea typeface="+mn-ea"/>
                <a:cs typeface="Arial" charset="0"/>
              </a:rPr>
            </a:br>
            <a:r>
              <a:rPr kumimoji="0" lang="en-US" sz="2000" b="1" i="0" u="none" strike="noStrike" kern="1200" cap="none" spc="-100" normalizeH="0" baseline="0" noProof="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uLnTx/>
                <a:uFillTx/>
                <a:latin typeface="+mn-lt"/>
                <a:ea typeface="+mn-ea"/>
                <a:cs typeface="Arial" charset="0"/>
              </a:rPr>
              <a:t>Server</a:t>
            </a:r>
          </a:p>
        </p:txBody>
      </p:sp>
      <p:sp>
        <p:nvSpPr>
          <p:cNvPr id="117" name="Rounded Rectangle 99"/>
          <p:cNvSpPr/>
          <p:nvPr/>
        </p:nvSpPr>
        <p:spPr bwMode="auto">
          <a:xfrm>
            <a:off x="152400" y="2349708"/>
            <a:ext cx="3322320" cy="1111553"/>
          </a:xfrm>
          <a:prstGeom prst="roundRect">
            <a:avLst>
              <a:gd name="adj" fmla="val 11501"/>
            </a:avLst>
          </a:prstGeom>
          <a:gradFill flip="none" rotWithShape="1">
            <a:gsLst>
              <a:gs pos="20000">
                <a:srgbClr val="8064A2">
                  <a:lumMod val="75000"/>
                  <a:shade val="30000"/>
                  <a:satMod val="115000"/>
                </a:srgbClr>
              </a:gs>
              <a:gs pos="50000">
                <a:srgbClr val="332741"/>
              </a:gs>
              <a:gs pos="100000">
                <a:srgbClr val="8064A2">
                  <a:lumMod val="75000"/>
                  <a:shade val="100000"/>
                  <a:satMod val="115000"/>
                  <a:alpha val="90000"/>
                </a:srgbClr>
              </a:gs>
            </a:gsLst>
            <a:lin ang="5400000" scaled="1"/>
            <a:tileRect/>
          </a:gradFill>
          <a:ln w="25400" cap="flat" cmpd="sng" algn="ctr">
            <a:noFill/>
            <a:prstDash val="solid"/>
          </a:ln>
          <a:effectLst/>
          <a:scene3d>
            <a:camera prst="orthographicFront">
              <a:rot lat="0" lon="0" rev="0"/>
            </a:camera>
            <a:lightRig rig="contrasting" dir="t">
              <a:rot lat="0" lon="0" rev="5400000"/>
            </a:lightRig>
          </a:scene3d>
          <a:sp3d prstMaterial="metal">
            <a:bevelT w="88900" h="88900"/>
          </a:sp3d>
        </p:spPr>
        <p:txBody>
          <a:bodyPr anchor="ctr"/>
          <a:lstStyle/>
          <a:p>
            <a:pPr marL="0" marR="0" lvl="0" indent="-342900" algn="ctr" defTabSz="457200" rtl="0" eaLnBrk="1" fontAlgn="base" latinLnBrk="0" hangingPunct="1">
              <a:lnSpc>
                <a:spcPct val="80000"/>
              </a:lnSpc>
              <a:spcBef>
                <a:spcPct val="0"/>
              </a:spcBef>
              <a:spcAft>
                <a:spcPts val="0"/>
              </a:spcAft>
              <a:buClrTx/>
              <a:buSzTx/>
              <a:buFontTx/>
              <a:buNone/>
              <a:tabLst/>
              <a:defRPr/>
            </a:pPr>
            <a:r>
              <a:rPr kumimoji="0" lang="en-US" sz="2000" b="1" i="0" u="none" strike="noStrike" kern="1200" cap="none" spc="-100" normalizeH="0" baseline="0" noProof="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uLnTx/>
                <a:uFillTx/>
                <a:latin typeface="+mn-lt"/>
                <a:ea typeface="+mn-ea"/>
                <a:cs typeface="Arial" charset="0"/>
              </a:rPr>
              <a:t>Virtual Machine</a:t>
            </a:r>
            <a:br>
              <a:rPr kumimoji="0" lang="en-US" sz="2000" b="1" i="0" u="none" strike="noStrike" kern="1200" cap="none" spc="-100" normalizeH="0" baseline="0" noProof="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uLnTx/>
                <a:uFillTx/>
                <a:latin typeface="+mn-lt"/>
                <a:ea typeface="+mn-ea"/>
                <a:cs typeface="Arial" charset="0"/>
              </a:rPr>
            </a:br>
            <a:r>
              <a:rPr kumimoji="0" lang="en-US" sz="2000" b="1" i="0" u="none" strike="noStrike" kern="1200" cap="none" spc="-100" normalizeH="0" baseline="0" noProof="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uLnTx/>
                <a:uFillTx/>
                <a:latin typeface="+mn-lt"/>
                <a:ea typeface="+mn-ea"/>
                <a:cs typeface="Arial" charset="0"/>
              </a:rPr>
              <a:t>Manager Server</a:t>
            </a:r>
          </a:p>
        </p:txBody>
      </p:sp>
      <p:sp>
        <p:nvSpPr>
          <p:cNvPr id="118" name="Rounded Rectangle 107"/>
          <p:cNvSpPr/>
          <p:nvPr/>
        </p:nvSpPr>
        <p:spPr bwMode="auto">
          <a:xfrm>
            <a:off x="152400" y="1999793"/>
            <a:ext cx="3322320" cy="304800"/>
          </a:xfrm>
          <a:prstGeom prst="roundRect">
            <a:avLst>
              <a:gd name="adj" fmla="val 33033"/>
            </a:avLst>
          </a:prstGeom>
          <a:gradFill flip="none" rotWithShape="1">
            <a:gsLst>
              <a:gs pos="0">
                <a:srgbClr val="009DD3">
                  <a:alpha val="55000"/>
                </a:srgbClr>
              </a:gs>
              <a:gs pos="50000">
                <a:srgbClr val="0E2852"/>
              </a:gs>
              <a:gs pos="100000">
                <a:srgbClr val="133872"/>
              </a:gs>
            </a:gsLst>
            <a:lin ang="16200000" scaled="1"/>
            <a:tileRect/>
          </a:gradFill>
          <a:ln w="25400" cap="flat" cmpd="sng" algn="ctr">
            <a:noFill/>
            <a:prstDash val="solid"/>
          </a:ln>
          <a:effectLst/>
          <a:scene3d>
            <a:camera prst="orthographicFront">
              <a:rot lat="0" lon="0" rev="0"/>
            </a:camera>
            <a:lightRig rig="contrasting" dir="t">
              <a:rot lat="0" lon="0" rev="5400000"/>
            </a:lightRig>
          </a:scene3d>
          <a:sp3d prstMaterial="metal">
            <a:bevelT w="88900" h="88900"/>
          </a:sp3d>
        </p:spPr>
        <p:txBody>
          <a:bodyPr anchor="ctr"/>
          <a:lstStyle/>
          <a:p>
            <a:pPr marL="0" marR="0" lvl="0" indent="-342900" algn="ctr" defTabSz="457200" rtl="0" eaLnBrk="1" fontAlgn="auto" latinLnBrk="0" hangingPunct="1">
              <a:lnSpc>
                <a:spcPct val="80000"/>
              </a:lnSpc>
              <a:spcBef>
                <a:spcPts val="0"/>
              </a:spcBef>
              <a:spcAft>
                <a:spcPts val="600"/>
              </a:spcAft>
              <a:buClrTx/>
              <a:buSzTx/>
              <a:buFontTx/>
              <a:buNone/>
              <a:tabLst/>
              <a:defRPr/>
            </a:pPr>
            <a:r>
              <a:rPr kumimoji="0" 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rPr>
              <a:t>Windows</a:t>
            </a:r>
            <a:r>
              <a:rPr kumimoji="0" lang="en-US" sz="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rPr>
              <a:t>®</a:t>
            </a:r>
            <a:r>
              <a:rPr kumimoji="0" 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rPr>
              <a:t> PowerShell</a:t>
            </a:r>
          </a:p>
        </p:txBody>
      </p:sp>
      <p:pic>
        <p:nvPicPr>
          <p:cNvPr id="119" name="Picture 8" descr="C:\Users\agoodman\Downloads\PowerShell.png"/>
          <p:cNvPicPr>
            <a:picLocks noChangeAspect="1" noChangeArrowheads="1"/>
          </p:cNvPicPr>
          <p:nvPr/>
        </p:nvPicPr>
        <p:blipFill>
          <a:blip r:embed="rId4"/>
          <a:srcRect/>
          <a:stretch>
            <a:fillRect/>
          </a:stretch>
        </p:blipFill>
        <p:spPr bwMode="auto">
          <a:xfrm>
            <a:off x="617665" y="1962533"/>
            <a:ext cx="304903" cy="305589"/>
          </a:xfrm>
          <a:prstGeom prst="rect">
            <a:avLst/>
          </a:prstGeom>
          <a:noFill/>
          <a:ln w="9525">
            <a:noFill/>
            <a:miter lim="800000"/>
            <a:headEnd/>
            <a:tailEnd/>
          </a:ln>
        </p:spPr>
      </p:pic>
      <p:sp>
        <p:nvSpPr>
          <p:cNvPr id="120" name="Rounded Rectangle 120"/>
          <p:cNvSpPr/>
          <p:nvPr/>
        </p:nvSpPr>
        <p:spPr bwMode="auto">
          <a:xfrm>
            <a:off x="1882587" y="1250952"/>
            <a:ext cx="1592133" cy="693293"/>
          </a:xfrm>
          <a:prstGeom prst="roundRect">
            <a:avLst>
              <a:gd name="adj" fmla="val 17418"/>
            </a:avLst>
          </a:prstGeom>
          <a:gradFill flip="none" rotWithShape="1">
            <a:gsLst>
              <a:gs pos="0">
                <a:srgbClr val="009DD3">
                  <a:alpha val="55000"/>
                </a:srgbClr>
              </a:gs>
              <a:gs pos="50000">
                <a:srgbClr val="0E2852"/>
              </a:gs>
              <a:gs pos="100000">
                <a:srgbClr val="133872"/>
              </a:gs>
            </a:gsLst>
            <a:lin ang="16200000" scaled="1"/>
            <a:tileRect/>
          </a:gradFill>
          <a:ln w="25400" cap="flat" cmpd="sng" algn="ctr">
            <a:noFill/>
            <a:prstDash val="solid"/>
          </a:ln>
          <a:effectLst/>
          <a:scene3d>
            <a:camera prst="orthographicFront">
              <a:rot lat="0" lon="0" rev="0"/>
            </a:camera>
            <a:lightRig rig="contrasting" dir="t">
              <a:rot lat="0" lon="0" rev="5400000"/>
            </a:lightRig>
          </a:scene3d>
          <a:sp3d prstMaterial="metal">
            <a:bevelT w="88900" h="88900"/>
          </a:sp3d>
        </p:spPr>
        <p:txBody>
          <a:bodyPr anchor="ctr"/>
          <a:lstStyle/>
          <a:p>
            <a:pPr marL="0" marR="0" lvl="0" indent="-342900" algn="ctr" defTabSz="457200" rtl="0" eaLnBrk="1" fontAlgn="auto" latinLnBrk="0" hangingPunct="1">
              <a:lnSpc>
                <a:spcPct val="80000"/>
              </a:lnSpc>
              <a:spcBef>
                <a:spcPts val="0"/>
              </a:spcBef>
              <a:spcAft>
                <a:spcPts val="600"/>
              </a:spcAft>
              <a:buClrTx/>
              <a:buSzTx/>
              <a:buFontTx/>
              <a:buNone/>
              <a:tabLst/>
              <a:defRPr/>
            </a:pPr>
            <a:r>
              <a:rPr kumimoji="0" lang="en-US" sz="1400" b="1" i="0" u="none" strike="noStrike" kern="1200" cap="none" spc="-100" normalizeH="0" baseline="0" noProof="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uLnTx/>
                <a:uFillTx/>
                <a:latin typeface="+mn-lt"/>
                <a:ea typeface="+mn-ea"/>
                <a:cs typeface="Arial" charset="0"/>
              </a:rPr>
              <a:t>Self Service Web Portal</a:t>
            </a:r>
          </a:p>
        </p:txBody>
      </p:sp>
      <p:sp>
        <p:nvSpPr>
          <p:cNvPr id="121" name="Rounded Rectangle 124"/>
          <p:cNvSpPr/>
          <p:nvPr/>
        </p:nvSpPr>
        <p:spPr bwMode="auto">
          <a:xfrm>
            <a:off x="152399" y="1250952"/>
            <a:ext cx="1592133" cy="693293"/>
          </a:xfrm>
          <a:prstGeom prst="roundRect">
            <a:avLst>
              <a:gd name="adj" fmla="val 16020"/>
            </a:avLst>
          </a:prstGeom>
          <a:gradFill flip="none" rotWithShape="1">
            <a:gsLst>
              <a:gs pos="0">
                <a:srgbClr val="009DD3">
                  <a:alpha val="55000"/>
                </a:srgbClr>
              </a:gs>
              <a:gs pos="50000">
                <a:srgbClr val="0E2852"/>
              </a:gs>
              <a:gs pos="100000">
                <a:srgbClr val="133872"/>
              </a:gs>
            </a:gsLst>
            <a:lin ang="16200000" scaled="1"/>
            <a:tileRect/>
          </a:gradFill>
          <a:ln w="25400" cap="flat" cmpd="sng" algn="ctr">
            <a:noFill/>
            <a:prstDash val="solid"/>
          </a:ln>
          <a:effectLst/>
          <a:scene3d>
            <a:camera prst="orthographicFront">
              <a:rot lat="0" lon="0" rev="0"/>
            </a:camera>
            <a:lightRig rig="contrasting" dir="t">
              <a:rot lat="0" lon="0" rev="5400000"/>
            </a:lightRig>
          </a:scene3d>
          <a:sp3d prstMaterial="metal">
            <a:bevelT w="88900" h="88900"/>
          </a:sp3d>
        </p:spPr>
        <p:txBody>
          <a:bodyPr anchor="ctr"/>
          <a:lstStyle/>
          <a:p>
            <a:pPr marL="0" marR="0" lvl="0" indent="-342900" algn="ctr" defTabSz="457200" rtl="0" eaLnBrk="1" fontAlgn="auto" latinLnBrk="0" hangingPunct="1">
              <a:lnSpc>
                <a:spcPct val="80000"/>
              </a:lnSpc>
              <a:spcBef>
                <a:spcPts val="0"/>
              </a:spcBef>
              <a:spcAft>
                <a:spcPts val="600"/>
              </a:spcAft>
              <a:buClrTx/>
              <a:buSzTx/>
              <a:buFontTx/>
              <a:buNone/>
              <a:tabLst/>
              <a:defRPr/>
            </a:pPr>
            <a:r>
              <a:rPr kumimoji="0" lang="en-US" sz="1400" b="1" i="0" u="none" strike="noStrike" kern="1200" cap="none" spc="-100" normalizeH="0" baseline="0" noProof="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uLnTx/>
                <a:uFillTx/>
                <a:latin typeface="+mn-lt"/>
                <a:ea typeface="+mn-ea"/>
                <a:cs typeface="Arial" charset="0"/>
              </a:rPr>
              <a:t>Administrator </a:t>
            </a:r>
            <a:r>
              <a:rPr kumimoji="0" lang="en-US" sz="1400" b="1" i="0" u="none" strike="noStrike" kern="1200" cap="none" spc="-100" normalizeH="0" baseline="0" noProof="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uLnTx/>
                <a:uFillTx/>
                <a:latin typeface="+mn-lt"/>
                <a:ea typeface="+mn-ea"/>
                <a:cs typeface="Arial" charset="0"/>
              </a:rPr>
              <a:t>Console</a:t>
            </a:r>
          </a:p>
        </p:txBody>
      </p:sp>
      <p:sp>
        <p:nvSpPr>
          <p:cNvPr id="122" name="Rounded Rectangle 137"/>
          <p:cNvSpPr/>
          <p:nvPr/>
        </p:nvSpPr>
        <p:spPr bwMode="auto">
          <a:xfrm>
            <a:off x="6702552" y="4490292"/>
            <a:ext cx="2209800" cy="457200"/>
          </a:xfrm>
          <a:prstGeom prst="roundRect">
            <a:avLst>
              <a:gd name="adj" fmla="val 23033"/>
            </a:avLst>
          </a:prstGeom>
          <a:gradFill flip="none" rotWithShape="1">
            <a:gsLst>
              <a:gs pos="0">
                <a:srgbClr val="009DD3">
                  <a:alpha val="55000"/>
                </a:srgbClr>
              </a:gs>
              <a:gs pos="50000">
                <a:srgbClr val="0E2852"/>
              </a:gs>
              <a:gs pos="100000">
                <a:srgbClr val="133872"/>
              </a:gs>
            </a:gsLst>
            <a:lin ang="16200000" scaled="1"/>
            <a:tileRect/>
          </a:gradFill>
          <a:ln w="25400" cap="flat" cmpd="sng" algn="ctr">
            <a:noFill/>
            <a:prstDash val="solid"/>
          </a:ln>
          <a:effectLst/>
          <a:scene3d>
            <a:camera prst="orthographicFront">
              <a:rot lat="0" lon="0" rev="0"/>
            </a:camera>
            <a:lightRig rig="contrasting" dir="t">
              <a:rot lat="0" lon="0" rev="5400000"/>
            </a:lightRig>
          </a:scene3d>
          <a:sp3d prstMaterial="metal">
            <a:bevelT w="88900" h="88900"/>
          </a:sp3d>
        </p:spPr>
        <p:txBody>
          <a:bodyPr anchor="ctr"/>
          <a:lstStyle/>
          <a:p>
            <a:pPr marL="0" marR="0" lvl="0" indent="-342900" algn="ctr" defTabSz="457200" rtl="0" eaLnBrk="1" fontAlgn="auto" latinLnBrk="0" hangingPunct="1">
              <a:lnSpc>
                <a:spcPct val="80000"/>
              </a:lnSpc>
              <a:spcBef>
                <a:spcPts val="0"/>
              </a:spcBef>
              <a:spcAft>
                <a:spcPts val="600"/>
              </a:spcAft>
              <a:buClrTx/>
              <a:buSzTx/>
              <a:buFontTx/>
              <a:buNone/>
              <a:tabLst/>
              <a:defRPr/>
            </a:pPr>
            <a:r>
              <a:rPr kumimoji="0" lang="en-US" sz="1400" b="1" i="0" u="none" strike="noStrike" kern="1200" cap="none" spc="-100" normalizeH="0" baseline="0" noProof="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uLnTx/>
                <a:uFillTx/>
                <a:latin typeface="+mn-lt"/>
                <a:ea typeface="+mn-ea"/>
                <a:cs typeface="Arial" charset="0"/>
              </a:rPr>
              <a:t>Virtual Center Server</a:t>
            </a:r>
          </a:p>
        </p:txBody>
      </p:sp>
      <p:sp>
        <p:nvSpPr>
          <p:cNvPr id="123" name="Rounded Rectangle 450"/>
          <p:cNvSpPr/>
          <p:nvPr/>
        </p:nvSpPr>
        <p:spPr bwMode="auto">
          <a:xfrm>
            <a:off x="6702552" y="5023692"/>
            <a:ext cx="2209800" cy="1066800"/>
          </a:xfrm>
          <a:prstGeom prst="roundRect">
            <a:avLst>
              <a:gd name="adj" fmla="val 11604"/>
            </a:avLst>
          </a:prstGeom>
          <a:gradFill flip="none" rotWithShape="1">
            <a:gsLst>
              <a:gs pos="0">
                <a:srgbClr val="009DD3">
                  <a:alpha val="55000"/>
                </a:srgbClr>
              </a:gs>
              <a:gs pos="50000">
                <a:srgbClr val="0E2852"/>
              </a:gs>
              <a:gs pos="100000">
                <a:srgbClr val="133872"/>
              </a:gs>
            </a:gsLst>
            <a:lin ang="16200000" scaled="1"/>
            <a:tileRect/>
          </a:gradFill>
          <a:ln w="25400" cap="flat" cmpd="sng" algn="ctr">
            <a:noFill/>
            <a:prstDash val="solid"/>
          </a:ln>
          <a:effectLst/>
          <a:scene3d>
            <a:camera prst="orthographicFront">
              <a:rot lat="0" lon="0" rev="0"/>
            </a:camera>
            <a:lightRig rig="contrasting" dir="t">
              <a:rot lat="0" lon="0" rev="5400000"/>
            </a:lightRig>
          </a:scene3d>
          <a:sp3d prstMaterial="metal">
            <a:bevelT w="88900" h="88900"/>
          </a:sp3d>
        </p:spPr>
        <p:txBody>
          <a:bodyPr anchor="t"/>
          <a:lstStyle/>
          <a:p>
            <a:pPr marL="0" marR="0" lvl="0" indent="-342900" algn="ctr" defTabSz="457200" rtl="0" eaLnBrk="1" fontAlgn="auto" latinLnBrk="0" hangingPunct="1">
              <a:lnSpc>
                <a:spcPct val="80000"/>
              </a:lnSpc>
              <a:spcBef>
                <a:spcPts val="0"/>
              </a:spcBef>
              <a:spcAft>
                <a:spcPts val="600"/>
              </a:spcAft>
              <a:buClrTx/>
              <a:buSzTx/>
              <a:buFontTx/>
              <a:buNone/>
              <a:tabLst/>
              <a:defRPr/>
            </a:pPr>
            <a:r>
              <a:rPr kumimoji="0" lang="en-US" sz="1400" b="1" i="0" u="none" strike="noStrike" kern="1200" cap="none" spc="-100" normalizeH="0" baseline="0" noProof="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uLnTx/>
                <a:uFillTx/>
                <a:latin typeface="+mn-lt"/>
                <a:ea typeface="+mn-ea"/>
                <a:cs typeface="Arial" charset="0"/>
              </a:rPr>
              <a:t>ESX Host</a:t>
            </a:r>
          </a:p>
        </p:txBody>
      </p:sp>
      <p:grpSp>
        <p:nvGrpSpPr>
          <p:cNvPr id="124" name="Group 141"/>
          <p:cNvGrpSpPr/>
          <p:nvPr/>
        </p:nvGrpSpPr>
        <p:grpSpPr>
          <a:xfrm>
            <a:off x="6778752" y="5479110"/>
            <a:ext cx="457200" cy="538163"/>
            <a:chOff x="6705600" y="5414352"/>
            <a:chExt cx="457200" cy="538163"/>
          </a:xfrm>
        </p:grpSpPr>
        <p:sp>
          <p:nvSpPr>
            <p:cNvPr id="125" name="Rounded Rectangle 625"/>
            <p:cNvSpPr/>
            <p:nvPr/>
          </p:nvSpPr>
          <p:spPr bwMode="auto">
            <a:xfrm>
              <a:off x="6705600" y="5414352"/>
              <a:ext cx="457200" cy="533849"/>
            </a:xfrm>
            <a:prstGeom prst="roundRect">
              <a:avLst>
                <a:gd name="adj" fmla="val 17033"/>
              </a:avLst>
            </a:prstGeom>
            <a:gradFill flip="none" rotWithShape="1">
              <a:gsLst>
                <a:gs pos="20000">
                  <a:srgbClr val="8064A2">
                    <a:lumMod val="75000"/>
                    <a:shade val="30000"/>
                    <a:satMod val="115000"/>
                  </a:srgbClr>
                </a:gs>
                <a:gs pos="50000">
                  <a:srgbClr val="332741"/>
                </a:gs>
                <a:gs pos="100000">
                  <a:srgbClr val="8064A2">
                    <a:lumMod val="75000"/>
                    <a:shade val="100000"/>
                    <a:satMod val="115000"/>
                    <a:alpha val="90000"/>
                  </a:srgbClr>
                </a:gs>
              </a:gsLst>
              <a:lin ang="5400000" scaled="1"/>
              <a:tileRect/>
            </a:gradFill>
            <a:ln w="25400" cap="flat" cmpd="sng" algn="ctr">
              <a:noFill/>
              <a:prstDash val="solid"/>
            </a:ln>
            <a:effectLst/>
            <a:scene3d>
              <a:camera prst="orthographicFront">
                <a:rot lat="0" lon="0" rev="0"/>
              </a:camera>
              <a:lightRig rig="contrasting" dir="t">
                <a:rot lat="0" lon="0" rev="5400000"/>
              </a:lightRig>
            </a:scene3d>
            <a:sp3d prstMaterial="metal">
              <a:bevelT w="88900" h="88900"/>
            </a:sp3d>
          </p:spPr>
          <p:txBody>
            <a:bodyPr anchor="ctr"/>
            <a:lstStyle/>
            <a:p>
              <a:pPr marL="0" marR="0" lvl="0" indent="-342900" algn="ctr" defTabSz="457200" rtl="0" eaLnBrk="1" fontAlgn="base" latinLnBrk="0" hangingPunct="1">
                <a:lnSpc>
                  <a:spcPct val="80000"/>
                </a:lnSpc>
                <a:spcBef>
                  <a:spcPct val="0"/>
                </a:spcBef>
                <a:spcAft>
                  <a:spcPts val="600"/>
                </a:spcAft>
                <a:buClrTx/>
                <a:buSzTx/>
                <a:buFontTx/>
                <a:buNone/>
                <a:tabLst/>
                <a:defRPr/>
              </a:pPr>
              <a:endParaRPr kumimoji="0" lang="en-US" sz="2000" b="1" i="0" u="none" strike="noStrike" kern="1200" cap="none" spc="-100" normalizeH="0" baseline="0" noProof="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uLnTx/>
                <a:uFillTx/>
                <a:latin typeface="+mn-lt"/>
                <a:ea typeface="+mn-ea"/>
                <a:cs typeface="Arial" charset="0"/>
              </a:endParaRPr>
            </a:p>
          </p:txBody>
        </p:sp>
        <p:pic>
          <p:nvPicPr>
            <p:cNvPr id="126" name="Picture 4" descr="C:\Users\agoodman\Documents\Carmine\V1\Product Icons - PNG\Carmine117_VirtualMachine_32.png"/>
            <p:cNvPicPr>
              <a:picLocks noChangeAspect="1" noChangeArrowheads="1"/>
            </p:cNvPicPr>
            <p:nvPr/>
          </p:nvPicPr>
          <p:blipFill>
            <a:blip r:embed="rId5"/>
            <a:srcRect/>
            <a:stretch>
              <a:fillRect/>
            </a:stretch>
          </p:blipFill>
          <p:spPr bwMode="auto">
            <a:xfrm>
              <a:off x="6806701" y="5443076"/>
              <a:ext cx="304800" cy="305057"/>
            </a:xfrm>
            <a:prstGeom prst="rect">
              <a:avLst/>
            </a:prstGeom>
            <a:noFill/>
            <a:ln w="9525">
              <a:noFill/>
              <a:miter lim="800000"/>
              <a:headEnd/>
              <a:tailEnd/>
            </a:ln>
          </p:spPr>
        </p:pic>
        <p:sp>
          <p:nvSpPr>
            <p:cNvPr id="127" name="TextBox 627"/>
            <p:cNvSpPr txBox="1">
              <a:spLocks noChangeArrowheads="1"/>
            </p:cNvSpPr>
            <p:nvPr/>
          </p:nvSpPr>
          <p:spPr bwMode="auto">
            <a:xfrm>
              <a:off x="6731201" y="5690685"/>
              <a:ext cx="399468" cy="261830"/>
            </a:xfrm>
            <a:prstGeom prst="rect">
              <a:avLst/>
            </a:prstGeom>
            <a:noFill/>
            <a:ln w="9525">
              <a:noFill/>
              <a:miter lim="800000"/>
              <a:headEnd/>
              <a:tailEnd/>
            </a:ln>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rPr>
                <a:t>VM</a:t>
              </a:r>
              <a:endPar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endParaRPr>
            </a:p>
          </p:txBody>
        </p:sp>
      </p:grpSp>
      <p:sp>
        <p:nvSpPr>
          <p:cNvPr id="128" name="Rounded Rectangle 632"/>
          <p:cNvSpPr/>
          <p:nvPr/>
        </p:nvSpPr>
        <p:spPr bwMode="auto">
          <a:xfrm>
            <a:off x="152400" y="3519060"/>
            <a:ext cx="8839200" cy="501953"/>
          </a:xfrm>
          <a:prstGeom prst="roundRect">
            <a:avLst>
              <a:gd name="adj" fmla="val 25428"/>
            </a:avLst>
          </a:prstGeom>
          <a:gradFill flip="none" rotWithShape="1">
            <a:gsLst>
              <a:gs pos="0">
                <a:sysClr val="window" lastClr="FFFFFF">
                  <a:lumMod val="50000"/>
                  <a:shade val="30000"/>
                  <a:satMod val="115000"/>
                </a:sysClr>
              </a:gs>
              <a:gs pos="50000">
                <a:sysClr val="windowText" lastClr="000000">
                  <a:lumMod val="75000"/>
                  <a:lumOff val="25000"/>
                </a:sysClr>
              </a:gs>
              <a:gs pos="100000">
                <a:sysClr val="window" lastClr="FFFFFF">
                  <a:lumMod val="50000"/>
                  <a:shade val="100000"/>
                  <a:satMod val="115000"/>
                  <a:alpha val="90000"/>
                </a:sysClr>
              </a:gs>
            </a:gsLst>
            <a:lin ang="5400000" scaled="1"/>
            <a:tileRect/>
          </a:gradFill>
          <a:ln w="25400" cap="flat" cmpd="sng" algn="ctr">
            <a:noFill/>
            <a:prstDash val="solid"/>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txBody>
          <a:bodyPr tIns="91440" rtlCol="0" anchor="ctr"/>
          <a:lstStyle/>
          <a:p>
            <a:pPr marL="0" marR="0" lvl="0" indent="-342900" algn="ctr" defTabSz="457200" rtl="0" eaLnBrk="1" fontAlgn="auto" latinLnBrk="0" hangingPunct="1">
              <a:lnSpc>
                <a:spcPct val="80000"/>
              </a:lnSpc>
              <a:spcBef>
                <a:spcPct val="30000"/>
              </a:spcBef>
              <a:spcAft>
                <a:spcPts val="600"/>
              </a:spcAft>
              <a:buClr>
                <a:srgbClr val="009DD3"/>
              </a:buClr>
              <a:buSzPct val="95000"/>
              <a:buFontTx/>
              <a:buNone/>
              <a:tabLst>
                <a:tab pos="514476" algn="l"/>
              </a:tabLst>
              <a:defRPr/>
            </a:pPr>
            <a:r>
              <a:rPr kumimoji="0" lang="en-US" sz="2000" b="1" i="0" u="none" strike="noStrike" kern="1200" cap="none" spc="-100" normalizeH="0" baseline="0" noProof="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uLnTx/>
                <a:uFillTx/>
                <a:latin typeface="+mn-lt"/>
                <a:ea typeface="+mn-ea"/>
                <a:cs typeface="Arial" charset="0"/>
              </a:rPr>
              <a:t>Management Interfaces</a:t>
            </a:r>
          </a:p>
        </p:txBody>
      </p:sp>
      <p:sp>
        <p:nvSpPr>
          <p:cNvPr id="129" name="Rounded Rectangle 633"/>
          <p:cNvSpPr/>
          <p:nvPr/>
        </p:nvSpPr>
        <p:spPr bwMode="auto">
          <a:xfrm>
            <a:off x="152400" y="6276799"/>
            <a:ext cx="8839200" cy="501953"/>
          </a:xfrm>
          <a:prstGeom prst="roundRect">
            <a:avLst>
              <a:gd name="adj" fmla="val 19963"/>
            </a:avLst>
          </a:prstGeom>
          <a:gradFill flip="none" rotWithShape="1">
            <a:gsLst>
              <a:gs pos="0">
                <a:sysClr val="window" lastClr="FFFFFF">
                  <a:lumMod val="50000"/>
                  <a:shade val="30000"/>
                  <a:satMod val="115000"/>
                </a:sysClr>
              </a:gs>
              <a:gs pos="50000">
                <a:sysClr val="windowText" lastClr="000000">
                  <a:lumMod val="75000"/>
                  <a:lumOff val="25000"/>
                </a:sysClr>
              </a:gs>
              <a:gs pos="100000">
                <a:sysClr val="window" lastClr="FFFFFF">
                  <a:lumMod val="50000"/>
                  <a:shade val="100000"/>
                  <a:satMod val="115000"/>
                  <a:alpha val="90000"/>
                </a:sysClr>
              </a:gs>
            </a:gsLst>
            <a:lin ang="5400000" scaled="1"/>
            <a:tileRect/>
          </a:gradFill>
          <a:ln w="25400" cap="flat" cmpd="sng" algn="ctr">
            <a:noFill/>
            <a:prstDash val="solid"/>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txBody>
          <a:bodyPr tIns="91440" rtlCol="0" anchor="ctr"/>
          <a:lstStyle/>
          <a:p>
            <a:pPr marL="0" marR="0" lvl="0" indent="-342900" algn="ctr" defTabSz="457200" rtl="0" eaLnBrk="1" fontAlgn="auto" latinLnBrk="0" hangingPunct="1">
              <a:lnSpc>
                <a:spcPct val="80000"/>
              </a:lnSpc>
              <a:spcBef>
                <a:spcPct val="30000"/>
              </a:spcBef>
              <a:spcAft>
                <a:spcPts val="600"/>
              </a:spcAft>
              <a:buClr>
                <a:srgbClr val="009DD3"/>
              </a:buClr>
              <a:buSzPct val="95000"/>
              <a:buFontTx/>
              <a:buNone/>
              <a:tabLst>
                <a:tab pos="514476" algn="l"/>
              </a:tabLst>
              <a:defRPr/>
            </a:pPr>
            <a:r>
              <a:rPr kumimoji="0" lang="en-US" sz="2000" b="1" i="0" u="none" strike="noStrike" kern="1200" cap="none" spc="-100" normalizeH="0" baseline="0" noProof="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uLnTx/>
                <a:uFillTx/>
                <a:latin typeface="+mn-lt"/>
                <a:ea typeface="+mn-ea"/>
                <a:cs typeface="Arial" charset="0"/>
              </a:rPr>
              <a:t>SAN Storage</a:t>
            </a:r>
          </a:p>
        </p:txBody>
      </p:sp>
      <p:sp>
        <p:nvSpPr>
          <p:cNvPr id="130" name="Rounded Rectangle 565"/>
          <p:cNvSpPr/>
          <p:nvPr/>
        </p:nvSpPr>
        <p:spPr bwMode="auto">
          <a:xfrm>
            <a:off x="152400" y="4097100"/>
            <a:ext cx="1745166" cy="2061710"/>
          </a:xfrm>
          <a:prstGeom prst="roundRect">
            <a:avLst>
              <a:gd name="adj" fmla="val 9033"/>
            </a:avLst>
          </a:prstGeom>
          <a:gradFill flip="none" rotWithShape="1">
            <a:gsLst>
              <a:gs pos="0">
                <a:srgbClr val="9BBB59">
                  <a:lumMod val="75000"/>
                  <a:shade val="30000"/>
                  <a:satMod val="115000"/>
                </a:srgbClr>
              </a:gs>
              <a:gs pos="50000">
                <a:srgbClr val="334216">
                  <a:alpha val="80000"/>
                </a:srgbClr>
              </a:gs>
              <a:gs pos="100000">
                <a:srgbClr val="9BBB59">
                  <a:lumMod val="75000"/>
                  <a:shade val="100000"/>
                  <a:satMod val="115000"/>
                  <a:alpha val="90000"/>
                </a:srgbClr>
              </a:gs>
            </a:gsLst>
            <a:lin ang="5400000" scaled="1"/>
            <a:tileRect/>
          </a:gradFill>
          <a:ln w="25400" cap="flat" cmpd="sng" algn="ctr">
            <a:noFill/>
            <a:prstDash val="solid"/>
          </a:ln>
          <a:effectLst/>
          <a:scene3d>
            <a:camera prst="orthographicFront">
              <a:rot lat="0" lon="0" rev="0"/>
            </a:camera>
            <a:lightRig rig="contrasting" dir="t">
              <a:rot lat="0" lon="0" rev="5400000"/>
            </a:lightRig>
          </a:scene3d>
          <a:sp3d prstMaterial="metal">
            <a:bevelT w="88900" h="88900"/>
          </a:sp3d>
        </p:spPr>
        <p:txBody>
          <a:bodyPr tIns="91440"/>
          <a:lstStyle/>
          <a:p>
            <a:pPr marL="0" marR="0" lvl="0" indent="-342900" algn="ctr" defTabSz="457200" rtl="0" eaLnBrk="1" fontAlgn="base" latinLnBrk="0" hangingPunct="1">
              <a:lnSpc>
                <a:spcPct val="80000"/>
              </a:lnSpc>
              <a:spcBef>
                <a:spcPct val="0"/>
              </a:spcBef>
              <a:spcAft>
                <a:spcPts val="600"/>
              </a:spcAft>
              <a:buClrTx/>
              <a:buSzTx/>
              <a:buFontTx/>
              <a:buNone/>
              <a:tabLst/>
              <a:defRPr/>
            </a:pPr>
            <a:endParaRPr kumimoji="0" lang="en-US" sz="1600" b="0" i="0" u="none" strike="noStrike" kern="1200" cap="none" spc="-100" normalizeH="0" baseline="0" noProof="0" dirty="0">
              <a:ln w="3175">
                <a:noFill/>
              </a:ln>
              <a:solidFill>
                <a:prstClr val="white"/>
              </a:solidFill>
              <a:effectLst>
                <a:outerShdw blurRad="152400" dist="38100" dir="5400000" algn="t" rotWithShape="0">
                  <a:prstClr val="black">
                    <a:alpha val="70000"/>
                  </a:prstClr>
                </a:outerShdw>
              </a:effectLst>
              <a:uLnTx/>
              <a:uFillTx/>
              <a:latin typeface="+mn-lt"/>
              <a:ea typeface="+mn-ea"/>
              <a:cs typeface="Arial" charset="0"/>
            </a:endParaRPr>
          </a:p>
        </p:txBody>
      </p:sp>
      <p:sp>
        <p:nvSpPr>
          <p:cNvPr id="131" name="Rounded Rectangle 511"/>
          <p:cNvSpPr/>
          <p:nvPr/>
        </p:nvSpPr>
        <p:spPr bwMode="auto">
          <a:xfrm>
            <a:off x="2220951" y="4097100"/>
            <a:ext cx="1676400" cy="2061710"/>
          </a:xfrm>
          <a:prstGeom prst="roundRect">
            <a:avLst>
              <a:gd name="adj" fmla="val 9033"/>
            </a:avLst>
          </a:prstGeom>
          <a:gradFill flip="none" rotWithShape="1">
            <a:gsLst>
              <a:gs pos="0">
                <a:srgbClr val="9BBB59">
                  <a:lumMod val="75000"/>
                  <a:shade val="30000"/>
                  <a:satMod val="115000"/>
                </a:srgbClr>
              </a:gs>
              <a:gs pos="50000">
                <a:srgbClr val="334216">
                  <a:alpha val="80000"/>
                </a:srgbClr>
              </a:gs>
              <a:gs pos="100000">
                <a:srgbClr val="9BBB59">
                  <a:lumMod val="75000"/>
                  <a:shade val="100000"/>
                  <a:satMod val="115000"/>
                  <a:alpha val="90000"/>
                </a:srgbClr>
              </a:gs>
            </a:gsLst>
            <a:lin ang="5400000" scaled="1"/>
            <a:tileRect/>
          </a:gradFill>
          <a:ln w="25400" cap="flat" cmpd="sng" algn="ctr">
            <a:noFill/>
            <a:prstDash val="solid"/>
          </a:ln>
          <a:effectLst/>
          <a:scene3d>
            <a:camera prst="orthographicFront">
              <a:rot lat="0" lon="0" rev="0"/>
            </a:camera>
            <a:lightRig rig="contrasting" dir="t">
              <a:rot lat="0" lon="0" rev="5400000"/>
            </a:lightRig>
          </a:scene3d>
          <a:sp3d prstMaterial="metal">
            <a:bevelT w="88900" h="88900"/>
          </a:sp3d>
        </p:spPr>
        <p:txBody>
          <a:bodyPr tIns="91440"/>
          <a:lstStyle/>
          <a:p>
            <a:pPr marL="0" marR="0" lvl="0" indent="-342900" algn="ctr" defTabSz="457200" rtl="0" eaLnBrk="1" fontAlgn="base" latinLnBrk="0" hangingPunct="1">
              <a:lnSpc>
                <a:spcPct val="80000"/>
              </a:lnSpc>
              <a:spcBef>
                <a:spcPct val="0"/>
              </a:spcBef>
              <a:spcAft>
                <a:spcPts val="600"/>
              </a:spcAft>
              <a:buClrTx/>
              <a:buSzTx/>
              <a:buFontTx/>
              <a:buNone/>
              <a:tabLst/>
              <a:defRPr/>
            </a:pPr>
            <a:r>
              <a:rPr kumimoji="0" 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rPr>
              <a:t>VMM Library</a:t>
            </a:r>
            <a:br>
              <a:rPr kumimoji="0" 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rPr>
            </a:br>
            <a:r>
              <a:rPr kumimoji="0" 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rPr>
              <a:t>Server</a:t>
            </a:r>
          </a:p>
        </p:txBody>
      </p:sp>
      <p:grpSp>
        <p:nvGrpSpPr>
          <p:cNvPr id="132" name="Group 636"/>
          <p:cNvGrpSpPr>
            <a:grpSpLocks/>
          </p:cNvGrpSpPr>
          <p:nvPr/>
        </p:nvGrpSpPr>
        <p:grpSpPr bwMode="auto">
          <a:xfrm>
            <a:off x="2449551" y="4862148"/>
            <a:ext cx="457200" cy="537710"/>
            <a:chOff x="3962400" y="5257800"/>
            <a:chExt cx="457200" cy="537710"/>
          </a:xfrm>
          <a:solidFill>
            <a:srgbClr val="9BBB59">
              <a:lumMod val="75000"/>
            </a:srgbClr>
          </a:solidFill>
        </p:grpSpPr>
        <p:sp>
          <p:nvSpPr>
            <p:cNvPr id="133" name="Rounded Rectangle 637"/>
            <p:cNvSpPr/>
            <p:nvPr/>
          </p:nvSpPr>
          <p:spPr bwMode="auto">
            <a:xfrm>
              <a:off x="3962400" y="5257800"/>
              <a:ext cx="457200" cy="533400"/>
            </a:xfrm>
            <a:prstGeom prst="roundRect">
              <a:avLst>
                <a:gd name="adj" fmla="val 9033"/>
              </a:avLst>
            </a:prstGeom>
            <a:grp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436" tIns="45718" rIns="91436" bIns="45718"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endParaRPr>
            </a:p>
          </p:txBody>
        </p:sp>
        <p:pic>
          <p:nvPicPr>
            <p:cNvPr id="134" name="Picture 4" descr="C:\Users\agoodman\Documents\Carmine\V1\Product Icons - PNG\Carmine117_VirtualMachine_32.png"/>
            <p:cNvPicPr>
              <a:picLocks noChangeAspect="1" noChangeArrowheads="1"/>
            </p:cNvPicPr>
            <p:nvPr/>
          </p:nvPicPr>
          <p:blipFill>
            <a:blip r:embed="rId5"/>
            <a:srcRect/>
            <a:stretch>
              <a:fillRect/>
            </a:stretch>
          </p:blipFill>
          <p:spPr bwMode="auto">
            <a:xfrm>
              <a:off x="4062350" y="5286500"/>
              <a:ext cx="304800" cy="304800"/>
            </a:xfrm>
            <a:prstGeom prst="rect">
              <a:avLst/>
            </a:prstGeom>
            <a:grpFill/>
            <a:ln w="9525">
              <a:noFill/>
              <a:miter lim="800000"/>
              <a:headEnd/>
              <a:tailEnd/>
            </a:ln>
          </p:spPr>
        </p:pic>
        <p:sp>
          <p:nvSpPr>
            <p:cNvPr id="135" name="TextBox 639"/>
            <p:cNvSpPr txBox="1">
              <a:spLocks noChangeArrowheads="1"/>
            </p:cNvSpPr>
            <p:nvPr/>
          </p:nvSpPr>
          <p:spPr bwMode="auto">
            <a:xfrm>
              <a:off x="3998025" y="5533900"/>
              <a:ext cx="399468" cy="261610"/>
            </a:xfrm>
            <a:prstGeom prst="rect">
              <a:avLst/>
            </a:prstGeom>
            <a:noFill/>
            <a:ln w="9525">
              <a:noFill/>
              <a:miter lim="800000"/>
              <a:headEnd/>
              <a:tailEnd/>
            </a:ln>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rPr>
                <a:t>VM</a:t>
              </a:r>
              <a:endPar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endParaRPr>
            </a:p>
          </p:txBody>
        </p:sp>
      </p:grpSp>
      <p:grpSp>
        <p:nvGrpSpPr>
          <p:cNvPr id="136" name="Group 660"/>
          <p:cNvGrpSpPr>
            <a:grpSpLocks/>
          </p:cNvGrpSpPr>
          <p:nvPr/>
        </p:nvGrpSpPr>
        <p:grpSpPr bwMode="auto">
          <a:xfrm>
            <a:off x="2906751" y="4862148"/>
            <a:ext cx="838200" cy="542660"/>
            <a:chOff x="2297875" y="4876800"/>
            <a:chExt cx="838200" cy="542660"/>
          </a:xfrm>
          <a:solidFill>
            <a:srgbClr val="9BBB59">
              <a:lumMod val="75000"/>
            </a:srgbClr>
          </a:solidFill>
        </p:grpSpPr>
        <p:sp>
          <p:nvSpPr>
            <p:cNvPr id="137" name="Rounded Rectangle 641"/>
            <p:cNvSpPr/>
            <p:nvPr/>
          </p:nvSpPr>
          <p:spPr bwMode="auto">
            <a:xfrm>
              <a:off x="2362200" y="4876800"/>
              <a:ext cx="685800" cy="533400"/>
            </a:xfrm>
            <a:prstGeom prst="roundRect">
              <a:avLst>
                <a:gd name="adj" fmla="val 9033"/>
              </a:avLst>
            </a:prstGeom>
            <a:grp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436" tIns="45718" rIns="91436" bIns="45718"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endParaRPr>
            </a:p>
          </p:txBody>
        </p:sp>
        <p:pic>
          <p:nvPicPr>
            <p:cNvPr id="138" name="Picture 4" descr="C:\Users\agoodman\Documents\Carmine\V1\Product Icons - PNG\Carmine117_VirtualMachine_32.png"/>
            <p:cNvPicPr>
              <a:picLocks noChangeAspect="1" noChangeArrowheads="1"/>
            </p:cNvPicPr>
            <p:nvPr/>
          </p:nvPicPr>
          <p:blipFill>
            <a:blip r:embed="rId6"/>
            <a:srcRect/>
            <a:stretch>
              <a:fillRect/>
            </a:stretch>
          </p:blipFill>
          <p:spPr bwMode="auto">
            <a:xfrm>
              <a:off x="2552700" y="4900550"/>
              <a:ext cx="304800" cy="304800"/>
            </a:xfrm>
            <a:prstGeom prst="rect">
              <a:avLst/>
            </a:prstGeom>
            <a:grpFill/>
            <a:ln w="9525">
              <a:noFill/>
              <a:miter lim="800000"/>
              <a:headEnd/>
              <a:tailEnd/>
            </a:ln>
          </p:spPr>
        </p:pic>
        <p:sp>
          <p:nvSpPr>
            <p:cNvPr id="139" name="TextBox 659"/>
            <p:cNvSpPr txBox="1">
              <a:spLocks noChangeArrowheads="1"/>
            </p:cNvSpPr>
            <p:nvPr/>
          </p:nvSpPr>
          <p:spPr bwMode="auto">
            <a:xfrm>
              <a:off x="2297875" y="5157850"/>
              <a:ext cx="838200" cy="261610"/>
            </a:xfrm>
            <a:prstGeom prst="rect">
              <a:avLst/>
            </a:prstGeom>
            <a:noFill/>
            <a:ln w="9525">
              <a:noFill/>
              <a:miter lim="800000"/>
              <a:headEnd/>
              <a:tailEnd/>
            </a:ln>
          </p:spPr>
          <p:txBody>
            <a:bodyP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rPr>
                <a:t>Template</a:t>
              </a:r>
            </a:p>
          </p:txBody>
        </p:sp>
      </p:grpSp>
      <p:grpSp>
        <p:nvGrpSpPr>
          <p:cNvPr id="140" name="Group 661"/>
          <p:cNvGrpSpPr>
            <a:grpSpLocks/>
          </p:cNvGrpSpPr>
          <p:nvPr/>
        </p:nvGrpSpPr>
        <p:grpSpPr bwMode="auto">
          <a:xfrm>
            <a:off x="2297151" y="5493084"/>
            <a:ext cx="457200" cy="537710"/>
            <a:chOff x="3962400" y="5257800"/>
            <a:chExt cx="457200" cy="537710"/>
          </a:xfrm>
          <a:solidFill>
            <a:srgbClr val="9BBB59">
              <a:lumMod val="75000"/>
            </a:srgbClr>
          </a:solidFill>
        </p:grpSpPr>
        <p:sp>
          <p:nvSpPr>
            <p:cNvPr id="141" name="Rounded Rectangle 662"/>
            <p:cNvSpPr/>
            <p:nvPr/>
          </p:nvSpPr>
          <p:spPr bwMode="auto">
            <a:xfrm>
              <a:off x="3962400" y="5257800"/>
              <a:ext cx="457200" cy="533400"/>
            </a:xfrm>
            <a:prstGeom prst="roundRect">
              <a:avLst>
                <a:gd name="adj" fmla="val 9033"/>
              </a:avLst>
            </a:prstGeom>
            <a:grp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436" tIns="45718" rIns="91436" bIns="45718"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endParaRPr>
            </a:p>
          </p:txBody>
        </p:sp>
        <p:pic>
          <p:nvPicPr>
            <p:cNvPr id="142" name="Picture 4" descr="C:\Users\agoodman\Documents\Carmine\V1\Product Icons - PNG\Carmine117_VirtualMachine_32.png"/>
            <p:cNvPicPr>
              <a:picLocks noChangeAspect="1" noChangeArrowheads="1"/>
            </p:cNvPicPr>
            <p:nvPr/>
          </p:nvPicPr>
          <p:blipFill>
            <a:blip r:embed="rId7"/>
            <a:srcRect/>
            <a:stretch>
              <a:fillRect/>
            </a:stretch>
          </p:blipFill>
          <p:spPr bwMode="auto">
            <a:xfrm>
              <a:off x="4050475" y="5286500"/>
              <a:ext cx="304800" cy="304800"/>
            </a:xfrm>
            <a:prstGeom prst="rect">
              <a:avLst/>
            </a:prstGeom>
            <a:grpFill/>
            <a:ln w="9525">
              <a:noFill/>
              <a:miter lim="800000"/>
              <a:headEnd/>
              <a:tailEnd/>
            </a:ln>
          </p:spPr>
        </p:pic>
        <p:sp>
          <p:nvSpPr>
            <p:cNvPr id="143" name="TextBox 664"/>
            <p:cNvSpPr txBox="1">
              <a:spLocks noChangeArrowheads="1"/>
            </p:cNvSpPr>
            <p:nvPr/>
          </p:nvSpPr>
          <p:spPr bwMode="auto">
            <a:xfrm>
              <a:off x="3986150" y="5533900"/>
              <a:ext cx="385042" cy="261610"/>
            </a:xfrm>
            <a:prstGeom prst="rect">
              <a:avLst/>
            </a:prstGeom>
            <a:noFill/>
            <a:ln w="9525">
              <a:noFill/>
              <a:miter lim="800000"/>
              <a:headEnd/>
              <a:tailEnd/>
            </a:ln>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rPr>
                <a:t>ISO</a:t>
              </a:r>
              <a:endPar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endParaRPr>
            </a:p>
          </p:txBody>
        </p:sp>
      </p:grpSp>
      <p:grpSp>
        <p:nvGrpSpPr>
          <p:cNvPr id="144" name="Group 665"/>
          <p:cNvGrpSpPr>
            <a:grpSpLocks/>
          </p:cNvGrpSpPr>
          <p:nvPr/>
        </p:nvGrpSpPr>
        <p:grpSpPr bwMode="auto">
          <a:xfrm>
            <a:off x="3260319" y="5493084"/>
            <a:ext cx="532132" cy="537710"/>
            <a:chOff x="3887468" y="5257800"/>
            <a:chExt cx="532132" cy="537710"/>
          </a:xfrm>
          <a:solidFill>
            <a:srgbClr val="9BBB59">
              <a:lumMod val="75000"/>
            </a:srgbClr>
          </a:solidFill>
        </p:grpSpPr>
        <p:sp>
          <p:nvSpPr>
            <p:cNvPr id="145" name="Rounded Rectangle 666"/>
            <p:cNvSpPr/>
            <p:nvPr/>
          </p:nvSpPr>
          <p:spPr bwMode="auto">
            <a:xfrm>
              <a:off x="3962400" y="5257800"/>
              <a:ext cx="457200" cy="533400"/>
            </a:xfrm>
            <a:prstGeom prst="roundRect">
              <a:avLst>
                <a:gd name="adj" fmla="val 9033"/>
              </a:avLst>
            </a:prstGeom>
            <a:grp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436" tIns="45718" rIns="91436" bIns="45718"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endParaRPr>
            </a:p>
          </p:txBody>
        </p:sp>
        <p:pic>
          <p:nvPicPr>
            <p:cNvPr id="146" name="Picture 4" descr="C:\Users\agoodman\Documents\Carmine\V1\Product Icons - PNG\Carmine117_VirtualMachine_32.png"/>
            <p:cNvPicPr>
              <a:picLocks noChangeAspect="1" noChangeArrowheads="1"/>
            </p:cNvPicPr>
            <p:nvPr/>
          </p:nvPicPr>
          <p:blipFill>
            <a:blip r:embed="rId8"/>
            <a:srcRect/>
            <a:stretch>
              <a:fillRect/>
            </a:stretch>
          </p:blipFill>
          <p:spPr bwMode="auto">
            <a:xfrm>
              <a:off x="4050475" y="5298374"/>
              <a:ext cx="292925" cy="292925"/>
            </a:xfrm>
            <a:prstGeom prst="rect">
              <a:avLst/>
            </a:prstGeom>
            <a:grpFill/>
            <a:ln w="9525">
              <a:noFill/>
              <a:miter lim="800000"/>
              <a:headEnd/>
              <a:tailEnd/>
            </a:ln>
          </p:spPr>
        </p:pic>
        <p:sp>
          <p:nvSpPr>
            <p:cNvPr id="147" name="TextBox 668"/>
            <p:cNvSpPr txBox="1">
              <a:spLocks noChangeArrowheads="1"/>
            </p:cNvSpPr>
            <p:nvPr/>
          </p:nvSpPr>
          <p:spPr bwMode="auto">
            <a:xfrm>
              <a:off x="3887468" y="5533900"/>
              <a:ext cx="521297" cy="261610"/>
            </a:xfrm>
            <a:prstGeom prst="rect">
              <a:avLst/>
            </a:prstGeom>
            <a:noFill/>
            <a:ln w="9525">
              <a:noFill/>
              <a:miter lim="800000"/>
              <a:headEnd/>
              <a:tailEnd/>
            </a:ln>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rPr>
                <a:t>Script</a:t>
              </a:r>
              <a:endPar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endParaRPr>
            </a:p>
          </p:txBody>
        </p:sp>
      </p:grpSp>
      <p:grpSp>
        <p:nvGrpSpPr>
          <p:cNvPr id="148" name="Group 669"/>
          <p:cNvGrpSpPr>
            <a:grpSpLocks/>
          </p:cNvGrpSpPr>
          <p:nvPr/>
        </p:nvGrpSpPr>
        <p:grpSpPr bwMode="auto">
          <a:xfrm>
            <a:off x="2803323" y="5416884"/>
            <a:ext cx="484428" cy="613910"/>
            <a:chOff x="3935172" y="5181600"/>
            <a:chExt cx="484428" cy="613910"/>
          </a:xfrm>
          <a:solidFill>
            <a:srgbClr val="9BBB59">
              <a:lumMod val="75000"/>
            </a:srgbClr>
          </a:solidFill>
        </p:grpSpPr>
        <p:sp>
          <p:nvSpPr>
            <p:cNvPr id="149" name="Rounded Rectangle 670"/>
            <p:cNvSpPr/>
            <p:nvPr/>
          </p:nvSpPr>
          <p:spPr bwMode="auto">
            <a:xfrm>
              <a:off x="3962400" y="5257800"/>
              <a:ext cx="457200" cy="533400"/>
            </a:xfrm>
            <a:prstGeom prst="roundRect">
              <a:avLst>
                <a:gd name="adj" fmla="val 9033"/>
              </a:avLst>
            </a:prstGeom>
            <a:grp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436" tIns="45718" rIns="91436" bIns="45718"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endParaRPr>
            </a:p>
          </p:txBody>
        </p:sp>
        <p:pic>
          <p:nvPicPr>
            <p:cNvPr id="150" name="Picture 4" descr="C:\Users\agoodman\Documents\Carmine\V1\Product Icons - PNG\Carmine117_VirtualMachine_32.png"/>
            <p:cNvPicPr>
              <a:picLocks noChangeAspect="1" noChangeArrowheads="1"/>
            </p:cNvPicPr>
            <p:nvPr/>
          </p:nvPicPr>
          <p:blipFill>
            <a:blip r:embed="rId9"/>
            <a:srcRect/>
            <a:stretch>
              <a:fillRect/>
            </a:stretch>
          </p:blipFill>
          <p:spPr bwMode="auto">
            <a:xfrm>
              <a:off x="4050475" y="5181600"/>
              <a:ext cx="304800" cy="304800"/>
            </a:xfrm>
            <a:prstGeom prst="rect">
              <a:avLst/>
            </a:prstGeom>
            <a:noFill/>
            <a:ln w="9525">
              <a:noFill/>
              <a:miter lim="800000"/>
              <a:headEnd/>
              <a:tailEnd/>
            </a:ln>
          </p:spPr>
        </p:pic>
        <p:sp>
          <p:nvSpPr>
            <p:cNvPr id="151" name="TextBox 672"/>
            <p:cNvSpPr txBox="1">
              <a:spLocks noChangeArrowheads="1"/>
            </p:cNvSpPr>
            <p:nvPr/>
          </p:nvSpPr>
          <p:spPr bwMode="auto">
            <a:xfrm>
              <a:off x="3935172" y="5533900"/>
              <a:ext cx="445956" cy="261610"/>
            </a:xfrm>
            <a:prstGeom prst="rect">
              <a:avLst/>
            </a:prstGeom>
            <a:noFill/>
            <a:ln w="9525">
              <a:noFill/>
              <a:miter lim="800000"/>
              <a:headEnd/>
              <a:tailEnd/>
            </a:ln>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rPr>
                <a:t>VHD</a:t>
              </a:r>
              <a:endPar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endParaRPr>
            </a:p>
          </p:txBody>
        </p:sp>
      </p:grpSp>
      <p:sp>
        <p:nvSpPr>
          <p:cNvPr id="152" name="Rounded Rectangle 677"/>
          <p:cNvSpPr/>
          <p:nvPr/>
        </p:nvSpPr>
        <p:spPr bwMode="auto">
          <a:xfrm>
            <a:off x="5562600" y="1250952"/>
            <a:ext cx="1097280" cy="1035353"/>
          </a:xfrm>
          <a:prstGeom prst="roundRect">
            <a:avLst>
              <a:gd name="adj" fmla="val 12566"/>
            </a:avLst>
          </a:prstGeom>
          <a:gradFill flip="none" rotWithShape="1">
            <a:gsLst>
              <a:gs pos="0">
                <a:srgbClr val="009DD3">
                  <a:alpha val="55000"/>
                </a:srgbClr>
              </a:gs>
              <a:gs pos="50000">
                <a:srgbClr val="0E2852"/>
              </a:gs>
              <a:gs pos="100000">
                <a:srgbClr val="133872"/>
              </a:gs>
            </a:gsLst>
            <a:lin ang="16200000" scaled="1"/>
            <a:tileRect/>
          </a:gradFill>
          <a:ln w="25400" cap="flat" cmpd="sng" algn="ctr">
            <a:noFill/>
            <a:prstDash val="solid"/>
          </a:ln>
          <a:effectLst/>
          <a:scene3d>
            <a:camera prst="orthographicFront">
              <a:rot lat="0" lon="0" rev="0"/>
            </a:camera>
            <a:lightRig rig="contrasting" dir="t">
              <a:rot lat="0" lon="0" rev="5400000"/>
            </a:lightRig>
          </a:scene3d>
          <a:sp3d prstMaterial="metal">
            <a:bevelT w="88900" h="88900"/>
          </a:sp3d>
        </p:spPr>
        <p:txBody>
          <a:bodyPr anchor="ctr"/>
          <a:lstStyle/>
          <a:p>
            <a:pPr marL="0" marR="0" lvl="0" indent="-342900" algn="ctr" defTabSz="457200" rtl="0" eaLnBrk="1" fontAlgn="auto" latinLnBrk="0" hangingPunct="1">
              <a:lnSpc>
                <a:spcPct val="80000"/>
              </a:lnSpc>
              <a:spcBef>
                <a:spcPts val="0"/>
              </a:spcBef>
              <a:spcAft>
                <a:spcPts val="600"/>
              </a:spcAft>
              <a:buClrTx/>
              <a:buSzTx/>
              <a:buFontTx/>
              <a:buNone/>
              <a:tabLst/>
              <a:defRPr/>
            </a:pPr>
            <a:r>
              <a:rPr kumimoji="0" lang="en-US" sz="1400" b="1" i="0" u="none" strike="noStrike" kern="1200" cap="none" spc="-100" normalizeH="0" baseline="0" noProof="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uLnTx/>
                <a:uFillTx/>
                <a:latin typeface="+mn-lt"/>
                <a:ea typeface="+mn-ea"/>
                <a:cs typeface="Arial" charset="0"/>
              </a:rPr>
              <a:t>Operator </a:t>
            </a:r>
            <a:r>
              <a:rPr kumimoji="0" lang="en-US" sz="1400" b="1" i="0" u="none" strike="noStrike" kern="1200" cap="none" spc="-100" normalizeH="0" baseline="0" noProof="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uLnTx/>
                <a:uFillTx/>
                <a:latin typeface="+mn-lt"/>
                <a:ea typeface="+mn-ea"/>
                <a:cs typeface="Arial" charset="0"/>
              </a:rPr>
              <a:t>Console</a:t>
            </a:r>
          </a:p>
        </p:txBody>
      </p:sp>
      <p:sp>
        <p:nvSpPr>
          <p:cNvPr id="153" name="Rounded Rectangle 678"/>
          <p:cNvSpPr/>
          <p:nvPr/>
        </p:nvSpPr>
        <p:spPr bwMode="auto">
          <a:xfrm>
            <a:off x="6705600" y="1250952"/>
            <a:ext cx="1097280" cy="1035353"/>
          </a:xfrm>
          <a:prstGeom prst="roundRect">
            <a:avLst>
              <a:gd name="adj" fmla="val 12033"/>
            </a:avLst>
          </a:prstGeom>
          <a:gradFill flip="none" rotWithShape="1">
            <a:gsLst>
              <a:gs pos="0">
                <a:srgbClr val="009DD3">
                  <a:alpha val="55000"/>
                </a:srgbClr>
              </a:gs>
              <a:gs pos="50000">
                <a:srgbClr val="0E2852"/>
              </a:gs>
              <a:gs pos="100000">
                <a:srgbClr val="133872"/>
              </a:gs>
            </a:gsLst>
            <a:lin ang="16200000" scaled="1"/>
            <a:tileRect/>
          </a:gradFill>
          <a:ln w="25400" cap="flat" cmpd="sng" algn="ctr">
            <a:noFill/>
            <a:prstDash val="solid"/>
          </a:ln>
          <a:effectLst/>
          <a:scene3d>
            <a:camera prst="orthographicFront">
              <a:rot lat="0" lon="0" rev="0"/>
            </a:camera>
            <a:lightRig rig="contrasting" dir="t">
              <a:rot lat="0" lon="0" rev="5400000"/>
            </a:lightRig>
          </a:scene3d>
          <a:sp3d prstMaterial="metal">
            <a:bevelT w="88900" h="88900"/>
          </a:sp3d>
        </p:spPr>
        <p:txBody>
          <a:bodyPr anchor="ctr"/>
          <a:lstStyle/>
          <a:p>
            <a:pPr marL="0" marR="0" lvl="0" indent="-342900" algn="ctr" defTabSz="457200" rtl="0" eaLnBrk="1" fontAlgn="auto" latinLnBrk="0" hangingPunct="1">
              <a:lnSpc>
                <a:spcPct val="80000"/>
              </a:lnSpc>
              <a:spcBef>
                <a:spcPts val="0"/>
              </a:spcBef>
              <a:spcAft>
                <a:spcPts val="600"/>
              </a:spcAft>
              <a:buClrTx/>
              <a:buSzTx/>
              <a:buFontTx/>
              <a:buNone/>
              <a:tabLst/>
              <a:defRPr/>
            </a:pPr>
            <a:r>
              <a:rPr kumimoji="0" lang="en-US" sz="1400" b="1" i="0" u="none" strike="noStrike" kern="1200" cap="none" spc="-100" normalizeH="0" baseline="0" noProof="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uLnTx/>
                <a:uFillTx/>
                <a:latin typeface="+mn-lt"/>
                <a:ea typeface="+mn-ea"/>
                <a:cs typeface="Arial" charset="0"/>
              </a:rPr>
              <a:t>Web Console</a:t>
            </a:r>
          </a:p>
        </p:txBody>
      </p:sp>
      <p:sp>
        <p:nvSpPr>
          <p:cNvPr id="154" name="Rounded Rectangle 679"/>
          <p:cNvSpPr/>
          <p:nvPr/>
        </p:nvSpPr>
        <p:spPr bwMode="auto">
          <a:xfrm>
            <a:off x="7848600" y="1250952"/>
            <a:ext cx="1097280" cy="1035353"/>
          </a:xfrm>
          <a:prstGeom prst="roundRect">
            <a:avLst>
              <a:gd name="adj" fmla="val 13449"/>
            </a:avLst>
          </a:prstGeom>
          <a:gradFill flip="none" rotWithShape="1">
            <a:gsLst>
              <a:gs pos="0">
                <a:srgbClr val="009DD3">
                  <a:alpha val="55000"/>
                </a:srgbClr>
              </a:gs>
              <a:gs pos="50000">
                <a:srgbClr val="0E2852"/>
              </a:gs>
              <a:gs pos="100000">
                <a:srgbClr val="133872"/>
              </a:gs>
            </a:gsLst>
            <a:lin ang="16200000" scaled="1"/>
            <a:tileRect/>
          </a:gradFill>
          <a:ln w="25400" cap="flat" cmpd="sng" algn="ctr">
            <a:noFill/>
            <a:prstDash val="solid"/>
          </a:ln>
          <a:effectLst/>
          <a:scene3d>
            <a:camera prst="orthographicFront">
              <a:rot lat="0" lon="0" rev="0"/>
            </a:camera>
            <a:lightRig rig="contrasting" dir="t">
              <a:rot lat="0" lon="0" rev="5400000"/>
            </a:lightRig>
          </a:scene3d>
          <a:sp3d prstMaterial="metal">
            <a:bevelT w="88900" h="88900"/>
          </a:sp3d>
        </p:spPr>
        <p:txBody>
          <a:bodyPr anchor="ctr"/>
          <a:lstStyle/>
          <a:p>
            <a:pPr marL="0" marR="0" lvl="0" indent="-342900" algn="ctr" defTabSz="457200" rtl="0" eaLnBrk="1" fontAlgn="auto" latinLnBrk="0" hangingPunct="1">
              <a:lnSpc>
                <a:spcPct val="80000"/>
              </a:lnSpc>
              <a:spcBef>
                <a:spcPts val="0"/>
              </a:spcBef>
              <a:spcAft>
                <a:spcPts val="600"/>
              </a:spcAft>
              <a:buClrTx/>
              <a:buSzTx/>
              <a:buFontTx/>
              <a:buNone/>
              <a:tabLst/>
              <a:defRPr/>
            </a:pPr>
            <a:r>
              <a:rPr kumimoji="0" lang="en-US" sz="1400" b="1" i="0" u="none" strike="noStrike" kern="1200" cap="none" spc="-100" normalizeH="0" baseline="0" noProof="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uLnTx/>
                <a:uFillTx/>
                <a:latin typeface="+mn-lt"/>
                <a:ea typeface="+mn-ea"/>
                <a:cs typeface="Arial" charset="0"/>
              </a:rPr>
              <a:t>Windows PowerShell</a:t>
            </a:r>
          </a:p>
        </p:txBody>
      </p:sp>
      <p:sp>
        <p:nvSpPr>
          <p:cNvPr id="155" name="Rounded Rectangle 140"/>
          <p:cNvSpPr/>
          <p:nvPr/>
        </p:nvSpPr>
        <p:spPr bwMode="auto">
          <a:xfrm>
            <a:off x="4109224" y="4097100"/>
            <a:ext cx="2209800" cy="2061710"/>
          </a:xfrm>
          <a:prstGeom prst="roundRect">
            <a:avLst>
              <a:gd name="adj" fmla="val 9033"/>
            </a:avLst>
          </a:prstGeom>
          <a:gradFill flip="none" rotWithShape="1">
            <a:gsLst>
              <a:gs pos="0">
                <a:srgbClr val="9BBB59">
                  <a:lumMod val="75000"/>
                  <a:shade val="30000"/>
                  <a:satMod val="115000"/>
                </a:srgbClr>
              </a:gs>
              <a:gs pos="50000">
                <a:srgbClr val="334216">
                  <a:alpha val="80000"/>
                </a:srgbClr>
              </a:gs>
              <a:gs pos="100000">
                <a:srgbClr val="9BBB59">
                  <a:lumMod val="75000"/>
                  <a:shade val="100000"/>
                  <a:satMod val="115000"/>
                  <a:alpha val="90000"/>
                </a:srgbClr>
              </a:gs>
            </a:gsLst>
            <a:lin ang="5400000" scaled="1"/>
            <a:tileRect/>
          </a:gradFill>
          <a:ln w="25400" cap="flat" cmpd="sng" algn="ctr">
            <a:noFill/>
            <a:prstDash val="solid"/>
          </a:ln>
          <a:effectLst/>
          <a:scene3d>
            <a:camera prst="orthographicFront">
              <a:rot lat="0" lon="0" rev="0"/>
            </a:camera>
            <a:lightRig rig="contrasting" dir="t">
              <a:rot lat="0" lon="0" rev="5400000"/>
            </a:lightRig>
          </a:scene3d>
          <a:sp3d prstMaterial="metal">
            <a:bevelT w="88900" h="88900"/>
          </a:sp3d>
        </p:spPr>
        <p:txBody>
          <a:bodyPr tIns="91440"/>
          <a:lstStyle/>
          <a:p>
            <a:pPr marL="0" marR="0" lvl="0" indent="-342900" algn="ctr" defTabSz="457200" rtl="0" eaLnBrk="1" fontAlgn="base" latinLnBrk="0" hangingPunct="1">
              <a:lnSpc>
                <a:spcPct val="80000"/>
              </a:lnSpc>
              <a:spcBef>
                <a:spcPct val="0"/>
              </a:spcBef>
              <a:spcAft>
                <a:spcPts val="600"/>
              </a:spcAft>
              <a:buClrTx/>
              <a:buSzTx/>
              <a:buFontTx/>
              <a:buNone/>
              <a:tabLst/>
              <a:defRPr/>
            </a:pPr>
            <a:endParaRPr kumimoji="0" lang="en-US" sz="1600" b="0" i="0" u="none" strike="noStrike" kern="1200" cap="none" spc="-100" normalizeH="0" baseline="0" noProof="0" dirty="0">
              <a:ln w="3175">
                <a:noFill/>
              </a:ln>
              <a:solidFill>
                <a:prstClr val="white"/>
              </a:solidFill>
              <a:effectLst>
                <a:outerShdw blurRad="152400" dist="38100" dir="5400000" algn="t" rotWithShape="0">
                  <a:prstClr val="black">
                    <a:alpha val="70000"/>
                  </a:prstClr>
                </a:outerShdw>
              </a:effectLst>
              <a:uLnTx/>
              <a:uFillTx/>
              <a:latin typeface="+mn-lt"/>
              <a:ea typeface="+mn-ea"/>
              <a:cs typeface="Arial" charset="0"/>
            </a:endParaRPr>
          </a:p>
        </p:txBody>
      </p:sp>
      <p:grpSp>
        <p:nvGrpSpPr>
          <p:cNvPr id="156" name="Group 579"/>
          <p:cNvGrpSpPr>
            <a:grpSpLocks/>
          </p:cNvGrpSpPr>
          <p:nvPr/>
        </p:nvGrpSpPr>
        <p:grpSpPr bwMode="auto">
          <a:xfrm>
            <a:off x="4185424" y="4858362"/>
            <a:ext cx="457200" cy="537710"/>
            <a:chOff x="3962400" y="5257800"/>
            <a:chExt cx="457200" cy="537710"/>
          </a:xfrm>
          <a:solidFill>
            <a:srgbClr val="9BBB59">
              <a:lumMod val="75000"/>
            </a:srgbClr>
          </a:solidFill>
        </p:grpSpPr>
        <p:sp>
          <p:nvSpPr>
            <p:cNvPr id="157" name="Rounded Rectangle 556"/>
            <p:cNvSpPr/>
            <p:nvPr/>
          </p:nvSpPr>
          <p:spPr bwMode="auto">
            <a:xfrm>
              <a:off x="3962400" y="5257800"/>
              <a:ext cx="457200" cy="533400"/>
            </a:xfrm>
            <a:prstGeom prst="roundRect">
              <a:avLst>
                <a:gd name="adj" fmla="val 9033"/>
              </a:avLst>
            </a:prstGeom>
            <a:grp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436" tIns="45718" rIns="91436" bIns="45718"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endParaRPr>
            </a:p>
          </p:txBody>
        </p:sp>
        <p:pic>
          <p:nvPicPr>
            <p:cNvPr id="158" name="Picture 4" descr="C:\Users\agoodman\Documents\Carmine\V1\Product Icons - PNG\Carmine117_VirtualMachine_32.png"/>
            <p:cNvPicPr>
              <a:picLocks noChangeAspect="1" noChangeArrowheads="1"/>
            </p:cNvPicPr>
            <p:nvPr/>
          </p:nvPicPr>
          <p:blipFill>
            <a:blip r:embed="rId5"/>
            <a:srcRect/>
            <a:stretch>
              <a:fillRect/>
            </a:stretch>
          </p:blipFill>
          <p:spPr bwMode="auto">
            <a:xfrm>
              <a:off x="4062350" y="5286500"/>
              <a:ext cx="304800" cy="304800"/>
            </a:xfrm>
            <a:prstGeom prst="rect">
              <a:avLst/>
            </a:prstGeom>
            <a:noFill/>
            <a:ln>
              <a:noFill/>
            </a:ln>
            <a:effectLst/>
            <a:scene3d>
              <a:camera prst="orthographicFront">
                <a:rot lat="0" lon="0" rev="0"/>
              </a:camera>
              <a:lightRig rig="contrasting" dir="t">
                <a:rot lat="0" lon="0" rev="5400000"/>
              </a:lightRig>
            </a:scene3d>
            <a:sp3d prstMaterial="metal"/>
          </p:spPr>
        </p:pic>
        <p:sp>
          <p:nvSpPr>
            <p:cNvPr id="159" name="TextBox 578"/>
            <p:cNvSpPr txBox="1">
              <a:spLocks noChangeArrowheads="1"/>
            </p:cNvSpPr>
            <p:nvPr/>
          </p:nvSpPr>
          <p:spPr bwMode="auto">
            <a:xfrm>
              <a:off x="3998025" y="5533900"/>
              <a:ext cx="399468" cy="261610"/>
            </a:xfrm>
            <a:prstGeom prst="rect">
              <a:avLst/>
            </a:prstGeom>
            <a:noFill/>
            <a:ln w="9525">
              <a:noFill/>
              <a:miter lim="800000"/>
              <a:headEnd/>
              <a:tailEnd/>
            </a:ln>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rPr>
                <a:t>VM</a:t>
              </a:r>
              <a:endPar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endParaRPr>
            </a:p>
          </p:txBody>
        </p:sp>
      </p:grpSp>
      <p:pic>
        <p:nvPicPr>
          <p:cNvPr id="160" name="Picture 2" descr="C:\Users\agoodman\Desktop\WS08-HypeV_v_rgb.png"/>
          <p:cNvPicPr>
            <a:picLocks noChangeAspect="1" noChangeArrowheads="1"/>
          </p:cNvPicPr>
          <p:nvPr/>
        </p:nvPicPr>
        <p:blipFill>
          <a:blip r:embed="rId10" cstate="print"/>
          <a:stretch>
            <a:fillRect/>
          </a:stretch>
        </p:blipFill>
        <p:spPr bwMode="auto">
          <a:xfrm>
            <a:off x="4212609" y="4185946"/>
            <a:ext cx="1945117" cy="431641"/>
          </a:xfrm>
          <a:prstGeom prst="rect">
            <a:avLst/>
          </a:prstGeom>
          <a:noFill/>
          <a:ln w="9525">
            <a:noFill/>
            <a:miter lim="800000"/>
            <a:headEnd/>
            <a:tailEnd/>
          </a:ln>
        </p:spPr>
      </p:pic>
      <p:pic>
        <p:nvPicPr>
          <p:cNvPr id="161" name="Picture 123" descr="Virtual_05-R2_rgb.png"/>
          <p:cNvPicPr>
            <a:picLocks noChangeAspect="1"/>
          </p:cNvPicPr>
          <p:nvPr/>
        </p:nvPicPr>
        <p:blipFill>
          <a:blip r:embed="rId11"/>
          <a:stretch>
            <a:fillRect/>
          </a:stretch>
        </p:blipFill>
        <p:spPr>
          <a:xfrm>
            <a:off x="248923" y="4224609"/>
            <a:ext cx="1551876" cy="213383"/>
          </a:xfrm>
          <a:prstGeom prst="rect">
            <a:avLst/>
          </a:prstGeom>
        </p:spPr>
      </p:pic>
      <p:grpSp>
        <p:nvGrpSpPr>
          <p:cNvPr id="162" name="Group 142"/>
          <p:cNvGrpSpPr/>
          <p:nvPr/>
        </p:nvGrpSpPr>
        <p:grpSpPr>
          <a:xfrm>
            <a:off x="7314356" y="5479110"/>
            <a:ext cx="457200" cy="538163"/>
            <a:chOff x="6705600" y="5414352"/>
            <a:chExt cx="457200" cy="538163"/>
          </a:xfrm>
        </p:grpSpPr>
        <p:sp>
          <p:nvSpPr>
            <p:cNvPr id="163" name="Rounded Rectangle 143"/>
            <p:cNvSpPr/>
            <p:nvPr/>
          </p:nvSpPr>
          <p:spPr bwMode="auto">
            <a:xfrm>
              <a:off x="6705600" y="5414352"/>
              <a:ext cx="457200" cy="533849"/>
            </a:xfrm>
            <a:prstGeom prst="roundRect">
              <a:avLst>
                <a:gd name="adj" fmla="val 17033"/>
              </a:avLst>
            </a:prstGeom>
            <a:gradFill flip="none" rotWithShape="1">
              <a:gsLst>
                <a:gs pos="20000">
                  <a:srgbClr val="8064A2">
                    <a:lumMod val="75000"/>
                    <a:shade val="30000"/>
                    <a:satMod val="115000"/>
                  </a:srgbClr>
                </a:gs>
                <a:gs pos="50000">
                  <a:srgbClr val="332741"/>
                </a:gs>
                <a:gs pos="100000">
                  <a:srgbClr val="8064A2">
                    <a:lumMod val="75000"/>
                    <a:shade val="100000"/>
                    <a:satMod val="115000"/>
                    <a:alpha val="90000"/>
                  </a:srgbClr>
                </a:gs>
              </a:gsLst>
              <a:lin ang="5400000" scaled="1"/>
              <a:tileRect/>
            </a:gradFill>
            <a:ln w="25400" cap="flat" cmpd="sng" algn="ctr">
              <a:noFill/>
              <a:prstDash val="solid"/>
            </a:ln>
            <a:effectLst/>
            <a:scene3d>
              <a:camera prst="orthographicFront">
                <a:rot lat="0" lon="0" rev="0"/>
              </a:camera>
              <a:lightRig rig="contrasting" dir="t">
                <a:rot lat="0" lon="0" rev="5400000"/>
              </a:lightRig>
            </a:scene3d>
            <a:sp3d prstMaterial="metal">
              <a:bevelT w="88900" h="88900"/>
            </a:sp3d>
          </p:spPr>
          <p:txBody>
            <a:bodyPr anchor="ctr"/>
            <a:lstStyle/>
            <a:p>
              <a:pPr marL="0" marR="0" lvl="0" indent="-342900" algn="ctr" defTabSz="457200" rtl="0" eaLnBrk="1" fontAlgn="base" latinLnBrk="0" hangingPunct="1">
                <a:lnSpc>
                  <a:spcPct val="80000"/>
                </a:lnSpc>
                <a:spcBef>
                  <a:spcPct val="0"/>
                </a:spcBef>
                <a:spcAft>
                  <a:spcPts val="600"/>
                </a:spcAft>
                <a:buClrTx/>
                <a:buSzTx/>
                <a:buFontTx/>
                <a:buNone/>
                <a:tabLst/>
                <a:defRPr/>
              </a:pPr>
              <a:endParaRPr kumimoji="0" lang="en-US" sz="2000" b="1" i="0" u="none" strike="noStrike" kern="1200" cap="none" spc="-100" normalizeH="0" baseline="0" noProof="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uLnTx/>
                <a:uFillTx/>
                <a:latin typeface="+mn-lt"/>
                <a:ea typeface="+mn-ea"/>
                <a:cs typeface="Arial" charset="0"/>
              </a:endParaRPr>
            </a:p>
          </p:txBody>
        </p:sp>
        <p:pic>
          <p:nvPicPr>
            <p:cNvPr id="164" name="Picture 4" descr="C:\Users\agoodman\Documents\Carmine\V1\Product Icons - PNG\Carmine117_VirtualMachine_32.png"/>
            <p:cNvPicPr>
              <a:picLocks noChangeAspect="1" noChangeArrowheads="1"/>
            </p:cNvPicPr>
            <p:nvPr/>
          </p:nvPicPr>
          <p:blipFill>
            <a:blip r:embed="rId5"/>
            <a:srcRect/>
            <a:stretch>
              <a:fillRect/>
            </a:stretch>
          </p:blipFill>
          <p:spPr bwMode="auto">
            <a:xfrm>
              <a:off x="6806701" y="5443076"/>
              <a:ext cx="304800" cy="305057"/>
            </a:xfrm>
            <a:prstGeom prst="rect">
              <a:avLst/>
            </a:prstGeom>
            <a:noFill/>
            <a:ln w="9525">
              <a:noFill/>
              <a:miter lim="800000"/>
              <a:headEnd/>
              <a:tailEnd/>
            </a:ln>
          </p:spPr>
        </p:pic>
        <p:sp>
          <p:nvSpPr>
            <p:cNvPr id="165" name="TextBox 627"/>
            <p:cNvSpPr txBox="1">
              <a:spLocks noChangeArrowheads="1"/>
            </p:cNvSpPr>
            <p:nvPr/>
          </p:nvSpPr>
          <p:spPr bwMode="auto">
            <a:xfrm>
              <a:off x="6731201" y="5690685"/>
              <a:ext cx="399468" cy="261830"/>
            </a:xfrm>
            <a:prstGeom prst="rect">
              <a:avLst/>
            </a:prstGeom>
            <a:noFill/>
            <a:ln w="9525">
              <a:noFill/>
              <a:miter lim="800000"/>
              <a:headEnd/>
              <a:tailEnd/>
            </a:ln>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rPr>
                <a:t>VM</a:t>
              </a:r>
              <a:endPar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endParaRPr>
            </a:p>
          </p:txBody>
        </p:sp>
      </p:grpSp>
      <p:grpSp>
        <p:nvGrpSpPr>
          <p:cNvPr id="166" name="Group 146"/>
          <p:cNvGrpSpPr/>
          <p:nvPr/>
        </p:nvGrpSpPr>
        <p:grpSpPr>
          <a:xfrm>
            <a:off x="7849960" y="5479110"/>
            <a:ext cx="457200" cy="538163"/>
            <a:chOff x="6705600" y="5414352"/>
            <a:chExt cx="457200" cy="538163"/>
          </a:xfrm>
        </p:grpSpPr>
        <p:sp>
          <p:nvSpPr>
            <p:cNvPr id="167" name="Rounded Rectangle 147"/>
            <p:cNvSpPr/>
            <p:nvPr/>
          </p:nvSpPr>
          <p:spPr bwMode="auto">
            <a:xfrm>
              <a:off x="6705600" y="5414352"/>
              <a:ext cx="457200" cy="533849"/>
            </a:xfrm>
            <a:prstGeom prst="roundRect">
              <a:avLst>
                <a:gd name="adj" fmla="val 17033"/>
              </a:avLst>
            </a:prstGeom>
            <a:gradFill flip="none" rotWithShape="1">
              <a:gsLst>
                <a:gs pos="20000">
                  <a:srgbClr val="8064A2">
                    <a:lumMod val="75000"/>
                    <a:shade val="30000"/>
                    <a:satMod val="115000"/>
                  </a:srgbClr>
                </a:gs>
                <a:gs pos="50000">
                  <a:srgbClr val="332741"/>
                </a:gs>
                <a:gs pos="100000">
                  <a:srgbClr val="8064A2">
                    <a:lumMod val="75000"/>
                    <a:shade val="100000"/>
                    <a:satMod val="115000"/>
                    <a:alpha val="90000"/>
                  </a:srgbClr>
                </a:gs>
              </a:gsLst>
              <a:lin ang="5400000" scaled="1"/>
              <a:tileRect/>
            </a:gradFill>
            <a:ln w="25400" cap="flat" cmpd="sng" algn="ctr">
              <a:noFill/>
              <a:prstDash val="solid"/>
            </a:ln>
            <a:effectLst/>
            <a:scene3d>
              <a:camera prst="orthographicFront">
                <a:rot lat="0" lon="0" rev="0"/>
              </a:camera>
              <a:lightRig rig="contrasting" dir="t">
                <a:rot lat="0" lon="0" rev="5400000"/>
              </a:lightRig>
            </a:scene3d>
            <a:sp3d prstMaterial="metal">
              <a:bevelT w="88900" h="88900"/>
            </a:sp3d>
          </p:spPr>
          <p:txBody>
            <a:bodyPr anchor="ctr"/>
            <a:lstStyle/>
            <a:p>
              <a:pPr marL="0" marR="0" lvl="0" indent="-342900" algn="ctr" defTabSz="457200" rtl="0" eaLnBrk="1" fontAlgn="base" latinLnBrk="0" hangingPunct="1">
                <a:lnSpc>
                  <a:spcPct val="80000"/>
                </a:lnSpc>
                <a:spcBef>
                  <a:spcPct val="0"/>
                </a:spcBef>
                <a:spcAft>
                  <a:spcPts val="600"/>
                </a:spcAft>
                <a:buClrTx/>
                <a:buSzTx/>
                <a:buFontTx/>
                <a:buNone/>
                <a:tabLst/>
                <a:defRPr/>
              </a:pPr>
              <a:endParaRPr kumimoji="0" lang="en-US" sz="2000" b="1" i="0" u="none" strike="noStrike" kern="1200" cap="none" spc="-100" normalizeH="0" baseline="0" noProof="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uLnTx/>
                <a:uFillTx/>
                <a:latin typeface="+mn-lt"/>
                <a:ea typeface="+mn-ea"/>
                <a:cs typeface="Arial" charset="0"/>
              </a:endParaRPr>
            </a:p>
          </p:txBody>
        </p:sp>
        <p:pic>
          <p:nvPicPr>
            <p:cNvPr id="168" name="Picture 4" descr="C:\Users\agoodman\Documents\Carmine\V1\Product Icons - PNG\Carmine117_VirtualMachine_32.png"/>
            <p:cNvPicPr>
              <a:picLocks noChangeAspect="1" noChangeArrowheads="1"/>
            </p:cNvPicPr>
            <p:nvPr/>
          </p:nvPicPr>
          <p:blipFill>
            <a:blip r:embed="rId5"/>
            <a:srcRect/>
            <a:stretch>
              <a:fillRect/>
            </a:stretch>
          </p:blipFill>
          <p:spPr bwMode="auto">
            <a:xfrm>
              <a:off x="6806701" y="5443076"/>
              <a:ext cx="304800" cy="305057"/>
            </a:xfrm>
            <a:prstGeom prst="rect">
              <a:avLst/>
            </a:prstGeom>
            <a:noFill/>
            <a:ln w="9525">
              <a:noFill/>
              <a:miter lim="800000"/>
              <a:headEnd/>
              <a:tailEnd/>
            </a:ln>
          </p:spPr>
        </p:pic>
        <p:sp>
          <p:nvSpPr>
            <p:cNvPr id="169" name="TextBox 627"/>
            <p:cNvSpPr txBox="1">
              <a:spLocks noChangeArrowheads="1"/>
            </p:cNvSpPr>
            <p:nvPr/>
          </p:nvSpPr>
          <p:spPr bwMode="auto">
            <a:xfrm>
              <a:off x="6731201" y="5690685"/>
              <a:ext cx="399468" cy="261830"/>
            </a:xfrm>
            <a:prstGeom prst="rect">
              <a:avLst/>
            </a:prstGeom>
            <a:noFill/>
            <a:ln w="9525">
              <a:noFill/>
              <a:miter lim="800000"/>
              <a:headEnd/>
              <a:tailEnd/>
            </a:ln>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rPr>
                <a:t>VM</a:t>
              </a:r>
              <a:endPar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endParaRPr>
            </a:p>
          </p:txBody>
        </p:sp>
      </p:grpSp>
      <p:grpSp>
        <p:nvGrpSpPr>
          <p:cNvPr id="170" name="Group 150"/>
          <p:cNvGrpSpPr/>
          <p:nvPr/>
        </p:nvGrpSpPr>
        <p:grpSpPr>
          <a:xfrm>
            <a:off x="8385565" y="5479110"/>
            <a:ext cx="457200" cy="538163"/>
            <a:chOff x="6705600" y="5414352"/>
            <a:chExt cx="457200" cy="538163"/>
          </a:xfrm>
        </p:grpSpPr>
        <p:sp>
          <p:nvSpPr>
            <p:cNvPr id="171" name="Rounded Rectangle 151"/>
            <p:cNvSpPr/>
            <p:nvPr/>
          </p:nvSpPr>
          <p:spPr bwMode="auto">
            <a:xfrm>
              <a:off x="6705600" y="5414352"/>
              <a:ext cx="457200" cy="533849"/>
            </a:xfrm>
            <a:prstGeom prst="roundRect">
              <a:avLst>
                <a:gd name="adj" fmla="val 17033"/>
              </a:avLst>
            </a:prstGeom>
            <a:gradFill flip="none" rotWithShape="1">
              <a:gsLst>
                <a:gs pos="20000">
                  <a:srgbClr val="8064A2">
                    <a:lumMod val="75000"/>
                    <a:shade val="30000"/>
                    <a:satMod val="115000"/>
                  </a:srgbClr>
                </a:gs>
                <a:gs pos="50000">
                  <a:srgbClr val="332741"/>
                </a:gs>
                <a:gs pos="100000">
                  <a:srgbClr val="8064A2">
                    <a:lumMod val="75000"/>
                    <a:shade val="100000"/>
                    <a:satMod val="115000"/>
                    <a:alpha val="90000"/>
                  </a:srgbClr>
                </a:gs>
              </a:gsLst>
              <a:lin ang="5400000" scaled="1"/>
              <a:tileRect/>
            </a:gradFill>
            <a:ln w="25400" cap="flat" cmpd="sng" algn="ctr">
              <a:noFill/>
              <a:prstDash val="solid"/>
            </a:ln>
            <a:effectLst/>
            <a:scene3d>
              <a:camera prst="orthographicFront">
                <a:rot lat="0" lon="0" rev="0"/>
              </a:camera>
              <a:lightRig rig="contrasting" dir="t">
                <a:rot lat="0" lon="0" rev="5400000"/>
              </a:lightRig>
            </a:scene3d>
            <a:sp3d prstMaterial="metal">
              <a:bevelT w="88900" h="88900"/>
            </a:sp3d>
          </p:spPr>
          <p:txBody>
            <a:bodyPr anchor="ctr"/>
            <a:lstStyle/>
            <a:p>
              <a:pPr marL="0" marR="0" lvl="0" indent="-342900" algn="ctr" defTabSz="457200" rtl="0" eaLnBrk="1" fontAlgn="base" latinLnBrk="0" hangingPunct="1">
                <a:lnSpc>
                  <a:spcPct val="80000"/>
                </a:lnSpc>
                <a:spcBef>
                  <a:spcPct val="0"/>
                </a:spcBef>
                <a:spcAft>
                  <a:spcPts val="600"/>
                </a:spcAft>
                <a:buClrTx/>
                <a:buSzTx/>
                <a:buFontTx/>
                <a:buNone/>
                <a:tabLst/>
                <a:defRPr/>
              </a:pPr>
              <a:endParaRPr kumimoji="0" lang="en-US" sz="2000" b="1" i="0" u="none" strike="noStrike" kern="1200" cap="none" spc="-100" normalizeH="0" baseline="0" noProof="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uLnTx/>
                <a:uFillTx/>
                <a:latin typeface="+mn-lt"/>
                <a:ea typeface="+mn-ea"/>
                <a:cs typeface="Arial" charset="0"/>
              </a:endParaRPr>
            </a:p>
          </p:txBody>
        </p:sp>
        <p:pic>
          <p:nvPicPr>
            <p:cNvPr id="172" name="Picture 4" descr="C:\Users\agoodman\Documents\Carmine\V1\Product Icons - PNG\Carmine117_VirtualMachine_32.png"/>
            <p:cNvPicPr>
              <a:picLocks noChangeAspect="1" noChangeArrowheads="1"/>
            </p:cNvPicPr>
            <p:nvPr/>
          </p:nvPicPr>
          <p:blipFill>
            <a:blip r:embed="rId5"/>
            <a:srcRect/>
            <a:stretch>
              <a:fillRect/>
            </a:stretch>
          </p:blipFill>
          <p:spPr bwMode="auto">
            <a:xfrm>
              <a:off x="6806701" y="5443076"/>
              <a:ext cx="304800" cy="305057"/>
            </a:xfrm>
            <a:prstGeom prst="rect">
              <a:avLst/>
            </a:prstGeom>
            <a:noFill/>
            <a:ln w="9525">
              <a:noFill/>
              <a:miter lim="800000"/>
              <a:headEnd/>
              <a:tailEnd/>
            </a:ln>
          </p:spPr>
        </p:pic>
        <p:sp>
          <p:nvSpPr>
            <p:cNvPr id="173" name="TextBox 627"/>
            <p:cNvSpPr txBox="1">
              <a:spLocks noChangeArrowheads="1"/>
            </p:cNvSpPr>
            <p:nvPr/>
          </p:nvSpPr>
          <p:spPr bwMode="auto">
            <a:xfrm>
              <a:off x="6731201" y="5690685"/>
              <a:ext cx="399468" cy="261830"/>
            </a:xfrm>
            <a:prstGeom prst="rect">
              <a:avLst/>
            </a:prstGeom>
            <a:noFill/>
            <a:ln w="9525">
              <a:noFill/>
              <a:miter lim="800000"/>
              <a:headEnd/>
              <a:tailEnd/>
            </a:ln>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rPr>
                <a:t>VM</a:t>
              </a:r>
              <a:endPar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endParaRPr>
            </a:p>
          </p:txBody>
        </p:sp>
      </p:grpSp>
      <p:grpSp>
        <p:nvGrpSpPr>
          <p:cNvPr id="174" name="Group 154"/>
          <p:cNvGrpSpPr/>
          <p:nvPr/>
        </p:nvGrpSpPr>
        <p:grpSpPr>
          <a:xfrm>
            <a:off x="526640" y="4866529"/>
            <a:ext cx="457200" cy="538163"/>
            <a:chOff x="6705600" y="5414352"/>
            <a:chExt cx="457200" cy="538163"/>
          </a:xfrm>
        </p:grpSpPr>
        <p:sp>
          <p:nvSpPr>
            <p:cNvPr id="175" name="Rounded Rectangle 155"/>
            <p:cNvSpPr/>
            <p:nvPr/>
          </p:nvSpPr>
          <p:spPr bwMode="auto">
            <a:xfrm>
              <a:off x="6705600" y="5414352"/>
              <a:ext cx="457200" cy="533849"/>
            </a:xfrm>
            <a:prstGeom prst="roundRect">
              <a:avLst>
                <a:gd name="adj" fmla="val 17033"/>
              </a:avLst>
            </a:prstGeom>
            <a:gradFill flip="none" rotWithShape="1">
              <a:gsLst>
                <a:gs pos="20000">
                  <a:srgbClr val="8064A2">
                    <a:lumMod val="75000"/>
                    <a:shade val="30000"/>
                    <a:satMod val="115000"/>
                  </a:srgbClr>
                </a:gs>
                <a:gs pos="50000">
                  <a:srgbClr val="332741"/>
                </a:gs>
                <a:gs pos="100000">
                  <a:srgbClr val="8064A2">
                    <a:lumMod val="75000"/>
                    <a:shade val="100000"/>
                    <a:satMod val="115000"/>
                    <a:alpha val="90000"/>
                  </a:srgbClr>
                </a:gs>
              </a:gsLst>
              <a:lin ang="5400000" scaled="1"/>
              <a:tileRect/>
            </a:gradFill>
            <a:ln w="25400" cap="flat" cmpd="sng" algn="ctr">
              <a:noFill/>
              <a:prstDash val="solid"/>
            </a:ln>
            <a:effectLst/>
            <a:scene3d>
              <a:camera prst="orthographicFront">
                <a:rot lat="0" lon="0" rev="0"/>
              </a:camera>
              <a:lightRig rig="contrasting" dir="t">
                <a:rot lat="0" lon="0" rev="5400000"/>
              </a:lightRig>
            </a:scene3d>
            <a:sp3d prstMaterial="metal">
              <a:bevelT w="88900" h="88900"/>
            </a:sp3d>
          </p:spPr>
          <p:txBody>
            <a:bodyPr anchor="ctr"/>
            <a:lstStyle/>
            <a:p>
              <a:pPr marL="0" marR="0" lvl="0" indent="-342900" algn="ctr" defTabSz="457200" rtl="0" eaLnBrk="1" fontAlgn="base" latinLnBrk="0" hangingPunct="1">
                <a:lnSpc>
                  <a:spcPct val="80000"/>
                </a:lnSpc>
                <a:spcBef>
                  <a:spcPct val="0"/>
                </a:spcBef>
                <a:spcAft>
                  <a:spcPts val="600"/>
                </a:spcAft>
                <a:buClrTx/>
                <a:buSzTx/>
                <a:buFontTx/>
                <a:buNone/>
                <a:tabLst/>
                <a:defRPr/>
              </a:pPr>
              <a:endParaRPr kumimoji="0" lang="en-US" sz="2000" b="1" i="0" u="none" strike="noStrike" kern="1200" cap="none" spc="-100" normalizeH="0" baseline="0" noProof="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uLnTx/>
                <a:uFillTx/>
                <a:latin typeface="+mn-lt"/>
                <a:ea typeface="+mn-ea"/>
                <a:cs typeface="Arial" charset="0"/>
              </a:endParaRPr>
            </a:p>
          </p:txBody>
        </p:sp>
        <p:pic>
          <p:nvPicPr>
            <p:cNvPr id="176" name="Picture 4" descr="C:\Users\agoodman\Documents\Carmine\V1\Product Icons - PNG\Carmine117_VirtualMachine_32.png"/>
            <p:cNvPicPr>
              <a:picLocks noChangeAspect="1" noChangeArrowheads="1"/>
            </p:cNvPicPr>
            <p:nvPr/>
          </p:nvPicPr>
          <p:blipFill>
            <a:blip r:embed="rId5"/>
            <a:srcRect/>
            <a:stretch>
              <a:fillRect/>
            </a:stretch>
          </p:blipFill>
          <p:spPr bwMode="auto">
            <a:xfrm>
              <a:off x="6806701" y="5443076"/>
              <a:ext cx="304800" cy="305057"/>
            </a:xfrm>
            <a:prstGeom prst="rect">
              <a:avLst/>
            </a:prstGeom>
            <a:noFill/>
            <a:ln w="9525">
              <a:noFill/>
              <a:miter lim="800000"/>
              <a:headEnd/>
              <a:tailEnd/>
            </a:ln>
          </p:spPr>
        </p:pic>
        <p:sp>
          <p:nvSpPr>
            <p:cNvPr id="177" name="TextBox 627"/>
            <p:cNvSpPr txBox="1">
              <a:spLocks noChangeArrowheads="1"/>
            </p:cNvSpPr>
            <p:nvPr/>
          </p:nvSpPr>
          <p:spPr bwMode="auto">
            <a:xfrm>
              <a:off x="6731201" y="5690685"/>
              <a:ext cx="399468" cy="261830"/>
            </a:xfrm>
            <a:prstGeom prst="rect">
              <a:avLst/>
            </a:prstGeom>
            <a:noFill/>
            <a:ln w="9525">
              <a:noFill/>
              <a:miter lim="800000"/>
              <a:headEnd/>
              <a:tailEnd/>
            </a:ln>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rPr>
                <a:t>VM</a:t>
              </a:r>
              <a:endPar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endParaRPr>
            </a:p>
          </p:txBody>
        </p:sp>
      </p:grpSp>
      <p:grpSp>
        <p:nvGrpSpPr>
          <p:cNvPr id="178" name="Group 158"/>
          <p:cNvGrpSpPr/>
          <p:nvPr/>
        </p:nvGrpSpPr>
        <p:grpSpPr>
          <a:xfrm>
            <a:off x="1062244" y="4866529"/>
            <a:ext cx="457200" cy="538163"/>
            <a:chOff x="6705600" y="5414352"/>
            <a:chExt cx="457200" cy="538163"/>
          </a:xfrm>
        </p:grpSpPr>
        <p:sp>
          <p:nvSpPr>
            <p:cNvPr id="179" name="Rounded Rectangle 159"/>
            <p:cNvSpPr/>
            <p:nvPr/>
          </p:nvSpPr>
          <p:spPr bwMode="auto">
            <a:xfrm>
              <a:off x="6705600" y="5414352"/>
              <a:ext cx="457200" cy="533849"/>
            </a:xfrm>
            <a:prstGeom prst="roundRect">
              <a:avLst>
                <a:gd name="adj" fmla="val 17033"/>
              </a:avLst>
            </a:prstGeom>
            <a:gradFill flip="none" rotWithShape="1">
              <a:gsLst>
                <a:gs pos="20000">
                  <a:srgbClr val="8064A2">
                    <a:lumMod val="75000"/>
                    <a:shade val="30000"/>
                    <a:satMod val="115000"/>
                  </a:srgbClr>
                </a:gs>
                <a:gs pos="50000">
                  <a:srgbClr val="332741"/>
                </a:gs>
                <a:gs pos="100000">
                  <a:srgbClr val="8064A2">
                    <a:lumMod val="75000"/>
                    <a:shade val="100000"/>
                    <a:satMod val="115000"/>
                    <a:alpha val="90000"/>
                  </a:srgbClr>
                </a:gs>
              </a:gsLst>
              <a:lin ang="5400000" scaled="1"/>
              <a:tileRect/>
            </a:gradFill>
            <a:ln w="25400" cap="flat" cmpd="sng" algn="ctr">
              <a:noFill/>
              <a:prstDash val="solid"/>
            </a:ln>
            <a:effectLst/>
            <a:scene3d>
              <a:camera prst="orthographicFront">
                <a:rot lat="0" lon="0" rev="0"/>
              </a:camera>
              <a:lightRig rig="contrasting" dir="t">
                <a:rot lat="0" lon="0" rev="5400000"/>
              </a:lightRig>
            </a:scene3d>
            <a:sp3d prstMaterial="metal">
              <a:bevelT w="88900" h="88900"/>
            </a:sp3d>
          </p:spPr>
          <p:txBody>
            <a:bodyPr anchor="ctr"/>
            <a:lstStyle/>
            <a:p>
              <a:pPr marL="0" marR="0" lvl="0" indent="-342900" algn="ctr" defTabSz="457200" rtl="0" eaLnBrk="1" fontAlgn="base" latinLnBrk="0" hangingPunct="1">
                <a:lnSpc>
                  <a:spcPct val="80000"/>
                </a:lnSpc>
                <a:spcBef>
                  <a:spcPct val="0"/>
                </a:spcBef>
                <a:spcAft>
                  <a:spcPts val="600"/>
                </a:spcAft>
                <a:buClrTx/>
                <a:buSzTx/>
                <a:buFontTx/>
                <a:buNone/>
                <a:tabLst/>
                <a:defRPr/>
              </a:pPr>
              <a:endParaRPr kumimoji="0" lang="en-US" sz="2000" b="1" i="0" u="none" strike="noStrike" kern="1200" cap="none" spc="-100" normalizeH="0" baseline="0" noProof="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uLnTx/>
                <a:uFillTx/>
                <a:latin typeface="+mn-lt"/>
                <a:ea typeface="+mn-ea"/>
                <a:cs typeface="Arial" charset="0"/>
              </a:endParaRPr>
            </a:p>
          </p:txBody>
        </p:sp>
        <p:pic>
          <p:nvPicPr>
            <p:cNvPr id="180" name="Picture 4" descr="C:\Users\agoodman\Documents\Carmine\V1\Product Icons - PNG\Carmine117_VirtualMachine_32.png"/>
            <p:cNvPicPr>
              <a:picLocks noChangeAspect="1" noChangeArrowheads="1"/>
            </p:cNvPicPr>
            <p:nvPr/>
          </p:nvPicPr>
          <p:blipFill>
            <a:blip r:embed="rId5"/>
            <a:srcRect/>
            <a:stretch>
              <a:fillRect/>
            </a:stretch>
          </p:blipFill>
          <p:spPr bwMode="auto">
            <a:xfrm>
              <a:off x="6806701" y="5443076"/>
              <a:ext cx="304800" cy="305057"/>
            </a:xfrm>
            <a:prstGeom prst="rect">
              <a:avLst/>
            </a:prstGeom>
            <a:noFill/>
            <a:ln w="9525">
              <a:noFill/>
              <a:miter lim="800000"/>
              <a:headEnd/>
              <a:tailEnd/>
            </a:ln>
          </p:spPr>
        </p:pic>
        <p:sp>
          <p:nvSpPr>
            <p:cNvPr id="181" name="TextBox 627"/>
            <p:cNvSpPr txBox="1">
              <a:spLocks noChangeArrowheads="1"/>
            </p:cNvSpPr>
            <p:nvPr/>
          </p:nvSpPr>
          <p:spPr bwMode="auto">
            <a:xfrm>
              <a:off x="6731201" y="5690685"/>
              <a:ext cx="399468" cy="261830"/>
            </a:xfrm>
            <a:prstGeom prst="rect">
              <a:avLst/>
            </a:prstGeom>
            <a:noFill/>
            <a:ln w="9525">
              <a:noFill/>
              <a:miter lim="800000"/>
              <a:headEnd/>
              <a:tailEnd/>
            </a:ln>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rPr>
                <a:t>VM</a:t>
              </a:r>
              <a:endPar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endParaRPr>
            </a:p>
          </p:txBody>
        </p:sp>
      </p:grpSp>
      <p:grpSp>
        <p:nvGrpSpPr>
          <p:cNvPr id="182" name="Group 162"/>
          <p:cNvGrpSpPr/>
          <p:nvPr/>
        </p:nvGrpSpPr>
        <p:grpSpPr>
          <a:xfrm>
            <a:off x="533953" y="5495505"/>
            <a:ext cx="457200" cy="538163"/>
            <a:chOff x="6705600" y="5414352"/>
            <a:chExt cx="457200" cy="538163"/>
          </a:xfrm>
        </p:grpSpPr>
        <p:sp>
          <p:nvSpPr>
            <p:cNvPr id="183" name="Rounded Rectangle 163"/>
            <p:cNvSpPr/>
            <p:nvPr/>
          </p:nvSpPr>
          <p:spPr bwMode="auto">
            <a:xfrm>
              <a:off x="6705600" y="5414352"/>
              <a:ext cx="457200" cy="533849"/>
            </a:xfrm>
            <a:prstGeom prst="roundRect">
              <a:avLst>
                <a:gd name="adj" fmla="val 17033"/>
              </a:avLst>
            </a:prstGeom>
            <a:gradFill flip="none" rotWithShape="1">
              <a:gsLst>
                <a:gs pos="20000">
                  <a:srgbClr val="8064A2">
                    <a:lumMod val="75000"/>
                    <a:shade val="30000"/>
                    <a:satMod val="115000"/>
                  </a:srgbClr>
                </a:gs>
                <a:gs pos="50000">
                  <a:srgbClr val="332741"/>
                </a:gs>
                <a:gs pos="100000">
                  <a:srgbClr val="8064A2">
                    <a:lumMod val="75000"/>
                    <a:shade val="100000"/>
                    <a:satMod val="115000"/>
                    <a:alpha val="90000"/>
                  </a:srgbClr>
                </a:gs>
              </a:gsLst>
              <a:lin ang="5400000" scaled="1"/>
              <a:tileRect/>
            </a:gradFill>
            <a:ln w="25400" cap="flat" cmpd="sng" algn="ctr">
              <a:noFill/>
              <a:prstDash val="solid"/>
            </a:ln>
            <a:effectLst/>
            <a:scene3d>
              <a:camera prst="orthographicFront">
                <a:rot lat="0" lon="0" rev="0"/>
              </a:camera>
              <a:lightRig rig="contrasting" dir="t">
                <a:rot lat="0" lon="0" rev="5400000"/>
              </a:lightRig>
            </a:scene3d>
            <a:sp3d prstMaterial="metal">
              <a:bevelT w="88900" h="88900"/>
            </a:sp3d>
          </p:spPr>
          <p:txBody>
            <a:bodyPr anchor="ctr"/>
            <a:lstStyle/>
            <a:p>
              <a:pPr marL="0" marR="0" lvl="0" indent="-342900" algn="ctr" defTabSz="457200" rtl="0" eaLnBrk="1" fontAlgn="base" latinLnBrk="0" hangingPunct="1">
                <a:lnSpc>
                  <a:spcPct val="80000"/>
                </a:lnSpc>
                <a:spcBef>
                  <a:spcPct val="0"/>
                </a:spcBef>
                <a:spcAft>
                  <a:spcPts val="600"/>
                </a:spcAft>
                <a:buClrTx/>
                <a:buSzTx/>
                <a:buFontTx/>
                <a:buNone/>
                <a:tabLst/>
                <a:defRPr/>
              </a:pPr>
              <a:endParaRPr kumimoji="0" lang="en-US" sz="2000" b="1" i="0" u="none" strike="noStrike" kern="1200" cap="none" spc="-100" normalizeH="0" baseline="0" noProof="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uLnTx/>
                <a:uFillTx/>
                <a:latin typeface="+mn-lt"/>
                <a:ea typeface="+mn-ea"/>
                <a:cs typeface="Arial" charset="0"/>
              </a:endParaRPr>
            </a:p>
          </p:txBody>
        </p:sp>
        <p:pic>
          <p:nvPicPr>
            <p:cNvPr id="184" name="Picture 4" descr="C:\Users\agoodman\Documents\Carmine\V1\Product Icons - PNG\Carmine117_VirtualMachine_32.png"/>
            <p:cNvPicPr>
              <a:picLocks noChangeAspect="1" noChangeArrowheads="1"/>
            </p:cNvPicPr>
            <p:nvPr/>
          </p:nvPicPr>
          <p:blipFill>
            <a:blip r:embed="rId5"/>
            <a:srcRect/>
            <a:stretch>
              <a:fillRect/>
            </a:stretch>
          </p:blipFill>
          <p:spPr bwMode="auto">
            <a:xfrm>
              <a:off x="6806701" y="5443076"/>
              <a:ext cx="304800" cy="305057"/>
            </a:xfrm>
            <a:prstGeom prst="rect">
              <a:avLst/>
            </a:prstGeom>
            <a:noFill/>
            <a:ln w="9525">
              <a:noFill/>
              <a:miter lim="800000"/>
              <a:headEnd/>
              <a:tailEnd/>
            </a:ln>
          </p:spPr>
        </p:pic>
        <p:sp>
          <p:nvSpPr>
            <p:cNvPr id="185" name="TextBox 627"/>
            <p:cNvSpPr txBox="1">
              <a:spLocks noChangeArrowheads="1"/>
            </p:cNvSpPr>
            <p:nvPr/>
          </p:nvSpPr>
          <p:spPr bwMode="auto">
            <a:xfrm>
              <a:off x="6731201" y="5690685"/>
              <a:ext cx="399468" cy="261830"/>
            </a:xfrm>
            <a:prstGeom prst="rect">
              <a:avLst/>
            </a:prstGeom>
            <a:noFill/>
            <a:ln w="9525">
              <a:noFill/>
              <a:miter lim="800000"/>
              <a:headEnd/>
              <a:tailEnd/>
            </a:ln>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rPr>
                <a:t>VM</a:t>
              </a:r>
              <a:endPar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endParaRPr>
            </a:p>
          </p:txBody>
        </p:sp>
      </p:grpSp>
      <p:grpSp>
        <p:nvGrpSpPr>
          <p:cNvPr id="186" name="Group 166"/>
          <p:cNvGrpSpPr/>
          <p:nvPr/>
        </p:nvGrpSpPr>
        <p:grpSpPr>
          <a:xfrm>
            <a:off x="1069557" y="5495505"/>
            <a:ext cx="457200" cy="538163"/>
            <a:chOff x="6705600" y="5414352"/>
            <a:chExt cx="457200" cy="538163"/>
          </a:xfrm>
        </p:grpSpPr>
        <p:sp>
          <p:nvSpPr>
            <p:cNvPr id="187" name="Rounded Rectangle 167"/>
            <p:cNvSpPr/>
            <p:nvPr/>
          </p:nvSpPr>
          <p:spPr bwMode="auto">
            <a:xfrm>
              <a:off x="6705600" y="5414352"/>
              <a:ext cx="457200" cy="533849"/>
            </a:xfrm>
            <a:prstGeom prst="roundRect">
              <a:avLst>
                <a:gd name="adj" fmla="val 17033"/>
              </a:avLst>
            </a:prstGeom>
            <a:gradFill flip="none" rotWithShape="1">
              <a:gsLst>
                <a:gs pos="20000">
                  <a:srgbClr val="8064A2">
                    <a:lumMod val="75000"/>
                    <a:shade val="30000"/>
                    <a:satMod val="115000"/>
                  </a:srgbClr>
                </a:gs>
                <a:gs pos="50000">
                  <a:srgbClr val="332741"/>
                </a:gs>
                <a:gs pos="100000">
                  <a:srgbClr val="8064A2">
                    <a:lumMod val="75000"/>
                    <a:shade val="100000"/>
                    <a:satMod val="115000"/>
                    <a:alpha val="90000"/>
                  </a:srgbClr>
                </a:gs>
              </a:gsLst>
              <a:lin ang="5400000" scaled="1"/>
              <a:tileRect/>
            </a:gradFill>
            <a:ln w="25400" cap="flat" cmpd="sng" algn="ctr">
              <a:noFill/>
              <a:prstDash val="solid"/>
            </a:ln>
            <a:effectLst/>
            <a:scene3d>
              <a:camera prst="orthographicFront">
                <a:rot lat="0" lon="0" rev="0"/>
              </a:camera>
              <a:lightRig rig="contrasting" dir="t">
                <a:rot lat="0" lon="0" rev="5400000"/>
              </a:lightRig>
            </a:scene3d>
            <a:sp3d prstMaterial="metal">
              <a:bevelT w="88900" h="88900"/>
            </a:sp3d>
          </p:spPr>
          <p:txBody>
            <a:bodyPr anchor="ctr"/>
            <a:lstStyle/>
            <a:p>
              <a:pPr marL="0" marR="0" lvl="0" indent="-342900" algn="ctr" defTabSz="457200" rtl="0" eaLnBrk="1" fontAlgn="base" latinLnBrk="0" hangingPunct="1">
                <a:lnSpc>
                  <a:spcPct val="80000"/>
                </a:lnSpc>
                <a:spcBef>
                  <a:spcPct val="0"/>
                </a:spcBef>
                <a:spcAft>
                  <a:spcPts val="600"/>
                </a:spcAft>
                <a:buClrTx/>
                <a:buSzTx/>
                <a:buFontTx/>
                <a:buNone/>
                <a:tabLst/>
                <a:defRPr/>
              </a:pPr>
              <a:endParaRPr kumimoji="0" lang="en-US" sz="2000" b="1" i="0" u="none" strike="noStrike" kern="1200" cap="none" spc="-100" normalizeH="0" baseline="0" noProof="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uLnTx/>
                <a:uFillTx/>
                <a:latin typeface="+mn-lt"/>
                <a:ea typeface="+mn-ea"/>
                <a:cs typeface="Arial" charset="0"/>
              </a:endParaRPr>
            </a:p>
          </p:txBody>
        </p:sp>
        <p:pic>
          <p:nvPicPr>
            <p:cNvPr id="188" name="Picture 4" descr="C:\Users\agoodman\Documents\Carmine\V1\Product Icons - PNG\Carmine117_VirtualMachine_32.png"/>
            <p:cNvPicPr>
              <a:picLocks noChangeAspect="1" noChangeArrowheads="1"/>
            </p:cNvPicPr>
            <p:nvPr/>
          </p:nvPicPr>
          <p:blipFill>
            <a:blip r:embed="rId5"/>
            <a:srcRect/>
            <a:stretch>
              <a:fillRect/>
            </a:stretch>
          </p:blipFill>
          <p:spPr bwMode="auto">
            <a:xfrm>
              <a:off x="6806701" y="5443076"/>
              <a:ext cx="304800" cy="305057"/>
            </a:xfrm>
            <a:prstGeom prst="rect">
              <a:avLst/>
            </a:prstGeom>
            <a:noFill/>
            <a:ln w="9525">
              <a:noFill/>
              <a:miter lim="800000"/>
              <a:headEnd/>
              <a:tailEnd/>
            </a:ln>
          </p:spPr>
        </p:pic>
        <p:sp>
          <p:nvSpPr>
            <p:cNvPr id="189" name="TextBox 627"/>
            <p:cNvSpPr txBox="1">
              <a:spLocks noChangeArrowheads="1"/>
            </p:cNvSpPr>
            <p:nvPr/>
          </p:nvSpPr>
          <p:spPr bwMode="auto">
            <a:xfrm>
              <a:off x="6731201" y="5690685"/>
              <a:ext cx="399468" cy="261830"/>
            </a:xfrm>
            <a:prstGeom prst="rect">
              <a:avLst/>
            </a:prstGeom>
            <a:noFill/>
            <a:ln w="9525">
              <a:noFill/>
              <a:miter lim="800000"/>
              <a:headEnd/>
              <a:tailEnd/>
            </a:ln>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rPr>
                <a:t>VM</a:t>
              </a:r>
              <a:endPar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endParaRPr>
            </a:p>
          </p:txBody>
        </p:sp>
      </p:grpSp>
      <p:grpSp>
        <p:nvGrpSpPr>
          <p:cNvPr id="190" name="Group 579"/>
          <p:cNvGrpSpPr>
            <a:grpSpLocks/>
          </p:cNvGrpSpPr>
          <p:nvPr/>
        </p:nvGrpSpPr>
        <p:grpSpPr bwMode="auto">
          <a:xfrm>
            <a:off x="4718477" y="4858362"/>
            <a:ext cx="457200" cy="537710"/>
            <a:chOff x="3962400" y="5257800"/>
            <a:chExt cx="457200" cy="537710"/>
          </a:xfrm>
          <a:solidFill>
            <a:srgbClr val="9BBB59">
              <a:lumMod val="75000"/>
            </a:srgbClr>
          </a:solidFill>
        </p:grpSpPr>
        <p:sp>
          <p:nvSpPr>
            <p:cNvPr id="191" name="Rounded Rectangle 172"/>
            <p:cNvSpPr/>
            <p:nvPr/>
          </p:nvSpPr>
          <p:spPr bwMode="auto">
            <a:xfrm>
              <a:off x="3962400" y="5257800"/>
              <a:ext cx="457200" cy="533400"/>
            </a:xfrm>
            <a:prstGeom prst="roundRect">
              <a:avLst>
                <a:gd name="adj" fmla="val 9033"/>
              </a:avLst>
            </a:prstGeom>
            <a:grp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436" tIns="45718" rIns="91436" bIns="45718"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endParaRPr>
            </a:p>
          </p:txBody>
        </p:sp>
        <p:pic>
          <p:nvPicPr>
            <p:cNvPr id="192" name="Picture 4" descr="C:\Users\agoodman\Documents\Carmine\V1\Product Icons - PNG\Carmine117_VirtualMachine_32.png"/>
            <p:cNvPicPr>
              <a:picLocks noChangeAspect="1" noChangeArrowheads="1"/>
            </p:cNvPicPr>
            <p:nvPr/>
          </p:nvPicPr>
          <p:blipFill>
            <a:blip r:embed="rId5"/>
            <a:srcRect/>
            <a:stretch>
              <a:fillRect/>
            </a:stretch>
          </p:blipFill>
          <p:spPr bwMode="auto">
            <a:xfrm>
              <a:off x="4062350" y="5286500"/>
              <a:ext cx="304800" cy="304800"/>
            </a:xfrm>
            <a:prstGeom prst="rect">
              <a:avLst/>
            </a:prstGeom>
            <a:noFill/>
            <a:ln>
              <a:noFill/>
            </a:ln>
            <a:effectLst/>
            <a:scene3d>
              <a:camera prst="orthographicFront">
                <a:rot lat="0" lon="0" rev="0"/>
              </a:camera>
              <a:lightRig rig="contrasting" dir="t">
                <a:rot lat="0" lon="0" rev="5400000"/>
              </a:lightRig>
            </a:scene3d>
            <a:sp3d prstMaterial="metal"/>
          </p:spPr>
        </p:pic>
        <p:sp>
          <p:nvSpPr>
            <p:cNvPr id="193" name="TextBox 578"/>
            <p:cNvSpPr txBox="1">
              <a:spLocks noChangeArrowheads="1"/>
            </p:cNvSpPr>
            <p:nvPr/>
          </p:nvSpPr>
          <p:spPr bwMode="auto">
            <a:xfrm>
              <a:off x="3998025" y="5533900"/>
              <a:ext cx="399468" cy="261610"/>
            </a:xfrm>
            <a:prstGeom prst="rect">
              <a:avLst/>
            </a:prstGeom>
            <a:noFill/>
            <a:ln w="9525">
              <a:noFill/>
              <a:miter lim="800000"/>
              <a:headEnd/>
              <a:tailEnd/>
            </a:ln>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rPr>
                <a:t>VM</a:t>
              </a:r>
              <a:endPar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endParaRPr>
            </a:p>
          </p:txBody>
        </p:sp>
      </p:grpSp>
      <p:grpSp>
        <p:nvGrpSpPr>
          <p:cNvPr id="194" name="Group 579"/>
          <p:cNvGrpSpPr>
            <a:grpSpLocks/>
          </p:cNvGrpSpPr>
          <p:nvPr/>
        </p:nvGrpSpPr>
        <p:grpSpPr bwMode="auto">
          <a:xfrm>
            <a:off x="5251530" y="4858362"/>
            <a:ext cx="457200" cy="537710"/>
            <a:chOff x="3962400" y="5257800"/>
            <a:chExt cx="457200" cy="537710"/>
          </a:xfrm>
          <a:solidFill>
            <a:srgbClr val="9BBB59">
              <a:lumMod val="75000"/>
            </a:srgbClr>
          </a:solidFill>
        </p:grpSpPr>
        <p:sp>
          <p:nvSpPr>
            <p:cNvPr id="195" name="Rounded Rectangle 176"/>
            <p:cNvSpPr/>
            <p:nvPr/>
          </p:nvSpPr>
          <p:spPr bwMode="auto">
            <a:xfrm>
              <a:off x="3962400" y="5257800"/>
              <a:ext cx="457200" cy="533400"/>
            </a:xfrm>
            <a:prstGeom prst="roundRect">
              <a:avLst>
                <a:gd name="adj" fmla="val 9033"/>
              </a:avLst>
            </a:prstGeom>
            <a:grp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436" tIns="45718" rIns="91436" bIns="45718"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endParaRPr>
            </a:p>
          </p:txBody>
        </p:sp>
        <p:pic>
          <p:nvPicPr>
            <p:cNvPr id="196" name="Picture 4" descr="C:\Users\agoodman\Documents\Carmine\V1\Product Icons - PNG\Carmine117_VirtualMachine_32.png"/>
            <p:cNvPicPr>
              <a:picLocks noChangeAspect="1" noChangeArrowheads="1"/>
            </p:cNvPicPr>
            <p:nvPr/>
          </p:nvPicPr>
          <p:blipFill>
            <a:blip r:embed="rId5"/>
            <a:srcRect/>
            <a:stretch>
              <a:fillRect/>
            </a:stretch>
          </p:blipFill>
          <p:spPr bwMode="auto">
            <a:xfrm>
              <a:off x="4062350" y="5286500"/>
              <a:ext cx="304800" cy="304800"/>
            </a:xfrm>
            <a:prstGeom prst="rect">
              <a:avLst/>
            </a:prstGeom>
            <a:noFill/>
            <a:ln>
              <a:noFill/>
            </a:ln>
            <a:effectLst/>
            <a:scene3d>
              <a:camera prst="orthographicFront">
                <a:rot lat="0" lon="0" rev="0"/>
              </a:camera>
              <a:lightRig rig="contrasting" dir="t">
                <a:rot lat="0" lon="0" rev="5400000"/>
              </a:lightRig>
            </a:scene3d>
            <a:sp3d prstMaterial="metal"/>
          </p:spPr>
        </p:pic>
        <p:sp>
          <p:nvSpPr>
            <p:cNvPr id="197" name="TextBox 578"/>
            <p:cNvSpPr txBox="1">
              <a:spLocks noChangeArrowheads="1"/>
            </p:cNvSpPr>
            <p:nvPr/>
          </p:nvSpPr>
          <p:spPr bwMode="auto">
            <a:xfrm>
              <a:off x="3998025" y="5533900"/>
              <a:ext cx="399468" cy="261610"/>
            </a:xfrm>
            <a:prstGeom prst="rect">
              <a:avLst/>
            </a:prstGeom>
            <a:noFill/>
            <a:ln w="9525">
              <a:noFill/>
              <a:miter lim="800000"/>
              <a:headEnd/>
              <a:tailEnd/>
            </a:ln>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rPr>
                <a:t>VM</a:t>
              </a:r>
              <a:endPar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endParaRPr>
            </a:p>
          </p:txBody>
        </p:sp>
      </p:grpSp>
      <p:grpSp>
        <p:nvGrpSpPr>
          <p:cNvPr id="198" name="Group 579"/>
          <p:cNvGrpSpPr>
            <a:grpSpLocks/>
          </p:cNvGrpSpPr>
          <p:nvPr/>
        </p:nvGrpSpPr>
        <p:grpSpPr bwMode="auto">
          <a:xfrm>
            <a:off x="5784584" y="4858362"/>
            <a:ext cx="457200" cy="537710"/>
            <a:chOff x="3962400" y="5257800"/>
            <a:chExt cx="457200" cy="537710"/>
          </a:xfrm>
          <a:solidFill>
            <a:srgbClr val="9BBB59">
              <a:lumMod val="75000"/>
            </a:srgbClr>
          </a:solidFill>
        </p:grpSpPr>
        <p:sp>
          <p:nvSpPr>
            <p:cNvPr id="199" name="Rounded Rectangle 180"/>
            <p:cNvSpPr/>
            <p:nvPr/>
          </p:nvSpPr>
          <p:spPr bwMode="auto">
            <a:xfrm>
              <a:off x="3962400" y="5257800"/>
              <a:ext cx="457200" cy="533400"/>
            </a:xfrm>
            <a:prstGeom prst="roundRect">
              <a:avLst>
                <a:gd name="adj" fmla="val 9033"/>
              </a:avLst>
            </a:prstGeom>
            <a:grp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436" tIns="45718" rIns="91436" bIns="45718"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endParaRPr>
            </a:p>
          </p:txBody>
        </p:sp>
        <p:pic>
          <p:nvPicPr>
            <p:cNvPr id="200" name="Picture 4" descr="C:\Users\agoodman\Documents\Carmine\V1\Product Icons - PNG\Carmine117_VirtualMachine_32.png"/>
            <p:cNvPicPr>
              <a:picLocks noChangeAspect="1" noChangeArrowheads="1"/>
            </p:cNvPicPr>
            <p:nvPr/>
          </p:nvPicPr>
          <p:blipFill>
            <a:blip r:embed="rId5"/>
            <a:srcRect/>
            <a:stretch>
              <a:fillRect/>
            </a:stretch>
          </p:blipFill>
          <p:spPr bwMode="auto">
            <a:xfrm>
              <a:off x="4062350" y="5286500"/>
              <a:ext cx="304800" cy="304800"/>
            </a:xfrm>
            <a:prstGeom prst="rect">
              <a:avLst/>
            </a:prstGeom>
            <a:noFill/>
            <a:ln>
              <a:noFill/>
            </a:ln>
            <a:effectLst/>
            <a:scene3d>
              <a:camera prst="orthographicFront">
                <a:rot lat="0" lon="0" rev="0"/>
              </a:camera>
              <a:lightRig rig="contrasting" dir="t">
                <a:rot lat="0" lon="0" rev="5400000"/>
              </a:lightRig>
            </a:scene3d>
            <a:sp3d prstMaterial="metal"/>
          </p:spPr>
        </p:pic>
        <p:sp>
          <p:nvSpPr>
            <p:cNvPr id="201" name="TextBox 578"/>
            <p:cNvSpPr txBox="1">
              <a:spLocks noChangeArrowheads="1"/>
            </p:cNvSpPr>
            <p:nvPr/>
          </p:nvSpPr>
          <p:spPr bwMode="auto">
            <a:xfrm>
              <a:off x="3998025" y="5533900"/>
              <a:ext cx="399468" cy="261610"/>
            </a:xfrm>
            <a:prstGeom prst="rect">
              <a:avLst/>
            </a:prstGeom>
            <a:noFill/>
            <a:ln w="9525">
              <a:noFill/>
              <a:miter lim="800000"/>
              <a:headEnd/>
              <a:tailEnd/>
            </a:ln>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rPr>
                <a:t>VM</a:t>
              </a:r>
              <a:endPar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endParaRPr>
            </a:p>
          </p:txBody>
        </p:sp>
      </p:grpSp>
      <p:grpSp>
        <p:nvGrpSpPr>
          <p:cNvPr id="202" name="Group 579"/>
          <p:cNvGrpSpPr>
            <a:grpSpLocks/>
          </p:cNvGrpSpPr>
          <p:nvPr/>
        </p:nvGrpSpPr>
        <p:grpSpPr bwMode="auto">
          <a:xfrm>
            <a:off x="4181605" y="5491298"/>
            <a:ext cx="457200" cy="537710"/>
            <a:chOff x="3962400" y="5257800"/>
            <a:chExt cx="457200" cy="537710"/>
          </a:xfrm>
          <a:solidFill>
            <a:srgbClr val="9BBB59">
              <a:lumMod val="75000"/>
            </a:srgbClr>
          </a:solidFill>
        </p:grpSpPr>
        <p:sp>
          <p:nvSpPr>
            <p:cNvPr id="203" name="Rounded Rectangle 184"/>
            <p:cNvSpPr/>
            <p:nvPr/>
          </p:nvSpPr>
          <p:spPr bwMode="auto">
            <a:xfrm>
              <a:off x="3962400" y="5257800"/>
              <a:ext cx="457200" cy="533400"/>
            </a:xfrm>
            <a:prstGeom prst="roundRect">
              <a:avLst>
                <a:gd name="adj" fmla="val 9033"/>
              </a:avLst>
            </a:prstGeom>
            <a:grp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436" tIns="45718" rIns="91436" bIns="45718"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endParaRPr>
            </a:p>
          </p:txBody>
        </p:sp>
        <p:pic>
          <p:nvPicPr>
            <p:cNvPr id="204" name="Picture 4" descr="C:\Users\agoodman\Documents\Carmine\V1\Product Icons - PNG\Carmine117_VirtualMachine_32.png"/>
            <p:cNvPicPr>
              <a:picLocks noChangeAspect="1" noChangeArrowheads="1"/>
            </p:cNvPicPr>
            <p:nvPr/>
          </p:nvPicPr>
          <p:blipFill>
            <a:blip r:embed="rId5"/>
            <a:srcRect/>
            <a:stretch>
              <a:fillRect/>
            </a:stretch>
          </p:blipFill>
          <p:spPr bwMode="auto">
            <a:xfrm>
              <a:off x="4062350" y="5286500"/>
              <a:ext cx="304800" cy="304800"/>
            </a:xfrm>
            <a:prstGeom prst="rect">
              <a:avLst/>
            </a:prstGeom>
            <a:noFill/>
            <a:ln>
              <a:noFill/>
            </a:ln>
            <a:effectLst/>
            <a:scene3d>
              <a:camera prst="orthographicFront">
                <a:rot lat="0" lon="0" rev="0"/>
              </a:camera>
              <a:lightRig rig="contrasting" dir="t">
                <a:rot lat="0" lon="0" rev="5400000"/>
              </a:lightRig>
            </a:scene3d>
            <a:sp3d prstMaterial="metal"/>
          </p:spPr>
        </p:pic>
        <p:sp>
          <p:nvSpPr>
            <p:cNvPr id="205" name="TextBox 578"/>
            <p:cNvSpPr txBox="1">
              <a:spLocks noChangeArrowheads="1"/>
            </p:cNvSpPr>
            <p:nvPr/>
          </p:nvSpPr>
          <p:spPr bwMode="auto">
            <a:xfrm>
              <a:off x="3998025" y="5533900"/>
              <a:ext cx="399468" cy="261610"/>
            </a:xfrm>
            <a:prstGeom prst="rect">
              <a:avLst/>
            </a:prstGeom>
            <a:noFill/>
            <a:ln w="9525">
              <a:noFill/>
              <a:miter lim="800000"/>
              <a:headEnd/>
              <a:tailEnd/>
            </a:ln>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rPr>
                <a:t>VM</a:t>
              </a:r>
              <a:endPar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endParaRPr>
            </a:p>
          </p:txBody>
        </p:sp>
      </p:grpSp>
      <p:grpSp>
        <p:nvGrpSpPr>
          <p:cNvPr id="206" name="Group 579"/>
          <p:cNvGrpSpPr>
            <a:grpSpLocks/>
          </p:cNvGrpSpPr>
          <p:nvPr/>
        </p:nvGrpSpPr>
        <p:grpSpPr bwMode="auto">
          <a:xfrm>
            <a:off x="4714658" y="5491298"/>
            <a:ext cx="457200" cy="537710"/>
            <a:chOff x="3962400" y="5257800"/>
            <a:chExt cx="457200" cy="537710"/>
          </a:xfrm>
          <a:solidFill>
            <a:srgbClr val="9BBB59">
              <a:lumMod val="75000"/>
            </a:srgbClr>
          </a:solidFill>
        </p:grpSpPr>
        <p:sp>
          <p:nvSpPr>
            <p:cNvPr id="207" name="Rounded Rectangle 188"/>
            <p:cNvSpPr/>
            <p:nvPr/>
          </p:nvSpPr>
          <p:spPr bwMode="auto">
            <a:xfrm>
              <a:off x="3962400" y="5257800"/>
              <a:ext cx="457200" cy="533400"/>
            </a:xfrm>
            <a:prstGeom prst="roundRect">
              <a:avLst>
                <a:gd name="adj" fmla="val 9033"/>
              </a:avLst>
            </a:prstGeom>
            <a:grp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436" tIns="45718" rIns="91436" bIns="45718"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endParaRPr>
            </a:p>
          </p:txBody>
        </p:sp>
        <p:pic>
          <p:nvPicPr>
            <p:cNvPr id="208" name="Picture 4" descr="C:\Users\agoodman\Documents\Carmine\V1\Product Icons - PNG\Carmine117_VirtualMachine_32.png"/>
            <p:cNvPicPr>
              <a:picLocks noChangeAspect="1" noChangeArrowheads="1"/>
            </p:cNvPicPr>
            <p:nvPr/>
          </p:nvPicPr>
          <p:blipFill>
            <a:blip r:embed="rId5"/>
            <a:srcRect/>
            <a:stretch>
              <a:fillRect/>
            </a:stretch>
          </p:blipFill>
          <p:spPr bwMode="auto">
            <a:xfrm>
              <a:off x="4062350" y="5286500"/>
              <a:ext cx="304800" cy="304800"/>
            </a:xfrm>
            <a:prstGeom prst="rect">
              <a:avLst/>
            </a:prstGeom>
            <a:noFill/>
            <a:ln>
              <a:noFill/>
            </a:ln>
            <a:effectLst/>
            <a:scene3d>
              <a:camera prst="orthographicFront">
                <a:rot lat="0" lon="0" rev="0"/>
              </a:camera>
              <a:lightRig rig="contrasting" dir="t">
                <a:rot lat="0" lon="0" rev="5400000"/>
              </a:lightRig>
            </a:scene3d>
            <a:sp3d prstMaterial="metal"/>
          </p:spPr>
        </p:pic>
        <p:sp>
          <p:nvSpPr>
            <p:cNvPr id="209" name="TextBox 578"/>
            <p:cNvSpPr txBox="1">
              <a:spLocks noChangeArrowheads="1"/>
            </p:cNvSpPr>
            <p:nvPr/>
          </p:nvSpPr>
          <p:spPr bwMode="auto">
            <a:xfrm>
              <a:off x="3998025" y="5533900"/>
              <a:ext cx="399468" cy="261610"/>
            </a:xfrm>
            <a:prstGeom prst="rect">
              <a:avLst/>
            </a:prstGeom>
            <a:noFill/>
            <a:ln w="9525">
              <a:noFill/>
              <a:miter lim="800000"/>
              <a:headEnd/>
              <a:tailEnd/>
            </a:ln>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rPr>
                <a:t>VM</a:t>
              </a:r>
              <a:endPar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endParaRPr>
            </a:p>
          </p:txBody>
        </p:sp>
      </p:grpSp>
      <p:grpSp>
        <p:nvGrpSpPr>
          <p:cNvPr id="210" name="Group 579"/>
          <p:cNvGrpSpPr>
            <a:grpSpLocks/>
          </p:cNvGrpSpPr>
          <p:nvPr/>
        </p:nvGrpSpPr>
        <p:grpSpPr bwMode="auto">
          <a:xfrm>
            <a:off x="5247711" y="5491298"/>
            <a:ext cx="457200" cy="537710"/>
            <a:chOff x="3962400" y="5257800"/>
            <a:chExt cx="457200" cy="537710"/>
          </a:xfrm>
          <a:solidFill>
            <a:srgbClr val="9BBB59">
              <a:lumMod val="75000"/>
            </a:srgbClr>
          </a:solidFill>
        </p:grpSpPr>
        <p:sp>
          <p:nvSpPr>
            <p:cNvPr id="211" name="Rounded Rectangle 192"/>
            <p:cNvSpPr/>
            <p:nvPr/>
          </p:nvSpPr>
          <p:spPr bwMode="auto">
            <a:xfrm>
              <a:off x="3962400" y="5257800"/>
              <a:ext cx="457200" cy="533400"/>
            </a:xfrm>
            <a:prstGeom prst="roundRect">
              <a:avLst>
                <a:gd name="adj" fmla="val 9033"/>
              </a:avLst>
            </a:prstGeom>
            <a:grp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436" tIns="45718" rIns="91436" bIns="45718"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endParaRPr>
            </a:p>
          </p:txBody>
        </p:sp>
        <p:pic>
          <p:nvPicPr>
            <p:cNvPr id="212" name="Picture 4" descr="C:\Users\agoodman\Documents\Carmine\V1\Product Icons - PNG\Carmine117_VirtualMachine_32.png"/>
            <p:cNvPicPr>
              <a:picLocks noChangeAspect="1" noChangeArrowheads="1"/>
            </p:cNvPicPr>
            <p:nvPr/>
          </p:nvPicPr>
          <p:blipFill>
            <a:blip r:embed="rId5"/>
            <a:srcRect/>
            <a:stretch>
              <a:fillRect/>
            </a:stretch>
          </p:blipFill>
          <p:spPr bwMode="auto">
            <a:xfrm>
              <a:off x="4062350" y="5286500"/>
              <a:ext cx="304800" cy="304800"/>
            </a:xfrm>
            <a:prstGeom prst="rect">
              <a:avLst/>
            </a:prstGeom>
            <a:noFill/>
            <a:ln>
              <a:noFill/>
            </a:ln>
            <a:effectLst/>
            <a:scene3d>
              <a:camera prst="orthographicFront">
                <a:rot lat="0" lon="0" rev="0"/>
              </a:camera>
              <a:lightRig rig="contrasting" dir="t">
                <a:rot lat="0" lon="0" rev="5400000"/>
              </a:lightRig>
            </a:scene3d>
            <a:sp3d prstMaterial="metal"/>
          </p:spPr>
        </p:pic>
        <p:sp>
          <p:nvSpPr>
            <p:cNvPr id="213" name="TextBox 578"/>
            <p:cNvSpPr txBox="1">
              <a:spLocks noChangeArrowheads="1"/>
            </p:cNvSpPr>
            <p:nvPr/>
          </p:nvSpPr>
          <p:spPr bwMode="auto">
            <a:xfrm>
              <a:off x="3998025" y="5533900"/>
              <a:ext cx="399468" cy="261610"/>
            </a:xfrm>
            <a:prstGeom prst="rect">
              <a:avLst/>
            </a:prstGeom>
            <a:noFill/>
            <a:ln w="9525">
              <a:noFill/>
              <a:miter lim="800000"/>
              <a:headEnd/>
              <a:tailEnd/>
            </a:ln>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rPr>
                <a:t>VM</a:t>
              </a:r>
              <a:endPar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endParaRPr>
            </a:p>
          </p:txBody>
        </p:sp>
      </p:grpSp>
      <p:grpSp>
        <p:nvGrpSpPr>
          <p:cNvPr id="214" name="Group 579"/>
          <p:cNvGrpSpPr>
            <a:grpSpLocks/>
          </p:cNvGrpSpPr>
          <p:nvPr/>
        </p:nvGrpSpPr>
        <p:grpSpPr bwMode="auto">
          <a:xfrm>
            <a:off x="5780765" y="5491298"/>
            <a:ext cx="457200" cy="537710"/>
            <a:chOff x="3962400" y="5257800"/>
            <a:chExt cx="457200" cy="537710"/>
          </a:xfrm>
          <a:solidFill>
            <a:srgbClr val="9BBB59">
              <a:lumMod val="75000"/>
            </a:srgbClr>
          </a:solidFill>
        </p:grpSpPr>
        <p:sp>
          <p:nvSpPr>
            <p:cNvPr id="215" name="Rounded Rectangle 196"/>
            <p:cNvSpPr/>
            <p:nvPr/>
          </p:nvSpPr>
          <p:spPr bwMode="auto">
            <a:xfrm>
              <a:off x="3962400" y="5257800"/>
              <a:ext cx="457200" cy="533400"/>
            </a:xfrm>
            <a:prstGeom prst="roundRect">
              <a:avLst>
                <a:gd name="adj" fmla="val 9033"/>
              </a:avLst>
            </a:prstGeom>
            <a:grp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91436" tIns="45718" rIns="91436" bIns="45718"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endParaRPr>
            </a:p>
          </p:txBody>
        </p:sp>
        <p:pic>
          <p:nvPicPr>
            <p:cNvPr id="216" name="Picture 4" descr="C:\Users\agoodman\Documents\Carmine\V1\Product Icons - PNG\Carmine117_VirtualMachine_32.png"/>
            <p:cNvPicPr>
              <a:picLocks noChangeAspect="1" noChangeArrowheads="1"/>
            </p:cNvPicPr>
            <p:nvPr/>
          </p:nvPicPr>
          <p:blipFill>
            <a:blip r:embed="rId5"/>
            <a:srcRect/>
            <a:stretch>
              <a:fillRect/>
            </a:stretch>
          </p:blipFill>
          <p:spPr bwMode="auto">
            <a:xfrm>
              <a:off x="4062350" y="5286500"/>
              <a:ext cx="304800" cy="304800"/>
            </a:xfrm>
            <a:prstGeom prst="rect">
              <a:avLst/>
            </a:prstGeom>
            <a:noFill/>
            <a:ln>
              <a:noFill/>
            </a:ln>
            <a:effectLst/>
            <a:scene3d>
              <a:camera prst="orthographicFront">
                <a:rot lat="0" lon="0" rev="0"/>
              </a:camera>
              <a:lightRig rig="contrasting" dir="t">
                <a:rot lat="0" lon="0" rev="5400000"/>
              </a:lightRig>
            </a:scene3d>
            <a:sp3d prstMaterial="metal"/>
          </p:spPr>
        </p:pic>
        <p:sp>
          <p:nvSpPr>
            <p:cNvPr id="217" name="TextBox 578"/>
            <p:cNvSpPr txBox="1">
              <a:spLocks noChangeArrowheads="1"/>
            </p:cNvSpPr>
            <p:nvPr/>
          </p:nvSpPr>
          <p:spPr bwMode="auto">
            <a:xfrm>
              <a:off x="3998025" y="5533900"/>
              <a:ext cx="399468" cy="261610"/>
            </a:xfrm>
            <a:prstGeom prst="rect">
              <a:avLst/>
            </a:prstGeom>
            <a:noFill/>
            <a:ln w="9525">
              <a:noFill/>
              <a:miter lim="800000"/>
              <a:headEnd/>
              <a:tailEnd/>
            </a:ln>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rPr>
                <a:t>VM</a:t>
              </a:r>
              <a:endParaRPr kumimoji="0" lang="en-US" sz="18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mn-lt"/>
                <a:ea typeface="+mn-ea"/>
                <a:cs typeface="+mn-cs"/>
              </a:endParaRPr>
            </a:p>
          </p:txBody>
        </p:sp>
      </p:grpSp>
      <p:sp>
        <p:nvSpPr>
          <p:cNvPr id="218" name="Left-Right Arrow 110"/>
          <p:cNvSpPr/>
          <p:nvPr/>
        </p:nvSpPr>
        <p:spPr bwMode="auto">
          <a:xfrm>
            <a:off x="3517900" y="2103120"/>
            <a:ext cx="1991360" cy="432836"/>
          </a:xfrm>
          <a:prstGeom prst="leftRightArrow">
            <a:avLst>
              <a:gd name="adj1" fmla="val 64520"/>
              <a:gd name="adj2" fmla="val 86140"/>
            </a:avLst>
          </a:prstGeom>
          <a:gradFill rotWithShape="1">
            <a:gsLst>
              <a:gs pos="0">
                <a:srgbClr val="133872">
                  <a:lumMod val="20000"/>
                  <a:lumOff val="80000"/>
                </a:srgbClr>
              </a:gs>
              <a:gs pos="50000">
                <a:srgbClr val="133872">
                  <a:lumMod val="20000"/>
                  <a:lumOff val="80000"/>
                  <a:alpha val="14000"/>
                </a:srgbClr>
              </a:gs>
              <a:gs pos="100000">
                <a:srgbClr val="133872">
                  <a:lumMod val="20000"/>
                  <a:lumOff val="80000"/>
                </a:srgbClr>
              </a:gs>
            </a:gsLst>
            <a:lin ang="0" scaled="0"/>
          </a:gradFill>
          <a:ln w="9525" cap="flat" cmpd="sng" algn="ctr">
            <a:noFill/>
            <a:prstDash val="solid"/>
            <a:headEnd type="none" w="med" len="med"/>
            <a:tailEnd type="none" w="med" len="med"/>
          </a:ln>
          <a:effectLst>
            <a:outerShdw blurRad="215900" sx="102000" sy="102000" algn="ctr" rotWithShape="0">
              <a:prstClr val="black">
                <a:alpha val="59000"/>
              </a:prstClr>
            </a:outerShdw>
          </a:effectLst>
        </p:spPr>
        <p:txBody>
          <a:bodyPr vert="horz" wrap="square" lIns="91440" tIns="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100" normalizeH="0" baseline="0" noProof="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uLnTx/>
                <a:uFillTx/>
                <a:latin typeface="+mn-lt"/>
                <a:ea typeface="+mn-ea"/>
                <a:cs typeface="Arial" charset="0"/>
              </a:rPr>
              <a:t>Connector</a:t>
            </a:r>
          </a:p>
        </p:txBody>
      </p:sp>
      <p:sp>
        <p:nvSpPr>
          <p:cNvPr id="219" name="Right Arrow 112"/>
          <p:cNvSpPr/>
          <p:nvPr/>
        </p:nvSpPr>
        <p:spPr bwMode="auto">
          <a:xfrm>
            <a:off x="3322321" y="2989206"/>
            <a:ext cx="624306" cy="295014"/>
          </a:xfrm>
          <a:prstGeom prst="rightArrow">
            <a:avLst>
              <a:gd name="adj1" fmla="val 62061"/>
              <a:gd name="adj2" fmla="val 89956"/>
            </a:avLst>
          </a:prstGeom>
          <a:gradFill rotWithShape="1">
            <a:gsLst>
              <a:gs pos="0">
                <a:srgbClr val="133872">
                  <a:lumMod val="20000"/>
                  <a:lumOff val="80000"/>
                  <a:alpha val="0"/>
                </a:srgbClr>
              </a:gs>
              <a:gs pos="100000">
                <a:srgbClr val="133872">
                  <a:lumMod val="20000"/>
                  <a:lumOff val="80000"/>
                </a:srgbClr>
              </a:gs>
            </a:gsLst>
            <a:lin ang="0" scaled="0"/>
          </a:gradFill>
          <a:ln w="9525" cap="flat" cmpd="sng" algn="ctr">
            <a:noFill/>
            <a:prstDash val="solid"/>
            <a:headEnd type="none" w="med" len="med"/>
            <a:tailEnd type="none" w="med" len="med"/>
          </a:ln>
          <a:effectLst>
            <a:outerShdw blurRad="215900" sx="102000" sy="102000" algn="ctr" rotWithShape="0">
              <a:prstClr val="black">
                <a:alpha val="59000"/>
              </a:prstClr>
            </a:outerShdw>
          </a:effectLst>
        </p:spPr>
        <p:txBody>
          <a:bodyPr vert="horz" wrap="squar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mn-lt"/>
              <a:ea typeface="+mn-ea"/>
              <a:cs typeface="+mn-cs"/>
            </a:endParaRPr>
          </a:p>
        </p:txBody>
      </p:sp>
      <p:sp>
        <p:nvSpPr>
          <p:cNvPr id="220" name="Right Arrow 113"/>
          <p:cNvSpPr/>
          <p:nvPr/>
        </p:nvSpPr>
        <p:spPr bwMode="auto">
          <a:xfrm rot="10800000">
            <a:off x="5090161" y="2989206"/>
            <a:ext cx="624306" cy="295014"/>
          </a:xfrm>
          <a:prstGeom prst="rightArrow">
            <a:avLst>
              <a:gd name="adj1" fmla="val 62061"/>
              <a:gd name="adj2" fmla="val 89956"/>
            </a:avLst>
          </a:prstGeom>
          <a:gradFill rotWithShape="1">
            <a:gsLst>
              <a:gs pos="0">
                <a:srgbClr val="133872">
                  <a:lumMod val="20000"/>
                  <a:lumOff val="80000"/>
                  <a:alpha val="0"/>
                </a:srgbClr>
              </a:gs>
              <a:gs pos="100000">
                <a:srgbClr val="133872">
                  <a:lumMod val="20000"/>
                  <a:lumOff val="80000"/>
                </a:srgbClr>
              </a:gs>
            </a:gsLst>
            <a:lin ang="0" scaled="0"/>
          </a:gradFill>
          <a:ln w="9525" cap="flat" cmpd="sng" algn="ctr">
            <a:noFill/>
            <a:prstDash val="solid"/>
            <a:headEnd type="none" w="med" len="med"/>
            <a:tailEnd type="none" w="med" len="med"/>
          </a:ln>
          <a:effectLst>
            <a:outerShdw blurRad="215900" sx="102000" sy="102000" algn="ctr" rotWithShape="0">
              <a:prstClr val="black">
                <a:alpha val="59000"/>
              </a:prstClr>
            </a:outerShdw>
          </a:effectLst>
        </p:spPr>
        <p:txBody>
          <a:bodyPr vert="horz" wrap="squar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smtClean="0">
              <a:ln>
                <a:noFill/>
              </a:ln>
              <a:solidFill>
                <a:prstClr val="black"/>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dirty="0" smtClean="0"/>
              <a:t>SCVMM </a:t>
            </a:r>
            <a:r>
              <a:rPr lang="zh-TW" altLang="en-US" sz="3600" dirty="0" smtClean="0"/>
              <a:t>一目瞭然的</a:t>
            </a:r>
            <a:r>
              <a:rPr lang="en-US" altLang="zh-TW" sz="3600" dirty="0" smtClean="0"/>
              <a:t>MMC</a:t>
            </a:r>
            <a:r>
              <a:rPr lang="zh-TW" altLang="en-US" sz="3600" dirty="0" smtClean="0"/>
              <a:t>管理界面</a:t>
            </a:r>
            <a:endParaRPr lang="zh-TW" altLang="en-US" sz="3600" dirty="0"/>
          </a:p>
        </p:txBody>
      </p:sp>
      <p:pic>
        <p:nvPicPr>
          <p:cNvPr id="4" name="內容版面配置區 3" descr="SCVMM-Overview.jpg"/>
          <p:cNvPicPr>
            <a:picLocks noGrp="1" noChangeAspect="1"/>
          </p:cNvPicPr>
          <p:nvPr>
            <p:ph idx="1"/>
          </p:nvPr>
        </p:nvPicPr>
        <p:blipFill>
          <a:blip r:embed="rId4"/>
          <a:stretch>
            <a:fillRect/>
          </a:stretch>
        </p:blipFill>
        <p:spPr>
          <a:xfrm>
            <a:off x="784377" y="1142984"/>
            <a:ext cx="7502399" cy="5626800"/>
          </a:xfrm>
          <a:prstGeom prst="rect">
            <a:avLst/>
          </a:prstGeom>
          <a:effectLst>
            <a:outerShdw blurRad="50800" dist="127000" dir="2700000" algn="tl" rotWithShape="0">
              <a:prstClr val="black">
                <a:alpha val="40000"/>
              </a:prstClr>
            </a:outerShdw>
          </a:effec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圖片 4" descr="SCVMM-Network.jpg"/>
          <p:cNvPicPr>
            <a:picLocks noChangeAspect="1"/>
          </p:cNvPicPr>
          <p:nvPr/>
        </p:nvPicPr>
        <p:blipFill>
          <a:blip r:embed="rId2"/>
          <a:stretch>
            <a:fillRect/>
          </a:stretch>
        </p:blipFill>
        <p:spPr>
          <a:xfrm>
            <a:off x="784800" y="1142984"/>
            <a:ext cx="7502400" cy="5626800"/>
          </a:xfrm>
          <a:prstGeom prst="rect">
            <a:avLst/>
          </a:prstGeom>
          <a:effectLst>
            <a:outerShdw blurRad="50800" dist="1270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3600" dirty="0" smtClean="0"/>
              <a:t>SCVMM  Web </a:t>
            </a:r>
            <a:r>
              <a:rPr lang="zh-TW" altLang="en-US" sz="3600" dirty="0" smtClean="0"/>
              <a:t>管理界面</a:t>
            </a:r>
            <a:endParaRPr lang="zh-TW" altLang="en-US" sz="3600" dirty="0"/>
          </a:p>
        </p:txBody>
      </p:sp>
      <p:pic>
        <p:nvPicPr>
          <p:cNvPr id="4" name="圖片 3" descr="SCVMM-WEB-2.jpg"/>
          <p:cNvPicPr>
            <a:picLocks noChangeAspect="1"/>
          </p:cNvPicPr>
          <p:nvPr/>
        </p:nvPicPr>
        <p:blipFill>
          <a:blip r:embed="rId2"/>
          <a:stretch>
            <a:fillRect/>
          </a:stretch>
        </p:blipFill>
        <p:spPr>
          <a:xfrm>
            <a:off x="784800" y="1144800"/>
            <a:ext cx="7502400" cy="5626800"/>
          </a:xfrm>
          <a:prstGeom prst="rect">
            <a:avLst/>
          </a:prstGeom>
          <a:effectLst>
            <a:outerShdw blurRad="50800" dist="1270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Line 161"/>
          <p:cNvSpPr>
            <a:spLocks noChangeShapeType="1"/>
          </p:cNvSpPr>
          <p:nvPr/>
        </p:nvSpPr>
        <p:spPr bwMode="auto">
          <a:xfrm>
            <a:off x="285720" y="2683179"/>
            <a:ext cx="8339198" cy="45719"/>
          </a:xfrm>
          <a:prstGeom prst="line">
            <a:avLst/>
          </a:prstGeom>
          <a:noFill/>
          <a:ln w="9525">
            <a:solidFill>
              <a:srgbClr val="AAAA8C"/>
            </a:solidFill>
            <a:prstDash val="dash"/>
            <a:round/>
            <a:headEnd/>
            <a:tailEnd/>
          </a:ln>
        </p:spPr>
        <p:txBody>
          <a:bodyPr/>
          <a:lstStyle/>
          <a:p>
            <a:endParaRPr lang="zh-TW" altLang="en-US"/>
          </a:p>
        </p:txBody>
      </p:sp>
      <p:pic>
        <p:nvPicPr>
          <p:cNvPr id="38922" name="Picture 71" descr="Load-Balancer"/>
          <p:cNvPicPr>
            <a:picLocks noChangeAspect="1" noChangeArrowheads="1"/>
          </p:cNvPicPr>
          <p:nvPr/>
        </p:nvPicPr>
        <p:blipFill>
          <a:blip r:embed="rId3"/>
          <a:srcRect/>
          <a:stretch>
            <a:fillRect/>
          </a:stretch>
        </p:blipFill>
        <p:spPr bwMode="auto">
          <a:xfrm>
            <a:off x="2571736" y="5276546"/>
            <a:ext cx="526861" cy="263699"/>
          </a:xfrm>
          <a:prstGeom prst="rect">
            <a:avLst/>
          </a:prstGeom>
          <a:noFill/>
          <a:ln w="9525">
            <a:noFill/>
            <a:miter lim="800000"/>
            <a:headEnd/>
            <a:tailEnd/>
          </a:ln>
        </p:spPr>
      </p:pic>
      <p:pic>
        <p:nvPicPr>
          <p:cNvPr id="38923" name="Picture 72" descr="Load-Balancer"/>
          <p:cNvPicPr>
            <a:picLocks noChangeAspect="1" noChangeArrowheads="1"/>
          </p:cNvPicPr>
          <p:nvPr/>
        </p:nvPicPr>
        <p:blipFill>
          <a:blip r:embed="rId3"/>
          <a:srcRect/>
          <a:stretch>
            <a:fillRect/>
          </a:stretch>
        </p:blipFill>
        <p:spPr bwMode="auto">
          <a:xfrm>
            <a:off x="2573844" y="5625309"/>
            <a:ext cx="526861" cy="263699"/>
          </a:xfrm>
          <a:prstGeom prst="rect">
            <a:avLst/>
          </a:prstGeom>
          <a:noFill/>
          <a:ln w="9525">
            <a:noFill/>
            <a:miter lim="800000"/>
            <a:headEnd/>
            <a:tailEnd/>
          </a:ln>
        </p:spPr>
      </p:pic>
      <p:pic>
        <p:nvPicPr>
          <p:cNvPr id="38924" name="Picture 73" descr="Load-Balancer"/>
          <p:cNvPicPr>
            <a:picLocks noChangeAspect="1" noChangeArrowheads="1"/>
          </p:cNvPicPr>
          <p:nvPr/>
        </p:nvPicPr>
        <p:blipFill>
          <a:blip r:embed="rId3"/>
          <a:srcRect/>
          <a:stretch>
            <a:fillRect/>
          </a:stretch>
        </p:blipFill>
        <p:spPr bwMode="auto">
          <a:xfrm>
            <a:off x="2571736" y="5991085"/>
            <a:ext cx="526861" cy="263699"/>
          </a:xfrm>
          <a:prstGeom prst="rect">
            <a:avLst/>
          </a:prstGeom>
          <a:noFill/>
          <a:ln w="9525">
            <a:noFill/>
            <a:miter lim="800000"/>
            <a:headEnd/>
            <a:tailEnd/>
          </a:ln>
        </p:spPr>
      </p:pic>
      <p:pic>
        <p:nvPicPr>
          <p:cNvPr id="38929" name="Picture 79" descr="repeater"/>
          <p:cNvPicPr>
            <a:picLocks noChangeAspect="1" noChangeArrowheads="1"/>
          </p:cNvPicPr>
          <p:nvPr/>
        </p:nvPicPr>
        <p:blipFill>
          <a:blip r:embed="rId4"/>
          <a:srcRect/>
          <a:stretch>
            <a:fillRect/>
          </a:stretch>
        </p:blipFill>
        <p:spPr bwMode="auto">
          <a:xfrm>
            <a:off x="3947897" y="5227635"/>
            <a:ext cx="265538" cy="457219"/>
          </a:xfrm>
          <a:prstGeom prst="rect">
            <a:avLst/>
          </a:prstGeom>
          <a:noFill/>
          <a:ln w="9525">
            <a:noFill/>
            <a:miter lim="800000"/>
            <a:headEnd/>
            <a:tailEnd/>
          </a:ln>
        </p:spPr>
      </p:pic>
      <p:pic>
        <p:nvPicPr>
          <p:cNvPr id="38930" name="Picture 80" descr="repeater"/>
          <p:cNvPicPr>
            <a:picLocks noChangeAspect="1" noChangeArrowheads="1"/>
          </p:cNvPicPr>
          <p:nvPr/>
        </p:nvPicPr>
        <p:blipFill>
          <a:blip r:embed="rId4"/>
          <a:srcRect/>
          <a:stretch>
            <a:fillRect/>
          </a:stretch>
        </p:blipFill>
        <p:spPr bwMode="auto">
          <a:xfrm>
            <a:off x="3947897" y="5738020"/>
            <a:ext cx="265538" cy="457219"/>
          </a:xfrm>
          <a:prstGeom prst="rect">
            <a:avLst/>
          </a:prstGeom>
          <a:noFill/>
          <a:ln w="9525">
            <a:noFill/>
            <a:miter lim="800000"/>
            <a:headEnd/>
            <a:tailEnd/>
          </a:ln>
        </p:spPr>
      </p:pic>
      <p:pic>
        <p:nvPicPr>
          <p:cNvPr id="38931" name="Picture 81" descr="repeater"/>
          <p:cNvPicPr>
            <a:picLocks noChangeAspect="1" noChangeArrowheads="1"/>
          </p:cNvPicPr>
          <p:nvPr/>
        </p:nvPicPr>
        <p:blipFill>
          <a:blip r:embed="rId4"/>
          <a:srcRect/>
          <a:stretch>
            <a:fillRect/>
          </a:stretch>
        </p:blipFill>
        <p:spPr bwMode="auto">
          <a:xfrm>
            <a:off x="3947897" y="6248405"/>
            <a:ext cx="265538" cy="457219"/>
          </a:xfrm>
          <a:prstGeom prst="rect">
            <a:avLst/>
          </a:prstGeom>
          <a:noFill/>
          <a:ln w="9525">
            <a:noFill/>
            <a:miter lim="800000"/>
            <a:headEnd/>
            <a:tailEnd/>
          </a:ln>
        </p:spPr>
      </p:pic>
      <p:pic>
        <p:nvPicPr>
          <p:cNvPr id="38932" name="Picture 82" descr="repeater"/>
          <p:cNvPicPr>
            <a:picLocks noChangeAspect="1" noChangeArrowheads="1"/>
          </p:cNvPicPr>
          <p:nvPr/>
        </p:nvPicPr>
        <p:blipFill>
          <a:blip r:embed="rId4"/>
          <a:srcRect/>
          <a:stretch>
            <a:fillRect/>
          </a:stretch>
        </p:blipFill>
        <p:spPr bwMode="auto">
          <a:xfrm>
            <a:off x="4453684" y="5227635"/>
            <a:ext cx="265538" cy="457219"/>
          </a:xfrm>
          <a:prstGeom prst="rect">
            <a:avLst/>
          </a:prstGeom>
          <a:noFill/>
          <a:ln w="9525">
            <a:noFill/>
            <a:miter lim="800000"/>
            <a:headEnd/>
            <a:tailEnd/>
          </a:ln>
        </p:spPr>
      </p:pic>
      <p:pic>
        <p:nvPicPr>
          <p:cNvPr id="38933" name="Picture 83" descr="repeater"/>
          <p:cNvPicPr>
            <a:picLocks noChangeAspect="1" noChangeArrowheads="1"/>
          </p:cNvPicPr>
          <p:nvPr/>
        </p:nvPicPr>
        <p:blipFill>
          <a:blip r:embed="rId4"/>
          <a:srcRect/>
          <a:stretch>
            <a:fillRect/>
          </a:stretch>
        </p:blipFill>
        <p:spPr bwMode="auto">
          <a:xfrm>
            <a:off x="4453684" y="5738020"/>
            <a:ext cx="265538" cy="457219"/>
          </a:xfrm>
          <a:prstGeom prst="rect">
            <a:avLst/>
          </a:prstGeom>
          <a:noFill/>
          <a:ln w="9525">
            <a:noFill/>
            <a:miter lim="800000"/>
            <a:headEnd/>
            <a:tailEnd/>
          </a:ln>
        </p:spPr>
      </p:pic>
      <p:pic>
        <p:nvPicPr>
          <p:cNvPr id="38934" name="Picture 84" descr="repeater"/>
          <p:cNvPicPr>
            <a:picLocks noChangeAspect="1" noChangeArrowheads="1"/>
          </p:cNvPicPr>
          <p:nvPr/>
        </p:nvPicPr>
        <p:blipFill>
          <a:blip r:embed="rId4"/>
          <a:srcRect/>
          <a:stretch>
            <a:fillRect/>
          </a:stretch>
        </p:blipFill>
        <p:spPr bwMode="auto">
          <a:xfrm>
            <a:off x="4453684" y="6248405"/>
            <a:ext cx="265538" cy="457219"/>
          </a:xfrm>
          <a:prstGeom prst="rect">
            <a:avLst/>
          </a:prstGeom>
          <a:noFill/>
          <a:ln w="9525">
            <a:noFill/>
            <a:miter lim="800000"/>
            <a:headEnd/>
            <a:tailEnd/>
          </a:ln>
        </p:spPr>
      </p:pic>
      <p:sp>
        <p:nvSpPr>
          <p:cNvPr id="38940" name="AutoShape 90"/>
          <p:cNvSpPr>
            <a:spLocks noChangeArrowheads="1"/>
          </p:cNvSpPr>
          <p:nvPr/>
        </p:nvSpPr>
        <p:spPr bwMode="auto">
          <a:xfrm>
            <a:off x="5326166" y="5202116"/>
            <a:ext cx="505787" cy="278584"/>
          </a:xfrm>
          <a:prstGeom prst="can">
            <a:avLst>
              <a:gd name="adj" fmla="val 50000"/>
            </a:avLst>
          </a:prstGeom>
          <a:gradFill rotWithShape="1">
            <a:gsLst>
              <a:gs pos="0">
                <a:srgbClr val="969696"/>
              </a:gs>
              <a:gs pos="50000">
                <a:srgbClr val="DDDDDD"/>
              </a:gs>
              <a:gs pos="100000">
                <a:srgbClr val="969696"/>
              </a:gs>
            </a:gsLst>
            <a:lin ang="0" scaled="1"/>
          </a:gradFill>
          <a:ln w="3175">
            <a:solidFill>
              <a:srgbClr val="808080"/>
            </a:solidFill>
            <a:round/>
            <a:headEnd/>
            <a:tailEnd/>
          </a:ln>
        </p:spPr>
        <p:txBody>
          <a:bodyPr anchor="ctr">
            <a:spAutoFit/>
          </a:bodyPr>
          <a:lstStyle/>
          <a:p>
            <a:endParaRPr lang="de-DE" b="1"/>
          </a:p>
        </p:txBody>
      </p:sp>
      <p:sp>
        <p:nvSpPr>
          <p:cNvPr id="38941" name="AutoShape 91"/>
          <p:cNvSpPr>
            <a:spLocks noChangeArrowheads="1"/>
          </p:cNvSpPr>
          <p:nvPr/>
        </p:nvSpPr>
        <p:spPr bwMode="auto">
          <a:xfrm>
            <a:off x="5933109" y="5202116"/>
            <a:ext cx="505787" cy="278584"/>
          </a:xfrm>
          <a:prstGeom prst="can">
            <a:avLst>
              <a:gd name="adj" fmla="val 50000"/>
            </a:avLst>
          </a:prstGeom>
          <a:gradFill rotWithShape="1">
            <a:gsLst>
              <a:gs pos="0">
                <a:srgbClr val="969696"/>
              </a:gs>
              <a:gs pos="50000">
                <a:srgbClr val="DDDDDD"/>
              </a:gs>
              <a:gs pos="100000">
                <a:srgbClr val="969696"/>
              </a:gs>
            </a:gsLst>
            <a:lin ang="0" scaled="1"/>
          </a:gradFill>
          <a:ln w="3175">
            <a:solidFill>
              <a:srgbClr val="808080"/>
            </a:solidFill>
            <a:round/>
            <a:headEnd/>
            <a:tailEnd/>
          </a:ln>
        </p:spPr>
        <p:txBody>
          <a:bodyPr anchor="ctr">
            <a:spAutoFit/>
          </a:bodyPr>
          <a:lstStyle/>
          <a:p>
            <a:endParaRPr lang="de-DE" b="1"/>
          </a:p>
        </p:txBody>
      </p:sp>
      <p:sp>
        <p:nvSpPr>
          <p:cNvPr id="38942" name="AutoShape 92"/>
          <p:cNvSpPr>
            <a:spLocks noChangeArrowheads="1"/>
          </p:cNvSpPr>
          <p:nvPr/>
        </p:nvSpPr>
        <p:spPr bwMode="auto">
          <a:xfrm>
            <a:off x="5326166" y="5610424"/>
            <a:ext cx="505787" cy="278584"/>
          </a:xfrm>
          <a:prstGeom prst="can">
            <a:avLst>
              <a:gd name="adj" fmla="val 50000"/>
            </a:avLst>
          </a:prstGeom>
          <a:gradFill rotWithShape="1">
            <a:gsLst>
              <a:gs pos="0">
                <a:srgbClr val="969696"/>
              </a:gs>
              <a:gs pos="50000">
                <a:srgbClr val="DDDDDD"/>
              </a:gs>
              <a:gs pos="100000">
                <a:srgbClr val="969696"/>
              </a:gs>
            </a:gsLst>
            <a:lin ang="0" scaled="1"/>
          </a:gradFill>
          <a:ln w="3175">
            <a:solidFill>
              <a:srgbClr val="808080"/>
            </a:solidFill>
            <a:round/>
            <a:headEnd/>
            <a:tailEnd/>
          </a:ln>
        </p:spPr>
        <p:txBody>
          <a:bodyPr anchor="ctr">
            <a:spAutoFit/>
          </a:bodyPr>
          <a:lstStyle/>
          <a:p>
            <a:endParaRPr lang="de-DE" b="1"/>
          </a:p>
        </p:txBody>
      </p:sp>
      <p:sp>
        <p:nvSpPr>
          <p:cNvPr id="38943" name="AutoShape 93"/>
          <p:cNvSpPr>
            <a:spLocks noChangeArrowheads="1"/>
          </p:cNvSpPr>
          <p:nvPr/>
        </p:nvSpPr>
        <p:spPr bwMode="auto">
          <a:xfrm>
            <a:off x="5933109" y="5610424"/>
            <a:ext cx="505787" cy="278584"/>
          </a:xfrm>
          <a:prstGeom prst="can">
            <a:avLst>
              <a:gd name="adj" fmla="val 50000"/>
            </a:avLst>
          </a:prstGeom>
          <a:gradFill rotWithShape="1">
            <a:gsLst>
              <a:gs pos="0">
                <a:srgbClr val="969696"/>
              </a:gs>
              <a:gs pos="50000">
                <a:srgbClr val="DDDDDD"/>
              </a:gs>
              <a:gs pos="100000">
                <a:srgbClr val="969696"/>
              </a:gs>
            </a:gsLst>
            <a:lin ang="0" scaled="1"/>
          </a:gradFill>
          <a:ln w="3175">
            <a:solidFill>
              <a:srgbClr val="808080"/>
            </a:solidFill>
            <a:round/>
            <a:headEnd/>
            <a:tailEnd/>
          </a:ln>
        </p:spPr>
        <p:txBody>
          <a:bodyPr anchor="ctr">
            <a:spAutoFit/>
          </a:bodyPr>
          <a:lstStyle/>
          <a:p>
            <a:endParaRPr lang="de-DE" b="1"/>
          </a:p>
        </p:txBody>
      </p:sp>
      <p:sp>
        <p:nvSpPr>
          <p:cNvPr id="38944" name="AutoShape 94"/>
          <p:cNvSpPr>
            <a:spLocks noChangeArrowheads="1"/>
          </p:cNvSpPr>
          <p:nvPr/>
        </p:nvSpPr>
        <p:spPr bwMode="auto">
          <a:xfrm>
            <a:off x="5326166" y="6018732"/>
            <a:ext cx="505787" cy="278584"/>
          </a:xfrm>
          <a:prstGeom prst="can">
            <a:avLst>
              <a:gd name="adj" fmla="val 50000"/>
            </a:avLst>
          </a:prstGeom>
          <a:gradFill rotWithShape="1">
            <a:gsLst>
              <a:gs pos="0">
                <a:srgbClr val="969696"/>
              </a:gs>
              <a:gs pos="50000">
                <a:srgbClr val="DDDDDD"/>
              </a:gs>
              <a:gs pos="100000">
                <a:srgbClr val="969696"/>
              </a:gs>
            </a:gsLst>
            <a:lin ang="0" scaled="1"/>
          </a:gradFill>
          <a:ln w="3175">
            <a:solidFill>
              <a:srgbClr val="808080"/>
            </a:solidFill>
            <a:round/>
            <a:headEnd/>
            <a:tailEnd/>
          </a:ln>
        </p:spPr>
        <p:txBody>
          <a:bodyPr anchor="ctr">
            <a:spAutoFit/>
          </a:bodyPr>
          <a:lstStyle/>
          <a:p>
            <a:endParaRPr lang="de-DE" b="1"/>
          </a:p>
        </p:txBody>
      </p:sp>
      <p:sp>
        <p:nvSpPr>
          <p:cNvPr id="38945" name="AutoShape 95"/>
          <p:cNvSpPr>
            <a:spLocks noChangeArrowheads="1"/>
          </p:cNvSpPr>
          <p:nvPr/>
        </p:nvSpPr>
        <p:spPr bwMode="auto">
          <a:xfrm>
            <a:off x="5933109" y="6018732"/>
            <a:ext cx="505787" cy="278584"/>
          </a:xfrm>
          <a:prstGeom prst="can">
            <a:avLst>
              <a:gd name="adj" fmla="val 50000"/>
            </a:avLst>
          </a:prstGeom>
          <a:gradFill rotWithShape="1">
            <a:gsLst>
              <a:gs pos="0">
                <a:srgbClr val="969696"/>
              </a:gs>
              <a:gs pos="50000">
                <a:srgbClr val="DDDDDD"/>
              </a:gs>
              <a:gs pos="100000">
                <a:srgbClr val="969696"/>
              </a:gs>
            </a:gsLst>
            <a:lin ang="0" scaled="1"/>
          </a:gradFill>
          <a:ln w="3175">
            <a:solidFill>
              <a:srgbClr val="808080"/>
            </a:solidFill>
            <a:round/>
            <a:headEnd/>
            <a:tailEnd/>
          </a:ln>
        </p:spPr>
        <p:txBody>
          <a:bodyPr anchor="ctr">
            <a:spAutoFit/>
          </a:bodyPr>
          <a:lstStyle/>
          <a:p>
            <a:endParaRPr lang="de-DE" b="1"/>
          </a:p>
        </p:txBody>
      </p:sp>
      <p:cxnSp>
        <p:nvCxnSpPr>
          <p:cNvPr id="38955" name="AutoShape 108"/>
          <p:cNvCxnSpPr>
            <a:cxnSpLocks noChangeShapeType="1"/>
          </p:cNvCxnSpPr>
          <p:nvPr/>
        </p:nvCxnSpPr>
        <p:spPr bwMode="auto">
          <a:xfrm flipV="1">
            <a:off x="3098597" y="4893757"/>
            <a:ext cx="849301" cy="514638"/>
          </a:xfrm>
          <a:prstGeom prst="straightConnector1">
            <a:avLst/>
          </a:prstGeom>
          <a:noFill/>
          <a:ln w="19050">
            <a:solidFill>
              <a:schemeClr val="accent1"/>
            </a:solidFill>
            <a:round/>
            <a:headEnd/>
            <a:tailEnd/>
          </a:ln>
        </p:spPr>
      </p:cxnSp>
      <p:cxnSp>
        <p:nvCxnSpPr>
          <p:cNvPr id="38956" name="AutoShape 109"/>
          <p:cNvCxnSpPr>
            <a:cxnSpLocks noChangeShapeType="1"/>
          </p:cNvCxnSpPr>
          <p:nvPr/>
        </p:nvCxnSpPr>
        <p:spPr bwMode="auto">
          <a:xfrm>
            <a:off x="3098597" y="5408395"/>
            <a:ext cx="849301" cy="48913"/>
          </a:xfrm>
          <a:prstGeom prst="straightConnector1">
            <a:avLst/>
          </a:prstGeom>
          <a:noFill/>
          <a:ln w="19050">
            <a:solidFill>
              <a:schemeClr val="accent1"/>
            </a:solidFill>
            <a:round/>
            <a:headEnd/>
            <a:tailEnd/>
          </a:ln>
        </p:spPr>
      </p:cxnSp>
      <p:cxnSp>
        <p:nvCxnSpPr>
          <p:cNvPr id="38957" name="AutoShape 110"/>
          <p:cNvCxnSpPr>
            <a:cxnSpLocks noChangeShapeType="1"/>
          </p:cNvCxnSpPr>
          <p:nvPr/>
        </p:nvCxnSpPr>
        <p:spPr bwMode="auto">
          <a:xfrm>
            <a:off x="3098597" y="5408395"/>
            <a:ext cx="849301" cy="559298"/>
          </a:xfrm>
          <a:prstGeom prst="straightConnector1">
            <a:avLst/>
          </a:prstGeom>
          <a:noFill/>
          <a:ln w="19050">
            <a:solidFill>
              <a:schemeClr val="accent1"/>
            </a:solidFill>
            <a:round/>
            <a:headEnd/>
            <a:tailEnd/>
          </a:ln>
        </p:spPr>
      </p:cxnSp>
      <p:cxnSp>
        <p:nvCxnSpPr>
          <p:cNvPr id="38958" name="AutoShape 111"/>
          <p:cNvCxnSpPr>
            <a:cxnSpLocks noChangeShapeType="1"/>
          </p:cNvCxnSpPr>
          <p:nvPr/>
        </p:nvCxnSpPr>
        <p:spPr bwMode="auto">
          <a:xfrm>
            <a:off x="3098597" y="5408395"/>
            <a:ext cx="849301" cy="1069683"/>
          </a:xfrm>
          <a:prstGeom prst="straightConnector1">
            <a:avLst/>
          </a:prstGeom>
          <a:noFill/>
          <a:ln w="19050">
            <a:solidFill>
              <a:schemeClr val="accent1"/>
            </a:solidFill>
            <a:round/>
            <a:headEnd/>
            <a:tailEnd/>
          </a:ln>
        </p:spPr>
      </p:cxnSp>
      <p:cxnSp>
        <p:nvCxnSpPr>
          <p:cNvPr id="38959" name="AutoShape 112"/>
          <p:cNvCxnSpPr>
            <a:cxnSpLocks noChangeShapeType="1"/>
          </p:cNvCxnSpPr>
          <p:nvPr/>
        </p:nvCxnSpPr>
        <p:spPr bwMode="auto">
          <a:xfrm flipV="1">
            <a:off x="3098597" y="4383372"/>
            <a:ext cx="849301" cy="1025023"/>
          </a:xfrm>
          <a:prstGeom prst="straightConnector1">
            <a:avLst/>
          </a:prstGeom>
          <a:noFill/>
          <a:ln w="19050">
            <a:solidFill>
              <a:schemeClr val="accent1"/>
            </a:solidFill>
            <a:round/>
            <a:headEnd/>
            <a:tailEnd/>
          </a:ln>
        </p:spPr>
      </p:cxnSp>
      <p:cxnSp>
        <p:nvCxnSpPr>
          <p:cNvPr id="38960" name="AutoShape 113"/>
          <p:cNvCxnSpPr>
            <a:cxnSpLocks noChangeShapeType="1"/>
          </p:cNvCxnSpPr>
          <p:nvPr/>
        </p:nvCxnSpPr>
        <p:spPr bwMode="auto">
          <a:xfrm flipV="1">
            <a:off x="3098597" y="3872987"/>
            <a:ext cx="849301" cy="1535408"/>
          </a:xfrm>
          <a:prstGeom prst="straightConnector1">
            <a:avLst/>
          </a:prstGeom>
          <a:noFill/>
          <a:ln w="19050">
            <a:solidFill>
              <a:schemeClr val="accent1"/>
            </a:solidFill>
            <a:round/>
            <a:headEnd/>
            <a:tailEnd/>
          </a:ln>
        </p:spPr>
      </p:cxnSp>
      <p:cxnSp>
        <p:nvCxnSpPr>
          <p:cNvPr id="38961" name="AutoShape 114"/>
          <p:cNvCxnSpPr>
            <a:cxnSpLocks noChangeShapeType="1"/>
          </p:cNvCxnSpPr>
          <p:nvPr/>
        </p:nvCxnSpPr>
        <p:spPr bwMode="auto">
          <a:xfrm flipV="1">
            <a:off x="3100705" y="5457308"/>
            <a:ext cx="847192" cy="299851"/>
          </a:xfrm>
          <a:prstGeom prst="straightConnector1">
            <a:avLst/>
          </a:prstGeom>
          <a:noFill/>
          <a:ln w="19050">
            <a:solidFill>
              <a:schemeClr val="accent1"/>
            </a:solidFill>
            <a:round/>
            <a:headEnd/>
            <a:tailEnd/>
          </a:ln>
        </p:spPr>
      </p:cxnSp>
      <p:cxnSp>
        <p:nvCxnSpPr>
          <p:cNvPr id="38962" name="AutoShape 115"/>
          <p:cNvCxnSpPr>
            <a:cxnSpLocks noChangeShapeType="1"/>
          </p:cNvCxnSpPr>
          <p:nvPr/>
        </p:nvCxnSpPr>
        <p:spPr bwMode="auto">
          <a:xfrm>
            <a:off x="3100705" y="5757159"/>
            <a:ext cx="847192" cy="210534"/>
          </a:xfrm>
          <a:prstGeom prst="straightConnector1">
            <a:avLst/>
          </a:prstGeom>
          <a:noFill/>
          <a:ln w="19050">
            <a:solidFill>
              <a:schemeClr val="accent1"/>
            </a:solidFill>
            <a:round/>
            <a:headEnd/>
            <a:tailEnd/>
          </a:ln>
        </p:spPr>
      </p:cxnSp>
      <p:cxnSp>
        <p:nvCxnSpPr>
          <p:cNvPr id="38963" name="AutoShape 116"/>
          <p:cNvCxnSpPr>
            <a:cxnSpLocks noChangeShapeType="1"/>
          </p:cNvCxnSpPr>
          <p:nvPr/>
        </p:nvCxnSpPr>
        <p:spPr bwMode="auto">
          <a:xfrm>
            <a:off x="3100705" y="5757159"/>
            <a:ext cx="847192" cy="720919"/>
          </a:xfrm>
          <a:prstGeom prst="straightConnector1">
            <a:avLst/>
          </a:prstGeom>
          <a:noFill/>
          <a:ln w="19050">
            <a:solidFill>
              <a:schemeClr val="accent1"/>
            </a:solidFill>
            <a:round/>
            <a:headEnd/>
            <a:tailEnd/>
          </a:ln>
        </p:spPr>
      </p:cxnSp>
      <p:cxnSp>
        <p:nvCxnSpPr>
          <p:cNvPr id="38964" name="AutoShape 117"/>
          <p:cNvCxnSpPr>
            <a:cxnSpLocks noChangeShapeType="1"/>
          </p:cNvCxnSpPr>
          <p:nvPr/>
        </p:nvCxnSpPr>
        <p:spPr bwMode="auto">
          <a:xfrm flipV="1">
            <a:off x="3098597" y="5457308"/>
            <a:ext cx="849301" cy="665626"/>
          </a:xfrm>
          <a:prstGeom prst="straightConnector1">
            <a:avLst/>
          </a:prstGeom>
          <a:noFill/>
          <a:ln w="19050">
            <a:solidFill>
              <a:schemeClr val="accent1"/>
            </a:solidFill>
            <a:round/>
            <a:headEnd/>
            <a:tailEnd/>
          </a:ln>
        </p:spPr>
      </p:cxnSp>
      <p:cxnSp>
        <p:nvCxnSpPr>
          <p:cNvPr id="38965" name="AutoShape 118"/>
          <p:cNvCxnSpPr>
            <a:cxnSpLocks noChangeShapeType="1"/>
          </p:cNvCxnSpPr>
          <p:nvPr/>
        </p:nvCxnSpPr>
        <p:spPr bwMode="auto">
          <a:xfrm flipV="1">
            <a:off x="3098597" y="5967693"/>
            <a:ext cx="849301" cy="155241"/>
          </a:xfrm>
          <a:prstGeom prst="straightConnector1">
            <a:avLst/>
          </a:prstGeom>
          <a:noFill/>
          <a:ln w="19050">
            <a:solidFill>
              <a:schemeClr val="accent1"/>
            </a:solidFill>
            <a:round/>
            <a:headEnd/>
            <a:tailEnd/>
          </a:ln>
        </p:spPr>
      </p:cxnSp>
      <p:cxnSp>
        <p:nvCxnSpPr>
          <p:cNvPr id="38966" name="AutoShape 119"/>
          <p:cNvCxnSpPr>
            <a:cxnSpLocks noChangeShapeType="1"/>
          </p:cNvCxnSpPr>
          <p:nvPr/>
        </p:nvCxnSpPr>
        <p:spPr bwMode="auto">
          <a:xfrm>
            <a:off x="3098597" y="6122934"/>
            <a:ext cx="849301" cy="355144"/>
          </a:xfrm>
          <a:prstGeom prst="straightConnector1">
            <a:avLst/>
          </a:prstGeom>
          <a:noFill/>
          <a:ln w="19050">
            <a:solidFill>
              <a:schemeClr val="accent1"/>
            </a:solidFill>
            <a:round/>
            <a:headEnd/>
            <a:tailEnd/>
          </a:ln>
        </p:spPr>
      </p:cxnSp>
      <p:cxnSp>
        <p:nvCxnSpPr>
          <p:cNvPr id="38974" name="AutoShape 128"/>
          <p:cNvCxnSpPr>
            <a:cxnSpLocks noChangeShapeType="1"/>
          </p:cNvCxnSpPr>
          <p:nvPr/>
        </p:nvCxnSpPr>
        <p:spPr bwMode="auto">
          <a:xfrm>
            <a:off x="4213435" y="5457308"/>
            <a:ext cx="240249" cy="0"/>
          </a:xfrm>
          <a:prstGeom prst="straightConnector1">
            <a:avLst/>
          </a:prstGeom>
          <a:noFill/>
          <a:ln w="19050">
            <a:solidFill>
              <a:schemeClr val="accent1"/>
            </a:solidFill>
            <a:round/>
            <a:headEnd/>
            <a:tailEnd/>
          </a:ln>
        </p:spPr>
      </p:cxnSp>
      <p:cxnSp>
        <p:nvCxnSpPr>
          <p:cNvPr id="38975" name="AutoShape 129"/>
          <p:cNvCxnSpPr>
            <a:cxnSpLocks noChangeShapeType="1"/>
          </p:cNvCxnSpPr>
          <p:nvPr/>
        </p:nvCxnSpPr>
        <p:spPr bwMode="auto">
          <a:xfrm>
            <a:off x="4213435" y="5967693"/>
            <a:ext cx="240249" cy="0"/>
          </a:xfrm>
          <a:prstGeom prst="straightConnector1">
            <a:avLst/>
          </a:prstGeom>
          <a:noFill/>
          <a:ln w="19050">
            <a:solidFill>
              <a:schemeClr val="accent1"/>
            </a:solidFill>
            <a:round/>
            <a:headEnd/>
            <a:tailEnd/>
          </a:ln>
        </p:spPr>
      </p:cxnSp>
      <p:cxnSp>
        <p:nvCxnSpPr>
          <p:cNvPr id="38976" name="AutoShape 130"/>
          <p:cNvCxnSpPr>
            <a:cxnSpLocks noChangeShapeType="1"/>
          </p:cNvCxnSpPr>
          <p:nvPr/>
        </p:nvCxnSpPr>
        <p:spPr bwMode="auto">
          <a:xfrm>
            <a:off x="4213435" y="6478078"/>
            <a:ext cx="240249" cy="0"/>
          </a:xfrm>
          <a:prstGeom prst="straightConnector1">
            <a:avLst/>
          </a:prstGeom>
          <a:noFill/>
          <a:ln w="19050">
            <a:solidFill>
              <a:schemeClr val="accent1"/>
            </a:solidFill>
            <a:round/>
            <a:headEnd/>
            <a:tailEnd/>
          </a:ln>
        </p:spPr>
      </p:cxnSp>
      <p:cxnSp>
        <p:nvCxnSpPr>
          <p:cNvPr id="38977" name="AutoShape 131"/>
          <p:cNvCxnSpPr>
            <a:cxnSpLocks noChangeShapeType="1"/>
          </p:cNvCxnSpPr>
          <p:nvPr/>
        </p:nvCxnSpPr>
        <p:spPr bwMode="auto">
          <a:xfrm>
            <a:off x="4213435" y="4893757"/>
            <a:ext cx="240249" cy="563551"/>
          </a:xfrm>
          <a:prstGeom prst="straightConnector1">
            <a:avLst/>
          </a:prstGeom>
          <a:noFill/>
          <a:ln w="19050">
            <a:solidFill>
              <a:schemeClr val="accent1"/>
            </a:solidFill>
            <a:round/>
            <a:headEnd/>
            <a:tailEnd/>
          </a:ln>
        </p:spPr>
      </p:cxnSp>
      <p:cxnSp>
        <p:nvCxnSpPr>
          <p:cNvPr id="38978" name="AutoShape 132"/>
          <p:cNvCxnSpPr>
            <a:cxnSpLocks noChangeShapeType="1"/>
          </p:cNvCxnSpPr>
          <p:nvPr/>
        </p:nvCxnSpPr>
        <p:spPr bwMode="auto">
          <a:xfrm flipV="1">
            <a:off x="4213435" y="4893757"/>
            <a:ext cx="240249" cy="563551"/>
          </a:xfrm>
          <a:prstGeom prst="straightConnector1">
            <a:avLst/>
          </a:prstGeom>
          <a:noFill/>
          <a:ln w="19050">
            <a:solidFill>
              <a:schemeClr val="accent1"/>
            </a:solidFill>
            <a:round/>
            <a:headEnd/>
            <a:tailEnd/>
          </a:ln>
        </p:spPr>
      </p:cxnSp>
      <p:cxnSp>
        <p:nvCxnSpPr>
          <p:cNvPr id="38979" name="AutoShape 134"/>
          <p:cNvCxnSpPr>
            <a:cxnSpLocks noChangeShapeType="1"/>
          </p:cNvCxnSpPr>
          <p:nvPr/>
        </p:nvCxnSpPr>
        <p:spPr bwMode="auto">
          <a:xfrm flipV="1">
            <a:off x="4213435" y="5457308"/>
            <a:ext cx="240249" cy="510385"/>
          </a:xfrm>
          <a:prstGeom prst="straightConnector1">
            <a:avLst/>
          </a:prstGeom>
          <a:noFill/>
          <a:ln w="19050">
            <a:solidFill>
              <a:schemeClr val="accent1"/>
            </a:solidFill>
            <a:round/>
            <a:headEnd/>
            <a:tailEnd/>
          </a:ln>
        </p:spPr>
      </p:cxnSp>
      <p:cxnSp>
        <p:nvCxnSpPr>
          <p:cNvPr id="38980" name="AutoShape 135"/>
          <p:cNvCxnSpPr>
            <a:cxnSpLocks noChangeShapeType="1"/>
          </p:cNvCxnSpPr>
          <p:nvPr/>
        </p:nvCxnSpPr>
        <p:spPr bwMode="auto">
          <a:xfrm>
            <a:off x="4213435" y="5967693"/>
            <a:ext cx="240249" cy="510385"/>
          </a:xfrm>
          <a:prstGeom prst="straightConnector1">
            <a:avLst/>
          </a:prstGeom>
          <a:noFill/>
          <a:ln w="19050">
            <a:solidFill>
              <a:schemeClr val="accent1"/>
            </a:solidFill>
            <a:round/>
            <a:headEnd/>
            <a:tailEnd/>
          </a:ln>
        </p:spPr>
      </p:cxnSp>
      <p:cxnSp>
        <p:nvCxnSpPr>
          <p:cNvPr id="38981" name="AutoShape 136"/>
          <p:cNvCxnSpPr>
            <a:cxnSpLocks noChangeShapeType="1"/>
          </p:cNvCxnSpPr>
          <p:nvPr/>
        </p:nvCxnSpPr>
        <p:spPr bwMode="auto">
          <a:xfrm flipV="1">
            <a:off x="4213435" y="5967693"/>
            <a:ext cx="240249" cy="510385"/>
          </a:xfrm>
          <a:prstGeom prst="straightConnector1">
            <a:avLst/>
          </a:prstGeom>
          <a:noFill/>
          <a:ln w="19050">
            <a:solidFill>
              <a:schemeClr val="accent1"/>
            </a:solidFill>
            <a:round/>
            <a:headEnd/>
            <a:tailEnd/>
          </a:ln>
        </p:spPr>
      </p:cxnSp>
      <p:cxnSp>
        <p:nvCxnSpPr>
          <p:cNvPr id="38982" name="AutoShape 137"/>
          <p:cNvCxnSpPr>
            <a:cxnSpLocks noChangeShapeType="1"/>
          </p:cNvCxnSpPr>
          <p:nvPr/>
        </p:nvCxnSpPr>
        <p:spPr bwMode="auto">
          <a:xfrm>
            <a:off x="4213435" y="5457308"/>
            <a:ext cx="240249" cy="510385"/>
          </a:xfrm>
          <a:prstGeom prst="straightConnector1">
            <a:avLst/>
          </a:prstGeom>
          <a:noFill/>
          <a:ln w="19050">
            <a:solidFill>
              <a:schemeClr val="accent1"/>
            </a:solidFill>
            <a:round/>
            <a:headEnd/>
            <a:tailEnd/>
          </a:ln>
        </p:spPr>
      </p:cxnSp>
      <p:cxnSp>
        <p:nvCxnSpPr>
          <p:cNvPr id="38988" name="AutoShape 143"/>
          <p:cNvCxnSpPr>
            <a:cxnSpLocks noChangeShapeType="1"/>
            <a:endCxn id="38940" idx="2"/>
          </p:cNvCxnSpPr>
          <p:nvPr/>
        </p:nvCxnSpPr>
        <p:spPr bwMode="auto">
          <a:xfrm>
            <a:off x="4719222" y="4383372"/>
            <a:ext cx="606944" cy="959099"/>
          </a:xfrm>
          <a:prstGeom prst="straightConnector1">
            <a:avLst/>
          </a:prstGeom>
          <a:noFill/>
          <a:ln w="19050">
            <a:solidFill>
              <a:schemeClr val="accent1"/>
            </a:solidFill>
            <a:round/>
            <a:headEnd/>
            <a:tailEnd/>
          </a:ln>
        </p:spPr>
      </p:cxnSp>
      <p:cxnSp>
        <p:nvCxnSpPr>
          <p:cNvPr id="38990" name="AutoShape 145"/>
          <p:cNvCxnSpPr>
            <a:cxnSpLocks noChangeShapeType="1"/>
            <a:endCxn id="38940" idx="2"/>
          </p:cNvCxnSpPr>
          <p:nvPr/>
        </p:nvCxnSpPr>
        <p:spPr bwMode="auto">
          <a:xfrm>
            <a:off x="4719222" y="4893757"/>
            <a:ext cx="606944" cy="448714"/>
          </a:xfrm>
          <a:prstGeom prst="straightConnector1">
            <a:avLst/>
          </a:prstGeom>
          <a:noFill/>
          <a:ln w="19050">
            <a:solidFill>
              <a:schemeClr val="accent1"/>
            </a:solidFill>
            <a:round/>
            <a:headEnd/>
            <a:tailEnd/>
          </a:ln>
        </p:spPr>
      </p:cxnSp>
      <p:cxnSp>
        <p:nvCxnSpPr>
          <p:cNvPr id="38991" name="AutoShape 146"/>
          <p:cNvCxnSpPr>
            <a:cxnSpLocks noChangeShapeType="1"/>
            <a:endCxn id="38942" idx="2"/>
          </p:cNvCxnSpPr>
          <p:nvPr/>
        </p:nvCxnSpPr>
        <p:spPr bwMode="auto">
          <a:xfrm>
            <a:off x="4719222" y="4893757"/>
            <a:ext cx="606944" cy="857022"/>
          </a:xfrm>
          <a:prstGeom prst="straightConnector1">
            <a:avLst/>
          </a:prstGeom>
          <a:noFill/>
          <a:ln w="19050">
            <a:solidFill>
              <a:schemeClr val="accent1"/>
            </a:solidFill>
            <a:round/>
            <a:headEnd/>
            <a:tailEnd/>
          </a:ln>
        </p:spPr>
      </p:cxnSp>
      <p:cxnSp>
        <p:nvCxnSpPr>
          <p:cNvPr id="38992" name="AutoShape 147"/>
          <p:cNvCxnSpPr>
            <a:cxnSpLocks noChangeShapeType="1"/>
            <a:endCxn id="38940" idx="2"/>
          </p:cNvCxnSpPr>
          <p:nvPr/>
        </p:nvCxnSpPr>
        <p:spPr bwMode="auto">
          <a:xfrm flipV="1">
            <a:off x="4719222" y="5342471"/>
            <a:ext cx="606944" cy="114837"/>
          </a:xfrm>
          <a:prstGeom prst="straightConnector1">
            <a:avLst/>
          </a:prstGeom>
          <a:noFill/>
          <a:ln w="19050">
            <a:solidFill>
              <a:schemeClr val="accent1"/>
            </a:solidFill>
            <a:round/>
            <a:headEnd/>
            <a:tailEnd/>
          </a:ln>
        </p:spPr>
      </p:cxnSp>
      <p:cxnSp>
        <p:nvCxnSpPr>
          <p:cNvPr id="38993" name="AutoShape 148"/>
          <p:cNvCxnSpPr>
            <a:cxnSpLocks noChangeShapeType="1"/>
            <a:endCxn id="38942" idx="2"/>
          </p:cNvCxnSpPr>
          <p:nvPr/>
        </p:nvCxnSpPr>
        <p:spPr bwMode="auto">
          <a:xfrm>
            <a:off x="4719222" y="5457308"/>
            <a:ext cx="606944" cy="293471"/>
          </a:xfrm>
          <a:prstGeom prst="straightConnector1">
            <a:avLst/>
          </a:prstGeom>
          <a:noFill/>
          <a:ln w="19050">
            <a:solidFill>
              <a:schemeClr val="accent1"/>
            </a:solidFill>
            <a:round/>
            <a:headEnd/>
            <a:tailEnd/>
          </a:ln>
        </p:spPr>
      </p:cxnSp>
      <p:cxnSp>
        <p:nvCxnSpPr>
          <p:cNvPr id="38994" name="AutoShape 149"/>
          <p:cNvCxnSpPr>
            <a:cxnSpLocks noChangeShapeType="1"/>
            <a:endCxn id="38944" idx="2"/>
          </p:cNvCxnSpPr>
          <p:nvPr/>
        </p:nvCxnSpPr>
        <p:spPr bwMode="auto">
          <a:xfrm>
            <a:off x="4719222" y="5457308"/>
            <a:ext cx="606944" cy="701779"/>
          </a:xfrm>
          <a:prstGeom prst="straightConnector1">
            <a:avLst/>
          </a:prstGeom>
          <a:noFill/>
          <a:ln w="19050">
            <a:solidFill>
              <a:schemeClr val="accent1"/>
            </a:solidFill>
            <a:round/>
            <a:headEnd/>
            <a:tailEnd/>
          </a:ln>
        </p:spPr>
      </p:cxnSp>
      <p:cxnSp>
        <p:nvCxnSpPr>
          <p:cNvPr id="38995" name="AutoShape 150"/>
          <p:cNvCxnSpPr>
            <a:cxnSpLocks noChangeShapeType="1"/>
            <a:endCxn id="38942" idx="2"/>
          </p:cNvCxnSpPr>
          <p:nvPr/>
        </p:nvCxnSpPr>
        <p:spPr bwMode="auto">
          <a:xfrm flipV="1">
            <a:off x="4719222" y="5750779"/>
            <a:ext cx="606944" cy="216914"/>
          </a:xfrm>
          <a:prstGeom prst="straightConnector1">
            <a:avLst/>
          </a:prstGeom>
          <a:noFill/>
          <a:ln w="19050">
            <a:solidFill>
              <a:schemeClr val="accent1"/>
            </a:solidFill>
            <a:round/>
            <a:headEnd/>
            <a:tailEnd/>
          </a:ln>
        </p:spPr>
      </p:cxnSp>
      <p:cxnSp>
        <p:nvCxnSpPr>
          <p:cNvPr id="38996" name="AutoShape 151"/>
          <p:cNvCxnSpPr>
            <a:cxnSpLocks noChangeShapeType="1"/>
            <a:endCxn id="38944" idx="2"/>
          </p:cNvCxnSpPr>
          <p:nvPr/>
        </p:nvCxnSpPr>
        <p:spPr bwMode="auto">
          <a:xfrm>
            <a:off x="4719222" y="5967693"/>
            <a:ext cx="606944" cy="191394"/>
          </a:xfrm>
          <a:prstGeom prst="straightConnector1">
            <a:avLst/>
          </a:prstGeom>
          <a:noFill/>
          <a:ln w="19050">
            <a:solidFill>
              <a:schemeClr val="accent1"/>
            </a:solidFill>
            <a:round/>
            <a:headEnd/>
            <a:tailEnd/>
          </a:ln>
        </p:spPr>
      </p:cxnSp>
      <p:cxnSp>
        <p:nvCxnSpPr>
          <p:cNvPr id="38997" name="AutoShape 152"/>
          <p:cNvCxnSpPr>
            <a:cxnSpLocks noChangeShapeType="1"/>
            <a:endCxn id="38944" idx="2"/>
          </p:cNvCxnSpPr>
          <p:nvPr/>
        </p:nvCxnSpPr>
        <p:spPr bwMode="auto">
          <a:xfrm flipV="1">
            <a:off x="4719222" y="6159087"/>
            <a:ext cx="606944" cy="318991"/>
          </a:xfrm>
          <a:prstGeom prst="straightConnector1">
            <a:avLst/>
          </a:prstGeom>
          <a:noFill/>
          <a:ln w="19050">
            <a:solidFill>
              <a:schemeClr val="accent1"/>
            </a:solidFill>
            <a:round/>
            <a:headEnd/>
            <a:tailEnd/>
          </a:ln>
        </p:spPr>
      </p:cxnSp>
      <p:cxnSp>
        <p:nvCxnSpPr>
          <p:cNvPr id="38998" name="AutoShape 153"/>
          <p:cNvCxnSpPr>
            <a:cxnSpLocks noChangeShapeType="1"/>
            <a:endCxn id="38942" idx="2"/>
          </p:cNvCxnSpPr>
          <p:nvPr/>
        </p:nvCxnSpPr>
        <p:spPr bwMode="auto">
          <a:xfrm flipV="1">
            <a:off x="4719222" y="5750779"/>
            <a:ext cx="606944" cy="727299"/>
          </a:xfrm>
          <a:prstGeom prst="straightConnector1">
            <a:avLst/>
          </a:prstGeom>
          <a:noFill/>
          <a:ln w="19050">
            <a:solidFill>
              <a:schemeClr val="accent1"/>
            </a:solidFill>
            <a:round/>
            <a:headEnd/>
            <a:tailEnd/>
          </a:ln>
        </p:spPr>
      </p:cxnSp>
      <p:sp>
        <p:nvSpPr>
          <p:cNvPr id="38999" name="AutoShape 154"/>
          <p:cNvSpPr>
            <a:spLocks noChangeArrowheads="1"/>
          </p:cNvSpPr>
          <p:nvPr/>
        </p:nvSpPr>
        <p:spPr bwMode="auto">
          <a:xfrm>
            <a:off x="1566810" y="2424098"/>
            <a:ext cx="1790744" cy="60960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anchor="ctr"/>
          <a:lstStyle/>
          <a:p>
            <a:pPr algn="ctr"/>
            <a:r>
              <a:rPr lang="en-US" altLang="zh-TW" sz="1400" b="1">
                <a:solidFill>
                  <a:schemeClr val="bg1"/>
                </a:solidFill>
                <a:effectLst>
                  <a:outerShdw blurRad="38100" dist="38100" dir="2700000" algn="tl">
                    <a:srgbClr val="000000">
                      <a:alpha val="43137"/>
                    </a:srgbClr>
                  </a:outerShdw>
                </a:effectLst>
                <a:ea typeface="新細明體" charset="-120"/>
              </a:rPr>
              <a:t>Change &amp; Configuration Management</a:t>
            </a:r>
          </a:p>
        </p:txBody>
      </p:sp>
      <p:sp>
        <p:nvSpPr>
          <p:cNvPr id="39000" name="AutoShape 156"/>
          <p:cNvSpPr>
            <a:spLocks noChangeArrowheads="1"/>
          </p:cNvSpPr>
          <p:nvPr/>
        </p:nvSpPr>
        <p:spPr bwMode="auto">
          <a:xfrm>
            <a:off x="3495636" y="2424098"/>
            <a:ext cx="1790744" cy="60960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anchor="ctr"/>
          <a:lstStyle/>
          <a:p>
            <a:pPr algn="ctr"/>
            <a:r>
              <a:rPr lang="en-US" altLang="zh-TW" sz="1400" b="1">
                <a:solidFill>
                  <a:schemeClr val="bg1"/>
                </a:solidFill>
                <a:effectLst>
                  <a:outerShdw blurRad="38100" dist="38100" dir="2700000" algn="tl">
                    <a:srgbClr val="000000">
                      <a:alpha val="43137"/>
                    </a:srgbClr>
                  </a:outerShdw>
                </a:effectLst>
                <a:ea typeface="新細明體" charset="-120"/>
              </a:rPr>
              <a:t>SLA &amp; Capacity Management</a:t>
            </a:r>
          </a:p>
        </p:txBody>
      </p:sp>
      <p:sp>
        <p:nvSpPr>
          <p:cNvPr id="39001" name="AutoShape 157"/>
          <p:cNvSpPr>
            <a:spLocks noChangeArrowheads="1"/>
          </p:cNvSpPr>
          <p:nvPr/>
        </p:nvSpPr>
        <p:spPr bwMode="auto">
          <a:xfrm>
            <a:off x="5424462" y="2424098"/>
            <a:ext cx="1790744" cy="60960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anchor="ctr"/>
          <a:lstStyle/>
          <a:p>
            <a:pPr algn="ctr"/>
            <a:r>
              <a:rPr lang="en-US" altLang="zh-TW" sz="1400" b="1" dirty="0">
                <a:solidFill>
                  <a:schemeClr val="bg1"/>
                </a:solidFill>
                <a:effectLst>
                  <a:outerShdw blurRad="38100" dist="38100" dir="2700000" algn="tl">
                    <a:srgbClr val="000000">
                      <a:alpha val="43137"/>
                    </a:srgbClr>
                  </a:outerShdw>
                </a:effectLst>
                <a:ea typeface="新細明體" charset="-120"/>
              </a:rPr>
              <a:t>Availability Management</a:t>
            </a:r>
          </a:p>
        </p:txBody>
      </p:sp>
      <p:sp>
        <p:nvSpPr>
          <p:cNvPr id="39002" name="AutoShape 158"/>
          <p:cNvSpPr>
            <a:spLocks noChangeArrowheads="1"/>
          </p:cNvSpPr>
          <p:nvPr/>
        </p:nvSpPr>
        <p:spPr bwMode="auto">
          <a:xfrm>
            <a:off x="2428860" y="3195638"/>
            <a:ext cx="152400" cy="304800"/>
          </a:xfrm>
          <a:prstGeom prst="downArrow">
            <a:avLst>
              <a:gd name="adj1" fmla="val 50000"/>
              <a:gd name="adj2" fmla="val 50000"/>
            </a:avLst>
          </a:prstGeom>
          <a:ln>
            <a:headEnd/>
            <a:tailEnd/>
          </a:ln>
        </p:spPr>
        <p:style>
          <a:lnRef idx="1">
            <a:schemeClr val="accent6"/>
          </a:lnRef>
          <a:fillRef idx="2">
            <a:schemeClr val="accent6"/>
          </a:fillRef>
          <a:effectRef idx="1">
            <a:schemeClr val="accent6"/>
          </a:effectRef>
          <a:fontRef idx="minor">
            <a:schemeClr val="dk1"/>
          </a:fontRef>
        </p:style>
        <p:txBody>
          <a:bodyPr vert="eaVert" wrap="none" anchor="ctr"/>
          <a:lstStyle/>
          <a:p>
            <a:endParaRPr lang="de-DE" b="1"/>
          </a:p>
        </p:txBody>
      </p:sp>
      <p:sp>
        <p:nvSpPr>
          <p:cNvPr id="39003" name="AutoShape 159"/>
          <p:cNvSpPr>
            <a:spLocks noChangeArrowheads="1"/>
          </p:cNvSpPr>
          <p:nvPr/>
        </p:nvSpPr>
        <p:spPr bwMode="auto">
          <a:xfrm>
            <a:off x="4341668" y="3195638"/>
            <a:ext cx="152400" cy="304800"/>
          </a:xfrm>
          <a:prstGeom prst="downArrow">
            <a:avLst>
              <a:gd name="adj1" fmla="val 50000"/>
              <a:gd name="adj2" fmla="val 50000"/>
            </a:avLst>
          </a:prstGeom>
          <a:ln>
            <a:headEnd/>
            <a:tailEnd/>
          </a:ln>
        </p:spPr>
        <p:style>
          <a:lnRef idx="1">
            <a:schemeClr val="accent6"/>
          </a:lnRef>
          <a:fillRef idx="2">
            <a:schemeClr val="accent6"/>
          </a:fillRef>
          <a:effectRef idx="1">
            <a:schemeClr val="accent6"/>
          </a:effectRef>
          <a:fontRef idx="minor">
            <a:schemeClr val="dk1"/>
          </a:fontRef>
        </p:style>
        <p:txBody>
          <a:bodyPr vert="eaVert" wrap="none" anchor="ctr"/>
          <a:lstStyle/>
          <a:p>
            <a:endParaRPr lang="de-DE" b="1"/>
          </a:p>
        </p:txBody>
      </p:sp>
      <p:sp>
        <p:nvSpPr>
          <p:cNvPr id="39004" name="AutoShape 160"/>
          <p:cNvSpPr>
            <a:spLocks noChangeArrowheads="1"/>
          </p:cNvSpPr>
          <p:nvPr/>
        </p:nvSpPr>
        <p:spPr bwMode="auto">
          <a:xfrm>
            <a:off x="6276988" y="3195638"/>
            <a:ext cx="152400" cy="304800"/>
          </a:xfrm>
          <a:prstGeom prst="downArrow">
            <a:avLst>
              <a:gd name="adj1" fmla="val 50000"/>
              <a:gd name="adj2" fmla="val 50000"/>
            </a:avLst>
          </a:prstGeom>
          <a:ln>
            <a:headEnd/>
            <a:tailEnd/>
          </a:ln>
        </p:spPr>
        <p:style>
          <a:lnRef idx="1">
            <a:schemeClr val="accent6"/>
          </a:lnRef>
          <a:fillRef idx="2">
            <a:schemeClr val="accent6"/>
          </a:fillRef>
          <a:effectRef idx="1">
            <a:schemeClr val="accent6"/>
          </a:effectRef>
          <a:fontRef idx="minor">
            <a:schemeClr val="dk1"/>
          </a:fontRef>
        </p:style>
        <p:txBody>
          <a:bodyPr vert="eaVert" wrap="none" anchor="ctr"/>
          <a:lstStyle/>
          <a:p>
            <a:endParaRPr lang="de-DE" b="1"/>
          </a:p>
        </p:txBody>
      </p:sp>
      <p:sp>
        <p:nvSpPr>
          <p:cNvPr id="39005" name="Text Box 162"/>
          <p:cNvSpPr txBox="1">
            <a:spLocks noChangeArrowheads="1"/>
          </p:cNvSpPr>
          <p:nvPr/>
        </p:nvSpPr>
        <p:spPr bwMode="auto">
          <a:xfrm>
            <a:off x="7405718" y="2805098"/>
            <a:ext cx="1524000" cy="304800"/>
          </a:xfrm>
          <a:prstGeom prst="rect">
            <a:avLst/>
          </a:prstGeom>
          <a:noFill/>
          <a:ln w="9525">
            <a:noFill/>
            <a:miter lim="800000"/>
            <a:headEnd/>
            <a:tailEnd/>
          </a:ln>
        </p:spPr>
        <p:txBody>
          <a:bodyPr>
            <a:spAutoFit/>
          </a:bodyPr>
          <a:lstStyle/>
          <a:p>
            <a:pPr>
              <a:spcBef>
                <a:spcPct val="50000"/>
              </a:spcBef>
            </a:pPr>
            <a:r>
              <a:rPr lang="en-US" altLang="zh-TW" sz="1400" b="1" dirty="0">
                <a:effectLst>
                  <a:outerShdw blurRad="38100" dist="38100" dir="2700000" algn="tl">
                    <a:srgbClr val="000000">
                      <a:alpha val="43137"/>
                    </a:srgbClr>
                  </a:outerShdw>
                </a:effectLst>
                <a:ea typeface="新細明體" charset="-120"/>
              </a:rPr>
              <a:t>Infrastructure</a:t>
            </a:r>
          </a:p>
        </p:txBody>
      </p:sp>
      <p:sp>
        <p:nvSpPr>
          <p:cNvPr id="39006" name="Text Box 163"/>
          <p:cNvSpPr txBox="1">
            <a:spLocks noChangeArrowheads="1"/>
          </p:cNvSpPr>
          <p:nvPr/>
        </p:nvSpPr>
        <p:spPr bwMode="auto">
          <a:xfrm>
            <a:off x="7405718" y="2347898"/>
            <a:ext cx="1524000" cy="304800"/>
          </a:xfrm>
          <a:prstGeom prst="rect">
            <a:avLst/>
          </a:prstGeom>
          <a:noFill/>
          <a:ln w="9525">
            <a:noFill/>
            <a:miter lim="800000"/>
            <a:headEnd/>
            <a:tailEnd/>
          </a:ln>
        </p:spPr>
        <p:txBody>
          <a:bodyPr>
            <a:spAutoFit/>
          </a:bodyPr>
          <a:lstStyle/>
          <a:p>
            <a:pPr>
              <a:spcBef>
                <a:spcPct val="50000"/>
              </a:spcBef>
            </a:pPr>
            <a:r>
              <a:rPr lang="en-US" altLang="zh-TW" sz="1400" b="1" dirty="0">
                <a:effectLst>
                  <a:outerShdw blurRad="38100" dist="38100" dir="2700000" algn="tl">
                    <a:srgbClr val="000000">
                      <a:alpha val="43137"/>
                    </a:srgbClr>
                  </a:outerShdw>
                </a:effectLst>
                <a:ea typeface="新細明體" charset="-120"/>
              </a:rPr>
              <a:t>Application</a:t>
            </a:r>
          </a:p>
        </p:txBody>
      </p:sp>
      <p:sp>
        <p:nvSpPr>
          <p:cNvPr id="39007" name="AutoShape 165"/>
          <p:cNvSpPr>
            <a:spLocks noChangeArrowheads="1"/>
          </p:cNvSpPr>
          <p:nvPr/>
        </p:nvSpPr>
        <p:spPr bwMode="auto">
          <a:xfrm>
            <a:off x="2571736" y="1357298"/>
            <a:ext cx="3619202" cy="60960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anchor="ctr"/>
          <a:lstStyle/>
          <a:p>
            <a:pPr algn="ctr"/>
            <a:r>
              <a:rPr lang="en-US" altLang="zh-TW" sz="2400" b="1" dirty="0" smtClean="0">
                <a:solidFill>
                  <a:schemeClr val="bg1"/>
                </a:solidFill>
                <a:effectLst>
                  <a:outerShdw blurRad="38100" dist="38100" dir="2700000" algn="tl">
                    <a:srgbClr val="000000">
                      <a:alpha val="43137"/>
                    </a:srgbClr>
                  </a:outerShdw>
                </a:effectLst>
                <a:ea typeface="新細明體" charset="-120"/>
              </a:rPr>
              <a:t>Business Goals</a:t>
            </a:r>
            <a:endParaRPr lang="en-US" altLang="zh-TW" sz="2400" b="1" dirty="0">
              <a:solidFill>
                <a:schemeClr val="bg1"/>
              </a:solidFill>
              <a:effectLst>
                <a:outerShdw blurRad="38100" dist="38100" dir="2700000" algn="tl">
                  <a:srgbClr val="000000">
                    <a:alpha val="43137"/>
                  </a:srgbClr>
                </a:outerShdw>
              </a:effectLst>
              <a:ea typeface="新細明體" charset="-120"/>
            </a:endParaRPr>
          </a:p>
        </p:txBody>
      </p:sp>
      <p:cxnSp>
        <p:nvCxnSpPr>
          <p:cNvPr id="39008" name="AutoShape 169"/>
          <p:cNvCxnSpPr>
            <a:cxnSpLocks noChangeShapeType="1"/>
            <a:stCxn id="39007" idx="1"/>
            <a:endCxn id="38999" idx="0"/>
          </p:cNvCxnSpPr>
          <p:nvPr/>
        </p:nvCxnSpPr>
        <p:spPr bwMode="auto">
          <a:xfrm rot="10800000" flipV="1">
            <a:off x="2462182" y="1662098"/>
            <a:ext cx="109554" cy="762000"/>
          </a:xfrm>
          <a:prstGeom prst="bentConnector2">
            <a:avLst/>
          </a:prstGeom>
          <a:noFill/>
          <a:ln w="9525">
            <a:solidFill>
              <a:schemeClr val="bg1">
                <a:lumMod val="50000"/>
              </a:schemeClr>
            </a:solidFill>
            <a:miter lim="800000"/>
            <a:headEnd type="triangle" w="med" len="med"/>
            <a:tailEnd type="triangle" w="med" len="med"/>
          </a:ln>
        </p:spPr>
      </p:cxnSp>
      <p:cxnSp>
        <p:nvCxnSpPr>
          <p:cNvPr id="39009" name="AutoShape 170"/>
          <p:cNvCxnSpPr>
            <a:cxnSpLocks noChangeShapeType="1"/>
            <a:stCxn id="39007" idx="3"/>
            <a:endCxn id="39001" idx="0"/>
          </p:cNvCxnSpPr>
          <p:nvPr/>
        </p:nvCxnSpPr>
        <p:spPr bwMode="auto">
          <a:xfrm>
            <a:off x="6190938" y="1662098"/>
            <a:ext cx="128896" cy="762000"/>
          </a:xfrm>
          <a:prstGeom prst="bentConnector2">
            <a:avLst/>
          </a:prstGeom>
          <a:noFill/>
          <a:ln w="9525">
            <a:solidFill>
              <a:schemeClr val="bg1">
                <a:lumMod val="50000"/>
              </a:schemeClr>
            </a:solidFill>
            <a:miter lim="800000"/>
            <a:headEnd type="triangle" w="med" len="med"/>
            <a:tailEnd type="triangle" w="med" len="med"/>
          </a:ln>
        </p:spPr>
      </p:cxnSp>
      <p:cxnSp>
        <p:nvCxnSpPr>
          <p:cNvPr id="39010" name="AutoShape 171"/>
          <p:cNvCxnSpPr>
            <a:cxnSpLocks noChangeShapeType="1"/>
            <a:stCxn id="39007" idx="2"/>
            <a:endCxn id="39000" idx="0"/>
          </p:cNvCxnSpPr>
          <p:nvPr/>
        </p:nvCxnSpPr>
        <p:spPr bwMode="auto">
          <a:xfrm rot="16200000" flipH="1">
            <a:off x="4157572" y="2190662"/>
            <a:ext cx="457200" cy="9671"/>
          </a:xfrm>
          <a:prstGeom prst="straightConnector1">
            <a:avLst/>
          </a:prstGeom>
          <a:noFill/>
          <a:ln w="9525">
            <a:solidFill>
              <a:schemeClr val="bg1">
                <a:lumMod val="50000"/>
              </a:schemeClr>
            </a:solidFill>
            <a:round/>
            <a:headEnd type="triangle" w="med" len="med"/>
            <a:tailEnd type="triangle" w="med" len="med"/>
          </a:ln>
        </p:spPr>
      </p:cxnSp>
      <p:sp>
        <p:nvSpPr>
          <p:cNvPr id="128" name="標題 127"/>
          <p:cNvSpPr>
            <a:spLocks noGrp="1"/>
          </p:cNvSpPr>
          <p:nvPr>
            <p:ph type="title"/>
          </p:nvPr>
        </p:nvSpPr>
        <p:spPr/>
        <p:txBody>
          <a:bodyPr/>
          <a:lstStyle/>
          <a:p>
            <a:r>
              <a:rPr lang="zh-TW" altLang="en-US" sz="4000" dirty="0" smtClean="0">
                <a:solidFill>
                  <a:srgbClr val="C00000"/>
                </a:solidFill>
              </a:rPr>
              <a:t>再次提醒</a:t>
            </a:r>
            <a:r>
              <a:rPr lang="en-US" altLang="zh-TW" sz="4000" dirty="0" smtClean="0"/>
              <a:t>: </a:t>
            </a:r>
            <a:r>
              <a:rPr lang="zh-TW" altLang="en-US" sz="4000" dirty="0" smtClean="0"/>
              <a:t>該做的還是得做</a:t>
            </a:r>
            <a:r>
              <a:rPr lang="en-US" altLang="zh-TW" sz="4000" dirty="0" smtClean="0"/>
              <a:t>!</a:t>
            </a:r>
            <a:endParaRPr lang="zh-TW" altLang="en-US" sz="4000" dirty="0"/>
          </a:p>
        </p:txBody>
      </p:sp>
      <p:sp>
        <p:nvSpPr>
          <p:cNvPr id="116" name="AutoShape 154"/>
          <p:cNvSpPr>
            <a:spLocks noChangeArrowheads="1"/>
          </p:cNvSpPr>
          <p:nvPr/>
        </p:nvSpPr>
        <p:spPr bwMode="auto">
          <a:xfrm>
            <a:off x="1071538" y="2432230"/>
            <a:ext cx="357190" cy="60960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anchor="ctr"/>
          <a:lstStyle/>
          <a:p>
            <a:pPr algn="ctr"/>
            <a:r>
              <a:rPr lang="en-US" altLang="zh-TW" sz="1400" b="1" dirty="0" smtClean="0">
                <a:solidFill>
                  <a:schemeClr val="bg1"/>
                </a:solidFill>
                <a:effectLst>
                  <a:outerShdw blurRad="38100" dist="38100" dir="2700000" algn="tl">
                    <a:srgbClr val="000000">
                      <a:alpha val="43137"/>
                    </a:srgbClr>
                  </a:outerShdw>
                </a:effectLst>
                <a:ea typeface="新細明體" charset="-120"/>
              </a:rPr>
              <a:t>..</a:t>
            </a:r>
            <a:endParaRPr lang="en-US" altLang="zh-TW" sz="1400" b="1" dirty="0">
              <a:solidFill>
                <a:schemeClr val="bg1"/>
              </a:solidFill>
              <a:effectLst>
                <a:outerShdw blurRad="38100" dist="38100" dir="2700000" algn="tl">
                  <a:srgbClr val="000000">
                    <a:alpha val="43137"/>
                  </a:srgbClr>
                </a:outerShdw>
              </a:effectLst>
              <a:ea typeface="新細明體" charset="-120"/>
            </a:endParaRPr>
          </a:p>
        </p:txBody>
      </p:sp>
      <p:sp>
        <p:nvSpPr>
          <p:cNvPr id="117" name="AutoShape 154"/>
          <p:cNvSpPr>
            <a:spLocks noChangeArrowheads="1"/>
          </p:cNvSpPr>
          <p:nvPr/>
        </p:nvSpPr>
        <p:spPr bwMode="auto">
          <a:xfrm>
            <a:off x="571472" y="2428868"/>
            <a:ext cx="357190" cy="60960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anchor="ctr"/>
          <a:lstStyle/>
          <a:p>
            <a:pPr algn="ctr"/>
            <a:r>
              <a:rPr lang="en-US" altLang="zh-TW" sz="1400" b="1" dirty="0" smtClean="0">
                <a:solidFill>
                  <a:schemeClr val="bg1"/>
                </a:solidFill>
                <a:effectLst>
                  <a:outerShdw blurRad="38100" dist="38100" dir="2700000" algn="tl">
                    <a:srgbClr val="000000">
                      <a:alpha val="43137"/>
                    </a:srgbClr>
                  </a:outerShdw>
                </a:effectLst>
                <a:ea typeface="新細明體" charset="-120"/>
              </a:rPr>
              <a:t>..</a:t>
            </a:r>
            <a:endParaRPr lang="en-US" altLang="zh-TW" sz="1400" b="1" dirty="0">
              <a:solidFill>
                <a:schemeClr val="bg1"/>
              </a:solidFill>
              <a:effectLst>
                <a:outerShdw blurRad="38100" dist="38100" dir="2700000" algn="tl">
                  <a:srgbClr val="000000">
                    <a:alpha val="43137"/>
                  </a:srgbClr>
                </a:outerShdw>
              </a:effectLst>
              <a:ea typeface="新細明體" charset="-120"/>
            </a:endParaRPr>
          </a:p>
        </p:txBody>
      </p:sp>
      <p:sp>
        <p:nvSpPr>
          <p:cNvPr id="118" name="AutoShape 158"/>
          <p:cNvSpPr>
            <a:spLocks noChangeArrowheads="1"/>
          </p:cNvSpPr>
          <p:nvPr/>
        </p:nvSpPr>
        <p:spPr bwMode="auto">
          <a:xfrm>
            <a:off x="928662" y="3195638"/>
            <a:ext cx="152400" cy="304800"/>
          </a:xfrm>
          <a:prstGeom prst="downArrow">
            <a:avLst>
              <a:gd name="adj1" fmla="val 50000"/>
              <a:gd name="adj2" fmla="val 50000"/>
            </a:avLst>
          </a:prstGeom>
          <a:ln>
            <a:headEnd/>
            <a:tailEnd/>
          </a:ln>
        </p:spPr>
        <p:style>
          <a:lnRef idx="1">
            <a:schemeClr val="accent6"/>
          </a:lnRef>
          <a:fillRef idx="2">
            <a:schemeClr val="accent6"/>
          </a:fillRef>
          <a:effectRef idx="1">
            <a:schemeClr val="accent6"/>
          </a:effectRef>
          <a:fontRef idx="minor">
            <a:schemeClr val="dk1"/>
          </a:fontRef>
        </p:style>
        <p:txBody>
          <a:bodyPr vert="eaVert" wrap="none" anchor="ctr"/>
          <a:lstStyle/>
          <a:p>
            <a:endParaRPr lang="de-DE" b="1"/>
          </a:p>
        </p:txBody>
      </p:sp>
      <p:cxnSp>
        <p:nvCxnSpPr>
          <p:cNvPr id="124" name="圖案 123"/>
          <p:cNvCxnSpPr>
            <a:stCxn id="117" idx="0"/>
            <a:endCxn id="39007" idx="1"/>
          </p:cNvCxnSpPr>
          <p:nvPr/>
        </p:nvCxnSpPr>
        <p:spPr>
          <a:xfrm rot="5400000" flipH="1" flipV="1">
            <a:off x="1277516" y="1134649"/>
            <a:ext cx="766770" cy="1821669"/>
          </a:xfrm>
          <a:prstGeom prst="bentConnector2">
            <a:avLst/>
          </a:prstGeom>
          <a:ln>
            <a:solidFill>
              <a:schemeClr val="bg1">
                <a:lumMod val="5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5" name="圖案 124"/>
          <p:cNvCxnSpPr>
            <a:stCxn id="116" idx="0"/>
            <a:endCxn id="39007" idx="1"/>
          </p:cNvCxnSpPr>
          <p:nvPr/>
        </p:nvCxnSpPr>
        <p:spPr>
          <a:xfrm rot="5400000" flipH="1" flipV="1">
            <a:off x="1525868" y="1386363"/>
            <a:ext cx="770132" cy="1321603"/>
          </a:xfrm>
          <a:prstGeom prst="bentConnector2">
            <a:avLst/>
          </a:prstGeom>
          <a:ln>
            <a:solidFill>
              <a:schemeClr val="bg1">
                <a:lumMod val="5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06" name="AutoShape 108"/>
          <p:cNvSpPr>
            <a:spLocks noChangeArrowheads="1"/>
          </p:cNvSpPr>
          <p:nvPr/>
        </p:nvSpPr>
        <p:spPr bwMode="auto">
          <a:xfrm>
            <a:off x="2214546" y="3631462"/>
            <a:ext cx="4572032" cy="1369174"/>
          </a:xfrm>
          <a:prstGeom prst="roundRect">
            <a:avLst>
              <a:gd name="adj" fmla="val 8463"/>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r>
              <a:rPr lang="de-DE" b="1" dirty="0" smtClean="0"/>
              <a:t>                   Virtualization</a:t>
            </a:r>
          </a:p>
          <a:p>
            <a:r>
              <a:rPr lang="de-DE" b="1" dirty="0" smtClean="0"/>
              <a:t>                       Technology</a:t>
            </a:r>
          </a:p>
        </p:txBody>
      </p:sp>
      <p:pic>
        <p:nvPicPr>
          <p:cNvPr id="130" name="Picture 12" descr="Server-physical-Single.png"/>
          <p:cNvPicPr>
            <a:picLocks noChangeAspect="1"/>
          </p:cNvPicPr>
          <p:nvPr/>
        </p:nvPicPr>
        <p:blipFill>
          <a:blip r:embed="rId5" cstate="print"/>
          <a:stretch>
            <a:fillRect/>
          </a:stretch>
        </p:blipFill>
        <p:spPr>
          <a:xfrm>
            <a:off x="5000628" y="4286256"/>
            <a:ext cx="1619272" cy="820765"/>
          </a:xfrm>
          <a:prstGeom prst="rect">
            <a:avLst/>
          </a:prstGeom>
        </p:spPr>
      </p:pic>
      <p:pic>
        <p:nvPicPr>
          <p:cNvPr id="131" name="Picture 42" descr="Application-cyan.png"/>
          <p:cNvPicPr>
            <a:picLocks noChangeAspect="1"/>
          </p:cNvPicPr>
          <p:nvPr/>
        </p:nvPicPr>
        <p:blipFill>
          <a:blip r:embed="rId6" cstate="print"/>
          <a:stretch>
            <a:fillRect/>
          </a:stretch>
        </p:blipFill>
        <p:spPr>
          <a:xfrm>
            <a:off x="5686428" y="4107952"/>
            <a:ext cx="809636" cy="420151"/>
          </a:xfrm>
          <a:prstGeom prst="rect">
            <a:avLst/>
          </a:prstGeom>
        </p:spPr>
      </p:pic>
      <p:pic>
        <p:nvPicPr>
          <p:cNvPr id="132" name="Picture 9" descr="Server-Virtual-Single.png"/>
          <p:cNvPicPr>
            <a:picLocks noChangeAspect="1"/>
          </p:cNvPicPr>
          <p:nvPr/>
        </p:nvPicPr>
        <p:blipFill>
          <a:blip r:embed="rId7" cstate="print"/>
          <a:stretch>
            <a:fillRect/>
          </a:stretch>
        </p:blipFill>
        <p:spPr>
          <a:xfrm>
            <a:off x="5000629" y="4051807"/>
            <a:ext cx="1619271" cy="734515"/>
          </a:xfrm>
          <a:prstGeom prst="rect">
            <a:avLst/>
          </a:prstGeom>
        </p:spPr>
      </p:pic>
      <p:pic>
        <p:nvPicPr>
          <p:cNvPr id="133" name="Picture 20" descr="Application-cyan.png"/>
          <p:cNvPicPr>
            <a:picLocks noChangeAspect="1"/>
          </p:cNvPicPr>
          <p:nvPr/>
        </p:nvPicPr>
        <p:blipFill>
          <a:blip r:embed="rId6" cstate="print"/>
          <a:stretch>
            <a:fillRect/>
          </a:stretch>
        </p:blipFill>
        <p:spPr>
          <a:xfrm>
            <a:off x="5686428" y="3743403"/>
            <a:ext cx="809636" cy="420151"/>
          </a:xfrm>
          <a:prstGeom prst="rect">
            <a:avLst/>
          </a:prstGeom>
        </p:spPr>
      </p:pic>
      <p:pic>
        <p:nvPicPr>
          <p:cNvPr id="134" name="Picture 10" descr="Server-Virtual-Single.png"/>
          <p:cNvPicPr>
            <a:picLocks noChangeAspect="1"/>
          </p:cNvPicPr>
          <p:nvPr/>
        </p:nvPicPr>
        <p:blipFill>
          <a:blip r:embed="rId8" cstate="print"/>
          <a:stretch>
            <a:fillRect/>
          </a:stretch>
        </p:blipFill>
        <p:spPr>
          <a:xfrm>
            <a:off x="5000629" y="3674135"/>
            <a:ext cx="1619271" cy="734515"/>
          </a:xfrm>
          <a:prstGeom prst="rect">
            <a:avLst/>
          </a:prstGeom>
        </p:spPr>
      </p:pic>
      <p:sp>
        <p:nvSpPr>
          <p:cNvPr id="135" name="AutoShape 157"/>
          <p:cNvSpPr>
            <a:spLocks noChangeArrowheads="1"/>
          </p:cNvSpPr>
          <p:nvPr/>
        </p:nvSpPr>
        <p:spPr bwMode="auto">
          <a:xfrm>
            <a:off x="857224" y="3748094"/>
            <a:ext cx="1790744" cy="60960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anchor="ctr"/>
          <a:lstStyle/>
          <a:p>
            <a:pPr algn="ctr"/>
            <a:r>
              <a:rPr lang="en-US" altLang="zh-TW" sz="1400" b="1" dirty="0" smtClean="0">
                <a:solidFill>
                  <a:schemeClr val="bg1"/>
                </a:solidFill>
                <a:effectLst>
                  <a:outerShdw blurRad="38100" dist="38100" dir="2700000" algn="tl">
                    <a:srgbClr val="000000">
                      <a:alpha val="43137"/>
                    </a:srgbClr>
                  </a:outerShdw>
                </a:effectLst>
                <a:ea typeface="新細明體" charset="-120"/>
              </a:rPr>
              <a:t>Virtualization  </a:t>
            </a:r>
            <a:r>
              <a:rPr lang="en-US" altLang="zh-TW" sz="1400" b="1" dirty="0">
                <a:solidFill>
                  <a:schemeClr val="bg1"/>
                </a:solidFill>
                <a:effectLst>
                  <a:outerShdw blurRad="38100" dist="38100" dir="2700000" algn="tl">
                    <a:srgbClr val="000000">
                      <a:alpha val="43137"/>
                    </a:srgbClr>
                  </a:outerShdw>
                </a:effectLst>
                <a:ea typeface="新細明體" charset="-120"/>
              </a:rPr>
              <a:t>Management</a:t>
            </a:r>
          </a:p>
        </p:txBody>
      </p:sp>
      <p:sp>
        <p:nvSpPr>
          <p:cNvPr id="74" name="橢圓 73"/>
          <p:cNvSpPr/>
          <p:nvPr/>
        </p:nvSpPr>
        <p:spPr>
          <a:xfrm>
            <a:off x="1285852" y="1285860"/>
            <a:ext cx="6215106" cy="2214578"/>
          </a:xfrm>
          <a:prstGeom prst="ellipse">
            <a:avLst/>
          </a:prstGeom>
          <a:no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5" name="矩形 74"/>
          <p:cNvSpPr/>
          <p:nvPr/>
        </p:nvSpPr>
        <p:spPr>
          <a:xfrm>
            <a:off x="857224" y="4786322"/>
            <a:ext cx="3643338" cy="1200329"/>
          </a:xfrm>
          <a:prstGeom prst="rect">
            <a:avLst/>
          </a:prstGeom>
          <a:solidFill>
            <a:schemeClr val="accent1"/>
          </a:solidFill>
          <a:ln>
            <a:solidFill>
              <a:srgbClr val="FF0000"/>
            </a:solidFill>
          </a:ln>
        </p:spPr>
        <p:txBody>
          <a:bodyPr wrap="square">
            <a:spAutoFit/>
          </a:bodyPr>
          <a:lstStyle/>
          <a:p>
            <a:r>
              <a:rPr lang="en-US" b="1" dirty="0" smtClean="0"/>
              <a:t>VM are created too easily!</a:t>
            </a:r>
          </a:p>
          <a:p>
            <a:r>
              <a:rPr lang="en-US" dirty="0" smtClean="0"/>
              <a:t>Lifecycle management of VM is </a:t>
            </a:r>
            <a:r>
              <a:rPr lang="en-US" altLang="zh-TW" dirty="0" smtClean="0"/>
              <a:t>essential to successful v</a:t>
            </a:r>
            <a:r>
              <a:rPr lang="en-US" dirty="0" smtClean="0"/>
              <a:t>irtualization.</a:t>
            </a:r>
            <a:endParaRPr lang="zh-TW" alt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11" descr="Supercomputer2"/>
          <p:cNvPicPr>
            <a:picLocks noChangeAspect="1" noChangeArrowheads="1"/>
          </p:cNvPicPr>
          <p:nvPr/>
        </p:nvPicPr>
        <p:blipFill>
          <a:blip r:embed="rId3">
            <a:lum contrast="20000"/>
          </a:blip>
          <a:stretch>
            <a:fillRect/>
          </a:stretch>
        </p:blipFill>
        <p:spPr bwMode="auto">
          <a:xfrm>
            <a:off x="5929322" y="3326387"/>
            <a:ext cx="1572296" cy="2102877"/>
          </a:xfrm>
          <a:prstGeom prst="rect">
            <a:avLst/>
          </a:prstGeom>
          <a:noFill/>
          <a:ln>
            <a:noFill/>
          </a:ln>
          <a:effectLst>
            <a:outerShdw blurRad="304800" sx="102000" sy="102000" algn="ctr" rotWithShape="0">
              <a:prstClr val="black">
                <a:alpha val="84000"/>
              </a:prstClr>
            </a:outerShdw>
          </a:effectLst>
        </p:spPr>
      </p:pic>
      <p:sp>
        <p:nvSpPr>
          <p:cNvPr id="2" name="標題 1"/>
          <p:cNvSpPr>
            <a:spLocks noGrp="1"/>
          </p:cNvSpPr>
          <p:nvPr>
            <p:ph type="title"/>
          </p:nvPr>
        </p:nvSpPr>
        <p:spPr/>
        <p:txBody>
          <a:bodyPr/>
          <a:lstStyle/>
          <a:p>
            <a:r>
              <a:rPr lang="zh-TW" altLang="en-US" sz="4000" dirty="0" smtClean="0"/>
              <a:t>虛擬化前</a:t>
            </a:r>
            <a:r>
              <a:rPr lang="en-US" altLang="zh-TW" sz="4000" dirty="0" smtClean="0"/>
              <a:t>/</a:t>
            </a:r>
            <a:r>
              <a:rPr lang="zh-TW" altLang="en-US" sz="4000" dirty="0" smtClean="0"/>
              <a:t>後可能面臨的挑戰</a:t>
            </a:r>
            <a:r>
              <a:rPr lang="en-US" altLang="zh-TW" sz="4000" dirty="0" smtClean="0"/>
              <a:t>..</a:t>
            </a:r>
            <a:endParaRPr lang="zh-TW" altLang="en-US" sz="4000" dirty="0"/>
          </a:p>
        </p:txBody>
      </p:sp>
      <p:pic>
        <p:nvPicPr>
          <p:cNvPr id="5"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598612" y="3514856"/>
            <a:ext cx="1758942" cy="2267551"/>
          </a:xfrm>
          <a:prstGeom prst="rect">
            <a:avLst/>
          </a:prstGeom>
          <a:noFill/>
          <a:ln w="9525">
            <a:noFill/>
            <a:miter lim="800000"/>
            <a:headEnd/>
            <a:tailEnd/>
          </a:ln>
        </p:spPr>
      </p:pic>
      <p:sp>
        <p:nvSpPr>
          <p:cNvPr id="6" name="Line 4"/>
          <p:cNvSpPr>
            <a:spLocks noChangeShapeType="1"/>
          </p:cNvSpPr>
          <p:nvPr/>
        </p:nvSpPr>
        <p:spPr bwMode="auto">
          <a:xfrm flipV="1">
            <a:off x="4570413" y="4429256"/>
            <a:ext cx="1362075" cy="1588"/>
          </a:xfrm>
          <a:prstGeom prst="line">
            <a:avLst/>
          </a:prstGeom>
          <a:noFill/>
          <a:ln w="38100" cap="rnd">
            <a:solidFill>
              <a:srgbClr val="FF0000"/>
            </a:solidFill>
            <a:prstDash val="sysDot"/>
            <a:round/>
            <a:headEnd/>
            <a:tailEnd/>
          </a:ln>
        </p:spPr>
        <p:txBody>
          <a:bodyPr>
            <a:spAutoFit/>
          </a:bodyPr>
          <a:lstStyle/>
          <a:p>
            <a:endParaRPr lang="en-US"/>
          </a:p>
        </p:txBody>
      </p:sp>
      <p:sp>
        <p:nvSpPr>
          <p:cNvPr id="7" name="Line 6"/>
          <p:cNvSpPr>
            <a:spLocks noChangeShapeType="1"/>
          </p:cNvSpPr>
          <p:nvPr/>
        </p:nvSpPr>
        <p:spPr bwMode="auto">
          <a:xfrm flipV="1">
            <a:off x="4924425" y="5067431"/>
            <a:ext cx="1022350" cy="485775"/>
          </a:xfrm>
          <a:prstGeom prst="line">
            <a:avLst/>
          </a:prstGeom>
          <a:noFill/>
          <a:ln w="28575">
            <a:solidFill>
              <a:srgbClr val="FFFF00"/>
            </a:solidFill>
            <a:round/>
            <a:headEnd/>
            <a:tailEnd/>
          </a:ln>
        </p:spPr>
        <p:txBody>
          <a:bodyPr>
            <a:spAutoFit/>
          </a:bodyPr>
          <a:lstStyle/>
          <a:p>
            <a:endParaRPr lang="en-US"/>
          </a:p>
        </p:txBody>
      </p:sp>
      <p:sp>
        <p:nvSpPr>
          <p:cNvPr id="8" name="Line 7"/>
          <p:cNvSpPr>
            <a:spLocks noChangeShapeType="1"/>
          </p:cNvSpPr>
          <p:nvPr/>
        </p:nvSpPr>
        <p:spPr bwMode="auto">
          <a:xfrm>
            <a:off x="3168650" y="5067431"/>
            <a:ext cx="927100" cy="447675"/>
          </a:xfrm>
          <a:prstGeom prst="line">
            <a:avLst/>
          </a:prstGeom>
          <a:noFill/>
          <a:ln w="28575">
            <a:solidFill>
              <a:srgbClr val="FFFF00"/>
            </a:solidFill>
            <a:round/>
            <a:headEnd/>
            <a:tailEnd/>
          </a:ln>
        </p:spPr>
        <p:txBody>
          <a:bodyPr>
            <a:spAutoFit/>
          </a:bodyPr>
          <a:lstStyle/>
          <a:p>
            <a:endParaRPr lang="en-US"/>
          </a:p>
        </p:txBody>
      </p:sp>
      <p:sp>
        <p:nvSpPr>
          <p:cNvPr id="9" name="Line 14"/>
          <p:cNvSpPr>
            <a:spLocks noChangeShapeType="1"/>
          </p:cNvSpPr>
          <p:nvPr/>
        </p:nvSpPr>
        <p:spPr bwMode="auto">
          <a:xfrm flipV="1">
            <a:off x="3208338" y="4429256"/>
            <a:ext cx="1362075" cy="1588"/>
          </a:xfrm>
          <a:prstGeom prst="line">
            <a:avLst/>
          </a:prstGeom>
          <a:noFill/>
          <a:ln w="38100">
            <a:solidFill>
              <a:srgbClr val="FF0000"/>
            </a:solidFill>
            <a:round/>
            <a:headEnd/>
            <a:tailEnd/>
          </a:ln>
        </p:spPr>
        <p:txBody>
          <a:bodyPr>
            <a:spAutoFit/>
          </a:bodyPr>
          <a:lstStyle/>
          <a:p>
            <a:endParaRPr lang="en-US"/>
          </a:p>
        </p:txBody>
      </p:sp>
      <p:pic>
        <p:nvPicPr>
          <p:cNvPr id="10" name="Picture 15"/>
          <p:cNvPicPr>
            <a:picLocks noChangeAspect="1" noChangeArrowheads="1"/>
          </p:cNvPicPr>
          <p:nvPr/>
        </p:nvPicPr>
        <p:blipFill>
          <a:blip r:embed="rId5">
            <a:clrChange>
              <a:clrFrom>
                <a:srgbClr val="FEFEFE"/>
              </a:clrFrom>
              <a:clrTo>
                <a:srgbClr val="FEFEFE">
                  <a:alpha val="0"/>
                </a:srgbClr>
              </a:clrTo>
            </a:clrChange>
          </a:blip>
          <a:srcRect/>
          <a:stretch>
            <a:fillRect/>
          </a:stretch>
        </p:blipFill>
        <p:spPr bwMode="auto">
          <a:xfrm>
            <a:off x="3921125" y="3841881"/>
            <a:ext cx="1344613" cy="865188"/>
          </a:xfrm>
          <a:prstGeom prst="rect">
            <a:avLst/>
          </a:prstGeom>
          <a:noFill/>
          <a:ln w="9525">
            <a:noFill/>
            <a:miter lim="800000"/>
            <a:headEnd/>
            <a:tailEnd/>
          </a:ln>
        </p:spPr>
      </p:pic>
      <p:pic>
        <p:nvPicPr>
          <p:cNvPr id="11" name="Picture 16" descr="Bridge"/>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3986213" y="5394456"/>
            <a:ext cx="1247775" cy="546100"/>
          </a:xfrm>
          <a:prstGeom prst="rect">
            <a:avLst/>
          </a:prstGeom>
          <a:noFill/>
          <a:ln w="9525">
            <a:noFill/>
            <a:miter lim="800000"/>
            <a:headEnd/>
            <a:tailEnd/>
          </a:ln>
        </p:spPr>
      </p:pic>
      <p:sp>
        <p:nvSpPr>
          <p:cNvPr id="12" name="Text Box 17"/>
          <p:cNvSpPr txBox="1">
            <a:spLocks noChangeArrowheads="1"/>
          </p:cNvSpPr>
          <p:nvPr/>
        </p:nvSpPr>
        <p:spPr bwMode="auto">
          <a:xfrm>
            <a:off x="250807" y="4500570"/>
            <a:ext cx="1677987" cy="338137"/>
          </a:xfrm>
          <a:prstGeom prst="rect">
            <a:avLst/>
          </a:prstGeom>
          <a:noFill/>
          <a:ln w="9525" algn="ctr">
            <a:noFill/>
            <a:miter lim="800000"/>
            <a:headEnd/>
            <a:tailEnd/>
          </a:ln>
        </p:spPr>
        <p:txBody>
          <a:bodyPr>
            <a:spAutoFit/>
          </a:bodyPr>
          <a:lstStyle/>
          <a:p>
            <a:pPr eaLnBrk="0" hangingPunct="0">
              <a:spcBef>
                <a:spcPct val="50000"/>
              </a:spcBef>
            </a:pPr>
            <a:r>
              <a:rPr lang="en-US" sz="1600" b="1" dirty="0">
                <a:latin typeface="Tahoma" pitchFamily="34" charset="0"/>
              </a:rPr>
              <a:t>Physical Host</a:t>
            </a:r>
          </a:p>
        </p:txBody>
      </p:sp>
      <p:sp>
        <p:nvSpPr>
          <p:cNvPr id="14" name="Text Box 19"/>
          <p:cNvSpPr txBox="1">
            <a:spLocks noChangeArrowheads="1"/>
          </p:cNvSpPr>
          <p:nvPr/>
        </p:nvSpPr>
        <p:spPr bwMode="auto">
          <a:xfrm>
            <a:off x="4062413" y="3143381"/>
            <a:ext cx="1574800" cy="581025"/>
          </a:xfrm>
          <a:prstGeom prst="rect">
            <a:avLst/>
          </a:prstGeom>
          <a:noFill/>
          <a:ln w="9525" algn="ctr">
            <a:noFill/>
            <a:miter lim="800000"/>
            <a:headEnd/>
            <a:tailEnd/>
          </a:ln>
        </p:spPr>
        <p:txBody>
          <a:bodyPr>
            <a:spAutoFit/>
          </a:bodyPr>
          <a:lstStyle/>
          <a:p>
            <a:pPr eaLnBrk="0" hangingPunct="0">
              <a:spcBef>
                <a:spcPct val="50000"/>
              </a:spcBef>
            </a:pPr>
            <a:r>
              <a:rPr lang="en-US" sz="1600" b="1">
                <a:latin typeface="Tahoma" pitchFamily="34" charset="0"/>
              </a:rPr>
              <a:t>Shared Storage</a:t>
            </a:r>
          </a:p>
        </p:txBody>
      </p:sp>
      <p:sp>
        <p:nvSpPr>
          <p:cNvPr id="15" name="Text Box 20"/>
          <p:cNvSpPr txBox="1">
            <a:spLocks noChangeArrowheads="1"/>
          </p:cNvSpPr>
          <p:nvPr/>
        </p:nvSpPr>
        <p:spPr bwMode="auto">
          <a:xfrm>
            <a:off x="4071934" y="5862769"/>
            <a:ext cx="928694" cy="338554"/>
          </a:xfrm>
          <a:prstGeom prst="rect">
            <a:avLst/>
          </a:prstGeom>
          <a:noFill/>
          <a:ln w="9525" algn="ctr">
            <a:noFill/>
            <a:miter lim="800000"/>
            <a:headEnd/>
            <a:tailEnd/>
          </a:ln>
        </p:spPr>
        <p:txBody>
          <a:bodyPr wrap="square">
            <a:spAutoFit/>
          </a:bodyPr>
          <a:lstStyle/>
          <a:p>
            <a:pPr eaLnBrk="0" hangingPunct="0">
              <a:spcBef>
                <a:spcPct val="50000"/>
              </a:spcBef>
            </a:pPr>
            <a:r>
              <a:rPr lang="en-US" sz="1600" b="1" dirty="0">
                <a:latin typeface="Tahoma" pitchFamily="34" charset="0"/>
              </a:rPr>
              <a:t>Switch</a:t>
            </a:r>
          </a:p>
        </p:txBody>
      </p:sp>
      <p:pic>
        <p:nvPicPr>
          <p:cNvPr id="16" name="Picture 21" descr="smoking_computer_tower_hg_clr"/>
          <p:cNvPicPr>
            <a:picLocks noChangeAspect="1" noChangeArrowheads="1" noCrop="1"/>
          </p:cNvPicPr>
          <p:nvPr/>
        </p:nvPicPr>
        <p:blipFill>
          <a:blip r:embed="rId7"/>
          <a:srcRect/>
          <a:stretch>
            <a:fillRect/>
          </a:stretch>
        </p:blipFill>
        <p:spPr bwMode="auto">
          <a:xfrm>
            <a:off x="1000100" y="1976454"/>
            <a:ext cx="2427288" cy="3810000"/>
          </a:xfrm>
          <a:prstGeom prst="rect">
            <a:avLst/>
          </a:prstGeom>
          <a:noFill/>
          <a:ln w="9525">
            <a:noFill/>
            <a:miter lim="800000"/>
            <a:headEnd/>
            <a:tailEnd/>
          </a:ln>
        </p:spPr>
      </p:pic>
      <p:sp>
        <p:nvSpPr>
          <p:cNvPr id="17" name="Line 22"/>
          <p:cNvSpPr>
            <a:spLocks noChangeShapeType="1"/>
          </p:cNvSpPr>
          <p:nvPr/>
        </p:nvSpPr>
        <p:spPr bwMode="auto">
          <a:xfrm flipV="1">
            <a:off x="5180013" y="4429256"/>
            <a:ext cx="762000" cy="1588"/>
          </a:xfrm>
          <a:prstGeom prst="line">
            <a:avLst/>
          </a:prstGeom>
          <a:noFill/>
          <a:ln w="38100">
            <a:solidFill>
              <a:srgbClr val="FF0000"/>
            </a:solidFill>
            <a:round/>
            <a:headEnd/>
            <a:tailEnd/>
          </a:ln>
        </p:spPr>
        <p:txBody>
          <a:bodyPr>
            <a:spAutoFit/>
          </a:bodyPr>
          <a:lstStyle/>
          <a:p>
            <a:endParaRPr lang="en-US"/>
          </a:p>
        </p:txBody>
      </p:sp>
      <p:grpSp>
        <p:nvGrpSpPr>
          <p:cNvPr id="18" name="Group 31"/>
          <p:cNvGrpSpPr>
            <a:grpSpLocks/>
          </p:cNvGrpSpPr>
          <p:nvPr/>
        </p:nvGrpSpPr>
        <p:grpSpPr bwMode="auto">
          <a:xfrm>
            <a:off x="1752600" y="3419606"/>
            <a:ext cx="1371600" cy="650875"/>
            <a:chOff x="2057400" y="2819400"/>
            <a:chExt cx="1371905" cy="650138"/>
          </a:xfrm>
        </p:grpSpPr>
        <p:pic>
          <p:nvPicPr>
            <p:cNvPr id="19" name="Picture 3"/>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2057400" y="2819400"/>
              <a:ext cx="457200" cy="649705"/>
            </a:xfrm>
            <a:prstGeom prst="rect">
              <a:avLst/>
            </a:prstGeom>
            <a:noFill/>
            <a:ln w="9525">
              <a:noFill/>
              <a:miter lim="800000"/>
              <a:headEnd/>
              <a:tailEnd/>
            </a:ln>
          </p:spPr>
        </p:pic>
        <p:pic>
          <p:nvPicPr>
            <p:cNvPr id="20" name="Picture 4"/>
            <p:cNvPicPr>
              <a:picLocks noChangeAspect="1" noChangeArrowheads="1"/>
            </p:cNvPicPr>
            <p:nvPr/>
          </p:nvPicPr>
          <p:blipFill>
            <a:blip r:embed="rId9">
              <a:clrChange>
                <a:clrFrom>
                  <a:srgbClr val="FFFFFF"/>
                </a:clrFrom>
                <a:clrTo>
                  <a:srgbClr val="FFFFFF">
                    <a:alpha val="0"/>
                  </a:srgbClr>
                </a:clrTo>
              </a:clrChange>
            </a:blip>
            <a:srcRect/>
            <a:stretch>
              <a:fillRect/>
            </a:stretch>
          </p:blipFill>
          <p:spPr bwMode="auto">
            <a:xfrm>
              <a:off x="2514295" y="2819400"/>
              <a:ext cx="457505" cy="650138"/>
            </a:xfrm>
            <a:prstGeom prst="rect">
              <a:avLst/>
            </a:prstGeom>
            <a:noFill/>
            <a:ln w="9525">
              <a:noFill/>
              <a:miter lim="800000"/>
              <a:headEnd/>
              <a:tailEnd/>
            </a:ln>
          </p:spPr>
        </p:pic>
        <p:pic>
          <p:nvPicPr>
            <p:cNvPr id="21" name="Picture 5"/>
            <p:cNvPicPr>
              <a:picLocks noChangeAspect="1" noChangeArrowheads="1"/>
            </p:cNvPicPr>
            <p:nvPr/>
          </p:nvPicPr>
          <p:blipFill>
            <a:blip r:embed="rId10">
              <a:clrChange>
                <a:clrFrom>
                  <a:srgbClr val="FFFFFF"/>
                </a:clrFrom>
                <a:clrTo>
                  <a:srgbClr val="FFFFFF">
                    <a:alpha val="0"/>
                  </a:srgbClr>
                </a:clrTo>
              </a:clrChange>
            </a:blip>
            <a:srcRect/>
            <a:stretch>
              <a:fillRect/>
            </a:stretch>
          </p:blipFill>
          <p:spPr bwMode="auto">
            <a:xfrm>
              <a:off x="2971800" y="2819400"/>
              <a:ext cx="457505" cy="650138"/>
            </a:xfrm>
            <a:prstGeom prst="rect">
              <a:avLst/>
            </a:prstGeom>
            <a:noFill/>
            <a:ln w="9525">
              <a:noFill/>
              <a:miter lim="800000"/>
              <a:headEnd/>
              <a:tailEnd/>
            </a:ln>
          </p:spPr>
        </p:pic>
      </p:grpSp>
      <p:pic>
        <p:nvPicPr>
          <p:cNvPr id="23" name="Picture 3"/>
          <p:cNvPicPr>
            <a:picLocks noChangeAspect="1" noChangeArrowheads="1"/>
          </p:cNvPicPr>
          <p:nvPr/>
        </p:nvPicPr>
        <p:blipFill>
          <a:blip r:embed="rId11">
            <a:clrChange>
              <a:clrFrom>
                <a:srgbClr val="FFFFFF"/>
              </a:clrFrom>
              <a:clrTo>
                <a:srgbClr val="FFFFFF">
                  <a:alpha val="0"/>
                </a:srgbClr>
              </a:clrTo>
            </a:clrChange>
          </a:blip>
          <a:srcRect/>
          <a:stretch>
            <a:fillRect/>
          </a:stretch>
        </p:blipFill>
        <p:spPr bwMode="auto">
          <a:xfrm>
            <a:off x="2055574" y="4158642"/>
            <a:ext cx="430262" cy="611425"/>
          </a:xfrm>
          <a:prstGeom prst="rect">
            <a:avLst/>
          </a:prstGeom>
          <a:noFill/>
          <a:ln w="9525">
            <a:noFill/>
            <a:miter lim="800000"/>
            <a:headEnd/>
            <a:tailEnd/>
          </a:ln>
          <a:effectLst/>
        </p:spPr>
      </p:pic>
      <p:sp>
        <p:nvSpPr>
          <p:cNvPr id="26" name="橢圓形圖說文字 25"/>
          <p:cNvSpPr/>
          <p:nvPr/>
        </p:nvSpPr>
        <p:spPr>
          <a:xfrm>
            <a:off x="142844" y="4929198"/>
            <a:ext cx="2714644" cy="1500198"/>
          </a:xfrm>
          <a:prstGeom prst="wedgeEllipseCallout">
            <a:avLst>
              <a:gd name="adj1" fmla="val 28502"/>
              <a:gd name="adj2" fmla="val -70046"/>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2000" b="1" dirty="0" smtClean="0">
                <a:solidFill>
                  <a:schemeClr val="tx1">
                    <a:lumMod val="95000"/>
                    <a:lumOff val="5000"/>
                  </a:schemeClr>
                </a:solidFill>
                <a:effectLst>
                  <a:outerShdw blurRad="38100" dist="38100" dir="2700000" algn="tl">
                    <a:srgbClr val="000000">
                      <a:alpha val="43137"/>
                    </a:srgbClr>
                  </a:outerShdw>
                </a:effectLst>
                <a:latin typeface="+mj-ea"/>
              </a:rPr>
              <a:t>走吧</a:t>
            </a:r>
            <a:r>
              <a:rPr lang="en-US" altLang="zh-TW" sz="2000" b="1" dirty="0" smtClean="0">
                <a:solidFill>
                  <a:schemeClr val="tx1">
                    <a:lumMod val="95000"/>
                    <a:lumOff val="5000"/>
                  </a:schemeClr>
                </a:solidFill>
                <a:effectLst>
                  <a:outerShdw blurRad="38100" dist="38100" dir="2700000" algn="tl">
                    <a:srgbClr val="000000">
                      <a:alpha val="43137"/>
                    </a:srgbClr>
                  </a:outerShdw>
                </a:effectLst>
                <a:latin typeface="+mj-ea"/>
              </a:rPr>
              <a:t>, </a:t>
            </a:r>
            <a:r>
              <a:rPr lang="zh-TW" altLang="en-US" sz="2000" b="1" dirty="0" smtClean="0">
                <a:solidFill>
                  <a:schemeClr val="tx1">
                    <a:lumMod val="95000"/>
                    <a:lumOff val="5000"/>
                  </a:schemeClr>
                </a:solidFill>
                <a:effectLst>
                  <a:outerShdw blurRad="38100" dist="38100" dir="2700000" algn="tl">
                    <a:srgbClr val="000000">
                      <a:alpha val="43137"/>
                    </a:srgbClr>
                  </a:outerShdw>
                </a:effectLst>
                <a:latin typeface="+mj-ea"/>
              </a:rPr>
              <a:t>別管我了</a:t>
            </a:r>
            <a:r>
              <a:rPr lang="en-US" altLang="zh-TW" sz="2000" b="1" dirty="0" smtClean="0">
                <a:solidFill>
                  <a:schemeClr val="tx1">
                    <a:lumMod val="95000"/>
                    <a:lumOff val="5000"/>
                  </a:schemeClr>
                </a:solidFill>
                <a:effectLst>
                  <a:outerShdw blurRad="38100" dist="38100" dir="2700000" algn="tl">
                    <a:srgbClr val="000000">
                      <a:alpha val="43137"/>
                    </a:srgbClr>
                  </a:outerShdw>
                </a:effectLst>
                <a:latin typeface="+mj-ea"/>
              </a:rPr>
              <a:t>!</a:t>
            </a:r>
            <a:endParaRPr lang="en-US" sz="2000" b="1" dirty="0" smtClean="0">
              <a:solidFill>
                <a:schemeClr val="tx1">
                  <a:lumMod val="95000"/>
                  <a:lumOff val="5000"/>
                </a:schemeClr>
              </a:solidFill>
              <a:effectLst>
                <a:outerShdw blurRad="38100" dist="38100" dir="2700000" algn="tl">
                  <a:srgbClr val="000000">
                    <a:alpha val="43137"/>
                  </a:srgbClr>
                </a:outerShdw>
              </a:effectLst>
              <a:latin typeface="+mj-ea"/>
            </a:endParaRPr>
          </a:p>
        </p:txBody>
      </p:sp>
      <p:sp>
        <p:nvSpPr>
          <p:cNvPr id="29" name="橢圓形圖說文字 28"/>
          <p:cNvSpPr/>
          <p:nvPr/>
        </p:nvSpPr>
        <p:spPr>
          <a:xfrm>
            <a:off x="5143504" y="1714488"/>
            <a:ext cx="3786214" cy="1357322"/>
          </a:xfrm>
          <a:prstGeom prst="wedgeEllipseCallout">
            <a:avLst>
              <a:gd name="adj1" fmla="val -14873"/>
              <a:gd name="adj2" fmla="val 94812"/>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TW" altLang="en-US" sz="2000" b="1" dirty="0" smtClean="0">
                <a:solidFill>
                  <a:schemeClr val="tx1">
                    <a:lumMod val="95000"/>
                    <a:lumOff val="5000"/>
                  </a:schemeClr>
                </a:solidFill>
                <a:effectLst>
                  <a:outerShdw blurRad="38100" dist="38100" dir="2700000" algn="tl">
                    <a:srgbClr val="000000">
                      <a:alpha val="43137"/>
                    </a:srgbClr>
                  </a:outerShdw>
                </a:effectLst>
                <a:latin typeface="+mn-ea"/>
              </a:rPr>
              <a:t>要活命</a:t>
            </a:r>
            <a:r>
              <a:rPr lang="en-US" altLang="zh-TW" sz="2000" b="1" dirty="0" smtClean="0">
                <a:solidFill>
                  <a:schemeClr val="tx1">
                    <a:lumMod val="95000"/>
                    <a:lumOff val="5000"/>
                  </a:schemeClr>
                </a:solidFill>
                <a:effectLst>
                  <a:outerShdw blurRad="38100" dist="38100" dir="2700000" algn="tl">
                    <a:srgbClr val="000000">
                      <a:alpha val="43137"/>
                    </a:srgbClr>
                  </a:outerShdw>
                </a:effectLst>
                <a:latin typeface="+mn-ea"/>
              </a:rPr>
              <a:t>, </a:t>
            </a:r>
            <a:r>
              <a:rPr lang="zh-TW" altLang="en-US" sz="2000" b="1" dirty="0" smtClean="0">
                <a:solidFill>
                  <a:schemeClr val="tx1">
                    <a:lumMod val="95000"/>
                    <a:lumOff val="5000"/>
                  </a:schemeClr>
                </a:solidFill>
                <a:effectLst>
                  <a:outerShdw blurRad="38100" dist="38100" dir="2700000" algn="tl">
                    <a:srgbClr val="000000">
                      <a:alpha val="43137"/>
                    </a:srgbClr>
                  </a:outerShdw>
                </a:effectLst>
                <a:latin typeface="+mn-ea"/>
              </a:rPr>
              <a:t>快逃到這</a:t>
            </a:r>
            <a:r>
              <a:rPr lang="en-US" altLang="zh-TW" sz="2000" b="1" dirty="0" smtClean="0">
                <a:solidFill>
                  <a:schemeClr val="tx1">
                    <a:lumMod val="95000"/>
                    <a:lumOff val="5000"/>
                  </a:schemeClr>
                </a:solidFill>
                <a:effectLst>
                  <a:outerShdw blurRad="38100" dist="38100" dir="2700000" algn="tl">
                    <a:srgbClr val="000000">
                      <a:alpha val="43137"/>
                    </a:srgbClr>
                  </a:outerShdw>
                </a:effectLst>
                <a:latin typeface="+mn-ea"/>
              </a:rPr>
              <a:t>…</a:t>
            </a:r>
            <a:endParaRPr lang="en-US" sz="2000" b="1" dirty="0" smtClean="0">
              <a:solidFill>
                <a:schemeClr val="tx1">
                  <a:lumMod val="95000"/>
                  <a:lumOff val="5000"/>
                </a:schemeClr>
              </a:solidFill>
              <a:effectLst>
                <a:outerShdw blurRad="38100" dist="38100" dir="2700000" algn="tl">
                  <a:srgbClr val="000000">
                    <a:alpha val="43137"/>
                  </a:srgbClr>
                </a:outerShdw>
              </a:effectLst>
              <a:latin typeface="+mn-ea"/>
            </a:endParaRPr>
          </a:p>
        </p:txBody>
      </p:sp>
      <p:sp>
        <p:nvSpPr>
          <p:cNvPr id="13" name="Text Box 18"/>
          <p:cNvSpPr txBox="1">
            <a:spLocks noChangeArrowheads="1"/>
          </p:cNvSpPr>
          <p:nvPr/>
        </p:nvSpPr>
        <p:spPr bwMode="auto">
          <a:xfrm>
            <a:off x="7143768" y="4500570"/>
            <a:ext cx="1677988" cy="338137"/>
          </a:xfrm>
          <a:prstGeom prst="rect">
            <a:avLst/>
          </a:prstGeom>
          <a:noFill/>
          <a:ln w="9525" algn="ctr">
            <a:noFill/>
            <a:miter lim="800000"/>
            <a:headEnd/>
            <a:tailEnd/>
          </a:ln>
        </p:spPr>
        <p:txBody>
          <a:bodyPr>
            <a:spAutoFit/>
          </a:bodyPr>
          <a:lstStyle/>
          <a:p>
            <a:pPr eaLnBrk="0" hangingPunct="0">
              <a:spcBef>
                <a:spcPct val="50000"/>
              </a:spcBef>
            </a:pPr>
            <a:r>
              <a:rPr lang="en-US" sz="1600" b="1" dirty="0">
                <a:latin typeface="Tahoma" pitchFamily="34" charset="0"/>
              </a:rPr>
              <a:t>Physical Host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childTnLst>
                                </p:cTn>
                              </p:par>
                            </p:childTnLst>
                          </p:cTn>
                        </p:par>
                        <p:par>
                          <p:cTn id="8" fill="hold">
                            <p:stCondLst>
                              <p:cond delay="1000"/>
                            </p:stCondLst>
                            <p:childTnLst>
                              <p:par>
                                <p:cTn id="9" presetID="44" presetClass="path" presetSubtype="0" accel="50000" decel="50000" fill="hold" nodeType="afterEffect">
                                  <p:stCondLst>
                                    <p:cond delay="500"/>
                                  </p:stCondLst>
                                  <p:childTnLst>
                                    <p:animMotion origin="layout" path="M -3.33333E-6 -3.7037E-6 L 0.12275 -0.05324 C 0.14844 -0.06527 0.18698 -0.07199 0.22709 -0.07199 C 0.27292 -0.07199 0.30955 -0.06527 0.33525 -0.05324 L 0.45834 -3.7037E-6 " pathEditMode="relative" rAng="0" ptsTypes="FffFF">
                                      <p:cBhvr>
                                        <p:cTn id="10" dur="1000" fill="hold"/>
                                        <p:tgtEl>
                                          <p:spTgt spid="18"/>
                                        </p:tgtEl>
                                        <p:attrNameLst>
                                          <p:attrName>ppt_x</p:attrName>
                                          <p:attrName>ppt_y</p:attrName>
                                        </p:attrNameLst>
                                      </p:cBhvr>
                                      <p:rCtr x="229" y="-36"/>
                                    </p:animMotion>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dissolve">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dissolve">
                                      <p:cBhvr>
                                        <p:cTn id="20"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000" dirty="0" smtClean="0"/>
              <a:t>共識</a:t>
            </a:r>
            <a:r>
              <a:rPr lang="en-US" altLang="zh-TW" sz="4000" dirty="0" smtClean="0"/>
              <a:t>? </a:t>
            </a:r>
            <a:r>
              <a:rPr lang="zh-TW" altLang="en-US" sz="4000" dirty="0" smtClean="0"/>
              <a:t>宿命</a:t>
            </a:r>
            <a:r>
              <a:rPr lang="en-US" altLang="zh-TW" sz="4000" dirty="0" smtClean="0"/>
              <a:t>?</a:t>
            </a:r>
            <a:endParaRPr lang="zh-TW" altLang="en-US" sz="4000" dirty="0"/>
          </a:p>
        </p:txBody>
      </p:sp>
      <p:sp>
        <p:nvSpPr>
          <p:cNvPr id="3" name="內容版面配置區 2"/>
          <p:cNvSpPr>
            <a:spLocks noGrp="1"/>
          </p:cNvSpPr>
          <p:nvPr>
            <p:ph idx="1"/>
          </p:nvPr>
        </p:nvSpPr>
        <p:spPr/>
        <p:txBody>
          <a:bodyPr/>
          <a:lstStyle/>
          <a:p>
            <a:pPr>
              <a:lnSpc>
                <a:spcPts val="3360"/>
              </a:lnSpc>
              <a:spcAft>
                <a:spcPts val="600"/>
              </a:spcAft>
            </a:pPr>
            <a:r>
              <a:rPr lang="en-US" altLang="zh-TW" sz="2400" cap="all" dirty="0" smtClean="0">
                <a:ln w="9000" cmpd="sng">
                  <a:solidFill>
                    <a:schemeClr val="accent4">
                      <a:shade val="50000"/>
                      <a:satMod val="120000"/>
                    </a:schemeClr>
                  </a:solidFill>
                  <a:prstDash val="solid"/>
                </a:ln>
                <a:solidFill>
                  <a:schemeClr val="accent6">
                    <a:lumMod val="75000"/>
                  </a:schemeClr>
                </a:solidFill>
                <a:effectLst/>
                <a:ea typeface="新細明體" charset="-120"/>
              </a:rPr>
              <a:t>If they go down, we lose our jobs.</a:t>
            </a:r>
          </a:p>
          <a:p>
            <a:pPr lvl="1">
              <a:lnSpc>
                <a:spcPts val="3360"/>
              </a:lnSpc>
              <a:spcAft>
                <a:spcPts val="600"/>
              </a:spcAft>
            </a:pPr>
            <a:r>
              <a:rPr lang="zh-TW" altLang="en-US" sz="2400" dirty="0" smtClean="0">
                <a:latin typeface="+mj-ea"/>
                <a:ea typeface="+mj-ea"/>
              </a:rPr>
              <a:t>資通系統故障</a:t>
            </a:r>
            <a:r>
              <a:rPr lang="en-US" altLang="zh-TW" sz="2400" dirty="0" smtClean="0">
                <a:latin typeface="+mj-ea"/>
                <a:ea typeface="+mj-ea"/>
              </a:rPr>
              <a:t>, </a:t>
            </a:r>
            <a:r>
              <a:rPr lang="zh-TW" altLang="en-US" sz="2400" dirty="0" smtClean="0">
                <a:latin typeface="+mj-ea"/>
                <a:ea typeface="+mj-ea"/>
              </a:rPr>
              <a:t>停擺</a:t>
            </a:r>
            <a:r>
              <a:rPr lang="en-US" altLang="zh-TW" sz="2400" dirty="0" smtClean="0">
                <a:latin typeface="+mj-ea"/>
                <a:ea typeface="+mj-ea"/>
              </a:rPr>
              <a:t>, </a:t>
            </a:r>
            <a:r>
              <a:rPr lang="zh-TW" altLang="en-US" sz="2400" dirty="0" smtClean="0">
                <a:latin typeface="+mj-ea"/>
                <a:ea typeface="+mj-ea"/>
              </a:rPr>
              <a:t>將對企業營收產生巨大影響與損失</a:t>
            </a:r>
            <a:endParaRPr lang="en-US" altLang="zh-TW" sz="2400" dirty="0" smtClean="0">
              <a:latin typeface="+mj-ea"/>
              <a:ea typeface="+mj-ea"/>
            </a:endParaRPr>
          </a:p>
          <a:p>
            <a:pPr>
              <a:lnSpc>
                <a:spcPts val="3360"/>
              </a:lnSpc>
              <a:spcAft>
                <a:spcPts val="600"/>
              </a:spcAft>
            </a:pPr>
            <a:r>
              <a:rPr lang="en-US" altLang="zh-TW" sz="2400" cap="all" dirty="0" smtClean="0">
                <a:ln w="9000" cmpd="sng">
                  <a:solidFill>
                    <a:schemeClr val="accent4">
                      <a:shade val="50000"/>
                      <a:satMod val="120000"/>
                    </a:schemeClr>
                  </a:solidFill>
                  <a:prstDash val="solid"/>
                </a:ln>
                <a:solidFill>
                  <a:schemeClr val="accent6">
                    <a:lumMod val="75000"/>
                  </a:schemeClr>
                </a:solidFill>
                <a:effectLst/>
                <a:ea typeface="新細明體" charset="-120"/>
              </a:rPr>
              <a:t>Facts: It’s a business-driven, service-oriented world.</a:t>
            </a:r>
          </a:p>
          <a:p>
            <a:pPr lvl="1">
              <a:lnSpc>
                <a:spcPts val="3360"/>
              </a:lnSpc>
              <a:spcAft>
                <a:spcPts val="600"/>
              </a:spcAft>
            </a:pPr>
            <a:r>
              <a:rPr lang="zh-TW" altLang="en-US" sz="2400" dirty="0" smtClean="0"/>
              <a:t> </a:t>
            </a:r>
            <a:r>
              <a:rPr lang="en-US" altLang="zh-TW" sz="2400" dirty="0" smtClean="0">
                <a:ea typeface="新細明體" charset="-120"/>
              </a:rPr>
              <a:t>Downtime,  Response Time, Throughput </a:t>
            </a:r>
            <a:r>
              <a:rPr lang="zh-TW" altLang="en-US" sz="2400" dirty="0" smtClean="0"/>
              <a:t>和相關服務水平數據</a:t>
            </a:r>
            <a:r>
              <a:rPr lang="en-US" altLang="zh-TW" sz="2400" dirty="0" smtClean="0"/>
              <a:t>, </a:t>
            </a:r>
            <a:r>
              <a:rPr lang="zh-TW" altLang="en-US" sz="2400" dirty="0" smtClean="0"/>
              <a:t>是界定資訊部門責任與貢獻的績效指標之一</a:t>
            </a:r>
            <a:endParaRPr lang="en-US" altLang="zh-TW" sz="2400" dirty="0" smtClean="0"/>
          </a:p>
          <a:p>
            <a:pPr>
              <a:lnSpc>
                <a:spcPts val="3360"/>
              </a:lnSpc>
              <a:spcAft>
                <a:spcPts val="600"/>
              </a:spcAft>
            </a:pPr>
            <a:r>
              <a:rPr lang="en-US" altLang="zh-TW" sz="2400" cap="all" dirty="0" smtClean="0">
                <a:ln w="9000" cmpd="sng">
                  <a:solidFill>
                    <a:schemeClr val="accent4">
                      <a:shade val="50000"/>
                      <a:satMod val="120000"/>
                    </a:schemeClr>
                  </a:solidFill>
                  <a:prstDash val="solid"/>
                </a:ln>
                <a:solidFill>
                  <a:schemeClr val="accent6">
                    <a:lumMod val="75000"/>
                  </a:schemeClr>
                </a:solidFill>
                <a:effectLst/>
                <a:ea typeface="新細明體" charset="-120"/>
              </a:rPr>
              <a:t>Doing more with less!</a:t>
            </a:r>
          </a:p>
          <a:p>
            <a:pPr lvl="1">
              <a:lnSpc>
                <a:spcPts val="3360"/>
              </a:lnSpc>
              <a:spcAft>
                <a:spcPts val="600"/>
              </a:spcAft>
            </a:pPr>
            <a:r>
              <a:rPr lang="en-US" altLang="zh-TW" sz="2400" dirty="0" smtClean="0"/>
              <a:t>“</a:t>
            </a:r>
            <a:r>
              <a:rPr lang="zh-TW" altLang="en-US" sz="2400" dirty="0" smtClean="0"/>
              <a:t>以更少資源處理更多工作</a:t>
            </a:r>
            <a:r>
              <a:rPr lang="en-US" altLang="zh-TW" sz="2400" dirty="0" smtClean="0"/>
              <a:t>” </a:t>
            </a:r>
            <a:r>
              <a:rPr lang="zh-TW" altLang="en-US" sz="2400" dirty="0" smtClean="0"/>
              <a:t>是老闆的要求</a:t>
            </a:r>
            <a:endParaRPr lang="en-US" altLang="zh-TW" dirty="0" smtClean="0">
              <a:latin typeface="微軟正黑體 (本文)"/>
              <a:ea typeface="新細明體" charset="-12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zh-TW" altLang="en-US" sz="4000" dirty="0" smtClean="0"/>
              <a:t>實虛間的資源分配該如何拿捏</a:t>
            </a:r>
            <a:r>
              <a:rPr lang="en-US" altLang="zh-TW" sz="4000" dirty="0" smtClean="0"/>
              <a:t>?</a:t>
            </a:r>
            <a:endParaRPr lang="en-US" altLang="zh-TW" sz="4000" dirty="0" smtClean="0">
              <a:ea typeface="新細明體" charset="-120"/>
            </a:endParaRPr>
          </a:p>
        </p:txBody>
      </p:sp>
      <p:grpSp>
        <p:nvGrpSpPr>
          <p:cNvPr id="48" name="群組 47"/>
          <p:cNvGrpSpPr/>
          <p:nvPr/>
        </p:nvGrpSpPr>
        <p:grpSpPr>
          <a:xfrm>
            <a:off x="3071802" y="1357298"/>
            <a:ext cx="5786446" cy="5214974"/>
            <a:chOff x="428596" y="1357298"/>
            <a:chExt cx="5786446" cy="5214974"/>
          </a:xfrm>
        </p:grpSpPr>
        <p:sp>
          <p:nvSpPr>
            <p:cNvPr id="24" name="圓角矩形 23"/>
            <p:cNvSpPr/>
            <p:nvPr/>
          </p:nvSpPr>
          <p:spPr>
            <a:xfrm>
              <a:off x="428596" y="1357298"/>
              <a:ext cx="5786446" cy="2500330"/>
            </a:xfrm>
            <a:prstGeom prst="roundRect">
              <a:avLst/>
            </a:prstGeom>
            <a:effectLst>
              <a:outerShdw blurRad="50800" dist="38100" dir="2700000" algn="tl" rotWithShape="0">
                <a:prstClr val="black">
                  <a:alpha val="40000"/>
                </a:prstClr>
              </a:outerShdw>
            </a:effectLst>
          </p:spPr>
          <p:style>
            <a:lnRef idx="1">
              <a:schemeClr val="accent3"/>
            </a:lnRef>
            <a:fillRef idx="1003">
              <a:schemeClr val="dk2"/>
            </a:fillRef>
            <a:effectRef idx="2">
              <a:schemeClr val="accent3"/>
            </a:effectRef>
            <a:fontRef idx="minor">
              <a:schemeClr val="lt1"/>
            </a:fontRef>
          </p:style>
          <p:txBody>
            <a:bodyPr rtlCol="0" anchor="ctr"/>
            <a:lstStyle/>
            <a:p>
              <a:pPr algn="ctr"/>
              <a:endParaRPr lang="zh-TW" altLang="en-US"/>
            </a:p>
          </p:txBody>
        </p:sp>
        <p:sp>
          <p:nvSpPr>
            <p:cNvPr id="7172" name="Line 3"/>
            <p:cNvSpPr>
              <a:spLocks noChangeShapeType="1"/>
            </p:cNvSpPr>
            <p:nvPr/>
          </p:nvSpPr>
          <p:spPr bwMode="auto">
            <a:xfrm>
              <a:off x="1307343" y="1571612"/>
              <a:ext cx="0" cy="1069975"/>
            </a:xfrm>
            <a:prstGeom prst="line">
              <a:avLst/>
            </a:prstGeom>
            <a:ln>
              <a:headEnd/>
              <a:tailEnd/>
            </a:ln>
          </p:spPr>
          <p:style>
            <a:lnRef idx="2">
              <a:schemeClr val="dk1"/>
            </a:lnRef>
            <a:fillRef idx="0">
              <a:schemeClr val="dk1"/>
            </a:fillRef>
            <a:effectRef idx="1">
              <a:schemeClr val="dk1"/>
            </a:effectRef>
            <a:fontRef idx="minor">
              <a:schemeClr val="tx1"/>
            </a:fontRef>
          </p:style>
          <p:txBody>
            <a:bodyPr lIns="91440" tIns="45720" rIns="91440" bIns="45720" anchor="ctr"/>
            <a:lstStyle/>
            <a:p>
              <a:endParaRPr lang="zh-TW" altLang="en-US" b="1"/>
            </a:p>
          </p:txBody>
        </p:sp>
        <p:sp>
          <p:nvSpPr>
            <p:cNvPr id="7173" name="Line 4"/>
            <p:cNvSpPr>
              <a:spLocks noChangeShapeType="1"/>
            </p:cNvSpPr>
            <p:nvPr/>
          </p:nvSpPr>
          <p:spPr bwMode="auto">
            <a:xfrm>
              <a:off x="1307342" y="2641587"/>
              <a:ext cx="1630363" cy="0"/>
            </a:xfrm>
            <a:prstGeom prst="line">
              <a:avLst/>
            </a:prstGeom>
            <a:ln>
              <a:headEnd/>
              <a:tailEnd/>
            </a:ln>
          </p:spPr>
          <p:style>
            <a:lnRef idx="2">
              <a:schemeClr val="dk1"/>
            </a:lnRef>
            <a:fillRef idx="0">
              <a:schemeClr val="dk1"/>
            </a:fillRef>
            <a:effectRef idx="1">
              <a:schemeClr val="dk1"/>
            </a:effectRef>
            <a:fontRef idx="minor">
              <a:schemeClr val="tx1"/>
            </a:fontRef>
          </p:style>
          <p:txBody>
            <a:bodyPr lIns="91440" tIns="45720" rIns="91440" bIns="45720" anchor="ctr"/>
            <a:lstStyle/>
            <a:p>
              <a:endParaRPr lang="zh-TW" altLang="en-US" b="1"/>
            </a:p>
          </p:txBody>
        </p:sp>
        <p:sp>
          <p:nvSpPr>
            <p:cNvPr id="7174" name="Text Box 5"/>
            <p:cNvSpPr txBox="1">
              <a:spLocks noChangeArrowheads="1"/>
            </p:cNvSpPr>
            <p:nvPr/>
          </p:nvSpPr>
          <p:spPr bwMode="auto">
            <a:xfrm rot="-5400000">
              <a:off x="1055077" y="2779470"/>
              <a:ext cx="593432" cy="276999"/>
            </a:xfrm>
            <a:prstGeom prst="rect">
              <a:avLst/>
            </a:prstGeom>
            <a:noFill/>
            <a:ln w="9525">
              <a:noFill/>
              <a:miter lim="800000"/>
              <a:headEnd/>
              <a:tailEnd/>
            </a:ln>
          </p:spPr>
          <p:txBody>
            <a:bodyPr wrap="none" lIns="91440" tIns="45720" rIns="91440" bIns="45720">
              <a:spAutoFit/>
            </a:bodyPr>
            <a:lstStyle/>
            <a:p>
              <a:r>
                <a:rPr lang="en-US" altLang="zh-TW" sz="1200" b="1" dirty="0">
                  <a:solidFill>
                    <a:schemeClr val="bg1">
                      <a:lumMod val="75000"/>
                    </a:schemeClr>
                  </a:solidFill>
                  <a:latin typeface="Myriad Condensed Web" pitchFamily="34" charset="0"/>
                </a:rPr>
                <a:t>12AM</a:t>
              </a:r>
            </a:p>
          </p:txBody>
        </p:sp>
        <p:sp>
          <p:nvSpPr>
            <p:cNvPr id="7175" name="Text Box 6"/>
            <p:cNvSpPr txBox="1">
              <a:spLocks noChangeArrowheads="1"/>
            </p:cNvSpPr>
            <p:nvPr/>
          </p:nvSpPr>
          <p:spPr bwMode="auto">
            <a:xfrm rot="-5400000">
              <a:off x="1892521" y="2762008"/>
              <a:ext cx="585417" cy="276999"/>
            </a:xfrm>
            <a:prstGeom prst="rect">
              <a:avLst/>
            </a:prstGeom>
            <a:noFill/>
            <a:ln w="9525">
              <a:noFill/>
              <a:miter lim="800000"/>
              <a:headEnd/>
              <a:tailEnd/>
            </a:ln>
          </p:spPr>
          <p:txBody>
            <a:bodyPr wrap="none" lIns="91440" tIns="45720" rIns="91440" bIns="45720">
              <a:spAutoFit/>
            </a:bodyPr>
            <a:lstStyle/>
            <a:p>
              <a:r>
                <a:rPr lang="en-US" altLang="zh-TW" sz="1200" b="1" dirty="0">
                  <a:solidFill>
                    <a:schemeClr val="bg1">
                      <a:lumMod val="75000"/>
                    </a:schemeClr>
                  </a:solidFill>
                  <a:latin typeface="Myriad Condensed Web" pitchFamily="34" charset="0"/>
                </a:rPr>
                <a:t>12PM</a:t>
              </a:r>
            </a:p>
          </p:txBody>
        </p:sp>
        <p:sp>
          <p:nvSpPr>
            <p:cNvPr id="7176" name="Text Box 7"/>
            <p:cNvSpPr txBox="1">
              <a:spLocks noChangeArrowheads="1"/>
            </p:cNvSpPr>
            <p:nvPr/>
          </p:nvSpPr>
          <p:spPr bwMode="auto">
            <a:xfrm rot="-5400000">
              <a:off x="2680677" y="2765183"/>
              <a:ext cx="593432" cy="276999"/>
            </a:xfrm>
            <a:prstGeom prst="rect">
              <a:avLst/>
            </a:prstGeom>
            <a:noFill/>
            <a:ln w="9525">
              <a:noFill/>
              <a:miter lim="800000"/>
              <a:headEnd/>
              <a:tailEnd/>
            </a:ln>
          </p:spPr>
          <p:txBody>
            <a:bodyPr wrap="none" lIns="91440" tIns="45720" rIns="91440" bIns="45720">
              <a:spAutoFit/>
            </a:bodyPr>
            <a:lstStyle/>
            <a:p>
              <a:r>
                <a:rPr lang="en-US" altLang="zh-TW" sz="1200" b="1" dirty="0">
                  <a:solidFill>
                    <a:schemeClr val="bg1">
                      <a:lumMod val="75000"/>
                    </a:schemeClr>
                  </a:solidFill>
                  <a:latin typeface="Myriad Condensed Web" pitchFamily="34" charset="0"/>
                </a:rPr>
                <a:t>12AM</a:t>
              </a:r>
            </a:p>
          </p:txBody>
        </p:sp>
        <p:sp>
          <p:nvSpPr>
            <p:cNvPr id="7177" name="Freeform 8"/>
            <p:cNvSpPr>
              <a:spLocks/>
            </p:cNvSpPr>
            <p:nvPr/>
          </p:nvSpPr>
          <p:spPr bwMode="auto">
            <a:xfrm>
              <a:off x="1314581" y="1928802"/>
              <a:ext cx="1630363" cy="661988"/>
            </a:xfrm>
            <a:custGeom>
              <a:avLst/>
              <a:gdLst>
                <a:gd name="T0" fmla="*/ 0 w 1536"/>
                <a:gd name="T1" fmla="*/ 2147483647 h 344"/>
                <a:gd name="T2" fmla="*/ 2147483647 w 1536"/>
                <a:gd name="T3" fmla="*/ 2147483647 h 344"/>
                <a:gd name="T4" fmla="*/ 2147483647 w 1536"/>
                <a:gd name="T5" fmla="*/ 2147483647 h 344"/>
                <a:gd name="T6" fmla="*/ 2147483647 w 1536"/>
                <a:gd name="T7" fmla="*/ 2147483647 h 344"/>
                <a:gd name="T8" fmla="*/ 2147483647 w 1536"/>
                <a:gd name="T9" fmla="*/ 2147483647 h 344"/>
                <a:gd name="T10" fmla="*/ 2147483647 w 1536"/>
                <a:gd name="T11" fmla="*/ 2147483647 h 344"/>
                <a:gd name="T12" fmla="*/ 2147483647 w 1536"/>
                <a:gd name="T13" fmla="*/ 2147483647 h 344"/>
                <a:gd name="T14" fmla="*/ 2147483647 w 1536"/>
                <a:gd name="T15" fmla="*/ 2147483647 h 344"/>
                <a:gd name="T16" fmla="*/ 2147483647 w 1536"/>
                <a:gd name="T17" fmla="*/ 2147483647 h 3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6"/>
                <a:gd name="T28" fmla="*/ 0 h 344"/>
                <a:gd name="T29" fmla="*/ 1536 w 1536"/>
                <a:gd name="T30" fmla="*/ 344 h 3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6" h="344">
                  <a:moveTo>
                    <a:pt x="0" y="344"/>
                  </a:moveTo>
                  <a:cubicBezTo>
                    <a:pt x="88" y="316"/>
                    <a:pt x="176" y="288"/>
                    <a:pt x="240" y="248"/>
                  </a:cubicBezTo>
                  <a:cubicBezTo>
                    <a:pt x="304" y="208"/>
                    <a:pt x="336" y="144"/>
                    <a:pt x="384" y="104"/>
                  </a:cubicBezTo>
                  <a:cubicBezTo>
                    <a:pt x="432" y="64"/>
                    <a:pt x="480" y="0"/>
                    <a:pt x="528" y="8"/>
                  </a:cubicBezTo>
                  <a:cubicBezTo>
                    <a:pt x="576" y="16"/>
                    <a:pt x="632" y="120"/>
                    <a:pt x="672" y="152"/>
                  </a:cubicBezTo>
                  <a:cubicBezTo>
                    <a:pt x="712" y="184"/>
                    <a:pt x="720" y="208"/>
                    <a:pt x="768" y="200"/>
                  </a:cubicBezTo>
                  <a:cubicBezTo>
                    <a:pt x="816" y="192"/>
                    <a:pt x="880" y="96"/>
                    <a:pt x="960" y="104"/>
                  </a:cubicBezTo>
                  <a:cubicBezTo>
                    <a:pt x="1040" y="112"/>
                    <a:pt x="1152" y="208"/>
                    <a:pt x="1248" y="248"/>
                  </a:cubicBezTo>
                  <a:cubicBezTo>
                    <a:pt x="1344" y="288"/>
                    <a:pt x="1440" y="316"/>
                    <a:pt x="1536" y="344"/>
                  </a:cubicBezTo>
                </a:path>
              </a:pathLst>
            </a:custGeom>
            <a:ln>
              <a:headEnd/>
              <a:tailEnd/>
            </a:ln>
          </p:spPr>
          <p:style>
            <a:lnRef idx="3">
              <a:schemeClr val="accent1"/>
            </a:lnRef>
            <a:fillRef idx="0">
              <a:schemeClr val="accent1"/>
            </a:fillRef>
            <a:effectRef idx="2">
              <a:schemeClr val="accent1"/>
            </a:effectRef>
            <a:fontRef idx="minor">
              <a:schemeClr val="tx1"/>
            </a:fontRef>
          </p:style>
          <p:txBody>
            <a:bodyPr lIns="91440" tIns="45720" rIns="91440" bIns="45720" anchor="ctr"/>
            <a:lstStyle/>
            <a:p>
              <a:endParaRPr lang="en-AU" b="1"/>
            </a:p>
          </p:txBody>
        </p:sp>
        <p:sp>
          <p:nvSpPr>
            <p:cNvPr id="7184" name="Text Box 15"/>
            <p:cNvSpPr txBox="1">
              <a:spLocks noChangeArrowheads="1"/>
            </p:cNvSpPr>
            <p:nvPr/>
          </p:nvSpPr>
          <p:spPr bwMode="auto">
            <a:xfrm>
              <a:off x="607255" y="1958962"/>
              <a:ext cx="490840" cy="276999"/>
            </a:xfrm>
            <a:prstGeom prst="rect">
              <a:avLst/>
            </a:prstGeom>
            <a:noFill/>
            <a:ln w="9525">
              <a:noFill/>
              <a:miter lim="800000"/>
              <a:headEnd/>
              <a:tailEnd/>
            </a:ln>
          </p:spPr>
          <p:txBody>
            <a:bodyPr wrap="none" lIns="91440" tIns="45720" rIns="91440" bIns="45720">
              <a:spAutoFit/>
            </a:bodyPr>
            <a:lstStyle/>
            <a:p>
              <a:r>
                <a:rPr lang="en-US" altLang="zh-TW" sz="1200" b="1" dirty="0">
                  <a:solidFill>
                    <a:schemeClr val="bg1"/>
                  </a:solidFill>
                  <a:latin typeface="Myriad Condensed Web" pitchFamily="34" charset="0"/>
                </a:rPr>
                <a:t>50%</a:t>
              </a:r>
            </a:p>
          </p:txBody>
        </p:sp>
        <p:sp>
          <p:nvSpPr>
            <p:cNvPr id="7185" name="Line 16"/>
            <p:cNvSpPr>
              <a:spLocks noChangeShapeType="1"/>
            </p:cNvSpPr>
            <p:nvPr/>
          </p:nvSpPr>
          <p:spPr bwMode="auto">
            <a:xfrm>
              <a:off x="1147005" y="2057387"/>
              <a:ext cx="4489200" cy="0"/>
            </a:xfrm>
            <a:prstGeom prst="line">
              <a:avLst/>
            </a:prstGeom>
            <a:noFill/>
            <a:ln w="9525">
              <a:solidFill>
                <a:schemeClr val="bg2"/>
              </a:solidFill>
              <a:prstDash val="dash"/>
              <a:round/>
              <a:headEnd/>
              <a:tailEnd/>
            </a:ln>
          </p:spPr>
          <p:txBody>
            <a:bodyPr lIns="91440" tIns="45720" rIns="91440" bIns="45720" anchor="ctr"/>
            <a:lstStyle/>
            <a:p>
              <a:endParaRPr lang="zh-TW" altLang="en-US" b="1"/>
            </a:p>
          </p:txBody>
        </p:sp>
        <p:sp>
          <p:nvSpPr>
            <p:cNvPr id="7198" name="Line 29"/>
            <p:cNvSpPr>
              <a:spLocks noChangeShapeType="1"/>
            </p:cNvSpPr>
            <p:nvPr/>
          </p:nvSpPr>
          <p:spPr bwMode="auto">
            <a:xfrm>
              <a:off x="3835021" y="1575933"/>
              <a:ext cx="0" cy="1069975"/>
            </a:xfrm>
            <a:prstGeom prst="line">
              <a:avLst/>
            </a:prstGeom>
            <a:ln>
              <a:headEnd/>
              <a:tailEnd/>
            </a:ln>
          </p:spPr>
          <p:style>
            <a:lnRef idx="2">
              <a:schemeClr val="dk1"/>
            </a:lnRef>
            <a:fillRef idx="0">
              <a:schemeClr val="dk1"/>
            </a:fillRef>
            <a:effectRef idx="1">
              <a:schemeClr val="dk1"/>
            </a:effectRef>
            <a:fontRef idx="minor">
              <a:schemeClr val="tx1"/>
            </a:fontRef>
          </p:style>
          <p:txBody>
            <a:bodyPr lIns="91440" tIns="45720" rIns="91440" bIns="45720" anchor="ctr"/>
            <a:lstStyle/>
            <a:p>
              <a:endParaRPr lang="zh-TW" altLang="en-US" b="1"/>
            </a:p>
          </p:txBody>
        </p:sp>
        <p:sp>
          <p:nvSpPr>
            <p:cNvPr id="7199" name="Line 30"/>
            <p:cNvSpPr>
              <a:spLocks noChangeShapeType="1"/>
            </p:cNvSpPr>
            <p:nvPr/>
          </p:nvSpPr>
          <p:spPr bwMode="auto">
            <a:xfrm>
              <a:off x="3835021" y="2645908"/>
              <a:ext cx="1630363" cy="0"/>
            </a:xfrm>
            <a:prstGeom prst="line">
              <a:avLst/>
            </a:prstGeom>
            <a:ln>
              <a:headEnd/>
              <a:tailEnd/>
            </a:ln>
          </p:spPr>
          <p:style>
            <a:lnRef idx="2">
              <a:schemeClr val="dk1"/>
            </a:lnRef>
            <a:fillRef idx="0">
              <a:schemeClr val="dk1"/>
            </a:fillRef>
            <a:effectRef idx="1">
              <a:schemeClr val="dk1"/>
            </a:effectRef>
            <a:fontRef idx="minor">
              <a:schemeClr val="tx1"/>
            </a:fontRef>
          </p:style>
          <p:txBody>
            <a:bodyPr lIns="91440" tIns="45720" rIns="91440" bIns="45720" anchor="ctr"/>
            <a:lstStyle/>
            <a:p>
              <a:endParaRPr lang="zh-TW" altLang="en-US" b="1"/>
            </a:p>
          </p:txBody>
        </p:sp>
        <p:sp>
          <p:nvSpPr>
            <p:cNvPr id="7200" name="Text Box 31"/>
            <p:cNvSpPr txBox="1">
              <a:spLocks noChangeArrowheads="1"/>
            </p:cNvSpPr>
            <p:nvPr/>
          </p:nvSpPr>
          <p:spPr bwMode="auto">
            <a:xfrm rot="-5400000">
              <a:off x="3582755" y="2769504"/>
              <a:ext cx="593432" cy="276999"/>
            </a:xfrm>
            <a:prstGeom prst="rect">
              <a:avLst/>
            </a:prstGeom>
            <a:noFill/>
            <a:ln w="9525">
              <a:noFill/>
              <a:miter lim="800000"/>
              <a:headEnd/>
              <a:tailEnd/>
            </a:ln>
          </p:spPr>
          <p:txBody>
            <a:bodyPr wrap="none" lIns="91440" tIns="45720" rIns="91440" bIns="45720">
              <a:spAutoFit/>
            </a:bodyPr>
            <a:lstStyle/>
            <a:p>
              <a:r>
                <a:rPr lang="en-US" altLang="zh-TW" sz="1200" b="1" dirty="0">
                  <a:solidFill>
                    <a:schemeClr val="bg1">
                      <a:lumMod val="75000"/>
                    </a:schemeClr>
                  </a:solidFill>
                  <a:latin typeface="Myriad Condensed Web" pitchFamily="34" charset="0"/>
                </a:rPr>
                <a:t>12AM</a:t>
              </a:r>
            </a:p>
          </p:txBody>
        </p:sp>
        <p:sp>
          <p:nvSpPr>
            <p:cNvPr id="7201" name="Text Box 32"/>
            <p:cNvSpPr txBox="1">
              <a:spLocks noChangeArrowheads="1"/>
            </p:cNvSpPr>
            <p:nvPr/>
          </p:nvSpPr>
          <p:spPr bwMode="auto">
            <a:xfrm rot="-5400000">
              <a:off x="4420199" y="2766329"/>
              <a:ext cx="585417" cy="276999"/>
            </a:xfrm>
            <a:prstGeom prst="rect">
              <a:avLst/>
            </a:prstGeom>
            <a:noFill/>
            <a:ln w="9525">
              <a:noFill/>
              <a:miter lim="800000"/>
              <a:headEnd/>
              <a:tailEnd/>
            </a:ln>
          </p:spPr>
          <p:txBody>
            <a:bodyPr wrap="none" lIns="91440" tIns="45720" rIns="91440" bIns="45720">
              <a:spAutoFit/>
            </a:bodyPr>
            <a:lstStyle/>
            <a:p>
              <a:r>
                <a:rPr lang="en-US" altLang="zh-TW" sz="1200" b="1" dirty="0">
                  <a:solidFill>
                    <a:schemeClr val="bg1">
                      <a:lumMod val="75000"/>
                    </a:schemeClr>
                  </a:solidFill>
                  <a:latin typeface="Myriad Condensed Web" pitchFamily="34" charset="0"/>
                </a:rPr>
                <a:t>12PM</a:t>
              </a:r>
            </a:p>
          </p:txBody>
        </p:sp>
        <p:sp>
          <p:nvSpPr>
            <p:cNvPr id="7202" name="Text Box 33"/>
            <p:cNvSpPr txBox="1">
              <a:spLocks noChangeArrowheads="1"/>
            </p:cNvSpPr>
            <p:nvPr/>
          </p:nvSpPr>
          <p:spPr bwMode="auto">
            <a:xfrm rot="-5400000">
              <a:off x="5208355" y="2769504"/>
              <a:ext cx="593432" cy="276999"/>
            </a:xfrm>
            <a:prstGeom prst="rect">
              <a:avLst/>
            </a:prstGeom>
            <a:noFill/>
            <a:ln w="9525">
              <a:noFill/>
              <a:miter lim="800000"/>
              <a:headEnd/>
              <a:tailEnd/>
            </a:ln>
          </p:spPr>
          <p:txBody>
            <a:bodyPr wrap="none" lIns="91440" tIns="45720" rIns="91440" bIns="45720">
              <a:spAutoFit/>
            </a:bodyPr>
            <a:lstStyle/>
            <a:p>
              <a:r>
                <a:rPr lang="en-US" altLang="zh-TW" sz="1200" b="1" dirty="0">
                  <a:solidFill>
                    <a:schemeClr val="bg1">
                      <a:lumMod val="75000"/>
                    </a:schemeClr>
                  </a:solidFill>
                  <a:latin typeface="Myriad Condensed Web" pitchFamily="34" charset="0"/>
                </a:rPr>
                <a:t>12AM</a:t>
              </a:r>
            </a:p>
          </p:txBody>
        </p:sp>
        <p:sp>
          <p:nvSpPr>
            <p:cNvPr id="7209" name="Freeform 40"/>
            <p:cNvSpPr>
              <a:spLocks/>
            </p:cNvSpPr>
            <p:nvPr/>
          </p:nvSpPr>
          <p:spPr bwMode="auto">
            <a:xfrm flipV="1">
              <a:off x="3860853" y="2079603"/>
              <a:ext cx="1630363" cy="539750"/>
            </a:xfrm>
            <a:custGeom>
              <a:avLst/>
              <a:gdLst>
                <a:gd name="T0" fmla="*/ 0 w 1536"/>
                <a:gd name="T1" fmla="*/ 2147483647 h 344"/>
                <a:gd name="T2" fmla="*/ 2147483647 w 1536"/>
                <a:gd name="T3" fmla="*/ 2147483647 h 344"/>
                <a:gd name="T4" fmla="*/ 2147483647 w 1536"/>
                <a:gd name="T5" fmla="*/ 2147483647 h 344"/>
                <a:gd name="T6" fmla="*/ 2147483647 w 1536"/>
                <a:gd name="T7" fmla="*/ 2147483647 h 344"/>
                <a:gd name="T8" fmla="*/ 2147483647 w 1536"/>
                <a:gd name="T9" fmla="*/ 2147483647 h 344"/>
                <a:gd name="T10" fmla="*/ 2147483647 w 1536"/>
                <a:gd name="T11" fmla="*/ 2147483647 h 344"/>
                <a:gd name="T12" fmla="*/ 2147483647 w 1536"/>
                <a:gd name="T13" fmla="*/ 2147483647 h 344"/>
                <a:gd name="T14" fmla="*/ 2147483647 w 1536"/>
                <a:gd name="T15" fmla="*/ 2147483647 h 344"/>
                <a:gd name="T16" fmla="*/ 2147483647 w 1536"/>
                <a:gd name="T17" fmla="*/ 2147483647 h 3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36"/>
                <a:gd name="T28" fmla="*/ 0 h 344"/>
                <a:gd name="T29" fmla="*/ 1536 w 1536"/>
                <a:gd name="T30" fmla="*/ 344 h 3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36" h="344">
                  <a:moveTo>
                    <a:pt x="0" y="344"/>
                  </a:moveTo>
                  <a:cubicBezTo>
                    <a:pt x="88" y="316"/>
                    <a:pt x="176" y="288"/>
                    <a:pt x="240" y="248"/>
                  </a:cubicBezTo>
                  <a:cubicBezTo>
                    <a:pt x="304" y="208"/>
                    <a:pt x="336" y="144"/>
                    <a:pt x="384" y="104"/>
                  </a:cubicBezTo>
                  <a:cubicBezTo>
                    <a:pt x="432" y="64"/>
                    <a:pt x="480" y="0"/>
                    <a:pt x="528" y="8"/>
                  </a:cubicBezTo>
                  <a:cubicBezTo>
                    <a:pt x="576" y="16"/>
                    <a:pt x="632" y="120"/>
                    <a:pt x="672" y="152"/>
                  </a:cubicBezTo>
                  <a:cubicBezTo>
                    <a:pt x="712" y="184"/>
                    <a:pt x="720" y="208"/>
                    <a:pt x="768" y="200"/>
                  </a:cubicBezTo>
                  <a:cubicBezTo>
                    <a:pt x="816" y="192"/>
                    <a:pt x="880" y="96"/>
                    <a:pt x="960" y="104"/>
                  </a:cubicBezTo>
                  <a:cubicBezTo>
                    <a:pt x="1040" y="112"/>
                    <a:pt x="1152" y="208"/>
                    <a:pt x="1248" y="248"/>
                  </a:cubicBezTo>
                  <a:cubicBezTo>
                    <a:pt x="1344" y="288"/>
                    <a:pt x="1440" y="316"/>
                    <a:pt x="1536" y="344"/>
                  </a:cubicBezTo>
                </a:path>
              </a:pathLst>
            </a:custGeom>
            <a:ln>
              <a:headEnd/>
              <a:tailEnd/>
            </a:ln>
          </p:spPr>
          <p:style>
            <a:lnRef idx="3">
              <a:schemeClr val="accent1"/>
            </a:lnRef>
            <a:fillRef idx="0">
              <a:schemeClr val="accent1"/>
            </a:fillRef>
            <a:effectRef idx="2">
              <a:schemeClr val="accent1"/>
            </a:effectRef>
            <a:fontRef idx="minor">
              <a:schemeClr val="tx1"/>
            </a:fontRef>
          </p:style>
          <p:txBody>
            <a:bodyPr lIns="91440" tIns="45720" rIns="91440" bIns="45720" anchor="ctr"/>
            <a:lstStyle/>
            <a:p>
              <a:endParaRPr lang="en-AU" b="1"/>
            </a:p>
          </p:txBody>
        </p:sp>
        <p:sp>
          <p:nvSpPr>
            <p:cNvPr id="56" name="文字方塊 55"/>
            <p:cNvSpPr txBox="1"/>
            <p:nvPr/>
          </p:nvSpPr>
          <p:spPr>
            <a:xfrm>
              <a:off x="1428728" y="3276590"/>
              <a:ext cx="1650837" cy="369332"/>
            </a:xfrm>
            <a:prstGeom prst="rect">
              <a:avLst/>
            </a:prstGeom>
            <a:noFill/>
          </p:spPr>
          <p:txBody>
            <a:bodyPr wrap="none" rtlCol="0">
              <a:spAutoFit/>
            </a:bodyPr>
            <a:lstStyle/>
            <a:p>
              <a:r>
                <a:rPr lang="zh-TW" altLang="en-US"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實體</a:t>
              </a:r>
              <a:r>
                <a:rPr lang="zh-TW" altLang="en-US" b="1" dirty="0" smtClean="0">
                  <a:solidFill>
                    <a:schemeClr val="bg1"/>
                  </a:solidFill>
                  <a:effectLst>
                    <a:outerShdw blurRad="38100" dist="38100" dir="2700000" algn="tl">
                      <a:srgbClr val="000000">
                        <a:alpha val="43137"/>
                      </a:srgbClr>
                    </a:outerShdw>
                  </a:effectLst>
                </a:rPr>
                <a:t> </a:t>
              </a:r>
              <a:r>
                <a:rPr lang="en-US" altLang="zh-TW" b="1" dirty="0" smtClean="0">
                  <a:solidFill>
                    <a:schemeClr val="bg1"/>
                  </a:solidFill>
                  <a:effectLst>
                    <a:outerShdw blurRad="38100" dist="38100" dir="2700000" algn="tl">
                      <a:srgbClr val="000000">
                        <a:alpha val="43137"/>
                      </a:srgbClr>
                    </a:outerShdw>
                  </a:effectLst>
                </a:rPr>
                <a:t>Server A</a:t>
              </a:r>
              <a:endParaRPr lang="zh-TW" altLang="en-US" b="1" dirty="0">
                <a:solidFill>
                  <a:schemeClr val="bg1"/>
                </a:solidFill>
                <a:effectLst>
                  <a:outerShdw blurRad="38100" dist="38100" dir="2700000" algn="tl">
                    <a:srgbClr val="000000">
                      <a:alpha val="43137"/>
                    </a:srgbClr>
                  </a:outerShdw>
                </a:effectLst>
              </a:endParaRPr>
            </a:p>
          </p:txBody>
        </p:sp>
        <p:sp>
          <p:nvSpPr>
            <p:cNvPr id="57" name="文字方塊 56"/>
            <p:cNvSpPr txBox="1"/>
            <p:nvPr/>
          </p:nvSpPr>
          <p:spPr>
            <a:xfrm>
              <a:off x="3929058" y="3290445"/>
              <a:ext cx="1659429" cy="369332"/>
            </a:xfrm>
            <a:prstGeom prst="rect">
              <a:avLst/>
            </a:prstGeom>
            <a:noFill/>
          </p:spPr>
          <p:txBody>
            <a:bodyPr wrap="none" rtlCol="0">
              <a:spAutoFit/>
            </a:bodyPr>
            <a:lstStyle/>
            <a:p>
              <a:r>
                <a:rPr lang="zh-TW" altLang="en-US"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實體</a:t>
              </a:r>
              <a:r>
                <a:rPr lang="zh-TW" altLang="en-US" b="1" dirty="0" smtClean="0">
                  <a:solidFill>
                    <a:schemeClr val="bg1"/>
                  </a:solidFill>
                  <a:effectLst>
                    <a:outerShdw blurRad="38100" dist="38100" dir="2700000" algn="tl">
                      <a:srgbClr val="000000">
                        <a:alpha val="43137"/>
                      </a:srgbClr>
                    </a:outerShdw>
                  </a:effectLst>
                </a:rPr>
                <a:t> </a:t>
              </a:r>
              <a:r>
                <a:rPr lang="en-US" altLang="zh-TW" b="1" dirty="0" smtClean="0">
                  <a:solidFill>
                    <a:schemeClr val="bg1"/>
                  </a:solidFill>
                  <a:effectLst>
                    <a:outerShdw blurRad="38100" dist="38100" dir="2700000" algn="tl">
                      <a:srgbClr val="000000">
                        <a:alpha val="43137"/>
                      </a:srgbClr>
                    </a:outerShdw>
                  </a:effectLst>
                </a:rPr>
                <a:t>Server B</a:t>
              </a:r>
              <a:endParaRPr lang="zh-TW" altLang="en-US" b="1" dirty="0">
                <a:solidFill>
                  <a:schemeClr val="bg1"/>
                </a:solidFill>
                <a:effectLst>
                  <a:outerShdw blurRad="38100" dist="38100" dir="2700000" algn="tl">
                    <a:srgbClr val="000000">
                      <a:alpha val="43137"/>
                    </a:srgbClr>
                  </a:outerShdw>
                </a:effectLst>
              </a:endParaRPr>
            </a:p>
          </p:txBody>
        </p:sp>
        <p:sp>
          <p:nvSpPr>
            <p:cNvPr id="26" name="圓角矩形 25"/>
            <p:cNvSpPr/>
            <p:nvPr/>
          </p:nvSpPr>
          <p:spPr>
            <a:xfrm>
              <a:off x="428596" y="4071942"/>
              <a:ext cx="5786446" cy="2500330"/>
            </a:xfrm>
            <a:prstGeom prst="roundRect">
              <a:avLst/>
            </a:prstGeom>
            <a:effectLst>
              <a:outerShdw blurRad="50800" dist="38100" dir="2700000" algn="tl" rotWithShape="0">
                <a:prstClr val="black">
                  <a:alpha val="40000"/>
                </a:prstClr>
              </a:outerShdw>
            </a:effectLst>
          </p:spPr>
          <p:style>
            <a:lnRef idx="1">
              <a:schemeClr val="accent3"/>
            </a:lnRef>
            <a:fillRef idx="1003">
              <a:schemeClr val="dk1"/>
            </a:fillRef>
            <a:effectRef idx="2">
              <a:schemeClr val="accent3"/>
            </a:effectRef>
            <a:fontRef idx="minor">
              <a:schemeClr val="lt1"/>
            </a:fontRef>
          </p:style>
          <p:txBody>
            <a:bodyPr rtlCol="0" anchor="ctr"/>
            <a:lstStyle/>
            <a:p>
              <a:pPr algn="ctr"/>
              <a:endParaRPr lang="zh-TW" altLang="en-US"/>
            </a:p>
          </p:txBody>
        </p:sp>
        <p:sp>
          <p:nvSpPr>
            <p:cNvPr id="27" name="Line 3"/>
            <p:cNvSpPr>
              <a:spLocks noChangeShapeType="1"/>
            </p:cNvSpPr>
            <p:nvPr/>
          </p:nvSpPr>
          <p:spPr bwMode="auto">
            <a:xfrm>
              <a:off x="1307343" y="4286256"/>
              <a:ext cx="0" cy="1069975"/>
            </a:xfrm>
            <a:prstGeom prst="line">
              <a:avLst/>
            </a:prstGeom>
            <a:ln>
              <a:headEnd/>
              <a:tailEnd/>
            </a:ln>
          </p:spPr>
          <p:style>
            <a:lnRef idx="2">
              <a:schemeClr val="dk1"/>
            </a:lnRef>
            <a:fillRef idx="0">
              <a:schemeClr val="dk1"/>
            </a:fillRef>
            <a:effectRef idx="1">
              <a:schemeClr val="dk1"/>
            </a:effectRef>
            <a:fontRef idx="minor">
              <a:schemeClr val="tx1"/>
            </a:fontRef>
          </p:style>
          <p:txBody>
            <a:bodyPr lIns="91440" tIns="45720" rIns="91440" bIns="45720" anchor="ctr"/>
            <a:lstStyle/>
            <a:p>
              <a:endParaRPr lang="zh-TW" altLang="en-US" b="1"/>
            </a:p>
          </p:txBody>
        </p:sp>
        <p:sp>
          <p:nvSpPr>
            <p:cNvPr id="28" name="Line 4"/>
            <p:cNvSpPr>
              <a:spLocks noChangeShapeType="1"/>
            </p:cNvSpPr>
            <p:nvPr/>
          </p:nvSpPr>
          <p:spPr bwMode="auto">
            <a:xfrm>
              <a:off x="1307342" y="5356231"/>
              <a:ext cx="1630363" cy="0"/>
            </a:xfrm>
            <a:prstGeom prst="line">
              <a:avLst/>
            </a:prstGeom>
            <a:ln>
              <a:headEnd/>
              <a:tailEnd/>
            </a:ln>
          </p:spPr>
          <p:style>
            <a:lnRef idx="2">
              <a:schemeClr val="dk1"/>
            </a:lnRef>
            <a:fillRef idx="0">
              <a:schemeClr val="dk1"/>
            </a:fillRef>
            <a:effectRef idx="1">
              <a:schemeClr val="dk1"/>
            </a:effectRef>
            <a:fontRef idx="minor">
              <a:schemeClr val="tx1"/>
            </a:fontRef>
          </p:style>
          <p:txBody>
            <a:bodyPr lIns="91440" tIns="45720" rIns="91440" bIns="45720" anchor="ctr"/>
            <a:lstStyle/>
            <a:p>
              <a:endParaRPr lang="zh-TW" altLang="en-US" b="1"/>
            </a:p>
          </p:txBody>
        </p:sp>
        <p:sp>
          <p:nvSpPr>
            <p:cNvPr id="29" name="Text Box 5"/>
            <p:cNvSpPr txBox="1">
              <a:spLocks noChangeArrowheads="1"/>
            </p:cNvSpPr>
            <p:nvPr/>
          </p:nvSpPr>
          <p:spPr bwMode="auto">
            <a:xfrm rot="-5400000">
              <a:off x="1055077" y="5494114"/>
              <a:ext cx="593432" cy="276999"/>
            </a:xfrm>
            <a:prstGeom prst="rect">
              <a:avLst/>
            </a:prstGeom>
            <a:noFill/>
            <a:ln w="9525">
              <a:noFill/>
              <a:miter lim="800000"/>
              <a:headEnd/>
              <a:tailEnd/>
            </a:ln>
          </p:spPr>
          <p:txBody>
            <a:bodyPr wrap="none" lIns="91440" tIns="45720" rIns="91440" bIns="45720">
              <a:spAutoFit/>
            </a:bodyPr>
            <a:lstStyle/>
            <a:p>
              <a:r>
                <a:rPr lang="en-US" altLang="zh-TW" sz="1200" b="1" dirty="0">
                  <a:solidFill>
                    <a:schemeClr val="bg1">
                      <a:lumMod val="75000"/>
                    </a:schemeClr>
                  </a:solidFill>
                  <a:latin typeface="Myriad Condensed Web" pitchFamily="34" charset="0"/>
                </a:rPr>
                <a:t>12AM</a:t>
              </a:r>
            </a:p>
          </p:txBody>
        </p:sp>
        <p:sp>
          <p:nvSpPr>
            <p:cNvPr id="30" name="Text Box 6"/>
            <p:cNvSpPr txBox="1">
              <a:spLocks noChangeArrowheads="1"/>
            </p:cNvSpPr>
            <p:nvPr/>
          </p:nvSpPr>
          <p:spPr bwMode="auto">
            <a:xfrm rot="-5400000">
              <a:off x="1892521" y="5476652"/>
              <a:ext cx="585417" cy="276999"/>
            </a:xfrm>
            <a:prstGeom prst="rect">
              <a:avLst/>
            </a:prstGeom>
            <a:noFill/>
            <a:ln w="9525">
              <a:noFill/>
              <a:miter lim="800000"/>
              <a:headEnd/>
              <a:tailEnd/>
            </a:ln>
          </p:spPr>
          <p:txBody>
            <a:bodyPr wrap="none" lIns="91440" tIns="45720" rIns="91440" bIns="45720">
              <a:spAutoFit/>
            </a:bodyPr>
            <a:lstStyle/>
            <a:p>
              <a:r>
                <a:rPr lang="en-US" altLang="zh-TW" sz="1200" b="1" dirty="0">
                  <a:solidFill>
                    <a:schemeClr val="bg1">
                      <a:lumMod val="75000"/>
                    </a:schemeClr>
                  </a:solidFill>
                  <a:latin typeface="Myriad Condensed Web" pitchFamily="34" charset="0"/>
                </a:rPr>
                <a:t>12PM</a:t>
              </a:r>
            </a:p>
          </p:txBody>
        </p:sp>
        <p:sp>
          <p:nvSpPr>
            <p:cNvPr id="31" name="Text Box 7"/>
            <p:cNvSpPr txBox="1">
              <a:spLocks noChangeArrowheads="1"/>
            </p:cNvSpPr>
            <p:nvPr/>
          </p:nvSpPr>
          <p:spPr bwMode="auto">
            <a:xfrm rot="-5400000">
              <a:off x="2680677" y="5479827"/>
              <a:ext cx="593432" cy="276999"/>
            </a:xfrm>
            <a:prstGeom prst="rect">
              <a:avLst/>
            </a:prstGeom>
            <a:noFill/>
            <a:ln w="9525">
              <a:noFill/>
              <a:miter lim="800000"/>
              <a:headEnd/>
              <a:tailEnd/>
            </a:ln>
          </p:spPr>
          <p:txBody>
            <a:bodyPr wrap="none" lIns="91440" tIns="45720" rIns="91440" bIns="45720">
              <a:spAutoFit/>
            </a:bodyPr>
            <a:lstStyle/>
            <a:p>
              <a:r>
                <a:rPr lang="en-US" altLang="zh-TW" sz="1200" b="1" dirty="0">
                  <a:solidFill>
                    <a:schemeClr val="bg1">
                      <a:lumMod val="75000"/>
                    </a:schemeClr>
                  </a:solidFill>
                  <a:latin typeface="Myriad Condensed Web" pitchFamily="34" charset="0"/>
                </a:rPr>
                <a:t>12AM</a:t>
              </a:r>
            </a:p>
          </p:txBody>
        </p:sp>
        <p:sp>
          <p:nvSpPr>
            <p:cNvPr id="34" name="Text Box 15"/>
            <p:cNvSpPr txBox="1">
              <a:spLocks noChangeArrowheads="1"/>
            </p:cNvSpPr>
            <p:nvPr/>
          </p:nvSpPr>
          <p:spPr bwMode="auto">
            <a:xfrm>
              <a:off x="607255" y="4673606"/>
              <a:ext cx="490840" cy="276999"/>
            </a:xfrm>
            <a:prstGeom prst="rect">
              <a:avLst/>
            </a:prstGeom>
            <a:noFill/>
            <a:ln w="9525">
              <a:noFill/>
              <a:miter lim="800000"/>
              <a:headEnd/>
              <a:tailEnd/>
            </a:ln>
          </p:spPr>
          <p:txBody>
            <a:bodyPr wrap="none" lIns="91440" tIns="45720" rIns="91440" bIns="45720">
              <a:spAutoFit/>
            </a:bodyPr>
            <a:lstStyle/>
            <a:p>
              <a:r>
                <a:rPr lang="en-US" altLang="zh-TW" sz="1200" b="1" dirty="0">
                  <a:solidFill>
                    <a:schemeClr val="bg1"/>
                  </a:solidFill>
                  <a:latin typeface="Myriad Condensed Web" pitchFamily="34" charset="0"/>
                </a:rPr>
                <a:t>50%</a:t>
              </a:r>
            </a:p>
          </p:txBody>
        </p:sp>
        <p:sp>
          <p:nvSpPr>
            <p:cNvPr id="35" name="Line 16"/>
            <p:cNvSpPr>
              <a:spLocks noChangeShapeType="1"/>
            </p:cNvSpPr>
            <p:nvPr/>
          </p:nvSpPr>
          <p:spPr bwMode="auto">
            <a:xfrm>
              <a:off x="1147005" y="4772031"/>
              <a:ext cx="4489200" cy="0"/>
            </a:xfrm>
            <a:prstGeom prst="line">
              <a:avLst/>
            </a:prstGeom>
            <a:noFill/>
            <a:ln w="9525">
              <a:solidFill>
                <a:schemeClr val="bg2"/>
              </a:solidFill>
              <a:prstDash val="dash"/>
              <a:round/>
              <a:headEnd/>
              <a:tailEnd/>
            </a:ln>
          </p:spPr>
          <p:txBody>
            <a:bodyPr lIns="91440" tIns="45720" rIns="91440" bIns="45720" anchor="ctr"/>
            <a:lstStyle/>
            <a:p>
              <a:endParaRPr lang="zh-TW" altLang="en-US" b="1"/>
            </a:p>
          </p:txBody>
        </p:sp>
        <p:sp>
          <p:nvSpPr>
            <p:cNvPr id="36" name="Line 29"/>
            <p:cNvSpPr>
              <a:spLocks noChangeShapeType="1"/>
            </p:cNvSpPr>
            <p:nvPr/>
          </p:nvSpPr>
          <p:spPr bwMode="auto">
            <a:xfrm>
              <a:off x="3835021" y="4290577"/>
              <a:ext cx="0" cy="1069975"/>
            </a:xfrm>
            <a:prstGeom prst="line">
              <a:avLst/>
            </a:prstGeom>
            <a:ln>
              <a:headEnd/>
              <a:tailEnd/>
            </a:ln>
          </p:spPr>
          <p:style>
            <a:lnRef idx="2">
              <a:schemeClr val="dk1"/>
            </a:lnRef>
            <a:fillRef idx="0">
              <a:schemeClr val="dk1"/>
            </a:fillRef>
            <a:effectRef idx="1">
              <a:schemeClr val="dk1"/>
            </a:effectRef>
            <a:fontRef idx="minor">
              <a:schemeClr val="tx1"/>
            </a:fontRef>
          </p:style>
          <p:txBody>
            <a:bodyPr lIns="91440" tIns="45720" rIns="91440" bIns="45720" anchor="ctr"/>
            <a:lstStyle/>
            <a:p>
              <a:endParaRPr lang="zh-TW" altLang="en-US" b="1"/>
            </a:p>
          </p:txBody>
        </p:sp>
        <p:sp>
          <p:nvSpPr>
            <p:cNvPr id="37" name="Line 30"/>
            <p:cNvSpPr>
              <a:spLocks noChangeShapeType="1"/>
            </p:cNvSpPr>
            <p:nvPr/>
          </p:nvSpPr>
          <p:spPr bwMode="auto">
            <a:xfrm>
              <a:off x="3835021" y="5360552"/>
              <a:ext cx="1630363" cy="0"/>
            </a:xfrm>
            <a:prstGeom prst="line">
              <a:avLst/>
            </a:prstGeom>
            <a:ln>
              <a:headEnd/>
              <a:tailEnd/>
            </a:ln>
          </p:spPr>
          <p:style>
            <a:lnRef idx="2">
              <a:schemeClr val="dk1"/>
            </a:lnRef>
            <a:fillRef idx="0">
              <a:schemeClr val="dk1"/>
            </a:fillRef>
            <a:effectRef idx="1">
              <a:schemeClr val="dk1"/>
            </a:effectRef>
            <a:fontRef idx="minor">
              <a:schemeClr val="tx1"/>
            </a:fontRef>
          </p:style>
          <p:txBody>
            <a:bodyPr lIns="91440" tIns="45720" rIns="91440" bIns="45720" anchor="ctr"/>
            <a:lstStyle/>
            <a:p>
              <a:endParaRPr lang="zh-TW" altLang="en-US" b="1"/>
            </a:p>
          </p:txBody>
        </p:sp>
        <p:sp>
          <p:nvSpPr>
            <p:cNvPr id="38" name="Text Box 31"/>
            <p:cNvSpPr txBox="1">
              <a:spLocks noChangeArrowheads="1"/>
            </p:cNvSpPr>
            <p:nvPr/>
          </p:nvSpPr>
          <p:spPr bwMode="auto">
            <a:xfrm rot="-5400000">
              <a:off x="3582755" y="5484148"/>
              <a:ext cx="593432" cy="276999"/>
            </a:xfrm>
            <a:prstGeom prst="rect">
              <a:avLst/>
            </a:prstGeom>
            <a:noFill/>
            <a:ln w="9525">
              <a:noFill/>
              <a:miter lim="800000"/>
              <a:headEnd/>
              <a:tailEnd/>
            </a:ln>
          </p:spPr>
          <p:txBody>
            <a:bodyPr wrap="none" lIns="91440" tIns="45720" rIns="91440" bIns="45720">
              <a:spAutoFit/>
            </a:bodyPr>
            <a:lstStyle/>
            <a:p>
              <a:r>
                <a:rPr lang="en-US" altLang="zh-TW" sz="1200" b="1" dirty="0">
                  <a:solidFill>
                    <a:schemeClr val="bg1">
                      <a:lumMod val="75000"/>
                    </a:schemeClr>
                  </a:solidFill>
                  <a:latin typeface="Myriad Condensed Web" pitchFamily="34" charset="0"/>
                </a:rPr>
                <a:t>12AM</a:t>
              </a:r>
            </a:p>
          </p:txBody>
        </p:sp>
        <p:sp>
          <p:nvSpPr>
            <p:cNvPr id="39" name="Text Box 32"/>
            <p:cNvSpPr txBox="1">
              <a:spLocks noChangeArrowheads="1"/>
            </p:cNvSpPr>
            <p:nvPr/>
          </p:nvSpPr>
          <p:spPr bwMode="auto">
            <a:xfrm rot="-5400000">
              <a:off x="4420199" y="5480973"/>
              <a:ext cx="585417" cy="276999"/>
            </a:xfrm>
            <a:prstGeom prst="rect">
              <a:avLst/>
            </a:prstGeom>
            <a:noFill/>
            <a:ln w="9525">
              <a:noFill/>
              <a:miter lim="800000"/>
              <a:headEnd/>
              <a:tailEnd/>
            </a:ln>
          </p:spPr>
          <p:txBody>
            <a:bodyPr wrap="none" lIns="91440" tIns="45720" rIns="91440" bIns="45720">
              <a:spAutoFit/>
            </a:bodyPr>
            <a:lstStyle/>
            <a:p>
              <a:r>
                <a:rPr lang="en-US" altLang="zh-TW" sz="1200" b="1" dirty="0">
                  <a:solidFill>
                    <a:schemeClr val="bg1">
                      <a:lumMod val="75000"/>
                    </a:schemeClr>
                  </a:solidFill>
                  <a:latin typeface="Myriad Condensed Web" pitchFamily="34" charset="0"/>
                </a:rPr>
                <a:t>12PM</a:t>
              </a:r>
            </a:p>
          </p:txBody>
        </p:sp>
        <p:sp>
          <p:nvSpPr>
            <p:cNvPr id="40" name="Text Box 33"/>
            <p:cNvSpPr txBox="1">
              <a:spLocks noChangeArrowheads="1"/>
            </p:cNvSpPr>
            <p:nvPr/>
          </p:nvSpPr>
          <p:spPr bwMode="auto">
            <a:xfrm rot="-5400000">
              <a:off x="5208355" y="5484148"/>
              <a:ext cx="593432" cy="276999"/>
            </a:xfrm>
            <a:prstGeom prst="rect">
              <a:avLst/>
            </a:prstGeom>
            <a:noFill/>
            <a:ln w="9525">
              <a:noFill/>
              <a:miter lim="800000"/>
              <a:headEnd/>
              <a:tailEnd/>
            </a:ln>
          </p:spPr>
          <p:txBody>
            <a:bodyPr wrap="none" lIns="91440" tIns="45720" rIns="91440" bIns="45720">
              <a:spAutoFit/>
            </a:bodyPr>
            <a:lstStyle/>
            <a:p>
              <a:r>
                <a:rPr lang="en-US" altLang="zh-TW" sz="1200" b="1" dirty="0">
                  <a:solidFill>
                    <a:schemeClr val="bg1">
                      <a:lumMod val="75000"/>
                    </a:schemeClr>
                  </a:solidFill>
                  <a:latin typeface="Myriad Condensed Web" pitchFamily="34" charset="0"/>
                </a:rPr>
                <a:t>12AM</a:t>
              </a:r>
            </a:p>
          </p:txBody>
        </p:sp>
        <p:sp>
          <p:nvSpPr>
            <p:cNvPr id="42" name="文字方塊 41"/>
            <p:cNvSpPr txBox="1"/>
            <p:nvPr/>
          </p:nvSpPr>
          <p:spPr>
            <a:xfrm>
              <a:off x="1428728" y="5991234"/>
              <a:ext cx="1650837" cy="369332"/>
            </a:xfrm>
            <a:prstGeom prst="rect">
              <a:avLst/>
            </a:prstGeom>
            <a:noFill/>
          </p:spPr>
          <p:txBody>
            <a:bodyPr wrap="none" rtlCol="0">
              <a:spAutoFit/>
            </a:bodyPr>
            <a:lstStyle/>
            <a:p>
              <a:r>
                <a:rPr lang="zh-TW" altLang="en-US" b="1" dirty="0" smtClean="0">
                  <a:solidFill>
                    <a:schemeClr val="bg1"/>
                  </a:solidFill>
                  <a:latin typeface="微軟正黑體" pitchFamily="34" charset="-120"/>
                  <a:ea typeface="微軟正黑體" pitchFamily="34" charset="-120"/>
                </a:rPr>
                <a:t>虛擬</a:t>
              </a:r>
              <a:r>
                <a:rPr lang="zh-TW" altLang="en-US" b="1" dirty="0" smtClean="0">
                  <a:solidFill>
                    <a:schemeClr val="bg1"/>
                  </a:solidFill>
                </a:rPr>
                <a:t> </a:t>
              </a:r>
              <a:r>
                <a:rPr lang="en-US" altLang="zh-TW" b="1" dirty="0" smtClean="0">
                  <a:solidFill>
                    <a:schemeClr val="bg1"/>
                  </a:solidFill>
                </a:rPr>
                <a:t>Server A</a:t>
              </a:r>
              <a:endParaRPr lang="zh-TW" altLang="en-US" b="1" dirty="0">
                <a:solidFill>
                  <a:schemeClr val="bg1"/>
                </a:solidFill>
              </a:endParaRPr>
            </a:p>
          </p:txBody>
        </p:sp>
        <p:sp>
          <p:nvSpPr>
            <p:cNvPr id="43" name="文字方塊 42"/>
            <p:cNvSpPr txBox="1"/>
            <p:nvPr/>
          </p:nvSpPr>
          <p:spPr>
            <a:xfrm>
              <a:off x="3929058" y="6005089"/>
              <a:ext cx="1659429" cy="369332"/>
            </a:xfrm>
            <a:prstGeom prst="rect">
              <a:avLst/>
            </a:prstGeom>
            <a:noFill/>
          </p:spPr>
          <p:txBody>
            <a:bodyPr wrap="none" rtlCol="0">
              <a:spAutoFit/>
            </a:bodyPr>
            <a:lstStyle/>
            <a:p>
              <a:r>
                <a:rPr lang="zh-TW" altLang="en-US" b="1" dirty="0" smtClean="0">
                  <a:solidFill>
                    <a:schemeClr val="bg1"/>
                  </a:solidFill>
                  <a:latin typeface="微軟正黑體" pitchFamily="34" charset="-120"/>
                  <a:ea typeface="微軟正黑體" pitchFamily="34" charset="-120"/>
                </a:rPr>
                <a:t>虛擬</a:t>
              </a:r>
              <a:r>
                <a:rPr lang="zh-TW" altLang="en-US" b="1" dirty="0" smtClean="0">
                  <a:solidFill>
                    <a:schemeClr val="bg1"/>
                  </a:solidFill>
                </a:rPr>
                <a:t> </a:t>
              </a:r>
              <a:r>
                <a:rPr lang="en-US" altLang="zh-TW" b="1" dirty="0" smtClean="0">
                  <a:solidFill>
                    <a:schemeClr val="bg1"/>
                  </a:solidFill>
                </a:rPr>
                <a:t>Server B</a:t>
              </a:r>
              <a:endParaRPr lang="zh-TW" altLang="en-US" b="1" dirty="0">
                <a:solidFill>
                  <a:schemeClr val="bg1"/>
                </a:solidFill>
              </a:endParaRPr>
            </a:p>
          </p:txBody>
        </p:sp>
        <p:sp>
          <p:nvSpPr>
            <p:cNvPr id="45" name="Freeform 14"/>
            <p:cNvSpPr>
              <a:spLocks/>
            </p:cNvSpPr>
            <p:nvPr/>
          </p:nvSpPr>
          <p:spPr bwMode="auto">
            <a:xfrm>
              <a:off x="3841034" y="4514141"/>
              <a:ext cx="1631950" cy="815975"/>
            </a:xfrm>
            <a:custGeom>
              <a:avLst/>
              <a:gdLst>
                <a:gd name="T0" fmla="*/ 0 w 1536"/>
                <a:gd name="T1" fmla="*/ 2147483647 h 769"/>
                <a:gd name="T2" fmla="*/ 2147483647 w 1536"/>
                <a:gd name="T3" fmla="*/ 2147483647 h 769"/>
                <a:gd name="T4" fmla="*/ 2147483647 w 1536"/>
                <a:gd name="T5" fmla="*/ 2147483647 h 769"/>
                <a:gd name="T6" fmla="*/ 2147483647 w 1536"/>
                <a:gd name="T7" fmla="*/ 2147483647 h 769"/>
                <a:gd name="T8" fmla="*/ 2147483647 w 1536"/>
                <a:gd name="T9" fmla="*/ 2147483647 h 769"/>
                <a:gd name="T10" fmla="*/ 2147483647 w 1536"/>
                <a:gd name="T11" fmla="*/ 2147483647 h 769"/>
                <a:gd name="T12" fmla="*/ 2147483647 w 1536"/>
                <a:gd name="T13" fmla="*/ 2147483647 h 769"/>
                <a:gd name="T14" fmla="*/ 2147483647 w 1536"/>
                <a:gd name="T15" fmla="*/ 2147483647 h 769"/>
                <a:gd name="T16" fmla="*/ 0 60000 65536"/>
                <a:gd name="T17" fmla="*/ 0 60000 65536"/>
                <a:gd name="T18" fmla="*/ 0 60000 65536"/>
                <a:gd name="T19" fmla="*/ 0 60000 65536"/>
                <a:gd name="T20" fmla="*/ 0 60000 65536"/>
                <a:gd name="T21" fmla="*/ 0 60000 65536"/>
                <a:gd name="T22" fmla="*/ 0 60000 65536"/>
                <a:gd name="T23" fmla="*/ 0 60000 65536"/>
                <a:gd name="T24" fmla="*/ 0 w 1536"/>
                <a:gd name="T25" fmla="*/ 0 h 769"/>
                <a:gd name="T26" fmla="*/ 1536 w 1536"/>
                <a:gd name="T27" fmla="*/ 769 h 7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6" h="769">
                  <a:moveTo>
                    <a:pt x="0" y="769"/>
                  </a:moveTo>
                  <a:cubicBezTo>
                    <a:pt x="88" y="722"/>
                    <a:pt x="176" y="675"/>
                    <a:pt x="240" y="608"/>
                  </a:cubicBezTo>
                  <a:cubicBezTo>
                    <a:pt x="304" y="541"/>
                    <a:pt x="338" y="466"/>
                    <a:pt x="384" y="367"/>
                  </a:cubicBezTo>
                  <a:cubicBezTo>
                    <a:pt x="430" y="268"/>
                    <a:pt x="466" y="0"/>
                    <a:pt x="514" y="13"/>
                  </a:cubicBezTo>
                  <a:cubicBezTo>
                    <a:pt x="562" y="26"/>
                    <a:pt x="597" y="336"/>
                    <a:pt x="672" y="448"/>
                  </a:cubicBezTo>
                  <a:cubicBezTo>
                    <a:pt x="747" y="560"/>
                    <a:pt x="868" y="658"/>
                    <a:pt x="964" y="685"/>
                  </a:cubicBezTo>
                  <a:cubicBezTo>
                    <a:pt x="1060" y="712"/>
                    <a:pt x="1153" y="594"/>
                    <a:pt x="1248" y="608"/>
                  </a:cubicBezTo>
                  <a:cubicBezTo>
                    <a:pt x="1343" y="622"/>
                    <a:pt x="1440" y="722"/>
                    <a:pt x="1536" y="769"/>
                  </a:cubicBezTo>
                </a:path>
              </a:pathLst>
            </a:custGeom>
            <a:ln>
              <a:headEnd/>
              <a:tailEnd/>
            </a:ln>
          </p:spPr>
          <p:style>
            <a:lnRef idx="3">
              <a:schemeClr val="accent1"/>
            </a:lnRef>
            <a:fillRef idx="0">
              <a:schemeClr val="accent1"/>
            </a:fillRef>
            <a:effectRef idx="2">
              <a:schemeClr val="accent1"/>
            </a:effectRef>
            <a:fontRef idx="minor">
              <a:schemeClr val="tx1"/>
            </a:fontRef>
          </p:style>
          <p:txBody>
            <a:bodyPr lIns="91440" tIns="45720" rIns="91440" bIns="45720" anchor="ctr"/>
            <a:lstStyle/>
            <a:p>
              <a:endParaRPr lang="en-AU"/>
            </a:p>
          </p:txBody>
        </p:sp>
        <p:sp>
          <p:nvSpPr>
            <p:cNvPr id="46" name="Freeform 22"/>
            <p:cNvSpPr>
              <a:spLocks/>
            </p:cNvSpPr>
            <p:nvPr/>
          </p:nvSpPr>
          <p:spPr bwMode="auto">
            <a:xfrm>
              <a:off x="1299707" y="4085797"/>
              <a:ext cx="1609725" cy="1254125"/>
            </a:xfrm>
            <a:custGeom>
              <a:avLst/>
              <a:gdLst>
                <a:gd name="T0" fmla="*/ 0 w 1014"/>
                <a:gd name="T1" fmla="*/ 2147483647 h 790"/>
                <a:gd name="T2" fmla="*/ 2147483647 w 1014"/>
                <a:gd name="T3" fmla="*/ 2147483647 h 790"/>
                <a:gd name="T4" fmla="*/ 2147483647 w 1014"/>
                <a:gd name="T5" fmla="*/ 2147483647 h 790"/>
                <a:gd name="T6" fmla="*/ 2147483647 w 1014"/>
                <a:gd name="T7" fmla="*/ 2147483647 h 790"/>
                <a:gd name="T8" fmla="*/ 2147483647 w 1014"/>
                <a:gd name="T9" fmla="*/ 2147483647 h 790"/>
                <a:gd name="T10" fmla="*/ 2147483647 w 1014"/>
                <a:gd name="T11" fmla="*/ 2147483647 h 790"/>
                <a:gd name="T12" fmla="*/ 2147483647 w 1014"/>
                <a:gd name="T13" fmla="*/ 2147483647 h 790"/>
                <a:gd name="T14" fmla="*/ 2147483647 w 1014"/>
                <a:gd name="T15" fmla="*/ 2147483647 h 790"/>
                <a:gd name="T16" fmla="*/ 0 60000 65536"/>
                <a:gd name="T17" fmla="*/ 0 60000 65536"/>
                <a:gd name="T18" fmla="*/ 0 60000 65536"/>
                <a:gd name="T19" fmla="*/ 0 60000 65536"/>
                <a:gd name="T20" fmla="*/ 0 60000 65536"/>
                <a:gd name="T21" fmla="*/ 0 60000 65536"/>
                <a:gd name="T22" fmla="*/ 0 60000 65536"/>
                <a:gd name="T23" fmla="*/ 0 60000 65536"/>
                <a:gd name="T24" fmla="*/ 0 w 1014"/>
                <a:gd name="T25" fmla="*/ 0 h 790"/>
                <a:gd name="T26" fmla="*/ 1014 w 1014"/>
                <a:gd name="T27" fmla="*/ 790 h 7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4" h="790">
                  <a:moveTo>
                    <a:pt x="0" y="772"/>
                  </a:moveTo>
                  <a:cubicBezTo>
                    <a:pt x="23" y="746"/>
                    <a:pt x="98" y="682"/>
                    <a:pt x="138" y="616"/>
                  </a:cubicBezTo>
                  <a:cubicBezTo>
                    <a:pt x="178" y="550"/>
                    <a:pt x="205" y="476"/>
                    <a:pt x="240" y="376"/>
                  </a:cubicBezTo>
                  <a:cubicBezTo>
                    <a:pt x="275" y="276"/>
                    <a:pt x="306" y="0"/>
                    <a:pt x="348" y="16"/>
                  </a:cubicBezTo>
                  <a:cubicBezTo>
                    <a:pt x="390" y="32"/>
                    <a:pt x="441" y="404"/>
                    <a:pt x="492" y="472"/>
                  </a:cubicBezTo>
                  <a:cubicBezTo>
                    <a:pt x="543" y="540"/>
                    <a:pt x="593" y="392"/>
                    <a:pt x="654" y="424"/>
                  </a:cubicBezTo>
                  <a:cubicBezTo>
                    <a:pt x="715" y="456"/>
                    <a:pt x="798" y="603"/>
                    <a:pt x="858" y="664"/>
                  </a:cubicBezTo>
                  <a:cubicBezTo>
                    <a:pt x="918" y="725"/>
                    <a:pt x="982" y="764"/>
                    <a:pt x="1014" y="790"/>
                  </a:cubicBezTo>
                </a:path>
              </a:pathLst>
            </a:custGeom>
            <a:ln>
              <a:headEnd/>
              <a:tailEnd/>
            </a:ln>
          </p:spPr>
          <p:style>
            <a:lnRef idx="3">
              <a:schemeClr val="accent2"/>
            </a:lnRef>
            <a:fillRef idx="0">
              <a:schemeClr val="accent2"/>
            </a:fillRef>
            <a:effectRef idx="2">
              <a:schemeClr val="accent2"/>
            </a:effectRef>
            <a:fontRef idx="minor">
              <a:schemeClr val="tx1"/>
            </a:fontRef>
          </p:style>
          <p:txBody>
            <a:bodyPr lIns="91440" tIns="45720" rIns="91440" bIns="45720" anchor="ctr"/>
            <a:lstStyle/>
            <a:p>
              <a:endParaRPr lang="en-AU"/>
            </a:p>
          </p:txBody>
        </p:sp>
        <p:sp>
          <p:nvSpPr>
            <p:cNvPr id="49" name="文字方塊 48"/>
            <p:cNvSpPr txBox="1"/>
            <p:nvPr/>
          </p:nvSpPr>
          <p:spPr>
            <a:xfrm>
              <a:off x="4341331" y="4143380"/>
              <a:ext cx="1659429" cy="369332"/>
            </a:xfrm>
            <a:prstGeom prst="rect">
              <a:avLst/>
            </a:prstGeom>
            <a:noFill/>
          </p:spPr>
          <p:txBody>
            <a:bodyPr wrap="none" rtlCol="0">
              <a:spAutoFit/>
            </a:bodyPr>
            <a:lstStyle/>
            <a:p>
              <a:r>
                <a:rPr lang="zh-TW" altLang="en-US" b="1" dirty="0" smtClean="0">
                  <a:solidFill>
                    <a:schemeClr val="bg1"/>
                  </a:solidFill>
                  <a:effectLst>
                    <a:outerShdw blurRad="38100" dist="38100" dir="2700000" algn="tl">
                      <a:srgbClr val="000000">
                        <a:alpha val="43137"/>
                      </a:srgbClr>
                    </a:outerShdw>
                  </a:effectLst>
                  <a:latin typeface="微軟正黑體" pitchFamily="34" charset="-120"/>
                  <a:ea typeface="微軟正黑體" pitchFamily="34" charset="-120"/>
                </a:rPr>
                <a:t>實體</a:t>
              </a:r>
              <a:r>
                <a:rPr lang="zh-TW" altLang="en-US" b="1" dirty="0" smtClean="0">
                  <a:solidFill>
                    <a:schemeClr val="bg1"/>
                  </a:solidFill>
                  <a:effectLst>
                    <a:outerShdw blurRad="38100" dist="38100" dir="2700000" algn="tl">
                      <a:srgbClr val="000000">
                        <a:alpha val="43137"/>
                      </a:srgbClr>
                    </a:outerShdw>
                  </a:effectLst>
                </a:rPr>
                <a:t> </a:t>
              </a:r>
              <a:r>
                <a:rPr lang="en-US" altLang="zh-TW" b="1" dirty="0" smtClean="0">
                  <a:solidFill>
                    <a:schemeClr val="bg1"/>
                  </a:solidFill>
                  <a:effectLst>
                    <a:outerShdw blurRad="38100" dist="38100" dir="2700000" algn="tl">
                      <a:srgbClr val="000000">
                        <a:alpha val="43137"/>
                      </a:srgbClr>
                    </a:outerShdw>
                  </a:effectLst>
                </a:rPr>
                <a:t>Server C</a:t>
              </a:r>
              <a:endParaRPr lang="zh-TW" altLang="en-US" b="1" dirty="0">
                <a:solidFill>
                  <a:schemeClr val="bg1"/>
                </a:solidFill>
                <a:effectLst>
                  <a:outerShdw blurRad="38100" dist="38100" dir="2700000" algn="tl">
                    <a:srgbClr val="000000">
                      <a:alpha val="43137"/>
                    </a:srgbClr>
                  </a:outerShdw>
                </a:effectLst>
              </a:endParaRPr>
            </a:p>
          </p:txBody>
        </p:sp>
      </p:grpSp>
      <p:sp>
        <p:nvSpPr>
          <p:cNvPr id="22" name="矩形 21"/>
          <p:cNvSpPr/>
          <p:nvPr/>
        </p:nvSpPr>
        <p:spPr>
          <a:xfrm>
            <a:off x="357158" y="2071678"/>
            <a:ext cx="3057247" cy="1077218"/>
          </a:xfrm>
          <a:prstGeom prst="rect">
            <a:avLst/>
          </a:prstGeom>
          <a:noFill/>
          <a:effectLst>
            <a:outerShdw blurRad="50800" dist="38100" dir="2700000" algn="tl" rotWithShape="0">
              <a:prstClr val="black">
                <a:alpha val="40000"/>
              </a:prstClr>
            </a:outerShdw>
          </a:effectLst>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TW" altLang="en-US" sz="3200" b="1" dirty="0" smtClean="0">
                <a:ln w="11430"/>
                <a:solidFill>
                  <a:schemeClr val="accent5"/>
                </a:solidFill>
                <a:effectLst>
                  <a:outerShdw blurRad="50800" dist="39000" dir="5460000" algn="tl">
                    <a:srgbClr val="000000">
                      <a:alpha val="38000"/>
                    </a:srgbClr>
                  </a:outerShdw>
                </a:effectLst>
                <a:latin typeface="微軟正黑體" pitchFamily="34" charset="-120"/>
                <a:ea typeface="微軟正黑體" pitchFamily="34" charset="-120"/>
              </a:rPr>
              <a:t>虛擬化之前</a:t>
            </a:r>
            <a:r>
              <a:rPr lang="en-US" altLang="zh-TW" sz="3200" b="1" dirty="0" smtClean="0">
                <a:ln w="11430"/>
                <a:solidFill>
                  <a:schemeClr val="accent5"/>
                </a:solidFill>
                <a:effectLst>
                  <a:outerShdw blurRad="50800" dist="39000" dir="5460000" algn="tl">
                    <a:srgbClr val="000000">
                      <a:alpha val="38000"/>
                    </a:srgbClr>
                  </a:outerShdw>
                </a:effectLst>
                <a:latin typeface="微軟正黑體" pitchFamily="34" charset="-120"/>
                <a:ea typeface="微軟正黑體" pitchFamily="34" charset="-120"/>
              </a:rPr>
              <a:t>:</a:t>
            </a:r>
          </a:p>
          <a:p>
            <a:r>
              <a:rPr lang="zh-TW" altLang="en-US" sz="3200" b="1" dirty="0" smtClean="0">
                <a:ln w="11430"/>
                <a:solidFill>
                  <a:schemeClr val="accent5"/>
                </a:solidFill>
                <a:effectLst>
                  <a:outerShdw blurRad="50800" dist="39000" dir="5460000" algn="tl">
                    <a:srgbClr val="000000">
                      <a:alpha val="38000"/>
                    </a:srgbClr>
                  </a:outerShdw>
                </a:effectLst>
                <a:latin typeface="微軟正黑體" pitchFamily="34" charset="-120"/>
                <a:ea typeface="微軟正黑體" pitchFamily="34" charset="-120"/>
              </a:rPr>
              <a:t>資源使用率過低</a:t>
            </a:r>
            <a:endParaRPr lang="zh-TW" altLang="en-US" sz="3200" b="1" dirty="0">
              <a:ln w="11430"/>
              <a:solidFill>
                <a:schemeClr val="accent5"/>
              </a:solidFill>
              <a:effectLst>
                <a:outerShdw blurRad="50800" dist="39000" dir="5460000" algn="tl">
                  <a:srgbClr val="000000">
                    <a:alpha val="38000"/>
                  </a:srgbClr>
                </a:outerShdw>
              </a:effectLst>
              <a:latin typeface="微軟正黑體" pitchFamily="34" charset="-120"/>
              <a:ea typeface="微軟正黑體" pitchFamily="34" charset="-120"/>
            </a:endParaRPr>
          </a:p>
        </p:txBody>
      </p:sp>
      <p:sp>
        <p:nvSpPr>
          <p:cNvPr id="47" name="矩形 46"/>
          <p:cNvSpPr/>
          <p:nvPr/>
        </p:nvSpPr>
        <p:spPr>
          <a:xfrm>
            <a:off x="357158" y="4714884"/>
            <a:ext cx="3664785" cy="1077218"/>
          </a:xfrm>
          <a:prstGeom prst="rect">
            <a:avLst/>
          </a:prstGeom>
          <a:noFill/>
          <a:effectLst>
            <a:outerShdw blurRad="50800" dist="38100" dir="2700000" algn="tl" rotWithShape="0">
              <a:prstClr val="black">
                <a:alpha val="40000"/>
              </a:prstClr>
            </a:outerShdw>
          </a:effectLst>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zh-TW" alt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微軟正黑體" pitchFamily="34" charset="-120"/>
                <a:ea typeface="微軟正黑體" pitchFamily="34" charset="-120"/>
              </a:rPr>
              <a:t>虛擬化整併後</a:t>
            </a:r>
            <a:endParaRPr lang="en-US" altLang="zh-TW"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微軟正黑體" pitchFamily="34" charset="-120"/>
              <a:ea typeface="微軟正黑體" pitchFamily="34" charset="-120"/>
            </a:endParaRPr>
          </a:p>
          <a:p>
            <a:r>
              <a:rPr lang="zh-TW" altLang="en-US"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微軟正黑體" pitchFamily="34" charset="-120"/>
                <a:ea typeface="微軟正黑體" pitchFamily="34" charset="-120"/>
              </a:rPr>
              <a:t>資源反而會不足嗎</a:t>
            </a:r>
            <a:r>
              <a:rPr lang="en-US" altLang="zh-TW"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微軟正黑體" pitchFamily="34" charset="-120"/>
                <a:ea typeface="微軟正黑體" pitchFamily="34" charset="-120"/>
              </a:rPr>
              <a:t>?</a:t>
            </a:r>
            <a:endParaRPr lang="zh-TW" altLang="en-U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微軟正黑體" pitchFamily="34" charset="-120"/>
              <a:ea typeface="微軟正黑體" pitchFamily="34" charset="-120"/>
            </a:endParaRPr>
          </a:p>
        </p:txBody>
      </p:sp>
      <p:sp>
        <p:nvSpPr>
          <p:cNvPr id="50" name="弧形向右箭號 49"/>
          <p:cNvSpPr/>
          <p:nvPr/>
        </p:nvSpPr>
        <p:spPr>
          <a:xfrm>
            <a:off x="1714480" y="3286124"/>
            <a:ext cx="1071570" cy="142876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tx1"/>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zh-TW" altLang="en-US" sz="4000" dirty="0" smtClean="0"/>
              <a:t>常見的管理</a:t>
            </a:r>
            <a:r>
              <a:rPr lang="zh-TW" altLang="en-US" sz="4000" b="1" kern="1200" dirty="0" smtClean="0">
                <a:ln>
                  <a:prstDash val="solid"/>
                </a:ln>
                <a:solidFill>
                  <a:srgbClr val="800000"/>
                </a:solidFill>
                <a:effectLst>
                  <a:outerShdw blurRad="88000" dist="50800" dir="5040000" algn="tl">
                    <a:schemeClr val="accent4">
                      <a:tint val="80000"/>
                      <a:satMod val="250000"/>
                      <a:alpha val="45000"/>
                    </a:schemeClr>
                  </a:outerShdw>
                </a:effectLst>
                <a:latin typeface="微軟正黑體 (本文)"/>
                <a:ea typeface="+mn-ea"/>
                <a:cs typeface="+mn-cs"/>
              </a:rPr>
              <a:t>難題</a:t>
            </a:r>
            <a:r>
              <a:rPr lang="zh-TW" altLang="en-US" sz="4000" dirty="0" smtClean="0"/>
              <a:t>與</a:t>
            </a:r>
            <a:r>
              <a:rPr lang="zh-TW" altLang="en-US" sz="4000" b="1" kern="1200" dirty="0" smtClean="0">
                <a:ln>
                  <a:prstDash val="solid"/>
                </a:ln>
                <a:solidFill>
                  <a:srgbClr val="800000"/>
                </a:solidFill>
                <a:effectLst>
                  <a:outerShdw blurRad="88000" dist="50800" dir="5040000" algn="tl">
                    <a:schemeClr val="accent4">
                      <a:tint val="80000"/>
                      <a:satMod val="250000"/>
                      <a:alpha val="45000"/>
                    </a:schemeClr>
                  </a:outerShdw>
                </a:effectLst>
                <a:latin typeface="微軟正黑體 (本文)"/>
                <a:ea typeface="+mn-ea"/>
                <a:cs typeface="+mn-cs"/>
              </a:rPr>
              <a:t>挑戰</a:t>
            </a:r>
            <a:endParaRPr lang="en-US" altLang="en-US" sz="4000" b="1" kern="1200" dirty="0" smtClean="0">
              <a:ln>
                <a:prstDash val="solid"/>
              </a:ln>
              <a:solidFill>
                <a:srgbClr val="800000"/>
              </a:solidFill>
              <a:effectLst>
                <a:outerShdw blurRad="88000" dist="50800" dir="5040000" algn="tl">
                  <a:schemeClr val="accent4">
                    <a:tint val="80000"/>
                    <a:satMod val="250000"/>
                    <a:alpha val="45000"/>
                  </a:schemeClr>
                </a:outerShdw>
              </a:effectLst>
              <a:latin typeface="微軟正黑體 (本文)"/>
              <a:ea typeface="+mn-ea"/>
              <a:cs typeface="+mn-cs"/>
            </a:endParaRPr>
          </a:p>
        </p:txBody>
      </p:sp>
      <p:sp>
        <p:nvSpPr>
          <p:cNvPr id="17411" name="Content Placeholder 2"/>
          <p:cNvSpPr>
            <a:spLocks noGrp="1"/>
          </p:cNvSpPr>
          <p:nvPr>
            <p:ph idx="1"/>
          </p:nvPr>
        </p:nvSpPr>
        <p:spPr>
          <a:prstGeom prst="rect">
            <a:avLst/>
          </a:prstGeom>
        </p:spPr>
        <p:txBody>
          <a:bodyPr/>
          <a:lstStyle/>
          <a:p>
            <a:pPr indent="-286922">
              <a:lnSpc>
                <a:spcPct val="90000"/>
              </a:lnSpc>
              <a:spcBef>
                <a:spcPct val="30000"/>
              </a:spcBef>
              <a:buClr>
                <a:schemeClr val="tx2"/>
              </a:buClr>
              <a:buSzPct val="95000"/>
              <a:buFont typeface="Arial" pitchFamily="34" charset="0"/>
              <a:buChar char="•"/>
              <a:tabLst>
                <a:tab pos="514476" algn="l"/>
              </a:tabLst>
              <a:defRPr/>
            </a:pPr>
            <a:r>
              <a:rPr lang="zh-TW" altLang="en-US" b="1" kern="1200" dirty="0" smtClean="0">
                <a:ln>
                  <a:prstDash val="solid"/>
                </a:ln>
                <a:solidFill>
                  <a:srgbClr val="800000"/>
                </a:solidFill>
                <a:effectLst>
                  <a:outerShdw blurRad="88000" dist="50800" dir="5040000" algn="tl">
                    <a:schemeClr val="accent4">
                      <a:tint val="80000"/>
                      <a:satMod val="250000"/>
                      <a:alpha val="45000"/>
                    </a:schemeClr>
                  </a:outerShdw>
                </a:effectLst>
                <a:latin typeface="微軟正黑體 (本文)"/>
              </a:rPr>
              <a:t>容量管理</a:t>
            </a:r>
            <a:endParaRPr lang="en-US" altLang="en-US" b="1" kern="1200" dirty="0" smtClean="0">
              <a:ln>
                <a:prstDash val="solid"/>
              </a:ln>
              <a:solidFill>
                <a:srgbClr val="800000"/>
              </a:solidFill>
              <a:effectLst>
                <a:outerShdw blurRad="88000" dist="50800" dir="5040000" algn="tl">
                  <a:schemeClr val="accent4">
                    <a:tint val="80000"/>
                    <a:satMod val="250000"/>
                    <a:alpha val="45000"/>
                  </a:schemeClr>
                </a:outerShdw>
              </a:effectLst>
              <a:latin typeface="微軟正黑體 (本文)"/>
            </a:endParaRPr>
          </a:p>
          <a:p>
            <a:pPr lvl="1"/>
            <a:r>
              <a:rPr lang="en-US" sz="2400" dirty="0" smtClean="0"/>
              <a:t>P2V </a:t>
            </a:r>
            <a:r>
              <a:rPr lang="zh-TW" altLang="en-US" sz="2400" dirty="0" smtClean="0"/>
              <a:t>轉移後最常忽略容量問題</a:t>
            </a:r>
            <a:endParaRPr lang="en-US" sz="2400" dirty="0" smtClean="0"/>
          </a:p>
          <a:p>
            <a:pPr lvl="1"/>
            <a:r>
              <a:rPr lang="zh-TW" altLang="en-US" sz="2400" dirty="0" smtClean="0"/>
              <a:t>挑戰</a:t>
            </a:r>
            <a:endParaRPr lang="en-US" sz="2400" dirty="0" smtClean="0"/>
          </a:p>
          <a:p>
            <a:pPr lvl="2"/>
            <a:r>
              <a:rPr lang="en-US" sz="2000" dirty="0" smtClean="0"/>
              <a:t>Memory</a:t>
            </a:r>
          </a:p>
          <a:p>
            <a:pPr lvl="2"/>
            <a:r>
              <a:rPr lang="en-US" sz="2000" dirty="0" smtClean="0"/>
              <a:t>CPU</a:t>
            </a:r>
          </a:p>
          <a:p>
            <a:pPr lvl="2"/>
            <a:r>
              <a:rPr lang="en-US" sz="2000" dirty="0" smtClean="0"/>
              <a:t>Storage (I/O </a:t>
            </a:r>
            <a:r>
              <a:rPr lang="zh-TW" altLang="en-US" sz="2000" dirty="0" smtClean="0"/>
              <a:t>及磁碟陣列容量</a:t>
            </a:r>
            <a:r>
              <a:rPr lang="en-US" sz="2000" dirty="0" smtClean="0"/>
              <a:t>)</a:t>
            </a:r>
          </a:p>
          <a:p>
            <a:pPr lvl="2"/>
            <a:r>
              <a:rPr lang="en-US" sz="2000" dirty="0" smtClean="0"/>
              <a:t>Network I/O</a:t>
            </a:r>
          </a:p>
          <a:p>
            <a:pPr lvl="1"/>
            <a:r>
              <a:rPr lang="zh-TW" altLang="en-US" sz="2400" dirty="0" smtClean="0"/>
              <a:t>迷思</a:t>
            </a:r>
            <a:r>
              <a:rPr lang="en-US" sz="2400" dirty="0" smtClean="0"/>
              <a:t>?</a:t>
            </a:r>
          </a:p>
          <a:p>
            <a:pPr lvl="2"/>
            <a:r>
              <a:rPr lang="zh-TW" altLang="en-US" sz="2000" dirty="0" smtClean="0"/>
              <a:t>多少成本才算恰當</a:t>
            </a:r>
            <a:r>
              <a:rPr lang="en-US" sz="2000" dirty="0" smtClean="0"/>
              <a:t>?</a:t>
            </a:r>
          </a:p>
          <a:p>
            <a:pPr lvl="1"/>
            <a:r>
              <a:rPr lang="zh-TW" altLang="en-US" sz="2400" dirty="0" smtClean="0"/>
              <a:t>如何監測</a:t>
            </a:r>
            <a:r>
              <a:rPr lang="en-US" sz="2400" dirty="0" smtClean="0"/>
              <a:t>/</a:t>
            </a:r>
            <a:r>
              <a:rPr lang="zh-TW" altLang="en-US" sz="2400" dirty="0" smtClean="0"/>
              <a:t>預警</a:t>
            </a:r>
            <a:endParaRPr lang="en-US" sz="2400" dirty="0" smtClean="0"/>
          </a:p>
          <a:p>
            <a:pPr lvl="1"/>
            <a:r>
              <a:rPr lang="en-US" sz="2400" dirty="0" smtClean="0"/>
              <a:t>VM </a:t>
            </a:r>
            <a:r>
              <a:rPr lang="zh-TW" altLang="en-US" sz="2400" dirty="0" smtClean="0"/>
              <a:t>負載該如何平衡</a:t>
            </a:r>
            <a:r>
              <a:rPr lang="en-US" altLang="zh-TW" sz="2400" dirty="0" smtClean="0"/>
              <a:t>?</a:t>
            </a:r>
            <a:endParaRPr lang="en-US" sz="2400" dirty="0" smtClean="0"/>
          </a:p>
        </p:txBody>
      </p:sp>
      <p:pic>
        <p:nvPicPr>
          <p:cNvPr id="17413" name="Picture 1"/>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786578" y="2143116"/>
            <a:ext cx="1729753" cy="1725611"/>
          </a:xfrm>
          <a:prstGeom prst="rect">
            <a:avLst/>
          </a:prstGeom>
          <a:noFill/>
          <a:ln w="9525" algn="ctr">
            <a:noFill/>
            <a:miter lim="800000"/>
            <a:headEnd/>
            <a:tailEnd/>
          </a:ln>
        </p:spPr>
      </p:pic>
      <p:pic>
        <p:nvPicPr>
          <p:cNvPr id="5" name="Picture 2" descr="C:\Documents and Settings\Pennie\My Documents\ACERDATA (D)\Pennie's documents\MS Image\Shapes and Graphics\people\yellow 3 business people silhouette.png"/>
          <p:cNvPicPr>
            <a:picLocks noChangeAspect="1" noChangeArrowheads="1"/>
          </p:cNvPicPr>
          <p:nvPr/>
        </p:nvPicPr>
        <p:blipFill>
          <a:blip r:embed="rId4">
            <a:grayscl/>
            <a:lum bright="-10000"/>
          </a:blip>
          <a:srcRect/>
          <a:stretch>
            <a:fillRect/>
          </a:stretch>
        </p:blipFill>
        <p:spPr bwMode="auto">
          <a:xfrm>
            <a:off x="5715008" y="3000233"/>
            <a:ext cx="2600519" cy="3071973"/>
          </a:xfrm>
          <a:prstGeom prst="rect">
            <a:avLst/>
          </a:prstGeom>
          <a:noFill/>
        </p:spPr>
      </p:pic>
      <p:sp>
        <p:nvSpPr>
          <p:cNvPr id="6" name="Rectangle 7"/>
          <p:cNvSpPr/>
          <p:nvPr/>
        </p:nvSpPr>
        <p:spPr>
          <a:xfrm>
            <a:off x="5806250" y="3931019"/>
            <a:ext cx="2418034" cy="584775"/>
          </a:xfrm>
          <a:prstGeom prst="rect">
            <a:avLst/>
          </a:prstGeom>
        </p:spPr>
        <p:txBody>
          <a:bodyPr wrap="none">
            <a:spAutoFit/>
          </a:bodyPr>
          <a:lstStyle/>
          <a:p>
            <a:pPr algn="ctr"/>
            <a:r>
              <a:rPr lang="en-US" sz="3200" b="1" dirty="0" smtClean="0">
                <a:solidFill>
                  <a:schemeClr val="bg1"/>
                </a:solidFill>
                <a:effectLst>
                  <a:glow rad="228600">
                    <a:schemeClr val="tx1">
                      <a:alpha val="40000"/>
                    </a:schemeClr>
                  </a:glow>
                </a:effectLst>
              </a:rPr>
              <a:t>IT Challenges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000" dirty="0" smtClean="0"/>
              <a:t>無論實</a:t>
            </a:r>
            <a:r>
              <a:rPr lang="en-US" altLang="zh-TW" sz="4000" dirty="0" smtClean="0"/>
              <a:t>/</a:t>
            </a:r>
            <a:r>
              <a:rPr lang="zh-TW" altLang="en-US" sz="4000" dirty="0" smtClean="0"/>
              <a:t>虛</a:t>
            </a:r>
            <a:r>
              <a:rPr lang="en-US" altLang="zh-TW" sz="4000" dirty="0" smtClean="0"/>
              <a:t>…</a:t>
            </a:r>
            <a:br>
              <a:rPr lang="en-US" altLang="zh-TW" sz="4000" dirty="0" smtClean="0"/>
            </a:br>
            <a:r>
              <a:rPr lang="zh-TW" altLang="en-US" sz="4000" dirty="0" smtClean="0"/>
              <a:t>穩定的環境終究還是王道</a:t>
            </a:r>
            <a:endParaRPr lang="zh-TW" altLang="en-US" sz="4000" dirty="0"/>
          </a:p>
        </p:txBody>
      </p:sp>
      <p:pic>
        <p:nvPicPr>
          <p:cNvPr id="1026"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928662" y="1682163"/>
            <a:ext cx="7050675" cy="439004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 name="矩形 109"/>
          <p:cNvSpPr/>
          <p:nvPr/>
        </p:nvSpPr>
        <p:spPr>
          <a:xfrm>
            <a:off x="142908" y="1571612"/>
            <a:ext cx="8858248" cy="5286388"/>
          </a:xfrm>
          <a:prstGeom prst="rect">
            <a:avLst/>
          </a:prstGeom>
          <a:ln/>
        </p:spPr>
        <p:style>
          <a:lnRef idx="1">
            <a:schemeClr val="accent4"/>
          </a:lnRef>
          <a:fillRef idx="1003">
            <a:schemeClr val="lt2"/>
          </a:fillRef>
          <a:effectRef idx="1">
            <a:schemeClr val="accent4"/>
          </a:effectRef>
          <a:fontRef idx="minor">
            <a:schemeClr val="dk1"/>
          </a:fontRef>
        </p:style>
        <p:txBody>
          <a:bodyPr rtlCol="0" anchor="ctr"/>
          <a:lstStyle/>
          <a:p>
            <a:pPr algn="ctr"/>
            <a:endParaRPr lang="zh-TW" altLang="en-US"/>
          </a:p>
        </p:txBody>
      </p:sp>
      <p:sp>
        <p:nvSpPr>
          <p:cNvPr id="4" name="標題 3"/>
          <p:cNvSpPr>
            <a:spLocks noGrp="1"/>
          </p:cNvSpPr>
          <p:nvPr>
            <p:ph type="title"/>
          </p:nvPr>
        </p:nvSpPr>
        <p:spPr/>
        <p:txBody>
          <a:bodyPr/>
          <a:lstStyle/>
          <a:p>
            <a:r>
              <a:rPr lang="en-US" altLang="zh-TW" sz="4000" dirty="0" smtClean="0"/>
              <a:t>2. </a:t>
            </a:r>
            <a:r>
              <a:rPr lang="zh-TW" altLang="en-US" sz="4000" dirty="0" smtClean="0"/>
              <a:t>端對端監測</a:t>
            </a:r>
            <a:r>
              <a:rPr lang="en-US" altLang="zh-TW" sz="4000" dirty="0" smtClean="0"/>
              <a:t> – </a:t>
            </a:r>
            <a:r>
              <a:rPr lang="zh-TW" altLang="en-US" sz="4000" dirty="0" smtClean="0"/>
              <a:t>確保</a:t>
            </a:r>
            <a:r>
              <a:rPr lang="en-US" altLang="zh-TW" dirty="0" smtClean="0"/>
              <a:t>IT</a:t>
            </a:r>
            <a:r>
              <a:rPr lang="zh-TW" altLang="en-US" sz="4000" dirty="0" smtClean="0"/>
              <a:t>服務可用</a:t>
            </a:r>
            <a:r>
              <a:rPr lang="en-US" sz="4000" dirty="0" smtClean="0"/>
              <a:t/>
            </a:r>
            <a:br>
              <a:rPr lang="en-US" sz="4000" dirty="0" smtClean="0"/>
            </a:br>
            <a:r>
              <a:rPr lang="en-US" sz="2000" dirty="0" smtClean="0">
                <a:ln w="10160">
                  <a:solidFill>
                    <a:schemeClr val="accent1"/>
                  </a:solidFill>
                  <a:prstDash val="solid"/>
                </a:ln>
                <a:solidFill>
                  <a:sysClr val="windowText" lastClr="000000"/>
                </a:solidFill>
                <a:effectLst>
                  <a:outerShdw blurRad="38100" dist="32000" dir="5400000" algn="tl">
                    <a:srgbClr val="000000">
                      <a:alpha val="30000"/>
                    </a:srgbClr>
                  </a:outerShdw>
                </a:effectLst>
              </a:rPr>
              <a:t>Proactive platform, application and service-level monitoring</a:t>
            </a:r>
            <a:endParaRPr lang="zh-TW" altLang="en-US" sz="4000" dirty="0">
              <a:solidFill>
                <a:sysClr val="windowText" lastClr="000000"/>
              </a:solidFill>
            </a:endParaRPr>
          </a:p>
        </p:txBody>
      </p:sp>
      <p:sp>
        <p:nvSpPr>
          <p:cNvPr id="60" name="AutoShape 15"/>
          <p:cNvSpPr>
            <a:spLocks noChangeArrowheads="1"/>
          </p:cNvSpPr>
          <p:nvPr/>
        </p:nvSpPr>
        <p:spPr bwMode="auto">
          <a:xfrm rot="16200000">
            <a:off x="2663276" y="-650587"/>
            <a:ext cx="1287758" cy="6069185"/>
          </a:xfrm>
          <a:prstGeom prst="roundRect">
            <a:avLst>
              <a:gd name="adj" fmla="val 8321"/>
            </a:avLst>
          </a:prstGeom>
          <a:gradFill>
            <a:gsLst>
              <a:gs pos="0">
                <a:sysClr val="windowText" lastClr="000000">
                  <a:alpha val="18000"/>
                </a:sysClr>
              </a:gs>
              <a:gs pos="100000">
                <a:sysClr val="windowText" lastClr="000000">
                  <a:alpha val="0"/>
                </a:sysClr>
              </a:gs>
            </a:gsLst>
            <a:lin ang="5400000" scaled="0"/>
          </a:gradFill>
          <a:ln w="25400" cap="flat" cmpd="sng" algn="ctr">
            <a:noFill/>
            <a:prstDash val="solid"/>
          </a:ln>
          <a:effectLst/>
          <a:scene3d>
            <a:camera prst="orthographicFront">
              <a:rot lat="0" lon="0" rev="0"/>
            </a:camera>
            <a:lightRig rig="contrasting" dir="t">
              <a:rot lat="0" lon="0" rev="5400000"/>
            </a:lightRig>
          </a:scene3d>
          <a:sp3d prstMaterial="metal">
            <a:bevelT w="88900" h="88900"/>
          </a:sp3d>
        </p:spPr>
        <p:txBody>
          <a:bodyPr tIns="0" bIns="45720" rtlCol="0" anchor="b"/>
          <a:lstStyle/>
          <a:p>
            <a:pPr marL="0" marR="0" lvl="0" indent="0" algn="ctr" defTabSz="457200" rtl="0" eaLnBrk="1" fontAlgn="auto" latinLnBrk="0" hangingPunct="1">
              <a:lnSpc>
                <a:spcPct val="80000"/>
              </a:lnSpc>
              <a:spcBef>
                <a:spcPts val="0"/>
              </a:spcBef>
              <a:spcAft>
                <a:spcPts val="0"/>
              </a:spcAft>
              <a:buClrTx/>
              <a:buSzTx/>
              <a:buFontTx/>
              <a:buNone/>
              <a:tabLst>
                <a:tab pos="5999790" algn="r"/>
              </a:tabLst>
              <a:defRPr/>
            </a:pPr>
            <a:endParaRPr kumimoji="0" lang="en-US" sz="1800" b="0" i="0" u="none" strike="noStrike" kern="1200" cap="none" spc="-100" normalizeH="0" baseline="0" noProof="0" dirty="0">
              <a:ln>
                <a:noFill/>
              </a:ln>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uLnTx/>
              <a:uFillTx/>
              <a:latin typeface="+mn-lt"/>
              <a:ea typeface="+mn-ea"/>
              <a:cs typeface="+mn-cs"/>
            </a:endParaRPr>
          </a:p>
        </p:txBody>
      </p:sp>
      <p:sp>
        <p:nvSpPr>
          <p:cNvPr id="61" name="AutoShape 15"/>
          <p:cNvSpPr>
            <a:spLocks noChangeArrowheads="1"/>
          </p:cNvSpPr>
          <p:nvPr/>
        </p:nvSpPr>
        <p:spPr bwMode="auto">
          <a:xfrm rot="16200000">
            <a:off x="2364964" y="1060240"/>
            <a:ext cx="1884383" cy="6069185"/>
          </a:xfrm>
          <a:prstGeom prst="roundRect">
            <a:avLst>
              <a:gd name="adj" fmla="val 8321"/>
            </a:avLst>
          </a:prstGeom>
          <a:gradFill>
            <a:gsLst>
              <a:gs pos="0">
                <a:sysClr val="windowText" lastClr="000000">
                  <a:alpha val="18000"/>
                </a:sysClr>
              </a:gs>
              <a:gs pos="100000">
                <a:sysClr val="windowText" lastClr="000000">
                  <a:alpha val="0"/>
                </a:sysClr>
              </a:gs>
            </a:gsLst>
            <a:lin ang="5400000" scaled="0"/>
          </a:gradFill>
          <a:ln w="25400" cap="flat" cmpd="sng" algn="ctr">
            <a:noFill/>
            <a:prstDash val="solid"/>
          </a:ln>
          <a:effectLst/>
          <a:scene3d>
            <a:camera prst="orthographicFront">
              <a:rot lat="0" lon="0" rev="0"/>
            </a:camera>
            <a:lightRig rig="contrasting" dir="t">
              <a:rot lat="0" lon="0" rev="5400000"/>
            </a:lightRig>
          </a:scene3d>
          <a:sp3d prstMaterial="metal">
            <a:bevelT w="88900" h="88900"/>
          </a:sp3d>
        </p:spPr>
        <p:txBody>
          <a:bodyPr tIns="0" bIns="45720" rtlCol="0" anchor="b"/>
          <a:lstStyle/>
          <a:p>
            <a:pPr marL="0" marR="0" lvl="0" indent="0" algn="ctr" defTabSz="457200" rtl="0" eaLnBrk="1" fontAlgn="auto" latinLnBrk="0" hangingPunct="1">
              <a:lnSpc>
                <a:spcPct val="80000"/>
              </a:lnSpc>
              <a:spcBef>
                <a:spcPts val="0"/>
              </a:spcBef>
              <a:spcAft>
                <a:spcPts val="0"/>
              </a:spcAft>
              <a:buClrTx/>
              <a:buSzTx/>
              <a:buFontTx/>
              <a:buNone/>
              <a:tabLst>
                <a:tab pos="5999790" algn="r"/>
              </a:tabLst>
              <a:defRPr/>
            </a:pPr>
            <a:endParaRPr kumimoji="0" lang="en-US" sz="1800" b="0" i="0" u="none" strike="noStrike" kern="1200" cap="none" spc="-100" normalizeH="0" baseline="0" noProof="0" dirty="0">
              <a:ln>
                <a:noFill/>
              </a:ln>
              <a:gradFill flip="none" rotWithShape="1">
                <a:gsLst>
                  <a:gs pos="26000">
                    <a:prstClr val="white">
                      <a:lumMod val="75000"/>
                    </a:prstClr>
                  </a:gs>
                  <a:gs pos="50000">
                    <a:prstClr val="white">
                      <a:shade val="100000"/>
                      <a:satMod val="115000"/>
                    </a:prstClr>
                  </a:gs>
                </a:gsLst>
                <a:lin ang="16200000" scaled="1"/>
                <a:tileRect/>
              </a:gradFill>
              <a:effectLst>
                <a:outerShdw blurRad="38100" dist="38100" dir="2700000" algn="tl">
                  <a:srgbClr val="000000">
                    <a:alpha val="43137"/>
                  </a:srgbClr>
                </a:outerShdw>
              </a:effectLst>
              <a:uLnTx/>
              <a:uFillTx/>
              <a:latin typeface="+mn-lt"/>
              <a:ea typeface="+mn-ea"/>
              <a:cs typeface="+mn-cs"/>
            </a:endParaRPr>
          </a:p>
        </p:txBody>
      </p:sp>
      <p:sp>
        <p:nvSpPr>
          <p:cNvPr id="62" name="Pentagon 28"/>
          <p:cNvSpPr/>
          <p:nvPr/>
        </p:nvSpPr>
        <p:spPr>
          <a:xfrm>
            <a:off x="356148" y="1734606"/>
            <a:ext cx="1712529" cy="1289670"/>
          </a:xfrm>
          <a:prstGeom prst="homePlate">
            <a:avLst>
              <a:gd name="adj" fmla="val 43474"/>
            </a:avLst>
          </a:prstGeom>
          <a:gradFill>
            <a:gsLst>
              <a:gs pos="0">
                <a:srgbClr val="009DD3">
                  <a:alpha val="55000"/>
                </a:srgbClr>
              </a:gs>
              <a:gs pos="100000">
                <a:srgbClr val="133872">
                  <a:alpha val="0"/>
                </a:srgbClr>
              </a:gs>
            </a:gsLst>
            <a:lin ang="10800000" scaled="0"/>
          </a:gradFill>
          <a:ln w="12700" cap="flat" cmpd="sng" algn="ctr">
            <a:noFill/>
            <a:prstDash val="solid"/>
            <a:round/>
            <a:headEnd type="none" w="med" len="med"/>
            <a:tailEnd type="none" w="med" len="med"/>
          </a:ln>
          <a:effectLst>
            <a:outerShdw blurRad="393700" dist="38100" algn="l" rotWithShape="0">
              <a:prstClr val="black">
                <a:alpha val="40000"/>
              </a:prstClr>
            </a:outerShdw>
          </a:effectLst>
        </p:spPr>
        <p:txBody>
          <a:bodyPr vert="horz" wrap="square" lIns="91440" tIns="0" rIns="0" bIns="0" numCol="1" rtlCol="0" anchor="ctr" anchorCtr="0" compatLnSpc="1">
            <a:prstTxWarp prst="textNoShape">
              <a:avLst/>
            </a:prstTxWarp>
          </a:bodyPr>
          <a:lstStyle/>
          <a:p>
            <a:pPr algn="l" defTabSz="457200" rtl="0" fontAlgn="base">
              <a:lnSpc>
                <a:spcPct val="90000"/>
              </a:lnSpc>
              <a:spcBef>
                <a:spcPct val="0"/>
              </a:spcBef>
              <a:spcAft>
                <a:spcPct val="0"/>
              </a:spcAft>
              <a:buClr>
                <a:srgbClr val="FFFFFF"/>
              </a:buClr>
              <a:buSzPct val="95000"/>
              <a:tabLst>
                <a:tab pos="514476" algn="l"/>
              </a:tabLst>
              <a:defRPr/>
            </a:pPr>
            <a:r>
              <a:rPr lang="zh-TW" altLang="en-US" b="1" kern="1200"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n-lt"/>
                <a:ea typeface="+mn-ea"/>
                <a:cs typeface="Arial" charset="0"/>
              </a:rPr>
              <a:t>可解決的問題</a:t>
            </a:r>
            <a:endParaRPr lang="en-US" altLang="zh-CN" b="1" kern="1200" spc="-10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n-lt"/>
              <a:ea typeface="+mn-ea"/>
              <a:cs typeface="Arial" charset="0"/>
            </a:endParaRPr>
          </a:p>
        </p:txBody>
      </p:sp>
      <p:sp>
        <p:nvSpPr>
          <p:cNvPr id="64" name="Rectangle 6"/>
          <p:cNvSpPr txBox="1">
            <a:spLocks noChangeArrowheads="1"/>
          </p:cNvSpPr>
          <p:nvPr/>
        </p:nvSpPr>
        <p:spPr>
          <a:xfrm>
            <a:off x="1973159" y="1692307"/>
            <a:ext cx="3598973" cy="1364989"/>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109728" tIns="54864" rIns="109728" bIns="54864" rtlCol="0" anchor="ctr">
            <a:spAutoFit/>
          </a:bodyPr>
          <a:lstStyle/>
          <a:p>
            <a:pPr marL="344488" lvl="1" indent="-233363" algn="l" defTabSz="457200" rtl="0" fontAlgn="base">
              <a:lnSpc>
                <a:spcPct val="90000"/>
              </a:lnSpc>
              <a:spcAft>
                <a:spcPts val="600"/>
              </a:spcAft>
              <a:buSzPct val="80000"/>
              <a:buFontTx/>
              <a:buBlip>
                <a:blip r:embed="rId3"/>
              </a:buBlip>
              <a:tabLst>
                <a:tab pos="173038" algn="l"/>
              </a:tabLst>
              <a:defRPr/>
            </a:pPr>
            <a:r>
              <a:rPr lang="en-US" altLang="ja-JP" sz="1700" b="1" kern="1200" dirty="0">
                <a:solidFill>
                  <a:prstClr val="white"/>
                </a:solidFill>
                <a:effectLst>
                  <a:outerShdw blurRad="38100" dist="38100" dir="2700000" algn="tl">
                    <a:srgbClr val="000000">
                      <a:alpha val="43137"/>
                    </a:srgbClr>
                  </a:outerShdw>
                </a:effectLst>
                <a:latin typeface="+mj-ea"/>
                <a:ea typeface="+mj-ea"/>
                <a:cs typeface="+mn-cs"/>
              </a:rPr>
              <a:t>IT </a:t>
            </a:r>
            <a:r>
              <a:rPr lang="zh-TW" altLang="en-US" sz="1700" b="1" kern="1200" dirty="0" smtClean="0">
                <a:solidFill>
                  <a:prstClr val="white"/>
                </a:solidFill>
                <a:effectLst>
                  <a:outerShdw blurRad="38100" dist="38100" dir="2700000" algn="tl">
                    <a:srgbClr val="000000">
                      <a:alpha val="43137"/>
                    </a:srgbClr>
                  </a:outerShdw>
                </a:effectLst>
                <a:latin typeface="+mj-ea"/>
                <a:ea typeface="+mj-ea"/>
                <a:cs typeface="+mn-cs"/>
              </a:rPr>
              <a:t>服務</a:t>
            </a:r>
            <a:r>
              <a:rPr lang="en-US" altLang="ja-JP" sz="1700" b="1" kern="1200" dirty="0" smtClean="0">
                <a:solidFill>
                  <a:prstClr val="white"/>
                </a:solidFill>
                <a:effectLst>
                  <a:outerShdw blurRad="38100" dist="38100" dir="2700000" algn="tl">
                    <a:srgbClr val="000000">
                      <a:alpha val="43137"/>
                    </a:srgbClr>
                  </a:outerShdw>
                </a:effectLst>
                <a:latin typeface="+mj-ea"/>
                <a:ea typeface="+mj-ea"/>
                <a:cs typeface="+mn-cs"/>
              </a:rPr>
              <a:t>, </a:t>
            </a:r>
            <a:r>
              <a:rPr lang="zh-TW" altLang="en-US" sz="1700" b="1" kern="1200" dirty="0" smtClean="0">
                <a:solidFill>
                  <a:prstClr val="white"/>
                </a:solidFill>
                <a:effectLst>
                  <a:outerShdw blurRad="38100" dist="38100" dir="2700000" algn="tl">
                    <a:srgbClr val="000000">
                      <a:alpha val="43137"/>
                    </a:srgbClr>
                  </a:outerShdw>
                </a:effectLst>
                <a:latin typeface="+mj-ea"/>
                <a:ea typeface="+mj-ea"/>
                <a:cs typeface="+mn-cs"/>
              </a:rPr>
              <a:t>應用系統和主機必需很平順地運作</a:t>
            </a:r>
            <a:endParaRPr lang="en-US" altLang="ja-JP" sz="1700" b="1" kern="1200" dirty="0">
              <a:solidFill>
                <a:prstClr val="white"/>
              </a:solidFill>
              <a:effectLst>
                <a:outerShdw blurRad="38100" dist="38100" dir="2700000" algn="tl">
                  <a:srgbClr val="000000">
                    <a:alpha val="43137"/>
                  </a:srgbClr>
                </a:outerShdw>
              </a:effectLst>
              <a:latin typeface="+mj-ea"/>
              <a:ea typeface="+mj-ea"/>
              <a:cs typeface="+mn-cs"/>
            </a:endParaRPr>
          </a:p>
          <a:p>
            <a:pPr marL="344488" lvl="1" indent="-233363" defTabSz="457200">
              <a:lnSpc>
                <a:spcPct val="90000"/>
              </a:lnSpc>
              <a:spcAft>
                <a:spcPts val="600"/>
              </a:spcAft>
              <a:buSzPct val="80000"/>
              <a:buBlip>
                <a:blip r:embed="rId3"/>
              </a:buBlip>
              <a:tabLst>
                <a:tab pos="173038" algn="l"/>
              </a:tabLst>
              <a:defRPr/>
            </a:pPr>
            <a:r>
              <a:rPr lang="zh-TW" altLang="en-US" sz="1700" b="1" dirty="0" smtClean="0">
                <a:solidFill>
                  <a:prstClr val="white"/>
                </a:solidFill>
                <a:effectLst>
                  <a:outerShdw blurRad="38100" dist="38100" dir="2700000" algn="tl">
                    <a:srgbClr val="000000">
                      <a:alpha val="43137"/>
                    </a:srgbClr>
                  </a:outerShdw>
                </a:effectLst>
                <a:latin typeface="+mj-ea"/>
                <a:ea typeface="+mj-ea"/>
              </a:rPr>
              <a:t>壓力 </a:t>
            </a:r>
            <a:r>
              <a:rPr lang="en-US" altLang="zh-TW" sz="1700" b="1" dirty="0" smtClean="0">
                <a:solidFill>
                  <a:prstClr val="white"/>
                </a:solidFill>
                <a:effectLst>
                  <a:outerShdw blurRad="38100" dist="38100" dir="2700000" algn="tl">
                    <a:srgbClr val="000000">
                      <a:alpha val="43137"/>
                    </a:srgbClr>
                  </a:outerShdw>
                </a:effectLst>
                <a:latin typeface="+mj-ea"/>
                <a:ea typeface="+mj-ea"/>
              </a:rPr>
              <a:t>- </a:t>
            </a:r>
            <a:r>
              <a:rPr lang="zh-TW" altLang="en-US" sz="1700" b="1" dirty="0" smtClean="0">
                <a:solidFill>
                  <a:prstClr val="white"/>
                </a:solidFill>
                <a:effectLst>
                  <a:outerShdw blurRad="38100" dist="38100" dir="2700000" algn="tl">
                    <a:srgbClr val="000000">
                      <a:alpha val="43137"/>
                    </a:srgbClr>
                  </a:outerShdw>
                </a:effectLst>
                <a:latin typeface="+mj-ea"/>
                <a:ea typeface="+mj-ea"/>
              </a:rPr>
              <a:t>要求服務水平 </a:t>
            </a:r>
            <a:r>
              <a:rPr lang="en-US" altLang="zh-TW" sz="1700" b="1" dirty="0" smtClean="0">
                <a:solidFill>
                  <a:prstClr val="white"/>
                </a:solidFill>
                <a:effectLst>
                  <a:outerShdw blurRad="38100" dist="38100" dir="2700000" algn="tl">
                    <a:srgbClr val="000000">
                      <a:alpha val="43137"/>
                    </a:srgbClr>
                  </a:outerShdw>
                </a:effectLst>
                <a:latin typeface="+mj-ea"/>
                <a:ea typeface="+mj-ea"/>
              </a:rPr>
              <a:t>- </a:t>
            </a:r>
            <a:r>
              <a:rPr lang="zh-TW" altLang="en-US" sz="1700" b="1" dirty="0" smtClean="0">
                <a:solidFill>
                  <a:prstClr val="white"/>
                </a:solidFill>
                <a:effectLst>
                  <a:outerShdw blurRad="38100" dist="38100" dir="2700000" algn="tl">
                    <a:srgbClr val="000000">
                      <a:alpha val="43137"/>
                    </a:srgbClr>
                  </a:outerShdw>
                </a:effectLst>
                <a:latin typeface="+mj-ea"/>
                <a:ea typeface="+mj-ea"/>
              </a:rPr>
              <a:t>確保能有最好的正常持續運作時間與適時回應</a:t>
            </a:r>
            <a:endParaRPr lang="en-US" altLang="ja-JP" sz="1700" b="1" kern="1200" dirty="0">
              <a:solidFill>
                <a:prstClr val="white"/>
              </a:solidFill>
              <a:effectLst>
                <a:outerShdw blurRad="38100" dist="38100" dir="2700000" algn="tl">
                  <a:srgbClr val="000000">
                    <a:alpha val="43137"/>
                  </a:srgbClr>
                </a:outerShdw>
              </a:effectLst>
              <a:latin typeface="+mj-ea"/>
              <a:ea typeface="+mj-ea"/>
              <a:cs typeface="+mn-cs"/>
            </a:endParaRPr>
          </a:p>
        </p:txBody>
      </p:sp>
      <p:sp>
        <p:nvSpPr>
          <p:cNvPr id="65" name="Rectangle 7"/>
          <p:cNvSpPr>
            <a:spLocks noChangeArrowheads="1"/>
          </p:cNvSpPr>
          <p:nvPr/>
        </p:nvSpPr>
        <p:spPr bwMode="auto">
          <a:xfrm>
            <a:off x="1973160" y="3139887"/>
            <a:ext cx="3313220" cy="1911292"/>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wrap="square" lIns="109728" tIns="54864" rIns="109728" bIns="54864" anchor="ctr">
            <a:spAutoFit/>
          </a:bodyPr>
          <a:lstStyle/>
          <a:p>
            <a:pPr marL="344488" lvl="1" indent="-233363" algn="l" defTabSz="457200" rtl="0" fontAlgn="base">
              <a:lnSpc>
                <a:spcPct val="90000"/>
              </a:lnSpc>
              <a:spcBef>
                <a:spcPct val="20000"/>
              </a:spcBef>
              <a:spcAft>
                <a:spcPts val="600"/>
              </a:spcAft>
              <a:buSzPct val="80000"/>
              <a:buFontTx/>
              <a:buBlip>
                <a:blip r:embed="rId3"/>
              </a:buBlip>
              <a:tabLst>
                <a:tab pos="173038" algn="l"/>
              </a:tabLst>
              <a:defRPr/>
            </a:pPr>
            <a:r>
              <a:rPr lang="zh-TW" altLang="en-US" sz="1700" b="1" kern="1200" dirty="0" smtClean="0">
                <a:solidFill>
                  <a:prstClr val="white"/>
                </a:solidFill>
                <a:effectLst>
                  <a:outerShdw blurRad="38100" dist="38100" dir="2700000" algn="tl">
                    <a:srgbClr val="000000">
                      <a:alpha val="43137"/>
                    </a:srgbClr>
                  </a:outerShdw>
                </a:effectLst>
                <a:latin typeface="+mj-ea"/>
                <a:ea typeface="+mj-ea"/>
                <a:cs typeface="+mn-cs"/>
              </a:rPr>
              <a:t>主動地監視實體</a:t>
            </a:r>
            <a:r>
              <a:rPr lang="en-US" altLang="zh-TW" sz="1700" b="1" kern="1200" dirty="0" smtClean="0">
                <a:solidFill>
                  <a:prstClr val="white"/>
                </a:solidFill>
                <a:effectLst>
                  <a:outerShdw blurRad="38100" dist="38100" dir="2700000" algn="tl">
                    <a:srgbClr val="000000">
                      <a:alpha val="43137"/>
                    </a:srgbClr>
                  </a:outerShdw>
                </a:effectLst>
                <a:latin typeface="+mj-ea"/>
                <a:ea typeface="+mj-ea"/>
                <a:cs typeface="+mn-cs"/>
              </a:rPr>
              <a:t>, </a:t>
            </a:r>
            <a:r>
              <a:rPr lang="zh-TW" altLang="en-US" sz="1700" b="1" kern="1200" dirty="0" smtClean="0">
                <a:solidFill>
                  <a:prstClr val="white"/>
                </a:solidFill>
                <a:effectLst>
                  <a:outerShdw blurRad="38100" dist="38100" dir="2700000" algn="tl">
                    <a:srgbClr val="000000">
                      <a:alpha val="43137"/>
                    </a:srgbClr>
                  </a:outerShdw>
                </a:effectLst>
                <a:latin typeface="+mj-ea"/>
                <a:ea typeface="+mj-ea"/>
                <a:cs typeface="+mn-cs"/>
              </a:rPr>
              <a:t>虛擬異質平台的可用性</a:t>
            </a:r>
            <a:r>
              <a:rPr lang="en-US" altLang="zh-TW" sz="1700" b="1" kern="1200" dirty="0" smtClean="0">
                <a:solidFill>
                  <a:prstClr val="white"/>
                </a:solidFill>
                <a:effectLst>
                  <a:outerShdw blurRad="38100" dist="38100" dir="2700000" algn="tl">
                    <a:srgbClr val="000000">
                      <a:alpha val="43137"/>
                    </a:srgbClr>
                  </a:outerShdw>
                </a:effectLst>
                <a:latin typeface="+mj-ea"/>
                <a:ea typeface="+mj-ea"/>
                <a:cs typeface="+mn-cs"/>
              </a:rPr>
              <a:t>, </a:t>
            </a:r>
            <a:r>
              <a:rPr lang="zh-TW" altLang="en-US" sz="1700" b="1" kern="1200" dirty="0" smtClean="0">
                <a:solidFill>
                  <a:prstClr val="white"/>
                </a:solidFill>
                <a:effectLst>
                  <a:outerShdw blurRad="38100" dist="38100" dir="2700000" algn="tl">
                    <a:srgbClr val="000000">
                      <a:alpha val="43137"/>
                    </a:srgbClr>
                  </a:outerShdw>
                </a:effectLst>
                <a:latin typeface="+mj-ea"/>
                <a:ea typeface="+mj-ea"/>
                <a:cs typeface="+mn-cs"/>
              </a:rPr>
              <a:t>效能和組態</a:t>
            </a:r>
            <a:endParaRPr lang="en-US" altLang="ja-JP" sz="1700" b="1" kern="1200" dirty="0">
              <a:solidFill>
                <a:prstClr val="white"/>
              </a:solidFill>
              <a:effectLst>
                <a:outerShdw blurRad="38100" dist="38100" dir="2700000" algn="tl">
                  <a:srgbClr val="000000">
                    <a:alpha val="43137"/>
                  </a:srgbClr>
                </a:outerShdw>
              </a:effectLst>
              <a:latin typeface="+mj-ea"/>
              <a:ea typeface="+mj-ea"/>
              <a:cs typeface="+mn-cs"/>
            </a:endParaRPr>
          </a:p>
          <a:p>
            <a:pPr marL="344488" lvl="1" indent="-233363" algn="l" defTabSz="457200" rtl="0" fontAlgn="base">
              <a:lnSpc>
                <a:spcPct val="90000"/>
              </a:lnSpc>
              <a:spcBef>
                <a:spcPct val="20000"/>
              </a:spcBef>
              <a:spcAft>
                <a:spcPts val="600"/>
              </a:spcAft>
              <a:buSzPct val="80000"/>
              <a:buFontTx/>
              <a:buBlip>
                <a:blip r:embed="rId3"/>
              </a:buBlip>
              <a:tabLst>
                <a:tab pos="173038" algn="l"/>
              </a:tabLst>
              <a:defRPr/>
            </a:pPr>
            <a:r>
              <a:rPr lang="zh-TW" altLang="en-US" sz="1700" b="1" kern="1200" dirty="0" smtClean="0">
                <a:solidFill>
                  <a:prstClr val="white"/>
                </a:solidFill>
                <a:effectLst>
                  <a:outerShdw blurRad="38100" dist="38100" dir="2700000" algn="tl">
                    <a:srgbClr val="000000">
                      <a:alpha val="43137"/>
                    </a:srgbClr>
                  </a:outerShdw>
                </a:effectLst>
                <a:latin typeface="+mj-ea"/>
                <a:ea typeface="+mj-ea"/>
                <a:cs typeface="+mn-cs"/>
              </a:rPr>
              <a:t>實施深度的應用程式和服務水平監測</a:t>
            </a:r>
            <a:endParaRPr lang="en-US" altLang="zh-TW" sz="1700" b="1" kern="1200" dirty="0" smtClean="0">
              <a:solidFill>
                <a:prstClr val="white"/>
              </a:solidFill>
              <a:effectLst>
                <a:outerShdw blurRad="38100" dist="38100" dir="2700000" algn="tl">
                  <a:srgbClr val="000000">
                    <a:alpha val="43137"/>
                  </a:srgbClr>
                </a:outerShdw>
              </a:effectLst>
              <a:latin typeface="+mj-ea"/>
              <a:ea typeface="+mj-ea"/>
              <a:cs typeface="+mn-cs"/>
            </a:endParaRPr>
          </a:p>
          <a:p>
            <a:pPr marL="344488" lvl="1" indent="-233363" algn="l" defTabSz="457200" rtl="0" fontAlgn="base">
              <a:lnSpc>
                <a:spcPct val="90000"/>
              </a:lnSpc>
              <a:spcBef>
                <a:spcPct val="20000"/>
              </a:spcBef>
              <a:spcAft>
                <a:spcPts val="600"/>
              </a:spcAft>
              <a:buSzPct val="80000"/>
              <a:buFontTx/>
              <a:buBlip>
                <a:blip r:embed="rId3"/>
              </a:buBlip>
              <a:tabLst>
                <a:tab pos="173038" algn="l"/>
              </a:tabLst>
              <a:defRPr/>
            </a:pPr>
            <a:r>
              <a:rPr lang="zh-TW" altLang="en-US" sz="1700" b="1" dirty="0" smtClean="0">
                <a:solidFill>
                  <a:prstClr val="white"/>
                </a:solidFill>
                <a:effectLst>
                  <a:outerShdw blurRad="38100" dist="38100" dir="2700000" algn="tl">
                    <a:srgbClr val="000000">
                      <a:alpha val="43137"/>
                    </a:srgbClr>
                  </a:outerShdw>
                </a:effectLst>
                <a:latin typeface="+mj-ea"/>
                <a:ea typeface="+mj-ea"/>
              </a:rPr>
              <a:t>提供資源用量的詳盡報告</a:t>
            </a:r>
            <a:endParaRPr lang="en-US" altLang="zh-TW" sz="1700" b="1" dirty="0" smtClean="0">
              <a:solidFill>
                <a:prstClr val="white"/>
              </a:solidFill>
              <a:effectLst>
                <a:outerShdw blurRad="38100" dist="38100" dir="2700000" algn="tl">
                  <a:srgbClr val="000000">
                    <a:alpha val="43137"/>
                  </a:srgbClr>
                </a:outerShdw>
              </a:effectLst>
              <a:latin typeface="+mj-ea"/>
              <a:ea typeface="+mj-ea"/>
            </a:endParaRPr>
          </a:p>
          <a:p>
            <a:pPr marL="344488" lvl="1" indent="-233363" algn="l" defTabSz="457200" rtl="0" fontAlgn="base">
              <a:lnSpc>
                <a:spcPct val="90000"/>
              </a:lnSpc>
              <a:spcBef>
                <a:spcPct val="20000"/>
              </a:spcBef>
              <a:spcAft>
                <a:spcPts val="600"/>
              </a:spcAft>
              <a:buSzPct val="80000"/>
              <a:buFontTx/>
              <a:buBlip>
                <a:blip r:embed="rId3"/>
              </a:buBlip>
              <a:tabLst>
                <a:tab pos="173038" algn="l"/>
              </a:tabLst>
              <a:defRPr/>
            </a:pPr>
            <a:r>
              <a:rPr lang="zh-TW" altLang="en-US" sz="1700" b="1" kern="1200" dirty="0" smtClean="0">
                <a:solidFill>
                  <a:prstClr val="white"/>
                </a:solidFill>
                <a:effectLst>
                  <a:outerShdw blurRad="38100" dist="38100" dir="2700000" algn="tl">
                    <a:srgbClr val="000000">
                      <a:alpha val="43137"/>
                    </a:srgbClr>
                  </a:outerShdw>
                </a:effectLst>
                <a:latin typeface="+mj-ea"/>
                <a:ea typeface="+mj-ea"/>
                <a:cs typeface="+mn-cs"/>
              </a:rPr>
              <a:t>所見即所得的管理環境</a:t>
            </a:r>
            <a:endParaRPr lang="en-US" altLang="ja-JP" sz="1700" b="1" kern="1200" dirty="0">
              <a:solidFill>
                <a:prstClr val="white"/>
              </a:solidFill>
              <a:effectLst>
                <a:outerShdw blurRad="38100" dist="38100" dir="2700000" algn="tl">
                  <a:srgbClr val="000000">
                    <a:alpha val="43137"/>
                  </a:srgbClr>
                </a:outerShdw>
              </a:effectLst>
              <a:latin typeface="+mj-ea"/>
              <a:ea typeface="+mj-ea"/>
              <a:cs typeface="+mn-cs"/>
            </a:endParaRPr>
          </a:p>
        </p:txBody>
      </p:sp>
      <p:sp>
        <p:nvSpPr>
          <p:cNvPr id="66" name="Pentagon 44"/>
          <p:cNvSpPr/>
          <p:nvPr/>
        </p:nvSpPr>
        <p:spPr>
          <a:xfrm>
            <a:off x="364941" y="3147368"/>
            <a:ext cx="1712530" cy="1890346"/>
          </a:xfrm>
          <a:prstGeom prst="homePlate">
            <a:avLst>
              <a:gd name="adj" fmla="val 32167"/>
            </a:avLst>
          </a:prstGeom>
          <a:gradFill>
            <a:gsLst>
              <a:gs pos="0">
                <a:srgbClr val="009DD3">
                  <a:alpha val="55000"/>
                </a:srgbClr>
              </a:gs>
              <a:gs pos="100000">
                <a:srgbClr val="133872">
                  <a:alpha val="0"/>
                </a:srgbClr>
              </a:gs>
            </a:gsLst>
            <a:lin ang="10800000" scaled="0"/>
          </a:gradFill>
          <a:ln w="12700" cap="flat" cmpd="sng" algn="ctr">
            <a:noFill/>
            <a:prstDash val="solid"/>
            <a:round/>
            <a:headEnd type="none" w="med" len="med"/>
            <a:tailEnd type="none" w="med" len="med"/>
          </a:ln>
          <a:effectLst>
            <a:outerShdw blurRad="393700" dist="38100" algn="l" rotWithShape="0">
              <a:prstClr val="black">
                <a:alpha val="40000"/>
              </a:prstClr>
            </a:outerShdw>
          </a:effectLst>
        </p:spPr>
        <p:txBody>
          <a:bodyPr vert="horz" wrap="square" lIns="91440" tIns="0" rIns="0" bIns="0" numCol="1" rtlCol="0" anchor="ctr" anchorCtr="0" compatLnSpc="1">
            <a:prstTxWarp prst="textNoShape">
              <a:avLst/>
            </a:prstTxWarp>
          </a:bodyPr>
          <a:lstStyle/>
          <a:p>
            <a:pPr algn="l" defTabSz="457200" rtl="0" fontAlgn="base">
              <a:lnSpc>
                <a:spcPct val="90000"/>
              </a:lnSpc>
              <a:spcBef>
                <a:spcPct val="0"/>
              </a:spcBef>
              <a:spcAft>
                <a:spcPct val="0"/>
              </a:spcAft>
              <a:buClr>
                <a:srgbClr val="FFFFFF"/>
              </a:buClr>
              <a:buSzPct val="95000"/>
              <a:tabLst>
                <a:tab pos="514476" algn="l"/>
              </a:tabLst>
              <a:defRPr/>
            </a:pPr>
            <a:r>
              <a:rPr lang="zh-TW" altLang="en-US" b="1" kern="1200"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n-lt"/>
                <a:ea typeface="+mn-ea"/>
                <a:cs typeface="Arial" charset="0"/>
              </a:rPr>
              <a:t>主要功能</a:t>
            </a:r>
            <a:endParaRPr lang="en-US" altLang="zh-CN" b="1" kern="1200" spc="-10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n-lt"/>
              <a:ea typeface="+mn-ea"/>
              <a:cs typeface="Arial" charset="0"/>
            </a:endParaRPr>
          </a:p>
        </p:txBody>
      </p:sp>
      <p:grpSp>
        <p:nvGrpSpPr>
          <p:cNvPr id="68" name="Group 15"/>
          <p:cNvGrpSpPr/>
          <p:nvPr/>
        </p:nvGrpSpPr>
        <p:grpSpPr>
          <a:xfrm>
            <a:off x="5143504" y="1643050"/>
            <a:ext cx="3761826" cy="2586940"/>
            <a:chOff x="4463405" y="1986604"/>
            <a:chExt cx="4255322" cy="2926309"/>
          </a:xfrm>
        </p:grpSpPr>
        <p:grpSp>
          <p:nvGrpSpPr>
            <p:cNvPr id="69" name="Group 158"/>
            <p:cNvGrpSpPr>
              <a:grpSpLocks/>
            </p:cNvGrpSpPr>
            <p:nvPr/>
          </p:nvGrpSpPr>
          <p:grpSpPr bwMode="auto">
            <a:xfrm>
              <a:off x="4463405" y="1986604"/>
              <a:ext cx="4255323" cy="2926306"/>
              <a:chOff x="4145709" y="997748"/>
              <a:chExt cx="7183396" cy="4409062"/>
            </a:xfrm>
          </p:grpSpPr>
          <p:pic>
            <p:nvPicPr>
              <p:cNvPr id="73" name="Rectangle 24597" descr="VPN"/>
              <p:cNvPicPr>
                <a:picLocks noChangeAspect="1" noChangeArrowheads="1"/>
              </p:cNvPicPr>
              <p:nvPr/>
            </p:nvPicPr>
            <p:blipFill>
              <a:blip r:embed="rId4" cstate="print">
                <a:lum bright="-6000" contrast="-64000"/>
              </a:blip>
              <a:srcRect/>
              <a:stretch>
                <a:fillRect/>
              </a:stretch>
            </p:blipFill>
            <p:spPr bwMode="auto">
              <a:xfrm>
                <a:off x="9347809" y="2606456"/>
                <a:ext cx="581978" cy="814132"/>
              </a:xfrm>
              <a:prstGeom prst="rect">
                <a:avLst/>
              </a:prstGeom>
              <a:noFill/>
              <a:ln w="9525">
                <a:noFill/>
                <a:miter lim="800000"/>
                <a:headEnd/>
                <a:tailEnd/>
              </a:ln>
            </p:spPr>
          </p:pic>
          <p:pic>
            <p:nvPicPr>
              <p:cNvPr id="74" name="Picture 20" descr="Database 4 blue"/>
              <p:cNvPicPr>
                <a:picLocks noChangeAspect="1" noChangeArrowheads="1"/>
              </p:cNvPicPr>
              <p:nvPr/>
            </p:nvPicPr>
            <p:blipFill>
              <a:blip r:embed="rId5">
                <a:duotone>
                  <a:prstClr val="black"/>
                  <a:srgbClr val="4BACC6">
                    <a:tint val="45000"/>
                    <a:satMod val="400000"/>
                  </a:srgbClr>
                </a:duotone>
              </a:blip>
              <a:stretch>
                <a:fillRect/>
              </a:stretch>
            </p:blipFill>
            <p:spPr bwMode="auto">
              <a:xfrm>
                <a:off x="4632721" y="2785936"/>
                <a:ext cx="824469" cy="670890"/>
              </a:xfrm>
              <a:prstGeom prst="rect">
                <a:avLst/>
              </a:prstGeom>
              <a:noFill/>
              <a:ln>
                <a:noFill/>
              </a:ln>
            </p:spPr>
          </p:pic>
          <p:pic>
            <p:nvPicPr>
              <p:cNvPr id="75" name="Rectangle 24597" descr="VPN"/>
              <p:cNvPicPr>
                <a:picLocks noChangeAspect="1" noChangeArrowheads="1"/>
              </p:cNvPicPr>
              <p:nvPr/>
            </p:nvPicPr>
            <p:blipFill>
              <a:blip r:embed="rId4" cstate="print"/>
              <a:srcRect/>
              <a:stretch>
                <a:fillRect/>
              </a:stretch>
            </p:blipFill>
            <p:spPr bwMode="auto">
              <a:xfrm>
                <a:off x="9436611" y="2680856"/>
                <a:ext cx="581978" cy="814132"/>
              </a:xfrm>
              <a:prstGeom prst="rect">
                <a:avLst/>
              </a:prstGeom>
              <a:noFill/>
              <a:ln w="9525">
                <a:noFill/>
                <a:miter lim="800000"/>
                <a:headEnd/>
                <a:tailEnd/>
              </a:ln>
            </p:spPr>
          </p:pic>
          <p:pic>
            <p:nvPicPr>
              <p:cNvPr id="76" name="Rectangle 156959"/>
              <p:cNvPicPr>
                <a:picLocks noChangeAspect="1" noChangeArrowheads="1"/>
              </p:cNvPicPr>
              <p:nvPr/>
            </p:nvPicPr>
            <p:blipFill>
              <a:blip r:embed="rId6">
                <a:grayscl/>
              </a:blip>
              <a:srcRect/>
              <a:stretch>
                <a:fillRect/>
              </a:stretch>
            </p:blipFill>
            <p:spPr bwMode="auto">
              <a:xfrm>
                <a:off x="5814657" y="2643225"/>
                <a:ext cx="394263" cy="835306"/>
              </a:xfrm>
              <a:prstGeom prst="rect">
                <a:avLst/>
              </a:prstGeom>
              <a:noFill/>
              <a:ln w="9525">
                <a:noFill/>
                <a:miter lim="800000"/>
                <a:headEnd/>
                <a:tailEnd/>
              </a:ln>
            </p:spPr>
          </p:pic>
          <p:pic>
            <p:nvPicPr>
              <p:cNvPr id="77" name="Rectangle 156959"/>
              <p:cNvPicPr>
                <a:picLocks noChangeAspect="1" noChangeArrowheads="1"/>
              </p:cNvPicPr>
              <p:nvPr/>
            </p:nvPicPr>
            <p:blipFill>
              <a:blip r:embed="rId6">
                <a:grayscl/>
              </a:blip>
              <a:srcRect/>
              <a:stretch>
                <a:fillRect/>
              </a:stretch>
            </p:blipFill>
            <p:spPr bwMode="auto">
              <a:xfrm>
                <a:off x="7792163" y="2643225"/>
                <a:ext cx="394263" cy="835306"/>
              </a:xfrm>
              <a:prstGeom prst="rect">
                <a:avLst/>
              </a:prstGeom>
              <a:noFill/>
              <a:ln w="9525">
                <a:noFill/>
                <a:miter lim="800000"/>
                <a:headEnd/>
                <a:tailEnd/>
              </a:ln>
            </p:spPr>
          </p:pic>
          <p:pic>
            <p:nvPicPr>
              <p:cNvPr id="78" name="Rectangle 156959"/>
              <p:cNvPicPr>
                <a:picLocks noChangeAspect="1" noChangeArrowheads="1"/>
              </p:cNvPicPr>
              <p:nvPr/>
            </p:nvPicPr>
            <p:blipFill>
              <a:blip r:embed="rId6">
                <a:grayscl/>
              </a:blip>
              <a:srcRect/>
              <a:stretch>
                <a:fillRect/>
              </a:stretch>
            </p:blipFill>
            <p:spPr bwMode="auto">
              <a:xfrm>
                <a:off x="10219514" y="2643225"/>
                <a:ext cx="394263" cy="835306"/>
              </a:xfrm>
              <a:prstGeom prst="rect">
                <a:avLst/>
              </a:prstGeom>
              <a:noFill/>
              <a:ln w="9525">
                <a:noFill/>
                <a:miter lim="800000"/>
                <a:headEnd/>
                <a:tailEnd/>
              </a:ln>
            </p:spPr>
          </p:pic>
          <p:pic>
            <p:nvPicPr>
              <p:cNvPr id="79" name="Rectangle 156959"/>
              <p:cNvPicPr>
                <a:picLocks noChangeAspect="1" noChangeArrowheads="1"/>
              </p:cNvPicPr>
              <p:nvPr/>
            </p:nvPicPr>
            <p:blipFill>
              <a:blip r:embed="rId6">
                <a:grayscl/>
              </a:blip>
              <a:srcRect/>
              <a:stretch>
                <a:fillRect/>
              </a:stretch>
            </p:blipFill>
            <p:spPr bwMode="auto">
              <a:xfrm>
                <a:off x="8536352" y="1321824"/>
                <a:ext cx="394263" cy="835306"/>
              </a:xfrm>
              <a:prstGeom prst="rect">
                <a:avLst/>
              </a:prstGeom>
              <a:noFill/>
              <a:ln w="9525">
                <a:noFill/>
                <a:miter lim="800000"/>
                <a:headEnd/>
                <a:tailEnd/>
              </a:ln>
            </p:spPr>
          </p:pic>
          <p:pic>
            <p:nvPicPr>
              <p:cNvPr id="80" name="Picture 2"/>
              <p:cNvPicPr>
                <a:picLocks noChangeAspect="1" noChangeArrowheads="1"/>
              </p:cNvPicPr>
              <p:nvPr/>
            </p:nvPicPr>
            <p:blipFill>
              <a:blip r:embed="rId7" cstate="print"/>
              <a:srcRect/>
              <a:stretch>
                <a:fillRect/>
              </a:stretch>
            </p:blipFill>
            <p:spPr bwMode="auto">
              <a:xfrm>
                <a:off x="6648152" y="997748"/>
                <a:ext cx="877438" cy="732579"/>
              </a:xfrm>
              <a:prstGeom prst="rect">
                <a:avLst/>
              </a:prstGeom>
              <a:noFill/>
              <a:ln w="9525">
                <a:noFill/>
                <a:miter lim="800000"/>
                <a:headEnd/>
                <a:tailEnd/>
              </a:ln>
            </p:spPr>
          </p:pic>
          <p:sp>
            <p:nvSpPr>
              <p:cNvPr id="81" name="TextBox 52"/>
              <p:cNvSpPr txBox="1"/>
              <p:nvPr/>
            </p:nvSpPr>
            <p:spPr>
              <a:xfrm>
                <a:off x="6074454" y="1748703"/>
                <a:ext cx="1686618" cy="247854"/>
              </a:xfrm>
              <a:prstGeom prst="rect">
                <a:avLst/>
              </a:prstGeom>
              <a:noFill/>
              <a:ln w="9525" cap="flat" cmpd="sng" algn="ctr">
                <a:noFill/>
                <a:prstDash val="solid"/>
                <a:headEnd type="none" w="med" len="med"/>
                <a:tailEnd type="none" w="med" len="med"/>
              </a:ln>
              <a:effectLst/>
            </p:spPr>
            <p:txBody>
              <a:bodyPr wrap="none" lIns="0" tIns="0" rIns="0" bIns="0" anchor="ctr">
                <a:spAutoFit/>
              </a:bodyPr>
              <a:lstStyle/>
              <a:p>
                <a:pPr marL="0" marR="0" lvl="0" indent="0" algn="ctr" defTabSz="1107614" rtl="0" eaLnBrk="1" fontAlgn="auto" latinLnBrk="0" hangingPunct="1">
                  <a:lnSpc>
                    <a:spcPct val="9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F6DE40"/>
                    </a:solidFill>
                    <a:effectLst>
                      <a:outerShdw blurRad="38100" dist="38100" dir="2700000" algn="tl">
                        <a:srgbClr val="000000">
                          <a:alpha val="43137"/>
                        </a:srgbClr>
                      </a:outerShdw>
                    </a:effectLst>
                    <a:uLnTx/>
                    <a:uFillTx/>
                    <a:latin typeface="+mn-lt"/>
                    <a:ea typeface="+mn-ea"/>
                    <a:cs typeface="+mn-cs"/>
                  </a:rPr>
                  <a:t>ERP Application</a:t>
                </a:r>
              </a:p>
            </p:txBody>
          </p:sp>
          <p:sp>
            <p:nvSpPr>
              <p:cNvPr id="82" name="TextBox 53"/>
              <p:cNvSpPr txBox="1"/>
              <p:nvPr/>
            </p:nvSpPr>
            <p:spPr>
              <a:xfrm>
                <a:off x="4527193" y="3547499"/>
                <a:ext cx="1101965" cy="247854"/>
              </a:xfrm>
              <a:prstGeom prst="rect">
                <a:avLst/>
              </a:prstGeom>
              <a:noFill/>
              <a:ln w="9525" cap="flat" cmpd="sng" algn="ctr">
                <a:noFill/>
                <a:prstDash val="solid"/>
                <a:headEnd type="none" w="med" len="med"/>
                <a:tailEnd type="none" w="med" len="med"/>
              </a:ln>
              <a:effectLst/>
            </p:spPr>
            <p:txBody>
              <a:bodyPr wrap="none" lIns="0" tIns="0" rIns="0" bIns="0" anchor="ctr">
                <a:spAutoFit/>
              </a:bodyPr>
              <a:lstStyle/>
              <a:p>
                <a:pPr marL="0" marR="0" lvl="0" indent="0" algn="ctr" defTabSz="1107614" rtl="0" eaLnBrk="1" fontAlgn="auto" latinLnBrk="0" hangingPunct="1">
                  <a:lnSpc>
                    <a:spcPct val="9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F6DE40"/>
                    </a:solidFill>
                    <a:effectLst>
                      <a:outerShdw blurRad="38100" dist="38100" dir="2700000" algn="tl">
                        <a:srgbClr val="000000">
                          <a:alpha val="43137"/>
                        </a:srgbClr>
                      </a:outerShdw>
                    </a:effectLst>
                    <a:uLnTx/>
                    <a:uFillTx/>
                    <a:latin typeface="+mn-lt"/>
                    <a:ea typeface="+mn-ea"/>
                    <a:cs typeface="+mn-cs"/>
                  </a:rPr>
                  <a:t>Databases</a:t>
                </a:r>
              </a:p>
            </p:txBody>
          </p:sp>
          <p:pic>
            <p:nvPicPr>
              <p:cNvPr id="83" name="Picture 20" descr="Database 4 blue"/>
              <p:cNvPicPr>
                <a:picLocks noChangeAspect="1" noChangeArrowheads="1"/>
              </p:cNvPicPr>
              <p:nvPr/>
            </p:nvPicPr>
            <p:blipFill>
              <a:blip r:embed="rId5"/>
              <a:srcRect/>
              <a:stretch>
                <a:fillRect/>
              </a:stretch>
            </p:blipFill>
            <p:spPr bwMode="auto">
              <a:xfrm>
                <a:off x="4632721" y="4402541"/>
                <a:ext cx="824469" cy="670891"/>
              </a:xfrm>
              <a:prstGeom prst="rect">
                <a:avLst/>
              </a:prstGeom>
              <a:noFill/>
              <a:ln w="9525">
                <a:noFill/>
                <a:miter lim="800000"/>
                <a:headEnd/>
                <a:tailEnd/>
              </a:ln>
            </p:spPr>
          </p:pic>
          <p:sp>
            <p:nvSpPr>
              <p:cNvPr id="84" name="TextBox 55"/>
              <p:cNvSpPr txBox="1"/>
              <p:nvPr/>
            </p:nvSpPr>
            <p:spPr>
              <a:xfrm>
                <a:off x="4145709" y="5158956"/>
                <a:ext cx="1842731" cy="247854"/>
              </a:xfrm>
              <a:prstGeom prst="rect">
                <a:avLst/>
              </a:prstGeom>
              <a:noFill/>
              <a:ln w="9525" cap="flat" cmpd="sng" algn="ctr">
                <a:noFill/>
                <a:prstDash val="solid"/>
                <a:headEnd type="none" w="med" len="med"/>
                <a:tailEnd type="none" w="med" len="med"/>
              </a:ln>
              <a:effectLst/>
            </p:spPr>
            <p:txBody>
              <a:bodyPr wrap="none" lIns="0" tIns="0" rIns="0" bIns="0" anchor="ctr">
                <a:spAutoFit/>
              </a:bodyPr>
              <a:lstStyle/>
              <a:p>
                <a:pPr marL="0" marR="0" lvl="0" indent="0" algn="ctr" defTabSz="1107614" rtl="0" eaLnBrk="1" fontAlgn="auto" latinLnBrk="0" hangingPunct="1">
                  <a:lnSpc>
                    <a:spcPct val="9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F6DE40"/>
                    </a:solidFill>
                    <a:effectLst>
                      <a:outerShdw blurRad="38100" dist="38100" dir="2700000" algn="tl">
                        <a:srgbClr val="000000">
                          <a:alpha val="43137"/>
                        </a:srgbClr>
                      </a:outerShdw>
                    </a:effectLst>
                    <a:uLnTx/>
                    <a:uFillTx/>
                    <a:latin typeface="+mn-lt"/>
                    <a:ea typeface="+mn-ea"/>
                    <a:cs typeface="+mn-cs"/>
                  </a:rPr>
                  <a:t>Order Tracker DB</a:t>
                </a:r>
              </a:p>
            </p:txBody>
          </p:sp>
          <p:pic>
            <p:nvPicPr>
              <p:cNvPr id="85" name="Rectangle 24597" descr="VPN"/>
              <p:cNvPicPr>
                <a:picLocks noChangeAspect="1" noChangeArrowheads="1"/>
              </p:cNvPicPr>
              <p:nvPr/>
            </p:nvPicPr>
            <p:blipFill>
              <a:blip r:embed="rId4" cstate="print"/>
              <a:srcRect/>
              <a:stretch>
                <a:fillRect/>
              </a:stretch>
            </p:blipFill>
            <p:spPr bwMode="auto">
              <a:xfrm>
                <a:off x="6792223" y="2687323"/>
                <a:ext cx="581977" cy="814132"/>
              </a:xfrm>
              <a:prstGeom prst="rect">
                <a:avLst/>
              </a:prstGeom>
              <a:noFill/>
              <a:ln w="9525">
                <a:noFill/>
                <a:miter lim="800000"/>
                <a:headEnd/>
                <a:tailEnd/>
              </a:ln>
            </p:spPr>
          </p:pic>
          <p:sp>
            <p:nvSpPr>
              <p:cNvPr id="86" name="TextBox 57"/>
              <p:cNvSpPr txBox="1"/>
              <p:nvPr/>
            </p:nvSpPr>
            <p:spPr>
              <a:xfrm>
                <a:off x="6699094" y="3547499"/>
                <a:ext cx="789742" cy="247854"/>
              </a:xfrm>
              <a:prstGeom prst="rect">
                <a:avLst/>
              </a:prstGeom>
              <a:noFill/>
              <a:ln w="9525" cap="flat" cmpd="sng" algn="ctr">
                <a:noFill/>
                <a:prstDash val="solid"/>
                <a:headEnd type="none" w="med" len="med"/>
                <a:tailEnd type="none" w="med" len="med"/>
              </a:ln>
              <a:effectLst/>
            </p:spPr>
            <p:txBody>
              <a:bodyPr wrap="none" lIns="0" tIns="0" rIns="0" bIns="0" anchor="ctr">
                <a:spAutoFit/>
              </a:bodyPr>
              <a:lstStyle/>
              <a:p>
                <a:pPr marL="0" marR="0" lvl="0" indent="0" algn="ctr" defTabSz="1107614" rtl="0" eaLnBrk="1" fontAlgn="auto" latinLnBrk="0" hangingPunct="1">
                  <a:lnSpc>
                    <a:spcPct val="9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F6DE40"/>
                    </a:solidFill>
                    <a:effectLst>
                      <a:outerShdw blurRad="38100" dist="38100" dir="2700000" algn="tl">
                        <a:srgbClr val="000000">
                          <a:alpha val="43137"/>
                        </a:srgbClr>
                      </a:outerShdw>
                    </a:effectLst>
                    <a:uLnTx/>
                    <a:uFillTx/>
                    <a:latin typeface="+mn-lt"/>
                    <a:ea typeface="+mn-ea"/>
                    <a:cs typeface="+mn-cs"/>
                  </a:rPr>
                  <a:t>Servers</a:t>
                </a:r>
              </a:p>
            </p:txBody>
          </p:sp>
          <p:sp>
            <p:nvSpPr>
              <p:cNvPr id="87" name="TextBox 58"/>
              <p:cNvSpPr txBox="1"/>
              <p:nvPr/>
            </p:nvSpPr>
            <p:spPr>
              <a:xfrm>
                <a:off x="9093274" y="3547499"/>
                <a:ext cx="1346846" cy="247854"/>
              </a:xfrm>
              <a:prstGeom prst="rect">
                <a:avLst/>
              </a:prstGeom>
              <a:noFill/>
              <a:ln w="9525" cap="flat" cmpd="sng" algn="ctr">
                <a:noFill/>
                <a:prstDash val="solid"/>
                <a:headEnd type="none" w="med" len="med"/>
                <a:tailEnd type="none" w="med" len="med"/>
              </a:ln>
              <a:effectLst/>
            </p:spPr>
            <p:txBody>
              <a:bodyPr wrap="none" lIns="0" tIns="0" rIns="0" bIns="0" anchor="ctr">
                <a:spAutoFit/>
              </a:bodyPr>
              <a:lstStyle/>
              <a:p>
                <a:pPr marL="0" marR="0" lvl="0" indent="0" algn="ctr" defTabSz="1107614" rtl="0" eaLnBrk="1" fontAlgn="auto" latinLnBrk="0" hangingPunct="1">
                  <a:lnSpc>
                    <a:spcPct val="9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F6DE40"/>
                    </a:solidFill>
                    <a:effectLst>
                      <a:outerShdw blurRad="38100" dist="38100" dir="2700000" algn="tl">
                        <a:srgbClr val="000000">
                          <a:alpha val="43137"/>
                        </a:srgbClr>
                      </a:outerShdw>
                    </a:effectLst>
                    <a:uLnTx/>
                    <a:uFillTx/>
                    <a:latin typeface="+mn-lt"/>
                    <a:ea typeface="+mn-ea"/>
                    <a:cs typeface="+mn-cs"/>
                  </a:rPr>
                  <a:t>Web Servers</a:t>
                </a:r>
              </a:p>
            </p:txBody>
          </p:sp>
          <p:pic>
            <p:nvPicPr>
              <p:cNvPr id="88" name="Rectangle 24597" descr="VPN"/>
              <p:cNvPicPr>
                <a:picLocks noChangeAspect="1" noChangeArrowheads="1"/>
              </p:cNvPicPr>
              <p:nvPr/>
            </p:nvPicPr>
            <p:blipFill>
              <a:blip r:embed="rId4" cstate="print"/>
              <a:srcRect/>
              <a:stretch>
                <a:fillRect/>
              </a:stretch>
            </p:blipFill>
            <p:spPr bwMode="auto">
              <a:xfrm>
                <a:off x="6792223" y="4338750"/>
                <a:ext cx="581977" cy="814132"/>
              </a:xfrm>
              <a:prstGeom prst="rect">
                <a:avLst/>
              </a:prstGeom>
              <a:noFill/>
              <a:ln w="9525">
                <a:noFill/>
                <a:miter lim="800000"/>
                <a:headEnd/>
                <a:tailEnd/>
              </a:ln>
            </p:spPr>
          </p:pic>
          <p:sp>
            <p:nvSpPr>
              <p:cNvPr id="89" name="TextBox 60"/>
              <p:cNvSpPr txBox="1"/>
              <p:nvPr/>
            </p:nvSpPr>
            <p:spPr>
              <a:xfrm>
                <a:off x="6571805" y="5158956"/>
                <a:ext cx="973403" cy="247854"/>
              </a:xfrm>
              <a:prstGeom prst="rect">
                <a:avLst/>
              </a:prstGeom>
              <a:noFill/>
              <a:ln w="9525" cap="flat" cmpd="sng" algn="ctr">
                <a:noFill/>
                <a:prstDash val="solid"/>
                <a:headEnd type="none" w="med" len="med"/>
                <a:tailEnd type="none" w="med" len="med"/>
              </a:ln>
              <a:effectLst/>
            </p:spPr>
            <p:txBody>
              <a:bodyPr wrap="none" lIns="0" tIns="0" rIns="0" bIns="0" anchor="ctr">
                <a:spAutoFit/>
              </a:bodyPr>
              <a:lstStyle/>
              <a:p>
                <a:pPr marL="0" marR="0" lvl="0" indent="0" algn="ctr" defTabSz="1107614" rtl="0" eaLnBrk="1" fontAlgn="auto" latinLnBrk="0" hangingPunct="1">
                  <a:lnSpc>
                    <a:spcPct val="9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F6DE40"/>
                    </a:solidFill>
                    <a:effectLst>
                      <a:outerShdw blurRad="38100" dist="38100" dir="2700000" algn="tl">
                        <a:srgbClr val="000000">
                          <a:alpha val="43137"/>
                        </a:srgbClr>
                      </a:outerShdw>
                    </a:effectLst>
                    <a:uLnTx/>
                    <a:uFillTx/>
                    <a:latin typeface="+mn-lt"/>
                    <a:ea typeface="+mn-ea"/>
                    <a:cs typeface="+mn-cs"/>
                  </a:rPr>
                  <a:t>DN-App1</a:t>
                </a:r>
              </a:p>
            </p:txBody>
          </p:sp>
          <p:sp>
            <p:nvSpPr>
              <p:cNvPr id="90" name="TextBox 61"/>
              <p:cNvSpPr txBox="1"/>
              <p:nvPr/>
            </p:nvSpPr>
            <p:spPr>
              <a:xfrm>
                <a:off x="8352840" y="5158958"/>
                <a:ext cx="1434454" cy="247852"/>
              </a:xfrm>
              <a:prstGeom prst="rect">
                <a:avLst/>
              </a:prstGeom>
              <a:noFill/>
              <a:ln w="9525" cap="flat" cmpd="sng" algn="ctr">
                <a:noFill/>
                <a:prstDash val="solid"/>
                <a:headEnd type="none" w="med" len="med"/>
                <a:tailEnd type="none" w="med" len="med"/>
              </a:ln>
              <a:effectLst/>
            </p:spPr>
            <p:txBody>
              <a:bodyPr wrap="square" lIns="0" tIns="0" rIns="0" bIns="0" anchor="ctr">
                <a:spAutoFit/>
              </a:bodyPr>
              <a:lstStyle/>
              <a:p>
                <a:pPr marL="0" marR="0" lvl="0" indent="0" algn="ctr" defTabSz="1107614" rtl="0" eaLnBrk="1" fontAlgn="auto" latinLnBrk="0" hangingPunct="1">
                  <a:lnSpc>
                    <a:spcPct val="9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F6DE40"/>
                    </a:solidFill>
                    <a:effectLst>
                      <a:outerShdw blurRad="38100" dist="38100" dir="2700000" algn="tl">
                        <a:srgbClr val="000000">
                          <a:alpha val="43137"/>
                        </a:srgbClr>
                      </a:outerShdw>
                    </a:effectLst>
                    <a:uLnTx/>
                    <a:uFillTx/>
                    <a:latin typeface="+mn-lt"/>
                    <a:ea typeface="+mn-ea"/>
                    <a:cs typeface="+mn-cs"/>
                  </a:rPr>
                  <a:t>OTW-IIS-01</a:t>
                </a:r>
              </a:p>
            </p:txBody>
          </p:sp>
          <p:sp>
            <p:nvSpPr>
              <p:cNvPr id="91" name="TextBox 62"/>
              <p:cNvSpPr txBox="1"/>
              <p:nvPr/>
            </p:nvSpPr>
            <p:spPr>
              <a:xfrm>
                <a:off x="9962148" y="5158958"/>
                <a:ext cx="1366957" cy="247852"/>
              </a:xfrm>
              <a:prstGeom prst="rect">
                <a:avLst/>
              </a:prstGeom>
              <a:noFill/>
              <a:ln w="9525" cap="flat" cmpd="sng" algn="ctr">
                <a:noFill/>
                <a:prstDash val="solid"/>
                <a:headEnd type="none" w="med" len="med"/>
                <a:tailEnd type="none" w="med" len="med"/>
              </a:ln>
              <a:effectLst/>
            </p:spPr>
            <p:txBody>
              <a:bodyPr wrap="square" lIns="0" tIns="0" rIns="0" bIns="0" anchor="ctr">
                <a:spAutoFit/>
              </a:bodyPr>
              <a:lstStyle/>
              <a:p>
                <a:pPr marL="0" marR="0" lvl="0" indent="0" algn="ctr" defTabSz="1107614" rtl="0" eaLnBrk="1" fontAlgn="auto" latinLnBrk="0" hangingPunct="1">
                  <a:lnSpc>
                    <a:spcPct val="9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F6DE40"/>
                    </a:solidFill>
                    <a:effectLst>
                      <a:outerShdw blurRad="38100" dist="38100" dir="2700000" algn="tl">
                        <a:srgbClr val="000000">
                          <a:alpha val="43137"/>
                        </a:srgbClr>
                      </a:outerShdw>
                    </a:effectLst>
                    <a:uLnTx/>
                    <a:uFillTx/>
                    <a:latin typeface="+mn-lt"/>
                    <a:ea typeface="+mn-ea"/>
                    <a:cs typeface="+mn-cs"/>
                  </a:rPr>
                  <a:t>OTW-IIS-02</a:t>
                </a:r>
              </a:p>
            </p:txBody>
          </p:sp>
          <p:cxnSp>
            <p:nvCxnSpPr>
              <p:cNvPr id="92" name="Elbow Connector 63"/>
              <p:cNvCxnSpPr>
                <a:stCxn id="74" idx="0"/>
              </p:cNvCxnSpPr>
              <p:nvPr/>
            </p:nvCxnSpPr>
            <p:spPr>
              <a:xfrm rot="5400000" flipH="1" flipV="1">
                <a:off x="7334157" y="391257"/>
                <a:ext cx="104784" cy="4683566"/>
              </a:xfrm>
              <a:prstGeom prst="bentConnector3">
                <a:avLst>
                  <a:gd name="adj1" fmla="val 474576"/>
                </a:avLst>
              </a:prstGeom>
              <a:noFill/>
              <a:ln w="28575" cap="flat" cmpd="sng" algn="ctr">
                <a:solidFill>
                  <a:sysClr val="windowText" lastClr="000000"/>
                </a:solidFill>
                <a:prstDash val="solid"/>
                <a:headEnd type="arrow"/>
                <a:tailEnd type="arrow"/>
              </a:ln>
              <a:effectLst/>
            </p:spPr>
          </p:cxnSp>
          <p:cxnSp>
            <p:nvCxnSpPr>
              <p:cNvPr id="93" name="Straight Arrow Connector 64"/>
              <p:cNvCxnSpPr/>
              <p:nvPr/>
            </p:nvCxnSpPr>
            <p:spPr>
              <a:xfrm rot="5400000">
                <a:off x="4747878" y="4104761"/>
                <a:ext cx="582664" cy="1588"/>
              </a:xfrm>
              <a:prstGeom prst="straightConnector1">
                <a:avLst/>
              </a:prstGeom>
              <a:noFill/>
              <a:ln w="28575" cap="flat" cmpd="sng" algn="ctr">
                <a:solidFill>
                  <a:sysClr val="windowText" lastClr="000000"/>
                </a:solidFill>
                <a:prstDash val="solid"/>
                <a:tailEnd type="arrow"/>
              </a:ln>
              <a:effectLst/>
            </p:spPr>
          </p:cxnSp>
          <p:cxnSp>
            <p:nvCxnSpPr>
              <p:cNvPr id="94" name="Straight Arrow Connector 65"/>
              <p:cNvCxnSpPr/>
              <p:nvPr/>
            </p:nvCxnSpPr>
            <p:spPr>
              <a:xfrm rot="5400000">
                <a:off x="6838811" y="4058720"/>
                <a:ext cx="488993" cy="0"/>
              </a:xfrm>
              <a:prstGeom prst="straightConnector1">
                <a:avLst/>
              </a:prstGeom>
              <a:noFill/>
              <a:ln w="28575" cap="flat" cmpd="sng" algn="ctr">
                <a:solidFill>
                  <a:sysClr val="windowText" lastClr="000000"/>
                </a:solidFill>
                <a:prstDash val="solid"/>
                <a:tailEnd type="arrow"/>
              </a:ln>
              <a:effectLst/>
            </p:spPr>
          </p:cxnSp>
          <p:grpSp>
            <p:nvGrpSpPr>
              <p:cNvPr id="95" name="Group 187"/>
              <p:cNvGrpSpPr>
                <a:grpSpLocks/>
              </p:cNvGrpSpPr>
              <p:nvPr/>
            </p:nvGrpSpPr>
            <p:grpSpPr bwMode="auto">
              <a:xfrm>
                <a:off x="8982368" y="3814228"/>
                <a:ext cx="1487694" cy="592192"/>
                <a:chOff x="6188023" y="4307361"/>
                <a:chExt cx="1753131" cy="697837"/>
              </a:xfrm>
            </p:grpSpPr>
            <p:cxnSp>
              <p:nvCxnSpPr>
                <p:cNvPr id="107" name="Straight Connector 78"/>
                <p:cNvCxnSpPr/>
                <p:nvPr/>
              </p:nvCxnSpPr>
              <p:spPr>
                <a:xfrm rot="5400000">
                  <a:off x="6933627" y="4414936"/>
                  <a:ext cx="220763" cy="5614"/>
                </a:xfrm>
                <a:prstGeom prst="line">
                  <a:avLst/>
                </a:prstGeom>
                <a:noFill/>
                <a:ln w="38100" cap="flat" cmpd="sng" algn="ctr">
                  <a:solidFill>
                    <a:sysClr val="windowText" lastClr="000000"/>
                  </a:solidFill>
                  <a:prstDash val="solid"/>
                </a:ln>
                <a:effectLst/>
              </p:spPr>
            </p:cxnSp>
            <p:cxnSp>
              <p:nvCxnSpPr>
                <p:cNvPr id="108" name="Elbow Connector 79"/>
                <p:cNvCxnSpPr/>
                <p:nvPr/>
              </p:nvCxnSpPr>
              <p:spPr>
                <a:xfrm rot="5400000" flipH="1" flipV="1">
                  <a:off x="7063654" y="4127697"/>
                  <a:ext cx="1870" cy="1753131"/>
                </a:xfrm>
                <a:prstGeom prst="bentConnector3">
                  <a:avLst>
                    <a:gd name="adj1" fmla="val 17008284"/>
                  </a:avLst>
                </a:prstGeom>
                <a:noFill/>
                <a:ln w="28575" cap="flat" cmpd="sng" algn="ctr">
                  <a:solidFill>
                    <a:sysClr val="windowText" lastClr="000000"/>
                  </a:solidFill>
                  <a:prstDash val="solid"/>
                  <a:headEnd type="arrow"/>
                  <a:tailEnd type="arrow"/>
                </a:ln>
                <a:effectLst/>
              </p:spPr>
            </p:cxnSp>
          </p:grpSp>
          <p:pic>
            <p:nvPicPr>
              <p:cNvPr id="96" name="Picture 2" descr="E:\Clip_Installer\DVD_ART\Artwork_Imagery\Shapes and Graphics\MSN Illustration Icon\MSN icon goonline.png"/>
              <p:cNvPicPr>
                <a:picLocks noChangeAspect="1" noChangeArrowheads="1"/>
              </p:cNvPicPr>
              <p:nvPr/>
            </p:nvPicPr>
            <p:blipFill>
              <a:blip r:embed="rId8" cstate="print"/>
              <a:srcRect/>
              <a:stretch>
                <a:fillRect/>
              </a:stretch>
            </p:blipFill>
            <p:spPr bwMode="auto">
              <a:xfrm>
                <a:off x="8725335" y="4497412"/>
                <a:ext cx="543206" cy="514987"/>
              </a:xfrm>
              <a:prstGeom prst="rect">
                <a:avLst/>
              </a:prstGeom>
              <a:noFill/>
              <a:ln w="9525">
                <a:noFill/>
                <a:miter lim="800000"/>
                <a:headEnd/>
                <a:tailEnd/>
              </a:ln>
            </p:spPr>
          </p:pic>
          <p:pic>
            <p:nvPicPr>
              <p:cNvPr id="97" name="Picture 2" descr="E:\Clip_Installer\DVD_ART\Artwork_Imagery\Shapes and Graphics\MSN Illustration Icon\MSN icon goonline.png"/>
              <p:cNvPicPr>
                <a:picLocks noChangeAspect="1" noChangeArrowheads="1"/>
              </p:cNvPicPr>
              <p:nvPr/>
            </p:nvPicPr>
            <p:blipFill>
              <a:blip r:embed="rId8" cstate="print"/>
              <a:srcRect/>
              <a:stretch>
                <a:fillRect/>
              </a:stretch>
            </p:blipFill>
            <p:spPr bwMode="auto">
              <a:xfrm>
                <a:off x="10201025" y="4495085"/>
                <a:ext cx="543206" cy="514986"/>
              </a:xfrm>
              <a:prstGeom prst="rect">
                <a:avLst/>
              </a:prstGeom>
              <a:noFill/>
              <a:ln w="9525">
                <a:noFill/>
                <a:miter lim="800000"/>
                <a:headEnd/>
                <a:tailEnd/>
              </a:ln>
            </p:spPr>
          </p:pic>
          <p:cxnSp>
            <p:nvCxnSpPr>
              <p:cNvPr id="98" name="Straight Arrow Connector 69"/>
              <p:cNvCxnSpPr/>
              <p:nvPr/>
            </p:nvCxnSpPr>
            <p:spPr>
              <a:xfrm rot="5400000">
                <a:off x="6753079" y="2364706"/>
                <a:ext cx="639819" cy="1587"/>
              </a:xfrm>
              <a:prstGeom prst="straightConnector1">
                <a:avLst/>
              </a:prstGeom>
              <a:noFill/>
              <a:ln w="28575" cap="flat" cmpd="sng" algn="ctr">
                <a:solidFill>
                  <a:sysClr val="windowText" lastClr="000000"/>
                </a:solidFill>
                <a:prstDash val="solid"/>
                <a:tailEnd type="arrow"/>
              </a:ln>
              <a:effectLst/>
            </p:spPr>
          </p:cxnSp>
          <p:pic>
            <p:nvPicPr>
              <p:cNvPr id="99" name="Picture 5" descr="\\imself-lh-srv-1\desktop$\barryshi\Desktop\images\201_Framework_Green_32.png"/>
              <p:cNvPicPr>
                <a:picLocks noChangeAspect="1" noChangeArrowheads="1"/>
              </p:cNvPicPr>
              <p:nvPr/>
            </p:nvPicPr>
            <p:blipFill>
              <a:blip r:embed="rId9"/>
              <a:srcRect/>
              <a:stretch>
                <a:fillRect/>
              </a:stretch>
            </p:blipFill>
            <p:spPr bwMode="auto">
              <a:xfrm>
                <a:off x="5298549" y="4763121"/>
                <a:ext cx="315140" cy="315140"/>
              </a:xfrm>
              <a:prstGeom prst="rect">
                <a:avLst/>
              </a:prstGeom>
              <a:noFill/>
              <a:effectLst>
                <a:glow rad="63500">
                  <a:srgbClr val="9BBB59">
                    <a:satMod val="175000"/>
                    <a:alpha val="40000"/>
                  </a:srgbClr>
                </a:glow>
                <a:outerShdw blurRad="50800" dist="38100" dir="2700000" algn="tl" rotWithShape="0">
                  <a:prstClr val="black">
                    <a:alpha val="40000"/>
                  </a:prstClr>
                </a:outerShdw>
              </a:effectLst>
            </p:spPr>
          </p:pic>
          <p:pic>
            <p:nvPicPr>
              <p:cNvPr id="100" name="Picture 5" descr="\\imself-lh-srv-1\desktop$\barryshi\Desktop\images\201_Framework_Green_32.png"/>
              <p:cNvPicPr>
                <a:picLocks noChangeAspect="1" noChangeArrowheads="1"/>
              </p:cNvPicPr>
              <p:nvPr/>
            </p:nvPicPr>
            <p:blipFill>
              <a:blip r:embed="rId9"/>
              <a:srcRect/>
              <a:stretch>
                <a:fillRect/>
              </a:stretch>
            </p:blipFill>
            <p:spPr bwMode="auto">
              <a:xfrm>
                <a:off x="7185956" y="4790910"/>
                <a:ext cx="315140" cy="315140"/>
              </a:xfrm>
              <a:prstGeom prst="rect">
                <a:avLst/>
              </a:prstGeom>
              <a:noFill/>
              <a:effectLst>
                <a:glow rad="63500">
                  <a:srgbClr val="9BBB59">
                    <a:satMod val="175000"/>
                    <a:alpha val="40000"/>
                  </a:srgbClr>
                </a:glow>
                <a:outerShdw blurRad="50800" dist="38100" dir="2700000" algn="tl" rotWithShape="0">
                  <a:prstClr val="black">
                    <a:alpha val="40000"/>
                  </a:prstClr>
                </a:outerShdw>
              </a:effectLst>
            </p:spPr>
          </p:pic>
          <p:pic>
            <p:nvPicPr>
              <p:cNvPr id="101" name="Picture 5" descr="\\imself-lh-srv-1\desktop$\barryshi\Desktop\images\201_Framework_Green_32.png"/>
              <p:cNvPicPr>
                <a:picLocks noChangeAspect="1" noChangeArrowheads="1"/>
              </p:cNvPicPr>
              <p:nvPr/>
            </p:nvPicPr>
            <p:blipFill>
              <a:blip r:embed="rId9"/>
              <a:srcRect/>
              <a:stretch>
                <a:fillRect/>
              </a:stretch>
            </p:blipFill>
            <p:spPr bwMode="auto">
              <a:xfrm>
                <a:off x="5298549" y="3146527"/>
                <a:ext cx="315140" cy="315140"/>
              </a:xfrm>
              <a:prstGeom prst="rect">
                <a:avLst/>
              </a:prstGeom>
              <a:noFill/>
              <a:effectLst>
                <a:glow rad="63500">
                  <a:srgbClr val="9BBB59">
                    <a:satMod val="175000"/>
                    <a:alpha val="40000"/>
                  </a:srgbClr>
                </a:glow>
                <a:outerShdw blurRad="50800" dist="38100" dir="2700000" algn="tl" rotWithShape="0">
                  <a:prstClr val="black">
                    <a:alpha val="40000"/>
                  </a:prstClr>
                </a:outerShdw>
              </a:effectLst>
            </p:spPr>
          </p:pic>
          <p:pic>
            <p:nvPicPr>
              <p:cNvPr id="102" name="Picture 5" descr="\\imself-lh-srv-1\desktop$\barryshi\Desktop\images\201_Framework_Green_32.png"/>
              <p:cNvPicPr>
                <a:picLocks noChangeAspect="1" noChangeArrowheads="1"/>
              </p:cNvPicPr>
              <p:nvPr/>
            </p:nvPicPr>
            <p:blipFill>
              <a:blip r:embed="rId9"/>
              <a:srcRect/>
              <a:stretch>
                <a:fillRect/>
              </a:stretch>
            </p:blipFill>
            <p:spPr bwMode="auto">
              <a:xfrm>
                <a:off x="7196304" y="3146527"/>
                <a:ext cx="315140" cy="315140"/>
              </a:xfrm>
              <a:prstGeom prst="rect">
                <a:avLst/>
              </a:prstGeom>
              <a:noFill/>
              <a:effectLst>
                <a:glow rad="63500">
                  <a:srgbClr val="9BBB59">
                    <a:satMod val="175000"/>
                    <a:alpha val="40000"/>
                  </a:srgbClr>
                </a:glow>
                <a:outerShdw blurRad="50800" dist="38100" dir="2700000" algn="tl" rotWithShape="0">
                  <a:prstClr val="black">
                    <a:alpha val="40000"/>
                  </a:prstClr>
                </a:outerShdw>
              </a:effectLst>
            </p:spPr>
          </p:pic>
          <p:pic>
            <p:nvPicPr>
              <p:cNvPr id="103" name="Picture 5" descr="\\imself-lh-srv-1\desktop$\barryshi\Desktop\images\201_Framework_Green_32.png"/>
              <p:cNvPicPr>
                <a:picLocks noChangeAspect="1" noChangeArrowheads="1"/>
              </p:cNvPicPr>
              <p:nvPr/>
            </p:nvPicPr>
            <p:blipFill>
              <a:blip r:embed="rId9"/>
              <a:srcRect/>
              <a:stretch>
                <a:fillRect/>
              </a:stretch>
            </p:blipFill>
            <p:spPr bwMode="auto">
              <a:xfrm>
                <a:off x="9144040" y="4689697"/>
                <a:ext cx="315140" cy="315140"/>
              </a:xfrm>
              <a:prstGeom prst="rect">
                <a:avLst/>
              </a:prstGeom>
              <a:noFill/>
              <a:effectLst>
                <a:glow rad="63500">
                  <a:srgbClr val="9BBB59">
                    <a:satMod val="175000"/>
                    <a:alpha val="40000"/>
                  </a:srgbClr>
                </a:glow>
                <a:outerShdw blurRad="50800" dist="38100" dir="2700000" algn="tl" rotWithShape="0">
                  <a:prstClr val="black">
                    <a:alpha val="40000"/>
                  </a:prstClr>
                </a:outerShdw>
              </a:effectLst>
            </p:spPr>
          </p:pic>
          <p:pic>
            <p:nvPicPr>
              <p:cNvPr id="104" name="Picture 5" descr="\\imself-lh-srv-1\desktop$\barryshi\Desktop\images\201_Framework_Green_32.png"/>
              <p:cNvPicPr>
                <a:picLocks noChangeAspect="1" noChangeArrowheads="1"/>
              </p:cNvPicPr>
              <p:nvPr/>
            </p:nvPicPr>
            <p:blipFill>
              <a:blip r:embed="rId9"/>
              <a:srcRect/>
              <a:stretch>
                <a:fillRect/>
              </a:stretch>
            </p:blipFill>
            <p:spPr bwMode="auto">
              <a:xfrm>
                <a:off x="10638794" y="4700142"/>
                <a:ext cx="315140" cy="315140"/>
              </a:xfrm>
              <a:prstGeom prst="rect">
                <a:avLst/>
              </a:prstGeom>
              <a:noFill/>
              <a:effectLst>
                <a:glow rad="63500">
                  <a:srgbClr val="9BBB59">
                    <a:satMod val="175000"/>
                    <a:alpha val="40000"/>
                  </a:srgbClr>
                </a:glow>
                <a:outerShdw blurRad="50800" dist="38100" dir="2700000" algn="tl" rotWithShape="0">
                  <a:prstClr val="black">
                    <a:alpha val="40000"/>
                  </a:prstClr>
                </a:outerShdw>
              </a:effectLst>
            </p:spPr>
          </p:pic>
          <p:pic>
            <p:nvPicPr>
              <p:cNvPr id="105" name="Picture 5" descr="\\imself-lh-srv-1\desktop$\barryshi\Desktop\images\201_Framework_Green_32.png"/>
              <p:cNvPicPr>
                <a:picLocks noChangeAspect="1" noChangeArrowheads="1"/>
              </p:cNvPicPr>
              <p:nvPr/>
            </p:nvPicPr>
            <p:blipFill>
              <a:blip r:embed="rId9"/>
              <a:srcRect/>
              <a:stretch>
                <a:fillRect/>
              </a:stretch>
            </p:blipFill>
            <p:spPr bwMode="auto">
              <a:xfrm>
                <a:off x="9836616" y="3139199"/>
                <a:ext cx="315140" cy="315140"/>
              </a:xfrm>
              <a:prstGeom prst="rect">
                <a:avLst/>
              </a:prstGeom>
              <a:noFill/>
              <a:effectLst>
                <a:glow rad="63500">
                  <a:srgbClr val="9BBB59">
                    <a:satMod val="175000"/>
                    <a:alpha val="40000"/>
                  </a:srgbClr>
                </a:glow>
                <a:outerShdw blurRad="50800" dist="38100" dir="2700000" algn="tl" rotWithShape="0">
                  <a:prstClr val="black">
                    <a:alpha val="40000"/>
                  </a:prstClr>
                </a:outerShdw>
              </a:effectLst>
            </p:spPr>
          </p:pic>
          <p:pic>
            <p:nvPicPr>
              <p:cNvPr id="106" name="Picture 5" descr="\\imself-lh-srv-1\desktop$\barryshi\Desktop\images\201_Framework_Green_32.png"/>
              <p:cNvPicPr>
                <a:picLocks noChangeAspect="1" noChangeArrowheads="1"/>
              </p:cNvPicPr>
              <p:nvPr/>
            </p:nvPicPr>
            <p:blipFill>
              <a:blip r:embed="rId9"/>
              <a:srcRect/>
              <a:stretch>
                <a:fillRect/>
              </a:stretch>
            </p:blipFill>
            <p:spPr bwMode="auto">
              <a:xfrm>
                <a:off x="7338643" y="1347808"/>
                <a:ext cx="315140" cy="315140"/>
              </a:xfrm>
              <a:prstGeom prst="rect">
                <a:avLst/>
              </a:prstGeom>
              <a:noFill/>
              <a:effectLst>
                <a:glow rad="63500">
                  <a:srgbClr val="9BBB59">
                    <a:satMod val="175000"/>
                    <a:alpha val="40000"/>
                  </a:srgbClr>
                </a:glow>
                <a:outerShdw blurRad="50800" dist="38100" dir="2700000" algn="tl" rotWithShape="0">
                  <a:prstClr val="black">
                    <a:alpha val="40000"/>
                  </a:prstClr>
                </a:outerShdw>
              </a:effectLst>
            </p:spPr>
          </p:pic>
        </p:grpSp>
        <p:pic>
          <p:nvPicPr>
            <p:cNvPr id="70" name="Picture 4" descr="\\imself-lh-srv-1\desktop$\barryshi\Desktop\images\i199_Framework_Red_32.png"/>
            <p:cNvPicPr>
              <a:picLocks noChangeAspect="1" noChangeArrowheads="1"/>
            </p:cNvPicPr>
            <p:nvPr/>
          </p:nvPicPr>
          <p:blipFill>
            <a:blip r:embed="rId10">
              <a:lum contrast="30000"/>
            </a:blip>
            <a:srcRect/>
            <a:stretch>
              <a:fillRect/>
            </a:stretch>
          </p:blipFill>
          <p:spPr bwMode="auto">
            <a:xfrm>
              <a:off x="6341991" y="2227501"/>
              <a:ext cx="186702" cy="209179"/>
            </a:xfrm>
            <a:prstGeom prst="rect">
              <a:avLst/>
            </a:prstGeom>
            <a:noFill/>
            <a:effectLst>
              <a:glow rad="63500">
                <a:srgbClr val="FF0000">
                  <a:alpha val="40000"/>
                </a:srgbClr>
              </a:glow>
              <a:outerShdw blurRad="50800" dist="38100" dir="2700000" algn="tl" rotWithShape="0">
                <a:prstClr val="black">
                  <a:alpha val="40000"/>
                </a:prstClr>
              </a:outerShdw>
            </a:effectLst>
          </p:spPr>
        </p:pic>
        <p:pic>
          <p:nvPicPr>
            <p:cNvPr id="71" name="Picture 4" descr="\\imself-lh-srv-1\desktop$\barryshi\Desktop\images\i199_Framework_Red_32.png"/>
            <p:cNvPicPr>
              <a:picLocks noChangeAspect="1" noChangeArrowheads="1"/>
            </p:cNvPicPr>
            <p:nvPr/>
          </p:nvPicPr>
          <p:blipFill>
            <a:blip r:embed="rId10">
              <a:lum contrast="30000"/>
            </a:blip>
            <a:srcRect/>
            <a:stretch>
              <a:fillRect/>
            </a:stretch>
          </p:blipFill>
          <p:spPr bwMode="auto">
            <a:xfrm>
              <a:off x="8306893" y="4448129"/>
              <a:ext cx="186702" cy="209179"/>
            </a:xfrm>
            <a:prstGeom prst="rect">
              <a:avLst/>
            </a:prstGeom>
            <a:noFill/>
            <a:effectLst>
              <a:glow rad="63500">
                <a:srgbClr val="FF0000">
                  <a:alpha val="40000"/>
                </a:srgbClr>
              </a:glow>
              <a:outerShdw blurRad="50800" dist="38100" dir="2700000" algn="tl" rotWithShape="0">
                <a:prstClr val="black">
                  <a:alpha val="40000"/>
                </a:prstClr>
              </a:outerShdw>
            </a:effectLst>
          </p:spPr>
        </p:pic>
        <p:pic>
          <p:nvPicPr>
            <p:cNvPr id="72" name="Picture 4" descr="\\imself-lh-srv-1\desktop$\barryshi\Desktop\images\i199_Framework_Red_32.png"/>
            <p:cNvPicPr>
              <a:picLocks noChangeAspect="1" noChangeArrowheads="1"/>
            </p:cNvPicPr>
            <p:nvPr/>
          </p:nvPicPr>
          <p:blipFill>
            <a:blip r:embed="rId10">
              <a:lum contrast="30000"/>
            </a:blip>
            <a:srcRect/>
            <a:stretch>
              <a:fillRect/>
            </a:stretch>
          </p:blipFill>
          <p:spPr bwMode="auto">
            <a:xfrm>
              <a:off x="7835097" y="3406647"/>
              <a:ext cx="186702" cy="209179"/>
            </a:xfrm>
            <a:prstGeom prst="rect">
              <a:avLst/>
            </a:prstGeom>
            <a:noFill/>
            <a:effectLst>
              <a:glow rad="63500">
                <a:srgbClr val="FF0000">
                  <a:alpha val="40000"/>
                </a:srgbClr>
              </a:glow>
              <a:outerShdw blurRad="50800" dist="38100" dir="2700000" algn="tl" rotWithShape="0">
                <a:prstClr val="black">
                  <a:alpha val="40000"/>
                </a:prstClr>
              </a:outerShdw>
            </a:effectLst>
          </p:spPr>
        </p:pic>
      </p:grpSp>
      <p:pic>
        <p:nvPicPr>
          <p:cNvPr id="56" name="Picture 6" descr="C:\Documents and Settings\Eva\My Documents\336\SysCnt-OprtnsMgr_h_rgb_r.png"/>
          <p:cNvPicPr>
            <a:picLocks noChangeAspect="1" noChangeArrowheads="1"/>
          </p:cNvPicPr>
          <p:nvPr/>
        </p:nvPicPr>
        <p:blipFill>
          <a:blip r:embed="rId11" cstate="print"/>
          <a:srcRect/>
          <a:stretch>
            <a:fillRect/>
          </a:stretch>
        </p:blipFill>
        <p:spPr bwMode="auto">
          <a:xfrm>
            <a:off x="357158" y="5693060"/>
            <a:ext cx="2245864" cy="648000"/>
          </a:xfrm>
          <a:prstGeom prst="rect">
            <a:avLst/>
          </a:prstGeom>
          <a:noFill/>
        </p:spPr>
      </p:pic>
      <p:sp>
        <p:nvSpPr>
          <p:cNvPr id="112" name="Rounded Rectangle 32"/>
          <p:cNvSpPr/>
          <p:nvPr/>
        </p:nvSpPr>
        <p:spPr>
          <a:xfrm rot="10800000">
            <a:off x="-32" y="6215081"/>
            <a:ext cx="9144032" cy="642916"/>
          </a:xfrm>
          <a:prstGeom prst="roundRect">
            <a:avLst>
              <a:gd name="adj" fmla="val 29239"/>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pic>
        <p:nvPicPr>
          <p:cNvPr id="111" name="圖片 110" descr="SCOM-Globle View.jpg"/>
          <p:cNvPicPr>
            <a:picLocks noChangeAspect="1"/>
          </p:cNvPicPr>
          <p:nvPr/>
        </p:nvPicPr>
        <p:blipFill>
          <a:blip r:embed="rId12" cstate="print"/>
          <a:stretch>
            <a:fillRect/>
          </a:stretch>
        </p:blipFill>
        <p:spPr>
          <a:xfrm>
            <a:off x="6000760" y="4411298"/>
            <a:ext cx="2786049" cy="2089536"/>
          </a:xfrm>
          <a:prstGeom prst="rect">
            <a:avLst/>
          </a:prstGeom>
          <a:noFill/>
          <a:effectLst>
            <a:outerShdw blurRad="304800" dist="38100" dir="2700000" algn="tl" rotWithShape="0">
              <a:prstClr val="black">
                <a:alpha val="40000"/>
              </a:prstClr>
            </a:outerShdw>
            <a:reflection blurRad="6350" stA="52000" endA="300" endPos="35000" dir="5400000" sy="-100000" algn="bl" rotWithShape="0"/>
          </a:effectLst>
          <a:scene3d>
            <a:camera prst="perspectiveHeroicExtremeLeftFacing"/>
            <a:lightRig rig="threePt" dir="t"/>
          </a:scene3d>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000" dirty="0" smtClean="0"/>
              <a:t>無論實</a:t>
            </a:r>
            <a:r>
              <a:rPr lang="en-US" altLang="zh-TW" sz="4000" dirty="0" smtClean="0"/>
              <a:t>/</a:t>
            </a:r>
            <a:r>
              <a:rPr lang="zh-TW" altLang="en-US" sz="4000" dirty="0" smtClean="0"/>
              <a:t>虛</a:t>
            </a:r>
            <a:r>
              <a:rPr lang="en-US" altLang="zh-TW" sz="4000" dirty="0" smtClean="0"/>
              <a:t>..</a:t>
            </a:r>
            <a:r>
              <a:rPr lang="zh-TW" altLang="en-US" sz="4000" dirty="0" smtClean="0"/>
              <a:t>盡入眼簾</a:t>
            </a:r>
            <a:endParaRPr lang="zh-TW" altLang="en-US" sz="4000" dirty="0"/>
          </a:p>
        </p:txBody>
      </p:sp>
      <p:pic>
        <p:nvPicPr>
          <p:cNvPr id="4" name="圖片 3" descr="SCOM-Diagram View for SCVMM.jpg"/>
          <p:cNvPicPr>
            <a:picLocks noChangeAspect="1"/>
          </p:cNvPicPr>
          <p:nvPr/>
        </p:nvPicPr>
        <p:blipFill>
          <a:blip r:embed="rId2"/>
          <a:stretch>
            <a:fillRect/>
          </a:stretch>
        </p:blipFill>
        <p:spPr>
          <a:xfrm>
            <a:off x="784800" y="1144800"/>
            <a:ext cx="7502400" cy="5626800"/>
          </a:xfrm>
          <a:prstGeom prst="rect">
            <a:avLst/>
          </a:prstGeom>
          <a:effectLst>
            <a:outerShdw blurRad="50800" dist="1270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000" dirty="0" smtClean="0"/>
              <a:t>無論實</a:t>
            </a:r>
            <a:r>
              <a:rPr lang="en-US" altLang="zh-TW" sz="4000" dirty="0" smtClean="0"/>
              <a:t>/</a:t>
            </a:r>
            <a:r>
              <a:rPr lang="zh-TW" altLang="en-US" sz="4000" dirty="0" smtClean="0"/>
              <a:t>虛</a:t>
            </a:r>
            <a:r>
              <a:rPr lang="en-US" altLang="zh-TW" sz="4000" dirty="0" smtClean="0"/>
              <a:t>..</a:t>
            </a:r>
            <a:r>
              <a:rPr lang="zh-TW" altLang="en-US" sz="4000" dirty="0" smtClean="0"/>
              <a:t>盡在掌控之中</a:t>
            </a:r>
            <a:endParaRPr lang="zh-TW" altLang="en-US" sz="4000" dirty="0"/>
          </a:p>
        </p:txBody>
      </p:sp>
      <p:pic>
        <p:nvPicPr>
          <p:cNvPr id="4" name="圖片 3" descr="SCOM-SCVMM-Alert.jpg"/>
          <p:cNvPicPr>
            <a:picLocks noChangeAspect="1"/>
          </p:cNvPicPr>
          <p:nvPr/>
        </p:nvPicPr>
        <p:blipFill>
          <a:blip r:embed="rId2"/>
          <a:stretch>
            <a:fillRect/>
          </a:stretch>
        </p:blipFill>
        <p:spPr>
          <a:xfrm>
            <a:off x="784800" y="1144800"/>
            <a:ext cx="7502400" cy="5626800"/>
          </a:xfrm>
          <a:prstGeom prst="rect">
            <a:avLst/>
          </a:prstGeom>
          <a:effectLst>
            <a:outerShdw blurRad="50800" dist="1270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erver-physical-Single.png"/>
          <p:cNvPicPr>
            <a:picLocks noChangeAspect="1"/>
          </p:cNvPicPr>
          <p:nvPr/>
        </p:nvPicPr>
        <p:blipFill>
          <a:blip r:embed="rId3" cstate="print"/>
          <a:stretch>
            <a:fillRect/>
          </a:stretch>
        </p:blipFill>
        <p:spPr>
          <a:xfrm>
            <a:off x="6096000" y="5368718"/>
            <a:ext cx="2286000" cy="1158711"/>
          </a:xfrm>
          <a:prstGeom prst="rect">
            <a:avLst/>
          </a:prstGeom>
        </p:spPr>
      </p:pic>
      <p:pic>
        <p:nvPicPr>
          <p:cNvPr id="43" name="Picture 42" descr="Application-cyan.png"/>
          <p:cNvPicPr>
            <a:picLocks noChangeAspect="1"/>
          </p:cNvPicPr>
          <p:nvPr/>
        </p:nvPicPr>
        <p:blipFill>
          <a:blip r:embed="rId4"/>
          <a:stretch>
            <a:fillRect/>
          </a:stretch>
        </p:blipFill>
        <p:spPr>
          <a:xfrm>
            <a:off x="6781800" y="5102704"/>
            <a:ext cx="1143000" cy="593147"/>
          </a:xfrm>
          <a:prstGeom prst="rect">
            <a:avLst/>
          </a:prstGeom>
        </p:spPr>
      </p:pic>
      <p:pic>
        <p:nvPicPr>
          <p:cNvPr id="22" name="Picture 21" descr="Server-physical-Single.png"/>
          <p:cNvPicPr>
            <a:picLocks noChangeAspect="1"/>
          </p:cNvPicPr>
          <p:nvPr/>
        </p:nvPicPr>
        <p:blipFill>
          <a:blip r:embed="rId3" cstate="print"/>
          <a:stretch>
            <a:fillRect/>
          </a:stretch>
        </p:blipFill>
        <p:spPr>
          <a:xfrm>
            <a:off x="3335958" y="5368718"/>
            <a:ext cx="2286000" cy="1158711"/>
          </a:xfrm>
          <a:prstGeom prst="rect">
            <a:avLst/>
          </a:prstGeom>
        </p:spPr>
      </p:pic>
      <p:pic>
        <p:nvPicPr>
          <p:cNvPr id="34" name="Picture 33" descr="Application-cyan.png"/>
          <p:cNvPicPr>
            <a:picLocks noChangeAspect="1"/>
          </p:cNvPicPr>
          <p:nvPr/>
        </p:nvPicPr>
        <p:blipFill>
          <a:blip r:embed="rId4"/>
          <a:stretch>
            <a:fillRect/>
          </a:stretch>
        </p:blipFill>
        <p:spPr>
          <a:xfrm>
            <a:off x="4023360" y="5102704"/>
            <a:ext cx="1143000" cy="593147"/>
          </a:xfrm>
          <a:prstGeom prst="rect">
            <a:avLst/>
          </a:prstGeom>
        </p:spPr>
      </p:pic>
      <p:pic>
        <p:nvPicPr>
          <p:cNvPr id="26" name="Picture 25" descr="Server-physical-Single.png"/>
          <p:cNvPicPr>
            <a:picLocks noChangeAspect="1"/>
          </p:cNvPicPr>
          <p:nvPr/>
        </p:nvPicPr>
        <p:blipFill>
          <a:blip r:embed="rId3" cstate="print"/>
          <a:stretch>
            <a:fillRect/>
          </a:stretch>
        </p:blipFill>
        <p:spPr>
          <a:xfrm>
            <a:off x="609600" y="5368718"/>
            <a:ext cx="2286000" cy="1158711"/>
          </a:xfrm>
          <a:prstGeom prst="rect">
            <a:avLst/>
          </a:prstGeom>
        </p:spPr>
      </p:pic>
      <p:pic>
        <p:nvPicPr>
          <p:cNvPr id="40" name="Picture 39" descr="Application-cyan.png"/>
          <p:cNvPicPr>
            <a:picLocks noChangeAspect="1"/>
          </p:cNvPicPr>
          <p:nvPr/>
        </p:nvPicPr>
        <p:blipFill>
          <a:blip r:embed="rId4"/>
          <a:stretch>
            <a:fillRect/>
          </a:stretch>
        </p:blipFill>
        <p:spPr>
          <a:xfrm>
            <a:off x="1280160" y="5102703"/>
            <a:ext cx="1143000" cy="593148"/>
          </a:xfrm>
          <a:prstGeom prst="rect">
            <a:avLst/>
          </a:prstGeom>
        </p:spPr>
      </p:pic>
      <p:pic>
        <p:nvPicPr>
          <p:cNvPr id="10" name="Picture 9" descr="Server-Virtual-Single.png"/>
          <p:cNvPicPr>
            <a:picLocks noChangeAspect="1"/>
          </p:cNvPicPr>
          <p:nvPr/>
        </p:nvPicPr>
        <p:blipFill>
          <a:blip r:embed="rId5" cstate="print"/>
          <a:stretch>
            <a:fillRect/>
          </a:stretch>
        </p:blipFill>
        <p:spPr>
          <a:xfrm>
            <a:off x="6096001" y="4917123"/>
            <a:ext cx="2285998" cy="1036948"/>
          </a:xfrm>
          <a:prstGeom prst="rect">
            <a:avLst/>
          </a:prstGeom>
        </p:spPr>
      </p:pic>
      <p:pic>
        <p:nvPicPr>
          <p:cNvPr id="27" name="Picture 26" descr="Server-Virtual-Single.png"/>
          <p:cNvPicPr>
            <a:picLocks noChangeAspect="1"/>
          </p:cNvPicPr>
          <p:nvPr/>
        </p:nvPicPr>
        <p:blipFill>
          <a:blip r:embed="rId5" cstate="print"/>
          <a:stretch>
            <a:fillRect/>
          </a:stretch>
        </p:blipFill>
        <p:spPr>
          <a:xfrm>
            <a:off x="609601" y="4917123"/>
            <a:ext cx="2285998" cy="1036948"/>
          </a:xfrm>
          <a:prstGeom prst="rect">
            <a:avLst/>
          </a:prstGeom>
        </p:spPr>
      </p:pic>
      <p:pic>
        <p:nvPicPr>
          <p:cNvPr id="46" name="Picture 45" descr="Application-cyan.png"/>
          <p:cNvPicPr>
            <a:picLocks noChangeAspect="1"/>
          </p:cNvPicPr>
          <p:nvPr/>
        </p:nvPicPr>
        <p:blipFill>
          <a:blip r:embed="rId4"/>
          <a:stretch>
            <a:fillRect/>
          </a:stretch>
        </p:blipFill>
        <p:spPr>
          <a:xfrm>
            <a:off x="1280160" y="4738156"/>
            <a:ext cx="1143000" cy="593147"/>
          </a:xfrm>
          <a:prstGeom prst="rect">
            <a:avLst/>
          </a:prstGeom>
        </p:spPr>
      </p:pic>
      <p:sp>
        <p:nvSpPr>
          <p:cNvPr id="39" name="Right Arrow 38"/>
          <p:cNvSpPr/>
          <p:nvPr/>
        </p:nvSpPr>
        <p:spPr>
          <a:xfrm rot="7078006" flipV="1">
            <a:off x="2209499" y="3739220"/>
            <a:ext cx="694609" cy="238876"/>
          </a:xfrm>
          <a:prstGeom prst="rightArrow">
            <a:avLst/>
          </a:prstGeom>
          <a:gradFill flip="none" rotWithShape="1">
            <a:gsLst>
              <a:gs pos="0">
                <a:schemeClr val="bg1"/>
              </a:gs>
              <a:gs pos="70000">
                <a:srgbClr val="A7CAD5"/>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descr="Server-Virtual-Single.png"/>
          <p:cNvPicPr>
            <a:picLocks noChangeAspect="1"/>
          </p:cNvPicPr>
          <p:nvPr/>
        </p:nvPicPr>
        <p:blipFill>
          <a:blip r:embed="rId5" cstate="print"/>
          <a:stretch>
            <a:fillRect/>
          </a:stretch>
        </p:blipFill>
        <p:spPr>
          <a:xfrm>
            <a:off x="3335959" y="4917123"/>
            <a:ext cx="2285998" cy="1036948"/>
          </a:xfrm>
          <a:prstGeom prst="rect">
            <a:avLst/>
          </a:prstGeom>
        </p:spPr>
      </p:pic>
      <p:pic>
        <p:nvPicPr>
          <p:cNvPr id="21" name="Picture 20" descr="Application-cyan.png"/>
          <p:cNvPicPr>
            <a:picLocks noChangeAspect="1"/>
          </p:cNvPicPr>
          <p:nvPr/>
        </p:nvPicPr>
        <p:blipFill>
          <a:blip r:embed="rId4"/>
          <a:stretch>
            <a:fillRect/>
          </a:stretch>
        </p:blipFill>
        <p:spPr>
          <a:xfrm>
            <a:off x="6781800" y="4738157"/>
            <a:ext cx="1143000" cy="593146"/>
          </a:xfrm>
          <a:prstGeom prst="rect">
            <a:avLst/>
          </a:prstGeom>
        </p:spPr>
      </p:pic>
      <p:grpSp>
        <p:nvGrpSpPr>
          <p:cNvPr id="3" name="Group 46"/>
          <p:cNvGrpSpPr/>
          <p:nvPr/>
        </p:nvGrpSpPr>
        <p:grpSpPr>
          <a:xfrm>
            <a:off x="5029200" y="5981543"/>
            <a:ext cx="838200" cy="645160"/>
            <a:chOff x="3810000" y="2842490"/>
            <a:chExt cx="1524000" cy="1173019"/>
          </a:xfrm>
        </p:grpSpPr>
        <p:pic>
          <p:nvPicPr>
            <p:cNvPr id="48" name="Picture 47" descr="heartbeat.gif"/>
            <p:cNvPicPr>
              <a:picLocks noChangeAspect="1"/>
            </p:cNvPicPr>
            <p:nvPr/>
          </p:nvPicPr>
          <p:blipFill>
            <a:blip r:embed="rId6"/>
            <a:stretch>
              <a:fillRect/>
            </a:stretch>
          </p:blipFill>
          <p:spPr>
            <a:xfrm>
              <a:off x="3924300" y="2952750"/>
              <a:ext cx="1295400" cy="952500"/>
            </a:xfrm>
            <a:prstGeom prst="rect">
              <a:avLst/>
            </a:prstGeom>
          </p:spPr>
        </p:pic>
        <p:pic>
          <p:nvPicPr>
            <p:cNvPr id="49" name="Picture 48" descr="heartbeat frame.png"/>
            <p:cNvPicPr>
              <a:picLocks noChangeAspect="1"/>
            </p:cNvPicPr>
            <p:nvPr/>
          </p:nvPicPr>
          <p:blipFill>
            <a:blip r:embed="rId7" cstate="print"/>
            <a:stretch>
              <a:fillRect/>
            </a:stretch>
          </p:blipFill>
          <p:spPr>
            <a:xfrm>
              <a:off x="3810000" y="2842490"/>
              <a:ext cx="1524000" cy="1173019"/>
            </a:xfrm>
            <a:prstGeom prst="rect">
              <a:avLst/>
            </a:prstGeom>
          </p:spPr>
        </p:pic>
      </p:grpSp>
      <p:grpSp>
        <p:nvGrpSpPr>
          <p:cNvPr id="4" name="Group 49"/>
          <p:cNvGrpSpPr/>
          <p:nvPr/>
        </p:nvGrpSpPr>
        <p:grpSpPr>
          <a:xfrm>
            <a:off x="2243483" y="5981543"/>
            <a:ext cx="838200" cy="645160"/>
            <a:chOff x="3810000" y="2842490"/>
            <a:chExt cx="1524000" cy="1173019"/>
          </a:xfrm>
        </p:grpSpPr>
        <p:pic>
          <p:nvPicPr>
            <p:cNvPr id="51" name="Picture 50" descr="heartbeat.gif"/>
            <p:cNvPicPr>
              <a:picLocks noChangeAspect="1"/>
            </p:cNvPicPr>
            <p:nvPr/>
          </p:nvPicPr>
          <p:blipFill>
            <a:blip r:embed="rId6"/>
            <a:stretch>
              <a:fillRect/>
            </a:stretch>
          </p:blipFill>
          <p:spPr>
            <a:xfrm>
              <a:off x="3924300" y="2952750"/>
              <a:ext cx="1295400" cy="952500"/>
            </a:xfrm>
            <a:prstGeom prst="rect">
              <a:avLst/>
            </a:prstGeom>
          </p:spPr>
        </p:pic>
        <p:pic>
          <p:nvPicPr>
            <p:cNvPr id="52" name="Picture 51" descr="heartbeat frame.png"/>
            <p:cNvPicPr>
              <a:picLocks noChangeAspect="1"/>
            </p:cNvPicPr>
            <p:nvPr/>
          </p:nvPicPr>
          <p:blipFill>
            <a:blip r:embed="rId7" cstate="print"/>
            <a:stretch>
              <a:fillRect/>
            </a:stretch>
          </p:blipFill>
          <p:spPr>
            <a:xfrm>
              <a:off x="3810000" y="2842490"/>
              <a:ext cx="1524000" cy="1173019"/>
            </a:xfrm>
            <a:prstGeom prst="rect">
              <a:avLst/>
            </a:prstGeom>
          </p:spPr>
        </p:pic>
      </p:grpSp>
      <p:pic>
        <p:nvPicPr>
          <p:cNvPr id="59" name="Picture 58" descr="logos.png"/>
          <p:cNvPicPr>
            <a:picLocks noChangeAspect="1"/>
          </p:cNvPicPr>
          <p:nvPr/>
        </p:nvPicPr>
        <p:blipFill>
          <a:blip r:embed="rId8"/>
          <a:stretch>
            <a:fillRect/>
          </a:stretch>
        </p:blipFill>
        <p:spPr>
          <a:xfrm>
            <a:off x="1714494" y="1597497"/>
            <a:ext cx="5715012" cy="2743206"/>
          </a:xfrm>
          <a:prstGeom prst="rect">
            <a:avLst/>
          </a:prstGeom>
        </p:spPr>
      </p:pic>
      <p:grpSp>
        <p:nvGrpSpPr>
          <p:cNvPr id="5" name="Group 52"/>
          <p:cNvGrpSpPr/>
          <p:nvPr/>
        </p:nvGrpSpPr>
        <p:grpSpPr>
          <a:xfrm>
            <a:off x="2243483" y="5981543"/>
            <a:ext cx="838200" cy="645160"/>
            <a:chOff x="2209800" y="6629400"/>
            <a:chExt cx="838200" cy="645160"/>
          </a:xfrm>
        </p:grpSpPr>
        <p:pic>
          <p:nvPicPr>
            <p:cNvPr id="42" name="Picture 41" descr="heartbeat-red.gif"/>
            <p:cNvPicPr>
              <a:picLocks noChangeAspect="1"/>
            </p:cNvPicPr>
            <p:nvPr/>
          </p:nvPicPr>
          <p:blipFill>
            <a:blip r:embed="rId9"/>
            <a:stretch>
              <a:fillRect/>
            </a:stretch>
          </p:blipFill>
          <p:spPr>
            <a:xfrm>
              <a:off x="2272284" y="6689763"/>
              <a:ext cx="713232" cy="524435"/>
            </a:xfrm>
            <a:prstGeom prst="rect">
              <a:avLst/>
            </a:prstGeom>
          </p:spPr>
        </p:pic>
        <p:pic>
          <p:nvPicPr>
            <p:cNvPr id="41" name="Picture 40" descr="heartbeat frame.png"/>
            <p:cNvPicPr>
              <a:picLocks noChangeAspect="1"/>
            </p:cNvPicPr>
            <p:nvPr/>
          </p:nvPicPr>
          <p:blipFill>
            <a:blip r:embed="rId7" cstate="print"/>
            <a:stretch>
              <a:fillRect/>
            </a:stretch>
          </p:blipFill>
          <p:spPr>
            <a:xfrm>
              <a:off x="2209800" y="6629400"/>
              <a:ext cx="838200" cy="645160"/>
            </a:xfrm>
            <a:prstGeom prst="rect">
              <a:avLst/>
            </a:prstGeom>
          </p:spPr>
        </p:pic>
      </p:grpSp>
      <p:pic>
        <p:nvPicPr>
          <p:cNvPr id="9" name="Picture 8" descr="AnnotationWarning.png"/>
          <p:cNvPicPr>
            <a:picLocks noChangeAspect="1"/>
          </p:cNvPicPr>
          <p:nvPr/>
        </p:nvPicPr>
        <p:blipFill>
          <a:blip r:embed="rId10" cstate="print"/>
          <a:stretch>
            <a:fillRect/>
          </a:stretch>
        </p:blipFill>
        <p:spPr>
          <a:xfrm>
            <a:off x="2819400" y="5771114"/>
            <a:ext cx="457200" cy="457200"/>
          </a:xfrm>
          <a:prstGeom prst="rect">
            <a:avLst/>
          </a:prstGeom>
        </p:spPr>
      </p:pic>
      <p:pic>
        <p:nvPicPr>
          <p:cNvPr id="61" name="Picture 60" descr="AnnotationWarning2.png"/>
          <p:cNvPicPr>
            <a:picLocks noChangeAspect="1"/>
          </p:cNvPicPr>
          <p:nvPr/>
        </p:nvPicPr>
        <p:blipFill>
          <a:blip r:embed="rId11" cstate="print"/>
          <a:stretch>
            <a:fillRect/>
          </a:stretch>
        </p:blipFill>
        <p:spPr>
          <a:xfrm>
            <a:off x="6096000" y="1292703"/>
            <a:ext cx="990600" cy="990600"/>
          </a:xfrm>
          <a:prstGeom prst="rect">
            <a:avLst/>
          </a:prstGeom>
        </p:spPr>
      </p:pic>
      <p:pic>
        <p:nvPicPr>
          <p:cNvPr id="63" name="Picture 62" descr="AnnotationWarning2.png"/>
          <p:cNvPicPr>
            <a:picLocks noChangeAspect="1"/>
          </p:cNvPicPr>
          <p:nvPr/>
        </p:nvPicPr>
        <p:blipFill>
          <a:blip r:embed="rId11" cstate="print"/>
          <a:stretch>
            <a:fillRect/>
          </a:stretch>
        </p:blipFill>
        <p:spPr>
          <a:xfrm>
            <a:off x="3657600" y="1292703"/>
            <a:ext cx="990600" cy="990600"/>
          </a:xfrm>
          <a:prstGeom prst="rect">
            <a:avLst/>
          </a:prstGeom>
        </p:spPr>
      </p:pic>
      <p:pic>
        <p:nvPicPr>
          <p:cNvPr id="65" name="Picture 64" descr="spark.gif"/>
          <p:cNvPicPr>
            <a:picLocks noChangeAspect="1"/>
          </p:cNvPicPr>
          <p:nvPr/>
        </p:nvPicPr>
        <p:blipFill>
          <a:blip r:embed="rId12" cstate="print"/>
          <a:stretch>
            <a:fillRect/>
          </a:stretch>
        </p:blipFill>
        <p:spPr>
          <a:xfrm>
            <a:off x="5562600" y="2130903"/>
            <a:ext cx="571500" cy="571500"/>
          </a:xfrm>
          <a:prstGeom prst="rect">
            <a:avLst/>
          </a:prstGeom>
        </p:spPr>
      </p:pic>
      <p:pic>
        <p:nvPicPr>
          <p:cNvPr id="67" name="Picture 66" descr="spark.gif"/>
          <p:cNvPicPr>
            <a:picLocks noChangeAspect="1"/>
          </p:cNvPicPr>
          <p:nvPr/>
        </p:nvPicPr>
        <p:blipFill>
          <a:blip r:embed="rId12" cstate="print"/>
          <a:stretch>
            <a:fillRect/>
          </a:stretch>
        </p:blipFill>
        <p:spPr>
          <a:xfrm>
            <a:off x="2971800" y="2207103"/>
            <a:ext cx="571500" cy="571500"/>
          </a:xfrm>
          <a:prstGeom prst="rect">
            <a:avLst/>
          </a:prstGeom>
        </p:spPr>
      </p:pic>
      <p:pic>
        <p:nvPicPr>
          <p:cNvPr id="68" name="Picture 67" descr="Application-cyan.png"/>
          <p:cNvPicPr>
            <a:picLocks noChangeAspect="1"/>
          </p:cNvPicPr>
          <p:nvPr/>
        </p:nvPicPr>
        <p:blipFill>
          <a:blip r:embed="rId4"/>
          <a:stretch>
            <a:fillRect/>
          </a:stretch>
        </p:blipFill>
        <p:spPr>
          <a:xfrm>
            <a:off x="4023360" y="4738157"/>
            <a:ext cx="1143000" cy="593146"/>
          </a:xfrm>
          <a:prstGeom prst="rect">
            <a:avLst/>
          </a:prstGeom>
        </p:spPr>
      </p:pic>
      <p:pic>
        <p:nvPicPr>
          <p:cNvPr id="44" name="Picture 43" descr="Server-Virtual-Single.png"/>
          <p:cNvPicPr>
            <a:picLocks noChangeAspect="1"/>
          </p:cNvPicPr>
          <p:nvPr/>
        </p:nvPicPr>
        <p:blipFill>
          <a:blip r:embed="rId13"/>
          <a:stretch>
            <a:fillRect/>
          </a:stretch>
        </p:blipFill>
        <p:spPr>
          <a:xfrm>
            <a:off x="609601" y="4539451"/>
            <a:ext cx="2285998" cy="1036948"/>
          </a:xfrm>
          <a:prstGeom prst="rect">
            <a:avLst/>
          </a:prstGeom>
        </p:spPr>
      </p:pic>
      <p:pic>
        <p:nvPicPr>
          <p:cNvPr id="11" name="Picture 10" descr="Server-Virtual-Single.png"/>
          <p:cNvPicPr>
            <a:picLocks noChangeAspect="1"/>
          </p:cNvPicPr>
          <p:nvPr/>
        </p:nvPicPr>
        <p:blipFill>
          <a:blip r:embed="rId13"/>
          <a:stretch>
            <a:fillRect/>
          </a:stretch>
        </p:blipFill>
        <p:spPr>
          <a:xfrm>
            <a:off x="6096001" y="4539451"/>
            <a:ext cx="2285998" cy="1036948"/>
          </a:xfrm>
          <a:prstGeom prst="rect">
            <a:avLst/>
          </a:prstGeom>
        </p:spPr>
      </p:pic>
      <p:pic>
        <p:nvPicPr>
          <p:cNvPr id="25" name="Picture 24" descr="Application-cyan.png"/>
          <p:cNvPicPr>
            <a:picLocks noChangeAspect="1"/>
          </p:cNvPicPr>
          <p:nvPr/>
        </p:nvPicPr>
        <p:blipFill>
          <a:blip r:embed="rId4"/>
          <a:stretch>
            <a:fillRect/>
          </a:stretch>
        </p:blipFill>
        <p:spPr>
          <a:xfrm>
            <a:off x="1280160" y="4343155"/>
            <a:ext cx="1143000" cy="593145"/>
          </a:xfrm>
          <a:prstGeom prst="rect">
            <a:avLst/>
          </a:prstGeom>
        </p:spPr>
      </p:pic>
      <p:pic>
        <p:nvPicPr>
          <p:cNvPr id="35" name="Picture 34" descr="Application-red.png"/>
          <p:cNvPicPr>
            <a:picLocks noChangeAspect="1"/>
          </p:cNvPicPr>
          <p:nvPr/>
        </p:nvPicPr>
        <p:blipFill>
          <a:blip r:embed="rId14"/>
          <a:stretch>
            <a:fillRect/>
          </a:stretch>
        </p:blipFill>
        <p:spPr>
          <a:xfrm>
            <a:off x="1280160" y="4340703"/>
            <a:ext cx="1143000" cy="593147"/>
          </a:xfrm>
          <a:prstGeom prst="rect">
            <a:avLst/>
          </a:prstGeom>
        </p:spPr>
      </p:pic>
      <p:pic>
        <p:nvPicPr>
          <p:cNvPr id="24" name="Picture 23" descr="Server-Virtual-Single.png"/>
          <p:cNvPicPr>
            <a:picLocks noChangeAspect="1"/>
          </p:cNvPicPr>
          <p:nvPr/>
        </p:nvPicPr>
        <p:blipFill>
          <a:blip r:embed="rId13"/>
          <a:stretch>
            <a:fillRect/>
          </a:stretch>
        </p:blipFill>
        <p:spPr>
          <a:xfrm>
            <a:off x="609601" y="4188303"/>
            <a:ext cx="2285998" cy="1036948"/>
          </a:xfrm>
          <a:prstGeom prst="rect">
            <a:avLst/>
          </a:prstGeom>
        </p:spPr>
      </p:pic>
      <p:sp>
        <p:nvSpPr>
          <p:cNvPr id="50" name="Title 49"/>
          <p:cNvSpPr>
            <a:spLocks noGrp="1"/>
          </p:cNvSpPr>
          <p:nvPr>
            <p:ph type="title"/>
          </p:nvPr>
        </p:nvSpPr>
        <p:spPr/>
        <p:txBody>
          <a:bodyPr>
            <a:noAutofit/>
          </a:bodyPr>
          <a:lstStyle/>
          <a:p>
            <a:r>
              <a:rPr lang="en-US" altLang="zh-TW" sz="4000" dirty="0" smtClean="0"/>
              <a:t>SCVMM + SCOM</a:t>
            </a:r>
            <a:br>
              <a:rPr lang="en-US" altLang="zh-TW" sz="4000" dirty="0" smtClean="0"/>
            </a:br>
            <a:r>
              <a:rPr lang="zh-TW" altLang="en-US" sz="4000" dirty="0" smtClean="0"/>
              <a:t>效能及資源最佳化</a:t>
            </a:r>
            <a:r>
              <a:rPr lang="en-US" sz="4000" dirty="0" smtClean="0"/>
              <a:t> (PRO)</a:t>
            </a:r>
            <a:endParaRPr lang="en-US" sz="4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dissolve">
                                      <p:cBhvr>
                                        <p:cTn id="7" dur="500"/>
                                        <p:tgtEl>
                                          <p:spTgt spid="35"/>
                                        </p:tgtEl>
                                      </p:cBhvr>
                                    </p:animEffect>
                                  </p:childTnLst>
                                </p:cTn>
                              </p:par>
                            </p:childTnLst>
                          </p:cTn>
                        </p:par>
                        <p:par>
                          <p:cTn id="8" fill="hold">
                            <p:stCondLst>
                              <p:cond delay="500"/>
                            </p:stCondLst>
                            <p:childTnLst>
                              <p:par>
                                <p:cTn id="9" presetID="1" presetClass="exit" presetSubtype="0" fill="hold" nodeType="afterEffect">
                                  <p:stCondLst>
                                    <p:cond delay="0"/>
                                  </p:stCondLst>
                                  <p:childTnLst>
                                    <p:set>
                                      <p:cBhvr>
                                        <p:cTn id="10" dur="1" fill="hold">
                                          <p:stCondLst>
                                            <p:cond delay="0"/>
                                          </p:stCondLst>
                                        </p:cTn>
                                        <p:tgtEl>
                                          <p:spTgt spid="25"/>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16" fill="hold" nodeType="click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par>
                                <p:cTn id="25" presetID="23" presetClass="entr" presetSubtype="16" fill="hold" nodeType="withEffect">
                                  <p:stCondLst>
                                    <p:cond delay="0"/>
                                  </p:stCondLst>
                                  <p:childTnLst>
                                    <p:set>
                                      <p:cBhvr>
                                        <p:cTn id="26" dur="1" fill="hold">
                                          <p:stCondLst>
                                            <p:cond delay="0"/>
                                          </p:stCondLst>
                                        </p:cTn>
                                        <p:tgtEl>
                                          <p:spTgt spid="65"/>
                                        </p:tgtEl>
                                        <p:attrNameLst>
                                          <p:attrName>style.visibility</p:attrName>
                                        </p:attrNameLst>
                                      </p:cBhvr>
                                      <p:to>
                                        <p:strVal val="visible"/>
                                      </p:to>
                                    </p:set>
                                    <p:anim calcmode="lin" valueType="num">
                                      <p:cBhvr>
                                        <p:cTn id="27" dur="500" fill="hold"/>
                                        <p:tgtEl>
                                          <p:spTgt spid="65"/>
                                        </p:tgtEl>
                                        <p:attrNameLst>
                                          <p:attrName>ppt_w</p:attrName>
                                        </p:attrNameLst>
                                      </p:cBhvr>
                                      <p:tavLst>
                                        <p:tav tm="0">
                                          <p:val>
                                            <p:fltVal val="0"/>
                                          </p:val>
                                        </p:tav>
                                        <p:tav tm="100000">
                                          <p:val>
                                            <p:strVal val="#ppt_w"/>
                                          </p:val>
                                        </p:tav>
                                      </p:tavLst>
                                    </p:anim>
                                    <p:anim calcmode="lin" valueType="num">
                                      <p:cBhvr>
                                        <p:cTn id="28" dur="500" fill="hold"/>
                                        <p:tgtEl>
                                          <p:spTgt spid="65"/>
                                        </p:tgtEl>
                                        <p:attrNameLst>
                                          <p:attrName>ppt_h</p:attrName>
                                        </p:attrNameLst>
                                      </p:cBhvr>
                                      <p:tavLst>
                                        <p:tav tm="0">
                                          <p:val>
                                            <p:fltVal val="0"/>
                                          </p:val>
                                        </p:tav>
                                        <p:tav tm="100000">
                                          <p:val>
                                            <p:strVal val="#ppt_h"/>
                                          </p:val>
                                        </p:tav>
                                      </p:tavLst>
                                    </p:anim>
                                  </p:childTnLst>
                                </p:cTn>
                              </p:par>
                              <p:par>
                                <p:cTn id="29" presetID="35" presetClass="path" presetSubtype="0" accel="50000" decel="50000" fill="hold" nodeType="withEffect">
                                  <p:stCondLst>
                                    <p:cond delay="0"/>
                                  </p:stCondLst>
                                  <p:childTnLst>
                                    <p:animMotion origin="layout" path="M -0.025 -2.35947E-6 L -0.28125 0.00278 " pathEditMode="relative" rAng="0" ptsTypes="AA">
                                      <p:cBhvr>
                                        <p:cTn id="30" dur="1000" fill="hold"/>
                                        <p:tgtEl>
                                          <p:spTgt spid="65"/>
                                        </p:tgtEl>
                                        <p:attrNameLst>
                                          <p:attrName>ppt_x</p:attrName>
                                          <p:attrName>ppt_y</p:attrName>
                                        </p:attrNameLst>
                                      </p:cBhvr>
                                      <p:rCtr x="-128" y="1"/>
                                    </p:animMotion>
                                  </p:childTnLst>
                                </p:cTn>
                              </p:par>
                            </p:childTnLst>
                          </p:cTn>
                        </p:par>
                        <p:par>
                          <p:cTn id="31" fill="hold">
                            <p:stCondLst>
                              <p:cond delay="1000"/>
                            </p:stCondLst>
                            <p:childTnLst>
                              <p:par>
                                <p:cTn id="32" presetID="10" presetClass="exit" presetSubtype="0" fill="hold" nodeType="afterEffect">
                                  <p:stCondLst>
                                    <p:cond delay="0"/>
                                  </p:stCondLst>
                                  <p:childTnLst>
                                    <p:animEffect transition="out" filter="fade">
                                      <p:cBhvr>
                                        <p:cTn id="33" dur="2000"/>
                                        <p:tgtEl>
                                          <p:spTgt spid="65"/>
                                        </p:tgtEl>
                                      </p:cBhvr>
                                    </p:animEffect>
                                    <p:set>
                                      <p:cBhvr>
                                        <p:cTn id="34" dur="1" fill="hold">
                                          <p:stCondLst>
                                            <p:cond delay="1999"/>
                                          </p:stCondLst>
                                        </p:cTn>
                                        <p:tgtEl>
                                          <p:spTgt spid="65"/>
                                        </p:tgtEl>
                                        <p:attrNameLst>
                                          <p:attrName>style.visibility</p:attrName>
                                        </p:attrNameLst>
                                      </p:cBhvr>
                                      <p:to>
                                        <p:strVal val="hidden"/>
                                      </p:to>
                                    </p:set>
                                  </p:childTnLst>
                                </p:cTn>
                              </p:par>
                              <p:par>
                                <p:cTn id="35" presetID="23" presetClass="entr" presetSubtype="16" fill="hold" nodeType="with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par>
                                <p:cTn id="43" presetID="56" presetClass="path" presetSubtype="0" accel="50000" decel="50000" fill="hold" nodeType="withEffect">
                                  <p:stCondLst>
                                    <p:cond delay="0"/>
                                  </p:stCondLst>
                                  <p:childTnLst>
                                    <p:animMotion origin="layout" path="M -3.33333E-6 7.63535E-7 L -0.2 0.54419 " pathEditMode="relative" rAng="0" ptsTypes="AA">
                                      <p:cBhvr>
                                        <p:cTn id="44" dur="1000" fill="hold"/>
                                        <p:tgtEl>
                                          <p:spTgt spid="67"/>
                                        </p:tgtEl>
                                        <p:attrNameLst>
                                          <p:attrName>ppt_x</p:attrName>
                                          <p:attrName>ppt_y</p:attrName>
                                        </p:attrNameLst>
                                      </p:cBhvr>
                                      <p:rCtr x="-100" y="272"/>
                                    </p:animMotion>
                                  </p:childTnLst>
                                </p:cTn>
                              </p:par>
                              <p:par>
                                <p:cTn id="45" presetID="11" presetClass="entr" presetSubtype="0" fill="hold" nodeType="withEffect">
                                  <p:stCondLst>
                                    <p:cond delay="0"/>
                                  </p:stCondLst>
                                  <p:childTnLst>
                                    <p:set>
                                      <p:cBhvr>
                                        <p:cTn id="46" dur="500">
                                          <p:stCondLst>
                                            <p:cond delay="0"/>
                                          </p:stCondLst>
                                        </p:cTn>
                                        <p:tgtEl>
                                          <p:spTgt spid="39"/>
                                        </p:tgtEl>
                                        <p:attrNameLst>
                                          <p:attrName>style.visibility</p:attrName>
                                        </p:attrNameLst>
                                      </p:cBhvr>
                                      <p:to>
                                        <p:strVal val="visible"/>
                                      </p:to>
                                    </p:set>
                                  </p:childTnLst>
                                </p:cTn>
                              </p:par>
                            </p:childTnLst>
                          </p:cTn>
                        </p:par>
                        <p:par>
                          <p:cTn id="47" fill="hold">
                            <p:stCondLst>
                              <p:cond delay="1000"/>
                            </p:stCondLst>
                            <p:childTnLst>
                              <p:par>
                                <p:cTn id="48" presetID="26" presetClass="emph" presetSubtype="0" fill="hold" nodeType="afterEffect">
                                  <p:stCondLst>
                                    <p:cond delay="0"/>
                                  </p:stCondLst>
                                  <p:childTnLst>
                                    <p:animEffect transition="out" filter="fade">
                                      <p:cBhvr>
                                        <p:cTn id="49" dur="500" tmFilter="0, 0; .2, .5; .8, .5; 1, 0"/>
                                        <p:tgtEl>
                                          <p:spTgt spid="67"/>
                                        </p:tgtEl>
                                      </p:cBhvr>
                                    </p:animEffect>
                                    <p:animScale>
                                      <p:cBhvr>
                                        <p:cTn id="50" dur="250" autoRev="1" fill="hold"/>
                                        <p:tgtEl>
                                          <p:spTgt spid="67"/>
                                        </p:tgtEl>
                                      </p:cBhvr>
                                      <p:by x="105000" y="105000"/>
                                    </p:animScale>
                                  </p:childTnLst>
                                </p:cTn>
                              </p:par>
                            </p:childTnLst>
                          </p:cTn>
                        </p:par>
                        <p:par>
                          <p:cTn id="51" fill="hold">
                            <p:stCondLst>
                              <p:cond delay="1500"/>
                            </p:stCondLst>
                            <p:childTnLst>
                              <p:par>
                                <p:cTn id="52" presetID="10" presetClass="exit" presetSubtype="0" fill="hold" nodeType="afterEffect">
                                  <p:stCondLst>
                                    <p:cond delay="0"/>
                                  </p:stCondLst>
                                  <p:childTnLst>
                                    <p:animEffect transition="out" filter="fade">
                                      <p:cBhvr>
                                        <p:cTn id="53" dur="1000"/>
                                        <p:tgtEl>
                                          <p:spTgt spid="67"/>
                                        </p:tgtEl>
                                      </p:cBhvr>
                                    </p:animEffect>
                                    <p:set>
                                      <p:cBhvr>
                                        <p:cTn id="54" dur="1" fill="hold">
                                          <p:stCondLst>
                                            <p:cond delay="999"/>
                                          </p:stCondLst>
                                        </p:cTn>
                                        <p:tgtEl>
                                          <p:spTgt spid="67"/>
                                        </p:tgtEl>
                                        <p:attrNameLst>
                                          <p:attrName>style.visibility</p:attrName>
                                        </p:attrNameLst>
                                      </p:cBhvr>
                                      <p:to>
                                        <p:strVal val="hidden"/>
                                      </p:to>
                                    </p:set>
                                  </p:childTnLst>
                                </p:cTn>
                              </p:par>
                            </p:childTnLst>
                          </p:cTn>
                        </p:par>
                        <p:par>
                          <p:cTn id="55" fill="hold">
                            <p:stCondLst>
                              <p:cond delay="2500"/>
                            </p:stCondLst>
                            <p:childTnLst>
                              <p:par>
                                <p:cTn id="56" presetID="0" presetClass="path" presetSubtype="0" accel="50000" decel="50000" fill="hold" nodeType="afterEffect">
                                  <p:stCondLst>
                                    <p:cond delay="0"/>
                                  </p:stCondLst>
                                  <p:childTnLst>
                                    <p:animMotion origin="layout" path="M 0 0 L 0.3 0.05552 " pathEditMode="relative" ptsTypes="AA">
                                      <p:cBhvr>
                                        <p:cTn id="57" dur="1000" fill="hold"/>
                                        <p:tgtEl>
                                          <p:spTgt spid="35"/>
                                        </p:tgtEl>
                                        <p:attrNameLst>
                                          <p:attrName>ppt_x</p:attrName>
                                          <p:attrName>ppt_y</p:attrName>
                                        </p:attrNameLst>
                                      </p:cBhvr>
                                    </p:animMotion>
                                  </p:childTnLst>
                                </p:cTn>
                              </p:par>
                              <p:par>
                                <p:cTn id="58" presetID="0" presetClass="path" presetSubtype="0" accel="50000" decel="50000" fill="hold" nodeType="withEffect">
                                  <p:stCondLst>
                                    <p:cond delay="0"/>
                                  </p:stCondLst>
                                  <p:childTnLst>
                                    <p:animMotion origin="layout" path="M 0 0 L 0.3 0.05552 " pathEditMode="relative" ptsTypes="AA">
                                      <p:cBhvr>
                                        <p:cTn id="59" dur="1000" fill="hold"/>
                                        <p:tgtEl>
                                          <p:spTgt spid="24"/>
                                        </p:tgtEl>
                                        <p:attrNameLst>
                                          <p:attrName>ppt_x</p:attrName>
                                          <p:attrName>ppt_y</p:attrName>
                                        </p:attrNameLst>
                                      </p:cBhvr>
                                    </p:animMotion>
                                  </p:childTnLst>
                                </p:cTn>
                              </p:par>
                            </p:childTnLst>
                          </p:cTn>
                        </p:par>
                        <p:par>
                          <p:cTn id="60" fill="hold">
                            <p:stCondLst>
                              <p:cond delay="3500"/>
                            </p:stCondLst>
                            <p:childTnLst>
                              <p:par>
                                <p:cTn id="61" presetID="10" presetClass="entr" presetSubtype="0" fill="hold"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2000"/>
                                        <p:tgtEl>
                                          <p:spTgt spid="68"/>
                                        </p:tgtEl>
                                      </p:cBhvr>
                                    </p:animEffect>
                                  </p:childTnLst>
                                </p:cTn>
                              </p:par>
                              <p:par>
                                <p:cTn id="64" presetID="10" presetClass="exit" presetSubtype="0" fill="hold" nodeType="withEffect">
                                  <p:stCondLst>
                                    <p:cond delay="0"/>
                                  </p:stCondLst>
                                  <p:childTnLst>
                                    <p:animEffect transition="out" filter="fade">
                                      <p:cBhvr>
                                        <p:cTn id="65" dur="2000"/>
                                        <p:tgtEl>
                                          <p:spTgt spid="35"/>
                                        </p:tgtEl>
                                      </p:cBhvr>
                                    </p:animEffect>
                                    <p:set>
                                      <p:cBhvr>
                                        <p:cTn id="66" dur="1" fill="hold">
                                          <p:stCondLst>
                                            <p:cond delay="1999"/>
                                          </p:stCondLst>
                                        </p:cTn>
                                        <p:tgtEl>
                                          <p:spTgt spid="35"/>
                                        </p:tgtEl>
                                        <p:attrNameLst>
                                          <p:attrName>style.visibility</p:attrName>
                                        </p:attrNameLst>
                                      </p:cBhvr>
                                      <p:to>
                                        <p:strVal val="hidden"/>
                                      </p:to>
                                    </p:set>
                                  </p:childTnLst>
                                </p:cTn>
                              </p:par>
                              <p:par>
                                <p:cTn id="67" presetID="23" presetClass="exit" presetSubtype="32" fill="hold" nodeType="withEffect">
                                  <p:stCondLst>
                                    <p:cond delay="0"/>
                                  </p:stCondLst>
                                  <p:childTnLst>
                                    <p:anim calcmode="lin" valueType="num">
                                      <p:cBhvr>
                                        <p:cTn id="68" dur="500"/>
                                        <p:tgtEl>
                                          <p:spTgt spid="9"/>
                                        </p:tgtEl>
                                        <p:attrNameLst>
                                          <p:attrName>ppt_w</p:attrName>
                                        </p:attrNameLst>
                                      </p:cBhvr>
                                      <p:tavLst>
                                        <p:tav tm="0">
                                          <p:val>
                                            <p:strVal val="ppt_w"/>
                                          </p:val>
                                        </p:tav>
                                        <p:tav tm="100000">
                                          <p:val>
                                            <p:fltVal val="0"/>
                                          </p:val>
                                        </p:tav>
                                      </p:tavLst>
                                    </p:anim>
                                    <p:anim calcmode="lin" valueType="num">
                                      <p:cBhvr>
                                        <p:cTn id="69" dur="500"/>
                                        <p:tgtEl>
                                          <p:spTgt spid="9"/>
                                        </p:tgtEl>
                                        <p:attrNameLst>
                                          <p:attrName>ppt_h</p:attrName>
                                        </p:attrNameLst>
                                      </p:cBhvr>
                                      <p:tavLst>
                                        <p:tav tm="0">
                                          <p:val>
                                            <p:strVal val="ppt_h"/>
                                          </p:val>
                                        </p:tav>
                                        <p:tav tm="100000">
                                          <p:val>
                                            <p:fltVal val="0"/>
                                          </p:val>
                                        </p:tav>
                                      </p:tavLst>
                                    </p:anim>
                                    <p:set>
                                      <p:cBhvr>
                                        <p:cTn id="70" dur="1" fill="hold">
                                          <p:stCondLst>
                                            <p:cond delay="499"/>
                                          </p:stCondLst>
                                        </p:cTn>
                                        <p:tgtEl>
                                          <p:spTgt spid="9"/>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5"/>
                                        </p:tgtEl>
                                      </p:cBhvr>
                                    </p:animEffect>
                                    <p:set>
                                      <p:cBhvr>
                                        <p:cTn id="73" dur="1" fill="hold">
                                          <p:stCondLst>
                                            <p:cond delay="499"/>
                                          </p:stCondLst>
                                        </p:cTn>
                                        <p:tgtEl>
                                          <p:spTgt spid="5"/>
                                        </p:tgtEl>
                                        <p:attrNameLst>
                                          <p:attrName>style.visibility</p:attrName>
                                        </p:attrNameLst>
                                      </p:cBhvr>
                                      <p:to>
                                        <p:strVal val="hidden"/>
                                      </p:to>
                                    </p:set>
                                  </p:childTnLst>
                                </p:cTn>
                              </p:par>
                            </p:childTnLst>
                          </p:cTn>
                        </p:par>
                        <p:par>
                          <p:cTn id="74" fill="hold">
                            <p:stCondLst>
                              <p:cond delay="5500"/>
                            </p:stCondLst>
                            <p:childTnLst>
                              <p:par>
                                <p:cTn id="75" presetID="23" presetClass="exit" presetSubtype="32" fill="hold" nodeType="afterEffect">
                                  <p:stCondLst>
                                    <p:cond delay="0"/>
                                  </p:stCondLst>
                                  <p:childTnLst>
                                    <p:anim calcmode="lin" valueType="num">
                                      <p:cBhvr>
                                        <p:cTn id="76" dur="500"/>
                                        <p:tgtEl>
                                          <p:spTgt spid="61"/>
                                        </p:tgtEl>
                                        <p:attrNameLst>
                                          <p:attrName>ppt_w</p:attrName>
                                        </p:attrNameLst>
                                      </p:cBhvr>
                                      <p:tavLst>
                                        <p:tav tm="0">
                                          <p:val>
                                            <p:strVal val="ppt_w"/>
                                          </p:val>
                                        </p:tav>
                                        <p:tav tm="100000">
                                          <p:val>
                                            <p:fltVal val="0"/>
                                          </p:val>
                                        </p:tav>
                                      </p:tavLst>
                                    </p:anim>
                                    <p:anim calcmode="lin" valueType="num">
                                      <p:cBhvr>
                                        <p:cTn id="77" dur="500"/>
                                        <p:tgtEl>
                                          <p:spTgt spid="61"/>
                                        </p:tgtEl>
                                        <p:attrNameLst>
                                          <p:attrName>ppt_h</p:attrName>
                                        </p:attrNameLst>
                                      </p:cBhvr>
                                      <p:tavLst>
                                        <p:tav tm="0">
                                          <p:val>
                                            <p:strVal val="ppt_h"/>
                                          </p:val>
                                        </p:tav>
                                        <p:tav tm="100000">
                                          <p:val>
                                            <p:fltVal val="0"/>
                                          </p:val>
                                        </p:tav>
                                      </p:tavLst>
                                    </p:anim>
                                    <p:set>
                                      <p:cBhvr>
                                        <p:cTn id="78" dur="1" fill="hold">
                                          <p:stCondLst>
                                            <p:cond delay="499"/>
                                          </p:stCondLst>
                                        </p:cTn>
                                        <p:tgtEl>
                                          <p:spTgt spid="61"/>
                                        </p:tgtEl>
                                        <p:attrNameLst>
                                          <p:attrName>style.visibility</p:attrName>
                                        </p:attrNameLst>
                                      </p:cBhvr>
                                      <p:to>
                                        <p:strVal val="hidden"/>
                                      </p:to>
                                    </p:set>
                                  </p:childTnLst>
                                </p:cTn>
                              </p:par>
                            </p:childTnLst>
                          </p:cTn>
                        </p:par>
                        <p:par>
                          <p:cTn id="79" fill="hold">
                            <p:stCondLst>
                              <p:cond delay="6000"/>
                            </p:stCondLst>
                            <p:childTnLst>
                              <p:par>
                                <p:cTn id="80" presetID="23" presetClass="exit" presetSubtype="32" fill="hold" nodeType="afterEffect">
                                  <p:stCondLst>
                                    <p:cond delay="0"/>
                                  </p:stCondLst>
                                  <p:childTnLst>
                                    <p:anim calcmode="lin" valueType="num">
                                      <p:cBhvr>
                                        <p:cTn id="81" dur="500"/>
                                        <p:tgtEl>
                                          <p:spTgt spid="63"/>
                                        </p:tgtEl>
                                        <p:attrNameLst>
                                          <p:attrName>ppt_w</p:attrName>
                                        </p:attrNameLst>
                                      </p:cBhvr>
                                      <p:tavLst>
                                        <p:tav tm="0">
                                          <p:val>
                                            <p:strVal val="ppt_w"/>
                                          </p:val>
                                        </p:tav>
                                        <p:tav tm="100000">
                                          <p:val>
                                            <p:fltVal val="0"/>
                                          </p:val>
                                        </p:tav>
                                      </p:tavLst>
                                    </p:anim>
                                    <p:anim calcmode="lin" valueType="num">
                                      <p:cBhvr>
                                        <p:cTn id="82" dur="500"/>
                                        <p:tgtEl>
                                          <p:spTgt spid="63"/>
                                        </p:tgtEl>
                                        <p:attrNameLst>
                                          <p:attrName>ppt_h</p:attrName>
                                        </p:attrNameLst>
                                      </p:cBhvr>
                                      <p:tavLst>
                                        <p:tav tm="0">
                                          <p:val>
                                            <p:strVal val="ppt_h"/>
                                          </p:val>
                                        </p:tav>
                                        <p:tav tm="100000">
                                          <p:val>
                                            <p:fltVal val="0"/>
                                          </p:val>
                                        </p:tav>
                                      </p:tavLst>
                                    </p:anim>
                                    <p:set>
                                      <p:cBhvr>
                                        <p:cTn id="83" dur="1" fill="hold">
                                          <p:stCondLst>
                                            <p:cond delay="499"/>
                                          </p:stCondLst>
                                        </p:cTn>
                                        <p:tgtEl>
                                          <p:spTgt spid="6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p:nvPr/>
        </p:nvGrpSpPr>
        <p:grpSpPr>
          <a:xfrm>
            <a:off x="461776" y="2014795"/>
            <a:ext cx="4400374" cy="3603488"/>
            <a:chOff x="576072" y="1962043"/>
            <a:chExt cx="4837176" cy="3849672"/>
          </a:xfrm>
        </p:grpSpPr>
        <p:sp>
          <p:nvSpPr>
            <p:cNvPr id="8" name="Rounded Rectangle 7"/>
            <p:cNvSpPr/>
            <p:nvPr/>
          </p:nvSpPr>
          <p:spPr>
            <a:xfrm>
              <a:off x="576072" y="1962043"/>
              <a:ext cx="4837176" cy="3849672"/>
            </a:xfrm>
            <a:prstGeom prst="roundRect">
              <a:avLst>
                <a:gd name="adj" fmla="val 6216"/>
              </a:avLst>
            </a:prstGeom>
            <a:gradFill flip="none" rotWithShape="1">
              <a:gsLst>
                <a:gs pos="0">
                  <a:srgbClr val="009DD3">
                    <a:alpha val="55000"/>
                  </a:srgbClr>
                </a:gs>
                <a:gs pos="50000">
                  <a:srgbClr val="0E2852"/>
                </a:gs>
                <a:gs pos="100000">
                  <a:srgbClr val="133872"/>
                </a:gs>
              </a:gsLst>
              <a:lin ang="162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182880" bIns="182880" rtlCol="0" anchor="t"/>
            <a:lstStyle/>
            <a:p>
              <a:pPr marL="344488" lvl="1" indent="-233363">
                <a:lnSpc>
                  <a:spcPct val="90000"/>
                </a:lnSpc>
                <a:spcAft>
                  <a:spcPts val="1200"/>
                </a:spcAft>
                <a:buSzPct val="80000"/>
                <a:buBlip>
                  <a:blip r:embed="rId3"/>
                </a:buBlip>
                <a:defRPr/>
              </a:pPr>
              <a:r>
                <a:rPr lang="zh-TW" altLang="en-US" sz="2000" b="1" dirty="0" smtClean="0">
                  <a:solidFill>
                    <a:schemeClr val="bg1"/>
                  </a:solidFill>
                  <a:effectLst>
                    <a:outerShdw blurRad="38100" dist="38100" dir="2700000" algn="tl">
                      <a:srgbClr val="000000">
                        <a:alpha val="43137"/>
                      </a:srgbClr>
                    </a:outerShdw>
                  </a:effectLst>
                </a:rPr>
                <a:t>具備工作負載與應用程式感知的資源最佳化能力</a:t>
              </a:r>
              <a:endParaRPr lang="en-US" sz="2000" b="1" dirty="0" smtClean="0">
                <a:solidFill>
                  <a:schemeClr val="bg1"/>
                </a:solidFill>
                <a:effectLst>
                  <a:outerShdw blurRad="38100" dist="38100" dir="2700000" algn="tl">
                    <a:srgbClr val="000000">
                      <a:alpha val="43137"/>
                    </a:srgbClr>
                  </a:outerShdw>
                </a:effectLst>
              </a:endParaRPr>
            </a:p>
            <a:p>
              <a:pPr marL="344488" lvl="1" indent="-233363">
                <a:lnSpc>
                  <a:spcPct val="90000"/>
                </a:lnSpc>
                <a:spcAft>
                  <a:spcPts val="1200"/>
                </a:spcAft>
                <a:buSzPct val="80000"/>
                <a:buBlip>
                  <a:blip r:embed="rId3"/>
                </a:buBlip>
                <a:defRPr/>
              </a:pPr>
              <a:r>
                <a:rPr lang="zh-TW" altLang="en-US" sz="2000" b="1" dirty="0" smtClean="0">
                  <a:solidFill>
                    <a:schemeClr val="bg1"/>
                  </a:solidFill>
                  <a:effectLst>
                    <a:outerShdw blurRad="38100" dist="38100" dir="2700000" algn="tl">
                      <a:srgbClr val="000000">
                        <a:alpha val="43137"/>
                      </a:srgbClr>
                    </a:outerShdw>
                  </a:effectLst>
                </a:rPr>
                <a:t>根據 </a:t>
              </a:r>
              <a:r>
                <a:rPr lang="en-US" altLang="zh-TW" sz="2000" b="1" dirty="0" smtClean="0">
                  <a:solidFill>
                    <a:schemeClr val="bg1"/>
                  </a:solidFill>
                  <a:effectLst>
                    <a:outerShdw blurRad="38100" dist="38100" dir="2700000" algn="tl">
                      <a:srgbClr val="000000">
                        <a:alpha val="43137"/>
                      </a:srgbClr>
                    </a:outerShdw>
                  </a:effectLst>
                </a:rPr>
                <a:t>SCOM PRO </a:t>
              </a:r>
              <a:r>
                <a:rPr lang="zh-TW" altLang="en-US" sz="2000" b="1" dirty="0" smtClean="0">
                  <a:solidFill>
                    <a:schemeClr val="bg1"/>
                  </a:solidFill>
                  <a:effectLst>
                    <a:outerShdw blurRad="38100" dist="38100" dir="2700000" algn="tl">
                      <a:srgbClr val="000000">
                        <a:alpha val="43137"/>
                      </a:srgbClr>
                    </a:outerShdw>
                  </a:effectLst>
                </a:rPr>
                <a:t>管理組件提供效能與健康狀態</a:t>
              </a:r>
              <a:r>
                <a:rPr lang="en-US" sz="2000" b="1" dirty="0" smtClean="0">
                  <a:solidFill>
                    <a:schemeClr val="bg1"/>
                  </a:solidFill>
                  <a:effectLst>
                    <a:outerShdw blurRad="38100" dist="38100" dir="2700000" algn="tl">
                      <a:srgbClr val="000000">
                        <a:alpha val="43137"/>
                      </a:srgbClr>
                    </a:outerShdw>
                  </a:effectLst>
                </a:rPr>
                <a:t> </a:t>
              </a:r>
            </a:p>
            <a:p>
              <a:pPr marL="344488" lvl="1" indent="-233363">
                <a:lnSpc>
                  <a:spcPct val="90000"/>
                </a:lnSpc>
                <a:spcAft>
                  <a:spcPts val="1200"/>
                </a:spcAft>
                <a:buSzPct val="80000"/>
                <a:buBlip>
                  <a:blip r:embed="rId3"/>
                </a:buBlip>
                <a:defRPr/>
              </a:pPr>
              <a:r>
                <a:rPr lang="zh-TW" altLang="en-US" sz="2000" b="1" dirty="0" smtClean="0">
                  <a:solidFill>
                    <a:schemeClr val="bg1"/>
                  </a:solidFill>
                  <a:effectLst>
                    <a:outerShdw blurRad="38100" dist="38100" dir="2700000" algn="tl">
                      <a:srgbClr val="000000">
                        <a:alpha val="43137"/>
                      </a:srgbClr>
                    </a:outerShdw>
                  </a:effectLst>
                </a:rPr>
                <a:t>可自動或手動實作 </a:t>
              </a:r>
              <a:r>
                <a:rPr lang="en-US" altLang="zh-TW" sz="2000" b="1" dirty="0" smtClean="0">
                  <a:solidFill>
                    <a:schemeClr val="bg1"/>
                  </a:solidFill>
                  <a:effectLst>
                    <a:outerShdw blurRad="38100" dist="38100" dir="2700000" algn="tl">
                      <a:srgbClr val="000000">
                        <a:alpha val="43137"/>
                      </a:srgbClr>
                    </a:outerShdw>
                  </a:effectLst>
                </a:rPr>
                <a:t>PRO </a:t>
              </a:r>
              <a:r>
                <a:rPr lang="zh-TW" altLang="en-US" sz="2000" b="1" dirty="0" smtClean="0">
                  <a:solidFill>
                    <a:schemeClr val="bg1"/>
                  </a:solidFill>
                  <a:effectLst>
                    <a:outerShdw blurRad="38100" dist="38100" dir="2700000" algn="tl">
                      <a:srgbClr val="000000">
                        <a:alpha val="43137"/>
                      </a:srgbClr>
                    </a:outerShdw>
                  </a:effectLst>
                </a:rPr>
                <a:t>所提示的詳細資訊</a:t>
              </a:r>
              <a:r>
                <a:rPr lang="en-US" altLang="zh-TW" sz="2000" b="1" dirty="0" smtClean="0">
                  <a:solidFill>
                    <a:schemeClr val="bg1"/>
                  </a:solidFill>
                  <a:effectLst>
                    <a:outerShdw blurRad="38100" dist="38100" dir="2700000" algn="tl">
                      <a:srgbClr val="000000">
                        <a:alpha val="43137"/>
                      </a:srgbClr>
                    </a:outerShdw>
                  </a:effectLst>
                </a:rPr>
                <a:t>. </a:t>
              </a:r>
              <a:r>
                <a:rPr lang="zh-TW" altLang="en-US" sz="2000" b="1" dirty="0" smtClean="0">
                  <a:solidFill>
                    <a:schemeClr val="bg1"/>
                  </a:solidFill>
                  <a:effectLst>
                    <a:outerShdw blurRad="38100" dist="38100" dir="2700000" algn="tl">
                      <a:srgbClr val="000000">
                        <a:alpha val="43137"/>
                      </a:srgbClr>
                    </a:outerShdw>
                  </a:effectLst>
                </a:rPr>
                <a:t>例如</a:t>
              </a:r>
              <a:r>
                <a:rPr lang="en-US" altLang="zh-TW" sz="2000" b="1" dirty="0" smtClean="0">
                  <a:solidFill>
                    <a:schemeClr val="bg1"/>
                  </a:solidFill>
                  <a:effectLst>
                    <a:outerShdw blurRad="38100" dist="38100" dir="2700000" algn="tl">
                      <a:srgbClr val="000000">
                        <a:alpha val="43137"/>
                      </a:srgbClr>
                    </a:outerShdw>
                  </a:effectLst>
                </a:rPr>
                <a:t>:</a:t>
              </a:r>
              <a:r>
                <a:rPr lang="zh-TW" altLang="en-US" sz="2000" b="1" dirty="0" smtClean="0">
                  <a:solidFill>
                    <a:schemeClr val="bg1"/>
                  </a:solidFill>
                  <a:effectLst>
                    <a:outerShdw blurRad="38100" dist="38100" dir="2700000" algn="tl">
                      <a:srgbClr val="000000">
                        <a:alpha val="43137"/>
                      </a:srgbClr>
                    </a:outerShdw>
                  </a:effectLst>
                </a:rPr>
                <a:t>自動快速移轉虛擬機器</a:t>
              </a:r>
              <a:endParaRPr lang="en-US" sz="2000" b="1" dirty="0" smtClean="0">
                <a:solidFill>
                  <a:schemeClr val="bg1"/>
                </a:solidFill>
                <a:effectLst>
                  <a:outerShdw blurRad="38100" dist="38100" dir="2700000" algn="tl">
                    <a:srgbClr val="000000">
                      <a:alpha val="43137"/>
                    </a:srgbClr>
                  </a:outerShdw>
                </a:effectLst>
              </a:endParaRPr>
            </a:p>
            <a:p>
              <a:pPr marL="344488" lvl="1" indent="-233363">
                <a:lnSpc>
                  <a:spcPct val="90000"/>
                </a:lnSpc>
                <a:spcAft>
                  <a:spcPts val="1200"/>
                </a:spcAft>
                <a:buSzPct val="80000"/>
                <a:buBlip>
                  <a:blip r:embed="rId3"/>
                </a:buBlip>
                <a:defRPr/>
              </a:pPr>
              <a:r>
                <a:rPr lang="zh-TW" altLang="en-US" sz="2000" b="1" dirty="0" smtClean="0">
                  <a:solidFill>
                    <a:schemeClr val="bg1"/>
                  </a:solidFill>
                  <a:effectLst>
                    <a:outerShdw blurRad="38100" dist="38100" dir="2700000" algn="tl">
                      <a:srgbClr val="000000">
                        <a:alpha val="43137"/>
                      </a:srgbClr>
                    </a:outerShdw>
                  </a:effectLst>
                </a:rPr>
                <a:t>有助最小化停機時間與加快解決時間</a:t>
              </a:r>
              <a:endParaRPr lang="en-US" altLang="zh-TW" sz="2000" b="1" dirty="0" smtClean="0">
                <a:solidFill>
                  <a:schemeClr val="bg1"/>
                </a:solidFill>
                <a:effectLst>
                  <a:outerShdw blurRad="38100" dist="38100" dir="2700000" algn="tl">
                    <a:srgbClr val="000000">
                      <a:alpha val="43137"/>
                    </a:srgbClr>
                  </a:outerShdw>
                </a:effectLst>
              </a:endParaRPr>
            </a:p>
            <a:p>
              <a:pPr marL="344488" lvl="1" indent="-233363">
                <a:lnSpc>
                  <a:spcPct val="90000"/>
                </a:lnSpc>
                <a:spcAft>
                  <a:spcPts val="1200"/>
                </a:spcAft>
                <a:buSzPct val="80000"/>
                <a:defRPr/>
              </a:pPr>
              <a:endParaRPr lang="en-US" sz="2400" b="1" dirty="0" smtClean="0">
                <a:solidFill>
                  <a:schemeClr val="bg1"/>
                </a:solidFill>
                <a:effectLst>
                  <a:outerShdw blurRad="38100" dist="38100" dir="2700000" algn="tl">
                    <a:srgbClr val="000000">
                      <a:alpha val="43137"/>
                    </a:srgbClr>
                  </a:outerShdw>
                </a:effectLst>
              </a:endParaRPr>
            </a:p>
          </p:txBody>
        </p:sp>
        <p:sp>
          <p:nvSpPr>
            <p:cNvPr id="9" name="Rounded Rectangle 8"/>
            <p:cNvSpPr/>
            <p:nvPr/>
          </p:nvSpPr>
          <p:spPr>
            <a:xfrm>
              <a:off x="620398" y="2017893"/>
              <a:ext cx="4755921" cy="640080"/>
            </a:xfrm>
            <a:prstGeom prst="roundRect">
              <a:avLst>
                <a:gd name="adj" fmla="val 34028"/>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 name="Title 4"/>
          <p:cNvSpPr>
            <a:spLocks noGrp="1"/>
          </p:cNvSpPr>
          <p:nvPr>
            <p:ph type="title"/>
          </p:nvPr>
        </p:nvSpPr>
        <p:spPr/>
        <p:txBody>
          <a:bodyPr>
            <a:normAutofit/>
          </a:bodyPr>
          <a:lstStyle/>
          <a:p>
            <a:r>
              <a:rPr lang="zh-TW" altLang="en-US" sz="4000" dirty="0" smtClean="0">
                <a:solidFill>
                  <a:srgbClr val="000000"/>
                </a:solidFill>
              </a:rPr>
              <a:t>關於效能及資源最佳化</a:t>
            </a:r>
            <a:r>
              <a:rPr lang="en-US" sz="4000" dirty="0" smtClean="0">
                <a:solidFill>
                  <a:srgbClr val="000000"/>
                </a:solidFill>
              </a:rPr>
              <a:t> (PRO)</a:t>
            </a:r>
            <a:endParaRPr lang="en-US" sz="4800" dirty="0"/>
          </a:p>
        </p:txBody>
      </p:sp>
      <p:pic>
        <p:nvPicPr>
          <p:cNvPr id="2051" name="Picture 3"/>
          <p:cNvPicPr>
            <a:picLocks noChangeAspect="1" noChangeArrowheads="1"/>
          </p:cNvPicPr>
          <p:nvPr/>
        </p:nvPicPr>
        <p:blipFill>
          <a:blip r:embed="rId4"/>
          <a:srcRect/>
          <a:stretch>
            <a:fillRect/>
          </a:stretch>
        </p:blipFill>
        <p:spPr bwMode="auto">
          <a:xfrm>
            <a:off x="5000628" y="2428868"/>
            <a:ext cx="3561133" cy="2724132"/>
          </a:xfrm>
          <a:prstGeom prst="rect">
            <a:avLst/>
          </a:prstGeom>
          <a:noFill/>
          <a:effectLst>
            <a:outerShdw blurRad="304800" dist="38100" dir="2700000" algn="tl" rotWithShape="0">
              <a:prstClr val="black">
                <a:alpha val="40000"/>
              </a:prstClr>
            </a:outerShdw>
            <a:reflection blurRad="6350" stA="52000" endA="300" endPos="35000" dir="5400000" sy="-100000" algn="bl" rotWithShape="0"/>
          </a:effectLst>
          <a:scene3d>
            <a:camera prst="perspectiveHeroicExtremeLeftFacing" fov="4500000">
              <a:rot lat="0" lon="1200000" rev="21300000"/>
            </a:camera>
            <a:lightRig rig="threePt" dir="t"/>
          </a:scene3d>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descr="SCOM-PRO-1.jpg"/>
          <p:cNvPicPr>
            <a:picLocks noChangeAspect="1"/>
          </p:cNvPicPr>
          <p:nvPr/>
        </p:nvPicPr>
        <p:blipFill>
          <a:blip r:embed="rId2"/>
          <a:stretch>
            <a:fillRect/>
          </a:stretch>
        </p:blipFill>
        <p:spPr>
          <a:xfrm>
            <a:off x="784800" y="1144800"/>
            <a:ext cx="7502400" cy="5626800"/>
          </a:xfrm>
          <a:prstGeom prst="rect">
            <a:avLst/>
          </a:prstGeom>
          <a:effectLst>
            <a:outerShdw blurRad="50800" dist="127000" dir="2700000" algn="tl" rotWithShape="0">
              <a:prstClr val="black">
                <a:alpha val="40000"/>
              </a:prstClr>
            </a:outerShdw>
          </a:effectLst>
        </p:spPr>
      </p:pic>
      <p:sp>
        <p:nvSpPr>
          <p:cNvPr id="6" name="標題 5"/>
          <p:cNvSpPr>
            <a:spLocks noGrp="1"/>
          </p:cNvSpPr>
          <p:nvPr>
            <p:ph type="title"/>
          </p:nvPr>
        </p:nvSpPr>
        <p:spPr/>
        <p:txBody>
          <a:bodyPr/>
          <a:lstStyle/>
          <a:p>
            <a:r>
              <a:rPr lang="en-US" altLang="zh-TW" sz="4000" dirty="0" smtClean="0"/>
              <a:t>SCOM PRO </a:t>
            </a:r>
            <a:r>
              <a:rPr lang="zh-TW" altLang="en-US" sz="4000" dirty="0" smtClean="0"/>
              <a:t>警訊</a:t>
            </a:r>
            <a:endParaRPr lang="zh-TW" altLang="en-US" sz="4000" dirty="0"/>
          </a:p>
        </p:txBody>
      </p:sp>
      <p:grpSp>
        <p:nvGrpSpPr>
          <p:cNvPr id="31" name="群組 30"/>
          <p:cNvGrpSpPr/>
          <p:nvPr/>
        </p:nvGrpSpPr>
        <p:grpSpPr>
          <a:xfrm>
            <a:off x="1000100" y="2285992"/>
            <a:ext cx="5823392" cy="3643338"/>
            <a:chOff x="714348" y="2143116"/>
            <a:chExt cx="5823392" cy="3643338"/>
          </a:xfrm>
        </p:grpSpPr>
        <p:sp>
          <p:nvSpPr>
            <p:cNvPr id="27" name="矩形 26"/>
            <p:cNvSpPr/>
            <p:nvPr/>
          </p:nvSpPr>
          <p:spPr>
            <a:xfrm>
              <a:off x="1285852" y="2143116"/>
              <a:ext cx="5000660" cy="3143272"/>
            </a:xfrm>
            <a:prstGeom prst="rect">
              <a:avLst/>
            </a:prstGeom>
            <a:solidFill>
              <a:srgbClr val="004D86">
                <a:alpha val="30000"/>
              </a:srgb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Freeform 7"/>
            <p:cNvSpPr>
              <a:spLocks/>
            </p:cNvSpPr>
            <p:nvPr/>
          </p:nvSpPr>
          <p:spPr bwMode="auto">
            <a:xfrm>
              <a:off x="3357554" y="2631040"/>
              <a:ext cx="2000264" cy="1714512"/>
            </a:xfrm>
            <a:custGeom>
              <a:avLst/>
              <a:gdLst/>
              <a:ahLst/>
              <a:cxnLst>
                <a:cxn ang="0">
                  <a:pos x="297" y="189"/>
                </a:cxn>
                <a:cxn ang="0">
                  <a:pos x="297" y="190"/>
                </a:cxn>
                <a:cxn ang="0">
                  <a:pos x="328" y="197"/>
                </a:cxn>
                <a:cxn ang="0">
                  <a:pos x="333" y="174"/>
                </a:cxn>
                <a:cxn ang="0">
                  <a:pos x="368" y="230"/>
                </a:cxn>
                <a:cxn ang="0">
                  <a:pos x="312" y="266"/>
                </a:cxn>
                <a:cxn ang="0">
                  <a:pos x="318" y="243"/>
                </a:cxn>
                <a:cxn ang="0">
                  <a:pos x="286" y="236"/>
                </a:cxn>
                <a:cxn ang="0">
                  <a:pos x="253" y="277"/>
                </a:cxn>
                <a:cxn ang="0">
                  <a:pos x="267" y="307"/>
                </a:cxn>
                <a:cxn ang="0">
                  <a:pos x="288" y="297"/>
                </a:cxn>
                <a:cxn ang="0">
                  <a:pos x="266" y="359"/>
                </a:cxn>
                <a:cxn ang="0">
                  <a:pos x="204" y="337"/>
                </a:cxn>
                <a:cxn ang="0">
                  <a:pos x="225" y="327"/>
                </a:cxn>
                <a:cxn ang="0">
                  <a:pos x="211" y="298"/>
                </a:cxn>
                <a:cxn ang="0">
                  <a:pos x="184" y="301"/>
                </a:cxn>
                <a:cxn ang="0">
                  <a:pos x="158" y="298"/>
                </a:cxn>
                <a:cxn ang="0">
                  <a:pos x="144" y="327"/>
                </a:cxn>
                <a:cxn ang="0">
                  <a:pos x="165" y="337"/>
                </a:cxn>
                <a:cxn ang="0">
                  <a:pos x="102" y="359"/>
                </a:cxn>
                <a:cxn ang="0">
                  <a:pos x="80" y="297"/>
                </a:cxn>
                <a:cxn ang="0">
                  <a:pos x="101" y="307"/>
                </a:cxn>
                <a:cxn ang="0">
                  <a:pos x="115" y="278"/>
                </a:cxn>
                <a:cxn ang="0">
                  <a:pos x="82" y="236"/>
                </a:cxn>
                <a:cxn ang="0">
                  <a:pos x="51" y="243"/>
                </a:cxn>
                <a:cxn ang="0">
                  <a:pos x="56" y="266"/>
                </a:cxn>
                <a:cxn ang="0">
                  <a:pos x="0" y="231"/>
                </a:cxn>
                <a:cxn ang="0">
                  <a:pos x="35" y="175"/>
                </a:cxn>
                <a:cxn ang="0">
                  <a:pos x="40" y="198"/>
                </a:cxn>
                <a:cxn ang="0">
                  <a:pos x="72" y="191"/>
                </a:cxn>
                <a:cxn ang="0">
                  <a:pos x="72" y="189"/>
                </a:cxn>
                <a:cxn ang="0">
                  <a:pos x="83" y="139"/>
                </a:cxn>
                <a:cxn ang="0">
                  <a:pos x="58" y="119"/>
                </a:cxn>
                <a:cxn ang="0">
                  <a:pos x="43" y="137"/>
                </a:cxn>
                <a:cxn ang="0">
                  <a:pos x="36" y="71"/>
                </a:cxn>
                <a:cxn ang="0">
                  <a:pos x="102" y="64"/>
                </a:cxn>
                <a:cxn ang="0">
                  <a:pos x="87" y="82"/>
                </a:cxn>
                <a:cxn ang="0">
                  <a:pos x="112" y="102"/>
                </a:cxn>
                <a:cxn ang="0">
                  <a:pos x="161" y="79"/>
                </a:cxn>
                <a:cxn ang="0">
                  <a:pos x="161" y="47"/>
                </a:cxn>
                <a:cxn ang="0">
                  <a:pos x="137" y="47"/>
                </a:cxn>
                <a:cxn ang="0">
                  <a:pos x="184" y="0"/>
                </a:cxn>
                <a:cxn ang="0">
                  <a:pos x="231" y="47"/>
                </a:cxn>
                <a:cxn ang="0">
                  <a:pos x="207" y="47"/>
                </a:cxn>
                <a:cxn ang="0">
                  <a:pos x="207" y="79"/>
                </a:cxn>
                <a:cxn ang="0">
                  <a:pos x="255" y="102"/>
                </a:cxn>
                <a:cxn ang="0">
                  <a:pos x="280" y="82"/>
                </a:cxn>
                <a:cxn ang="0">
                  <a:pos x="266" y="63"/>
                </a:cxn>
                <a:cxn ang="0">
                  <a:pos x="332" y="71"/>
                </a:cxn>
                <a:cxn ang="0">
                  <a:pos x="324" y="137"/>
                </a:cxn>
                <a:cxn ang="0">
                  <a:pos x="310" y="118"/>
                </a:cxn>
                <a:cxn ang="0">
                  <a:pos x="285" y="138"/>
                </a:cxn>
                <a:cxn ang="0">
                  <a:pos x="297" y="189"/>
                </a:cxn>
              </a:cxnLst>
              <a:rect l="0" t="0" r="r" b="b"/>
              <a:pathLst>
                <a:path w="368" h="359">
                  <a:moveTo>
                    <a:pt x="297" y="189"/>
                  </a:moveTo>
                  <a:cubicBezTo>
                    <a:pt x="297" y="189"/>
                    <a:pt x="297" y="190"/>
                    <a:pt x="297" y="190"/>
                  </a:cubicBezTo>
                  <a:cubicBezTo>
                    <a:pt x="297" y="190"/>
                    <a:pt x="328" y="197"/>
                    <a:pt x="328" y="197"/>
                  </a:cubicBezTo>
                  <a:cubicBezTo>
                    <a:pt x="328" y="197"/>
                    <a:pt x="333" y="174"/>
                    <a:pt x="333" y="174"/>
                  </a:cubicBezTo>
                  <a:cubicBezTo>
                    <a:pt x="333" y="174"/>
                    <a:pt x="368" y="230"/>
                    <a:pt x="368" y="230"/>
                  </a:cubicBezTo>
                  <a:cubicBezTo>
                    <a:pt x="368" y="230"/>
                    <a:pt x="312" y="266"/>
                    <a:pt x="312" y="266"/>
                  </a:cubicBezTo>
                  <a:cubicBezTo>
                    <a:pt x="312" y="266"/>
                    <a:pt x="318" y="243"/>
                    <a:pt x="318" y="243"/>
                  </a:cubicBezTo>
                  <a:cubicBezTo>
                    <a:pt x="318" y="243"/>
                    <a:pt x="286" y="236"/>
                    <a:pt x="286" y="236"/>
                  </a:cubicBezTo>
                  <a:cubicBezTo>
                    <a:pt x="278" y="252"/>
                    <a:pt x="267" y="266"/>
                    <a:pt x="253" y="277"/>
                  </a:cubicBezTo>
                  <a:cubicBezTo>
                    <a:pt x="253" y="277"/>
                    <a:pt x="267" y="307"/>
                    <a:pt x="267" y="307"/>
                  </a:cubicBezTo>
                  <a:cubicBezTo>
                    <a:pt x="267" y="307"/>
                    <a:pt x="288" y="297"/>
                    <a:pt x="288" y="297"/>
                  </a:cubicBezTo>
                  <a:cubicBezTo>
                    <a:pt x="288" y="297"/>
                    <a:pt x="266" y="359"/>
                    <a:pt x="266" y="359"/>
                  </a:cubicBezTo>
                  <a:cubicBezTo>
                    <a:pt x="266" y="359"/>
                    <a:pt x="204" y="337"/>
                    <a:pt x="204" y="337"/>
                  </a:cubicBezTo>
                  <a:cubicBezTo>
                    <a:pt x="204" y="337"/>
                    <a:pt x="225" y="327"/>
                    <a:pt x="225" y="327"/>
                  </a:cubicBezTo>
                  <a:cubicBezTo>
                    <a:pt x="225" y="327"/>
                    <a:pt x="211" y="298"/>
                    <a:pt x="211" y="298"/>
                  </a:cubicBezTo>
                  <a:cubicBezTo>
                    <a:pt x="202" y="300"/>
                    <a:pt x="193" y="301"/>
                    <a:pt x="184" y="301"/>
                  </a:cubicBezTo>
                  <a:cubicBezTo>
                    <a:pt x="175" y="301"/>
                    <a:pt x="166" y="300"/>
                    <a:pt x="158" y="298"/>
                  </a:cubicBezTo>
                  <a:cubicBezTo>
                    <a:pt x="158" y="298"/>
                    <a:pt x="144" y="327"/>
                    <a:pt x="144" y="327"/>
                  </a:cubicBezTo>
                  <a:cubicBezTo>
                    <a:pt x="144" y="327"/>
                    <a:pt x="165" y="337"/>
                    <a:pt x="165" y="337"/>
                  </a:cubicBezTo>
                  <a:cubicBezTo>
                    <a:pt x="165" y="337"/>
                    <a:pt x="102" y="359"/>
                    <a:pt x="102" y="359"/>
                  </a:cubicBezTo>
                  <a:cubicBezTo>
                    <a:pt x="102" y="359"/>
                    <a:pt x="80" y="297"/>
                    <a:pt x="80" y="297"/>
                  </a:cubicBezTo>
                  <a:cubicBezTo>
                    <a:pt x="80" y="297"/>
                    <a:pt x="101" y="307"/>
                    <a:pt x="101" y="307"/>
                  </a:cubicBezTo>
                  <a:cubicBezTo>
                    <a:pt x="101" y="307"/>
                    <a:pt x="115" y="278"/>
                    <a:pt x="115" y="278"/>
                  </a:cubicBezTo>
                  <a:cubicBezTo>
                    <a:pt x="101" y="267"/>
                    <a:pt x="90" y="252"/>
                    <a:pt x="82" y="236"/>
                  </a:cubicBezTo>
                  <a:cubicBezTo>
                    <a:pt x="82" y="236"/>
                    <a:pt x="51" y="243"/>
                    <a:pt x="51" y="243"/>
                  </a:cubicBezTo>
                  <a:cubicBezTo>
                    <a:pt x="51" y="243"/>
                    <a:pt x="56" y="266"/>
                    <a:pt x="56" y="266"/>
                  </a:cubicBezTo>
                  <a:cubicBezTo>
                    <a:pt x="56" y="266"/>
                    <a:pt x="0" y="231"/>
                    <a:pt x="0" y="231"/>
                  </a:cubicBezTo>
                  <a:cubicBezTo>
                    <a:pt x="0" y="231"/>
                    <a:pt x="35" y="175"/>
                    <a:pt x="35" y="175"/>
                  </a:cubicBezTo>
                  <a:cubicBezTo>
                    <a:pt x="35" y="175"/>
                    <a:pt x="40" y="198"/>
                    <a:pt x="40" y="198"/>
                  </a:cubicBezTo>
                  <a:cubicBezTo>
                    <a:pt x="40" y="198"/>
                    <a:pt x="72" y="191"/>
                    <a:pt x="72" y="191"/>
                  </a:cubicBezTo>
                  <a:cubicBezTo>
                    <a:pt x="72" y="190"/>
                    <a:pt x="72" y="189"/>
                    <a:pt x="72" y="189"/>
                  </a:cubicBezTo>
                  <a:cubicBezTo>
                    <a:pt x="72" y="171"/>
                    <a:pt x="76" y="154"/>
                    <a:pt x="83" y="139"/>
                  </a:cubicBezTo>
                  <a:cubicBezTo>
                    <a:pt x="83" y="139"/>
                    <a:pt x="58" y="119"/>
                    <a:pt x="58" y="119"/>
                  </a:cubicBezTo>
                  <a:cubicBezTo>
                    <a:pt x="58" y="119"/>
                    <a:pt x="43" y="137"/>
                    <a:pt x="43" y="137"/>
                  </a:cubicBezTo>
                  <a:cubicBezTo>
                    <a:pt x="43" y="137"/>
                    <a:pt x="36" y="71"/>
                    <a:pt x="36" y="71"/>
                  </a:cubicBezTo>
                  <a:cubicBezTo>
                    <a:pt x="36" y="71"/>
                    <a:pt x="102" y="64"/>
                    <a:pt x="102" y="64"/>
                  </a:cubicBezTo>
                  <a:cubicBezTo>
                    <a:pt x="102" y="64"/>
                    <a:pt x="87" y="82"/>
                    <a:pt x="87" y="82"/>
                  </a:cubicBezTo>
                  <a:cubicBezTo>
                    <a:pt x="87" y="82"/>
                    <a:pt x="112" y="102"/>
                    <a:pt x="112" y="102"/>
                  </a:cubicBezTo>
                  <a:cubicBezTo>
                    <a:pt x="126" y="91"/>
                    <a:pt x="143" y="82"/>
                    <a:pt x="161" y="79"/>
                  </a:cubicBezTo>
                  <a:cubicBezTo>
                    <a:pt x="161" y="79"/>
                    <a:pt x="161" y="47"/>
                    <a:pt x="161" y="47"/>
                  </a:cubicBezTo>
                  <a:cubicBezTo>
                    <a:pt x="161" y="47"/>
                    <a:pt x="137" y="47"/>
                    <a:pt x="137" y="47"/>
                  </a:cubicBezTo>
                  <a:cubicBezTo>
                    <a:pt x="137" y="47"/>
                    <a:pt x="184" y="0"/>
                    <a:pt x="184" y="0"/>
                  </a:cubicBezTo>
                  <a:cubicBezTo>
                    <a:pt x="184" y="0"/>
                    <a:pt x="231" y="47"/>
                    <a:pt x="231" y="47"/>
                  </a:cubicBezTo>
                  <a:cubicBezTo>
                    <a:pt x="231" y="47"/>
                    <a:pt x="207" y="47"/>
                    <a:pt x="207" y="47"/>
                  </a:cubicBezTo>
                  <a:cubicBezTo>
                    <a:pt x="207" y="47"/>
                    <a:pt x="207" y="79"/>
                    <a:pt x="207" y="79"/>
                  </a:cubicBezTo>
                  <a:cubicBezTo>
                    <a:pt x="225" y="82"/>
                    <a:pt x="242" y="91"/>
                    <a:pt x="255" y="102"/>
                  </a:cubicBezTo>
                  <a:cubicBezTo>
                    <a:pt x="255" y="102"/>
                    <a:pt x="280" y="82"/>
                    <a:pt x="280" y="82"/>
                  </a:cubicBezTo>
                  <a:cubicBezTo>
                    <a:pt x="280" y="82"/>
                    <a:pt x="266" y="63"/>
                    <a:pt x="266" y="63"/>
                  </a:cubicBezTo>
                  <a:cubicBezTo>
                    <a:pt x="266" y="63"/>
                    <a:pt x="332" y="71"/>
                    <a:pt x="332" y="71"/>
                  </a:cubicBezTo>
                  <a:cubicBezTo>
                    <a:pt x="332" y="71"/>
                    <a:pt x="324" y="137"/>
                    <a:pt x="324" y="137"/>
                  </a:cubicBezTo>
                  <a:cubicBezTo>
                    <a:pt x="324" y="137"/>
                    <a:pt x="310" y="118"/>
                    <a:pt x="310" y="118"/>
                  </a:cubicBezTo>
                  <a:cubicBezTo>
                    <a:pt x="310" y="118"/>
                    <a:pt x="285" y="138"/>
                    <a:pt x="285" y="138"/>
                  </a:cubicBezTo>
                  <a:cubicBezTo>
                    <a:pt x="292" y="154"/>
                    <a:pt x="297" y="171"/>
                    <a:pt x="297" y="189"/>
                  </a:cubicBezTo>
                  <a:close/>
                </a:path>
              </a:pathLst>
            </a:custGeom>
            <a:gradFill rotWithShape="1">
              <a:gsLst>
                <a:gs pos="0">
                  <a:srgbClr val="2A86DA">
                    <a:shade val="15000"/>
                    <a:satMod val="180000"/>
                  </a:srgbClr>
                </a:gs>
                <a:gs pos="50000">
                  <a:srgbClr val="2A86DA">
                    <a:shade val="45000"/>
                    <a:satMod val="170000"/>
                  </a:srgbClr>
                </a:gs>
                <a:gs pos="70000">
                  <a:srgbClr val="2A86DA">
                    <a:tint val="99000"/>
                    <a:shade val="65000"/>
                    <a:satMod val="155000"/>
                  </a:srgbClr>
                </a:gs>
                <a:gs pos="100000">
                  <a:srgbClr val="2A86DA">
                    <a:tint val="95500"/>
                    <a:shade val="100000"/>
                    <a:satMod val="155000"/>
                  </a:srgbClr>
                </a:gs>
              </a:gsLst>
              <a:lin ang="16200000" scaled="0"/>
            </a:gradFill>
            <a:ln>
              <a:noFill/>
              <a:headEnd type="none" w="med" len="med"/>
              <a:tailEnd type="none" w="med" len="med"/>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rgbClr val="2A86DA">
                  <a:satMod val="300000"/>
                </a:srgbClr>
              </a:contourClr>
            </a:sp3d>
          </p:spPr>
          <p:txBody>
            <a:bodyPr vert="horz" wrap="square" lIns="91436" tIns="182880" rIns="91436" bIns="45718" numCol="1" rtlCol="0" anchor="ctr" anchorCtr="0" compatLnSpc="1">
              <a:prstTxWarp prst="textNoShape">
                <a:avLst/>
              </a:prstTxWarp>
            </a:bodyPr>
            <a:lstStyle/>
            <a:p>
              <a:pPr marL="0" marR="0" lvl="0" indent="0" algn="ctr" defTabSz="914099"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Calibri" pitchFamily="34" charset="0"/>
                  <a:ea typeface="+mn-ea"/>
                  <a:cs typeface="+mn-cs"/>
                </a:rPr>
                <a:t>SCOM</a:t>
              </a:r>
            </a:p>
            <a:p>
              <a:pPr marL="0" marR="0" lvl="0" indent="0" algn="ctr" defTabSz="914099" rtl="0" eaLnBrk="1" fontAlgn="auto" latinLnBrk="0" hangingPunct="1">
                <a:lnSpc>
                  <a:spcPct val="9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Calibri" pitchFamily="34" charset="0"/>
                  <a:ea typeface="+mn-ea"/>
                  <a:cs typeface="+mn-cs"/>
                </a:rPr>
                <a:t>PRO Alert</a:t>
              </a:r>
              <a:endParaRPr kumimoji="0" lang="en-US"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alibri" pitchFamily="34" charset="0"/>
                <a:ea typeface="+mn-ea"/>
                <a:cs typeface="+mn-cs"/>
              </a:endParaRPr>
            </a:p>
          </p:txBody>
        </p:sp>
        <p:grpSp>
          <p:nvGrpSpPr>
            <p:cNvPr id="14" name="Group 18"/>
            <p:cNvGrpSpPr>
              <a:grpSpLocks/>
            </p:cNvGrpSpPr>
            <p:nvPr/>
          </p:nvGrpSpPr>
          <p:grpSpPr bwMode="auto">
            <a:xfrm>
              <a:off x="5429256" y="2702478"/>
              <a:ext cx="990600" cy="1676400"/>
              <a:chOff x="4224" y="1728"/>
              <a:chExt cx="1153" cy="2160"/>
            </a:xfrm>
          </p:grpSpPr>
          <p:pic>
            <p:nvPicPr>
              <p:cNvPr id="15" name="Picture 19" descr="User yellow"/>
              <p:cNvPicPr>
                <a:picLocks noChangeAspect="1" noChangeArrowheads="1"/>
              </p:cNvPicPr>
              <p:nvPr/>
            </p:nvPicPr>
            <p:blipFill>
              <a:blip r:embed="rId3">
                <a:lum bright="-12000"/>
              </a:blip>
              <a:srcRect/>
              <a:stretch>
                <a:fillRect/>
              </a:stretch>
            </p:blipFill>
            <p:spPr bwMode="auto">
              <a:xfrm>
                <a:off x="4416" y="1728"/>
                <a:ext cx="721" cy="1008"/>
              </a:xfrm>
              <a:prstGeom prst="rect">
                <a:avLst/>
              </a:prstGeom>
              <a:noFill/>
              <a:ln w="9525">
                <a:noFill/>
                <a:miter lim="800000"/>
                <a:headEnd/>
                <a:tailEnd/>
              </a:ln>
            </p:spPr>
          </p:pic>
          <p:pic>
            <p:nvPicPr>
              <p:cNvPr id="16" name="Picture 20" descr="User yellow"/>
              <p:cNvPicPr>
                <a:picLocks noChangeAspect="1" noChangeArrowheads="1"/>
              </p:cNvPicPr>
              <p:nvPr/>
            </p:nvPicPr>
            <p:blipFill>
              <a:blip r:embed="rId3">
                <a:lum bright="-12000"/>
              </a:blip>
              <a:srcRect/>
              <a:stretch>
                <a:fillRect/>
              </a:stretch>
            </p:blipFill>
            <p:spPr bwMode="auto">
              <a:xfrm>
                <a:off x="4656" y="2352"/>
                <a:ext cx="721" cy="1008"/>
              </a:xfrm>
              <a:prstGeom prst="rect">
                <a:avLst/>
              </a:prstGeom>
              <a:noFill/>
              <a:ln w="9525">
                <a:noFill/>
                <a:miter lim="800000"/>
                <a:headEnd/>
                <a:tailEnd/>
              </a:ln>
            </p:spPr>
          </p:pic>
          <p:pic>
            <p:nvPicPr>
              <p:cNvPr id="17" name="Picture 21" descr="User yellow"/>
              <p:cNvPicPr>
                <a:picLocks noChangeAspect="1" noChangeArrowheads="1"/>
              </p:cNvPicPr>
              <p:nvPr/>
            </p:nvPicPr>
            <p:blipFill>
              <a:blip r:embed="rId3">
                <a:lum bright="-12000"/>
              </a:blip>
              <a:srcRect/>
              <a:stretch>
                <a:fillRect/>
              </a:stretch>
            </p:blipFill>
            <p:spPr bwMode="auto">
              <a:xfrm>
                <a:off x="4224" y="2880"/>
                <a:ext cx="721" cy="1008"/>
              </a:xfrm>
              <a:prstGeom prst="rect">
                <a:avLst/>
              </a:prstGeom>
              <a:noFill/>
              <a:ln w="9525">
                <a:noFill/>
                <a:miter lim="800000"/>
                <a:headEnd/>
                <a:tailEnd/>
              </a:ln>
            </p:spPr>
          </p:pic>
        </p:grpSp>
        <p:sp>
          <p:nvSpPr>
            <p:cNvPr id="19" name="流程圖: 多重文件 18"/>
            <p:cNvSpPr/>
            <p:nvPr/>
          </p:nvSpPr>
          <p:spPr>
            <a:xfrm>
              <a:off x="1500166" y="3273982"/>
              <a:ext cx="1714512" cy="1571636"/>
            </a:xfrm>
            <a:prstGeom prst="flowChartMultidocumen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kern="0" dirty="0" smtClean="0">
                  <a:solidFill>
                    <a:srgbClr val="000000"/>
                  </a:solidFill>
                </a:rPr>
                <a:t>SCVMM</a:t>
              </a:r>
            </a:p>
            <a:p>
              <a:pPr algn="ctr"/>
              <a:r>
                <a:rPr lang="en-US" altLang="zh-TW" b="1" kern="0" dirty="0" smtClean="0">
                  <a:solidFill>
                    <a:srgbClr val="000000"/>
                  </a:solidFill>
                </a:rPr>
                <a:t>PRO </a:t>
              </a:r>
              <a:r>
                <a:rPr lang="zh-TW" altLang="en-US" b="1" kern="0" dirty="0" smtClean="0">
                  <a:solidFill>
                    <a:srgbClr val="000000"/>
                  </a:solidFill>
                </a:rPr>
                <a:t>提示</a:t>
              </a:r>
              <a:endParaRPr lang="zh-TW" altLang="en-US" sz="1000" b="1" dirty="0" smtClean="0"/>
            </a:p>
          </p:txBody>
        </p:sp>
        <p:grpSp>
          <p:nvGrpSpPr>
            <p:cNvPr id="20" name="Group 38"/>
            <p:cNvGrpSpPr>
              <a:grpSpLocks/>
            </p:cNvGrpSpPr>
            <p:nvPr/>
          </p:nvGrpSpPr>
          <p:grpSpPr bwMode="auto">
            <a:xfrm>
              <a:off x="714348" y="4416991"/>
              <a:ext cx="1790679" cy="1226844"/>
              <a:chOff x="432520" y="3206830"/>
              <a:chExt cx="2095500" cy="1416570"/>
            </a:xfrm>
          </p:grpSpPr>
          <p:sp>
            <p:nvSpPr>
              <p:cNvPr id="21" name="Text Box 74"/>
              <p:cNvSpPr txBox="1">
                <a:spLocks noChangeArrowheads="1"/>
              </p:cNvSpPr>
              <p:nvPr/>
            </p:nvSpPr>
            <p:spPr bwMode="auto">
              <a:xfrm>
                <a:off x="432520" y="4196952"/>
                <a:ext cx="2095500" cy="426448"/>
              </a:xfrm>
              <a:prstGeom prst="rect">
                <a:avLst/>
              </a:prstGeom>
              <a:noFill/>
              <a:ln w="9525">
                <a:noFill/>
                <a:miter lim="800000"/>
                <a:headEnd/>
                <a:tailEnd/>
              </a:ln>
              <a:effectLst/>
            </p:spPr>
            <p:txBody>
              <a:bodyPr>
                <a:spAutoFit/>
              </a:bodyPr>
              <a:lstStyle/>
              <a:p>
                <a:pPr algn="ctr">
                  <a:spcBef>
                    <a:spcPct val="50000"/>
                  </a:spcBef>
                  <a:buFontTx/>
                  <a:buNone/>
                  <a:defRPr/>
                </a:pPr>
                <a:endParaRPr lang="en-US" b="1" dirty="0"/>
              </a:p>
            </p:txBody>
          </p:sp>
          <p:pic>
            <p:nvPicPr>
              <p:cNvPr id="22" name="Picture 27" descr="user blue"/>
              <p:cNvPicPr>
                <a:picLocks noChangeAspect="1" noChangeArrowheads="1"/>
              </p:cNvPicPr>
              <p:nvPr/>
            </p:nvPicPr>
            <p:blipFill>
              <a:blip r:embed="rId4"/>
              <a:srcRect/>
              <a:stretch>
                <a:fillRect/>
              </a:stretch>
            </p:blipFill>
            <p:spPr bwMode="auto">
              <a:xfrm>
                <a:off x="1112767" y="3206830"/>
                <a:ext cx="711200" cy="990600"/>
              </a:xfrm>
              <a:prstGeom prst="rect">
                <a:avLst/>
              </a:prstGeom>
              <a:noFill/>
              <a:ln w="9525">
                <a:noFill/>
                <a:miter lim="800000"/>
                <a:headEnd/>
                <a:tailEnd/>
              </a:ln>
            </p:spPr>
          </p:pic>
        </p:grpSp>
        <p:sp>
          <p:nvSpPr>
            <p:cNvPr id="23" name="文字方塊 22"/>
            <p:cNvSpPr txBox="1"/>
            <p:nvPr/>
          </p:nvSpPr>
          <p:spPr>
            <a:xfrm>
              <a:off x="5214942" y="4476286"/>
              <a:ext cx="1322798" cy="369332"/>
            </a:xfrm>
            <a:prstGeom prst="rect">
              <a:avLst/>
            </a:prstGeom>
            <a:noFill/>
          </p:spPr>
          <p:txBody>
            <a:bodyPr wrap="none" rtlCol="0">
              <a:spAutoFit/>
            </a:bodyPr>
            <a:lstStyle/>
            <a:p>
              <a:r>
                <a:rPr lang="en-US" altLang="zh-TW" b="1" dirty="0" smtClean="0">
                  <a:latin typeface="+mj-ea"/>
                  <a:ea typeface="+mj-ea"/>
                </a:rPr>
                <a:t>VM </a:t>
              </a:r>
              <a:r>
                <a:rPr lang="zh-TW" altLang="en-US" b="1" dirty="0" smtClean="0">
                  <a:latin typeface="+mj-ea"/>
                  <a:ea typeface="+mj-ea"/>
                </a:rPr>
                <a:t>擁有者</a:t>
              </a:r>
              <a:endParaRPr lang="zh-TW" altLang="en-US" b="1" dirty="0">
                <a:latin typeface="+mj-ea"/>
                <a:ea typeface="+mj-ea"/>
              </a:endParaRPr>
            </a:p>
          </p:txBody>
        </p:sp>
        <p:sp>
          <p:nvSpPr>
            <p:cNvPr id="24" name="文字方塊 23"/>
            <p:cNvSpPr txBox="1"/>
            <p:nvPr/>
          </p:nvSpPr>
          <p:spPr>
            <a:xfrm>
              <a:off x="1071538" y="5417122"/>
              <a:ext cx="1431802" cy="369332"/>
            </a:xfrm>
            <a:prstGeom prst="rect">
              <a:avLst/>
            </a:prstGeom>
            <a:noFill/>
          </p:spPr>
          <p:txBody>
            <a:bodyPr wrap="none" rtlCol="0">
              <a:spAutoFit/>
            </a:bodyPr>
            <a:lstStyle/>
            <a:p>
              <a:r>
                <a:rPr lang="en-US" altLang="zh-TW" b="1" dirty="0" smtClean="0">
                  <a:latin typeface="+mj-ea"/>
                  <a:ea typeface="+mj-ea"/>
                </a:rPr>
                <a:t>VMs </a:t>
              </a:r>
              <a:r>
                <a:rPr lang="zh-TW" altLang="en-US" b="1" dirty="0" smtClean="0">
                  <a:latin typeface="+mj-ea"/>
                  <a:ea typeface="+mj-ea"/>
                </a:rPr>
                <a:t>管理者</a:t>
              </a:r>
              <a:endParaRPr lang="zh-TW" altLang="en-US" b="1" dirty="0">
                <a:latin typeface="+mj-ea"/>
                <a:ea typeface="+mj-ea"/>
              </a:endParaRPr>
            </a:p>
          </p:txBody>
        </p:sp>
        <p:pic>
          <p:nvPicPr>
            <p:cNvPr id="18" name="Picture 34" descr="vista_computer.png"/>
            <p:cNvPicPr>
              <a:picLocks noChangeAspect="1"/>
            </p:cNvPicPr>
            <p:nvPr/>
          </p:nvPicPr>
          <p:blipFill>
            <a:blip r:embed="rId5" cstate="print"/>
            <a:stretch>
              <a:fillRect/>
            </a:stretch>
          </p:blipFill>
          <p:spPr>
            <a:xfrm flipH="1">
              <a:off x="5929322" y="3916924"/>
              <a:ext cx="449651" cy="419327"/>
            </a:xfrm>
            <a:prstGeom prst="rect">
              <a:avLst/>
            </a:prstGeom>
            <a:effectLst>
              <a:outerShdw blurRad="50800" dist="38100" dir="2700000" algn="tl" rotWithShape="0">
                <a:prstClr val="black">
                  <a:alpha val="40000"/>
                </a:prstClr>
              </a:outerShdw>
            </a:effectLst>
          </p:spPr>
        </p:pic>
        <p:pic>
          <p:nvPicPr>
            <p:cNvPr id="25" name="Rectangle 42003"/>
            <p:cNvPicPr>
              <a:picLocks noChangeArrowheads="1"/>
            </p:cNvPicPr>
            <p:nvPr/>
          </p:nvPicPr>
          <p:blipFill>
            <a:blip r:embed="rId6" cstate="print"/>
            <a:srcRect/>
            <a:stretch>
              <a:fillRect/>
            </a:stretch>
          </p:blipFill>
          <p:spPr bwMode="auto">
            <a:xfrm>
              <a:off x="6215074" y="3059668"/>
              <a:ext cx="304800" cy="396478"/>
            </a:xfrm>
            <a:prstGeom prst="rect">
              <a:avLst/>
            </a:prstGeom>
            <a:noFill/>
            <a:ln w="9525">
              <a:noFill/>
              <a:miter lim="800000"/>
              <a:headEnd/>
              <a:tailEnd/>
            </a:ln>
          </p:spPr>
        </p:pic>
        <p:pic>
          <p:nvPicPr>
            <p:cNvPr id="26" name="Picture 3" descr="C:\Users\jamespr\AppData\Local\Microsoft\Windows\Temporary Internet Files\Content.IE5\E1M3UR20\MCj04315870000[1].png"/>
            <p:cNvPicPr>
              <a:picLocks noChangeAspect="1" noChangeArrowheads="1"/>
            </p:cNvPicPr>
            <p:nvPr/>
          </p:nvPicPr>
          <p:blipFill>
            <a:blip r:embed="rId7" cstate="print"/>
            <a:srcRect/>
            <a:stretch>
              <a:fillRect/>
            </a:stretch>
          </p:blipFill>
          <p:spPr bwMode="auto">
            <a:xfrm flipH="1">
              <a:off x="6000760" y="2559602"/>
              <a:ext cx="417076" cy="417076"/>
            </a:xfrm>
            <a:prstGeom prst="rect">
              <a:avLst/>
            </a:prstGeom>
            <a:no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2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000" dirty="0" smtClean="0"/>
              <a:t>SCVMM </a:t>
            </a:r>
            <a:r>
              <a:rPr lang="zh-TW" altLang="en-US" sz="4000" dirty="0" smtClean="0"/>
              <a:t>的 </a:t>
            </a:r>
            <a:r>
              <a:rPr lang="en-US" altLang="zh-TW" sz="4000" dirty="0" smtClean="0"/>
              <a:t>PRO </a:t>
            </a:r>
            <a:r>
              <a:rPr lang="zh-TW" altLang="en-US" sz="4000" dirty="0" smtClean="0"/>
              <a:t>提示</a:t>
            </a:r>
            <a:endParaRPr lang="zh-TW" altLang="en-US" sz="4000" dirty="0"/>
          </a:p>
        </p:txBody>
      </p:sp>
      <p:pic>
        <p:nvPicPr>
          <p:cNvPr id="6" name="圖片 5" descr="SCVMM-PRO-1.jpg"/>
          <p:cNvPicPr>
            <a:picLocks noChangeAspect="1"/>
          </p:cNvPicPr>
          <p:nvPr/>
        </p:nvPicPr>
        <p:blipFill>
          <a:blip r:embed="rId2"/>
          <a:stretch>
            <a:fillRect/>
          </a:stretch>
        </p:blipFill>
        <p:spPr>
          <a:xfrm>
            <a:off x="784800" y="1144800"/>
            <a:ext cx="7502400" cy="5626800"/>
          </a:xfrm>
          <a:prstGeom prst="rect">
            <a:avLst/>
          </a:prstGeom>
          <a:effectLst>
            <a:outerShdw blurRad="50800" dist="1270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Line 161"/>
          <p:cNvSpPr>
            <a:spLocks noChangeShapeType="1"/>
          </p:cNvSpPr>
          <p:nvPr/>
        </p:nvSpPr>
        <p:spPr bwMode="auto">
          <a:xfrm>
            <a:off x="285720" y="2683179"/>
            <a:ext cx="8339198" cy="45719"/>
          </a:xfrm>
          <a:prstGeom prst="line">
            <a:avLst/>
          </a:prstGeom>
          <a:noFill/>
          <a:ln w="9525">
            <a:solidFill>
              <a:srgbClr val="AAAA8C"/>
            </a:solidFill>
            <a:prstDash val="dash"/>
            <a:round/>
            <a:headEnd/>
            <a:tailEnd/>
          </a:ln>
        </p:spPr>
        <p:txBody>
          <a:bodyPr/>
          <a:lstStyle/>
          <a:p>
            <a:endParaRPr lang="zh-TW" altLang="en-US"/>
          </a:p>
        </p:txBody>
      </p:sp>
      <p:grpSp>
        <p:nvGrpSpPr>
          <p:cNvPr id="101" name="群組 100"/>
          <p:cNvGrpSpPr/>
          <p:nvPr/>
        </p:nvGrpSpPr>
        <p:grpSpPr>
          <a:xfrm>
            <a:off x="2571736" y="3643314"/>
            <a:ext cx="3867160" cy="3062310"/>
            <a:chOff x="2133600" y="3581400"/>
            <a:chExt cx="2913063" cy="2286000"/>
          </a:xfrm>
        </p:grpSpPr>
        <p:pic>
          <p:nvPicPr>
            <p:cNvPr id="38916" name="Picture 31" descr="repeater"/>
            <p:cNvPicPr>
              <a:picLocks noChangeAspect="1" noChangeArrowheads="1"/>
            </p:cNvPicPr>
            <p:nvPr/>
          </p:nvPicPr>
          <p:blipFill>
            <a:blip r:embed="rId3"/>
            <a:srcRect/>
            <a:stretch>
              <a:fillRect/>
            </a:stretch>
          </p:blipFill>
          <p:spPr bwMode="auto">
            <a:xfrm>
              <a:off x="3170238" y="3581400"/>
              <a:ext cx="200025" cy="341313"/>
            </a:xfrm>
            <a:prstGeom prst="rect">
              <a:avLst/>
            </a:prstGeom>
            <a:noFill/>
            <a:ln w="9525">
              <a:noFill/>
              <a:miter lim="800000"/>
              <a:headEnd/>
              <a:tailEnd/>
            </a:ln>
          </p:spPr>
        </p:pic>
        <p:pic>
          <p:nvPicPr>
            <p:cNvPr id="38917" name="Picture 37" descr="Load-Balancer"/>
            <p:cNvPicPr>
              <a:picLocks noChangeAspect="1" noChangeArrowheads="1"/>
            </p:cNvPicPr>
            <p:nvPr/>
          </p:nvPicPr>
          <p:blipFill>
            <a:blip r:embed="rId4"/>
            <a:srcRect/>
            <a:stretch>
              <a:fillRect/>
            </a:stretch>
          </p:blipFill>
          <p:spPr bwMode="auto">
            <a:xfrm>
              <a:off x="2133600" y="3733800"/>
              <a:ext cx="396875" cy="196850"/>
            </a:xfrm>
            <a:prstGeom prst="rect">
              <a:avLst/>
            </a:prstGeom>
            <a:noFill/>
            <a:ln w="9525">
              <a:noFill/>
              <a:miter lim="800000"/>
              <a:headEnd/>
              <a:tailEnd/>
            </a:ln>
          </p:spPr>
        </p:pic>
        <p:pic>
          <p:nvPicPr>
            <p:cNvPr id="38918" name="Picture 40" descr="Load-Balancer"/>
            <p:cNvPicPr>
              <a:picLocks noChangeAspect="1" noChangeArrowheads="1"/>
            </p:cNvPicPr>
            <p:nvPr/>
          </p:nvPicPr>
          <p:blipFill>
            <a:blip r:embed="rId4"/>
            <a:srcRect/>
            <a:stretch>
              <a:fillRect/>
            </a:stretch>
          </p:blipFill>
          <p:spPr bwMode="auto">
            <a:xfrm>
              <a:off x="2135188" y="3994150"/>
              <a:ext cx="396875" cy="196850"/>
            </a:xfrm>
            <a:prstGeom prst="rect">
              <a:avLst/>
            </a:prstGeom>
            <a:noFill/>
            <a:ln w="9525">
              <a:noFill/>
              <a:miter lim="800000"/>
              <a:headEnd/>
              <a:tailEnd/>
            </a:ln>
          </p:spPr>
        </p:pic>
        <p:pic>
          <p:nvPicPr>
            <p:cNvPr id="38919" name="Picture 42" descr="repeater"/>
            <p:cNvPicPr>
              <a:picLocks noChangeAspect="1" noChangeArrowheads="1"/>
            </p:cNvPicPr>
            <p:nvPr/>
          </p:nvPicPr>
          <p:blipFill>
            <a:blip r:embed="rId3"/>
            <a:srcRect/>
            <a:stretch>
              <a:fillRect/>
            </a:stretch>
          </p:blipFill>
          <p:spPr bwMode="auto">
            <a:xfrm>
              <a:off x="3170238" y="3962400"/>
              <a:ext cx="200025" cy="341313"/>
            </a:xfrm>
            <a:prstGeom prst="rect">
              <a:avLst/>
            </a:prstGeom>
            <a:noFill/>
            <a:ln w="9525">
              <a:noFill/>
              <a:miter lim="800000"/>
              <a:headEnd/>
              <a:tailEnd/>
            </a:ln>
          </p:spPr>
        </p:pic>
        <p:sp>
          <p:nvSpPr>
            <p:cNvPr id="38920" name="AutoShape 57"/>
            <p:cNvSpPr>
              <a:spLocks noChangeArrowheads="1"/>
            </p:cNvSpPr>
            <p:nvPr/>
          </p:nvSpPr>
          <p:spPr bwMode="auto">
            <a:xfrm>
              <a:off x="4208463" y="3830638"/>
              <a:ext cx="381000" cy="207962"/>
            </a:xfrm>
            <a:prstGeom prst="can">
              <a:avLst>
                <a:gd name="adj" fmla="val 50000"/>
              </a:avLst>
            </a:prstGeom>
            <a:gradFill rotWithShape="1">
              <a:gsLst>
                <a:gs pos="0">
                  <a:srgbClr val="969696"/>
                </a:gs>
                <a:gs pos="50000">
                  <a:srgbClr val="DDDDDD"/>
                </a:gs>
                <a:gs pos="100000">
                  <a:srgbClr val="969696"/>
                </a:gs>
              </a:gsLst>
              <a:lin ang="0" scaled="1"/>
            </a:gradFill>
            <a:ln w="3175">
              <a:solidFill>
                <a:srgbClr val="808080"/>
              </a:solidFill>
              <a:round/>
              <a:headEnd/>
              <a:tailEnd/>
            </a:ln>
          </p:spPr>
          <p:txBody>
            <a:bodyPr anchor="ctr">
              <a:spAutoFit/>
            </a:bodyPr>
            <a:lstStyle/>
            <a:p>
              <a:endParaRPr lang="de-DE" b="1"/>
            </a:p>
          </p:txBody>
        </p:sp>
        <p:pic>
          <p:nvPicPr>
            <p:cNvPr id="38921" name="Picture 69" descr="Load-Balancer"/>
            <p:cNvPicPr>
              <a:picLocks noChangeAspect="1" noChangeArrowheads="1"/>
            </p:cNvPicPr>
            <p:nvPr/>
          </p:nvPicPr>
          <p:blipFill>
            <a:blip r:embed="rId4"/>
            <a:srcRect/>
            <a:stretch>
              <a:fillRect/>
            </a:stretch>
          </p:blipFill>
          <p:spPr bwMode="auto">
            <a:xfrm>
              <a:off x="2133600" y="4267200"/>
              <a:ext cx="396875" cy="196850"/>
            </a:xfrm>
            <a:prstGeom prst="rect">
              <a:avLst/>
            </a:prstGeom>
            <a:noFill/>
            <a:ln w="9525">
              <a:noFill/>
              <a:miter lim="800000"/>
              <a:headEnd/>
              <a:tailEnd/>
            </a:ln>
          </p:spPr>
        </p:pic>
        <p:pic>
          <p:nvPicPr>
            <p:cNvPr id="38922" name="Picture 71" descr="Load-Balancer"/>
            <p:cNvPicPr>
              <a:picLocks noChangeAspect="1" noChangeArrowheads="1"/>
            </p:cNvPicPr>
            <p:nvPr/>
          </p:nvPicPr>
          <p:blipFill>
            <a:blip r:embed="rId4"/>
            <a:srcRect/>
            <a:stretch>
              <a:fillRect/>
            </a:stretch>
          </p:blipFill>
          <p:spPr bwMode="auto">
            <a:xfrm>
              <a:off x="2133600" y="4800600"/>
              <a:ext cx="396875" cy="196850"/>
            </a:xfrm>
            <a:prstGeom prst="rect">
              <a:avLst/>
            </a:prstGeom>
            <a:noFill/>
            <a:ln w="9525">
              <a:noFill/>
              <a:miter lim="800000"/>
              <a:headEnd/>
              <a:tailEnd/>
            </a:ln>
          </p:spPr>
        </p:pic>
        <p:pic>
          <p:nvPicPr>
            <p:cNvPr id="38923" name="Picture 72" descr="Load-Balancer"/>
            <p:cNvPicPr>
              <a:picLocks noChangeAspect="1" noChangeArrowheads="1"/>
            </p:cNvPicPr>
            <p:nvPr/>
          </p:nvPicPr>
          <p:blipFill>
            <a:blip r:embed="rId4"/>
            <a:srcRect/>
            <a:stretch>
              <a:fillRect/>
            </a:stretch>
          </p:blipFill>
          <p:spPr bwMode="auto">
            <a:xfrm>
              <a:off x="2135188" y="5060950"/>
              <a:ext cx="396875" cy="196850"/>
            </a:xfrm>
            <a:prstGeom prst="rect">
              <a:avLst/>
            </a:prstGeom>
            <a:noFill/>
            <a:ln w="9525">
              <a:noFill/>
              <a:miter lim="800000"/>
              <a:headEnd/>
              <a:tailEnd/>
            </a:ln>
          </p:spPr>
        </p:pic>
        <p:pic>
          <p:nvPicPr>
            <p:cNvPr id="38924" name="Picture 73" descr="Load-Balancer"/>
            <p:cNvPicPr>
              <a:picLocks noChangeAspect="1" noChangeArrowheads="1"/>
            </p:cNvPicPr>
            <p:nvPr/>
          </p:nvPicPr>
          <p:blipFill>
            <a:blip r:embed="rId4"/>
            <a:srcRect/>
            <a:stretch>
              <a:fillRect/>
            </a:stretch>
          </p:blipFill>
          <p:spPr bwMode="auto">
            <a:xfrm>
              <a:off x="2133600" y="5334000"/>
              <a:ext cx="396875" cy="196850"/>
            </a:xfrm>
            <a:prstGeom prst="rect">
              <a:avLst/>
            </a:prstGeom>
            <a:noFill/>
            <a:ln w="9525">
              <a:noFill/>
              <a:miter lim="800000"/>
              <a:headEnd/>
              <a:tailEnd/>
            </a:ln>
          </p:spPr>
        </p:pic>
        <p:pic>
          <p:nvPicPr>
            <p:cNvPr id="38925" name="Picture 75" descr="repeater"/>
            <p:cNvPicPr>
              <a:picLocks noChangeAspect="1" noChangeArrowheads="1"/>
            </p:cNvPicPr>
            <p:nvPr/>
          </p:nvPicPr>
          <p:blipFill>
            <a:blip r:embed="rId3"/>
            <a:srcRect/>
            <a:stretch>
              <a:fillRect/>
            </a:stretch>
          </p:blipFill>
          <p:spPr bwMode="auto">
            <a:xfrm>
              <a:off x="3170238" y="4343400"/>
              <a:ext cx="200025" cy="341313"/>
            </a:xfrm>
            <a:prstGeom prst="rect">
              <a:avLst/>
            </a:prstGeom>
            <a:noFill/>
            <a:ln w="9525">
              <a:noFill/>
              <a:miter lim="800000"/>
              <a:headEnd/>
              <a:tailEnd/>
            </a:ln>
          </p:spPr>
        </p:pic>
        <p:pic>
          <p:nvPicPr>
            <p:cNvPr id="38926" name="Picture 76" descr="repeater"/>
            <p:cNvPicPr>
              <a:picLocks noChangeAspect="1" noChangeArrowheads="1"/>
            </p:cNvPicPr>
            <p:nvPr/>
          </p:nvPicPr>
          <p:blipFill>
            <a:blip r:embed="rId3"/>
            <a:srcRect/>
            <a:stretch>
              <a:fillRect/>
            </a:stretch>
          </p:blipFill>
          <p:spPr bwMode="auto">
            <a:xfrm>
              <a:off x="3551238" y="3581400"/>
              <a:ext cx="200025" cy="341313"/>
            </a:xfrm>
            <a:prstGeom prst="rect">
              <a:avLst/>
            </a:prstGeom>
            <a:noFill/>
            <a:ln w="9525">
              <a:noFill/>
              <a:miter lim="800000"/>
              <a:headEnd/>
              <a:tailEnd/>
            </a:ln>
          </p:spPr>
        </p:pic>
        <p:pic>
          <p:nvPicPr>
            <p:cNvPr id="38927" name="Picture 77" descr="repeater"/>
            <p:cNvPicPr>
              <a:picLocks noChangeAspect="1" noChangeArrowheads="1"/>
            </p:cNvPicPr>
            <p:nvPr/>
          </p:nvPicPr>
          <p:blipFill>
            <a:blip r:embed="rId3"/>
            <a:srcRect/>
            <a:stretch>
              <a:fillRect/>
            </a:stretch>
          </p:blipFill>
          <p:spPr bwMode="auto">
            <a:xfrm>
              <a:off x="3551238" y="3962400"/>
              <a:ext cx="200025" cy="341313"/>
            </a:xfrm>
            <a:prstGeom prst="rect">
              <a:avLst/>
            </a:prstGeom>
            <a:noFill/>
            <a:ln w="9525">
              <a:noFill/>
              <a:miter lim="800000"/>
              <a:headEnd/>
              <a:tailEnd/>
            </a:ln>
          </p:spPr>
        </p:pic>
        <p:pic>
          <p:nvPicPr>
            <p:cNvPr id="38928" name="Picture 78" descr="repeater"/>
            <p:cNvPicPr>
              <a:picLocks noChangeAspect="1" noChangeArrowheads="1"/>
            </p:cNvPicPr>
            <p:nvPr/>
          </p:nvPicPr>
          <p:blipFill>
            <a:blip r:embed="rId3"/>
            <a:srcRect/>
            <a:stretch>
              <a:fillRect/>
            </a:stretch>
          </p:blipFill>
          <p:spPr bwMode="auto">
            <a:xfrm>
              <a:off x="3551238" y="4343400"/>
              <a:ext cx="200025" cy="341313"/>
            </a:xfrm>
            <a:prstGeom prst="rect">
              <a:avLst/>
            </a:prstGeom>
            <a:noFill/>
            <a:ln w="9525">
              <a:noFill/>
              <a:miter lim="800000"/>
              <a:headEnd/>
              <a:tailEnd/>
            </a:ln>
          </p:spPr>
        </p:pic>
        <p:pic>
          <p:nvPicPr>
            <p:cNvPr id="38929" name="Picture 79" descr="repeater"/>
            <p:cNvPicPr>
              <a:picLocks noChangeAspect="1" noChangeArrowheads="1"/>
            </p:cNvPicPr>
            <p:nvPr/>
          </p:nvPicPr>
          <p:blipFill>
            <a:blip r:embed="rId3"/>
            <a:srcRect/>
            <a:stretch>
              <a:fillRect/>
            </a:stretch>
          </p:blipFill>
          <p:spPr bwMode="auto">
            <a:xfrm>
              <a:off x="3170238" y="4764088"/>
              <a:ext cx="200025" cy="341312"/>
            </a:xfrm>
            <a:prstGeom prst="rect">
              <a:avLst/>
            </a:prstGeom>
            <a:noFill/>
            <a:ln w="9525">
              <a:noFill/>
              <a:miter lim="800000"/>
              <a:headEnd/>
              <a:tailEnd/>
            </a:ln>
          </p:spPr>
        </p:pic>
        <p:pic>
          <p:nvPicPr>
            <p:cNvPr id="38930" name="Picture 80" descr="repeater"/>
            <p:cNvPicPr>
              <a:picLocks noChangeAspect="1" noChangeArrowheads="1"/>
            </p:cNvPicPr>
            <p:nvPr/>
          </p:nvPicPr>
          <p:blipFill>
            <a:blip r:embed="rId3"/>
            <a:srcRect/>
            <a:stretch>
              <a:fillRect/>
            </a:stretch>
          </p:blipFill>
          <p:spPr bwMode="auto">
            <a:xfrm>
              <a:off x="3170238" y="5145088"/>
              <a:ext cx="200025" cy="341312"/>
            </a:xfrm>
            <a:prstGeom prst="rect">
              <a:avLst/>
            </a:prstGeom>
            <a:noFill/>
            <a:ln w="9525">
              <a:noFill/>
              <a:miter lim="800000"/>
              <a:headEnd/>
              <a:tailEnd/>
            </a:ln>
          </p:spPr>
        </p:pic>
        <p:pic>
          <p:nvPicPr>
            <p:cNvPr id="38931" name="Picture 81" descr="repeater"/>
            <p:cNvPicPr>
              <a:picLocks noChangeAspect="1" noChangeArrowheads="1"/>
            </p:cNvPicPr>
            <p:nvPr/>
          </p:nvPicPr>
          <p:blipFill>
            <a:blip r:embed="rId3"/>
            <a:srcRect/>
            <a:stretch>
              <a:fillRect/>
            </a:stretch>
          </p:blipFill>
          <p:spPr bwMode="auto">
            <a:xfrm>
              <a:off x="3170238" y="5526088"/>
              <a:ext cx="200025" cy="341312"/>
            </a:xfrm>
            <a:prstGeom prst="rect">
              <a:avLst/>
            </a:prstGeom>
            <a:noFill/>
            <a:ln w="9525">
              <a:noFill/>
              <a:miter lim="800000"/>
              <a:headEnd/>
              <a:tailEnd/>
            </a:ln>
          </p:spPr>
        </p:pic>
        <p:pic>
          <p:nvPicPr>
            <p:cNvPr id="38932" name="Picture 82" descr="repeater"/>
            <p:cNvPicPr>
              <a:picLocks noChangeAspect="1" noChangeArrowheads="1"/>
            </p:cNvPicPr>
            <p:nvPr/>
          </p:nvPicPr>
          <p:blipFill>
            <a:blip r:embed="rId3"/>
            <a:srcRect/>
            <a:stretch>
              <a:fillRect/>
            </a:stretch>
          </p:blipFill>
          <p:spPr bwMode="auto">
            <a:xfrm>
              <a:off x="3551238" y="4764088"/>
              <a:ext cx="200025" cy="341312"/>
            </a:xfrm>
            <a:prstGeom prst="rect">
              <a:avLst/>
            </a:prstGeom>
            <a:noFill/>
            <a:ln w="9525">
              <a:noFill/>
              <a:miter lim="800000"/>
              <a:headEnd/>
              <a:tailEnd/>
            </a:ln>
          </p:spPr>
        </p:pic>
        <p:pic>
          <p:nvPicPr>
            <p:cNvPr id="38933" name="Picture 83" descr="repeater"/>
            <p:cNvPicPr>
              <a:picLocks noChangeAspect="1" noChangeArrowheads="1"/>
            </p:cNvPicPr>
            <p:nvPr/>
          </p:nvPicPr>
          <p:blipFill>
            <a:blip r:embed="rId3"/>
            <a:srcRect/>
            <a:stretch>
              <a:fillRect/>
            </a:stretch>
          </p:blipFill>
          <p:spPr bwMode="auto">
            <a:xfrm>
              <a:off x="3551238" y="5145088"/>
              <a:ext cx="200025" cy="341312"/>
            </a:xfrm>
            <a:prstGeom prst="rect">
              <a:avLst/>
            </a:prstGeom>
            <a:noFill/>
            <a:ln w="9525">
              <a:noFill/>
              <a:miter lim="800000"/>
              <a:headEnd/>
              <a:tailEnd/>
            </a:ln>
          </p:spPr>
        </p:pic>
        <p:pic>
          <p:nvPicPr>
            <p:cNvPr id="38934" name="Picture 84" descr="repeater"/>
            <p:cNvPicPr>
              <a:picLocks noChangeAspect="1" noChangeArrowheads="1"/>
            </p:cNvPicPr>
            <p:nvPr/>
          </p:nvPicPr>
          <p:blipFill>
            <a:blip r:embed="rId3"/>
            <a:srcRect/>
            <a:stretch>
              <a:fillRect/>
            </a:stretch>
          </p:blipFill>
          <p:spPr bwMode="auto">
            <a:xfrm>
              <a:off x="3551238" y="5526088"/>
              <a:ext cx="200025" cy="341312"/>
            </a:xfrm>
            <a:prstGeom prst="rect">
              <a:avLst/>
            </a:prstGeom>
            <a:noFill/>
            <a:ln w="9525">
              <a:noFill/>
              <a:miter lim="800000"/>
              <a:headEnd/>
              <a:tailEnd/>
            </a:ln>
          </p:spPr>
        </p:pic>
        <p:sp>
          <p:nvSpPr>
            <p:cNvPr id="38935" name="AutoShape 85"/>
            <p:cNvSpPr>
              <a:spLocks noChangeArrowheads="1"/>
            </p:cNvSpPr>
            <p:nvPr/>
          </p:nvSpPr>
          <p:spPr bwMode="auto">
            <a:xfrm>
              <a:off x="4665663" y="3830638"/>
              <a:ext cx="381000" cy="207962"/>
            </a:xfrm>
            <a:prstGeom prst="can">
              <a:avLst>
                <a:gd name="adj" fmla="val 50000"/>
              </a:avLst>
            </a:prstGeom>
            <a:gradFill rotWithShape="1">
              <a:gsLst>
                <a:gs pos="0">
                  <a:srgbClr val="969696"/>
                </a:gs>
                <a:gs pos="50000">
                  <a:srgbClr val="DDDDDD"/>
                </a:gs>
                <a:gs pos="100000">
                  <a:srgbClr val="969696"/>
                </a:gs>
              </a:gsLst>
              <a:lin ang="0" scaled="1"/>
            </a:gradFill>
            <a:ln w="3175">
              <a:solidFill>
                <a:srgbClr val="808080"/>
              </a:solidFill>
              <a:round/>
              <a:headEnd/>
              <a:tailEnd/>
            </a:ln>
          </p:spPr>
          <p:txBody>
            <a:bodyPr anchor="ctr">
              <a:spAutoFit/>
            </a:bodyPr>
            <a:lstStyle/>
            <a:p>
              <a:endParaRPr lang="de-DE" b="1"/>
            </a:p>
          </p:txBody>
        </p:sp>
        <p:sp>
          <p:nvSpPr>
            <p:cNvPr id="38936" name="AutoShape 86"/>
            <p:cNvSpPr>
              <a:spLocks noChangeArrowheads="1"/>
            </p:cNvSpPr>
            <p:nvPr/>
          </p:nvSpPr>
          <p:spPr bwMode="auto">
            <a:xfrm>
              <a:off x="4208463" y="4135438"/>
              <a:ext cx="381000" cy="207962"/>
            </a:xfrm>
            <a:prstGeom prst="can">
              <a:avLst>
                <a:gd name="adj" fmla="val 50000"/>
              </a:avLst>
            </a:prstGeom>
            <a:gradFill rotWithShape="1">
              <a:gsLst>
                <a:gs pos="0">
                  <a:srgbClr val="969696"/>
                </a:gs>
                <a:gs pos="50000">
                  <a:srgbClr val="DDDDDD"/>
                </a:gs>
                <a:gs pos="100000">
                  <a:srgbClr val="969696"/>
                </a:gs>
              </a:gsLst>
              <a:lin ang="0" scaled="1"/>
            </a:gradFill>
            <a:ln w="3175">
              <a:solidFill>
                <a:srgbClr val="808080"/>
              </a:solidFill>
              <a:round/>
              <a:headEnd/>
              <a:tailEnd/>
            </a:ln>
          </p:spPr>
          <p:txBody>
            <a:bodyPr anchor="ctr">
              <a:spAutoFit/>
            </a:bodyPr>
            <a:lstStyle/>
            <a:p>
              <a:endParaRPr lang="de-DE" b="1"/>
            </a:p>
          </p:txBody>
        </p:sp>
        <p:sp>
          <p:nvSpPr>
            <p:cNvPr id="38937" name="AutoShape 87"/>
            <p:cNvSpPr>
              <a:spLocks noChangeArrowheads="1"/>
            </p:cNvSpPr>
            <p:nvPr/>
          </p:nvSpPr>
          <p:spPr bwMode="auto">
            <a:xfrm>
              <a:off x="4665663" y="4135438"/>
              <a:ext cx="381000" cy="207962"/>
            </a:xfrm>
            <a:prstGeom prst="can">
              <a:avLst>
                <a:gd name="adj" fmla="val 50000"/>
              </a:avLst>
            </a:prstGeom>
            <a:gradFill rotWithShape="1">
              <a:gsLst>
                <a:gs pos="0">
                  <a:srgbClr val="969696"/>
                </a:gs>
                <a:gs pos="50000">
                  <a:srgbClr val="DDDDDD"/>
                </a:gs>
                <a:gs pos="100000">
                  <a:srgbClr val="969696"/>
                </a:gs>
              </a:gsLst>
              <a:lin ang="0" scaled="1"/>
            </a:gradFill>
            <a:ln w="3175">
              <a:solidFill>
                <a:srgbClr val="808080"/>
              </a:solidFill>
              <a:round/>
              <a:headEnd/>
              <a:tailEnd/>
            </a:ln>
          </p:spPr>
          <p:txBody>
            <a:bodyPr anchor="ctr">
              <a:spAutoFit/>
            </a:bodyPr>
            <a:lstStyle/>
            <a:p>
              <a:endParaRPr lang="de-DE" b="1"/>
            </a:p>
          </p:txBody>
        </p:sp>
        <p:sp>
          <p:nvSpPr>
            <p:cNvPr id="38938" name="AutoShape 88"/>
            <p:cNvSpPr>
              <a:spLocks noChangeArrowheads="1"/>
            </p:cNvSpPr>
            <p:nvPr/>
          </p:nvSpPr>
          <p:spPr bwMode="auto">
            <a:xfrm>
              <a:off x="4208463" y="4440238"/>
              <a:ext cx="381000" cy="207962"/>
            </a:xfrm>
            <a:prstGeom prst="can">
              <a:avLst>
                <a:gd name="adj" fmla="val 50000"/>
              </a:avLst>
            </a:prstGeom>
            <a:gradFill rotWithShape="1">
              <a:gsLst>
                <a:gs pos="0">
                  <a:srgbClr val="969696"/>
                </a:gs>
                <a:gs pos="50000">
                  <a:srgbClr val="DDDDDD"/>
                </a:gs>
                <a:gs pos="100000">
                  <a:srgbClr val="969696"/>
                </a:gs>
              </a:gsLst>
              <a:lin ang="0" scaled="1"/>
            </a:gradFill>
            <a:ln w="3175">
              <a:solidFill>
                <a:srgbClr val="808080"/>
              </a:solidFill>
              <a:round/>
              <a:headEnd/>
              <a:tailEnd/>
            </a:ln>
          </p:spPr>
          <p:txBody>
            <a:bodyPr anchor="ctr">
              <a:spAutoFit/>
            </a:bodyPr>
            <a:lstStyle/>
            <a:p>
              <a:endParaRPr lang="de-DE" b="1"/>
            </a:p>
          </p:txBody>
        </p:sp>
        <p:sp>
          <p:nvSpPr>
            <p:cNvPr id="38939" name="AutoShape 89"/>
            <p:cNvSpPr>
              <a:spLocks noChangeArrowheads="1"/>
            </p:cNvSpPr>
            <p:nvPr/>
          </p:nvSpPr>
          <p:spPr bwMode="auto">
            <a:xfrm>
              <a:off x="4665663" y="4440238"/>
              <a:ext cx="381000" cy="207962"/>
            </a:xfrm>
            <a:prstGeom prst="can">
              <a:avLst>
                <a:gd name="adj" fmla="val 50000"/>
              </a:avLst>
            </a:prstGeom>
            <a:gradFill rotWithShape="1">
              <a:gsLst>
                <a:gs pos="0">
                  <a:srgbClr val="969696"/>
                </a:gs>
                <a:gs pos="50000">
                  <a:srgbClr val="DDDDDD"/>
                </a:gs>
                <a:gs pos="100000">
                  <a:srgbClr val="969696"/>
                </a:gs>
              </a:gsLst>
              <a:lin ang="0" scaled="1"/>
            </a:gradFill>
            <a:ln w="3175">
              <a:solidFill>
                <a:srgbClr val="808080"/>
              </a:solidFill>
              <a:round/>
              <a:headEnd/>
              <a:tailEnd/>
            </a:ln>
          </p:spPr>
          <p:txBody>
            <a:bodyPr anchor="ctr">
              <a:spAutoFit/>
            </a:bodyPr>
            <a:lstStyle/>
            <a:p>
              <a:endParaRPr lang="de-DE" b="1"/>
            </a:p>
          </p:txBody>
        </p:sp>
        <p:sp>
          <p:nvSpPr>
            <p:cNvPr id="38940" name="AutoShape 90"/>
            <p:cNvSpPr>
              <a:spLocks noChangeArrowheads="1"/>
            </p:cNvSpPr>
            <p:nvPr/>
          </p:nvSpPr>
          <p:spPr bwMode="auto">
            <a:xfrm>
              <a:off x="4208463" y="4745038"/>
              <a:ext cx="381000" cy="207962"/>
            </a:xfrm>
            <a:prstGeom prst="can">
              <a:avLst>
                <a:gd name="adj" fmla="val 50000"/>
              </a:avLst>
            </a:prstGeom>
            <a:gradFill rotWithShape="1">
              <a:gsLst>
                <a:gs pos="0">
                  <a:srgbClr val="969696"/>
                </a:gs>
                <a:gs pos="50000">
                  <a:srgbClr val="DDDDDD"/>
                </a:gs>
                <a:gs pos="100000">
                  <a:srgbClr val="969696"/>
                </a:gs>
              </a:gsLst>
              <a:lin ang="0" scaled="1"/>
            </a:gradFill>
            <a:ln w="3175">
              <a:solidFill>
                <a:srgbClr val="808080"/>
              </a:solidFill>
              <a:round/>
              <a:headEnd/>
              <a:tailEnd/>
            </a:ln>
          </p:spPr>
          <p:txBody>
            <a:bodyPr anchor="ctr">
              <a:spAutoFit/>
            </a:bodyPr>
            <a:lstStyle/>
            <a:p>
              <a:endParaRPr lang="de-DE" b="1"/>
            </a:p>
          </p:txBody>
        </p:sp>
        <p:sp>
          <p:nvSpPr>
            <p:cNvPr id="38941" name="AutoShape 91"/>
            <p:cNvSpPr>
              <a:spLocks noChangeArrowheads="1"/>
            </p:cNvSpPr>
            <p:nvPr/>
          </p:nvSpPr>
          <p:spPr bwMode="auto">
            <a:xfrm>
              <a:off x="4665663" y="4745038"/>
              <a:ext cx="381000" cy="207962"/>
            </a:xfrm>
            <a:prstGeom prst="can">
              <a:avLst>
                <a:gd name="adj" fmla="val 50000"/>
              </a:avLst>
            </a:prstGeom>
            <a:gradFill rotWithShape="1">
              <a:gsLst>
                <a:gs pos="0">
                  <a:srgbClr val="969696"/>
                </a:gs>
                <a:gs pos="50000">
                  <a:srgbClr val="DDDDDD"/>
                </a:gs>
                <a:gs pos="100000">
                  <a:srgbClr val="969696"/>
                </a:gs>
              </a:gsLst>
              <a:lin ang="0" scaled="1"/>
            </a:gradFill>
            <a:ln w="3175">
              <a:solidFill>
                <a:srgbClr val="808080"/>
              </a:solidFill>
              <a:round/>
              <a:headEnd/>
              <a:tailEnd/>
            </a:ln>
          </p:spPr>
          <p:txBody>
            <a:bodyPr anchor="ctr">
              <a:spAutoFit/>
            </a:bodyPr>
            <a:lstStyle/>
            <a:p>
              <a:endParaRPr lang="de-DE" b="1"/>
            </a:p>
          </p:txBody>
        </p:sp>
        <p:sp>
          <p:nvSpPr>
            <p:cNvPr id="38942" name="AutoShape 92"/>
            <p:cNvSpPr>
              <a:spLocks noChangeArrowheads="1"/>
            </p:cNvSpPr>
            <p:nvPr/>
          </p:nvSpPr>
          <p:spPr bwMode="auto">
            <a:xfrm>
              <a:off x="4208463" y="5049838"/>
              <a:ext cx="381000" cy="207962"/>
            </a:xfrm>
            <a:prstGeom prst="can">
              <a:avLst>
                <a:gd name="adj" fmla="val 50000"/>
              </a:avLst>
            </a:prstGeom>
            <a:gradFill rotWithShape="1">
              <a:gsLst>
                <a:gs pos="0">
                  <a:srgbClr val="969696"/>
                </a:gs>
                <a:gs pos="50000">
                  <a:srgbClr val="DDDDDD"/>
                </a:gs>
                <a:gs pos="100000">
                  <a:srgbClr val="969696"/>
                </a:gs>
              </a:gsLst>
              <a:lin ang="0" scaled="1"/>
            </a:gradFill>
            <a:ln w="3175">
              <a:solidFill>
                <a:srgbClr val="808080"/>
              </a:solidFill>
              <a:round/>
              <a:headEnd/>
              <a:tailEnd/>
            </a:ln>
          </p:spPr>
          <p:txBody>
            <a:bodyPr anchor="ctr">
              <a:spAutoFit/>
            </a:bodyPr>
            <a:lstStyle/>
            <a:p>
              <a:endParaRPr lang="de-DE" b="1"/>
            </a:p>
          </p:txBody>
        </p:sp>
        <p:sp>
          <p:nvSpPr>
            <p:cNvPr id="38943" name="AutoShape 93"/>
            <p:cNvSpPr>
              <a:spLocks noChangeArrowheads="1"/>
            </p:cNvSpPr>
            <p:nvPr/>
          </p:nvSpPr>
          <p:spPr bwMode="auto">
            <a:xfrm>
              <a:off x="4665663" y="5049838"/>
              <a:ext cx="381000" cy="207962"/>
            </a:xfrm>
            <a:prstGeom prst="can">
              <a:avLst>
                <a:gd name="adj" fmla="val 50000"/>
              </a:avLst>
            </a:prstGeom>
            <a:gradFill rotWithShape="1">
              <a:gsLst>
                <a:gs pos="0">
                  <a:srgbClr val="969696"/>
                </a:gs>
                <a:gs pos="50000">
                  <a:srgbClr val="DDDDDD"/>
                </a:gs>
                <a:gs pos="100000">
                  <a:srgbClr val="969696"/>
                </a:gs>
              </a:gsLst>
              <a:lin ang="0" scaled="1"/>
            </a:gradFill>
            <a:ln w="3175">
              <a:solidFill>
                <a:srgbClr val="808080"/>
              </a:solidFill>
              <a:round/>
              <a:headEnd/>
              <a:tailEnd/>
            </a:ln>
          </p:spPr>
          <p:txBody>
            <a:bodyPr anchor="ctr">
              <a:spAutoFit/>
            </a:bodyPr>
            <a:lstStyle/>
            <a:p>
              <a:endParaRPr lang="de-DE" b="1"/>
            </a:p>
          </p:txBody>
        </p:sp>
        <p:sp>
          <p:nvSpPr>
            <p:cNvPr id="38944" name="AutoShape 94"/>
            <p:cNvSpPr>
              <a:spLocks noChangeArrowheads="1"/>
            </p:cNvSpPr>
            <p:nvPr/>
          </p:nvSpPr>
          <p:spPr bwMode="auto">
            <a:xfrm>
              <a:off x="4208463" y="5354638"/>
              <a:ext cx="381000" cy="207962"/>
            </a:xfrm>
            <a:prstGeom prst="can">
              <a:avLst>
                <a:gd name="adj" fmla="val 50000"/>
              </a:avLst>
            </a:prstGeom>
            <a:gradFill rotWithShape="1">
              <a:gsLst>
                <a:gs pos="0">
                  <a:srgbClr val="969696"/>
                </a:gs>
                <a:gs pos="50000">
                  <a:srgbClr val="DDDDDD"/>
                </a:gs>
                <a:gs pos="100000">
                  <a:srgbClr val="969696"/>
                </a:gs>
              </a:gsLst>
              <a:lin ang="0" scaled="1"/>
            </a:gradFill>
            <a:ln w="3175">
              <a:solidFill>
                <a:srgbClr val="808080"/>
              </a:solidFill>
              <a:round/>
              <a:headEnd/>
              <a:tailEnd/>
            </a:ln>
          </p:spPr>
          <p:txBody>
            <a:bodyPr anchor="ctr">
              <a:spAutoFit/>
            </a:bodyPr>
            <a:lstStyle/>
            <a:p>
              <a:endParaRPr lang="de-DE" b="1"/>
            </a:p>
          </p:txBody>
        </p:sp>
        <p:sp>
          <p:nvSpPr>
            <p:cNvPr id="38945" name="AutoShape 95"/>
            <p:cNvSpPr>
              <a:spLocks noChangeArrowheads="1"/>
            </p:cNvSpPr>
            <p:nvPr/>
          </p:nvSpPr>
          <p:spPr bwMode="auto">
            <a:xfrm>
              <a:off x="4665663" y="5354638"/>
              <a:ext cx="381000" cy="207962"/>
            </a:xfrm>
            <a:prstGeom prst="can">
              <a:avLst>
                <a:gd name="adj" fmla="val 50000"/>
              </a:avLst>
            </a:prstGeom>
            <a:gradFill rotWithShape="1">
              <a:gsLst>
                <a:gs pos="0">
                  <a:srgbClr val="969696"/>
                </a:gs>
                <a:gs pos="50000">
                  <a:srgbClr val="DDDDDD"/>
                </a:gs>
                <a:gs pos="100000">
                  <a:srgbClr val="969696"/>
                </a:gs>
              </a:gsLst>
              <a:lin ang="0" scaled="1"/>
            </a:gradFill>
            <a:ln w="3175">
              <a:solidFill>
                <a:srgbClr val="808080"/>
              </a:solidFill>
              <a:round/>
              <a:headEnd/>
              <a:tailEnd/>
            </a:ln>
          </p:spPr>
          <p:txBody>
            <a:bodyPr anchor="ctr">
              <a:spAutoFit/>
            </a:bodyPr>
            <a:lstStyle/>
            <a:p>
              <a:endParaRPr lang="de-DE" b="1"/>
            </a:p>
          </p:txBody>
        </p:sp>
        <p:cxnSp>
          <p:nvCxnSpPr>
            <p:cNvPr id="38946" name="AutoShape 96"/>
            <p:cNvCxnSpPr>
              <a:cxnSpLocks noChangeShapeType="1"/>
            </p:cNvCxnSpPr>
            <p:nvPr/>
          </p:nvCxnSpPr>
          <p:spPr bwMode="auto">
            <a:xfrm flipV="1">
              <a:off x="2530475" y="3752850"/>
              <a:ext cx="639763" cy="79375"/>
            </a:xfrm>
            <a:prstGeom prst="straightConnector1">
              <a:avLst/>
            </a:prstGeom>
            <a:noFill/>
            <a:ln w="19050">
              <a:solidFill>
                <a:schemeClr val="accent1"/>
              </a:solidFill>
              <a:round/>
              <a:headEnd/>
              <a:tailEnd/>
            </a:ln>
          </p:spPr>
        </p:cxnSp>
        <p:cxnSp>
          <p:nvCxnSpPr>
            <p:cNvPr id="38947" name="AutoShape 97"/>
            <p:cNvCxnSpPr>
              <a:cxnSpLocks noChangeShapeType="1"/>
            </p:cNvCxnSpPr>
            <p:nvPr/>
          </p:nvCxnSpPr>
          <p:spPr bwMode="auto">
            <a:xfrm>
              <a:off x="2530475" y="3832225"/>
              <a:ext cx="639763" cy="301625"/>
            </a:xfrm>
            <a:prstGeom prst="straightConnector1">
              <a:avLst/>
            </a:prstGeom>
            <a:noFill/>
            <a:ln w="19050">
              <a:solidFill>
                <a:schemeClr val="accent1"/>
              </a:solidFill>
              <a:round/>
              <a:headEnd/>
              <a:tailEnd/>
            </a:ln>
          </p:spPr>
        </p:cxnSp>
        <p:cxnSp>
          <p:nvCxnSpPr>
            <p:cNvPr id="38948" name="AutoShape 98"/>
            <p:cNvCxnSpPr>
              <a:cxnSpLocks noChangeShapeType="1"/>
            </p:cNvCxnSpPr>
            <p:nvPr/>
          </p:nvCxnSpPr>
          <p:spPr bwMode="auto">
            <a:xfrm>
              <a:off x="2530475" y="3832225"/>
              <a:ext cx="639763" cy="682625"/>
            </a:xfrm>
            <a:prstGeom prst="straightConnector1">
              <a:avLst/>
            </a:prstGeom>
            <a:noFill/>
            <a:ln w="19050">
              <a:solidFill>
                <a:schemeClr val="accent1"/>
              </a:solidFill>
              <a:round/>
              <a:headEnd/>
              <a:tailEnd/>
            </a:ln>
          </p:spPr>
        </p:cxnSp>
        <p:cxnSp>
          <p:nvCxnSpPr>
            <p:cNvPr id="38949" name="AutoShape 100"/>
            <p:cNvCxnSpPr>
              <a:cxnSpLocks noChangeShapeType="1"/>
            </p:cNvCxnSpPr>
            <p:nvPr/>
          </p:nvCxnSpPr>
          <p:spPr bwMode="auto">
            <a:xfrm flipV="1">
              <a:off x="2532063" y="3752850"/>
              <a:ext cx="638175" cy="339725"/>
            </a:xfrm>
            <a:prstGeom prst="straightConnector1">
              <a:avLst/>
            </a:prstGeom>
            <a:noFill/>
            <a:ln w="19050">
              <a:solidFill>
                <a:schemeClr val="accent1"/>
              </a:solidFill>
              <a:round/>
              <a:headEnd/>
              <a:tailEnd/>
            </a:ln>
          </p:spPr>
        </p:cxnSp>
        <p:cxnSp>
          <p:nvCxnSpPr>
            <p:cNvPr id="38950" name="AutoShape 101"/>
            <p:cNvCxnSpPr>
              <a:cxnSpLocks noChangeShapeType="1"/>
            </p:cNvCxnSpPr>
            <p:nvPr/>
          </p:nvCxnSpPr>
          <p:spPr bwMode="auto">
            <a:xfrm>
              <a:off x="2532063" y="4092575"/>
              <a:ext cx="638175" cy="41275"/>
            </a:xfrm>
            <a:prstGeom prst="straightConnector1">
              <a:avLst/>
            </a:prstGeom>
            <a:noFill/>
            <a:ln w="19050">
              <a:solidFill>
                <a:schemeClr val="accent1"/>
              </a:solidFill>
              <a:round/>
              <a:headEnd/>
              <a:tailEnd/>
            </a:ln>
          </p:spPr>
        </p:cxnSp>
        <p:cxnSp>
          <p:nvCxnSpPr>
            <p:cNvPr id="38951" name="AutoShape 102"/>
            <p:cNvCxnSpPr>
              <a:cxnSpLocks noChangeShapeType="1"/>
            </p:cNvCxnSpPr>
            <p:nvPr/>
          </p:nvCxnSpPr>
          <p:spPr bwMode="auto">
            <a:xfrm>
              <a:off x="2532063" y="4092575"/>
              <a:ext cx="638175" cy="422275"/>
            </a:xfrm>
            <a:prstGeom prst="straightConnector1">
              <a:avLst/>
            </a:prstGeom>
            <a:noFill/>
            <a:ln w="19050">
              <a:solidFill>
                <a:schemeClr val="accent1"/>
              </a:solidFill>
              <a:round/>
              <a:headEnd/>
              <a:tailEnd/>
            </a:ln>
          </p:spPr>
        </p:cxnSp>
        <p:cxnSp>
          <p:nvCxnSpPr>
            <p:cNvPr id="38952" name="AutoShape 104"/>
            <p:cNvCxnSpPr>
              <a:cxnSpLocks noChangeShapeType="1"/>
            </p:cNvCxnSpPr>
            <p:nvPr/>
          </p:nvCxnSpPr>
          <p:spPr bwMode="auto">
            <a:xfrm flipV="1">
              <a:off x="2530475" y="3752850"/>
              <a:ext cx="639763" cy="612775"/>
            </a:xfrm>
            <a:prstGeom prst="straightConnector1">
              <a:avLst/>
            </a:prstGeom>
            <a:noFill/>
            <a:ln w="19050">
              <a:solidFill>
                <a:schemeClr val="accent1"/>
              </a:solidFill>
              <a:round/>
              <a:headEnd/>
              <a:tailEnd/>
            </a:ln>
          </p:spPr>
        </p:cxnSp>
        <p:cxnSp>
          <p:nvCxnSpPr>
            <p:cNvPr id="38953" name="AutoShape 106"/>
            <p:cNvCxnSpPr>
              <a:cxnSpLocks noChangeShapeType="1"/>
            </p:cNvCxnSpPr>
            <p:nvPr/>
          </p:nvCxnSpPr>
          <p:spPr bwMode="auto">
            <a:xfrm flipV="1">
              <a:off x="2530475" y="4133850"/>
              <a:ext cx="639763" cy="231775"/>
            </a:xfrm>
            <a:prstGeom prst="straightConnector1">
              <a:avLst/>
            </a:prstGeom>
            <a:noFill/>
            <a:ln w="19050">
              <a:solidFill>
                <a:schemeClr val="accent1"/>
              </a:solidFill>
              <a:round/>
              <a:headEnd/>
              <a:tailEnd/>
            </a:ln>
          </p:spPr>
        </p:cxnSp>
        <p:cxnSp>
          <p:nvCxnSpPr>
            <p:cNvPr id="38954" name="AutoShape 107"/>
            <p:cNvCxnSpPr>
              <a:cxnSpLocks noChangeShapeType="1"/>
            </p:cNvCxnSpPr>
            <p:nvPr/>
          </p:nvCxnSpPr>
          <p:spPr bwMode="auto">
            <a:xfrm>
              <a:off x="2530475" y="4365625"/>
              <a:ext cx="639763" cy="149225"/>
            </a:xfrm>
            <a:prstGeom prst="straightConnector1">
              <a:avLst/>
            </a:prstGeom>
            <a:noFill/>
            <a:ln w="19050">
              <a:solidFill>
                <a:schemeClr val="accent1"/>
              </a:solidFill>
              <a:round/>
              <a:headEnd/>
              <a:tailEnd/>
            </a:ln>
          </p:spPr>
        </p:cxnSp>
        <p:cxnSp>
          <p:nvCxnSpPr>
            <p:cNvPr id="38955" name="AutoShape 108"/>
            <p:cNvCxnSpPr>
              <a:cxnSpLocks noChangeShapeType="1"/>
            </p:cNvCxnSpPr>
            <p:nvPr/>
          </p:nvCxnSpPr>
          <p:spPr bwMode="auto">
            <a:xfrm flipV="1">
              <a:off x="2530475" y="4514850"/>
              <a:ext cx="639763" cy="384175"/>
            </a:xfrm>
            <a:prstGeom prst="straightConnector1">
              <a:avLst/>
            </a:prstGeom>
            <a:noFill/>
            <a:ln w="19050">
              <a:solidFill>
                <a:schemeClr val="accent1"/>
              </a:solidFill>
              <a:round/>
              <a:headEnd/>
              <a:tailEnd/>
            </a:ln>
          </p:spPr>
        </p:cxnSp>
        <p:cxnSp>
          <p:nvCxnSpPr>
            <p:cNvPr id="38956" name="AutoShape 109"/>
            <p:cNvCxnSpPr>
              <a:cxnSpLocks noChangeShapeType="1"/>
            </p:cNvCxnSpPr>
            <p:nvPr/>
          </p:nvCxnSpPr>
          <p:spPr bwMode="auto">
            <a:xfrm>
              <a:off x="2530475" y="4899025"/>
              <a:ext cx="639763" cy="36513"/>
            </a:xfrm>
            <a:prstGeom prst="straightConnector1">
              <a:avLst/>
            </a:prstGeom>
            <a:noFill/>
            <a:ln w="19050">
              <a:solidFill>
                <a:schemeClr val="accent1"/>
              </a:solidFill>
              <a:round/>
              <a:headEnd/>
              <a:tailEnd/>
            </a:ln>
          </p:spPr>
        </p:cxnSp>
        <p:cxnSp>
          <p:nvCxnSpPr>
            <p:cNvPr id="38957" name="AutoShape 110"/>
            <p:cNvCxnSpPr>
              <a:cxnSpLocks noChangeShapeType="1"/>
            </p:cNvCxnSpPr>
            <p:nvPr/>
          </p:nvCxnSpPr>
          <p:spPr bwMode="auto">
            <a:xfrm>
              <a:off x="2530475" y="4899025"/>
              <a:ext cx="639763" cy="417513"/>
            </a:xfrm>
            <a:prstGeom prst="straightConnector1">
              <a:avLst/>
            </a:prstGeom>
            <a:noFill/>
            <a:ln w="19050">
              <a:solidFill>
                <a:schemeClr val="accent1"/>
              </a:solidFill>
              <a:round/>
              <a:headEnd/>
              <a:tailEnd/>
            </a:ln>
          </p:spPr>
        </p:cxnSp>
        <p:cxnSp>
          <p:nvCxnSpPr>
            <p:cNvPr id="38958" name="AutoShape 111"/>
            <p:cNvCxnSpPr>
              <a:cxnSpLocks noChangeShapeType="1"/>
            </p:cNvCxnSpPr>
            <p:nvPr/>
          </p:nvCxnSpPr>
          <p:spPr bwMode="auto">
            <a:xfrm>
              <a:off x="2530475" y="4899025"/>
              <a:ext cx="639763" cy="798513"/>
            </a:xfrm>
            <a:prstGeom prst="straightConnector1">
              <a:avLst/>
            </a:prstGeom>
            <a:noFill/>
            <a:ln w="19050">
              <a:solidFill>
                <a:schemeClr val="accent1"/>
              </a:solidFill>
              <a:round/>
              <a:headEnd/>
              <a:tailEnd/>
            </a:ln>
          </p:spPr>
        </p:cxnSp>
        <p:cxnSp>
          <p:nvCxnSpPr>
            <p:cNvPr id="38959" name="AutoShape 112"/>
            <p:cNvCxnSpPr>
              <a:cxnSpLocks noChangeShapeType="1"/>
            </p:cNvCxnSpPr>
            <p:nvPr/>
          </p:nvCxnSpPr>
          <p:spPr bwMode="auto">
            <a:xfrm flipV="1">
              <a:off x="2530475" y="4133850"/>
              <a:ext cx="639763" cy="765175"/>
            </a:xfrm>
            <a:prstGeom prst="straightConnector1">
              <a:avLst/>
            </a:prstGeom>
            <a:noFill/>
            <a:ln w="19050">
              <a:solidFill>
                <a:schemeClr val="accent1"/>
              </a:solidFill>
              <a:round/>
              <a:headEnd/>
              <a:tailEnd/>
            </a:ln>
          </p:spPr>
        </p:cxnSp>
        <p:cxnSp>
          <p:nvCxnSpPr>
            <p:cNvPr id="38960" name="AutoShape 113"/>
            <p:cNvCxnSpPr>
              <a:cxnSpLocks noChangeShapeType="1"/>
            </p:cNvCxnSpPr>
            <p:nvPr/>
          </p:nvCxnSpPr>
          <p:spPr bwMode="auto">
            <a:xfrm flipV="1">
              <a:off x="2530475" y="3752850"/>
              <a:ext cx="639763" cy="1146175"/>
            </a:xfrm>
            <a:prstGeom prst="straightConnector1">
              <a:avLst/>
            </a:prstGeom>
            <a:noFill/>
            <a:ln w="19050">
              <a:solidFill>
                <a:schemeClr val="accent1"/>
              </a:solidFill>
              <a:round/>
              <a:headEnd/>
              <a:tailEnd/>
            </a:ln>
          </p:spPr>
        </p:cxnSp>
        <p:cxnSp>
          <p:nvCxnSpPr>
            <p:cNvPr id="38961" name="AutoShape 114"/>
            <p:cNvCxnSpPr>
              <a:cxnSpLocks noChangeShapeType="1"/>
            </p:cNvCxnSpPr>
            <p:nvPr/>
          </p:nvCxnSpPr>
          <p:spPr bwMode="auto">
            <a:xfrm flipV="1">
              <a:off x="2532063" y="4935538"/>
              <a:ext cx="638175" cy="223837"/>
            </a:xfrm>
            <a:prstGeom prst="straightConnector1">
              <a:avLst/>
            </a:prstGeom>
            <a:noFill/>
            <a:ln w="19050">
              <a:solidFill>
                <a:schemeClr val="accent1"/>
              </a:solidFill>
              <a:round/>
              <a:headEnd/>
              <a:tailEnd/>
            </a:ln>
          </p:spPr>
        </p:cxnSp>
        <p:cxnSp>
          <p:nvCxnSpPr>
            <p:cNvPr id="38962" name="AutoShape 115"/>
            <p:cNvCxnSpPr>
              <a:cxnSpLocks noChangeShapeType="1"/>
            </p:cNvCxnSpPr>
            <p:nvPr/>
          </p:nvCxnSpPr>
          <p:spPr bwMode="auto">
            <a:xfrm>
              <a:off x="2532063" y="5159375"/>
              <a:ext cx="638175" cy="157163"/>
            </a:xfrm>
            <a:prstGeom prst="straightConnector1">
              <a:avLst/>
            </a:prstGeom>
            <a:noFill/>
            <a:ln w="19050">
              <a:solidFill>
                <a:schemeClr val="accent1"/>
              </a:solidFill>
              <a:round/>
              <a:headEnd/>
              <a:tailEnd/>
            </a:ln>
          </p:spPr>
        </p:cxnSp>
        <p:cxnSp>
          <p:nvCxnSpPr>
            <p:cNvPr id="38963" name="AutoShape 116"/>
            <p:cNvCxnSpPr>
              <a:cxnSpLocks noChangeShapeType="1"/>
            </p:cNvCxnSpPr>
            <p:nvPr/>
          </p:nvCxnSpPr>
          <p:spPr bwMode="auto">
            <a:xfrm>
              <a:off x="2532063" y="5159375"/>
              <a:ext cx="638175" cy="538163"/>
            </a:xfrm>
            <a:prstGeom prst="straightConnector1">
              <a:avLst/>
            </a:prstGeom>
            <a:noFill/>
            <a:ln w="19050">
              <a:solidFill>
                <a:schemeClr val="accent1"/>
              </a:solidFill>
              <a:round/>
              <a:headEnd/>
              <a:tailEnd/>
            </a:ln>
          </p:spPr>
        </p:cxnSp>
        <p:cxnSp>
          <p:nvCxnSpPr>
            <p:cNvPr id="38964" name="AutoShape 117"/>
            <p:cNvCxnSpPr>
              <a:cxnSpLocks noChangeShapeType="1"/>
            </p:cNvCxnSpPr>
            <p:nvPr/>
          </p:nvCxnSpPr>
          <p:spPr bwMode="auto">
            <a:xfrm flipV="1">
              <a:off x="2530475" y="4935538"/>
              <a:ext cx="639763" cy="496887"/>
            </a:xfrm>
            <a:prstGeom prst="straightConnector1">
              <a:avLst/>
            </a:prstGeom>
            <a:noFill/>
            <a:ln w="19050">
              <a:solidFill>
                <a:schemeClr val="accent1"/>
              </a:solidFill>
              <a:round/>
              <a:headEnd/>
              <a:tailEnd/>
            </a:ln>
          </p:spPr>
        </p:cxnSp>
        <p:cxnSp>
          <p:nvCxnSpPr>
            <p:cNvPr id="38965" name="AutoShape 118"/>
            <p:cNvCxnSpPr>
              <a:cxnSpLocks noChangeShapeType="1"/>
            </p:cNvCxnSpPr>
            <p:nvPr/>
          </p:nvCxnSpPr>
          <p:spPr bwMode="auto">
            <a:xfrm flipV="1">
              <a:off x="2530475" y="5316538"/>
              <a:ext cx="639763" cy="115887"/>
            </a:xfrm>
            <a:prstGeom prst="straightConnector1">
              <a:avLst/>
            </a:prstGeom>
            <a:noFill/>
            <a:ln w="19050">
              <a:solidFill>
                <a:schemeClr val="accent1"/>
              </a:solidFill>
              <a:round/>
              <a:headEnd/>
              <a:tailEnd/>
            </a:ln>
          </p:spPr>
        </p:cxnSp>
        <p:cxnSp>
          <p:nvCxnSpPr>
            <p:cNvPr id="38966" name="AutoShape 119"/>
            <p:cNvCxnSpPr>
              <a:cxnSpLocks noChangeShapeType="1"/>
            </p:cNvCxnSpPr>
            <p:nvPr/>
          </p:nvCxnSpPr>
          <p:spPr bwMode="auto">
            <a:xfrm>
              <a:off x="2530475" y="5432425"/>
              <a:ext cx="639763" cy="265113"/>
            </a:xfrm>
            <a:prstGeom prst="straightConnector1">
              <a:avLst/>
            </a:prstGeom>
            <a:noFill/>
            <a:ln w="19050">
              <a:solidFill>
                <a:schemeClr val="accent1"/>
              </a:solidFill>
              <a:round/>
              <a:headEnd/>
              <a:tailEnd/>
            </a:ln>
          </p:spPr>
        </p:cxnSp>
        <p:cxnSp>
          <p:nvCxnSpPr>
            <p:cNvPr id="38967" name="AutoShape 120"/>
            <p:cNvCxnSpPr>
              <a:cxnSpLocks noChangeShapeType="1"/>
            </p:cNvCxnSpPr>
            <p:nvPr/>
          </p:nvCxnSpPr>
          <p:spPr bwMode="auto">
            <a:xfrm>
              <a:off x="3370263" y="3752850"/>
              <a:ext cx="180975" cy="0"/>
            </a:xfrm>
            <a:prstGeom prst="straightConnector1">
              <a:avLst/>
            </a:prstGeom>
            <a:noFill/>
            <a:ln w="19050">
              <a:solidFill>
                <a:schemeClr val="accent1"/>
              </a:solidFill>
              <a:round/>
              <a:headEnd/>
              <a:tailEnd/>
            </a:ln>
          </p:spPr>
        </p:cxnSp>
        <p:cxnSp>
          <p:nvCxnSpPr>
            <p:cNvPr id="38968" name="AutoShape 121"/>
            <p:cNvCxnSpPr>
              <a:cxnSpLocks noChangeShapeType="1"/>
            </p:cNvCxnSpPr>
            <p:nvPr/>
          </p:nvCxnSpPr>
          <p:spPr bwMode="auto">
            <a:xfrm>
              <a:off x="3370263" y="3752850"/>
              <a:ext cx="180975" cy="381000"/>
            </a:xfrm>
            <a:prstGeom prst="straightConnector1">
              <a:avLst/>
            </a:prstGeom>
            <a:noFill/>
            <a:ln w="19050">
              <a:solidFill>
                <a:schemeClr val="accent1"/>
              </a:solidFill>
              <a:round/>
              <a:headEnd/>
              <a:tailEnd/>
            </a:ln>
          </p:spPr>
        </p:cxnSp>
        <p:cxnSp>
          <p:nvCxnSpPr>
            <p:cNvPr id="38969" name="AutoShape 122"/>
            <p:cNvCxnSpPr>
              <a:cxnSpLocks noChangeShapeType="1"/>
            </p:cNvCxnSpPr>
            <p:nvPr/>
          </p:nvCxnSpPr>
          <p:spPr bwMode="auto">
            <a:xfrm>
              <a:off x="3370263" y="4133850"/>
              <a:ext cx="180975" cy="0"/>
            </a:xfrm>
            <a:prstGeom prst="straightConnector1">
              <a:avLst/>
            </a:prstGeom>
            <a:noFill/>
            <a:ln w="19050">
              <a:solidFill>
                <a:schemeClr val="accent1"/>
              </a:solidFill>
              <a:round/>
              <a:headEnd/>
              <a:tailEnd/>
            </a:ln>
          </p:spPr>
        </p:cxnSp>
        <p:cxnSp>
          <p:nvCxnSpPr>
            <p:cNvPr id="38970" name="AutoShape 123"/>
            <p:cNvCxnSpPr>
              <a:cxnSpLocks noChangeShapeType="1"/>
            </p:cNvCxnSpPr>
            <p:nvPr/>
          </p:nvCxnSpPr>
          <p:spPr bwMode="auto">
            <a:xfrm flipV="1">
              <a:off x="3370263" y="3752850"/>
              <a:ext cx="180975" cy="381000"/>
            </a:xfrm>
            <a:prstGeom prst="straightConnector1">
              <a:avLst/>
            </a:prstGeom>
            <a:noFill/>
            <a:ln w="19050">
              <a:solidFill>
                <a:schemeClr val="accent1"/>
              </a:solidFill>
              <a:round/>
              <a:headEnd/>
              <a:tailEnd/>
            </a:ln>
          </p:spPr>
        </p:cxnSp>
        <p:cxnSp>
          <p:nvCxnSpPr>
            <p:cNvPr id="38971" name="AutoShape 124"/>
            <p:cNvCxnSpPr>
              <a:cxnSpLocks noChangeShapeType="1"/>
            </p:cNvCxnSpPr>
            <p:nvPr/>
          </p:nvCxnSpPr>
          <p:spPr bwMode="auto">
            <a:xfrm>
              <a:off x="3370263" y="4133850"/>
              <a:ext cx="180975" cy="381000"/>
            </a:xfrm>
            <a:prstGeom prst="straightConnector1">
              <a:avLst/>
            </a:prstGeom>
            <a:noFill/>
            <a:ln w="19050">
              <a:solidFill>
                <a:schemeClr val="accent1"/>
              </a:solidFill>
              <a:round/>
              <a:headEnd/>
              <a:tailEnd/>
            </a:ln>
          </p:spPr>
        </p:cxnSp>
        <p:cxnSp>
          <p:nvCxnSpPr>
            <p:cNvPr id="38972" name="AutoShape 125"/>
            <p:cNvCxnSpPr>
              <a:cxnSpLocks noChangeShapeType="1"/>
            </p:cNvCxnSpPr>
            <p:nvPr/>
          </p:nvCxnSpPr>
          <p:spPr bwMode="auto">
            <a:xfrm flipV="1">
              <a:off x="3370263" y="4133850"/>
              <a:ext cx="180975" cy="381000"/>
            </a:xfrm>
            <a:prstGeom prst="straightConnector1">
              <a:avLst/>
            </a:prstGeom>
            <a:noFill/>
            <a:ln w="19050">
              <a:solidFill>
                <a:schemeClr val="accent1"/>
              </a:solidFill>
              <a:round/>
              <a:headEnd/>
              <a:tailEnd/>
            </a:ln>
          </p:spPr>
        </p:cxnSp>
        <p:cxnSp>
          <p:nvCxnSpPr>
            <p:cNvPr id="38973" name="AutoShape 126"/>
            <p:cNvCxnSpPr>
              <a:cxnSpLocks noChangeShapeType="1"/>
            </p:cNvCxnSpPr>
            <p:nvPr/>
          </p:nvCxnSpPr>
          <p:spPr bwMode="auto">
            <a:xfrm>
              <a:off x="3370263" y="4514850"/>
              <a:ext cx="180975" cy="0"/>
            </a:xfrm>
            <a:prstGeom prst="straightConnector1">
              <a:avLst/>
            </a:prstGeom>
            <a:noFill/>
            <a:ln w="19050">
              <a:solidFill>
                <a:schemeClr val="accent1"/>
              </a:solidFill>
              <a:round/>
              <a:headEnd/>
              <a:tailEnd/>
            </a:ln>
          </p:spPr>
        </p:cxnSp>
        <p:cxnSp>
          <p:nvCxnSpPr>
            <p:cNvPr id="38974" name="AutoShape 128"/>
            <p:cNvCxnSpPr>
              <a:cxnSpLocks noChangeShapeType="1"/>
            </p:cNvCxnSpPr>
            <p:nvPr/>
          </p:nvCxnSpPr>
          <p:spPr bwMode="auto">
            <a:xfrm>
              <a:off x="3370263" y="4935538"/>
              <a:ext cx="180975" cy="0"/>
            </a:xfrm>
            <a:prstGeom prst="straightConnector1">
              <a:avLst/>
            </a:prstGeom>
            <a:noFill/>
            <a:ln w="19050">
              <a:solidFill>
                <a:schemeClr val="accent1"/>
              </a:solidFill>
              <a:round/>
              <a:headEnd/>
              <a:tailEnd/>
            </a:ln>
          </p:spPr>
        </p:cxnSp>
        <p:cxnSp>
          <p:nvCxnSpPr>
            <p:cNvPr id="38975" name="AutoShape 129"/>
            <p:cNvCxnSpPr>
              <a:cxnSpLocks noChangeShapeType="1"/>
            </p:cNvCxnSpPr>
            <p:nvPr/>
          </p:nvCxnSpPr>
          <p:spPr bwMode="auto">
            <a:xfrm>
              <a:off x="3370263" y="5316538"/>
              <a:ext cx="180975" cy="0"/>
            </a:xfrm>
            <a:prstGeom prst="straightConnector1">
              <a:avLst/>
            </a:prstGeom>
            <a:noFill/>
            <a:ln w="19050">
              <a:solidFill>
                <a:schemeClr val="accent1"/>
              </a:solidFill>
              <a:round/>
              <a:headEnd/>
              <a:tailEnd/>
            </a:ln>
          </p:spPr>
        </p:cxnSp>
        <p:cxnSp>
          <p:nvCxnSpPr>
            <p:cNvPr id="38976" name="AutoShape 130"/>
            <p:cNvCxnSpPr>
              <a:cxnSpLocks noChangeShapeType="1"/>
            </p:cNvCxnSpPr>
            <p:nvPr/>
          </p:nvCxnSpPr>
          <p:spPr bwMode="auto">
            <a:xfrm>
              <a:off x="3370263" y="5697538"/>
              <a:ext cx="180975" cy="0"/>
            </a:xfrm>
            <a:prstGeom prst="straightConnector1">
              <a:avLst/>
            </a:prstGeom>
            <a:noFill/>
            <a:ln w="19050">
              <a:solidFill>
                <a:schemeClr val="accent1"/>
              </a:solidFill>
              <a:round/>
              <a:headEnd/>
              <a:tailEnd/>
            </a:ln>
          </p:spPr>
        </p:cxnSp>
        <p:cxnSp>
          <p:nvCxnSpPr>
            <p:cNvPr id="38977" name="AutoShape 131"/>
            <p:cNvCxnSpPr>
              <a:cxnSpLocks noChangeShapeType="1"/>
            </p:cNvCxnSpPr>
            <p:nvPr/>
          </p:nvCxnSpPr>
          <p:spPr bwMode="auto">
            <a:xfrm>
              <a:off x="3370263" y="4514850"/>
              <a:ext cx="180975" cy="420688"/>
            </a:xfrm>
            <a:prstGeom prst="straightConnector1">
              <a:avLst/>
            </a:prstGeom>
            <a:noFill/>
            <a:ln w="19050">
              <a:solidFill>
                <a:schemeClr val="accent1"/>
              </a:solidFill>
              <a:round/>
              <a:headEnd/>
              <a:tailEnd/>
            </a:ln>
          </p:spPr>
        </p:cxnSp>
        <p:cxnSp>
          <p:nvCxnSpPr>
            <p:cNvPr id="38978" name="AutoShape 132"/>
            <p:cNvCxnSpPr>
              <a:cxnSpLocks noChangeShapeType="1"/>
            </p:cNvCxnSpPr>
            <p:nvPr/>
          </p:nvCxnSpPr>
          <p:spPr bwMode="auto">
            <a:xfrm flipV="1">
              <a:off x="3370263" y="4514850"/>
              <a:ext cx="180975" cy="420688"/>
            </a:xfrm>
            <a:prstGeom prst="straightConnector1">
              <a:avLst/>
            </a:prstGeom>
            <a:noFill/>
            <a:ln w="19050">
              <a:solidFill>
                <a:schemeClr val="accent1"/>
              </a:solidFill>
              <a:round/>
              <a:headEnd/>
              <a:tailEnd/>
            </a:ln>
          </p:spPr>
        </p:cxnSp>
        <p:cxnSp>
          <p:nvCxnSpPr>
            <p:cNvPr id="38979" name="AutoShape 134"/>
            <p:cNvCxnSpPr>
              <a:cxnSpLocks noChangeShapeType="1"/>
            </p:cNvCxnSpPr>
            <p:nvPr/>
          </p:nvCxnSpPr>
          <p:spPr bwMode="auto">
            <a:xfrm flipV="1">
              <a:off x="3370263" y="4935538"/>
              <a:ext cx="180975" cy="381000"/>
            </a:xfrm>
            <a:prstGeom prst="straightConnector1">
              <a:avLst/>
            </a:prstGeom>
            <a:noFill/>
            <a:ln w="19050">
              <a:solidFill>
                <a:schemeClr val="accent1"/>
              </a:solidFill>
              <a:round/>
              <a:headEnd/>
              <a:tailEnd/>
            </a:ln>
          </p:spPr>
        </p:cxnSp>
        <p:cxnSp>
          <p:nvCxnSpPr>
            <p:cNvPr id="38980" name="AutoShape 135"/>
            <p:cNvCxnSpPr>
              <a:cxnSpLocks noChangeShapeType="1"/>
            </p:cNvCxnSpPr>
            <p:nvPr/>
          </p:nvCxnSpPr>
          <p:spPr bwMode="auto">
            <a:xfrm>
              <a:off x="3370263" y="5316538"/>
              <a:ext cx="180975" cy="381000"/>
            </a:xfrm>
            <a:prstGeom prst="straightConnector1">
              <a:avLst/>
            </a:prstGeom>
            <a:noFill/>
            <a:ln w="19050">
              <a:solidFill>
                <a:schemeClr val="accent1"/>
              </a:solidFill>
              <a:round/>
              <a:headEnd/>
              <a:tailEnd/>
            </a:ln>
          </p:spPr>
        </p:cxnSp>
        <p:cxnSp>
          <p:nvCxnSpPr>
            <p:cNvPr id="38981" name="AutoShape 136"/>
            <p:cNvCxnSpPr>
              <a:cxnSpLocks noChangeShapeType="1"/>
            </p:cNvCxnSpPr>
            <p:nvPr/>
          </p:nvCxnSpPr>
          <p:spPr bwMode="auto">
            <a:xfrm flipV="1">
              <a:off x="3370263" y="5316538"/>
              <a:ext cx="180975" cy="381000"/>
            </a:xfrm>
            <a:prstGeom prst="straightConnector1">
              <a:avLst/>
            </a:prstGeom>
            <a:noFill/>
            <a:ln w="19050">
              <a:solidFill>
                <a:schemeClr val="accent1"/>
              </a:solidFill>
              <a:round/>
              <a:headEnd/>
              <a:tailEnd/>
            </a:ln>
          </p:spPr>
        </p:cxnSp>
        <p:cxnSp>
          <p:nvCxnSpPr>
            <p:cNvPr id="38982" name="AutoShape 137"/>
            <p:cNvCxnSpPr>
              <a:cxnSpLocks noChangeShapeType="1"/>
            </p:cNvCxnSpPr>
            <p:nvPr/>
          </p:nvCxnSpPr>
          <p:spPr bwMode="auto">
            <a:xfrm>
              <a:off x="3370263" y="4935538"/>
              <a:ext cx="180975" cy="381000"/>
            </a:xfrm>
            <a:prstGeom prst="straightConnector1">
              <a:avLst/>
            </a:prstGeom>
            <a:noFill/>
            <a:ln w="19050">
              <a:solidFill>
                <a:schemeClr val="accent1"/>
              </a:solidFill>
              <a:round/>
              <a:headEnd/>
              <a:tailEnd/>
            </a:ln>
          </p:spPr>
        </p:cxnSp>
        <p:cxnSp>
          <p:nvCxnSpPr>
            <p:cNvPr id="38983" name="AutoShape 138"/>
            <p:cNvCxnSpPr>
              <a:cxnSpLocks noChangeShapeType="1"/>
              <a:endCxn id="38920" idx="2"/>
            </p:cNvCxnSpPr>
            <p:nvPr/>
          </p:nvCxnSpPr>
          <p:spPr bwMode="auto">
            <a:xfrm>
              <a:off x="3751263" y="3752850"/>
              <a:ext cx="457200" cy="182563"/>
            </a:xfrm>
            <a:prstGeom prst="straightConnector1">
              <a:avLst/>
            </a:prstGeom>
            <a:noFill/>
            <a:ln w="19050">
              <a:solidFill>
                <a:schemeClr val="accent1"/>
              </a:solidFill>
              <a:round/>
              <a:headEnd/>
              <a:tailEnd/>
            </a:ln>
          </p:spPr>
        </p:cxnSp>
        <p:cxnSp>
          <p:nvCxnSpPr>
            <p:cNvPr id="38984" name="AutoShape 139"/>
            <p:cNvCxnSpPr>
              <a:cxnSpLocks noChangeShapeType="1"/>
              <a:endCxn id="38936" idx="2"/>
            </p:cNvCxnSpPr>
            <p:nvPr/>
          </p:nvCxnSpPr>
          <p:spPr bwMode="auto">
            <a:xfrm>
              <a:off x="3751263" y="3752850"/>
              <a:ext cx="457200" cy="487363"/>
            </a:xfrm>
            <a:prstGeom prst="straightConnector1">
              <a:avLst/>
            </a:prstGeom>
            <a:noFill/>
            <a:ln w="19050">
              <a:solidFill>
                <a:schemeClr val="accent1"/>
              </a:solidFill>
              <a:round/>
              <a:headEnd/>
              <a:tailEnd/>
            </a:ln>
          </p:spPr>
        </p:cxnSp>
        <p:cxnSp>
          <p:nvCxnSpPr>
            <p:cNvPr id="38985" name="AutoShape 140"/>
            <p:cNvCxnSpPr>
              <a:cxnSpLocks noChangeShapeType="1"/>
              <a:endCxn id="38938" idx="2"/>
            </p:cNvCxnSpPr>
            <p:nvPr/>
          </p:nvCxnSpPr>
          <p:spPr bwMode="auto">
            <a:xfrm>
              <a:off x="3751263" y="3752850"/>
              <a:ext cx="457200" cy="792163"/>
            </a:xfrm>
            <a:prstGeom prst="straightConnector1">
              <a:avLst/>
            </a:prstGeom>
            <a:noFill/>
            <a:ln w="19050">
              <a:solidFill>
                <a:schemeClr val="accent1"/>
              </a:solidFill>
              <a:round/>
              <a:headEnd/>
              <a:tailEnd/>
            </a:ln>
          </p:spPr>
        </p:cxnSp>
        <p:cxnSp>
          <p:nvCxnSpPr>
            <p:cNvPr id="38986" name="AutoShape 141"/>
            <p:cNvCxnSpPr>
              <a:cxnSpLocks noChangeShapeType="1"/>
              <a:endCxn id="38936" idx="2"/>
            </p:cNvCxnSpPr>
            <p:nvPr/>
          </p:nvCxnSpPr>
          <p:spPr bwMode="auto">
            <a:xfrm>
              <a:off x="3751263" y="4133850"/>
              <a:ext cx="457200" cy="106363"/>
            </a:xfrm>
            <a:prstGeom prst="straightConnector1">
              <a:avLst/>
            </a:prstGeom>
            <a:noFill/>
            <a:ln w="19050">
              <a:solidFill>
                <a:schemeClr val="accent1"/>
              </a:solidFill>
              <a:round/>
              <a:headEnd/>
              <a:tailEnd/>
            </a:ln>
          </p:spPr>
        </p:cxnSp>
        <p:cxnSp>
          <p:nvCxnSpPr>
            <p:cNvPr id="38987" name="AutoShape 142"/>
            <p:cNvCxnSpPr>
              <a:cxnSpLocks noChangeShapeType="1"/>
              <a:endCxn id="38938" idx="2"/>
            </p:cNvCxnSpPr>
            <p:nvPr/>
          </p:nvCxnSpPr>
          <p:spPr bwMode="auto">
            <a:xfrm>
              <a:off x="3751263" y="4133850"/>
              <a:ext cx="457200" cy="411163"/>
            </a:xfrm>
            <a:prstGeom prst="straightConnector1">
              <a:avLst/>
            </a:prstGeom>
            <a:noFill/>
            <a:ln w="19050">
              <a:solidFill>
                <a:schemeClr val="accent1"/>
              </a:solidFill>
              <a:round/>
              <a:headEnd/>
              <a:tailEnd/>
            </a:ln>
          </p:spPr>
        </p:cxnSp>
        <p:cxnSp>
          <p:nvCxnSpPr>
            <p:cNvPr id="38988" name="AutoShape 143"/>
            <p:cNvCxnSpPr>
              <a:cxnSpLocks noChangeShapeType="1"/>
              <a:endCxn id="38940" idx="2"/>
            </p:cNvCxnSpPr>
            <p:nvPr/>
          </p:nvCxnSpPr>
          <p:spPr bwMode="auto">
            <a:xfrm>
              <a:off x="3751263" y="4133850"/>
              <a:ext cx="457200" cy="715963"/>
            </a:xfrm>
            <a:prstGeom prst="straightConnector1">
              <a:avLst/>
            </a:prstGeom>
            <a:noFill/>
            <a:ln w="19050">
              <a:solidFill>
                <a:schemeClr val="accent1"/>
              </a:solidFill>
              <a:round/>
              <a:headEnd/>
              <a:tailEnd/>
            </a:ln>
          </p:spPr>
        </p:cxnSp>
        <p:cxnSp>
          <p:nvCxnSpPr>
            <p:cNvPr id="38989" name="AutoShape 144"/>
            <p:cNvCxnSpPr>
              <a:cxnSpLocks noChangeShapeType="1"/>
              <a:endCxn id="38938" idx="2"/>
            </p:cNvCxnSpPr>
            <p:nvPr/>
          </p:nvCxnSpPr>
          <p:spPr bwMode="auto">
            <a:xfrm>
              <a:off x="3751263" y="4514850"/>
              <a:ext cx="457200" cy="30163"/>
            </a:xfrm>
            <a:prstGeom prst="straightConnector1">
              <a:avLst/>
            </a:prstGeom>
            <a:noFill/>
            <a:ln w="19050">
              <a:solidFill>
                <a:schemeClr val="accent1"/>
              </a:solidFill>
              <a:round/>
              <a:headEnd/>
              <a:tailEnd/>
            </a:ln>
          </p:spPr>
        </p:cxnSp>
        <p:cxnSp>
          <p:nvCxnSpPr>
            <p:cNvPr id="38990" name="AutoShape 145"/>
            <p:cNvCxnSpPr>
              <a:cxnSpLocks noChangeShapeType="1"/>
              <a:endCxn id="38940" idx="2"/>
            </p:cNvCxnSpPr>
            <p:nvPr/>
          </p:nvCxnSpPr>
          <p:spPr bwMode="auto">
            <a:xfrm>
              <a:off x="3751263" y="4514850"/>
              <a:ext cx="457200" cy="334963"/>
            </a:xfrm>
            <a:prstGeom prst="straightConnector1">
              <a:avLst/>
            </a:prstGeom>
            <a:noFill/>
            <a:ln w="19050">
              <a:solidFill>
                <a:schemeClr val="accent1"/>
              </a:solidFill>
              <a:round/>
              <a:headEnd/>
              <a:tailEnd/>
            </a:ln>
          </p:spPr>
        </p:cxnSp>
        <p:cxnSp>
          <p:nvCxnSpPr>
            <p:cNvPr id="38991" name="AutoShape 146"/>
            <p:cNvCxnSpPr>
              <a:cxnSpLocks noChangeShapeType="1"/>
              <a:endCxn id="38942" idx="2"/>
            </p:cNvCxnSpPr>
            <p:nvPr/>
          </p:nvCxnSpPr>
          <p:spPr bwMode="auto">
            <a:xfrm>
              <a:off x="3751263" y="4514850"/>
              <a:ext cx="457200" cy="639763"/>
            </a:xfrm>
            <a:prstGeom prst="straightConnector1">
              <a:avLst/>
            </a:prstGeom>
            <a:noFill/>
            <a:ln w="19050">
              <a:solidFill>
                <a:schemeClr val="accent1"/>
              </a:solidFill>
              <a:round/>
              <a:headEnd/>
              <a:tailEnd/>
            </a:ln>
          </p:spPr>
        </p:cxnSp>
        <p:cxnSp>
          <p:nvCxnSpPr>
            <p:cNvPr id="38992" name="AutoShape 147"/>
            <p:cNvCxnSpPr>
              <a:cxnSpLocks noChangeShapeType="1"/>
              <a:endCxn id="38940" idx="2"/>
            </p:cNvCxnSpPr>
            <p:nvPr/>
          </p:nvCxnSpPr>
          <p:spPr bwMode="auto">
            <a:xfrm flipV="1">
              <a:off x="3751263" y="4849813"/>
              <a:ext cx="457200" cy="85725"/>
            </a:xfrm>
            <a:prstGeom prst="straightConnector1">
              <a:avLst/>
            </a:prstGeom>
            <a:noFill/>
            <a:ln w="19050">
              <a:solidFill>
                <a:schemeClr val="accent1"/>
              </a:solidFill>
              <a:round/>
              <a:headEnd/>
              <a:tailEnd/>
            </a:ln>
          </p:spPr>
        </p:cxnSp>
        <p:cxnSp>
          <p:nvCxnSpPr>
            <p:cNvPr id="38993" name="AutoShape 148"/>
            <p:cNvCxnSpPr>
              <a:cxnSpLocks noChangeShapeType="1"/>
              <a:endCxn id="38942" idx="2"/>
            </p:cNvCxnSpPr>
            <p:nvPr/>
          </p:nvCxnSpPr>
          <p:spPr bwMode="auto">
            <a:xfrm>
              <a:off x="3751263" y="4935538"/>
              <a:ext cx="457200" cy="219075"/>
            </a:xfrm>
            <a:prstGeom prst="straightConnector1">
              <a:avLst/>
            </a:prstGeom>
            <a:noFill/>
            <a:ln w="19050">
              <a:solidFill>
                <a:schemeClr val="accent1"/>
              </a:solidFill>
              <a:round/>
              <a:headEnd/>
              <a:tailEnd/>
            </a:ln>
          </p:spPr>
        </p:cxnSp>
        <p:cxnSp>
          <p:nvCxnSpPr>
            <p:cNvPr id="38994" name="AutoShape 149"/>
            <p:cNvCxnSpPr>
              <a:cxnSpLocks noChangeShapeType="1"/>
              <a:endCxn id="38944" idx="2"/>
            </p:cNvCxnSpPr>
            <p:nvPr/>
          </p:nvCxnSpPr>
          <p:spPr bwMode="auto">
            <a:xfrm>
              <a:off x="3751263" y="4935538"/>
              <a:ext cx="457200" cy="523875"/>
            </a:xfrm>
            <a:prstGeom prst="straightConnector1">
              <a:avLst/>
            </a:prstGeom>
            <a:noFill/>
            <a:ln w="19050">
              <a:solidFill>
                <a:schemeClr val="accent1"/>
              </a:solidFill>
              <a:round/>
              <a:headEnd/>
              <a:tailEnd/>
            </a:ln>
          </p:spPr>
        </p:cxnSp>
        <p:cxnSp>
          <p:nvCxnSpPr>
            <p:cNvPr id="38995" name="AutoShape 150"/>
            <p:cNvCxnSpPr>
              <a:cxnSpLocks noChangeShapeType="1"/>
              <a:endCxn id="38942" idx="2"/>
            </p:cNvCxnSpPr>
            <p:nvPr/>
          </p:nvCxnSpPr>
          <p:spPr bwMode="auto">
            <a:xfrm flipV="1">
              <a:off x="3751263" y="5154613"/>
              <a:ext cx="457200" cy="161925"/>
            </a:xfrm>
            <a:prstGeom prst="straightConnector1">
              <a:avLst/>
            </a:prstGeom>
            <a:noFill/>
            <a:ln w="19050">
              <a:solidFill>
                <a:schemeClr val="accent1"/>
              </a:solidFill>
              <a:round/>
              <a:headEnd/>
              <a:tailEnd/>
            </a:ln>
          </p:spPr>
        </p:cxnSp>
        <p:cxnSp>
          <p:nvCxnSpPr>
            <p:cNvPr id="38996" name="AutoShape 151"/>
            <p:cNvCxnSpPr>
              <a:cxnSpLocks noChangeShapeType="1"/>
              <a:endCxn id="38944" idx="2"/>
            </p:cNvCxnSpPr>
            <p:nvPr/>
          </p:nvCxnSpPr>
          <p:spPr bwMode="auto">
            <a:xfrm>
              <a:off x="3751263" y="5316538"/>
              <a:ext cx="457200" cy="142875"/>
            </a:xfrm>
            <a:prstGeom prst="straightConnector1">
              <a:avLst/>
            </a:prstGeom>
            <a:noFill/>
            <a:ln w="19050">
              <a:solidFill>
                <a:schemeClr val="accent1"/>
              </a:solidFill>
              <a:round/>
              <a:headEnd/>
              <a:tailEnd/>
            </a:ln>
          </p:spPr>
        </p:cxnSp>
        <p:cxnSp>
          <p:nvCxnSpPr>
            <p:cNvPr id="38997" name="AutoShape 152"/>
            <p:cNvCxnSpPr>
              <a:cxnSpLocks noChangeShapeType="1"/>
              <a:endCxn id="38944" idx="2"/>
            </p:cNvCxnSpPr>
            <p:nvPr/>
          </p:nvCxnSpPr>
          <p:spPr bwMode="auto">
            <a:xfrm flipV="1">
              <a:off x="3751263" y="5459413"/>
              <a:ext cx="457200" cy="238125"/>
            </a:xfrm>
            <a:prstGeom prst="straightConnector1">
              <a:avLst/>
            </a:prstGeom>
            <a:noFill/>
            <a:ln w="19050">
              <a:solidFill>
                <a:schemeClr val="accent1"/>
              </a:solidFill>
              <a:round/>
              <a:headEnd/>
              <a:tailEnd/>
            </a:ln>
          </p:spPr>
        </p:cxnSp>
        <p:cxnSp>
          <p:nvCxnSpPr>
            <p:cNvPr id="38998" name="AutoShape 153"/>
            <p:cNvCxnSpPr>
              <a:cxnSpLocks noChangeShapeType="1"/>
              <a:endCxn id="38942" idx="2"/>
            </p:cNvCxnSpPr>
            <p:nvPr/>
          </p:nvCxnSpPr>
          <p:spPr bwMode="auto">
            <a:xfrm flipV="1">
              <a:off x="3751263" y="5154613"/>
              <a:ext cx="457200" cy="542925"/>
            </a:xfrm>
            <a:prstGeom prst="straightConnector1">
              <a:avLst/>
            </a:prstGeom>
            <a:noFill/>
            <a:ln w="19050">
              <a:solidFill>
                <a:schemeClr val="accent1"/>
              </a:solidFill>
              <a:round/>
              <a:headEnd/>
              <a:tailEnd/>
            </a:ln>
          </p:spPr>
        </p:cxnSp>
      </p:grpSp>
      <p:sp>
        <p:nvSpPr>
          <p:cNvPr id="38999" name="AutoShape 154"/>
          <p:cNvSpPr>
            <a:spLocks noChangeArrowheads="1"/>
          </p:cNvSpPr>
          <p:nvPr/>
        </p:nvSpPr>
        <p:spPr bwMode="auto">
          <a:xfrm>
            <a:off x="1566810" y="2424098"/>
            <a:ext cx="1790744" cy="60960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anchor="ctr"/>
          <a:lstStyle/>
          <a:p>
            <a:pPr algn="ctr"/>
            <a:r>
              <a:rPr lang="en-US" altLang="zh-TW" sz="1400" b="1">
                <a:solidFill>
                  <a:schemeClr val="bg1"/>
                </a:solidFill>
                <a:effectLst>
                  <a:outerShdw blurRad="38100" dist="38100" dir="2700000" algn="tl">
                    <a:srgbClr val="000000">
                      <a:alpha val="43137"/>
                    </a:srgbClr>
                  </a:outerShdw>
                </a:effectLst>
                <a:ea typeface="新細明體" charset="-120"/>
              </a:rPr>
              <a:t>Change &amp; Configuration Management</a:t>
            </a:r>
          </a:p>
        </p:txBody>
      </p:sp>
      <p:sp>
        <p:nvSpPr>
          <p:cNvPr id="39000" name="AutoShape 156"/>
          <p:cNvSpPr>
            <a:spLocks noChangeArrowheads="1"/>
          </p:cNvSpPr>
          <p:nvPr/>
        </p:nvSpPr>
        <p:spPr bwMode="auto">
          <a:xfrm>
            <a:off x="3495636" y="2424098"/>
            <a:ext cx="1790744" cy="60960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anchor="ctr"/>
          <a:lstStyle/>
          <a:p>
            <a:pPr algn="ctr"/>
            <a:r>
              <a:rPr lang="en-US" altLang="zh-TW" sz="1400" b="1">
                <a:solidFill>
                  <a:schemeClr val="bg1"/>
                </a:solidFill>
                <a:effectLst>
                  <a:outerShdw blurRad="38100" dist="38100" dir="2700000" algn="tl">
                    <a:srgbClr val="000000">
                      <a:alpha val="43137"/>
                    </a:srgbClr>
                  </a:outerShdw>
                </a:effectLst>
                <a:ea typeface="新細明體" charset="-120"/>
              </a:rPr>
              <a:t>SLA &amp; Capacity Management</a:t>
            </a:r>
          </a:p>
        </p:txBody>
      </p:sp>
      <p:sp>
        <p:nvSpPr>
          <p:cNvPr id="39001" name="AutoShape 157"/>
          <p:cNvSpPr>
            <a:spLocks noChangeArrowheads="1"/>
          </p:cNvSpPr>
          <p:nvPr/>
        </p:nvSpPr>
        <p:spPr bwMode="auto">
          <a:xfrm>
            <a:off x="5424462" y="2424098"/>
            <a:ext cx="1790744" cy="60960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anchor="ctr"/>
          <a:lstStyle/>
          <a:p>
            <a:pPr algn="ctr"/>
            <a:r>
              <a:rPr lang="en-US" altLang="zh-TW" sz="1400" b="1" dirty="0">
                <a:solidFill>
                  <a:schemeClr val="bg1"/>
                </a:solidFill>
                <a:effectLst>
                  <a:outerShdw blurRad="38100" dist="38100" dir="2700000" algn="tl">
                    <a:srgbClr val="000000">
                      <a:alpha val="43137"/>
                    </a:srgbClr>
                  </a:outerShdw>
                </a:effectLst>
                <a:ea typeface="新細明體" charset="-120"/>
              </a:rPr>
              <a:t>Availability Management</a:t>
            </a:r>
          </a:p>
        </p:txBody>
      </p:sp>
      <p:sp>
        <p:nvSpPr>
          <p:cNvPr id="39002" name="AutoShape 158"/>
          <p:cNvSpPr>
            <a:spLocks noChangeArrowheads="1"/>
          </p:cNvSpPr>
          <p:nvPr/>
        </p:nvSpPr>
        <p:spPr bwMode="auto">
          <a:xfrm>
            <a:off x="2428860" y="3195638"/>
            <a:ext cx="152400" cy="304800"/>
          </a:xfrm>
          <a:prstGeom prst="downArrow">
            <a:avLst>
              <a:gd name="adj1" fmla="val 50000"/>
              <a:gd name="adj2" fmla="val 50000"/>
            </a:avLst>
          </a:prstGeom>
          <a:ln>
            <a:headEnd/>
            <a:tailEnd/>
          </a:ln>
        </p:spPr>
        <p:style>
          <a:lnRef idx="1">
            <a:schemeClr val="accent6"/>
          </a:lnRef>
          <a:fillRef idx="2">
            <a:schemeClr val="accent6"/>
          </a:fillRef>
          <a:effectRef idx="1">
            <a:schemeClr val="accent6"/>
          </a:effectRef>
          <a:fontRef idx="minor">
            <a:schemeClr val="dk1"/>
          </a:fontRef>
        </p:style>
        <p:txBody>
          <a:bodyPr vert="eaVert" wrap="none" anchor="ctr"/>
          <a:lstStyle/>
          <a:p>
            <a:endParaRPr lang="de-DE" b="1"/>
          </a:p>
        </p:txBody>
      </p:sp>
      <p:sp>
        <p:nvSpPr>
          <p:cNvPr id="39005" name="Text Box 162"/>
          <p:cNvSpPr txBox="1">
            <a:spLocks noChangeArrowheads="1"/>
          </p:cNvSpPr>
          <p:nvPr/>
        </p:nvSpPr>
        <p:spPr bwMode="auto">
          <a:xfrm>
            <a:off x="7405718" y="2805098"/>
            <a:ext cx="1524000" cy="304800"/>
          </a:xfrm>
          <a:prstGeom prst="rect">
            <a:avLst/>
          </a:prstGeom>
          <a:noFill/>
          <a:ln w="9525">
            <a:noFill/>
            <a:miter lim="800000"/>
            <a:headEnd/>
            <a:tailEnd/>
          </a:ln>
        </p:spPr>
        <p:txBody>
          <a:bodyPr>
            <a:spAutoFit/>
          </a:bodyPr>
          <a:lstStyle/>
          <a:p>
            <a:pPr>
              <a:spcBef>
                <a:spcPct val="50000"/>
              </a:spcBef>
            </a:pPr>
            <a:r>
              <a:rPr lang="en-US" altLang="zh-TW" sz="1400" b="1" dirty="0">
                <a:effectLst>
                  <a:outerShdw blurRad="38100" dist="38100" dir="2700000" algn="tl">
                    <a:srgbClr val="000000">
                      <a:alpha val="43137"/>
                    </a:srgbClr>
                  </a:outerShdw>
                </a:effectLst>
                <a:ea typeface="新細明體" charset="-120"/>
              </a:rPr>
              <a:t>Infrastructure</a:t>
            </a:r>
          </a:p>
        </p:txBody>
      </p:sp>
      <p:sp>
        <p:nvSpPr>
          <p:cNvPr id="39006" name="Text Box 163"/>
          <p:cNvSpPr txBox="1">
            <a:spLocks noChangeArrowheads="1"/>
          </p:cNvSpPr>
          <p:nvPr/>
        </p:nvSpPr>
        <p:spPr bwMode="auto">
          <a:xfrm>
            <a:off x="7405718" y="2347898"/>
            <a:ext cx="1524000" cy="304800"/>
          </a:xfrm>
          <a:prstGeom prst="rect">
            <a:avLst/>
          </a:prstGeom>
          <a:noFill/>
          <a:ln w="9525">
            <a:noFill/>
            <a:miter lim="800000"/>
            <a:headEnd/>
            <a:tailEnd/>
          </a:ln>
        </p:spPr>
        <p:txBody>
          <a:bodyPr>
            <a:spAutoFit/>
          </a:bodyPr>
          <a:lstStyle/>
          <a:p>
            <a:pPr>
              <a:spcBef>
                <a:spcPct val="50000"/>
              </a:spcBef>
            </a:pPr>
            <a:r>
              <a:rPr lang="en-US" altLang="zh-TW" sz="1400" b="1" dirty="0">
                <a:effectLst>
                  <a:outerShdw blurRad="38100" dist="38100" dir="2700000" algn="tl">
                    <a:srgbClr val="000000">
                      <a:alpha val="43137"/>
                    </a:srgbClr>
                  </a:outerShdw>
                </a:effectLst>
                <a:ea typeface="新細明體" charset="-120"/>
              </a:rPr>
              <a:t>Application</a:t>
            </a:r>
          </a:p>
        </p:txBody>
      </p:sp>
      <p:sp>
        <p:nvSpPr>
          <p:cNvPr id="39007" name="AutoShape 165"/>
          <p:cNvSpPr>
            <a:spLocks noChangeArrowheads="1"/>
          </p:cNvSpPr>
          <p:nvPr/>
        </p:nvSpPr>
        <p:spPr bwMode="auto">
          <a:xfrm>
            <a:off x="2571736" y="1357298"/>
            <a:ext cx="3619202" cy="60960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anchor="ctr"/>
          <a:lstStyle/>
          <a:p>
            <a:pPr algn="ctr"/>
            <a:r>
              <a:rPr lang="en-US" altLang="zh-TW" sz="2400" b="1" dirty="0" smtClean="0">
                <a:solidFill>
                  <a:schemeClr val="bg1"/>
                </a:solidFill>
                <a:effectLst>
                  <a:outerShdw blurRad="38100" dist="38100" dir="2700000" algn="tl">
                    <a:srgbClr val="000000">
                      <a:alpha val="43137"/>
                    </a:srgbClr>
                  </a:outerShdw>
                </a:effectLst>
                <a:ea typeface="新細明體" charset="-120"/>
              </a:rPr>
              <a:t>Business Goals</a:t>
            </a:r>
            <a:endParaRPr lang="en-US" altLang="zh-TW" sz="2400" b="1" dirty="0">
              <a:solidFill>
                <a:schemeClr val="bg1"/>
              </a:solidFill>
              <a:effectLst>
                <a:outerShdw blurRad="38100" dist="38100" dir="2700000" algn="tl">
                  <a:srgbClr val="000000">
                    <a:alpha val="43137"/>
                  </a:srgbClr>
                </a:outerShdw>
              </a:effectLst>
              <a:ea typeface="新細明體" charset="-120"/>
            </a:endParaRPr>
          </a:p>
        </p:txBody>
      </p:sp>
      <p:cxnSp>
        <p:nvCxnSpPr>
          <p:cNvPr id="39008" name="AutoShape 169"/>
          <p:cNvCxnSpPr>
            <a:cxnSpLocks noChangeShapeType="1"/>
            <a:stCxn id="39007" idx="1"/>
            <a:endCxn id="38999" idx="0"/>
          </p:cNvCxnSpPr>
          <p:nvPr/>
        </p:nvCxnSpPr>
        <p:spPr bwMode="auto">
          <a:xfrm rot="10800000" flipV="1">
            <a:off x="2462182" y="1662098"/>
            <a:ext cx="109554" cy="762000"/>
          </a:xfrm>
          <a:prstGeom prst="bentConnector2">
            <a:avLst/>
          </a:prstGeom>
          <a:noFill/>
          <a:ln w="9525">
            <a:solidFill>
              <a:schemeClr val="bg1">
                <a:lumMod val="50000"/>
              </a:schemeClr>
            </a:solidFill>
            <a:miter lim="800000"/>
            <a:headEnd type="triangle" w="med" len="med"/>
            <a:tailEnd type="triangle" w="med" len="med"/>
          </a:ln>
        </p:spPr>
      </p:cxnSp>
      <p:cxnSp>
        <p:nvCxnSpPr>
          <p:cNvPr id="39009" name="AutoShape 170"/>
          <p:cNvCxnSpPr>
            <a:cxnSpLocks noChangeShapeType="1"/>
            <a:stCxn id="39007" idx="3"/>
            <a:endCxn id="39001" idx="0"/>
          </p:cNvCxnSpPr>
          <p:nvPr/>
        </p:nvCxnSpPr>
        <p:spPr bwMode="auto">
          <a:xfrm>
            <a:off x="6190938" y="1662098"/>
            <a:ext cx="128896" cy="762000"/>
          </a:xfrm>
          <a:prstGeom prst="bentConnector2">
            <a:avLst/>
          </a:prstGeom>
          <a:noFill/>
          <a:ln w="9525">
            <a:solidFill>
              <a:schemeClr val="bg1">
                <a:lumMod val="50000"/>
              </a:schemeClr>
            </a:solidFill>
            <a:miter lim="800000"/>
            <a:headEnd type="triangle" w="med" len="med"/>
            <a:tailEnd type="triangle" w="med" len="med"/>
          </a:ln>
        </p:spPr>
      </p:cxnSp>
      <p:cxnSp>
        <p:nvCxnSpPr>
          <p:cNvPr id="39010" name="AutoShape 171"/>
          <p:cNvCxnSpPr>
            <a:cxnSpLocks noChangeShapeType="1"/>
            <a:stCxn id="39007" idx="2"/>
            <a:endCxn id="39000" idx="0"/>
          </p:cNvCxnSpPr>
          <p:nvPr/>
        </p:nvCxnSpPr>
        <p:spPr bwMode="auto">
          <a:xfrm rot="16200000" flipH="1">
            <a:off x="4157572" y="2190662"/>
            <a:ext cx="457200" cy="9671"/>
          </a:xfrm>
          <a:prstGeom prst="straightConnector1">
            <a:avLst/>
          </a:prstGeom>
          <a:noFill/>
          <a:ln w="9525">
            <a:solidFill>
              <a:schemeClr val="bg1">
                <a:lumMod val="50000"/>
              </a:schemeClr>
            </a:solidFill>
            <a:round/>
            <a:headEnd type="triangle" w="med" len="med"/>
            <a:tailEnd type="triangle" w="med" len="med"/>
          </a:ln>
        </p:spPr>
      </p:cxnSp>
      <p:sp>
        <p:nvSpPr>
          <p:cNvPr id="128" name="標題 127"/>
          <p:cNvSpPr>
            <a:spLocks noGrp="1"/>
          </p:cNvSpPr>
          <p:nvPr>
            <p:ph type="title"/>
          </p:nvPr>
        </p:nvSpPr>
        <p:spPr/>
        <p:txBody>
          <a:bodyPr/>
          <a:lstStyle/>
          <a:p>
            <a:r>
              <a:rPr lang="zh-TW" altLang="en-US" sz="4000" dirty="0" smtClean="0"/>
              <a:t>可是</a:t>
            </a:r>
            <a:r>
              <a:rPr lang="en-US" altLang="zh-TW" sz="4000" dirty="0" smtClean="0"/>
              <a:t>…</a:t>
            </a:r>
            <a:r>
              <a:rPr lang="zh-TW" altLang="en-US" sz="4000" dirty="0" smtClean="0"/>
              <a:t>任務與工作這麼多</a:t>
            </a:r>
            <a:r>
              <a:rPr lang="en-US" altLang="zh-TW" sz="4000" dirty="0" smtClean="0"/>
              <a:t>…</a:t>
            </a:r>
            <a:endParaRPr lang="zh-TW" altLang="en-US" sz="4000" dirty="0"/>
          </a:p>
        </p:txBody>
      </p:sp>
      <p:sp>
        <p:nvSpPr>
          <p:cNvPr id="116" name="AutoShape 154"/>
          <p:cNvSpPr>
            <a:spLocks noChangeArrowheads="1"/>
          </p:cNvSpPr>
          <p:nvPr/>
        </p:nvSpPr>
        <p:spPr bwMode="auto">
          <a:xfrm>
            <a:off x="1071538" y="2432230"/>
            <a:ext cx="357190" cy="60960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anchor="ctr"/>
          <a:lstStyle/>
          <a:p>
            <a:pPr algn="ctr"/>
            <a:r>
              <a:rPr lang="en-US" altLang="zh-TW" sz="1400" b="1" dirty="0" smtClean="0">
                <a:solidFill>
                  <a:schemeClr val="bg1"/>
                </a:solidFill>
                <a:effectLst>
                  <a:outerShdw blurRad="38100" dist="38100" dir="2700000" algn="tl">
                    <a:srgbClr val="000000">
                      <a:alpha val="43137"/>
                    </a:srgbClr>
                  </a:outerShdw>
                </a:effectLst>
                <a:ea typeface="新細明體" charset="-120"/>
              </a:rPr>
              <a:t>..</a:t>
            </a:r>
            <a:endParaRPr lang="en-US" altLang="zh-TW" sz="1400" b="1" dirty="0">
              <a:solidFill>
                <a:schemeClr val="bg1"/>
              </a:solidFill>
              <a:effectLst>
                <a:outerShdw blurRad="38100" dist="38100" dir="2700000" algn="tl">
                  <a:srgbClr val="000000">
                    <a:alpha val="43137"/>
                  </a:srgbClr>
                </a:outerShdw>
              </a:effectLst>
              <a:ea typeface="新細明體" charset="-120"/>
            </a:endParaRPr>
          </a:p>
        </p:txBody>
      </p:sp>
      <p:sp>
        <p:nvSpPr>
          <p:cNvPr id="117" name="AutoShape 154"/>
          <p:cNvSpPr>
            <a:spLocks noChangeArrowheads="1"/>
          </p:cNvSpPr>
          <p:nvPr/>
        </p:nvSpPr>
        <p:spPr bwMode="auto">
          <a:xfrm>
            <a:off x="571472" y="2428868"/>
            <a:ext cx="357190" cy="60960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anchor="ctr"/>
          <a:lstStyle/>
          <a:p>
            <a:pPr algn="ctr"/>
            <a:r>
              <a:rPr lang="en-US" altLang="zh-TW" sz="1400" b="1" dirty="0" smtClean="0">
                <a:solidFill>
                  <a:schemeClr val="bg1"/>
                </a:solidFill>
                <a:effectLst>
                  <a:outerShdw blurRad="38100" dist="38100" dir="2700000" algn="tl">
                    <a:srgbClr val="000000">
                      <a:alpha val="43137"/>
                    </a:srgbClr>
                  </a:outerShdw>
                </a:effectLst>
                <a:ea typeface="新細明體" charset="-120"/>
              </a:rPr>
              <a:t>..</a:t>
            </a:r>
            <a:endParaRPr lang="en-US" altLang="zh-TW" sz="1400" b="1" dirty="0">
              <a:solidFill>
                <a:schemeClr val="bg1"/>
              </a:solidFill>
              <a:effectLst>
                <a:outerShdw blurRad="38100" dist="38100" dir="2700000" algn="tl">
                  <a:srgbClr val="000000">
                    <a:alpha val="43137"/>
                  </a:srgbClr>
                </a:outerShdw>
              </a:effectLst>
              <a:ea typeface="新細明體" charset="-120"/>
            </a:endParaRPr>
          </a:p>
        </p:txBody>
      </p:sp>
      <p:sp>
        <p:nvSpPr>
          <p:cNvPr id="118" name="AutoShape 158"/>
          <p:cNvSpPr>
            <a:spLocks noChangeArrowheads="1"/>
          </p:cNvSpPr>
          <p:nvPr/>
        </p:nvSpPr>
        <p:spPr bwMode="auto">
          <a:xfrm>
            <a:off x="928662" y="3195638"/>
            <a:ext cx="152400" cy="304800"/>
          </a:xfrm>
          <a:prstGeom prst="downArrow">
            <a:avLst>
              <a:gd name="adj1" fmla="val 50000"/>
              <a:gd name="adj2" fmla="val 50000"/>
            </a:avLst>
          </a:prstGeom>
          <a:ln>
            <a:headEnd/>
            <a:tailEnd/>
          </a:ln>
        </p:spPr>
        <p:style>
          <a:lnRef idx="1">
            <a:schemeClr val="accent6"/>
          </a:lnRef>
          <a:fillRef idx="2">
            <a:schemeClr val="accent6"/>
          </a:fillRef>
          <a:effectRef idx="1">
            <a:schemeClr val="accent6"/>
          </a:effectRef>
          <a:fontRef idx="minor">
            <a:schemeClr val="dk1"/>
          </a:fontRef>
        </p:style>
        <p:txBody>
          <a:bodyPr vert="eaVert" wrap="none" anchor="ctr"/>
          <a:lstStyle/>
          <a:p>
            <a:endParaRPr lang="de-DE" b="1"/>
          </a:p>
        </p:txBody>
      </p:sp>
      <p:cxnSp>
        <p:nvCxnSpPr>
          <p:cNvPr id="124" name="圖案 123"/>
          <p:cNvCxnSpPr>
            <a:stCxn id="117" idx="0"/>
            <a:endCxn id="39007" idx="1"/>
          </p:cNvCxnSpPr>
          <p:nvPr/>
        </p:nvCxnSpPr>
        <p:spPr>
          <a:xfrm rot="5400000" flipH="1" flipV="1">
            <a:off x="1277516" y="1134649"/>
            <a:ext cx="766770" cy="1821669"/>
          </a:xfrm>
          <a:prstGeom prst="bentConnector2">
            <a:avLst/>
          </a:prstGeom>
          <a:ln>
            <a:solidFill>
              <a:schemeClr val="bg1">
                <a:lumMod val="5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5" name="圖案 124"/>
          <p:cNvCxnSpPr>
            <a:stCxn id="116" idx="0"/>
            <a:endCxn id="39007" idx="1"/>
          </p:cNvCxnSpPr>
          <p:nvPr/>
        </p:nvCxnSpPr>
        <p:spPr>
          <a:xfrm rot="5400000" flipH="1" flipV="1">
            <a:off x="1525868" y="1386363"/>
            <a:ext cx="770132" cy="1321603"/>
          </a:xfrm>
          <a:prstGeom prst="bentConnector2">
            <a:avLst/>
          </a:prstGeom>
          <a:ln>
            <a:solidFill>
              <a:schemeClr val="bg1">
                <a:lumMod val="5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31" name="AutoShape 159"/>
          <p:cNvSpPr>
            <a:spLocks noChangeArrowheads="1"/>
          </p:cNvSpPr>
          <p:nvPr/>
        </p:nvSpPr>
        <p:spPr bwMode="auto">
          <a:xfrm>
            <a:off x="4341668" y="3195638"/>
            <a:ext cx="152400" cy="304800"/>
          </a:xfrm>
          <a:prstGeom prst="downArrow">
            <a:avLst>
              <a:gd name="adj1" fmla="val 50000"/>
              <a:gd name="adj2" fmla="val 50000"/>
            </a:avLst>
          </a:prstGeom>
          <a:ln>
            <a:headEnd/>
            <a:tailEnd/>
          </a:ln>
        </p:spPr>
        <p:style>
          <a:lnRef idx="1">
            <a:schemeClr val="accent6"/>
          </a:lnRef>
          <a:fillRef idx="2">
            <a:schemeClr val="accent6"/>
          </a:fillRef>
          <a:effectRef idx="1">
            <a:schemeClr val="accent6"/>
          </a:effectRef>
          <a:fontRef idx="minor">
            <a:schemeClr val="dk1"/>
          </a:fontRef>
        </p:style>
        <p:txBody>
          <a:bodyPr vert="eaVert" wrap="none" anchor="ctr"/>
          <a:lstStyle/>
          <a:p>
            <a:endParaRPr lang="de-DE" b="1"/>
          </a:p>
        </p:txBody>
      </p:sp>
      <p:sp>
        <p:nvSpPr>
          <p:cNvPr id="132" name="AutoShape 160"/>
          <p:cNvSpPr>
            <a:spLocks noChangeArrowheads="1"/>
          </p:cNvSpPr>
          <p:nvPr/>
        </p:nvSpPr>
        <p:spPr bwMode="auto">
          <a:xfrm>
            <a:off x="6276988" y="3195638"/>
            <a:ext cx="152400" cy="304800"/>
          </a:xfrm>
          <a:prstGeom prst="downArrow">
            <a:avLst>
              <a:gd name="adj1" fmla="val 50000"/>
              <a:gd name="adj2" fmla="val 50000"/>
            </a:avLst>
          </a:prstGeom>
          <a:ln>
            <a:headEnd/>
            <a:tailEnd/>
          </a:ln>
        </p:spPr>
        <p:style>
          <a:lnRef idx="1">
            <a:schemeClr val="accent6"/>
          </a:lnRef>
          <a:fillRef idx="2">
            <a:schemeClr val="accent6"/>
          </a:fillRef>
          <a:effectRef idx="1">
            <a:schemeClr val="accent6"/>
          </a:effectRef>
          <a:fontRef idx="minor">
            <a:schemeClr val="dk1"/>
          </a:fontRef>
        </p:style>
        <p:txBody>
          <a:bodyPr vert="eaVert" wrap="none" anchor="ctr"/>
          <a:lstStyle/>
          <a:p>
            <a:endParaRPr lang="de-DE" b="1"/>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000" dirty="0" smtClean="0"/>
              <a:t>無論遠近</a:t>
            </a:r>
            <a:r>
              <a:rPr lang="en-US" altLang="zh-TW" sz="4000" dirty="0" smtClean="0"/>
              <a:t>…</a:t>
            </a:r>
            <a:r>
              <a:rPr lang="zh-TW" altLang="en-US" sz="4000" dirty="0" smtClean="0"/>
              <a:t>服務</a:t>
            </a:r>
            <a:r>
              <a:rPr lang="en-US" altLang="zh-TW" sz="4000" dirty="0" smtClean="0"/>
              <a:t>/</a:t>
            </a:r>
            <a:r>
              <a:rPr lang="zh-TW" altLang="en-US" sz="4000" dirty="0" smtClean="0"/>
              <a:t>業務優先</a:t>
            </a:r>
            <a:endParaRPr lang="zh-TW" altLang="en-US" sz="4000" dirty="0"/>
          </a:p>
        </p:txBody>
      </p:sp>
      <p:pic>
        <p:nvPicPr>
          <p:cNvPr id="4" name="圖片 3" descr="SCOM-Globle View.jpg"/>
          <p:cNvPicPr>
            <a:picLocks noChangeAspect="1"/>
          </p:cNvPicPr>
          <p:nvPr/>
        </p:nvPicPr>
        <p:blipFill>
          <a:blip r:embed="rId2"/>
          <a:stretch>
            <a:fillRect/>
          </a:stretch>
        </p:blipFill>
        <p:spPr>
          <a:xfrm>
            <a:off x="784800" y="1144800"/>
            <a:ext cx="7502400" cy="5626800"/>
          </a:xfrm>
          <a:prstGeom prst="rect">
            <a:avLst/>
          </a:prstGeom>
          <a:effectLst>
            <a:outerShdw blurRad="50800" dist="1270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000" dirty="0" smtClean="0"/>
              <a:t>Live Maps for SCOM 2007</a:t>
            </a:r>
            <a:endParaRPr lang="zh-TW" altLang="en-US" sz="4000" dirty="0"/>
          </a:p>
        </p:txBody>
      </p:sp>
      <p:pic>
        <p:nvPicPr>
          <p:cNvPr id="4" name="圖片 3" descr="SCOM-Web Data Center View.jpg"/>
          <p:cNvPicPr>
            <a:picLocks noChangeAspect="1"/>
          </p:cNvPicPr>
          <p:nvPr/>
        </p:nvPicPr>
        <p:blipFill>
          <a:blip r:embed="rId2"/>
          <a:stretch>
            <a:fillRect/>
          </a:stretch>
        </p:blipFill>
        <p:spPr>
          <a:xfrm>
            <a:off x="784800" y="1144800"/>
            <a:ext cx="7502399" cy="5626800"/>
          </a:xfrm>
          <a:prstGeom prst="rect">
            <a:avLst/>
          </a:prstGeom>
          <a:effectLst>
            <a:outerShdw blurRad="50800" dist="1270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000" dirty="0" smtClean="0"/>
              <a:t>無需多說</a:t>
            </a:r>
            <a:r>
              <a:rPr lang="en-US" altLang="zh-TW" sz="4000" dirty="0" smtClean="0"/>
              <a:t>…</a:t>
            </a:r>
            <a:r>
              <a:rPr lang="zh-TW" altLang="en-US" sz="4000" dirty="0" smtClean="0"/>
              <a:t>但憑數據</a:t>
            </a:r>
            <a:endParaRPr lang="zh-TW" altLang="en-US" sz="4000" dirty="0"/>
          </a:p>
        </p:txBody>
      </p:sp>
      <p:pic>
        <p:nvPicPr>
          <p:cNvPr id="4" name="圖片 3" descr="SCOM-Availability Report.jpg"/>
          <p:cNvPicPr>
            <a:picLocks noChangeAspect="1"/>
          </p:cNvPicPr>
          <p:nvPr/>
        </p:nvPicPr>
        <p:blipFill>
          <a:blip r:embed="rId2"/>
          <a:stretch>
            <a:fillRect/>
          </a:stretch>
        </p:blipFill>
        <p:spPr>
          <a:xfrm>
            <a:off x="784800" y="1142983"/>
            <a:ext cx="7502399" cy="5626800"/>
          </a:xfrm>
          <a:prstGeom prst="rect">
            <a:avLst/>
          </a:prstGeom>
          <a:effectLst>
            <a:outerShdw blurRad="50800" dist="1270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群組 41"/>
          <p:cNvGrpSpPr/>
          <p:nvPr/>
        </p:nvGrpSpPr>
        <p:grpSpPr>
          <a:xfrm>
            <a:off x="-32" y="1571612"/>
            <a:ext cx="9144032" cy="5286388"/>
            <a:chOff x="-32" y="1571612"/>
            <a:chExt cx="9144032" cy="5286388"/>
          </a:xfrm>
        </p:grpSpPr>
        <p:sp>
          <p:nvSpPr>
            <p:cNvPr id="36" name="矩形 35"/>
            <p:cNvSpPr/>
            <p:nvPr/>
          </p:nvSpPr>
          <p:spPr>
            <a:xfrm>
              <a:off x="142908" y="1571612"/>
              <a:ext cx="8858248" cy="5286388"/>
            </a:xfrm>
            <a:prstGeom prst="rect">
              <a:avLst/>
            </a:prstGeom>
            <a:ln/>
          </p:spPr>
          <p:style>
            <a:lnRef idx="1">
              <a:schemeClr val="accent4"/>
            </a:lnRef>
            <a:fillRef idx="1003">
              <a:schemeClr val="lt2"/>
            </a:fillRef>
            <a:effectRef idx="1">
              <a:schemeClr val="accent4"/>
            </a:effectRef>
            <a:fontRef idx="minor">
              <a:schemeClr val="dk1"/>
            </a:fontRef>
          </p:style>
          <p:txBody>
            <a:bodyPr rtlCol="0" anchor="ctr"/>
            <a:lstStyle/>
            <a:p>
              <a:pPr algn="ctr"/>
              <a:endParaRPr lang="zh-TW" altLang="en-US"/>
            </a:p>
          </p:txBody>
        </p:sp>
        <p:sp>
          <p:nvSpPr>
            <p:cNvPr id="37" name="Rounded Rectangle 32"/>
            <p:cNvSpPr/>
            <p:nvPr/>
          </p:nvSpPr>
          <p:spPr>
            <a:xfrm rot="10800000">
              <a:off x="-32" y="6215081"/>
              <a:ext cx="9144032" cy="642916"/>
            </a:xfrm>
            <a:prstGeom prst="roundRect">
              <a:avLst>
                <a:gd name="adj" fmla="val 29239"/>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
        <p:nvSpPr>
          <p:cNvPr id="31" name="AutoShape 15"/>
          <p:cNvSpPr>
            <a:spLocks noChangeArrowheads="1"/>
          </p:cNvSpPr>
          <p:nvPr/>
        </p:nvSpPr>
        <p:spPr bwMode="auto">
          <a:xfrm rot="16200000">
            <a:off x="2663276" y="-650587"/>
            <a:ext cx="1287758" cy="6069185"/>
          </a:xfrm>
          <a:prstGeom prst="roundRect">
            <a:avLst>
              <a:gd name="adj" fmla="val 8321"/>
            </a:avLst>
          </a:prstGeom>
          <a:gradFill>
            <a:gsLst>
              <a:gs pos="0">
                <a:schemeClr val="tx1">
                  <a:alpha val="18000"/>
                </a:schemeClr>
              </a:gs>
              <a:gs pos="100000">
                <a:schemeClr val="tx1">
                  <a:alpha val="0"/>
                </a:schemeClr>
              </a:gs>
            </a:gsLst>
            <a:lin ang="54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0" bIns="45720" rtlCol="0" anchor="b"/>
          <a:lstStyle/>
          <a:p>
            <a:pPr algn="ctr" fontAlgn="auto">
              <a:lnSpc>
                <a:spcPct val="80000"/>
              </a:lnSpc>
              <a:spcBef>
                <a:spcPts val="0"/>
              </a:spcBef>
              <a:spcAft>
                <a:spcPts val="0"/>
              </a:spcAft>
              <a:tabLst>
                <a:tab pos="5999790" algn="r"/>
              </a:tabLst>
              <a:defRPr/>
            </a:pPr>
            <a:endParaRPr lang="en-US"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32" name="AutoShape 15"/>
          <p:cNvSpPr>
            <a:spLocks noChangeArrowheads="1"/>
          </p:cNvSpPr>
          <p:nvPr/>
        </p:nvSpPr>
        <p:spPr bwMode="auto">
          <a:xfrm rot="16200000">
            <a:off x="2364964" y="1060240"/>
            <a:ext cx="1884383" cy="6069185"/>
          </a:xfrm>
          <a:prstGeom prst="roundRect">
            <a:avLst>
              <a:gd name="adj" fmla="val 8321"/>
            </a:avLst>
          </a:prstGeom>
          <a:gradFill>
            <a:gsLst>
              <a:gs pos="0">
                <a:schemeClr val="tx1">
                  <a:alpha val="18000"/>
                </a:schemeClr>
              </a:gs>
              <a:gs pos="100000">
                <a:schemeClr val="tx1">
                  <a:alpha val="0"/>
                </a:schemeClr>
              </a:gs>
            </a:gsLst>
            <a:lin ang="54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0" bIns="45720" rtlCol="0" anchor="b"/>
          <a:lstStyle/>
          <a:p>
            <a:pPr algn="ctr" fontAlgn="auto">
              <a:lnSpc>
                <a:spcPct val="80000"/>
              </a:lnSpc>
              <a:spcBef>
                <a:spcPts val="0"/>
              </a:spcBef>
              <a:spcAft>
                <a:spcPts val="0"/>
              </a:spcAft>
              <a:tabLst>
                <a:tab pos="5999790" algn="r"/>
              </a:tabLst>
              <a:defRPr/>
            </a:pPr>
            <a:endParaRPr lang="en-US"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29" name="Pentagon 28"/>
          <p:cNvSpPr/>
          <p:nvPr/>
        </p:nvSpPr>
        <p:spPr>
          <a:xfrm>
            <a:off x="356148" y="1734606"/>
            <a:ext cx="1712529" cy="1289670"/>
          </a:xfrm>
          <a:prstGeom prst="homePlate">
            <a:avLst>
              <a:gd name="adj" fmla="val 43474"/>
            </a:avLst>
          </a:prstGeom>
          <a:gradFill>
            <a:gsLst>
              <a:gs pos="0">
                <a:srgbClr val="009DD3">
                  <a:alpha val="55000"/>
                </a:srgbClr>
              </a:gs>
              <a:gs pos="100000">
                <a:srgbClr val="133872">
                  <a:alpha val="0"/>
                </a:srgbClr>
              </a:gs>
            </a:gsLst>
            <a:lin ang="10800000" scaled="0"/>
          </a:gradFill>
          <a:ln w="12700" cap="flat" cmpd="sng" algn="ctr">
            <a:noFill/>
            <a:prstDash val="solid"/>
            <a:round/>
            <a:headEnd type="none" w="med" len="med"/>
            <a:tailEnd type="none" w="med" len="med"/>
          </a:ln>
          <a:effectLst>
            <a:outerShdw blurRad="393700" dist="38100" algn="l" rotWithShape="0">
              <a:prstClr val="black">
                <a:alpha val="40000"/>
              </a:prstClr>
            </a:outerShdw>
          </a:effectLst>
        </p:spPr>
        <p:txBody>
          <a:bodyPr vert="horz" wrap="square" lIns="91440" tIns="0" rIns="0" bIns="0" numCol="1" rtlCol="0" anchor="ctr" anchorCtr="0" compatLnSpc="1">
            <a:prstTxWarp prst="textNoShape">
              <a:avLst/>
            </a:prstTxWarp>
          </a:bodyPr>
          <a:lstStyle/>
          <a:p>
            <a:pPr>
              <a:lnSpc>
                <a:spcPct val="90000"/>
              </a:lnSpc>
              <a:buClr>
                <a:srgbClr val="FFFFFF"/>
              </a:buClr>
              <a:buSzPct val="95000"/>
              <a:tabLst>
                <a:tab pos="514476" algn="l"/>
              </a:tabLst>
              <a:defRPr/>
            </a:pPr>
            <a:r>
              <a:rPr lang="zh-TW" altLang="en-US"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微軟正黑體" pitchFamily="34" charset="-120"/>
                <a:ea typeface="微軟正黑體" pitchFamily="34" charset="-120"/>
                <a:cs typeface="Arial" charset="0"/>
              </a:rPr>
              <a:t>可解決的問題</a:t>
            </a:r>
          </a:p>
        </p:txBody>
      </p:sp>
      <p:sp>
        <p:nvSpPr>
          <p:cNvPr id="39" name="Rectangle 6"/>
          <p:cNvSpPr txBox="1">
            <a:spLocks noChangeArrowheads="1"/>
          </p:cNvSpPr>
          <p:nvPr/>
        </p:nvSpPr>
        <p:spPr>
          <a:xfrm>
            <a:off x="1973159" y="1857364"/>
            <a:ext cx="4027601" cy="1184940"/>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109728" tIns="54864" rIns="109728" bIns="54864" rtlCol="0" anchor="ctr">
            <a:spAutoFit/>
          </a:bodyPr>
          <a:lstStyle/>
          <a:p>
            <a:pPr marL="344488" lvl="1" indent="-233363">
              <a:lnSpc>
                <a:spcPct val="90000"/>
              </a:lnSpc>
              <a:spcAft>
                <a:spcPts val="600"/>
              </a:spcAft>
              <a:buSzPct val="80000"/>
              <a:buBlip>
                <a:blip r:embed="rId3"/>
              </a:buBlip>
              <a:tabLst>
                <a:tab pos="173038" algn="l"/>
              </a:tabLst>
              <a:defRPr/>
            </a:pPr>
            <a:r>
              <a:rPr lang="zh-TW" altLang="en-US" b="1" dirty="0" smtClean="0">
                <a:solidFill>
                  <a:schemeClr val="bg1"/>
                </a:solidFill>
                <a:effectLst>
                  <a:outerShdw blurRad="38100" dist="38100" dir="2700000" algn="tl">
                    <a:srgbClr val="000000">
                      <a:alpha val="43137"/>
                    </a:srgbClr>
                  </a:outerShdw>
                </a:effectLst>
                <a:latin typeface="+mj-ea"/>
                <a:ea typeface="+mj-ea"/>
              </a:rPr>
              <a:t>電力</a:t>
            </a:r>
            <a:r>
              <a:rPr lang="en-US" altLang="ja-JP" b="1" dirty="0" smtClean="0">
                <a:solidFill>
                  <a:schemeClr val="bg1"/>
                </a:solidFill>
                <a:effectLst>
                  <a:outerShdw blurRad="38100" dist="38100" dir="2700000" algn="tl">
                    <a:srgbClr val="000000">
                      <a:alpha val="43137"/>
                    </a:srgbClr>
                  </a:outerShdw>
                </a:effectLst>
                <a:latin typeface="+mj-ea"/>
                <a:ea typeface="+mj-ea"/>
              </a:rPr>
              <a:t>, </a:t>
            </a:r>
            <a:r>
              <a:rPr lang="zh-TW" altLang="en-US" b="1" dirty="0" smtClean="0">
                <a:solidFill>
                  <a:schemeClr val="bg1"/>
                </a:solidFill>
                <a:effectLst>
                  <a:outerShdw blurRad="38100" dist="38100" dir="2700000" algn="tl">
                    <a:srgbClr val="000000">
                      <a:alpha val="43137"/>
                    </a:srgbClr>
                  </a:outerShdw>
                </a:effectLst>
                <a:latin typeface="+mj-ea"/>
                <a:ea typeface="+mj-ea"/>
              </a:rPr>
              <a:t>空間和維護成本所延伸的資源有效運用問題</a:t>
            </a:r>
            <a:endParaRPr lang="en-US" altLang="zh-TW" b="1" dirty="0" smtClean="0">
              <a:solidFill>
                <a:schemeClr val="bg1"/>
              </a:solidFill>
              <a:effectLst>
                <a:outerShdw blurRad="38100" dist="38100" dir="2700000" algn="tl">
                  <a:srgbClr val="000000">
                    <a:alpha val="43137"/>
                  </a:srgbClr>
                </a:outerShdw>
              </a:effectLst>
              <a:latin typeface="+mj-ea"/>
              <a:ea typeface="+mj-ea"/>
            </a:endParaRPr>
          </a:p>
          <a:p>
            <a:pPr marL="344488" lvl="1" indent="-233363">
              <a:lnSpc>
                <a:spcPct val="90000"/>
              </a:lnSpc>
              <a:spcAft>
                <a:spcPts val="600"/>
              </a:spcAft>
              <a:buSzPct val="80000"/>
              <a:buBlip>
                <a:blip r:embed="rId3"/>
              </a:buBlip>
              <a:tabLst>
                <a:tab pos="173038" algn="l"/>
              </a:tabLst>
              <a:defRPr/>
            </a:pPr>
            <a:r>
              <a:rPr lang="zh-TW" altLang="en-US" b="1" dirty="0" smtClean="0">
                <a:solidFill>
                  <a:schemeClr val="bg1"/>
                </a:solidFill>
                <a:effectLst>
                  <a:outerShdw blurRad="38100" dist="38100" dir="2700000" algn="tl">
                    <a:srgbClr val="000000">
                      <a:alpha val="43137"/>
                    </a:srgbClr>
                  </a:outerShdw>
                </a:effectLst>
                <a:latin typeface="+mj-ea"/>
                <a:ea typeface="+mj-ea"/>
              </a:rPr>
              <a:t>解決難以管理</a:t>
            </a:r>
            <a:r>
              <a:rPr lang="en-US" altLang="zh-TW" b="1" dirty="0" smtClean="0">
                <a:solidFill>
                  <a:schemeClr val="bg1"/>
                </a:solidFill>
                <a:effectLst>
                  <a:outerShdw blurRad="38100" dist="38100" dir="2700000" algn="tl">
                    <a:srgbClr val="000000">
                      <a:alpha val="43137"/>
                    </a:srgbClr>
                  </a:outerShdw>
                </a:effectLst>
                <a:latin typeface="+mj-ea"/>
                <a:ea typeface="+mj-ea"/>
              </a:rPr>
              <a:t>, </a:t>
            </a:r>
            <a:r>
              <a:rPr lang="zh-TW" altLang="en-US" b="1" dirty="0" smtClean="0">
                <a:solidFill>
                  <a:schemeClr val="bg1"/>
                </a:solidFill>
                <a:effectLst>
                  <a:outerShdw blurRad="38100" dist="38100" dir="2700000" algn="tl">
                    <a:srgbClr val="000000">
                      <a:alpha val="43137"/>
                    </a:srgbClr>
                  </a:outerShdw>
                </a:effectLst>
                <a:latin typeface="+mj-ea"/>
                <a:ea typeface="+mj-ea"/>
              </a:rPr>
              <a:t>更新修補的散居主機和應用程式</a:t>
            </a:r>
            <a:endParaRPr lang="en-US" altLang="ja-JP" b="1" dirty="0" smtClean="0">
              <a:solidFill>
                <a:schemeClr val="bg1"/>
              </a:solidFill>
              <a:effectLst>
                <a:outerShdw blurRad="38100" dist="38100" dir="2700000" algn="tl">
                  <a:srgbClr val="000000">
                    <a:alpha val="43137"/>
                  </a:srgbClr>
                </a:outerShdw>
              </a:effectLst>
              <a:latin typeface="+mj-ea"/>
              <a:ea typeface="+mj-ea"/>
            </a:endParaRPr>
          </a:p>
        </p:txBody>
      </p:sp>
      <p:sp>
        <p:nvSpPr>
          <p:cNvPr id="40" name="Rectangle 7"/>
          <p:cNvSpPr>
            <a:spLocks noChangeArrowheads="1"/>
          </p:cNvSpPr>
          <p:nvPr/>
        </p:nvSpPr>
        <p:spPr bwMode="auto">
          <a:xfrm>
            <a:off x="1973160" y="3368121"/>
            <a:ext cx="3884724" cy="1240340"/>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wrap="square" lIns="109728" tIns="54864" rIns="109728" bIns="54864" anchor="ctr">
            <a:spAutoFit/>
          </a:bodyPr>
          <a:lstStyle/>
          <a:p>
            <a:pPr marL="344488" lvl="1" indent="-233363" fontAlgn="base">
              <a:lnSpc>
                <a:spcPct val="90000"/>
              </a:lnSpc>
              <a:spcBef>
                <a:spcPct val="20000"/>
              </a:spcBef>
              <a:spcAft>
                <a:spcPts val="600"/>
              </a:spcAft>
              <a:buSzPct val="80000"/>
              <a:buBlip>
                <a:blip r:embed="rId3"/>
              </a:buBlip>
              <a:tabLst>
                <a:tab pos="173038" algn="l"/>
              </a:tabLst>
              <a:defRPr/>
            </a:pPr>
            <a:r>
              <a:rPr lang="zh-TW" altLang="en-US" b="1" dirty="0" smtClean="0">
                <a:solidFill>
                  <a:schemeClr val="bg1"/>
                </a:solidFill>
                <a:effectLst>
                  <a:outerShdw blurRad="38100" dist="38100" dir="2700000" algn="tl">
                    <a:srgbClr val="000000">
                      <a:alpha val="43137"/>
                    </a:srgbClr>
                  </a:outerShdw>
                </a:effectLst>
                <a:latin typeface="+mj-ea"/>
                <a:ea typeface="+mj-ea"/>
              </a:rPr>
              <a:t>可管理整倂於實體主機中的虛擬機器</a:t>
            </a:r>
            <a:endParaRPr lang="en-US" altLang="ja-JP" b="1" dirty="0" smtClean="0">
              <a:solidFill>
                <a:schemeClr val="bg1"/>
              </a:solidFill>
              <a:effectLst>
                <a:outerShdw blurRad="38100" dist="38100" dir="2700000" algn="tl">
                  <a:srgbClr val="000000">
                    <a:alpha val="43137"/>
                  </a:srgbClr>
                </a:outerShdw>
              </a:effectLst>
              <a:latin typeface="+mj-ea"/>
              <a:ea typeface="+mj-ea"/>
            </a:endParaRPr>
          </a:p>
          <a:p>
            <a:pPr marL="344488" lvl="1" indent="-233363" fontAlgn="base">
              <a:lnSpc>
                <a:spcPct val="90000"/>
              </a:lnSpc>
              <a:spcBef>
                <a:spcPct val="20000"/>
              </a:spcBef>
              <a:spcAft>
                <a:spcPts val="600"/>
              </a:spcAft>
              <a:buSzPct val="80000"/>
              <a:buBlip>
                <a:blip r:embed="rId3"/>
              </a:buBlip>
              <a:tabLst>
                <a:tab pos="173038" algn="l"/>
              </a:tabLst>
              <a:defRPr/>
            </a:pPr>
            <a:r>
              <a:rPr lang="zh-TW" altLang="en-US" b="1" dirty="0" smtClean="0">
                <a:solidFill>
                  <a:schemeClr val="bg1"/>
                </a:solidFill>
                <a:effectLst>
                  <a:outerShdw blurRad="38100" dist="38100" dir="2700000" algn="tl">
                    <a:srgbClr val="000000">
                      <a:alpha val="43137"/>
                    </a:srgbClr>
                  </a:outerShdw>
                </a:effectLst>
                <a:latin typeface="+mj-ea"/>
                <a:ea typeface="+mj-ea"/>
              </a:rPr>
              <a:t>為資料中心的作業系統與應用程式提供全方位的組態與更新管理</a:t>
            </a:r>
            <a:endParaRPr lang="en-US" altLang="ja-JP" b="1" dirty="0" smtClean="0">
              <a:solidFill>
                <a:schemeClr val="bg1"/>
              </a:solidFill>
              <a:effectLst>
                <a:outerShdw blurRad="38100" dist="38100" dir="2700000" algn="tl">
                  <a:srgbClr val="000000">
                    <a:alpha val="43137"/>
                  </a:srgbClr>
                </a:outerShdw>
              </a:effectLst>
              <a:latin typeface="+mj-ea"/>
              <a:ea typeface="+mj-ea"/>
            </a:endParaRPr>
          </a:p>
        </p:txBody>
      </p:sp>
      <p:sp>
        <p:nvSpPr>
          <p:cNvPr id="45" name="Pentagon 44"/>
          <p:cNvSpPr/>
          <p:nvPr/>
        </p:nvSpPr>
        <p:spPr>
          <a:xfrm>
            <a:off x="364941" y="3147368"/>
            <a:ext cx="1712530" cy="1890346"/>
          </a:xfrm>
          <a:prstGeom prst="homePlate">
            <a:avLst>
              <a:gd name="adj" fmla="val 32167"/>
            </a:avLst>
          </a:prstGeom>
          <a:gradFill>
            <a:gsLst>
              <a:gs pos="0">
                <a:srgbClr val="009DD3">
                  <a:alpha val="55000"/>
                </a:srgbClr>
              </a:gs>
              <a:gs pos="100000">
                <a:srgbClr val="133872">
                  <a:alpha val="0"/>
                </a:srgbClr>
              </a:gs>
            </a:gsLst>
            <a:lin ang="10800000" scaled="0"/>
          </a:gradFill>
          <a:ln w="12700" cap="flat" cmpd="sng" algn="ctr">
            <a:noFill/>
            <a:prstDash val="solid"/>
            <a:round/>
            <a:headEnd type="none" w="med" len="med"/>
            <a:tailEnd type="none" w="med" len="med"/>
          </a:ln>
          <a:effectLst>
            <a:outerShdw blurRad="393700" dist="38100" algn="l" rotWithShape="0">
              <a:prstClr val="black">
                <a:alpha val="40000"/>
              </a:prstClr>
            </a:outerShdw>
          </a:effectLst>
        </p:spPr>
        <p:txBody>
          <a:bodyPr vert="horz" wrap="square" lIns="91440" tIns="0" rIns="0" bIns="0" numCol="1" rtlCol="0" anchor="ctr" anchorCtr="0" compatLnSpc="1">
            <a:prstTxWarp prst="textNoShape">
              <a:avLst/>
            </a:prstTxWarp>
          </a:bodyPr>
          <a:lstStyle/>
          <a:p>
            <a:pPr lvl="0" defTabSz="457200">
              <a:lnSpc>
                <a:spcPct val="90000"/>
              </a:lnSpc>
              <a:buClr>
                <a:srgbClr val="FFFFFF"/>
              </a:buClr>
              <a:buSzPct val="95000"/>
              <a:tabLst>
                <a:tab pos="514476" algn="l"/>
              </a:tabLst>
              <a:defRPr/>
            </a:pPr>
            <a:r>
              <a:rPr lang="zh-TW" altLang="en-US"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Calibri"/>
                <a:ea typeface="微軟正黑體"/>
                <a:cs typeface="Arial" charset="0"/>
              </a:rPr>
              <a:t>主要功能</a:t>
            </a:r>
            <a:endParaRPr lang="en-US" altLang="zh-CN" b="1" spc="-10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Calibri"/>
              <a:ea typeface="微軟正黑體"/>
              <a:cs typeface="Arial" charset="0"/>
            </a:endParaRPr>
          </a:p>
        </p:txBody>
      </p:sp>
      <p:grpSp>
        <p:nvGrpSpPr>
          <p:cNvPr id="2" name="Group 15"/>
          <p:cNvGrpSpPr/>
          <p:nvPr/>
        </p:nvGrpSpPr>
        <p:grpSpPr>
          <a:xfrm>
            <a:off x="5838642" y="1909492"/>
            <a:ext cx="2731367" cy="3162981"/>
            <a:chOff x="8793743" y="2113961"/>
            <a:chExt cx="2731367" cy="3162981"/>
          </a:xfrm>
        </p:grpSpPr>
        <p:pic>
          <p:nvPicPr>
            <p:cNvPr id="17" name="Picture 16" descr="Server-physical-Single.png"/>
            <p:cNvPicPr>
              <a:picLocks noChangeAspect="1"/>
            </p:cNvPicPr>
            <p:nvPr/>
          </p:nvPicPr>
          <p:blipFill>
            <a:blip r:embed="rId4"/>
            <a:stretch>
              <a:fillRect/>
            </a:stretch>
          </p:blipFill>
          <p:spPr>
            <a:xfrm>
              <a:off x="10211930" y="2738810"/>
              <a:ext cx="1207588" cy="906721"/>
            </a:xfrm>
            <a:prstGeom prst="rect">
              <a:avLst/>
            </a:prstGeom>
          </p:spPr>
        </p:pic>
        <p:pic>
          <p:nvPicPr>
            <p:cNvPr id="18" name="Picture 17" descr="Server-physical-Single.png"/>
            <p:cNvPicPr>
              <a:picLocks noChangeAspect="1"/>
            </p:cNvPicPr>
            <p:nvPr/>
          </p:nvPicPr>
          <p:blipFill>
            <a:blip r:embed="rId4"/>
            <a:stretch>
              <a:fillRect/>
            </a:stretch>
          </p:blipFill>
          <p:spPr>
            <a:xfrm>
              <a:off x="10257958" y="2539075"/>
              <a:ext cx="1253619" cy="941284"/>
            </a:xfrm>
            <a:prstGeom prst="rect">
              <a:avLst/>
            </a:prstGeom>
          </p:spPr>
        </p:pic>
        <p:pic>
          <p:nvPicPr>
            <p:cNvPr id="19" name="Picture 18" descr="Server-physical-Single.png"/>
            <p:cNvPicPr>
              <a:picLocks noChangeAspect="1"/>
            </p:cNvPicPr>
            <p:nvPr/>
          </p:nvPicPr>
          <p:blipFill>
            <a:blip r:embed="rId4"/>
            <a:stretch>
              <a:fillRect/>
            </a:stretch>
          </p:blipFill>
          <p:spPr>
            <a:xfrm>
              <a:off x="10271491" y="2326517"/>
              <a:ext cx="1253619" cy="941284"/>
            </a:xfrm>
            <a:prstGeom prst="rect">
              <a:avLst/>
            </a:prstGeom>
          </p:spPr>
        </p:pic>
        <p:grpSp>
          <p:nvGrpSpPr>
            <p:cNvPr id="3" name="Group 39"/>
            <p:cNvGrpSpPr/>
            <p:nvPr/>
          </p:nvGrpSpPr>
          <p:grpSpPr>
            <a:xfrm>
              <a:off x="8793743" y="2113961"/>
              <a:ext cx="2731367" cy="3162979"/>
              <a:chOff x="8793743" y="2113961"/>
              <a:chExt cx="2731367" cy="3162979"/>
            </a:xfrm>
          </p:grpSpPr>
          <p:grpSp>
            <p:nvGrpSpPr>
              <p:cNvPr id="4" name="Group 38"/>
              <p:cNvGrpSpPr/>
              <p:nvPr/>
            </p:nvGrpSpPr>
            <p:grpSpPr>
              <a:xfrm>
                <a:off x="8793743" y="3237874"/>
                <a:ext cx="1661784" cy="2039066"/>
                <a:chOff x="3833363" y="3109495"/>
                <a:chExt cx="2035175" cy="2497231"/>
              </a:xfrm>
            </p:grpSpPr>
            <p:pic>
              <p:nvPicPr>
                <p:cNvPr id="27" name="Picture 45" descr="Server-3U-Physical-Base"/>
                <p:cNvPicPr>
                  <a:picLocks noChangeAspect="1" noChangeArrowheads="1"/>
                </p:cNvPicPr>
                <p:nvPr/>
              </p:nvPicPr>
              <p:blipFill>
                <a:blip r:embed="rId5"/>
                <a:srcRect/>
                <a:stretch>
                  <a:fillRect/>
                </a:stretch>
              </p:blipFill>
              <p:spPr bwMode="auto">
                <a:xfrm>
                  <a:off x="3833363" y="4087489"/>
                  <a:ext cx="2035175" cy="1519237"/>
                </a:xfrm>
                <a:prstGeom prst="rect">
                  <a:avLst/>
                </a:prstGeom>
                <a:noFill/>
                <a:ln w="9525">
                  <a:noFill/>
                  <a:miter lim="800000"/>
                  <a:headEnd/>
                  <a:tailEnd/>
                </a:ln>
              </p:spPr>
            </p:pic>
            <p:pic>
              <p:nvPicPr>
                <p:cNvPr id="28" name="Picture 49" descr="Servers-3-Virtual"/>
                <p:cNvPicPr>
                  <a:picLocks noChangeAspect="1" noChangeArrowheads="1"/>
                </p:cNvPicPr>
                <p:nvPr/>
              </p:nvPicPr>
              <p:blipFill>
                <a:blip r:embed="rId6"/>
                <a:srcRect/>
                <a:stretch>
                  <a:fillRect/>
                </a:stretch>
              </p:blipFill>
              <p:spPr bwMode="auto">
                <a:xfrm>
                  <a:off x="3845448" y="3109495"/>
                  <a:ext cx="1968500" cy="2470150"/>
                </a:xfrm>
                <a:prstGeom prst="rect">
                  <a:avLst/>
                </a:prstGeom>
                <a:noFill/>
                <a:ln w="9525">
                  <a:noFill/>
                  <a:miter lim="800000"/>
                  <a:headEnd/>
                  <a:tailEnd/>
                </a:ln>
              </p:spPr>
            </p:pic>
          </p:grpSp>
          <p:pic>
            <p:nvPicPr>
              <p:cNvPr id="24" name="Picture 23" descr="Server-physical-Single.png"/>
              <p:cNvPicPr>
                <a:picLocks noChangeAspect="1"/>
              </p:cNvPicPr>
              <p:nvPr/>
            </p:nvPicPr>
            <p:blipFill>
              <a:blip r:embed="rId4"/>
              <a:stretch>
                <a:fillRect/>
              </a:stretch>
            </p:blipFill>
            <p:spPr>
              <a:xfrm>
                <a:off x="10271491" y="2113961"/>
                <a:ext cx="1253619" cy="941284"/>
              </a:xfrm>
              <a:prstGeom prst="rect">
                <a:avLst/>
              </a:prstGeom>
            </p:spPr>
          </p:pic>
          <p:pic>
            <p:nvPicPr>
              <p:cNvPr id="25" name="Picture 24" descr="arrow 0 gold  arrow curved 3.png"/>
              <p:cNvPicPr>
                <a:picLocks noChangeAspect="1"/>
              </p:cNvPicPr>
              <p:nvPr/>
            </p:nvPicPr>
            <p:blipFill>
              <a:blip r:embed="rId7">
                <a:clrChange>
                  <a:clrFrom>
                    <a:srgbClr val="000000">
                      <a:alpha val="0"/>
                    </a:srgbClr>
                  </a:clrFrom>
                  <a:clrTo>
                    <a:srgbClr val="000000">
                      <a:alpha val="0"/>
                    </a:srgbClr>
                  </a:clrTo>
                </a:clrChange>
              </a:blip>
              <a:stretch>
                <a:fillRect/>
              </a:stretch>
            </p:blipFill>
            <p:spPr>
              <a:xfrm rot="12685446">
                <a:off x="9642466" y="2751794"/>
                <a:ext cx="1276773" cy="1546356"/>
              </a:xfrm>
              <a:prstGeom prst="rect">
                <a:avLst/>
              </a:prstGeom>
              <a:noFill/>
              <a:scene3d>
                <a:camera prst="orthographicFront">
                  <a:rot lat="0" lon="10799978" rev="0"/>
                </a:camera>
                <a:lightRig rig="threePt" dir="t"/>
              </a:scene3d>
            </p:spPr>
          </p:pic>
        </p:grpSp>
      </p:grpSp>
      <p:sp>
        <p:nvSpPr>
          <p:cNvPr id="30" name="Title 29"/>
          <p:cNvSpPr>
            <a:spLocks noGrp="1"/>
          </p:cNvSpPr>
          <p:nvPr>
            <p:ph type="title"/>
          </p:nvPr>
        </p:nvSpPr>
        <p:spPr/>
        <p:txBody>
          <a:bodyPr/>
          <a:lstStyle/>
          <a:p>
            <a:r>
              <a:rPr lang="en-US" sz="4000" dirty="0" smtClean="0"/>
              <a:t>3. </a:t>
            </a:r>
            <a:r>
              <a:rPr lang="zh-TW" altLang="en-US" sz="4000" dirty="0" smtClean="0"/>
              <a:t>組態管理解決方案</a:t>
            </a:r>
            <a:r>
              <a:rPr sz="5400" dirty="0" smtClean="0"/>
              <a:t/>
            </a:r>
            <a:br>
              <a:rPr sz="5400" dirty="0" smtClean="0"/>
            </a:br>
            <a:r>
              <a:rPr lang="en-US" sz="2000" dirty="0" smtClean="0">
                <a:ln w="10160">
                  <a:solidFill>
                    <a:schemeClr val="accent1"/>
                  </a:solidFill>
                  <a:prstDash val="solid"/>
                </a:ln>
                <a:solidFill>
                  <a:sysClr val="windowText" lastClr="000000"/>
                </a:solidFill>
                <a:effectLst>
                  <a:outerShdw blurRad="38100" dist="32000" dir="5400000" algn="tl">
                    <a:srgbClr val="000000">
                      <a:alpha val="30000"/>
                    </a:srgbClr>
                  </a:outerShdw>
                </a:effectLst>
              </a:rPr>
              <a:t>Automated provisioning and server consolidation through virtualization</a:t>
            </a:r>
          </a:p>
        </p:txBody>
      </p:sp>
      <p:pic>
        <p:nvPicPr>
          <p:cNvPr id="38" name="Picture 3" descr="C:\Documents and Settings\Eva\My Documents\336\SysCnt-ConfigMgr_h_rgb_r.png"/>
          <p:cNvPicPr>
            <a:picLocks noChangeArrowheads="1"/>
          </p:cNvPicPr>
          <p:nvPr/>
        </p:nvPicPr>
        <p:blipFill>
          <a:blip r:embed="rId8" cstate="print"/>
          <a:srcRect/>
          <a:stretch>
            <a:fillRect/>
          </a:stretch>
        </p:blipFill>
        <p:spPr bwMode="auto">
          <a:xfrm>
            <a:off x="428597" y="5501552"/>
            <a:ext cx="2646000" cy="648000"/>
          </a:xfrm>
          <a:prstGeom prst="rect">
            <a:avLst/>
          </a:prstGeom>
          <a:noFill/>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bwMode="auto">
          <a:xfrm>
            <a:off x="598446" y="2021376"/>
            <a:ext cx="4044992" cy="3836420"/>
          </a:xfrm>
          <a:prstGeom prst="roundRect">
            <a:avLst>
              <a:gd name="adj" fmla="val 8395"/>
            </a:avLst>
          </a:prstGeom>
          <a:gradFill flip="none" rotWithShape="1">
            <a:gsLst>
              <a:gs pos="0">
                <a:srgbClr val="009DD3">
                  <a:alpha val="55000"/>
                </a:srgbClr>
              </a:gs>
              <a:gs pos="50000">
                <a:srgbClr val="0E2852"/>
              </a:gs>
              <a:gs pos="100000">
                <a:srgbClr val="133872"/>
              </a:gs>
            </a:gsLst>
            <a:lin ang="162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a:spAutoFit/>
          </a:bodyPr>
          <a:lstStyle/>
          <a:p>
            <a:pPr fontAlgn="base">
              <a:lnSpc>
                <a:spcPct val="80000"/>
              </a:lnSpc>
              <a:spcBef>
                <a:spcPts val="1200"/>
              </a:spcBef>
              <a:buClr>
                <a:srgbClr val="FFFFFF"/>
              </a:buClr>
              <a:buSzPct val="95000"/>
              <a:tabLst>
                <a:tab pos="514476" algn="l"/>
              </a:tabLst>
              <a:defRPr/>
            </a:pPr>
            <a:r>
              <a:rPr lang="en-US" altLang="zh-CN" sz="2400"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cs typeface="Arial" charset="0"/>
              </a:rPr>
              <a:t>Identify</a:t>
            </a:r>
          </a:p>
          <a:p>
            <a:pPr marL="344488" lvl="1" indent="-233363" fontAlgn="base">
              <a:lnSpc>
                <a:spcPct val="80000"/>
              </a:lnSpc>
              <a:spcBef>
                <a:spcPts val="600"/>
              </a:spcBef>
              <a:buClr>
                <a:srgbClr val="FFFFFF"/>
              </a:buClr>
              <a:buSzPct val="80000"/>
              <a:buBlip>
                <a:blip r:embed="rId3"/>
              </a:buBlip>
              <a:tabLst>
                <a:tab pos="514476" algn="l"/>
              </a:tabLst>
              <a:defRPr/>
            </a:pPr>
            <a:r>
              <a:rPr lang="zh-TW" altLang="en-US" b="1" dirty="0" smtClean="0">
                <a:solidFill>
                  <a:schemeClr val="bg1"/>
                </a:solidFill>
                <a:effectLst>
                  <a:outerShdw blurRad="38100" dist="38100" dir="2700000" algn="tl">
                    <a:srgbClr val="000000">
                      <a:alpha val="43137"/>
                    </a:srgbClr>
                  </a:outerShdw>
                </a:effectLst>
                <a:latin typeface="+mj-ea"/>
                <a:ea typeface="+mj-ea"/>
              </a:rPr>
              <a:t>辨識</a:t>
            </a:r>
            <a:r>
              <a:rPr lang="en-US" altLang="zh-TW" b="1" dirty="0" smtClean="0">
                <a:solidFill>
                  <a:schemeClr val="bg1"/>
                </a:solidFill>
                <a:effectLst>
                  <a:outerShdw blurRad="38100" dist="38100" dir="2700000" algn="tl">
                    <a:srgbClr val="000000">
                      <a:alpha val="43137"/>
                    </a:srgbClr>
                  </a:outerShdw>
                </a:effectLst>
                <a:latin typeface="+mj-ea"/>
                <a:ea typeface="+mj-ea"/>
              </a:rPr>
              <a:t>VMM</a:t>
            </a:r>
            <a:r>
              <a:rPr lang="zh-TW" altLang="en-US" b="1" dirty="0" smtClean="0">
                <a:solidFill>
                  <a:schemeClr val="bg1"/>
                </a:solidFill>
                <a:effectLst>
                  <a:outerShdw blurRad="38100" dist="38100" dir="2700000" algn="tl">
                    <a:srgbClr val="000000">
                      <a:alpha val="43137"/>
                    </a:srgbClr>
                  </a:outerShdw>
                </a:effectLst>
                <a:latin typeface="+mj-ea"/>
                <a:ea typeface="+mj-ea"/>
              </a:rPr>
              <a:t>程式庫中的需要修補的離線虛擬機器</a:t>
            </a:r>
            <a:endParaRPr lang="en-US" b="1" dirty="0" smtClean="0">
              <a:solidFill>
                <a:schemeClr val="bg1"/>
              </a:solidFill>
              <a:effectLst>
                <a:outerShdw blurRad="38100" dist="38100" dir="2700000" algn="tl">
                  <a:srgbClr val="000000">
                    <a:alpha val="43137"/>
                  </a:srgbClr>
                </a:outerShdw>
              </a:effectLst>
              <a:latin typeface="+mj-ea"/>
              <a:ea typeface="+mj-ea"/>
            </a:endParaRPr>
          </a:p>
          <a:p>
            <a:pPr fontAlgn="base">
              <a:lnSpc>
                <a:spcPct val="80000"/>
              </a:lnSpc>
              <a:spcBef>
                <a:spcPts val="1200"/>
              </a:spcBef>
              <a:spcAft>
                <a:spcPts val="600"/>
              </a:spcAft>
              <a:buClr>
                <a:srgbClr val="FFFFFF"/>
              </a:buClr>
              <a:buSzPct val="95000"/>
              <a:tabLst>
                <a:tab pos="514476" algn="l"/>
              </a:tabLst>
              <a:defRPr/>
            </a:pPr>
            <a:r>
              <a:rPr lang="en-US" altLang="zh-CN" sz="2400"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cs typeface="Arial" charset="0"/>
              </a:rPr>
              <a:t>Assess</a:t>
            </a:r>
          </a:p>
          <a:p>
            <a:pPr marL="344488" lvl="1" indent="-233363" fontAlgn="base">
              <a:lnSpc>
                <a:spcPct val="80000"/>
              </a:lnSpc>
              <a:spcBef>
                <a:spcPts val="600"/>
              </a:spcBef>
              <a:buClr>
                <a:srgbClr val="FFFFFF"/>
              </a:buClr>
              <a:buSzPct val="80000"/>
              <a:buBlip>
                <a:blip r:embed="rId3"/>
              </a:buBlip>
              <a:tabLst>
                <a:tab pos="514476" algn="l"/>
              </a:tabLst>
              <a:defRPr/>
            </a:pPr>
            <a:r>
              <a:rPr lang="zh-TW" altLang="en-US" b="1" dirty="0" smtClean="0">
                <a:solidFill>
                  <a:schemeClr val="bg1"/>
                </a:solidFill>
                <a:effectLst>
                  <a:outerShdw blurRad="38100" dist="38100" dir="2700000" algn="tl">
                    <a:srgbClr val="000000">
                      <a:alpha val="43137"/>
                    </a:srgbClr>
                  </a:outerShdw>
                </a:effectLst>
                <a:latin typeface="+mj-ea"/>
                <a:ea typeface="+mj-ea"/>
              </a:rPr>
              <a:t>評計維護主機</a:t>
            </a:r>
            <a:r>
              <a:rPr lang="en-US" altLang="zh-TW" b="1" dirty="0" smtClean="0">
                <a:solidFill>
                  <a:schemeClr val="bg1"/>
                </a:solidFill>
                <a:effectLst>
                  <a:outerShdw blurRad="38100" dist="38100" dir="2700000" algn="tl">
                    <a:srgbClr val="000000">
                      <a:alpha val="43137"/>
                    </a:srgbClr>
                  </a:outerShdw>
                </a:effectLst>
                <a:latin typeface="+mj-ea"/>
                <a:ea typeface="+mj-ea"/>
              </a:rPr>
              <a:t>(</a:t>
            </a:r>
            <a:r>
              <a:rPr lang="zh-TW" altLang="en-US" b="1" dirty="0" smtClean="0">
                <a:solidFill>
                  <a:schemeClr val="bg1"/>
                </a:solidFill>
                <a:effectLst>
                  <a:outerShdw blurRad="38100" dist="38100" dir="2700000" algn="tl">
                    <a:srgbClr val="000000">
                      <a:alpha val="43137"/>
                    </a:srgbClr>
                  </a:outerShdw>
                </a:effectLst>
                <a:latin typeface="+mj-ea"/>
                <a:ea typeface="+mj-ea"/>
              </a:rPr>
              <a:t>群</a:t>
            </a:r>
            <a:r>
              <a:rPr lang="en-US" altLang="zh-TW" b="1" dirty="0" smtClean="0">
                <a:solidFill>
                  <a:schemeClr val="bg1"/>
                </a:solidFill>
                <a:effectLst>
                  <a:outerShdw blurRad="38100" dist="38100" dir="2700000" algn="tl">
                    <a:srgbClr val="000000">
                      <a:alpha val="43137"/>
                    </a:srgbClr>
                  </a:outerShdw>
                </a:effectLst>
                <a:latin typeface="+mj-ea"/>
                <a:ea typeface="+mj-ea"/>
              </a:rPr>
              <a:t>)</a:t>
            </a:r>
            <a:r>
              <a:rPr lang="zh-TW" altLang="en-US" b="1" dirty="0" smtClean="0">
                <a:solidFill>
                  <a:schemeClr val="bg1"/>
                </a:solidFill>
                <a:effectLst>
                  <a:outerShdw blurRad="38100" dist="38100" dir="2700000" algn="tl">
                    <a:srgbClr val="000000">
                      <a:alpha val="43137"/>
                    </a:srgbClr>
                  </a:outerShdw>
                </a:effectLst>
                <a:latin typeface="+mj-ea"/>
                <a:ea typeface="+mj-ea"/>
              </a:rPr>
              <a:t>的容量</a:t>
            </a:r>
            <a:endParaRPr lang="en-US" b="1" dirty="0" smtClean="0">
              <a:solidFill>
                <a:schemeClr val="bg1"/>
              </a:solidFill>
              <a:effectLst>
                <a:outerShdw blurRad="38100" dist="38100" dir="2700000" algn="tl">
                  <a:srgbClr val="000000">
                    <a:alpha val="43137"/>
                  </a:srgbClr>
                </a:outerShdw>
              </a:effectLst>
              <a:latin typeface="+mj-ea"/>
              <a:ea typeface="+mj-ea"/>
            </a:endParaRPr>
          </a:p>
          <a:p>
            <a:pPr fontAlgn="base">
              <a:lnSpc>
                <a:spcPct val="80000"/>
              </a:lnSpc>
              <a:spcBef>
                <a:spcPts val="1200"/>
              </a:spcBef>
              <a:spcAft>
                <a:spcPts val="600"/>
              </a:spcAft>
              <a:buClr>
                <a:srgbClr val="FFFFFF"/>
              </a:buClr>
              <a:buSzPct val="95000"/>
              <a:tabLst>
                <a:tab pos="514476" algn="l"/>
              </a:tabLst>
              <a:defRPr/>
            </a:pPr>
            <a:r>
              <a:rPr lang="en-US" altLang="zh-CN" sz="2400"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cs typeface="Arial" charset="0"/>
              </a:rPr>
              <a:t>Patch</a:t>
            </a:r>
          </a:p>
          <a:p>
            <a:pPr marL="344488" lvl="1" indent="-233363" fontAlgn="base">
              <a:lnSpc>
                <a:spcPct val="80000"/>
              </a:lnSpc>
              <a:spcBef>
                <a:spcPts val="600"/>
              </a:spcBef>
              <a:buClr>
                <a:srgbClr val="FFFFFF"/>
              </a:buClr>
              <a:buSzPct val="80000"/>
              <a:buBlip>
                <a:blip r:embed="rId3"/>
              </a:buBlip>
              <a:tabLst>
                <a:tab pos="514476" algn="l"/>
              </a:tabLst>
              <a:defRPr/>
            </a:pPr>
            <a:r>
              <a:rPr lang="zh-TW" altLang="en-US" b="1" dirty="0" smtClean="0">
                <a:solidFill>
                  <a:schemeClr val="bg1"/>
                </a:solidFill>
                <a:effectLst>
                  <a:outerShdw blurRad="38100" dist="38100" dir="2700000" algn="tl">
                    <a:srgbClr val="000000">
                      <a:alpha val="43137"/>
                    </a:srgbClr>
                  </a:outerShdw>
                </a:effectLst>
                <a:latin typeface="+mj-ea"/>
                <a:ea typeface="+mj-ea"/>
              </a:rPr>
              <a:t>藉由</a:t>
            </a:r>
            <a:r>
              <a:rPr lang="en-US" altLang="zh-TW" b="1" dirty="0" smtClean="0">
                <a:solidFill>
                  <a:schemeClr val="bg1"/>
                </a:solidFill>
                <a:effectLst>
                  <a:outerShdw blurRad="38100" dist="38100" dir="2700000" algn="tl">
                    <a:srgbClr val="000000">
                      <a:alpha val="43137"/>
                    </a:srgbClr>
                  </a:outerShdw>
                </a:effectLst>
                <a:latin typeface="+mj-ea"/>
                <a:ea typeface="+mj-ea"/>
              </a:rPr>
              <a:t>SCCM</a:t>
            </a:r>
            <a:r>
              <a:rPr lang="en-US" b="1" dirty="0" smtClean="0">
                <a:solidFill>
                  <a:schemeClr val="bg1"/>
                </a:solidFill>
                <a:effectLst>
                  <a:outerShdw blurRad="38100" dist="38100" dir="2700000" algn="tl">
                    <a:srgbClr val="000000">
                      <a:alpha val="43137"/>
                    </a:srgbClr>
                  </a:outerShdw>
                </a:effectLst>
                <a:latin typeface="+mj-ea"/>
                <a:ea typeface="+mj-ea"/>
              </a:rPr>
              <a:t>/WSUS</a:t>
            </a:r>
            <a:r>
              <a:rPr lang="zh-TW" altLang="en-US" b="1" dirty="0" smtClean="0">
                <a:solidFill>
                  <a:schemeClr val="bg1"/>
                </a:solidFill>
                <a:effectLst>
                  <a:outerShdw blurRad="38100" dist="38100" dir="2700000" algn="tl">
                    <a:srgbClr val="000000">
                      <a:alpha val="43137"/>
                    </a:srgbClr>
                  </a:outerShdw>
                </a:effectLst>
                <a:latin typeface="+mj-ea"/>
                <a:ea typeface="+mj-ea"/>
              </a:rPr>
              <a:t>修補和更新</a:t>
            </a:r>
            <a:endParaRPr lang="en-US" b="1" dirty="0" smtClean="0">
              <a:solidFill>
                <a:schemeClr val="bg1"/>
              </a:solidFill>
              <a:effectLst>
                <a:outerShdw blurRad="38100" dist="38100" dir="2700000" algn="tl">
                  <a:srgbClr val="000000">
                    <a:alpha val="43137"/>
                  </a:srgbClr>
                </a:outerShdw>
              </a:effectLst>
              <a:latin typeface="+mj-ea"/>
              <a:ea typeface="+mj-ea"/>
            </a:endParaRPr>
          </a:p>
          <a:p>
            <a:pPr fontAlgn="base">
              <a:lnSpc>
                <a:spcPct val="80000"/>
              </a:lnSpc>
              <a:spcBef>
                <a:spcPts val="1200"/>
              </a:spcBef>
              <a:spcAft>
                <a:spcPts val="600"/>
              </a:spcAft>
              <a:buClr>
                <a:srgbClr val="FFFFFF"/>
              </a:buClr>
              <a:buSzPct val="95000"/>
              <a:tabLst>
                <a:tab pos="514476" algn="l"/>
              </a:tabLst>
              <a:defRPr/>
            </a:pPr>
            <a:r>
              <a:rPr lang="en-US" altLang="zh-CN" sz="2400"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cs typeface="Arial" charset="0"/>
              </a:rPr>
              <a:t>Report</a:t>
            </a:r>
          </a:p>
          <a:p>
            <a:pPr marL="344488" lvl="1" indent="-233363">
              <a:lnSpc>
                <a:spcPct val="80000"/>
              </a:lnSpc>
              <a:spcBef>
                <a:spcPts val="600"/>
              </a:spcBef>
              <a:buClr>
                <a:srgbClr val="FFFFFF"/>
              </a:buClr>
              <a:buSzPct val="80000"/>
              <a:buBlip>
                <a:blip r:embed="rId3"/>
              </a:buBlip>
              <a:tabLst>
                <a:tab pos="514476" algn="l"/>
              </a:tabLst>
              <a:defRPr/>
            </a:pPr>
            <a:r>
              <a:rPr lang="zh-TW" altLang="en-US" b="1" dirty="0" smtClean="0">
                <a:solidFill>
                  <a:schemeClr val="bg1"/>
                </a:solidFill>
                <a:effectLst>
                  <a:outerShdw blurRad="38100" dist="38100" dir="2700000" algn="tl">
                    <a:srgbClr val="000000">
                      <a:alpha val="43137"/>
                    </a:srgbClr>
                  </a:outerShdw>
                </a:effectLst>
              </a:rPr>
              <a:t>提供即時</a:t>
            </a:r>
            <a:r>
              <a:rPr lang="zh-TW" altLang="en-US" b="1" dirty="0" smtClean="0">
                <a:effectLst>
                  <a:outerShdw blurRad="38100" dist="38100" dir="2700000" algn="tl">
                    <a:srgbClr val="000000">
                      <a:alpha val="43137"/>
                    </a:srgbClr>
                  </a:outerShdw>
                </a:effectLst>
              </a:rPr>
              <a:t>維修的狀態報告</a:t>
            </a:r>
            <a:endParaRPr lang="en-US" b="1" dirty="0" smtClean="0">
              <a:solidFill>
                <a:schemeClr val="bg1"/>
              </a:solidFill>
              <a:effectLst>
                <a:outerShdw blurRad="38100" dist="38100" dir="2700000" algn="tl">
                  <a:srgbClr val="000000">
                    <a:alpha val="43137"/>
                  </a:srgbClr>
                </a:outerShdw>
              </a:effectLst>
            </a:endParaRPr>
          </a:p>
        </p:txBody>
      </p:sp>
      <p:sp>
        <p:nvSpPr>
          <p:cNvPr id="2" name="Title 1"/>
          <p:cNvSpPr>
            <a:spLocks noGrp="1"/>
          </p:cNvSpPr>
          <p:nvPr>
            <p:ph type="title"/>
          </p:nvPr>
        </p:nvSpPr>
        <p:spPr/>
        <p:txBody>
          <a:bodyPr>
            <a:noAutofit/>
          </a:bodyPr>
          <a:lstStyle/>
          <a:p>
            <a:r>
              <a:rPr lang="en-US" sz="4000" spc="-100" dirty="0" smtClean="0"/>
              <a:t>Offline</a:t>
            </a:r>
            <a:r>
              <a:rPr lang="en-US" sz="4000" dirty="0" smtClean="0"/>
              <a:t> Virtual Machine</a:t>
            </a:r>
            <a:br>
              <a:rPr lang="en-US" sz="4000" dirty="0" smtClean="0"/>
            </a:br>
            <a:r>
              <a:rPr lang="en-US" sz="4000" dirty="0" smtClean="0"/>
              <a:t>Servicing Solution Accelerator</a:t>
            </a:r>
            <a:endParaRPr lang="en-US" sz="4000" dirty="0"/>
          </a:p>
        </p:txBody>
      </p:sp>
      <p:sp>
        <p:nvSpPr>
          <p:cNvPr id="17" name="Rounded Rectangle 16"/>
          <p:cNvSpPr/>
          <p:nvPr/>
        </p:nvSpPr>
        <p:spPr bwMode="auto">
          <a:xfrm>
            <a:off x="4560845" y="1945176"/>
            <a:ext cx="4583155" cy="3449229"/>
          </a:xfrm>
          <a:prstGeom prst="roundRect">
            <a:avLst>
              <a:gd name="adj" fmla="val 7917"/>
            </a:avLst>
          </a:prstGeom>
          <a:no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a:lstStyle/>
          <a:p>
            <a:pPr marL="400050" lvl="1" indent="-400050" fontAlgn="base">
              <a:lnSpc>
                <a:spcPct val="80000"/>
              </a:lnSpc>
              <a:spcBef>
                <a:spcPts val="600"/>
              </a:spcBef>
              <a:spcAft>
                <a:spcPts val="600"/>
              </a:spcAft>
              <a:buClr>
                <a:srgbClr val="FFFFFF"/>
              </a:buClr>
              <a:buSzPct val="80000"/>
              <a:buBlip>
                <a:blip r:embed="rId3"/>
              </a:buBlip>
              <a:tabLst>
                <a:tab pos="514476" algn="l"/>
              </a:tabLst>
              <a:defRPr/>
            </a:pPr>
            <a:r>
              <a:rPr lang="zh-TW" altLang="en-US" sz="2000" b="1" dirty="0" smtClean="0">
                <a:solidFill>
                  <a:schemeClr val="tx1"/>
                </a:solidFill>
                <a:latin typeface="+mj-ea"/>
                <a:ea typeface="+mj-ea"/>
              </a:rPr>
              <a:t>自動修補</a:t>
            </a:r>
            <a:r>
              <a:rPr lang="en-US" altLang="zh-TW" sz="2000" b="1" dirty="0" smtClean="0">
                <a:solidFill>
                  <a:schemeClr val="tx1"/>
                </a:solidFill>
                <a:latin typeface="+mj-ea"/>
                <a:ea typeface="+mj-ea"/>
              </a:rPr>
              <a:t>/</a:t>
            </a:r>
            <a:r>
              <a:rPr lang="zh-TW" altLang="en-US" sz="2000" b="1" dirty="0" smtClean="0">
                <a:solidFill>
                  <a:schemeClr val="tx1"/>
                </a:solidFill>
                <a:latin typeface="+mj-ea"/>
                <a:ea typeface="+mj-ea"/>
              </a:rPr>
              <a:t>更新</a:t>
            </a:r>
            <a:r>
              <a:rPr lang="en-US" altLang="zh-CN" sz="2000" b="1" dirty="0" smtClean="0">
                <a:solidFill>
                  <a:schemeClr val="tx1"/>
                </a:solidFill>
                <a:latin typeface="+mj-ea"/>
                <a:ea typeface="+mj-ea"/>
              </a:rPr>
              <a:t> </a:t>
            </a:r>
            <a:r>
              <a:rPr lang="zh-TW" altLang="en-US" sz="2000" b="1" dirty="0" smtClean="0">
                <a:solidFill>
                  <a:schemeClr val="tx1"/>
                </a:solidFill>
                <a:latin typeface="+mj-ea"/>
                <a:ea typeface="+mj-ea"/>
              </a:rPr>
              <a:t>程式庫中的</a:t>
            </a:r>
            <a:r>
              <a:rPr lang="en-US" altLang="zh-TW" sz="2000" b="1" dirty="0" smtClean="0">
                <a:solidFill>
                  <a:schemeClr val="tx1"/>
                </a:solidFill>
                <a:latin typeface="+mj-ea"/>
                <a:ea typeface="+mj-ea"/>
              </a:rPr>
              <a:t>VM</a:t>
            </a:r>
            <a:r>
              <a:rPr lang="en-US" altLang="zh-CN" sz="2000" b="1" dirty="0" smtClean="0">
                <a:solidFill>
                  <a:schemeClr val="tx1"/>
                </a:solidFill>
                <a:latin typeface="+mj-ea"/>
                <a:ea typeface="+mj-ea"/>
              </a:rPr>
              <a:t> </a:t>
            </a:r>
          </a:p>
          <a:p>
            <a:pPr marL="400050" lvl="1" indent="-400050">
              <a:lnSpc>
                <a:spcPct val="80000"/>
              </a:lnSpc>
              <a:spcBef>
                <a:spcPts val="600"/>
              </a:spcBef>
              <a:spcAft>
                <a:spcPts val="600"/>
              </a:spcAft>
              <a:buClr>
                <a:srgbClr val="FFFFFF"/>
              </a:buClr>
              <a:buSzPct val="80000"/>
              <a:buBlip>
                <a:blip r:embed="rId3"/>
              </a:buBlip>
              <a:tabLst>
                <a:tab pos="514476" algn="l"/>
              </a:tabLst>
              <a:defRPr/>
            </a:pPr>
            <a:r>
              <a:rPr lang="zh-TW" altLang="en-US" sz="2000" b="1" dirty="0" smtClean="0">
                <a:solidFill>
                  <a:schemeClr val="tx1"/>
                </a:solidFill>
                <a:latin typeface="+mj-ea"/>
                <a:ea typeface="+mj-ea"/>
              </a:rPr>
              <a:t>透過 </a:t>
            </a:r>
            <a:r>
              <a:rPr lang="en-US" altLang="zh-CN" sz="2000" b="1" dirty="0" smtClean="0">
                <a:solidFill>
                  <a:schemeClr val="tx1"/>
                </a:solidFill>
                <a:latin typeface="+mj-ea"/>
                <a:ea typeface="+mj-ea"/>
              </a:rPr>
              <a:t>VMM, SCCM, SUS </a:t>
            </a:r>
            <a:r>
              <a:rPr lang="zh-TW" altLang="en-US" sz="2000" b="1" dirty="0" smtClean="0">
                <a:solidFill>
                  <a:schemeClr val="tx1"/>
                </a:solidFill>
                <a:latin typeface="+mj-ea"/>
                <a:ea typeface="+mj-ea"/>
              </a:rPr>
              <a:t>進行整合與自動化</a:t>
            </a:r>
            <a:endParaRPr lang="en-US" altLang="zh-CN" sz="2000" b="1" dirty="0" smtClean="0">
              <a:solidFill>
                <a:schemeClr val="tx1"/>
              </a:solidFill>
              <a:latin typeface="+mj-ea"/>
              <a:ea typeface="+mj-ea"/>
            </a:endParaRPr>
          </a:p>
          <a:p>
            <a:pPr marL="400050" lvl="1" indent="-400050" fontAlgn="base">
              <a:lnSpc>
                <a:spcPct val="80000"/>
              </a:lnSpc>
              <a:spcBef>
                <a:spcPts val="600"/>
              </a:spcBef>
              <a:spcAft>
                <a:spcPts val="600"/>
              </a:spcAft>
              <a:buClr>
                <a:srgbClr val="FFFFFF"/>
              </a:buClr>
              <a:buSzPct val="80000"/>
              <a:buBlip>
                <a:blip r:embed="rId3"/>
              </a:buBlip>
              <a:tabLst>
                <a:tab pos="514476" algn="l"/>
              </a:tabLst>
              <a:defRPr/>
            </a:pPr>
            <a:r>
              <a:rPr lang="en-US" altLang="zh-CN" sz="2000" b="1" dirty="0" smtClean="0">
                <a:solidFill>
                  <a:schemeClr val="tx1"/>
                </a:solidFill>
                <a:latin typeface="+mj-ea"/>
                <a:ea typeface="+mj-ea"/>
              </a:rPr>
              <a:t>Real time </a:t>
            </a:r>
            <a:r>
              <a:rPr lang="zh-TW" altLang="en-US" sz="2000" b="1" dirty="0" smtClean="0">
                <a:solidFill>
                  <a:schemeClr val="tx1"/>
                </a:solidFill>
                <a:latin typeface="+mj-ea"/>
                <a:ea typeface="+mj-ea"/>
              </a:rPr>
              <a:t>狀態報告</a:t>
            </a:r>
            <a:endParaRPr lang="en-US" altLang="zh-CN" sz="2000" b="1" dirty="0" smtClean="0">
              <a:solidFill>
                <a:schemeClr val="tx1"/>
              </a:solidFill>
              <a:latin typeface="+mj-ea"/>
              <a:ea typeface="+mj-ea"/>
            </a:endParaRPr>
          </a:p>
          <a:p>
            <a:pPr marL="400050" lvl="1" indent="-400050" fontAlgn="base">
              <a:lnSpc>
                <a:spcPct val="80000"/>
              </a:lnSpc>
              <a:spcBef>
                <a:spcPts val="600"/>
              </a:spcBef>
              <a:spcAft>
                <a:spcPts val="600"/>
              </a:spcAft>
              <a:buClr>
                <a:srgbClr val="FFFFFF"/>
              </a:buClr>
              <a:buSzPct val="80000"/>
              <a:buBlip>
                <a:blip r:embed="rId3"/>
              </a:buBlip>
              <a:tabLst>
                <a:tab pos="514476" algn="l"/>
              </a:tabLst>
              <a:defRPr/>
            </a:pPr>
            <a:r>
              <a:rPr lang="zh-TW" altLang="en-US" sz="2000" b="1" dirty="0" smtClean="0">
                <a:solidFill>
                  <a:schemeClr val="tx1"/>
                </a:solidFill>
                <a:latin typeface="+mj-ea"/>
                <a:ea typeface="+mj-ea"/>
              </a:rPr>
              <a:t>安裝及使用指南</a:t>
            </a:r>
            <a:endParaRPr lang="en-US" altLang="zh-CN" sz="2000" b="1" dirty="0" smtClean="0">
              <a:solidFill>
                <a:schemeClr val="tx1"/>
              </a:solidFill>
              <a:latin typeface="+mj-ea"/>
              <a:ea typeface="+mj-ea"/>
            </a:endParaRPr>
          </a:p>
          <a:p>
            <a:pPr marL="400050" lvl="1" indent="-400050" fontAlgn="base">
              <a:lnSpc>
                <a:spcPct val="80000"/>
              </a:lnSpc>
              <a:spcBef>
                <a:spcPts val="600"/>
              </a:spcBef>
              <a:spcAft>
                <a:spcPts val="600"/>
              </a:spcAft>
              <a:buClr>
                <a:srgbClr val="FFFFFF"/>
              </a:buClr>
              <a:buSzPct val="80000"/>
              <a:buBlip>
                <a:blip r:embed="rId3"/>
              </a:buBlip>
              <a:tabLst>
                <a:tab pos="514476" algn="l"/>
              </a:tabLst>
              <a:defRPr/>
            </a:pPr>
            <a:r>
              <a:rPr lang="en-US" altLang="zh-CN" sz="2000" b="1" dirty="0" smtClean="0">
                <a:solidFill>
                  <a:schemeClr val="tx1"/>
                </a:solidFill>
                <a:latin typeface="+mj-ea"/>
                <a:ea typeface="+mj-ea"/>
              </a:rPr>
              <a:t>VMM 2007 </a:t>
            </a:r>
            <a:r>
              <a:rPr lang="zh-TW" altLang="en-US" sz="2000" b="1" dirty="0" smtClean="0">
                <a:solidFill>
                  <a:schemeClr val="tx1"/>
                </a:solidFill>
                <a:latin typeface="+mj-ea"/>
                <a:ea typeface="+mj-ea"/>
              </a:rPr>
              <a:t>已提供</a:t>
            </a:r>
            <a:r>
              <a:rPr lang="en-US" altLang="zh-CN" sz="2000" b="1" dirty="0" smtClean="0">
                <a:solidFill>
                  <a:schemeClr val="tx1"/>
                </a:solidFill>
                <a:latin typeface="+mj-ea"/>
                <a:ea typeface="+mj-ea"/>
              </a:rPr>
              <a:t>, VMM 2008 </a:t>
            </a:r>
            <a:r>
              <a:rPr lang="zh-TW" altLang="en-US" sz="2000" b="1" dirty="0" smtClean="0">
                <a:solidFill>
                  <a:schemeClr val="tx1"/>
                </a:solidFill>
                <a:latin typeface="+mj-ea"/>
                <a:ea typeface="+mj-ea"/>
              </a:rPr>
              <a:t>即將提供</a:t>
            </a:r>
            <a:endParaRPr lang="en-US" altLang="zh-CN" sz="2000" b="1" dirty="0" smtClean="0">
              <a:solidFill>
                <a:schemeClr val="tx1"/>
              </a:solidFill>
              <a:latin typeface="+mj-ea"/>
              <a:ea typeface="+mj-ea"/>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0" y="3114913"/>
            <a:ext cx="9144000" cy="844443"/>
          </a:xfrm>
          <a:prstGeom prst="rect">
            <a:avLst/>
          </a:prstGeom>
          <a:gradFill flip="none" rotWithShape="1">
            <a:gsLst>
              <a:gs pos="0">
                <a:srgbClr val="FFFFFF">
                  <a:alpha val="0"/>
                </a:srgbClr>
              </a:gs>
              <a:gs pos="100000">
                <a:srgbClr val="000000">
                  <a:alpha val="37000"/>
                </a:srgbClr>
              </a:gs>
            </a:gsLst>
            <a:lin ang="16200000" scaled="1"/>
            <a:tileRect/>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algn="ctr" defTabSz="1305739" fontAlgn="base">
              <a:spcBef>
                <a:spcPct val="0"/>
              </a:spcBef>
              <a:spcAft>
                <a:spcPct val="0"/>
              </a:spcAft>
            </a:pPr>
            <a:endParaRPr lang="en-US" sz="5700" dirty="0" smtClean="0">
              <a:solidFill>
                <a:srgbClr val="000000"/>
              </a:solidFill>
              <a:latin typeface="Segoe" pitchFamily="34" charset="0"/>
            </a:endParaRPr>
          </a:p>
        </p:txBody>
      </p:sp>
      <p:sp>
        <p:nvSpPr>
          <p:cNvPr id="2" name="Title 1"/>
          <p:cNvSpPr>
            <a:spLocks noGrp="1"/>
          </p:cNvSpPr>
          <p:nvPr>
            <p:ph type="title"/>
          </p:nvPr>
        </p:nvSpPr>
        <p:spPr/>
        <p:txBody>
          <a:bodyPr/>
          <a:lstStyle/>
          <a:p>
            <a:r>
              <a:rPr lang="en-US" sz="4000" dirty="0" smtClean="0"/>
              <a:t>SCVMM+ SCCM Offline VM Patching</a:t>
            </a:r>
            <a:endParaRPr lang="en-US" sz="4000" dirty="0"/>
          </a:p>
        </p:txBody>
      </p:sp>
      <p:sp>
        <p:nvSpPr>
          <p:cNvPr id="120" name="Trapezoid 119"/>
          <p:cNvSpPr/>
          <p:nvPr/>
        </p:nvSpPr>
        <p:spPr>
          <a:xfrm>
            <a:off x="4495800" y="5583867"/>
            <a:ext cx="4572000" cy="685800"/>
          </a:xfrm>
          <a:prstGeom prst="trapezoid">
            <a:avLst>
              <a:gd name="adj" fmla="val 33898"/>
            </a:avLst>
          </a:prstGeom>
          <a:gradFill flip="none" rotWithShape="1">
            <a:gsLst>
              <a:gs pos="0">
                <a:srgbClr val="E5EFF1"/>
              </a:gs>
              <a:gs pos="70000">
                <a:srgbClr val="CEE2E8"/>
              </a:gs>
            </a:gsLst>
            <a:lin ang="16200000" scaled="1"/>
            <a:tileRect/>
          </a:gradFill>
          <a:ln>
            <a:noFill/>
          </a:ln>
          <a:effectLst/>
          <a:scene3d>
            <a:camera prst="orthographicFront"/>
            <a:lightRig rig="balanced" dir="t"/>
          </a:scene3d>
          <a:sp3d extrusionH="76200" contourW="12700" prstMaterial="matte">
            <a:bevelT w="38100" h="38100"/>
            <a:bevelB w="38100" h="38100"/>
            <a:extrusionClr>
              <a:schemeClr val="bg1"/>
            </a:extrusionClr>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pic>
        <p:nvPicPr>
          <p:cNvPr id="121" name="Picture 120" descr="grey box.png"/>
          <p:cNvPicPr>
            <a:picLocks noChangeAspect="1"/>
          </p:cNvPicPr>
          <p:nvPr/>
        </p:nvPicPr>
        <p:blipFill>
          <a:blip r:embed="rId3"/>
          <a:stretch>
            <a:fillRect/>
          </a:stretch>
        </p:blipFill>
        <p:spPr>
          <a:xfrm>
            <a:off x="610597" y="3957680"/>
            <a:ext cx="2855620" cy="2629184"/>
          </a:xfrm>
          <a:prstGeom prst="rect">
            <a:avLst/>
          </a:prstGeom>
        </p:spPr>
      </p:pic>
      <p:pic>
        <p:nvPicPr>
          <p:cNvPr id="122" name="Picture 121" descr="SCCM-logo.png"/>
          <p:cNvPicPr>
            <a:picLocks noChangeAspect="1"/>
          </p:cNvPicPr>
          <p:nvPr/>
        </p:nvPicPr>
        <p:blipFill>
          <a:blip r:embed="rId4"/>
          <a:stretch>
            <a:fillRect/>
          </a:stretch>
        </p:blipFill>
        <p:spPr>
          <a:xfrm>
            <a:off x="5812799" y="1588013"/>
            <a:ext cx="1960447" cy="1911100"/>
          </a:xfrm>
          <a:prstGeom prst="rect">
            <a:avLst/>
          </a:prstGeom>
        </p:spPr>
      </p:pic>
      <p:pic>
        <p:nvPicPr>
          <p:cNvPr id="123" name="Picture 122" descr="SCVMM-logo.png"/>
          <p:cNvPicPr>
            <a:picLocks noChangeAspect="1"/>
          </p:cNvPicPr>
          <p:nvPr/>
        </p:nvPicPr>
        <p:blipFill>
          <a:blip r:embed="rId5"/>
          <a:stretch>
            <a:fillRect/>
          </a:stretch>
        </p:blipFill>
        <p:spPr>
          <a:xfrm>
            <a:off x="1062382" y="1588013"/>
            <a:ext cx="1960447" cy="1911100"/>
          </a:xfrm>
          <a:prstGeom prst="rect">
            <a:avLst/>
          </a:prstGeom>
        </p:spPr>
      </p:pic>
      <p:pic>
        <p:nvPicPr>
          <p:cNvPr id="124" name="Picture 123" descr="black-rack-server.png"/>
          <p:cNvPicPr>
            <a:picLocks noChangeAspect="1"/>
          </p:cNvPicPr>
          <p:nvPr/>
        </p:nvPicPr>
        <p:blipFill>
          <a:blip r:embed="rId6" cstate="print"/>
          <a:stretch>
            <a:fillRect/>
          </a:stretch>
        </p:blipFill>
        <p:spPr>
          <a:xfrm>
            <a:off x="7010400" y="5458569"/>
            <a:ext cx="1600200" cy="811098"/>
          </a:xfrm>
          <a:prstGeom prst="rect">
            <a:avLst/>
          </a:prstGeom>
        </p:spPr>
      </p:pic>
      <p:pic>
        <p:nvPicPr>
          <p:cNvPr id="125" name="Picture 124" descr="black-rack-server.png"/>
          <p:cNvPicPr>
            <a:picLocks noChangeAspect="1"/>
          </p:cNvPicPr>
          <p:nvPr/>
        </p:nvPicPr>
        <p:blipFill>
          <a:blip r:embed="rId6" cstate="print"/>
          <a:stretch>
            <a:fillRect/>
          </a:stretch>
        </p:blipFill>
        <p:spPr>
          <a:xfrm>
            <a:off x="4907561" y="5458569"/>
            <a:ext cx="1600200" cy="811098"/>
          </a:xfrm>
          <a:prstGeom prst="rect">
            <a:avLst/>
          </a:prstGeom>
        </p:spPr>
      </p:pic>
      <p:pic>
        <p:nvPicPr>
          <p:cNvPr id="126" name="Picture 125" descr="cyan-virtual-rack-server.png"/>
          <p:cNvPicPr>
            <a:picLocks noChangeAspect="1"/>
          </p:cNvPicPr>
          <p:nvPr/>
        </p:nvPicPr>
        <p:blipFill>
          <a:blip r:embed="rId7" cstate="print"/>
          <a:stretch>
            <a:fillRect/>
          </a:stretch>
        </p:blipFill>
        <p:spPr>
          <a:xfrm>
            <a:off x="4907561" y="5168609"/>
            <a:ext cx="1600200" cy="725864"/>
          </a:xfrm>
          <a:prstGeom prst="rect">
            <a:avLst/>
          </a:prstGeom>
        </p:spPr>
      </p:pic>
      <p:pic>
        <p:nvPicPr>
          <p:cNvPr id="127" name="Picture 126" descr="cyan-virtual-rack-server.png"/>
          <p:cNvPicPr>
            <a:picLocks noChangeAspect="1"/>
          </p:cNvPicPr>
          <p:nvPr/>
        </p:nvPicPr>
        <p:blipFill>
          <a:blip r:embed="rId7" cstate="print"/>
          <a:stretch>
            <a:fillRect/>
          </a:stretch>
        </p:blipFill>
        <p:spPr>
          <a:xfrm>
            <a:off x="4907561" y="4927852"/>
            <a:ext cx="1600200" cy="725864"/>
          </a:xfrm>
          <a:prstGeom prst="rect">
            <a:avLst/>
          </a:prstGeom>
        </p:spPr>
      </p:pic>
      <p:pic>
        <p:nvPicPr>
          <p:cNvPr id="128" name="Picture 127" descr="cyan-virtual-rack-server.png"/>
          <p:cNvPicPr>
            <a:picLocks noChangeAspect="1"/>
          </p:cNvPicPr>
          <p:nvPr/>
        </p:nvPicPr>
        <p:blipFill>
          <a:blip r:embed="rId7" cstate="print"/>
          <a:stretch>
            <a:fillRect/>
          </a:stretch>
        </p:blipFill>
        <p:spPr>
          <a:xfrm>
            <a:off x="7010400" y="5168609"/>
            <a:ext cx="1600200" cy="725864"/>
          </a:xfrm>
          <a:prstGeom prst="rect">
            <a:avLst/>
          </a:prstGeom>
        </p:spPr>
      </p:pic>
      <p:pic>
        <p:nvPicPr>
          <p:cNvPr id="129" name="Picture 128" descr="cyan-virtual-rack-server.png"/>
          <p:cNvPicPr>
            <a:picLocks noChangeAspect="1"/>
          </p:cNvPicPr>
          <p:nvPr/>
        </p:nvPicPr>
        <p:blipFill>
          <a:blip r:embed="rId7" cstate="print"/>
          <a:stretch>
            <a:fillRect/>
          </a:stretch>
        </p:blipFill>
        <p:spPr>
          <a:xfrm>
            <a:off x="7010400" y="4927852"/>
            <a:ext cx="1600200" cy="725864"/>
          </a:xfrm>
          <a:prstGeom prst="rect">
            <a:avLst/>
          </a:prstGeom>
        </p:spPr>
      </p:pic>
      <p:pic>
        <p:nvPicPr>
          <p:cNvPr id="130" name="Picture 129" descr="cyan-virtual-rack-server.png"/>
          <p:cNvPicPr>
            <a:picLocks noChangeAspect="1"/>
          </p:cNvPicPr>
          <p:nvPr/>
        </p:nvPicPr>
        <p:blipFill>
          <a:blip r:embed="rId7" cstate="print"/>
          <a:stretch>
            <a:fillRect/>
          </a:stretch>
        </p:blipFill>
        <p:spPr>
          <a:xfrm>
            <a:off x="7010400" y="4687095"/>
            <a:ext cx="1600200" cy="725864"/>
          </a:xfrm>
          <a:prstGeom prst="rect">
            <a:avLst/>
          </a:prstGeom>
        </p:spPr>
      </p:pic>
      <p:pic>
        <p:nvPicPr>
          <p:cNvPr id="131" name="Picture 130" descr="library.png"/>
          <p:cNvPicPr>
            <a:picLocks noChangeAspect="1"/>
          </p:cNvPicPr>
          <p:nvPr/>
        </p:nvPicPr>
        <p:blipFill>
          <a:blip r:embed="rId8" cstate="print"/>
          <a:stretch>
            <a:fillRect/>
          </a:stretch>
        </p:blipFill>
        <p:spPr>
          <a:xfrm>
            <a:off x="2677201" y="5986324"/>
            <a:ext cx="677970" cy="871676"/>
          </a:xfrm>
          <a:prstGeom prst="rect">
            <a:avLst/>
          </a:prstGeom>
        </p:spPr>
      </p:pic>
      <p:pic>
        <p:nvPicPr>
          <p:cNvPr id="132" name="clipboard" descr="clipboard-task-sequence.png"/>
          <p:cNvPicPr>
            <a:picLocks noChangeAspect="1"/>
          </p:cNvPicPr>
          <p:nvPr/>
        </p:nvPicPr>
        <p:blipFill>
          <a:blip r:embed="rId9"/>
          <a:stretch>
            <a:fillRect/>
          </a:stretch>
        </p:blipFill>
        <p:spPr>
          <a:xfrm>
            <a:off x="3734543" y="2099760"/>
            <a:ext cx="1283445" cy="1747669"/>
          </a:xfrm>
          <a:prstGeom prst="rect">
            <a:avLst/>
          </a:prstGeom>
        </p:spPr>
      </p:pic>
      <p:pic>
        <p:nvPicPr>
          <p:cNvPr id="133" name="spark" descr="spark.gif"/>
          <p:cNvPicPr>
            <a:picLocks noChangeAspect="1"/>
          </p:cNvPicPr>
          <p:nvPr/>
        </p:nvPicPr>
        <p:blipFill>
          <a:blip r:embed="rId10" cstate="print"/>
          <a:stretch>
            <a:fillRect/>
          </a:stretch>
        </p:blipFill>
        <p:spPr>
          <a:xfrm>
            <a:off x="6458206" y="2208245"/>
            <a:ext cx="571500" cy="571500"/>
          </a:xfrm>
          <a:prstGeom prst="rect">
            <a:avLst/>
          </a:prstGeom>
        </p:spPr>
      </p:pic>
      <p:pic>
        <p:nvPicPr>
          <p:cNvPr id="134" name="checkbox01" descr="checkbox.png"/>
          <p:cNvPicPr>
            <a:picLocks noChangeAspect="1"/>
          </p:cNvPicPr>
          <p:nvPr/>
        </p:nvPicPr>
        <p:blipFill>
          <a:blip r:embed="rId11"/>
          <a:stretch>
            <a:fillRect/>
          </a:stretch>
        </p:blipFill>
        <p:spPr>
          <a:xfrm>
            <a:off x="3910374" y="2563715"/>
            <a:ext cx="914400" cy="160544"/>
          </a:xfrm>
          <a:prstGeom prst="rect">
            <a:avLst/>
          </a:prstGeom>
        </p:spPr>
      </p:pic>
      <p:pic>
        <p:nvPicPr>
          <p:cNvPr id="135" name="Checkbox02" descr="checkbox.png"/>
          <p:cNvPicPr>
            <a:picLocks noChangeAspect="1"/>
          </p:cNvPicPr>
          <p:nvPr/>
        </p:nvPicPr>
        <p:blipFill>
          <a:blip r:embed="rId11"/>
          <a:stretch>
            <a:fillRect/>
          </a:stretch>
        </p:blipFill>
        <p:spPr>
          <a:xfrm>
            <a:off x="3910374" y="2796302"/>
            <a:ext cx="914400" cy="160544"/>
          </a:xfrm>
          <a:prstGeom prst="rect">
            <a:avLst/>
          </a:prstGeom>
        </p:spPr>
      </p:pic>
      <p:pic>
        <p:nvPicPr>
          <p:cNvPr id="136" name="Checkbox 03" descr="checkbox.png"/>
          <p:cNvPicPr>
            <a:picLocks noChangeAspect="1"/>
          </p:cNvPicPr>
          <p:nvPr/>
        </p:nvPicPr>
        <p:blipFill>
          <a:blip r:embed="rId11"/>
          <a:stretch>
            <a:fillRect/>
          </a:stretch>
        </p:blipFill>
        <p:spPr>
          <a:xfrm>
            <a:off x="3910374" y="3028889"/>
            <a:ext cx="914400" cy="160544"/>
          </a:xfrm>
          <a:prstGeom prst="rect">
            <a:avLst/>
          </a:prstGeom>
        </p:spPr>
      </p:pic>
      <p:pic>
        <p:nvPicPr>
          <p:cNvPr id="137" name="Checkbox04" descr="checkbox.png"/>
          <p:cNvPicPr>
            <a:picLocks noChangeAspect="1"/>
          </p:cNvPicPr>
          <p:nvPr/>
        </p:nvPicPr>
        <p:blipFill>
          <a:blip r:embed="rId11"/>
          <a:stretch>
            <a:fillRect/>
          </a:stretch>
        </p:blipFill>
        <p:spPr>
          <a:xfrm>
            <a:off x="3910374" y="3261476"/>
            <a:ext cx="914400" cy="160544"/>
          </a:xfrm>
          <a:prstGeom prst="rect">
            <a:avLst/>
          </a:prstGeom>
        </p:spPr>
      </p:pic>
      <p:pic>
        <p:nvPicPr>
          <p:cNvPr id="138" name="Checkbox 05" descr="checkbox.png"/>
          <p:cNvPicPr>
            <a:picLocks noChangeAspect="1"/>
          </p:cNvPicPr>
          <p:nvPr/>
        </p:nvPicPr>
        <p:blipFill>
          <a:blip r:embed="rId11"/>
          <a:stretch>
            <a:fillRect/>
          </a:stretch>
        </p:blipFill>
        <p:spPr>
          <a:xfrm>
            <a:off x="3910374" y="3494062"/>
            <a:ext cx="914400" cy="160544"/>
          </a:xfrm>
          <a:prstGeom prst="rect">
            <a:avLst/>
          </a:prstGeom>
        </p:spPr>
      </p:pic>
      <p:pic>
        <p:nvPicPr>
          <p:cNvPr id="139" name="spark" descr="spark.gif"/>
          <p:cNvPicPr>
            <a:picLocks noChangeAspect="1"/>
          </p:cNvPicPr>
          <p:nvPr/>
        </p:nvPicPr>
        <p:blipFill>
          <a:blip r:embed="rId10" cstate="print"/>
          <a:stretch>
            <a:fillRect/>
          </a:stretch>
        </p:blipFill>
        <p:spPr>
          <a:xfrm>
            <a:off x="6458206" y="2208245"/>
            <a:ext cx="571500" cy="571500"/>
          </a:xfrm>
          <a:prstGeom prst="rect">
            <a:avLst/>
          </a:prstGeom>
        </p:spPr>
      </p:pic>
      <p:pic>
        <p:nvPicPr>
          <p:cNvPr id="140" name="spark" descr="spark.gif"/>
          <p:cNvPicPr>
            <a:picLocks noChangeAspect="1"/>
          </p:cNvPicPr>
          <p:nvPr/>
        </p:nvPicPr>
        <p:blipFill>
          <a:blip r:embed="rId10" cstate="print"/>
          <a:stretch>
            <a:fillRect/>
          </a:stretch>
        </p:blipFill>
        <p:spPr>
          <a:xfrm>
            <a:off x="6458206" y="2208245"/>
            <a:ext cx="571500" cy="571500"/>
          </a:xfrm>
          <a:prstGeom prst="rect">
            <a:avLst/>
          </a:prstGeom>
        </p:spPr>
      </p:pic>
      <p:pic>
        <p:nvPicPr>
          <p:cNvPr id="141" name="spark" descr="spark.gif"/>
          <p:cNvPicPr>
            <a:picLocks noChangeAspect="1"/>
          </p:cNvPicPr>
          <p:nvPr/>
        </p:nvPicPr>
        <p:blipFill>
          <a:blip r:embed="rId10" cstate="print"/>
          <a:stretch>
            <a:fillRect/>
          </a:stretch>
        </p:blipFill>
        <p:spPr>
          <a:xfrm>
            <a:off x="6458206" y="2208245"/>
            <a:ext cx="571500" cy="571500"/>
          </a:xfrm>
          <a:prstGeom prst="rect">
            <a:avLst/>
          </a:prstGeom>
        </p:spPr>
      </p:pic>
      <p:pic>
        <p:nvPicPr>
          <p:cNvPr id="142" name="spark" descr="spark.gif"/>
          <p:cNvPicPr>
            <a:picLocks noChangeAspect="1"/>
          </p:cNvPicPr>
          <p:nvPr/>
        </p:nvPicPr>
        <p:blipFill>
          <a:blip r:embed="rId10" cstate="print"/>
          <a:stretch>
            <a:fillRect/>
          </a:stretch>
        </p:blipFill>
        <p:spPr>
          <a:xfrm>
            <a:off x="6458206" y="2208245"/>
            <a:ext cx="571500" cy="571500"/>
          </a:xfrm>
          <a:prstGeom prst="rect">
            <a:avLst/>
          </a:prstGeom>
        </p:spPr>
      </p:pic>
      <p:pic>
        <p:nvPicPr>
          <p:cNvPr id="143" name="OFF VM 01" descr="offline-vm.png"/>
          <p:cNvPicPr>
            <a:picLocks noChangeAspect="1"/>
          </p:cNvPicPr>
          <p:nvPr/>
        </p:nvPicPr>
        <p:blipFill>
          <a:blip r:embed="rId12" cstate="print"/>
          <a:stretch>
            <a:fillRect/>
          </a:stretch>
        </p:blipFill>
        <p:spPr>
          <a:xfrm>
            <a:off x="1068195" y="5617815"/>
            <a:ext cx="1600200" cy="725864"/>
          </a:xfrm>
          <a:prstGeom prst="rect">
            <a:avLst/>
          </a:prstGeom>
        </p:spPr>
      </p:pic>
      <p:pic>
        <p:nvPicPr>
          <p:cNvPr id="144" name="OFF VM 02" descr="offline-vm.png"/>
          <p:cNvPicPr>
            <a:picLocks noChangeAspect="1"/>
          </p:cNvPicPr>
          <p:nvPr/>
        </p:nvPicPr>
        <p:blipFill>
          <a:blip r:embed="rId12" cstate="print"/>
          <a:stretch>
            <a:fillRect/>
          </a:stretch>
        </p:blipFill>
        <p:spPr>
          <a:xfrm>
            <a:off x="1068195" y="5377058"/>
            <a:ext cx="1600200" cy="725864"/>
          </a:xfrm>
          <a:prstGeom prst="rect">
            <a:avLst/>
          </a:prstGeom>
        </p:spPr>
      </p:pic>
      <p:pic>
        <p:nvPicPr>
          <p:cNvPr id="145" name="OFF VM 03" descr="offline-vm.png"/>
          <p:cNvPicPr>
            <a:picLocks noChangeAspect="1"/>
          </p:cNvPicPr>
          <p:nvPr/>
        </p:nvPicPr>
        <p:blipFill>
          <a:blip r:embed="rId12" cstate="print"/>
          <a:stretch>
            <a:fillRect/>
          </a:stretch>
        </p:blipFill>
        <p:spPr>
          <a:xfrm>
            <a:off x="1068195" y="5136301"/>
            <a:ext cx="1600200" cy="725864"/>
          </a:xfrm>
          <a:prstGeom prst="rect">
            <a:avLst/>
          </a:prstGeom>
        </p:spPr>
      </p:pic>
      <p:pic>
        <p:nvPicPr>
          <p:cNvPr id="146" name="OFF VM 04" descr="offline-vm.png"/>
          <p:cNvPicPr>
            <a:picLocks noChangeAspect="1"/>
          </p:cNvPicPr>
          <p:nvPr/>
        </p:nvPicPr>
        <p:blipFill>
          <a:blip r:embed="rId12" cstate="print"/>
          <a:stretch>
            <a:fillRect/>
          </a:stretch>
        </p:blipFill>
        <p:spPr>
          <a:xfrm>
            <a:off x="1068195" y="4895544"/>
            <a:ext cx="1600200" cy="725864"/>
          </a:xfrm>
          <a:prstGeom prst="rect">
            <a:avLst/>
          </a:prstGeom>
        </p:spPr>
      </p:pic>
      <p:pic>
        <p:nvPicPr>
          <p:cNvPr id="147" name="OFF VM 05" descr="offline-vm.png"/>
          <p:cNvPicPr>
            <a:picLocks noChangeAspect="1"/>
          </p:cNvPicPr>
          <p:nvPr/>
        </p:nvPicPr>
        <p:blipFill>
          <a:blip r:embed="rId12" cstate="print"/>
          <a:stretch>
            <a:fillRect/>
          </a:stretch>
        </p:blipFill>
        <p:spPr>
          <a:xfrm>
            <a:off x="1068195" y="4654787"/>
            <a:ext cx="1600200" cy="725864"/>
          </a:xfrm>
          <a:prstGeom prst="rect">
            <a:avLst/>
          </a:prstGeom>
        </p:spPr>
      </p:pic>
      <p:pic>
        <p:nvPicPr>
          <p:cNvPr id="148" name="OFF VM 06" descr="offline-vm.png"/>
          <p:cNvPicPr>
            <a:picLocks noChangeAspect="1"/>
          </p:cNvPicPr>
          <p:nvPr/>
        </p:nvPicPr>
        <p:blipFill>
          <a:blip r:embed="rId12" cstate="print"/>
          <a:stretch>
            <a:fillRect/>
          </a:stretch>
        </p:blipFill>
        <p:spPr>
          <a:xfrm>
            <a:off x="1068195" y="4414030"/>
            <a:ext cx="1600200" cy="725864"/>
          </a:xfrm>
          <a:prstGeom prst="rect">
            <a:avLst/>
          </a:prstGeom>
        </p:spPr>
      </p:pic>
      <p:pic>
        <p:nvPicPr>
          <p:cNvPr id="149" name="OFF VM 07" descr="offline-vm.png"/>
          <p:cNvPicPr>
            <a:picLocks noChangeAspect="1"/>
          </p:cNvPicPr>
          <p:nvPr/>
        </p:nvPicPr>
        <p:blipFill>
          <a:blip r:embed="rId12" cstate="print"/>
          <a:stretch>
            <a:fillRect/>
          </a:stretch>
        </p:blipFill>
        <p:spPr>
          <a:xfrm>
            <a:off x="1068195" y="4173273"/>
            <a:ext cx="1600200" cy="725864"/>
          </a:xfrm>
          <a:prstGeom prst="rect">
            <a:avLst/>
          </a:prstGeom>
        </p:spPr>
      </p:pic>
      <p:pic>
        <p:nvPicPr>
          <p:cNvPr id="150" name="magnifier" descr="magnifying glass.png"/>
          <p:cNvPicPr>
            <a:picLocks noChangeAspect="1"/>
          </p:cNvPicPr>
          <p:nvPr/>
        </p:nvPicPr>
        <p:blipFill>
          <a:blip r:embed="rId13"/>
          <a:stretch>
            <a:fillRect/>
          </a:stretch>
        </p:blipFill>
        <p:spPr>
          <a:xfrm>
            <a:off x="1295388" y="1969013"/>
            <a:ext cx="1060878" cy="1238513"/>
          </a:xfrm>
          <a:prstGeom prst="rect">
            <a:avLst/>
          </a:prstGeom>
        </p:spPr>
      </p:pic>
      <p:pic>
        <p:nvPicPr>
          <p:cNvPr id="151" name="spark" descr="spark.gif"/>
          <p:cNvPicPr>
            <a:picLocks noChangeAspect="1"/>
          </p:cNvPicPr>
          <p:nvPr/>
        </p:nvPicPr>
        <p:blipFill>
          <a:blip r:embed="rId10" cstate="print"/>
          <a:stretch>
            <a:fillRect/>
          </a:stretch>
        </p:blipFill>
        <p:spPr>
          <a:xfrm>
            <a:off x="3708656" y="2362713"/>
            <a:ext cx="571500" cy="571500"/>
          </a:xfrm>
          <a:prstGeom prst="rect">
            <a:avLst/>
          </a:prstGeom>
        </p:spPr>
      </p:pic>
      <p:pic>
        <p:nvPicPr>
          <p:cNvPr id="152" name="Picture 151" descr="green-chackmark.png"/>
          <p:cNvPicPr>
            <a:picLocks noChangeAspect="1"/>
          </p:cNvPicPr>
          <p:nvPr/>
        </p:nvPicPr>
        <p:blipFill>
          <a:blip r:embed="rId14"/>
          <a:stretch>
            <a:fillRect/>
          </a:stretch>
        </p:blipFill>
        <p:spPr>
          <a:xfrm>
            <a:off x="3921224" y="2478136"/>
            <a:ext cx="191531" cy="226354"/>
          </a:xfrm>
          <a:prstGeom prst="rect">
            <a:avLst/>
          </a:prstGeom>
        </p:spPr>
      </p:pic>
      <p:pic>
        <p:nvPicPr>
          <p:cNvPr id="153" name="spark" descr="spark.gif"/>
          <p:cNvPicPr>
            <a:picLocks noChangeAspect="1"/>
          </p:cNvPicPr>
          <p:nvPr/>
        </p:nvPicPr>
        <p:blipFill>
          <a:blip r:embed="rId10" cstate="print"/>
          <a:stretch>
            <a:fillRect/>
          </a:stretch>
        </p:blipFill>
        <p:spPr>
          <a:xfrm>
            <a:off x="3711832" y="2598456"/>
            <a:ext cx="571500" cy="571500"/>
          </a:xfrm>
          <a:prstGeom prst="rect">
            <a:avLst/>
          </a:prstGeom>
        </p:spPr>
      </p:pic>
      <p:pic>
        <p:nvPicPr>
          <p:cNvPr id="154" name="Picture 153" descr="green-chackmark.png"/>
          <p:cNvPicPr>
            <a:picLocks noChangeAspect="1"/>
          </p:cNvPicPr>
          <p:nvPr/>
        </p:nvPicPr>
        <p:blipFill>
          <a:blip r:embed="rId14"/>
          <a:stretch>
            <a:fillRect/>
          </a:stretch>
        </p:blipFill>
        <p:spPr>
          <a:xfrm>
            <a:off x="3921224" y="2713879"/>
            <a:ext cx="191531" cy="226354"/>
          </a:xfrm>
          <a:prstGeom prst="rect">
            <a:avLst/>
          </a:prstGeom>
        </p:spPr>
      </p:pic>
      <p:pic>
        <p:nvPicPr>
          <p:cNvPr id="155" name="spark" descr="spark.gif"/>
          <p:cNvPicPr>
            <a:picLocks noChangeAspect="1"/>
          </p:cNvPicPr>
          <p:nvPr/>
        </p:nvPicPr>
        <p:blipFill>
          <a:blip r:embed="rId10" cstate="print"/>
          <a:stretch>
            <a:fillRect/>
          </a:stretch>
        </p:blipFill>
        <p:spPr>
          <a:xfrm>
            <a:off x="3714214" y="2831818"/>
            <a:ext cx="571500" cy="571500"/>
          </a:xfrm>
          <a:prstGeom prst="rect">
            <a:avLst/>
          </a:prstGeom>
        </p:spPr>
      </p:pic>
      <p:pic>
        <p:nvPicPr>
          <p:cNvPr id="156" name="Picture 155" descr="green-chackmark.png"/>
          <p:cNvPicPr>
            <a:picLocks noChangeAspect="1"/>
          </p:cNvPicPr>
          <p:nvPr/>
        </p:nvPicPr>
        <p:blipFill>
          <a:blip r:embed="rId14"/>
          <a:stretch>
            <a:fillRect/>
          </a:stretch>
        </p:blipFill>
        <p:spPr>
          <a:xfrm>
            <a:off x="3921224" y="2947241"/>
            <a:ext cx="191531" cy="226354"/>
          </a:xfrm>
          <a:prstGeom prst="rect">
            <a:avLst/>
          </a:prstGeom>
        </p:spPr>
      </p:pic>
      <p:pic>
        <p:nvPicPr>
          <p:cNvPr id="157" name="spark" descr="spark.gif"/>
          <p:cNvPicPr>
            <a:picLocks noChangeAspect="1"/>
          </p:cNvPicPr>
          <p:nvPr/>
        </p:nvPicPr>
        <p:blipFill>
          <a:blip r:embed="rId10" cstate="print"/>
          <a:stretch>
            <a:fillRect/>
          </a:stretch>
        </p:blipFill>
        <p:spPr>
          <a:xfrm>
            <a:off x="3711832" y="3067562"/>
            <a:ext cx="571500" cy="571500"/>
          </a:xfrm>
          <a:prstGeom prst="rect">
            <a:avLst/>
          </a:prstGeom>
        </p:spPr>
      </p:pic>
      <p:pic>
        <p:nvPicPr>
          <p:cNvPr id="158" name="Picture 157" descr="green-chackmark.png"/>
          <p:cNvPicPr>
            <a:picLocks noChangeAspect="1"/>
          </p:cNvPicPr>
          <p:nvPr/>
        </p:nvPicPr>
        <p:blipFill>
          <a:blip r:embed="rId14"/>
          <a:stretch>
            <a:fillRect/>
          </a:stretch>
        </p:blipFill>
        <p:spPr>
          <a:xfrm>
            <a:off x="3921224" y="3182985"/>
            <a:ext cx="191531" cy="226354"/>
          </a:xfrm>
          <a:prstGeom prst="rect">
            <a:avLst/>
          </a:prstGeom>
        </p:spPr>
      </p:pic>
      <p:pic>
        <p:nvPicPr>
          <p:cNvPr id="159" name="spark" descr="spark.gif"/>
          <p:cNvPicPr>
            <a:picLocks noChangeAspect="1"/>
          </p:cNvPicPr>
          <p:nvPr/>
        </p:nvPicPr>
        <p:blipFill>
          <a:blip r:embed="rId10" cstate="print"/>
          <a:stretch>
            <a:fillRect/>
          </a:stretch>
        </p:blipFill>
        <p:spPr>
          <a:xfrm>
            <a:off x="3718976" y="3298543"/>
            <a:ext cx="571500" cy="571500"/>
          </a:xfrm>
          <a:prstGeom prst="rect">
            <a:avLst/>
          </a:prstGeom>
        </p:spPr>
      </p:pic>
      <p:pic>
        <p:nvPicPr>
          <p:cNvPr id="160" name="Picture 159" descr="green-chackmark.png"/>
          <p:cNvPicPr>
            <a:picLocks noChangeAspect="1"/>
          </p:cNvPicPr>
          <p:nvPr/>
        </p:nvPicPr>
        <p:blipFill>
          <a:blip r:embed="rId14"/>
          <a:stretch>
            <a:fillRect/>
          </a:stretch>
        </p:blipFill>
        <p:spPr>
          <a:xfrm>
            <a:off x="3921224" y="3413966"/>
            <a:ext cx="191531" cy="226354"/>
          </a:xfrm>
          <a:prstGeom prst="rect">
            <a:avLst/>
          </a:prstGeom>
        </p:spPr>
      </p:pic>
      <p:sp>
        <p:nvSpPr>
          <p:cNvPr id="161" name="Right Arrow 160"/>
          <p:cNvSpPr/>
          <p:nvPr/>
        </p:nvSpPr>
        <p:spPr>
          <a:xfrm>
            <a:off x="3627120" y="5050467"/>
            <a:ext cx="662940" cy="723900"/>
          </a:xfrm>
          <a:prstGeom prst="rightArrow">
            <a:avLst/>
          </a:prstGeom>
          <a:solidFill>
            <a:srgbClr val="CEE2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ight Arrow 161"/>
          <p:cNvSpPr/>
          <p:nvPr/>
        </p:nvSpPr>
        <p:spPr>
          <a:xfrm flipH="1">
            <a:off x="3627120" y="5050467"/>
            <a:ext cx="662940" cy="723900"/>
          </a:xfrm>
          <a:prstGeom prst="rightArrow">
            <a:avLst/>
          </a:prstGeom>
          <a:solidFill>
            <a:srgbClr val="CEE2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0"/>
                                        </p:tgtEl>
                                        <p:attrNameLst>
                                          <p:attrName>style.visibility</p:attrName>
                                        </p:attrNameLst>
                                      </p:cBhvr>
                                      <p:to>
                                        <p:strVal val="visible"/>
                                      </p:to>
                                    </p:set>
                                    <p:animEffect transition="in" filter="fade">
                                      <p:cBhvr>
                                        <p:cTn id="7" dur="500"/>
                                        <p:tgtEl>
                                          <p:spTgt spid="150"/>
                                        </p:tgtEl>
                                      </p:cBhvr>
                                    </p:animEffect>
                                  </p:childTnLst>
                                </p:cTn>
                              </p:par>
                            </p:childTnLst>
                          </p:cTn>
                        </p:par>
                        <p:par>
                          <p:cTn id="8" fill="hold">
                            <p:stCondLst>
                              <p:cond delay="500"/>
                            </p:stCondLst>
                            <p:childTnLst>
                              <p:par>
                                <p:cTn id="9" presetID="42" presetClass="path" presetSubtype="0" accel="50000" decel="50000" fill="hold" nodeType="afterEffect">
                                  <p:stCondLst>
                                    <p:cond delay="0"/>
                                  </p:stCondLst>
                                  <p:childTnLst>
                                    <p:animMotion origin="layout" path="M -2.77778E-6 3.33333E-6 L -2.77778E-6 0.56666 " pathEditMode="relative" rAng="0" ptsTypes="AA">
                                      <p:cBhvr>
                                        <p:cTn id="10" dur="2000" fill="hold"/>
                                        <p:tgtEl>
                                          <p:spTgt spid="150"/>
                                        </p:tgtEl>
                                        <p:attrNameLst>
                                          <p:attrName>ppt_x</p:attrName>
                                          <p:attrName>ppt_y</p:attrName>
                                        </p:attrNameLst>
                                      </p:cBhvr>
                                      <p:rCtr x="0" y="283"/>
                                    </p:animMotion>
                                  </p:childTnLst>
                                </p:cTn>
                              </p:par>
                            </p:childTnLst>
                          </p:cTn>
                        </p:par>
                        <p:par>
                          <p:cTn id="11" fill="hold">
                            <p:stCondLst>
                              <p:cond delay="2500"/>
                            </p:stCondLst>
                            <p:childTnLst>
                              <p:par>
                                <p:cTn id="12" presetID="64" presetClass="path" presetSubtype="0" accel="50000" decel="50000" fill="hold" nodeType="afterEffect">
                                  <p:stCondLst>
                                    <p:cond delay="0"/>
                                  </p:stCondLst>
                                  <p:childTnLst>
                                    <p:animMotion origin="layout" path="M -2.77778E-6 0.56666 L -2.77778E-6 0.33032 " pathEditMode="relative" rAng="0" ptsTypes="AA">
                                      <p:cBhvr>
                                        <p:cTn id="13" dur="2000" fill="hold"/>
                                        <p:tgtEl>
                                          <p:spTgt spid="150"/>
                                        </p:tgtEl>
                                        <p:attrNameLst>
                                          <p:attrName>ppt_x</p:attrName>
                                          <p:attrName>ppt_y</p:attrName>
                                        </p:attrNameLst>
                                      </p:cBhvr>
                                      <p:rCtr x="0" y="-118"/>
                                    </p:animMotion>
                                  </p:childTnLst>
                                </p:cTn>
                              </p:par>
                            </p:childTnLst>
                          </p:cTn>
                        </p:par>
                        <p:par>
                          <p:cTn id="14" fill="hold">
                            <p:stCondLst>
                              <p:cond delay="4500"/>
                            </p:stCondLst>
                            <p:childTnLst>
                              <p:par>
                                <p:cTn id="15" presetID="10" presetClass="exit" presetSubtype="0" fill="hold" nodeType="afterEffect">
                                  <p:stCondLst>
                                    <p:cond delay="0"/>
                                  </p:stCondLst>
                                  <p:childTnLst>
                                    <p:animEffect transition="out" filter="fade">
                                      <p:cBhvr>
                                        <p:cTn id="16" dur="500"/>
                                        <p:tgtEl>
                                          <p:spTgt spid="150"/>
                                        </p:tgtEl>
                                      </p:cBhvr>
                                    </p:animEffect>
                                    <p:set>
                                      <p:cBhvr>
                                        <p:cTn id="17" dur="1" fill="hold">
                                          <p:stCondLst>
                                            <p:cond delay="499"/>
                                          </p:stCondLst>
                                        </p:cTn>
                                        <p:tgtEl>
                                          <p:spTgt spid="150"/>
                                        </p:tgtEl>
                                        <p:attrNameLst>
                                          <p:attrName>style.visibility</p:attrName>
                                        </p:attrNameLst>
                                      </p:cBhvr>
                                      <p:to>
                                        <p:strVal val="hidden"/>
                                      </p:to>
                                    </p:set>
                                  </p:childTnLst>
                                </p:cTn>
                              </p:par>
                              <p:par>
                                <p:cTn id="18" presetID="10" presetClass="entr" presetSubtype="0" fill="hold" nodeType="withEffect">
                                  <p:stCondLst>
                                    <p:cond delay="0"/>
                                  </p:stCondLst>
                                  <p:childTnLst>
                                    <p:set>
                                      <p:cBhvr>
                                        <p:cTn id="19" dur="1" fill="hold">
                                          <p:stCondLst>
                                            <p:cond delay="0"/>
                                          </p:stCondLst>
                                        </p:cTn>
                                        <p:tgtEl>
                                          <p:spTgt spid="132"/>
                                        </p:tgtEl>
                                        <p:attrNameLst>
                                          <p:attrName>style.visibility</p:attrName>
                                        </p:attrNameLst>
                                      </p:cBhvr>
                                      <p:to>
                                        <p:strVal val="visible"/>
                                      </p:to>
                                    </p:set>
                                    <p:animEffect transition="in" filter="fade">
                                      <p:cBhvr>
                                        <p:cTn id="20" dur="2000"/>
                                        <p:tgtEl>
                                          <p:spTgt spid="13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3"/>
                                        </p:tgtEl>
                                        <p:attrNameLst>
                                          <p:attrName>style.visibility</p:attrName>
                                        </p:attrNameLst>
                                      </p:cBhvr>
                                      <p:to>
                                        <p:strVal val="visible"/>
                                      </p:to>
                                    </p:set>
                                    <p:animEffect transition="in" filter="fade">
                                      <p:cBhvr>
                                        <p:cTn id="25" dur="1000"/>
                                        <p:tgtEl>
                                          <p:spTgt spid="133"/>
                                        </p:tgtEl>
                                      </p:cBhvr>
                                    </p:animEffect>
                                  </p:childTnLst>
                                </p:cTn>
                              </p:par>
                            </p:childTnLst>
                          </p:cTn>
                        </p:par>
                        <p:par>
                          <p:cTn id="26" fill="hold">
                            <p:stCondLst>
                              <p:cond delay="1000"/>
                            </p:stCondLst>
                            <p:childTnLst>
                              <p:par>
                                <p:cTn id="27" presetID="35" presetClass="path" presetSubtype="0" accel="50000" decel="50000" fill="hold" nodeType="afterEffect">
                                  <p:stCondLst>
                                    <p:cond delay="0"/>
                                  </p:stCondLst>
                                  <p:childTnLst>
                                    <p:animMotion origin="layout" path="M 0 7.40741E-7 L -0.30104 0.02083 " pathEditMode="relative" rAng="0" ptsTypes="AA">
                                      <p:cBhvr>
                                        <p:cTn id="28" dur="1000" fill="hold"/>
                                        <p:tgtEl>
                                          <p:spTgt spid="133"/>
                                        </p:tgtEl>
                                        <p:attrNameLst>
                                          <p:attrName>ppt_x</p:attrName>
                                          <p:attrName>ppt_y</p:attrName>
                                        </p:attrNameLst>
                                      </p:cBhvr>
                                      <p:rCtr x="-151" y="10"/>
                                    </p:animMotion>
                                  </p:childTnLst>
                                </p:cTn>
                              </p:par>
                            </p:childTnLst>
                          </p:cTn>
                        </p:par>
                        <p:par>
                          <p:cTn id="29" fill="hold">
                            <p:stCondLst>
                              <p:cond delay="2000"/>
                            </p:stCondLst>
                            <p:childTnLst>
                              <p:par>
                                <p:cTn id="30" presetID="10" presetClass="exit" presetSubtype="0" fill="hold" nodeType="afterEffect">
                                  <p:stCondLst>
                                    <p:cond delay="0"/>
                                  </p:stCondLst>
                                  <p:childTnLst>
                                    <p:animEffect transition="out" filter="fade">
                                      <p:cBhvr>
                                        <p:cTn id="31" dur="1000"/>
                                        <p:tgtEl>
                                          <p:spTgt spid="133"/>
                                        </p:tgtEl>
                                      </p:cBhvr>
                                    </p:animEffect>
                                    <p:set>
                                      <p:cBhvr>
                                        <p:cTn id="32" dur="1" fill="hold">
                                          <p:stCondLst>
                                            <p:cond delay="999"/>
                                          </p:stCondLst>
                                        </p:cTn>
                                        <p:tgtEl>
                                          <p:spTgt spid="133"/>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134"/>
                                        </p:tgtEl>
                                        <p:attrNameLst>
                                          <p:attrName>style.visibility</p:attrName>
                                        </p:attrNameLst>
                                      </p:cBhvr>
                                      <p:to>
                                        <p:strVal val="visible"/>
                                      </p:to>
                                    </p:set>
                                    <p:animEffect transition="in" filter="fade">
                                      <p:cBhvr>
                                        <p:cTn id="35" dur="1000"/>
                                        <p:tgtEl>
                                          <p:spTgt spid="134"/>
                                        </p:tgtEl>
                                      </p:cBhvr>
                                    </p:animEffect>
                                  </p:childTnLst>
                                </p:cTn>
                              </p:par>
                              <p:par>
                                <p:cTn id="36" presetID="9" presetClass="exit" presetSubtype="0" fill="hold" nodeType="withEffect">
                                  <p:stCondLst>
                                    <p:cond delay="0"/>
                                  </p:stCondLst>
                                  <p:childTnLst>
                                    <p:animEffect transition="out" filter="dissolve">
                                      <p:cBhvr>
                                        <p:cTn id="37" dur="1000"/>
                                        <p:tgtEl>
                                          <p:spTgt spid="149"/>
                                        </p:tgtEl>
                                      </p:cBhvr>
                                    </p:animEffect>
                                    <p:set>
                                      <p:cBhvr>
                                        <p:cTn id="38" dur="1" fill="hold">
                                          <p:stCondLst>
                                            <p:cond delay="999"/>
                                          </p:stCondLst>
                                        </p:cTn>
                                        <p:tgtEl>
                                          <p:spTgt spid="149"/>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161"/>
                                        </p:tgtEl>
                                        <p:attrNameLst>
                                          <p:attrName>style.visibility</p:attrName>
                                        </p:attrNameLst>
                                      </p:cBhvr>
                                      <p:to>
                                        <p:strVal val="visible"/>
                                      </p:to>
                                    </p:set>
                                    <p:animEffect transition="in" filter="fade">
                                      <p:cBhvr>
                                        <p:cTn id="41" dur="1000"/>
                                        <p:tgtEl>
                                          <p:spTgt spid="161"/>
                                        </p:tgtEl>
                                      </p:cBhvr>
                                    </p:animEffect>
                                  </p:childTnLst>
                                </p:cTn>
                              </p:par>
                            </p:childTnLst>
                          </p:cTn>
                        </p:par>
                        <p:par>
                          <p:cTn id="42" fill="hold">
                            <p:stCondLst>
                              <p:cond delay="3000"/>
                            </p:stCondLst>
                            <p:childTnLst>
                              <p:par>
                                <p:cTn id="43" presetID="9" presetClass="entr" presetSubtype="0" fill="hold" nodeType="afterEffect">
                                  <p:stCondLst>
                                    <p:cond delay="0"/>
                                  </p:stCondLst>
                                  <p:childTnLst>
                                    <p:set>
                                      <p:cBhvr>
                                        <p:cTn id="44" dur="1" fill="hold">
                                          <p:stCondLst>
                                            <p:cond delay="0"/>
                                          </p:stCondLst>
                                        </p:cTn>
                                        <p:tgtEl>
                                          <p:spTgt spid="128"/>
                                        </p:tgtEl>
                                        <p:attrNameLst>
                                          <p:attrName>style.visibility</p:attrName>
                                        </p:attrNameLst>
                                      </p:cBhvr>
                                      <p:to>
                                        <p:strVal val="visible"/>
                                      </p:to>
                                    </p:set>
                                    <p:animEffect transition="in" filter="dissolve">
                                      <p:cBhvr>
                                        <p:cTn id="45" dur="1000"/>
                                        <p:tgtEl>
                                          <p:spTgt spid="128"/>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39"/>
                                        </p:tgtEl>
                                        <p:attrNameLst>
                                          <p:attrName>style.visibility</p:attrName>
                                        </p:attrNameLst>
                                      </p:cBhvr>
                                      <p:to>
                                        <p:strVal val="visible"/>
                                      </p:to>
                                    </p:set>
                                    <p:animEffect transition="in" filter="fade">
                                      <p:cBhvr>
                                        <p:cTn id="50" dur="1000"/>
                                        <p:tgtEl>
                                          <p:spTgt spid="139"/>
                                        </p:tgtEl>
                                      </p:cBhvr>
                                    </p:animEffect>
                                  </p:childTnLst>
                                </p:cTn>
                              </p:par>
                            </p:childTnLst>
                          </p:cTn>
                        </p:par>
                        <p:par>
                          <p:cTn id="51" fill="hold">
                            <p:stCondLst>
                              <p:cond delay="1000"/>
                            </p:stCondLst>
                            <p:childTnLst>
                              <p:par>
                                <p:cTn id="52" presetID="35" presetClass="path" presetSubtype="0" accel="50000" decel="50000" fill="hold" nodeType="afterEffect">
                                  <p:stCondLst>
                                    <p:cond delay="0"/>
                                  </p:stCondLst>
                                  <p:childTnLst>
                                    <p:animMotion origin="layout" path="M 0 7.40741E-7 L -0.3033 0.05648 " pathEditMode="relative" rAng="0" ptsTypes="AA">
                                      <p:cBhvr>
                                        <p:cTn id="53" dur="1000" fill="hold"/>
                                        <p:tgtEl>
                                          <p:spTgt spid="139"/>
                                        </p:tgtEl>
                                        <p:attrNameLst>
                                          <p:attrName>ppt_x</p:attrName>
                                          <p:attrName>ppt_y</p:attrName>
                                        </p:attrNameLst>
                                      </p:cBhvr>
                                      <p:rCtr x="-152" y="28"/>
                                    </p:animMotion>
                                  </p:childTnLst>
                                </p:cTn>
                              </p:par>
                            </p:childTnLst>
                          </p:cTn>
                        </p:par>
                        <p:par>
                          <p:cTn id="54" fill="hold">
                            <p:stCondLst>
                              <p:cond delay="2000"/>
                            </p:stCondLst>
                            <p:childTnLst>
                              <p:par>
                                <p:cTn id="55" presetID="10" presetClass="exit" presetSubtype="0" fill="hold" nodeType="afterEffect">
                                  <p:stCondLst>
                                    <p:cond delay="0"/>
                                  </p:stCondLst>
                                  <p:childTnLst>
                                    <p:animEffect transition="out" filter="fade">
                                      <p:cBhvr>
                                        <p:cTn id="56" dur="1000"/>
                                        <p:tgtEl>
                                          <p:spTgt spid="139"/>
                                        </p:tgtEl>
                                      </p:cBhvr>
                                    </p:animEffect>
                                    <p:set>
                                      <p:cBhvr>
                                        <p:cTn id="57" dur="1" fill="hold">
                                          <p:stCondLst>
                                            <p:cond delay="999"/>
                                          </p:stCondLst>
                                        </p:cTn>
                                        <p:tgtEl>
                                          <p:spTgt spid="139"/>
                                        </p:tgtEl>
                                        <p:attrNameLst>
                                          <p:attrName>style.visibility</p:attrName>
                                        </p:attrNameLst>
                                      </p:cBhvr>
                                      <p:to>
                                        <p:strVal val="hidden"/>
                                      </p:to>
                                    </p:set>
                                  </p:childTnLst>
                                </p:cTn>
                              </p:par>
                              <p:par>
                                <p:cTn id="58" presetID="10" presetClass="entr" presetSubtype="0" fill="hold" nodeType="withEffect">
                                  <p:stCondLst>
                                    <p:cond delay="0"/>
                                  </p:stCondLst>
                                  <p:childTnLst>
                                    <p:set>
                                      <p:cBhvr>
                                        <p:cTn id="59" dur="1" fill="hold">
                                          <p:stCondLst>
                                            <p:cond delay="0"/>
                                          </p:stCondLst>
                                        </p:cTn>
                                        <p:tgtEl>
                                          <p:spTgt spid="135"/>
                                        </p:tgtEl>
                                        <p:attrNameLst>
                                          <p:attrName>style.visibility</p:attrName>
                                        </p:attrNameLst>
                                      </p:cBhvr>
                                      <p:to>
                                        <p:strVal val="visible"/>
                                      </p:to>
                                    </p:set>
                                    <p:animEffect transition="in" filter="fade">
                                      <p:cBhvr>
                                        <p:cTn id="60" dur="1000"/>
                                        <p:tgtEl>
                                          <p:spTgt spid="135"/>
                                        </p:tgtEl>
                                      </p:cBhvr>
                                    </p:animEffect>
                                  </p:childTnLst>
                                </p:cTn>
                              </p:par>
                              <p:par>
                                <p:cTn id="61" presetID="9" presetClass="exit" presetSubtype="0" fill="hold" nodeType="withEffect">
                                  <p:stCondLst>
                                    <p:cond delay="0"/>
                                  </p:stCondLst>
                                  <p:childTnLst>
                                    <p:animEffect transition="out" filter="dissolve">
                                      <p:cBhvr>
                                        <p:cTn id="62" dur="1000"/>
                                        <p:tgtEl>
                                          <p:spTgt spid="148"/>
                                        </p:tgtEl>
                                      </p:cBhvr>
                                    </p:animEffect>
                                    <p:set>
                                      <p:cBhvr>
                                        <p:cTn id="63" dur="1" fill="hold">
                                          <p:stCondLst>
                                            <p:cond delay="999"/>
                                          </p:stCondLst>
                                        </p:cTn>
                                        <p:tgtEl>
                                          <p:spTgt spid="148"/>
                                        </p:tgtEl>
                                        <p:attrNameLst>
                                          <p:attrName>style.visibility</p:attrName>
                                        </p:attrNameLst>
                                      </p:cBhvr>
                                      <p:to>
                                        <p:strVal val="hidden"/>
                                      </p:to>
                                    </p:set>
                                  </p:childTnLst>
                                </p:cTn>
                              </p:par>
                            </p:childTnLst>
                          </p:cTn>
                        </p:par>
                        <p:par>
                          <p:cTn id="64" fill="hold">
                            <p:stCondLst>
                              <p:cond delay="3000"/>
                            </p:stCondLst>
                            <p:childTnLst>
                              <p:par>
                                <p:cTn id="65" presetID="9" presetClass="entr" presetSubtype="0" fill="hold" nodeType="afterEffect">
                                  <p:stCondLst>
                                    <p:cond delay="0"/>
                                  </p:stCondLst>
                                  <p:childTnLst>
                                    <p:set>
                                      <p:cBhvr>
                                        <p:cTn id="66" dur="1" fill="hold">
                                          <p:stCondLst>
                                            <p:cond delay="0"/>
                                          </p:stCondLst>
                                        </p:cTn>
                                        <p:tgtEl>
                                          <p:spTgt spid="126"/>
                                        </p:tgtEl>
                                        <p:attrNameLst>
                                          <p:attrName>style.visibility</p:attrName>
                                        </p:attrNameLst>
                                      </p:cBhvr>
                                      <p:to>
                                        <p:strVal val="visible"/>
                                      </p:to>
                                    </p:set>
                                    <p:animEffect transition="in" filter="dissolve">
                                      <p:cBhvr>
                                        <p:cTn id="67" dur="1000"/>
                                        <p:tgtEl>
                                          <p:spTgt spid="126"/>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40"/>
                                        </p:tgtEl>
                                        <p:attrNameLst>
                                          <p:attrName>style.visibility</p:attrName>
                                        </p:attrNameLst>
                                      </p:cBhvr>
                                      <p:to>
                                        <p:strVal val="visible"/>
                                      </p:to>
                                    </p:set>
                                    <p:animEffect transition="in" filter="fade">
                                      <p:cBhvr>
                                        <p:cTn id="72" dur="1000"/>
                                        <p:tgtEl>
                                          <p:spTgt spid="140"/>
                                        </p:tgtEl>
                                      </p:cBhvr>
                                    </p:animEffect>
                                  </p:childTnLst>
                                </p:cTn>
                              </p:par>
                            </p:childTnLst>
                          </p:cTn>
                        </p:par>
                        <p:par>
                          <p:cTn id="73" fill="hold">
                            <p:stCondLst>
                              <p:cond delay="1000"/>
                            </p:stCondLst>
                            <p:childTnLst>
                              <p:par>
                                <p:cTn id="74" presetID="35" presetClass="path" presetSubtype="0" accel="50000" decel="50000" fill="hold" nodeType="afterEffect">
                                  <p:stCondLst>
                                    <p:cond delay="0"/>
                                  </p:stCondLst>
                                  <p:childTnLst>
                                    <p:animMotion origin="layout" path="M 0 7.40741E-7 L -0.30156 0.08981 " pathEditMode="relative" rAng="0" ptsTypes="AA">
                                      <p:cBhvr>
                                        <p:cTn id="75" dur="1000" fill="hold"/>
                                        <p:tgtEl>
                                          <p:spTgt spid="140"/>
                                        </p:tgtEl>
                                        <p:attrNameLst>
                                          <p:attrName>ppt_x</p:attrName>
                                          <p:attrName>ppt_y</p:attrName>
                                        </p:attrNameLst>
                                      </p:cBhvr>
                                      <p:rCtr x="-151" y="45"/>
                                    </p:animMotion>
                                  </p:childTnLst>
                                </p:cTn>
                              </p:par>
                            </p:childTnLst>
                          </p:cTn>
                        </p:par>
                        <p:par>
                          <p:cTn id="76" fill="hold">
                            <p:stCondLst>
                              <p:cond delay="2000"/>
                            </p:stCondLst>
                            <p:childTnLst>
                              <p:par>
                                <p:cTn id="77" presetID="10" presetClass="exit" presetSubtype="0" fill="hold" nodeType="afterEffect">
                                  <p:stCondLst>
                                    <p:cond delay="0"/>
                                  </p:stCondLst>
                                  <p:childTnLst>
                                    <p:animEffect transition="out" filter="fade">
                                      <p:cBhvr>
                                        <p:cTn id="78" dur="1000"/>
                                        <p:tgtEl>
                                          <p:spTgt spid="140"/>
                                        </p:tgtEl>
                                      </p:cBhvr>
                                    </p:animEffect>
                                    <p:set>
                                      <p:cBhvr>
                                        <p:cTn id="79" dur="1" fill="hold">
                                          <p:stCondLst>
                                            <p:cond delay="999"/>
                                          </p:stCondLst>
                                        </p:cTn>
                                        <p:tgtEl>
                                          <p:spTgt spid="140"/>
                                        </p:tgtEl>
                                        <p:attrNameLst>
                                          <p:attrName>style.visibility</p:attrName>
                                        </p:attrNameLst>
                                      </p:cBhvr>
                                      <p:to>
                                        <p:strVal val="hidden"/>
                                      </p:to>
                                    </p:set>
                                  </p:childTnLst>
                                </p:cTn>
                              </p:par>
                              <p:par>
                                <p:cTn id="80" presetID="10" presetClass="entr" presetSubtype="0" fill="hold" nodeType="withEffect">
                                  <p:stCondLst>
                                    <p:cond delay="0"/>
                                  </p:stCondLst>
                                  <p:childTnLst>
                                    <p:set>
                                      <p:cBhvr>
                                        <p:cTn id="81" dur="1" fill="hold">
                                          <p:stCondLst>
                                            <p:cond delay="0"/>
                                          </p:stCondLst>
                                        </p:cTn>
                                        <p:tgtEl>
                                          <p:spTgt spid="136"/>
                                        </p:tgtEl>
                                        <p:attrNameLst>
                                          <p:attrName>style.visibility</p:attrName>
                                        </p:attrNameLst>
                                      </p:cBhvr>
                                      <p:to>
                                        <p:strVal val="visible"/>
                                      </p:to>
                                    </p:set>
                                    <p:animEffect transition="in" filter="fade">
                                      <p:cBhvr>
                                        <p:cTn id="82" dur="1000"/>
                                        <p:tgtEl>
                                          <p:spTgt spid="136"/>
                                        </p:tgtEl>
                                      </p:cBhvr>
                                    </p:animEffect>
                                  </p:childTnLst>
                                </p:cTn>
                              </p:par>
                              <p:par>
                                <p:cTn id="83" presetID="9" presetClass="exit" presetSubtype="0" fill="hold" nodeType="withEffect">
                                  <p:stCondLst>
                                    <p:cond delay="0"/>
                                  </p:stCondLst>
                                  <p:childTnLst>
                                    <p:animEffect transition="out" filter="dissolve">
                                      <p:cBhvr>
                                        <p:cTn id="84" dur="1000"/>
                                        <p:tgtEl>
                                          <p:spTgt spid="147"/>
                                        </p:tgtEl>
                                      </p:cBhvr>
                                    </p:animEffect>
                                    <p:set>
                                      <p:cBhvr>
                                        <p:cTn id="85" dur="1" fill="hold">
                                          <p:stCondLst>
                                            <p:cond delay="999"/>
                                          </p:stCondLst>
                                        </p:cTn>
                                        <p:tgtEl>
                                          <p:spTgt spid="147"/>
                                        </p:tgtEl>
                                        <p:attrNameLst>
                                          <p:attrName>style.visibility</p:attrName>
                                        </p:attrNameLst>
                                      </p:cBhvr>
                                      <p:to>
                                        <p:strVal val="hidden"/>
                                      </p:to>
                                    </p:set>
                                  </p:childTnLst>
                                </p:cTn>
                              </p:par>
                            </p:childTnLst>
                          </p:cTn>
                        </p:par>
                        <p:par>
                          <p:cTn id="86" fill="hold">
                            <p:stCondLst>
                              <p:cond delay="3000"/>
                            </p:stCondLst>
                            <p:childTnLst>
                              <p:par>
                                <p:cTn id="87" presetID="9" presetClass="entr" presetSubtype="0" fill="hold" nodeType="afterEffect">
                                  <p:stCondLst>
                                    <p:cond delay="0"/>
                                  </p:stCondLst>
                                  <p:childTnLst>
                                    <p:set>
                                      <p:cBhvr>
                                        <p:cTn id="88" dur="1" fill="hold">
                                          <p:stCondLst>
                                            <p:cond delay="0"/>
                                          </p:stCondLst>
                                        </p:cTn>
                                        <p:tgtEl>
                                          <p:spTgt spid="129"/>
                                        </p:tgtEl>
                                        <p:attrNameLst>
                                          <p:attrName>style.visibility</p:attrName>
                                        </p:attrNameLst>
                                      </p:cBhvr>
                                      <p:to>
                                        <p:strVal val="visible"/>
                                      </p:to>
                                    </p:set>
                                    <p:animEffect transition="in" filter="dissolve">
                                      <p:cBhvr>
                                        <p:cTn id="89" dur="1000"/>
                                        <p:tgtEl>
                                          <p:spTgt spid="129"/>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141"/>
                                        </p:tgtEl>
                                        <p:attrNameLst>
                                          <p:attrName>style.visibility</p:attrName>
                                        </p:attrNameLst>
                                      </p:cBhvr>
                                      <p:to>
                                        <p:strVal val="visible"/>
                                      </p:to>
                                    </p:set>
                                    <p:animEffect transition="in" filter="fade">
                                      <p:cBhvr>
                                        <p:cTn id="94" dur="1000"/>
                                        <p:tgtEl>
                                          <p:spTgt spid="141"/>
                                        </p:tgtEl>
                                      </p:cBhvr>
                                    </p:animEffect>
                                  </p:childTnLst>
                                </p:cTn>
                              </p:par>
                            </p:childTnLst>
                          </p:cTn>
                        </p:par>
                        <p:par>
                          <p:cTn id="95" fill="hold">
                            <p:stCondLst>
                              <p:cond delay="1000"/>
                            </p:stCondLst>
                            <p:childTnLst>
                              <p:par>
                                <p:cTn id="96" presetID="35" presetClass="path" presetSubtype="0" accel="50000" decel="50000" fill="hold" nodeType="afterEffect">
                                  <p:stCondLst>
                                    <p:cond delay="0"/>
                                  </p:stCondLst>
                                  <p:childTnLst>
                                    <p:animMotion origin="layout" path="M 0 7.40741E-7 L -0.30156 0.12315 " pathEditMode="relative" rAng="0" ptsTypes="AA">
                                      <p:cBhvr>
                                        <p:cTn id="97" dur="1000" fill="hold"/>
                                        <p:tgtEl>
                                          <p:spTgt spid="141"/>
                                        </p:tgtEl>
                                        <p:attrNameLst>
                                          <p:attrName>ppt_x</p:attrName>
                                          <p:attrName>ppt_y</p:attrName>
                                        </p:attrNameLst>
                                      </p:cBhvr>
                                      <p:rCtr x="-151" y="62"/>
                                    </p:animMotion>
                                  </p:childTnLst>
                                </p:cTn>
                              </p:par>
                            </p:childTnLst>
                          </p:cTn>
                        </p:par>
                        <p:par>
                          <p:cTn id="98" fill="hold">
                            <p:stCondLst>
                              <p:cond delay="2000"/>
                            </p:stCondLst>
                            <p:childTnLst>
                              <p:par>
                                <p:cTn id="99" presetID="10" presetClass="exit" presetSubtype="0" fill="hold" nodeType="afterEffect">
                                  <p:stCondLst>
                                    <p:cond delay="0"/>
                                  </p:stCondLst>
                                  <p:childTnLst>
                                    <p:animEffect transition="out" filter="fade">
                                      <p:cBhvr>
                                        <p:cTn id="100" dur="1000"/>
                                        <p:tgtEl>
                                          <p:spTgt spid="141"/>
                                        </p:tgtEl>
                                      </p:cBhvr>
                                    </p:animEffect>
                                    <p:set>
                                      <p:cBhvr>
                                        <p:cTn id="101" dur="1" fill="hold">
                                          <p:stCondLst>
                                            <p:cond delay="999"/>
                                          </p:stCondLst>
                                        </p:cTn>
                                        <p:tgtEl>
                                          <p:spTgt spid="141"/>
                                        </p:tgtEl>
                                        <p:attrNameLst>
                                          <p:attrName>style.visibility</p:attrName>
                                        </p:attrNameLst>
                                      </p:cBhvr>
                                      <p:to>
                                        <p:strVal val="hidden"/>
                                      </p:to>
                                    </p:set>
                                  </p:childTnLst>
                                </p:cTn>
                              </p:par>
                              <p:par>
                                <p:cTn id="102" presetID="10" presetClass="entr" presetSubtype="0" fill="hold" nodeType="withEffect">
                                  <p:stCondLst>
                                    <p:cond delay="0"/>
                                  </p:stCondLst>
                                  <p:childTnLst>
                                    <p:set>
                                      <p:cBhvr>
                                        <p:cTn id="103" dur="1" fill="hold">
                                          <p:stCondLst>
                                            <p:cond delay="0"/>
                                          </p:stCondLst>
                                        </p:cTn>
                                        <p:tgtEl>
                                          <p:spTgt spid="137"/>
                                        </p:tgtEl>
                                        <p:attrNameLst>
                                          <p:attrName>style.visibility</p:attrName>
                                        </p:attrNameLst>
                                      </p:cBhvr>
                                      <p:to>
                                        <p:strVal val="visible"/>
                                      </p:to>
                                    </p:set>
                                    <p:animEffect transition="in" filter="fade">
                                      <p:cBhvr>
                                        <p:cTn id="104" dur="1000"/>
                                        <p:tgtEl>
                                          <p:spTgt spid="137"/>
                                        </p:tgtEl>
                                      </p:cBhvr>
                                    </p:animEffect>
                                  </p:childTnLst>
                                </p:cTn>
                              </p:par>
                              <p:par>
                                <p:cTn id="105" presetID="9" presetClass="exit" presetSubtype="0" fill="hold" nodeType="withEffect">
                                  <p:stCondLst>
                                    <p:cond delay="0"/>
                                  </p:stCondLst>
                                  <p:childTnLst>
                                    <p:animEffect transition="out" filter="dissolve">
                                      <p:cBhvr>
                                        <p:cTn id="106" dur="1000"/>
                                        <p:tgtEl>
                                          <p:spTgt spid="146"/>
                                        </p:tgtEl>
                                      </p:cBhvr>
                                    </p:animEffect>
                                    <p:set>
                                      <p:cBhvr>
                                        <p:cTn id="107" dur="1" fill="hold">
                                          <p:stCondLst>
                                            <p:cond delay="999"/>
                                          </p:stCondLst>
                                        </p:cTn>
                                        <p:tgtEl>
                                          <p:spTgt spid="146"/>
                                        </p:tgtEl>
                                        <p:attrNameLst>
                                          <p:attrName>style.visibility</p:attrName>
                                        </p:attrNameLst>
                                      </p:cBhvr>
                                      <p:to>
                                        <p:strVal val="hidden"/>
                                      </p:to>
                                    </p:set>
                                  </p:childTnLst>
                                </p:cTn>
                              </p:par>
                            </p:childTnLst>
                          </p:cTn>
                        </p:par>
                        <p:par>
                          <p:cTn id="108" fill="hold">
                            <p:stCondLst>
                              <p:cond delay="3000"/>
                            </p:stCondLst>
                            <p:childTnLst>
                              <p:par>
                                <p:cTn id="109" presetID="9" presetClass="entr" presetSubtype="0" fill="hold" nodeType="afterEffect">
                                  <p:stCondLst>
                                    <p:cond delay="0"/>
                                  </p:stCondLst>
                                  <p:childTnLst>
                                    <p:set>
                                      <p:cBhvr>
                                        <p:cTn id="110" dur="1" fill="hold">
                                          <p:stCondLst>
                                            <p:cond delay="0"/>
                                          </p:stCondLst>
                                        </p:cTn>
                                        <p:tgtEl>
                                          <p:spTgt spid="127"/>
                                        </p:tgtEl>
                                        <p:attrNameLst>
                                          <p:attrName>style.visibility</p:attrName>
                                        </p:attrNameLst>
                                      </p:cBhvr>
                                      <p:to>
                                        <p:strVal val="visible"/>
                                      </p:to>
                                    </p:set>
                                    <p:animEffect transition="in" filter="dissolve">
                                      <p:cBhvr>
                                        <p:cTn id="111" dur="1000"/>
                                        <p:tgtEl>
                                          <p:spTgt spid="127"/>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142"/>
                                        </p:tgtEl>
                                        <p:attrNameLst>
                                          <p:attrName>style.visibility</p:attrName>
                                        </p:attrNameLst>
                                      </p:cBhvr>
                                      <p:to>
                                        <p:strVal val="visible"/>
                                      </p:to>
                                    </p:set>
                                    <p:animEffect transition="in" filter="fade">
                                      <p:cBhvr>
                                        <p:cTn id="116" dur="1000"/>
                                        <p:tgtEl>
                                          <p:spTgt spid="142"/>
                                        </p:tgtEl>
                                      </p:cBhvr>
                                    </p:animEffect>
                                  </p:childTnLst>
                                </p:cTn>
                              </p:par>
                            </p:childTnLst>
                          </p:cTn>
                        </p:par>
                        <p:par>
                          <p:cTn id="117" fill="hold">
                            <p:stCondLst>
                              <p:cond delay="1000"/>
                            </p:stCondLst>
                            <p:childTnLst>
                              <p:par>
                                <p:cTn id="118" presetID="35" presetClass="path" presetSubtype="0" accel="50000" decel="50000" fill="hold" nodeType="afterEffect">
                                  <p:stCondLst>
                                    <p:cond delay="0"/>
                                  </p:stCondLst>
                                  <p:childTnLst>
                                    <p:animMotion origin="layout" path="M 0 7.40741E-7 L -0.30156 0.15949 " pathEditMode="relative" rAng="0" ptsTypes="AA">
                                      <p:cBhvr>
                                        <p:cTn id="119" dur="1000" fill="hold"/>
                                        <p:tgtEl>
                                          <p:spTgt spid="142"/>
                                        </p:tgtEl>
                                        <p:attrNameLst>
                                          <p:attrName>ppt_x</p:attrName>
                                          <p:attrName>ppt_y</p:attrName>
                                        </p:attrNameLst>
                                      </p:cBhvr>
                                      <p:rCtr x="-151" y="80"/>
                                    </p:animMotion>
                                  </p:childTnLst>
                                </p:cTn>
                              </p:par>
                            </p:childTnLst>
                          </p:cTn>
                        </p:par>
                        <p:par>
                          <p:cTn id="120" fill="hold">
                            <p:stCondLst>
                              <p:cond delay="2000"/>
                            </p:stCondLst>
                            <p:childTnLst>
                              <p:par>
                                <p:cTn id="121" presetID="10" presetClass="exit" presetSubtype="0" fill="hold" nodeType="afterEffect">
                                  <p:stCondLst>
                                    <p:cond delay="0"/>
                                  </p:stCondLst>
                                  <p:childTnLst>
                                    <p:animEffect transition="out" filter="fade">
                                      <p:cBhvr>
                                        <p:cTn id="122" dur="1000"/>
                                        <p:tgtEl>
                                          <p:spTgt spid="142"/>
                                        </p:tgtEl>
                                      </p:cBhvr>
                                    </p:animEffect>
                                    <p:set>
                                      <p:cBhvr>
                                        <p:cTn id="123" dur="1" fill="hold">
                                          <p:stCondLst>
                                            <p:cond delay="999"/>
                                          </p:stCondLst>
                                        </p:cTn>
                                        <p:tgtEl>
                                          <p:spTgt spid="142"/>
                                        </p:tgtEl>
                                        <p:attrNameLst>
                                          <p:attrName>style.visibility</p:attrName>
                                        </p:attrNameLst>
                                      </p:cBhvr>
                                      <p:to>
                                        <p:strVal val="hidden"/>
                                      </p:to>
                                    </p:set>
                                  </p:childTnLst>
                                </p:cTn>
                              </p:par>
                              <p:par>
                                <p:cTn id="124" presetID="10" presetClass="entr" presetSubtype="0" fill="hold" nodeType="withEffect">
                                  <p:stCondLst>
                                    <p:cond delay="0"/>
                                  </p:stCondLst>
                                  <p:childTnLst>
                                    <p:set>
                                      <p:cBhvr>
                                        <p:cTn id="125" dur="1" fill="hold">
                                          <p:stCondLst>
                                            <p:cond delay="0"/>
                                          </p:stCondLst>
                                        </p:cTn>
                                        <p:tgtEl>
                                          <p:spTgt spid="138"/>
                                        </p:tgtEl>
                                        <p:attrNameLst>
                                          <p:attrName>style.visibility</p:attrName>
                                        </p:attrNameLst>
                                      </p:cBhvr>
                                      <p:to>
                                        <p:strVal val="visible"/>
                                      </p:to>
                                    </p:set>
                                    <p:animEffect transition="in" filter="fade">
                                      <p:cBhvr>
                                        <p:cTn id="126" dur="1000"/>
                                        <p:tgtEl>
                                          <p:spTgt spid="138"/>
                                        </p:tgtEl>
                                      </p:cBhvr>
                                    </p:animEffect>
                                  </p:childTnLst>
                                </p:cTn>
                              </p:par>
                              <p:par>
                                <p:cTn id="127" presetID="9" presetClass="exit" presetSubtype="0" fill="hold" nodeType="withEffect">
                                  <p:stCondLst>
                                    <p:cond delay="0"/>
                                  </p:stCondLst>
                                  <p:childTnLst>
                                    <p:animEffect transition="out" filter="dissolve">
                                      <p:cBhvr>
                                        <p:cTn id="128" dur="1000"/>
                                        <p:tgtEl>
                                          <p:spTgt spid="145"/>
                                        </p:tgtEl>
                                      </p:cBhvr>
                                    </p:animEffect>
                                    <p:set>
                                      <p:cBhvr>
                                        <p:cTn id="129" dur="1" fill="hold">
                                          <p:stCondLst>
                                            <p:cond delay="999"/>
                                          </p:stCondLst>
                                        </p:cTn>
                                        <p:tgtEl>
                                          <p:spTgt spid="145"/>
                                        </p:tgtEl>
                                        <p:attrNameLst>
                                          <p:attrName>style.visibility</p:attrName>
                                        </p:attrNameLst>
                                      </p:cBhvr>
                                      <p:to>
                                        <p:strVal val="hidden"/>
                                      </p:to>
                                    </p:set>
                                  </p:childTnLst>
                                </p:cTn>
                              </p:par>
                            </p:childTnLst>
                          </p:cTn>
                        </p:par>
                        <p:par>
                          <p:cTn id="130" fill="hold">
                            <p:stCondLst>
                              <p:cond delay="3000"/>
                            </p:stCondLst>
                            <p:childTnLst>
                              <p:par>
                                <p:cTn id="131" presetID="9" presetClass="entr" presetSubtype="0" fill="hold" nodeType="afterEffect">
                                  <p:stCondLst>
                                    <p:cond delay="0"/>
                                  </p:stCondLst>
                                  <p:childTnLst>
                                    <p:set>
                                      <p:cBhvr>
                                        <p:cTn id="132" dur="1" fill="hold">
                                          <p:stCondLst>
                                            <p:cond delay="0"/>
                                          </p:stCondLst>
                                        </p:cTn>
                                        <p:tgtEl>
                                          <p:spTgt spid="130"/>
                                        </p:tgtEl>
                                        <p:attrNameLst>
                                          <p:attrName>style.visibility</p:attrName>
                                        </p:attrNameLst>
                                      </p:cBhvr>
                                      <p:to>
                                        <p:strVal val="visible"/>
                                      </p:to>
                                    </p:set>
                                    <p:animEffect transition="in" filter="dissolve">
                                      <p:cBhvr>
                                        <p:cTn id="133" dur="1000"/>
                                        <p:tgtEl>
                                          <p:spTgt spid="130"/>
                                        </p:tgtEl>
                                      </p:cBhvr>
                                    </p:animEffect>
                                  </p:childTnLst>
                                </p:cTn>
                              </p:par>
                              <p:par>
                                <p:cTn id="134" presetID="10" presetClass="exit" presetSubtype="0" fill="hold" grpId="1" nodeType="withEffect">
                                  <p:stCondLst>
                                    <p:cond delay="0"/>
                                  </p:stCondLst>
                                  <p:childTnLst>
                                    <p:animEffect transition="out" filter="fade">
                                      <p:cBhvr>
                                        <p:cTn id="135" dur="2000"/>
                                        <p:tgtEl>
                                          <p:spTgt spid="161"/>
                                        </p:tgtEl>
                                      </p:cBhvr>
                                    </p:animEffect>
                                    <p:set>
                                      <p:cBhvr>
                                        <p:cTn id="136" dur="1" fill="hold">
                                          <p:stCondLst>
                                            <p:cond delay="1999"/>
                                          </p:stCondLst>
                                        </p:cTn>
                                        <p:tgtEl>
                                          <p:spTgt spid="161"/>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10" presetClass="entr" presetSubtype="0" fill="hold" nodeType="clickEffect">
                                  <p:stCondLst>
                                    <p:cond delay="0"/>
                                  </p:stCondLst>
                                  <p:childTnLst>
                                    <p:set>
                                      <p:cBhvr>
                                        <p:cTn id="140" dur="1" fill="hold">
                                          <p:stCondLst>
                                            <p:cond delay="0"/>
                                          </p:stCondLst>
                                        </p:cTn>
                                        <p:tgtEl>
                                          <p:spTgt spid="151"/>
                                        </p:tgtEl>
                                        <p:attrNameLst>
                                          <p:attrName>style.visibility</p:attrName>
                                        </p:attrNameLst>
                                      </p:cBhvr>
                                      <p:to>
                                        <p:strVal val="visible"/>
                                      </p:to>
                                    </p:set>
                                    <p:animEffect transition="in" filter="fade">
                                      <p:cBhvr>
                                        <p:cTn id="141" dur="1000"/>
                                        <p:tgtEl>
                                          <p:spTgt spid="151"/>
                                        </p:tgtEl>
                                      </p:cBhvr>
                                    </p:animEffect>
                                  </p:childTnLst>
                                </p:cTn>
                              </p:par>
                              <p:par>
                                <p:cTn id="142" presetID="10" presetClass="entr" presetSubtype="0" fill="hold" nodeType="withEffect">
                                  <p:stCondLst>
                                    <p:cond delay="0"/>
                                  </p:stCondLst>
                                  <p:childTnLst>
                                    <p:set>
                                      <p:cBhvr>
                                        <p:cTn id="143" dur="1" fill="hold">
                                          <p:stCondLst>
                                            <p:cond delay="0"/>
                                          </p:stCondLst>
                                        </p:cTn>
                                        <p:tgtEl>
                                          <p:spTgt spid="153"/>
                                        </p:tgtEl>
                                        <p:attrNameLst>
                                          <p:attrName>style.visibility</p:attrName>
                                        </p:attrNameLst>
                                      </p:cBhvr>
                                      <p:to>
                                        <p:strVal val="visible"/>
                                      </p:to>
                                    </p:set>
                                    <p:animEffect transition="in" filter="fade">
                                      <p:cBhvr>
                                        <p:cTn id="144" dur="1000"/>
                                        <p:tgtEl>
                                          <p:spTgt spid="153"/>
                                        </p:tgtEl>
                                      </p:cBhvr>
                                    </p:animEffect>
                                  </p:childTnLst>
                                </p:cTn>
                              </p:par>
                              <p:par>
                                <p:cTn id="145" presetID="10" presetClass="entr" presetSubtype="0" fill="hold" nodeType="withEffect">
                                  <p:stCondLst>
                                    <p:cond delay="0"/>
                                  </p:stCondLst>
                                  <p:childTnLst>
                                    <p:set>
                                      <p:cBhvr>
                                        <p:cTn id="146" dur="1" fill="hold">
                                          <p:stCondLst>
                                            <p:cond delay="0"/>
                                          </p:stCondLst>
                                        </p:cTn>
                                        <p:tgtEl>
                                          <p:spTgt spid="155"/>
                                        </p:tgtEl>
                                        <p:attrNameLst>
                                          <p:attrName>style.visibility</p:attrName>
                                        </p:attrNameLst>
                                      </p:cBhvr>
                                      <p:to>
                                        <p:strVal val="visible"/>
                                      </p:to>
                                    </p:set>
                                    <p:animEffect transition="in" filter="fade">
                                      <p:cBhvr>
                                        <p:cTn id="147" dur="1000"/>
                                        <p:tgtEl>
                                          <p:spTgt spid="155"/>
                                        </p:tgtEl>
                                      </p:cBhvr>
                                    </p:animEffect>
                                  </p:childTnLst>
                                </p:cTn>
                              </p:par>
                              <p:par>
                                <p:cTn id="148" presetID="10" presetClass="entr" presetSubtype="0" fill="hold" nodeType="withEffect">
                                  <p:stCondLst>
                                    <p:cond delay="0"/>
                                  </p:stCondLst>
                                  <p:childTnLst>
                                    <p:set>
                                      <p:cBhvr>
                                        <p:cTn id="149" dur="1" fill="hold">
                                          <p:stCondLst>
                                            <p:cond delay="0"/>
                                          </p:stCondLst>
                                        </p:cTn>
                                        <p:tgtEl>
                                          <p:spTgt spid="157"/>
                                        </p:tgtEl>
                                        <p:attrNameLst>
                                          <p:attrName>style.visibility</p:attrName>
                                        </p:attrNameLst>
                                      </p:cBhvr>
                                      <p:to>
                                        <p:strVal val="visible"/>
                                      </p:to>
                                    </p:set>
                                    <p:animEffect transition="in" filter="fade">
                                      <p:cBhvr>
                                        <p:cTn id="150" dur="1000"/>
                                        <p:tgtEl>
                                          <p:spTgt spid="157"/>
                                        </p:tgtEl>
                                      </p:cBhvr>
                                    </p:animEffect>
                                  </p:childTnLst>
                                </p:cTn>
                              </p:par>
                              <p:par>
                                <p:cTn id="151" presetID="10" presetClass="entr" presetSubtype="0" fill="hold" nodeType="withEffect">
                                  <p:stCondLst>
                                    <p:cond delay="0"/>
                                  </p:stCondLst>
                                  <p:childTnLst>
                                    <p:set>
                                      <p:cBhvr>
                                        <p:cTn id="152" dur="1" fill="hold">
                                          <p:stCondLst>
                                            <p:cond delay="0"/>
                                          </p:stCondLst>
                                        </p:cTn>
                                        <p:tgtEl>
                                          <p:spTgt spid="159"/>
                                        </p:tgtEl>
                                        <p:attrNameLst>
                                          <p:attrName>style.visibility</p:attrName>
                                        </p:attrNameLst>
                                      </p:cBhvr>
                                      <p:to>
                                        <p:strVal val="visible"/>
                                      </p:to>
                                    </p:set>
                                    <p:animEffect transition="in" filter="fade">
                                      <p:cBhvr>
                                        <p:cTn id="153" dur="1000"/>
                                        <p:tgtEl>
                                          <p:spTgt spid="159"/>
                                        </p:tgtEl>
                                      </p:cBhvr>
                                    </p:animEffect>
                                  </p:childTnLst>
                                </p:cTn>
                              </p:par>
                            </p:childTnLst>
                          </p:cTn>
                        </p:par>
                        <p:par>
                          <p:cTn id="154" fill="hold">
                            <p:stCondLst>
                              <p:cond delay="1000"/>
                            </p:stCondLst>
                            <p:childTnLst>
                              <p:par>
                                <p:cTn id="155" presetID="49" presetClass="path" presetSubtype="0" accel="50000" decel="50000" fill="hold" nodeType="afterEffect">
                                  <p:stCondLst>
                                    <p:cond delay="0"/>
                                  </p:stCondLst>
                                  <p:childTnLst>
                                    <p:animMotion origin="layout" path="M 1.66667E-6 -2.59259E-6 L 0.42239 0.50278 " pathEditMode="relative" rAng="0" ptsTypes="AA">
                                      <p:cBhvr>
                                        <p:cTn id="156" dur="1000" fill="hold"/>
                                        <p:tgtEl>
                                          <p:spTgt spid="151"/>
                                        </p:tgtEl>
                                        <p:attrNameLst>
                                          <p:attrName>ppt_x</p:attrName>
                                          <p:attrName>ppt_y</p:attrName>
                                        </p:attrNameLst>
                                      </p:cBhvr>
                                      <p:rCtr x="211" y="251"/>
                                    </p:animMotion>
                                  </p:childTnLst>
                                </p:cTn>
                              </p:par>
                              <p:par>
                                <p:cTn id="157" presetID="49" presetClass="path" presetSubtype="0" accel="50000" decel="50000" fill="hold" nodeType="withEffect">
                                  <p:stCondLst>
                                    <p:cond delay="0"/>
                                  </p:stCondLst>
                                  <p:childTnLst>
                                    <p:animMotion origin="layout" path="M 4.44444E-6 -1.85185E-6 L 0.19479 0.47269 " pathEditMode="relative" rAng="0" ptsTypes="AA">
                                      <p:cBhvr>
                                        <p:cTn id="158" dur="1000" fill="hold"/>
                                        <p:tgtEl>
                                          <p:spTgt spid="153"/>
                                        </p:tgtEl>
                                        <p:attrNameLst>
                                          <p:attrName>ppt_x</p:attrName>
                                          <p:attrName>ppt_y</p:attrName>
                                        </p:attrNameLst>
                                      </p:cBhvr>
                                      <p:rCtr x="97" y="236"/>
                                    </p:animMotion>
                                  </p:childTnLst>
                                </p:cTn>
                              </p:par>
                              <p:par>
                                <p:cTn id="159" presetID="49" presetClass="path" presetSubtype="0" accel="50000" decel="50000" fill="hold" nodeType="withEffect">
                                  <p:stCondLst>
                                    <p:cond delay="0"/>
                                  </p:stCondLst>
                                  <p:childTnLst>
                                    <p:animMotion origin="layout" path="M -2.77778E-6 3.7037E-7 L 0.42223 0.39282 " pathEditMode="relative" rAng="0" ptsTypes="AA">
                                      <p:cBhvr>
                                        <p:cTn id="160" dur="1000" fill="hold"/>
                                        <p:tgtEl>
                                          <p:spTgt spid="155"/>
                                        </p:tgtEl>
                                        <p:attrNameLst>
                                          <p:attrName>ppt_x</p:attrName>
                                          <p:attrName>ppt_y</p:attrName>
                                        </p:attrNameLst>
                                      </p:cBhvr>
                                      <p:rCtr x="211" y="196"/>
                                    </p:animMotion>
                                  </p:childTnLst>
                                </p:cTn>
                              </p:par>
                              <p:par>
                                <p:cTn id="161" presetID="49" presetClass="path" presetSubtype="0" accel="50000" decel="50000" fill="hold" nodeType="withEffect">
                                  <p:stCondLst>
                                    <p:cond delay="0"/>
                                  </p:stCondLst>
                                  <p:childTnLst>
                                    <p:animMotion origin="layout" path="M 4.44444E-6 -3.7037E-7 L 0.19652 0.34259 " pathEditMode="relative" rAng="0" ptsTypes="AA">
                                      <p:cBhvr>
                                        <p:cTn id="162" dur="1000" fill="hold"/>
                                        <p:tgtEl>
                                          <p:spTgt spid="157"/>
                                        </p:tgtEl>
                                        <p:attrNameLst>
                                          <p:attrName>ppt_x</p:attrName>
                                          <p:attrName>ppt_y</p:attrName>
                                        </p:attrNameLst>
                                      </p:cBhvr>
                                      <p:rCtr x="98" y="171"/>
                                    </p:animMotion>
                                  </p:childTnLst>
                                </p:cTn>
                              </p:par>
                              <p:par>
                                <p:cTn id="163" presetID="49" presetClass="path" presetSubtype="0" accel="50000" decel="50000" fill="hold" nodeType="withEffect">
                                  <p:stCondLst>
                                    <p:cond delay="0"/>
                                  </p:stCondLst>
                                  <p:childTnLst>
                                    <p:animMotion origin="layout" path="M -3.61111E-6 4.81481E-6 L 0.41997 0.2618 " pathEditMode="relative" rAng="0" ptsTypes="AA">
                                      <p:cBhvr>
                                        <p:cTn id="164" dur="1000" fill="hold"/>
                                        <p:tgtEl>
                                          <p:spTgt spid="159"/>
                                        </p:tgtEl>
                                        <p:attrNameLst>
                                          <p:attrName>ppt_x</p:attrName>
                                          <p:attrName>ppt_y</p:attrName>
                                        </p:attrNameLst>
                                      </p:cBhvr>
                                      <p:rCtr x="210" y="131"/>
                                    </p:animMotion>
                                  </p:childTnLst>
                                </p:cTn>
                              </p:par>
                            </p:childTnLst>
                          </p:cTn>
                        </p:par>
                        <p:par>
                          <p:cTn id="165" fill="hold">
                            <p:stCondLst>
                              <p:cond delay="2000"/>
                            </p:stCondLst>
                            <p:childTnLst>
                              <p:par>
                                <p:cTn id="166" presetID="8" presetClass="emph" presetSubtype="0" fill="hold" nodeType="afterEffect">
                                  <p:stCondLst>
                                    <p:cond delay="0"/>
                                  </p:stCondLst>
                                  <p:childTnLst>
                                    <p:animRot by="21600000">
                                      <p:cBhvr>
                                        <p:cTn id="167" dur="2000" fill="hold"/>
                                        <p:tgtEl>
                                          <p:spTgt spid="151"/>
                                        </p:tgtEl>
                                        <p:attrNameLst>
                                          <p:attrName>r</p:attrName>
                                        </p:attrNameLst>
                                      </p:cBhvr>
                                    </p:animRot>
                                  </p:childTnLst>
                                </p:cTn>
                              </p:par>
                              <p:par>
                                <p:cTn id="168" presetID="8" presetClass="emph" presetSubtype="0" fill="hold" nodeType="withEffect">
                                  <p:stCondLst>
                                    <p:cond delay="0"/>
                                  </p:stCondLst>
                                  <p:childTnLst>
                                    <p:animRot by="21600000">
                                      <p:cBhvr>
                                        <p:cTn id="169" dur="2000" fill="hold"/>
                                        <p:tgtEl>
                                          <p:spTgt spid="153"/>
                                        </p:tgtEl>
                                        <p:attrNameLst>
                                          <p:attrName>r</p:attrName>
                                        </p:attrNameLst>
                                      </p:cBhvr>
                                    </p:animRot>
                                  </p:childTnLst>
                                </p:cTn>
                              </p:par>
                              <p:par>
                                <p:cTn id="170" presetID="8" presetClass="emph" presetSubtype="0" fill="hold" nodeType="withEffect">
                                  <p:stCondLst>
                                    <p:cond delay="0"/>
                                  </p:stCondLst>
                                  <p:childTnLst>
                                    <p:animRot by="21600000">
                                      <p:cBhvr>
                                        <p:cTn id="171" dur="2000" fill="hold"/>
                                        <p:tgtEl>
                                          <p:spTgt spid="155"/>
                                        </p:tgtEl>
                                        <p:attrNameLst>
                                          <p:attrName>r</p:attrName>
                                        </p:attrNameLst>
                                      </p:cBhvr>
                                    </p:animRot>
                                  </p:childTnLst>
                                </p:cTn>
                              </p:par>
                              <p:par>
                                <p:cTn id="172" presetID="8" presetClass="emph" presetSubtype="0" fill="hold" nodeType="withEffect">
                                  <p:stCondLst>
                                    <p:cond delay="0"/>
                                  </p:stCondLst>
                                  <p:childTnLst>
                                    <p:animRot by="21600000">
                                      <p:cBhvr>
                                        <p:cTn id="173" dur="2000" fill="hold"/>
                                        <p:tgtEl>
                                          <p:spTgt spid="157"/>
                                        </p:tgtEl>
                                        <p:attrNameLst>
                                          <p:attrName>r</p:attrName>
                                        </p:attrNameLst>
                                      </p:cBhvr>
                                    </p:animRot>
                                  </p:childTnLst>
                                </p:cTn>
                              </p:par>
                              <p:par>
                                <p:cTn id="174" presetID="8" presetClass="emph" presetSubtype="0" fill="hold" nodeType="withEffect">
                                  <p:stCondLst>
                                    <p:cond delay="0"/>
                                  </p:stCondLst>
                                  <p:childTnLst>
                                    <p:animRot by="21600000">
                                      <p:cBhvr>
                                        <p:cTn id="175" dur="2000" fill="hold"/>
                                        <p:tgtEl>
                                          <p:spTgt spid="159"/>
                                        </p:tgtEl>
                                        <p:attrNameLst>
                                          <p:attrName>r</p:attrName>
                                        </p:attrNameLst>
                                      </p:cBhvr>
                                    </p:animRot>
                                  </p:childTnLst>
                                </p:cTn>
                              </p:par>
                            </p:childTnLst>
                          </p:cTn>
                        </p:par>
                        <p:par>
                          <p:cTn id="176" fill="hold">
                            <p:stCondLst>
                              <p:cond delay="4000"/>
                            </p:stCondLst>
                            <p:childTnLst>
                              <p:par>
                                <p:cTn id="177" presetID="10" presetClass="exit" presetSubtype="0" fill="hold" nodeType="afterEffect">
                                  <p:stCondLst>
                                    <p:cond delay="0"/>
                                  </p:stCondLst>
                                  <p:childTnLst>
                                    <p:animEffect transition="out" filter="fade">
                                      <p:cBhvr>
                                        <p:cTn id="178" dur="1000"/>
                                        <p:tgtEl>
                                          <p:spTgt spid="151"/>
                                        </p:tgtEl>
                                      </p:cBhvr>
                                    </p:animEffect>
                                    <p:set>
                                      <p:cBhvr>
                                        <p:cTn id="179" dur="1" fill="hold">
                                          <p:stCondLst>
                                            <p:cond delay="999"/>
                                          </p:stCondLst>
                                        </p:cTn>
                                        <p:tgtEl>
                                          <p:spTgt spid="151"/>
                                        </p:tgtEl>
                                        <p:attrNameLst>
                                          <p:attrName>style.visibility</p:attrName>
                                        </p:attrNameLst>
                                      </p:cBhvr>
                                      <p:to>
                                        <p:strVal val="hidden"/>
                                      </p:to>
                                    </p:set>
                                  </p:childTnLst>
                                </p:cTn>
                              </p:par>
                              <p:par>
                                <p:cTn id="180" presetID="10" presetClass="exit" presetSubtype="0" fill="hold" nodeType="withEffect">
                                  <p:stCondLst>
                                    <p:cond delay="0"/>
                                  </p:stCondLst>
                                  <p:childTnLst>
                                    <p:animEffect transition="out" filter="fade">
                                      <p:cBhvr>
                                        <p:cTn id="181" dur="1000"/>
                                        <p:tgtEl>
                                          <p:spTgt spid="153"/>
                                        </p:tgtEl>
                                      </p:cBhvr>
                                    </p:animEffect>
                                    <p:set>
                                      <p:cBhvr>
                                        <p:cTn id="182" dur="1" fill="hold">
                                          <p:stCondLst>
                                            <p:cond delay="999"/>
                                          </p:stCondLst>
                                        </p:cTn>
                                        <p:tgtEl>
                                          <p:spTgt spid="153"/>
                                        </p:tgtEl>
                                        <p:attrNameLst>
                                          <p:attrName>style.visibility</p:attrName>
                                        </p:attrNameLst>
                                      </p:cBhvr>
                                      <p:to>
                                        <p:strVal val="hidden"/>
                                      </p:to>
                                    </p:set>
                                  </p:childTnLst>
                                </p:cTn>
                              </p:par>
                              <p:par>
                                <p:cTn id="183" presetID="10" presetClass="exit" presetSubtype="0" fill="hold" nodeType="withEffect">
                                  <p:stCondLst>
                                    <p:cond delay="0"/>
                                  </p:stCondLst>
                                  <p:childTnLst>
                                    <p:animEffect transition="out" filter="fade">
                                      <p:cBhvr>
                                        <p:cTn id="184" dur="1000"/>
                                        <p:tgtEl>
                                          <p:spTgt spid="155"/>
                                        </p:tgtEl>
                                      </p:cBhvr>
                                    </p:animEffect>
                                    <p:set>
                                      <p:cBhvr>
                                        <p:cTn id="185" dur="1" fill="hold">
                                          <p:stCondLst>
                                            <p:cond delay="999"/>
                                          </p:stCondLst>
                                        </p:cTn>
                                        <p:tgtEl>
                                          <p:spTgt spid="155"/>
                                        </p:tgtEl>
                                        <p:attrNameLst>
                                          <p:attrName>style.visibility</p:attrName>
                                        </p:attrNameLst>
                                      </p:cBhvr>
                                      <p:to>
                                        <p:strVal val="hidden"/>
                                      </p:to>
                                    </p:set>
                                  </p:childTnLst>
                                </p:cTn>
                              </p:par>
                              <p:par>
                                <p:cTn id="186" presetID="10" presetClass="exit" presetSubtype="0" fill="hold" nodeType="withEffect">
                                  <p:stCondLst>
                                    <p:cond delay="0"/>
                                  </p:stCondLst>
                                  <p:childTnLst>
                                    <p:animEffect transition="out" filter="fade">
                                      <p:cBhvr>
                                        <p:cTn id="187" dur="1000"/>
                                        <p:tgtEl>
                                          <p:spTgt spid="157"/>
                                        </p:tgtEl>
                                      </p:cBhvr>
                                    </p:animEffect>
                                    <p:set>
                                      <p:cBhvr>
                                        <p:cTn id="188" dur="1" fill="hold">
                                          <p:stCondLst>
                                            <p:cond delay="999"/>
                                          </p:stCondLst>
                                        </p:cTn>
                                        <p:tgtEl>
                                          <p:spTgt spid="157"/>
                                        </p:tgtEl>
                                        <p:attrNameLst>
                                          <p:attrName>style.visibility</p:attrName>
                                        </p:attrNameLst>
                                      </p:cBhvr>
                                      <p:to>
                                        <p:strVal val="hidden"/>
                                      </p:to>
                                    </p:set>
                                  </p:childTnLst>
                                </p:cTn>
                              </p:par>
                              <p:par>
                                <p:cTn id="189" presetID="10" presetClass="exit" presetSubtype="0" fill="hold" nodeType="withEffect">
                                  <p:stCondLst>
                                    <p:cond delay="0"/>
                                  </p:stCondLst>
                                  <p:childTnLst>
                                    <p:animEffect transition="out" filter="fade">
                                      <p:cBhvr>
                                        <p:cTn id="190" dur="1000"/>
                                        <p:tgtEl>
                                          <p:spTgt spid="159"/>
                                        </p:tgtEl>
                                      </p:cBhvr>
                                    </p:animEffect>
                                    <p:set>
                                      <p:cBhvr>
                                        <p:cTn id="191" dur="1" fill="hold">
                                          <p:stCondLst>
                                            <p:cond delay="999"/>
                                          </p:stCondLst>
                                        </p:cTn>
                                        <p:tgtEl>
                                          <p:spTgt spid="159"/>
                                        </p:tgtEl>
                                        <p:attrNameLst>
                                          <p:attrName>style.visibility</p:attrName>
                                        </p:attrNameLst>
                                      </p:cBhvr>
                                      <p:to>
                                        <p:strVal val="hidden"/>
                                      </p:to>
                                    </p:set>
                                  </p:childTnLst>
                                </p:cTn>
                              </p:par>
                              <p:par>
                                <p:cTn id="192" presetID="10" presetClass="entr" presetSubtype="0" fill="hold" nodeType="withEffect">
                                  <p:stCondLst>
                                    <p:cond delay="0"/>
                                  </p:stCondLst>
                                  <p:childTnLst>
                                    <p:set>
                                      <p:cBhvr>
                                        <p:cTn id="193" dur="1" fill="hold">
                                          <p:stCondLst>
                                            <p:cond delay="0"/>
                                          </p:stCondLst>
                                        </p:cTn>
                                        <p:tgtEl>
                                          <p:spTgt spid="152"/>
                                        </p:tgtEl>
                                        <p:attrNameLst>
                                          <p:attrName>style.visibility</p:attrName>
                                        </p:attrNameLst>
                                      </p:cBhvr>
                                      <p:to>
                                        <p:strVal val="visible"/>
                                      </p:to>
                                    </p:set>
                                    <p:animEffect transition="in" filter="fade">
                                      <p:cBhvr>
                                        <p:cTn id="194" dur="2000"/>
                                        <p:tgtEl>
                                          <p:spTgt spid="152"/>
                                        </p:tgtEl>
                                      </p:cBhvr>
                                    </p:animEffect>
                                  </p:childTnLst>
                                </p:cTn>
                              </p:par>
                              <p:par>
                                <p:cTn id="195" presetID="10" presetClass="entr" presetSubtype="0" fill="hold" nodeType="withEffect">
                                  <p:stCondLst>
                                    <p:cond delay="0"/>
                                  </p:stCondLst>
                                  <p:childTnLst>
                                    <p:set>
                                      <p:cBhvr>
                                        <p:cTn id="196" dur="1" fill="hold">
                                          <p:stCondLst>
                                            <p:cond delay="0"/>
                                          </p:stCondLst>
                                        </p:cTn>
                                        <p:tgtEl>
                                          <p:spTgt spid="154"/>
                                        </p:tgtEl>
                                        <p:attrNameLst>
                                          <p:attrName>style.visibility</p:attrName>
                                        </p:attrNameLst>
                                      </p:cBhvr>
                                      <p:to>
                                        <p:strVal val="visible"/>
                                      </p:to>
                                    </p:set>
                                    <p:animEffect transition="in" filter="fade">
                                      <p:cBhvr>
                                        <p:cTn id="197" dur="2000"/>
                                        <p:tgtEl>
                                          <p:spTgt spid="154"/>
                                        </p:tgtEl>
                                      </p:cBhvr>
                                    </p:animEffect>
                                  </p:childTnLst>
                                </p:cTn>
                              </p:par>
                              <p:par>
                                <p:cTn id="198" presetID="10" presetClass="entr" presetSubtype="0" fill="hold" nodeType="withEffect">
                                  <p:stCondLst>
                                    <p:cond delay="0"/>
                                  </p:stCondLst>
                                  <p:childTnLst>
                                    <p:set>
                                      <p:cBhvr>
                                        <p:cTn id="199" dur="1" fill="hold">
                                          <p:stCondLst>
                                            <p:cond delay="0"/>
                                          </p:stCondLst>
                                        </p:cTn>
                                        <p:tgtEl>
                                          <p:spTgt spid="156"/>
                                        </p:tgtEl>
                                        <p:attrNameLst>
                                          <p:attrName>style.visibility</p:attrName>
                                        </p:attrNameLst>
                                      </p:cBhvr>
                                      <p:to>
                                        <p:strVal val="visible"/>
                                      </p:to>
                                    </p:set>
                                    <p:animEffect transition="in" filter="fade">
                                      <p:cBhvr>
                                        <p:cTn id="200" dur="2000"/>
                                        <p:tgtEl>
                                          <p:spTgt spid="156"/>
                                        </p:tgtEl>
                                      </p:cBhvr>
                                    </p:animEffect>
                                  </p:childTnLst>
                                </p:cTn>
                              </p:par>
                              <p:par>
                                <p:cTn id="201" presetID="10" presetClass="entr" presetSubtype="0" fill="hold" nodeType="withEffect">
                                  <p:stCondLst>
                                    <p:cond delay="0"/>
                                  </p:stCondLst>
                                  <p:childTnLst>
                                    <p:set>
                                      <p:cBhvr>
                                        <p:cTn id="202" dur="1" fill="hold">
                                          <p:stCondLst>
                                            <p:cond delay="0"/>
                                          </p:stCondLst>
                                        </p:cTn>
                                        <p:tgtEl>
                                          <p:spTgt spid="158"/>
                                        </p:tgtEl>
                                        <p:attrNameLst>
                                          <p:attrName>style.visibility</p:attrName>
                                        </p:attrNameLst>
                                      </p:cBhvr>
                                      <p:to>
                                        <p:strVal val="visible"/>
                                      </p:to>
                                    </p:set>
                                    <p:animEffect transition="in" filter="fade">
                                      <p:cBhvr>
                                        <p:cTn id="203" dur="2000"/>
                                        <p:tgtEl>
                                          <p:spTgt spid="158"/>
                                        </p:tgtEl>
                                      </p:cBhvr>
                                    </p:animEffect>
                                  </p:childTnLst>
                                </p:cTn>
                              </p:par>
                              <p:par>
                                <p:cTn id="204" presetID="10" presetClass="entr" presetSubtype="0" fill="hold" nodeType="withEffect">
                                  <p:stCondLst>
                                    <p:cond delay="0"/>
                                  </p:stCondLst>
                                  <p:childTnLst>
                                    <p:set>
                                      <p:cBhvr>
                                        <p:cTn id="205" dur="1" fill="hold">
                                          <p:stCondLst>
                                            <p:cond delay="0"/>
                                          </p:stCondLst>
                                        </p:cTn>
                                        <p:tgtEl>
                                          <p:spTgt spid="160"/>
                                        </p:tgtEl>
                                        <p:attrNameLst>
                                          <p:attrName>style.visibility</p:attrName>
                                        </p:attrNameLst>
                                      </p:cBhvr>
                                      <p:to>
                                        <p:strVal val="visible"/>
                                      </p:to>
                                    </p:set>
                                    <p:animEffect transition="in" filter="fade">
                                      <p:cBhvr>
                                        <p:cTn id="206" dur="2000"/>
                                        <p:tgtEl>
                                          <p:spTgt spid="160"/>
                                        </p:tgtEl>
                                      </p:cBhvr>
                                    </p:animEffect>
                                  </p:childTnLst>
                                </p:cTn>
                              </p:par>
                            </p:childTnLst>
                          </p:cTn>
                        </p:par>
                      </p:childTnLst>
                    </p:cTn>
                  </p:par>
                  <p:par>
                    <p:cTn id="207" fill="hold">
                      <p:stCondLst>
                        <p:cond delay="indefinite"/>
                      </p:stCondLst>
                      <p:childTnLst>
                        <p:par>
                          <p:cTn id="208" fill="hold">
                            <p:stCondLst>
                              <p:cond delay="0"/>
                            </p:stCondLst>
                            <p:childTnLst>
                              <p:par>
                                <p:cTn id="209" presetID="10" presetClass="entr" presetSubtype="0" fill="hold" grpId="0" nodeType="clickEffect">
                                  <p:stCondLst>
                                    <p:cond delay="0"/>
                                  </p:stCondLst>
                                  <p:childTnLst>
                                    <p:set>
                                      <p:cBhvr>
                                        <p:cTn id="210" dur="1" fill="hold">
                                          <p:stCondLst>
                                            <p:cond delay="0"/>
                                          </p:stCondLst>
                                        </p:cTn>
                                        <p:tgtEl>
                                          <p:spTgt spid="162"/>
                                        </p:tgtEl>
                                        <p:attrNameLst>
                                          <p:attrName>style.visibility</p:attrName>
                                        </p:attrNameLst>
                                      </p:cBhvr>
                                      <p:to>
                                        <p:strVal val="visible"/>
                                      </p:to>
                                    </p:set>
                                    <p:animEffect transition="in" filter="fade">
                                      <p:cBhvr>
                                        <p:cTn id="211" dur="1000"/>
                                        <p:tgtEl>
                                          <p:spTgt spid="162"/>
                                        </p:tgtEl>
                                      </p:cBhvr>
                                    </p:animEffect>
                                  </p:childTnLst>
                                </p:cTn>
                              </p:par>
                              <p:par>
                                <p:cTn id="212" presetID="9" presetClass="exit" presetSubtype="0" fill="hold" nodeType="withEffect">
                                  <p:stCondLst>
                                    <p:cond delay="0"/>
                                  </p:stCondLst>
                                  <p:childTnLst>
                                    <p:animEffect transition="out" filter="dissolve">
                                      <p:cBhvr>
                                        <p:cTn id="213" dur="500"/>
                                        <p:tgtEl>
                                          <p:spTgt spid="126"/>
                                        </p:tgtEl>
                                      </p:cBhvr>
                                    </p:animEffect>
                                    <p:set>
                                      <p:cBhvr>
                                        <p:cTn id="214" dur="1" fill="hold">
                                          <p:stCondLst>
                                            <p:cond delay="499"/>
                                          </p:stCondLst>
                                        </p:cTn>
                                        <p:tgtEl>
                                          <p:spTgt spid="126"/>
                                        </p:tgtEl>
                                        <p:attrNameLst>
                                          <p:attrName>style.visibility</p:attrName>
                                        </p:attrNameLst>
                                      </p:cBhvr>
                                      <p:to>
                                        <p:strVal val="hidden"/>
                                      </p:to>
                                    </p:set>
                                  </p:childTnLst>
                                </p:cTn>
                              </p:par>
                              <p:par>
                                <p:cTn id="215" presetID="9" presetClass="exit" presetSubtype="0" fill="hold" nodeType="withEffect">
                                  <p:stCondLst>
                                    <p:cond delay="0"/>
                                  </p:stCondLst>
                                  <p:childTnLst>
                                    <p:animEffect transition="out" filter="dissolve">
                                      <p:cBhvr>
                                        <p:cTn id="216" dur="500"/>
                                        <p:tgtEl>
                                          <p:spTgt spid="127"/>
                                        </p:tgtEl>
                                      </p:cBhvr>
                                    </p:animEffect>
                                    <p:set>
                                      <p:cBhvr>
                                        <p:cTn id="217" dur="1" fill="hold">
                                          <p:stCondLst>
                                            <p:cond delay="499"/>
                                          </p:stCondLst>
                                        </p:cTn>
                                        <p:tgtEl>
                                          <p:spTgt spid="127"/>
                                        </p:tgtEl>
                                        <p:attrNameLst>
                                          <p:attrName>style.visibility</p:attrName>
                                        </p:attrNameLst>
                                      </p:cBhvr>
                                      <p:to>
                                        <p:strVal val="hidden"/>
                                      </p:to>
                                    </p:set>
                                  </p:childTnLst>
                                </p:cTn>
                              </p:par>
                              <p:par>
                                <p:cTn id="218" presetID="9" presetClass="exit" presetSubtype="0" fill="hold" nodeType="withEffect">
                                  <p:stCondLst>
                                    <p:cond delay="0"/>
                                  </p:stCondLst>
                                  <p:childTnLst>
                                    <p:animEffect transition="out" filter="dissolve">
                                      <p:cBhvr>
                                        <p:cTn id="219" dur="500"/>
                                        <p:tgtEl>
                                          <p:spTgt spid="128"/>
                                        </p:tgtEl>
                                      </p:cBhvr>
                                    </p:animEffect>
                                    <p:set>
                                      <p:cBhvr>
                                        <p:cTn id="220" dur="1" fill="hold">
                                          <p:stCondLst>
                                            <p:cond delay="499"/>
                                          </p:stCondLst>
                                        </p:cTn>
                                        <p:tgtEl>
                                          <p:spTgt spid="128"/>
                                        </p:tgtEl>
                                        <p:attrNameLst>
                                          <p:attrName>style.visibility</p:attrName>
                                        </p:attrNameLst>
                                      </p:cBhvr>
                                      <p:to>
                                        <p:strVal val="hidden"/>
                                      </p:to>
                                    </p:set>
                                  </p:childTnLst>
                                </p:cTn>
                              </p:par>
                              <p:par>
                                <p:cTn id="221" presetID="9" presetClass="exit" presetSubtype="0" fill="hold" nodeType="withEffect">
                                  <p:stCondLst>
                                    <p:cond delay="0"/>
                                  </p:stCondLst>
                                  <p:childTnLst>
                                    <p:animEffect transition="out" filter="dissolve">
                                      <p:cBhvr>
                                        <p:cTn id="222" dur="500"/>
                                        <p:tgtEl>
                                          <p:spTgt spid="130"/>
                                        </p:tgtEl>
                                      </p:cBhvr>
                                    </p:animEffect>
                                    <p:set>
                                      <p:cBhvr>
                                        <p:cTn id="223" dur="1" fill="hold">
                                          <p:stCondLst>
                                            <p:cond delay="499"/>
                                          </p:stCondLst>
                                        </p:cTn>
                                        <p:tgtEl>
                                          <p:spTgt spid="130"/>
                                        </p:tgtEl>
                                        <p:attrNameLst>
                                          <p:attrName>style.visibility</p:attrName>
                                        </p:attrNameLst>
                                      </p:cBhvr>
                                      <p:to>
                                        <p:strVal val="hidden"/>
                                      </p:to>
                                    </p:set>
                                  </p:childTnLst>
                                </p:cTn>
                              </p:par>
                              <p:par>
                                <p:cTn id="224" presetID="9" presetClass="exit" presetSubtype="0" fill="hold" nodeType="withEffect">
                                  <p:stCondLst>
                                    <p:cond delay="0"/>
                                  </p:stCondLst>
                                  <p:childTnLst>
                                    <p:animEffect transition="out" filter="dissolve">
                                      <p:cBhvr>
                                        <p:cTn id="225" dur="500"/>
                                        <p:tgtEl>
                                          <p:spTgt spid="129"/>
                                        </p:tgtEl>
                                      </p:cBhvr>
                                    </p:animEffect>
                                    <p:set>
                                      <p:cBhvr>
                                        <p:cTn id="226" dur="1" fill="hold">
                                          <p:stCondLst>
                                            <p:cond delay="499"/>
                                          </p:stCondLst>
                                        </p:cTn>
                                        <p:tgtEl>
                                          <p:spTgt spid="129"/>
                                        </p:tgtEl>
                                        <p:attrNameLst>
                                          <p:attrName>style.visibility</p:attrName>
                                        </p:attrNameLst>
                                      </p:cBhvr>
                                      <p:to>
                                        <p:strVal val="hidden"/>
                                      </p:to>
                                    </p:set>
                                  </p:childTnLst>
                                </p:cTn>
                              </p:par>
                            </p:childTnLst>
                          </p:cTn>
                        </p:par>
                        <p:par>
                          <p:cTn id="227" fill="hold">
                            <p:stCondLst>
                              <p:cond delay="1000"/>
                            </p:stCondLst>
                            <p:childTnLst>
                              <p:par>
                                <p:cTn id="228" presetID="9" presetClass="entr" presetSubtype="0" fill="hold" nodeType="afterEffect">
                                  <p:stCondLst>
                                    <p:cond delay="0"/>
                                  </p:stCondLst>
                                  <p:childTnLst>
                                    <p:set>
                                      <p:cBhvr>
                                        <p:cTn id="229" dur="1" fill="hold">
                                          <p:stCondLst>
                                            <p:cond delay="0"/>
                                          </p:stCondLst>
                                        </p:cTn>
                                        <p:tgtEl>
                                          <p:spTgt spid="145"/>
                                        </p:tgtEl>
                                        <p:attrNameLst>
                                          <p:attrName>style.visibility</p:attrName>
                                        </p:attrNameLst>
                                      </p:cBhvr>
                                      <p:to>
                                        <p:strVal val="visible"/>
                                      </p:to>
                                    </p:set>
                                    <p:animEffect transition="in" filter="dissolve">
                                      <p:cBhvr>
                                        <p:cTn id="230" dur="500"/>
                                        <p:tgtEl>
                                          <p:spTgt spid="145"/>
                                        </p:tgtEl>
                                      </p:cBhvr>
                                    </p:animEffect>
                                  </p:childTnLst>
                                </p:cTn>
                              </p:par>
                              <p:par>
                                <p:cTn id="231" presetID="9" presetClass="entr" presetSubtype="0" fill="hold" nodeType="withEffect">
                                  <p:stCondLst>
                                    <p:cond delay="0"/>
                                  </p:stCondLst>
                                  <p:childTnLst>
                                    <p:set>
                                      <p:cBhvr>
                                        <p:cTn id="232" dur="1" fill="hold">
                                          <p:stCondLst>
                                            <p:cond delay="0"/>
                                          </p:stCondLst>
                                        </p:cTn>
                                        <p:tgtEl>
                                          <p:spTgt spid="146"/>
                                        </p:tgtEl>
                                        <p:attrNameLst>
                                          <p:attrName>style.visibility</p:attrName>
                                        </p:attrNameLst>
                                      </p:cBhvr>
                                      <p:to>
                                        <p:strVal val="visible"/>
                                      </p:to>
                                    </p:set>
                                    <p:animEffect transition="in" filter="dissolve">
                                      <p:cBhvr>
                                        <p:cTn id="233" dur="500"/>
                                        <p:tgtEl>
                                          <p:spTgt spid="146"/>
                                        </p:tgtEl>
                                      </p:cBhvr>
                                    </p:animEffect>
                                  </p:childTnLst>
                                </p:cTn>
                              </p:par>
                              <p:par>
                                <p:cTn id="234" presetID="9" presetClass="entr" presetSubtype="0" fill="hold" nodeType="withEffect">
                                  <p:stCondLst>
                                    <p:cond delay="0"/>
                                  </p:stCondLst>
                                  <p:childTnLst>
                                    <p:set>
                                      <p:cBhvr>
                                        <p:cTn id="235" dur="1" fill="hold">
                                          <p:stCondLst>
                                            <p:cond delay="0"/>
                                          </p:stCondLst>
                                        </p:cTn>
                                        <p:tgtEl>
                                          <p:spTgt spid="147"/>
                                        </p:tgtEl>
                                        <p:attrNameLst>
                                          <p:attrName>style.visibility</p:attrName>
                                        </p:attrNameLst>
                                      </p:cBhvr>
                                      <p:to>
                                        <p:strVal val="visible"/>
                                      </p:to>
                                    </p:set>
                                    <p:animEffect transition="in" filter="dissolve">
                                      <p:cBhvr>
                                        <p:cTn id="236" dur="500"/>
                                        <p:tgtEl>
                                          <p:spTgt spid="147"/>
                                        </p:tgtEl>
                                      </p:cBhvr>
                                    </p:animEffect>
                                  </p:childTnLst>
                                </p:cTn>
                              </p:par>
                              <p:par>
                                <p:cTn id="237" presetID="9" presetClass="entr" presetSubtype="0" fill="hold" nodeType="withEffect">
                                  <p:stCondLst>
                                    <p:cond delay="0"/>
                                  </p:stCondLst>
                                  <p:childTnLst>
                                    <p:set>
                                      <p:cBhvr>
                                        <p:cTn id="238" dur="1" fill="hold">
                                          <p:stCondLst>
                                            <p:cond delay="0"/>
                                          </p:stCondLst>
                                        </p:cTn>
                                        <p:tgtEl>
                                          <p:spTgt spid="148"/>
                                        </p:tgtEl>
                                        <p:attrNameLst>
                                          <p:attrName>style.visibility</p:attrName>
                                        </p:attrNameLst>
                                      </p:cBhvr>
                                      <p:to>
                                        <p:strVal val="visible"/>
                                      </p:to>
                                    </p:set>
                                    <p:animEffect transition="in" filter="dissolve">
                                      <p:cBhvr>
                                        <p:cTn id="239" dur="500"/>
                                        <p:tgtEl>
                                          <p:spTgt spid="148"/>
                                        </p:tgtEl>
                                      </p:cBhvr>
                                    </p:animEffect>
                                  </p:childTnLst>
                                </p:cTn>
                              </p:par>
                              <p:par>
                                <p:cTn id="240" presetID="9" presetClass="entr" presetSubtype="0" fill="hold" nodeType="withEffect">
                                  <p:stCondLst>
                                    <p:cond delay="0"/>
                                  </p:stCondLst>
                                  <p:childTnLst>
                                    <p:set>
                                      <p:cBhvr>
                                        <p:cTn id="241" dur="1" fill="hold">
                                          <p:stCondLst>
                                            <p:cond delay="0"/>
                                          </p:stCondLst>
                                        </p:cTn>
                                        <p:tgtEl>
                                          <p:spTgt spid="149"/>
                                        </p:tgtEl>
                                        <p:attrNameLst>
                                          <p:attrName>style.visibility</p:attrName>
                                        </p:attrNameLst>
                                      </p:cBhvr>
                                      <p:to>
                                        <p:strVal val="visible"/>
                                      </p:to>
                                    </p:set>
                                    <p:animEffect transition="in" filter="dissolve">
                                      <p:cBhvr>
                                        <p:cTn id="242" dur="500"/>
                                        <p:tgtEl>
                                          <p:spTgt spid="149"/>
                                        </p:tgtEl>
                                      </p:cBhvr>
                                    </p:animEffect>
                                  </p:childTnLst>
                                </p:cTn>
                              </p:par>
                              <p:par>
                                <p:cTn id="243" presetID="10" presetClass="exit" presetSubtype="0" fill="hold" grpId="1" nodeType="withEffect">
                                  <p:stCondLst>
                                    <p:cond delay="0"/>
                                  </p:stCondLst>
                                  <p:childTnLst>
                                    <p:animEffect transition="out" filter="fade">
                                      <p:cBhvr>
                                        <p:cTn id="244" dur="2000"/>
                                        <p:tgtEl>
                                          <p:spTgt spid="162"/>
                                        </p:tgtEl>
                                      </p:cBhvr>
                                    </p:animEffect>
                                    <p:set>
                                      <p:cBhvr>
                                        <p:cTn id="245" dur="1" fill="hold">
                                          <p:stCondLst>
                                            <p:cond delay="1999"/>
                                          </p:stCondLst>
                                        </p:cTn>
                                        <p:tgtEl>
                                          <p:spTgt spid="16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1" grpId="1" animBg="1"/>
      <p:bldP spid="162" grpId="0" animBg="1"/>
      <p:bldP spid="162"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群組 46"/>
          <p:cNvGrpSpPr/>
          <p:nvPr/>
        </p:nvGrpSpPr>
        <p:grpSpPr>
          <a:xfrm>
            <a:off x="-32" y="1571612"/>
            <a:ext cx="9144032" cy="5286388"/>
            <a:chOff x="-32" y="1571612"/>
            <a:chExt cx="9144032" cy="5286388"/>
          </a:xfrm>
        </p:grpSpPr>
        <p:sp>
          <p:nvSpPr>
            <p:cNvPr id="58" name="矩形 57"/>
            <p:cNvSpPr/>
            <p:nvPr/>
          </p:nvSpPr>
          <p:spPr>
            <a:xfrm>
              <a:off x="142908" y="1571612"/>
              <a:ext cx="8858248" cy="5286388"/>
            </a:xfrm>
            <a:prstGeom prst="rect">
              <a:avLst/>
            </a:prstGeom>
            <a:ln/>
          </p:spPr>
          <p:style>
            <a:lnRef idx="1">
              <a:schemeClr val="accent4"/>
            </a:lnRef>
            <a:fillRef idx="1003">
              <a:schemeClr val="lt2"/>
            </a:fillRef>
            <a:effectRef idx="1">
              <a:schemeClr val="accent4"/>
            </a:effectRef>
            <a:fontRef idx="minor">
              <a:schemeClr val="dk1"/>
            </a:fontRef>
          </p:style>
          <p:txBody>
            <a:bodyPr rtlCol="0" anchor="ctr"/>
            <a:lstStyle/>
            <a:p>
              <a:pPr algn="ctr"/>
              <a:endParaRPr lang="zh-TW" altLang="en-US"/>
            </a:p>
          </p:txBody>
        </p:sp>
        <p:sp>
          <p:nvSpPr>
            <p:cNvPr id="59" name="Rounded Rectangle 32"/>
            <p:cNvSpPr/>
            <p:nvPr/>
          </p:nvSpPr>
          <p:spPr>
            <a:xfrm rot="10800000">
              <a:off x="-32" y="6215081"/>
              <a:ext cx="9144032" cy="642916"/>
            </a:xfrm>
            <a:prstGeom prst="roundRect">
              <a:avLst>
                <a:gd name="adj" fmla="val 29239"/>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sp>
        <p:nvSpPr>
          <p:cNvPr id="31" name="AutoShape 15"/>
          <p:cNvSpPr>
            <a:spLocks noChangeArrowheads="1"/>
          </p:cNvSpPr>
          <p:nvPr/>
        </p:nvSpPr>
        <p:spPr bwMode="auto">
          <a:xfrm rot="16200000">
            <a:off x="2663276" y="-650587"/>
            <a:ext cx="1287758" cy="6069185"/>
          </a:xfrm>
          <a:prstGeom prst="roundRect">
            <a:avLst>
              <a:gd name="adj" fmla="val 8321"/>
            </a:avLst>
          </a:prstGeom>
          <a:gradFill>
            <a:gsLst>
              <a:gs pos="0">
                <a:schemeClr val="tx1">
                  <a:alpha val="18000"/>
                </a:schemeClr>
              </a:gs>
              <a:gs pos="100000">
                <a:schemeClr val="tx1">
                  <a:alpha val="0"/>
                </a:schemeClr>
              </a:gs>
            </a:gsLst>
            <a:lin ang="54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0" bIns="45720" rtlCol="0" anchor="b"/>
          <a:lstStyle/>
          <a:p>
            <a:pPr algn="ctr" fontAlgn="auto">
              <a:lnSpc>
                <a:spcPct val="80000"/>
              </a:lnSpc>
              <a:spcBef>
                <a:spcPts val="0"/>
              </a:spcBef>
              <a:spcAft>
                <a:spcPts val="0"/>
              </a:spcAft>
              <a:tabLst>
                <a:tab pos="5999790" algn="r"/>
              </a:tabLst>
              <a:defRPr/>
            </a:pPr>
            <a:endParaRPr lang="en-US"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32" name="AutoShape 15"/>
          <p:cNvSpPr>
            <a:spLocks noChangeArrowheads="1"/>
          </p:cNvSpPr>
          <p:nvPr/>
        </p:nvSpPr>
        <p:spPr bwMode="auto">
          <a:xfrm rot="16200000">
            <a:off x="2364964" y="1060240"/>
            <a:ext cx="1884383" cy="6069185"/>
          </a:xfrm>
          <a:prstGeom prst="roundRect">
            <a:avLst>
              <a:gd name="adj" fmla="val 8321"/>
            </a:avLst>
          </a:prstGeom>
          <a:gradFill>
            <a:gsLst>
              <a:gs pos="0">
                <a:schemeClr val="tx1">
                  <a:alpha val="18000"/>
                </a:schemeClr>
              </a:gs>
              <a:gs pos="100000">
                <a:schemeClr val="tx1">
                  <a:alpha val="0"/>
                </a:schemeClr>
              </a:gs>
            </a:gsLst>
            <a:lin ang="54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0" bIns="45720" rtlCol="0" anchor="b"/>
          <a:lstStyle/>
          <a:p>
            <a:pPr algn="ctr" fontAlgn="auto">
              <a:lnSpc>
                <a:spcPct val="80000"/>
              </a:lnSpc>
              <a:spcBef>
                <a:spcPts val="0"/>
              </a:spcBef>
              <a:spcAft>
                <a:spcPts val="0"/>
              </a:spcAft>
              <a:tabLst>
                <a:tab pos="5999790" algn="r"/>
              </a:tabLst>
              <a:defRPr/>
            </a:pPr>
            <a:endParaRPr lang="en-US"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29" name="Pentagon 28"/>
          <p:cNvSpPr/>
          <p:nvPr/>
        </p:nvSpPr>
        <p:spPr>
          <a:xfrm>
            <a:off x="356148" y="1734606"/>
            <a:ext cx="1712529" cy="1289670"/>
          </a:xfrm>
          <a:prstGeom prst="homePlate">
            <a:avLst>
              <a:gd name="adj" fmla="val 43474"/>
            </a:avLst>
          </a:prstGeom>
          <a:gradFill>
            <a:gsLst>
              <a:gs pos="0">
                <a:srgbClr val="009DD3">
                  <a:alpha val="55000"/>
                </a:srgbClr>
              </a:gs>
              <a:gs pos="100000">
                <a:srgbClr val="133872">
                  <a:alpha val="0"/>
                </a:srgbClr>
              </a:gs>
            </a:gsLst>
            <a:lin ang="10800000" scaled="0"/>
          </a:gradFill>
          <a:ln w="12700" cap="flat" cmpd="sng" algn="ctr">
            <a:noFill/>
            <a:prstDash val="solid"/>
            <a:round/>
            <a:headEnd type="none" w="med" len="med"/>
            <a:tailEnd type="none" w="med" len="med"/>
          </a:ln>
          <a:effectLst>
            <a:outerShdw blurRad="393700" dist="38100" algn="l" rotWithShape="0">
              <a:prstClr val="black">
                <a:alpha val="40000"/>
              </a:prstClr>
            </a:outerShdw>
          </a:effectLst>
        </p:spPr>
        <p:txBody>
          <a:bodyPr vert="horz" wrap="square" lIns="91440" tIns="0" rIns="0" bIns="0" numCol="1" rtlCol="0" anchor="ctr" anchorCtr="0" compatLnSpc="1">
            <a:prstTxWarp prst="textNoShape">
              <a:avLst/>
            </a:prstTxWarp>
          </a:bodyPr>
          <a:lstStyle/>
          <a:p>
            <a:pPr>
              <a:lnSpc>
                <a:spcPct val="90000"/>
              </a:lnSpc>
              <a:buClr>
                <a:srgbClr val="FFFFFF"/>
              </a:buClr>
              <a:buSzPct val="95000"/>
              <a:tabLst>
                <a:tab pos="514476" algn="l"/>
              </a:tabLst>
              <a:defRPr/>
            </a:pPr>
            <a:r>
              <a:rPr lang="zh-TW" altLang="en-US"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微軟正黑體" pitchFamily="34" charset="-120"/>
                <a:ea typeface="微軟正黑體" pitchFamily="34" charset="-120"/>
                <a:cs typeface="Arial" charset="0"/>
              </a:rPr>
              <a:t>可解決的問題</a:t>
            </a:r>
          </a:p>
        </p:txBody>
      </p:sp>
      <p:sp>
        <p:nvSpPr>
          <p:cNvPr id="39" name="Rectangle 6"/>
          <p:cNvSpPr txBox="1">
            <a:spLocks noChangeArrowheads="1"/>
          </p:cNvSpPr>
          <p:nvPr/>
        </p:nvSpPr>
        <p:spPr>
          <a:xfrm>
            <a:off x="1973159" y="1928802"/>
            <a:ext cx="4170477" cy="935641"/>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vert="horz" wrap="square" lIns="109728" tIns="54864" rIns="109728" bIns="54864" rtlCol="0" anchor="ctr">
            <a:spAutoFit/>
          </a:bodyPr>
          <a:lstStyle/>
          <a:p>
            <a:pPr marL="344488" marR="0" lvl="1" indent="-233363" fontAlgn="base">
              <a:lnSpc>
                <a:spcPct val="90000"/>
              </a:lnSpc>
              <a:spcAft>
                <a:spcPts val="600"/>
              </a:spcAft>
              <a:buSzPct val="80000"/>
              <a:buBlip>
                <a:blip r:embed="rId3"/>
              </a:buBlip>
              <a:tabLst>
                <a:tab pos="173038" algn="l"/>
              </a:tabLst>
              <a:defRPr/>
            </a:pPr>
            <a:r>
              <a:rPr lang="zh-TW" altLang="en-US" b="1" dirty="0" smtClean="0">
                <a:solidFill>
                  <a:schemeClr val="bg1"/>
                </a:solidFill>
                <a:effectLst>
                  <a:outerShdw blurRad="38100" dist="38100" dir="2700000" algn="tl">
                    <a:srgbClr val="000000">
                      <a:alpha val="43137"/>
                    </a:srgbClr>
                  </a:outerShdw>
                </a:effectLst>
                <a:latin typeface="+mj-ea"/>
                <a:ea typeface="+mj-ea"/>
              </a:rPr>
              <a:t>滿足高可用性及企業永續營運</a:t>
            </a:r>
            <a:r>
              <a:rPr lang="en-US" altLang="zh-TW" b="1" dirty="0" smtClean="0">
                <a:solidFill>
                  <a:schemeClr val="bg1"/>
                </a:solidFill>
                <a:effectLst>
                  <a:outerShdw blurRad="38100" dist="38100" dir="2700000" algn="tl">
                    <a:srgbClr val="000000">
                      <a:alpha val="43137"/>
                    </a:srgbClr>
                  </a:outerShdw>
                </a:effectLst>
                <a:latin typeface="+mj-ea"/>
                <a:ea typeface="+mj-ea"/>
              </a:rPr>
              <a:t>, </a:t>
            </a:r>
            <a:r>
              <a:rPr lang="zh-TW" altLang="en-US" b="1" dirty="0" smtClean="0">
                <a:solidFill>
                  <a:schemeClr val="bg1"/>
                </a:solidFill>
                <a:effectLst>
                  <a:outerShdw blurRad="38100" dist="38100" dir="2700000" algn="tl">
                    <a:srgbClr val="000000">
                      <a:alpha val="43137"/>
                    </a:srgbClr>
                  </a:outerShdw>
                </a:effectLst>
                <a:latin typeface="+mj-ea"/>
                <a:ea typeface="+mj-ea"/>
              </a:rPr>
              <a:t>符合服務水平及最佳的持續運作時間</a:t>
            </a:r>
            <a:endParaRPr lang="en-US" altLang="ja-JP" b="1" dirty="0" smtClean="0">
              <a:solidFill>
                <a:schemeClr val="bg1"/>
              </a:solidFill>
              <a:effectLst>
                <a:outerShdw blurRad="38100" dist="38100" dir="2700000" algn="tl">
                  <a:srgbClr val="000000">
                    <a:alpha val="43137"/>
                  </a:srgbClr>
                </a:outerShdw>
              </a:effectLst>
              <a:latin typeface="+mj-ea"/>
              <a:ea typeface="+mj-ea"/>
            </a:endParaRPr>
          </a:p>
          <a:p>
            <a:pPr marL="344488" marR="0" lvl="1" indent="-233363" fontAlgn="base">
              <a:lnSpc>
                <a:spcPct val="90000"/>
              </a:lnSpc>
              <a:spcAft>
                <a:spcPts val="600"/>
              </a:spcAft>
              <a:buSzPct val="80000"/>
              <a:buBlip>
                <a:blip r:embed="rId3"/>
              </a:buBlip>
              <a:tabLst>
                <a:tab pos="173038" algn="l"/>
              </a:tabLst>
              <a:defRPr/>
            </a:pPr>
            <a:r>
              <a:rPr lang="zh-TW" altLang="en-US" b="1" dirty="0" smtClean="0">
                <a:solidFill>
                  <a:schemeClr val="bg1"/>
                </a:solidFill>
                <a:effectLst>
                  <a:outerShdw blurRad="38100" dist="38100" dir="2700000" algn="tl">
                    <a:srgbClr val="000000">
                      <a:alpha val="43137"/>
                    </a:srgbClr>
                  </a:outerShdw>
                </a:effectLst>
                <a:latin typeface="+mj-ea"/>
                <a:ea typeface="+mj-ea"/>
              </a:rPr>
              <a:t>簡化災難復原</a:t>
            </a:r>
            <a:r>
              <a:rPr lang="en-US" altLang="zh-TW" b="1" dirty="0" smtClean="0">
                <a:solidFill>
                  <a:schemeClr val="bg1"/>
                </a:solidFill>
                <a:effectLst>
                  <a:outerShdw blurRad="38100" dist="38100" dir="2700000" algn="tl">
                    <a:srgbClr val="000000">
                      <a:alpha val="43137"/>
                    </a:srgbClr>
                  </a:outerShdw>
                </a:effectLst>
                <a:latin typeface="+mj-ea"/>
                <a:ea typeface="+mj-ea"/>
              </a:rPr>
              <a:t>, </a:t>
            </a:r>
            <a:r>
              <a:rPr lang="zh-TW" altLang="en-US" b="1" dirty="0" smtClean="0">
                <a:solidFill>
                  <a:schemeClr val="bg1"/>
                </a:solidFill>
                <a:effectLst>
                  <a:outerShdw blurRad="38100" dist="38100" dir="2700000" algn="tl">
                    <a:srgbClr val="000000">
                      <a:alpha val="43137"/>
                    </a:srgbClr>
                  </a:outerShdw>
                </a:effectLst>
                <a:latin typeface="+mj-ea"/>
                <a:ea typeface="+mj-ea"/>
              </a:rPr>
              <a:t>資料及資訊備份還原</a:t>
            </a:r>
            <a:endParaRPr lang="en-US" altLang="ja-JP" b="1" dirty="0" smtClean="0">
              <a:solidFill>
                <a:schemeClr val="bg1"/>
              </a:solidFill>
              <a:effectLst>
                <a:outerShdw blurRad="38100" dist="38100" dir="2700000" algn="tl">
                  <a:srgbClr val="000000">
                    <a:alpha val="43137"/>
                  </a:srgbClr>
                </a:outerShdw>
              </a:effectLst>
              <a:latin typeface="+mj-ea"/>
              <a:ea typeface="+mj-ea"/>
            </a:endParaRPr>
          </a:p>
        </p:txBody>
      </p:sp>
      <p:sp>
        <p:nvSpPr>
          <p:cNvPr id="40" name="Rectangle 7"/>
          <p:cNvSpPr>
            <a:spLocks noChangeArrowheads="1"/>
          </p:cNvSpPr>
          <p:nvPr/>
        </p:nvSpPr>
        <p:spPr bwMode="auto">
          <a:xfrm>
            <a:off x="1973159" y="3217145"/>
            <a:ext cx="4027601" cy="1240340"/>
          </a:xfrm>
          <a:prstGeom prst="rect">
            <a:avLst/>
          </a:prstGeom>
          <a:noFill/>
          <a:ln w="12700" cap="flat" cmpd="sng" algn="ctr">
            <a:noFill/>
            <a:prstDash val="solid"/>
            <a:round/>
            <a:headEnd type="none" w="med" len="med"/>
            <a:tailEnd type="none" w="med" len="med"/>
          </a:ln>
          <a:effectLst>
            <a:outerShdw blurRad="63500" algn="ctr" rotWithShape="0">
              <a:prstClr val="black">
                <a:alpha val="19000"/>
              </a:prstClr>
            </a:outerShdw>
          </a:effectLst>
        </p:spPr>
        <p:txBody>
          <a:bodyPr wrap="square" lIns="109728" tIns="54864" rIns="109728" bIns="54864" anchor="ctr">
            <a:spAutoFit/>
          </a:bodyPr>
          <a:lstStyle/>
          <a:p>
            <a:pPr marL="344488" lvl="1" indent="-233363">
              <a:lnSpc>
                <a:spcPct val="90000"/>
              </a:lnSpc>
              <a:spcBef>
                <a:spcPct val="20000"/>
              </a:spcBef>
              <a:spcAft>
                <a:spcPts val="600"/>
              </a:spcAft>
              <a:buSzPct val="80000"/>
              <a:buBlip>
                <a:blip r:embed="rId3"/>
              </a:buBlip>
              <a:tabLst>
                <a:tab pos="173038" algn="l"/>
              </a:tabLst>
              <a:defRPr/>
            </a:pPr>
            <a:r>
              <a:rPr lang="zh-TW" altLang="en-US" b="1" dirty="0" smtClean="0">
                <a:solidFill>
                  <a:schemeClr val="bg1"/>
                </a:solidFill>
                <a:effectLst>
                  <a:outerShdw blurRad="38100" dist="38100" dir="2700000" algn="tl">
                    <a:srgbClr val="000000">
                      <a:alpha val="43137"/>
                    </a:srgbClr>
                  </a:outerShdw>
                </a:effectLst>
                <a:latin typeface="+mj-ea"/>
                <a:ea typeface="+mj-ea"/>
              </a:rPr>
              <a:t>如果發生運行中斷</a:t>
            </a:r>
            <a:r>
              <a:rPr lang="en-US" altLang="zh-TW" b="1" dirty="0" smtClean="0">
                <a:solidFill>
                  <a:schemeClr val="bg1"/>
                </a:solidFill>
                <a:effectLst>
                  <a:outerShdw blurRad="38100" dist="38100" dir="2700000" algn="tl">
                    <a:srgbClr val="000000">
                      <a:alpha val="43137"/>
                    </a:srgbClr>
                  </a:outerShdw>
                </a:effectLst>
                <a:latin typeface="+mj-ea"/>
                <a:ea typeface="+mj-ea"/>
              </a:rPr>
              <a:t>, </a:t>
            </a:r>
            <a:r>
              <a:rPr lang="zh-TW" altLang="en-US" b="1" dirty="0" smtClean="0">
                <a:solidFill>
                  <a:schemeClr val="bg1"/>
                </a:solidFill>
                <a:effectLst>
                  <a:outerShdw blurRad="38100" dist="38100" dir="2700000" algn="tl">
                    <a:srgbClr val="000000">
                      <a:alpha val="43137"/>
                    </a:srgbClr>
                  </a:outerShdw>
                </a:effectLst>
                <a:latin typeface="+mj-ea"/>
                <a:ea typeface="+mj-ea"/>
              </a:rPr>
              <a:t>動態複製並遷移虛擬機器和應用程式以分散負載</a:t>
            </a:r>
            <a:endParaRPr lang="en-US" altLang="ja-JP" b="1" dirty="0" smtClean="0">
              <a:solidFill>
                <a:schemeClr val="bg1"/>
              </a:solidFill>
              <a:effectLst>
                <a:outerShdw blurRad="38100" dist="38100" dir="2700000" algn="tl">
                  <a:srgbClr val="000000">
                    <a:alpha val="43137"/>
                  </a:srgbClr>
                </a:outerShdw>
              </a:effectLst>
              <a:latin typeface="+mj-ea"/>
              <a:ea typeface="+mj-ea"/>
            </a:endParaRPr>
          </a:p>
          <a:p>
            <a:pPr marL="344488" lvl="1" indent="-233363" fontAlgn="base">
              <a:lnSpc>
                <a:spcPct val="90000"/>
              </a:lnSpc>
              <a:spcBef>
                <a:spcPct val="20000"/>
              </a:spcBef>
              <a:spcAft>
                <a:spcPts val="600"/>
              </a:spcAft>
              <a:buSzPct val="80000"/>
              <a:buBlip>
                <a:blip r:embed="rId3"/>
              </a:buBlip>
              <a:tabLst>
                <a:tab pos="173038" algn="l"/>
              </a:tabLst>
              <a:defRPr/>
            </a:pPr>
            <a:r>
              <a:rPr lang="zh-TW" altLang="en-US" b="1" dirty="0" smtClean="0">
                <a:solidFill>
                  <a:schemeClr val="bg1"/>
                </a:solidFill>
                <a:effectLst>
                  <a:outerShdw blurRad="38100" dist="38100" dir="2700000" algn="tl">
                    <a:srgbClr val="000000">
                      <a:alpha val="43137"/>
                    </a:srgbClr>
                  </a:outerShdw>
                </a:effectLst>
                <a:latin typeface="+mj-ea"/>
                <a:ea typeface="+mj-ea"/>
              </a:rPr>
              <a:t>透過持續的資料保護</a:t>
            </a:r>
            <a:r>
              <a:rPr lang="en-US" altLang="zh-TW" b="1" dirty="0" smtClean="0">
                <a:solidFill>
                  <a:schemeClr val="bg1"/>
                </a:solidFill>
                <a:effectLst>
                  <a:outerShdw blurRad="38100" dist="38100" dir="2700000" algn="tl">
                    <a:srgbClr val="000000">
                      <a:alpha val="43137"/>
                    </a:srgbClr>
                  </a:outerShdw>
                </a:effectLst>
                <a:latin typeface="+mj-ea"/>
                <a:ea typeface="+mj-ea"/>
              </a:rPr>
              <a:t>, </a:t>
            </a:r>
            <a:r>
              <a:rPr lang="zh-TW" altLang="en-US" b="1" dirty="0" smtClean="0">
                <a:solidFill>
                  <a:schemeClr val="bg1"/>
                </a:solidFill>
                <a:effectLst>
                  <a:outerShdw blurRad="38100" dist="38100" dir="2700000" algn="tl">
                    <a:srgbClr val="000000">
                      <a:alpha val="43137"/>
                    </a:srgbClr>
                  </a:outerShdw>
                </a:effectLst>
                <a:latin typeface="+mj-ea"/>
                <a:ea typeface="+mj-ea"/>
              </a:rPr>
              <a:t>為資料中心提供實體和虛擬環境的復原和還原</a:t>
            </a:r>
            <a:endParaRPr lang="en-US" altLang="ja-JP" b="1" dirty="0" smtClean="0">
              <a:solidFill>
                <a:schemeClr val="bg1"/>
              </a:solidFill>
              <a:effectLst>
                <a:outerShdw blurRad="38100" dist="38100" dir="2700000" algn="tl">
                  <a:srgbClr val="000000">
                    <a:alpha val="43137"/>
                  </a:srgbClr>
                </a:outerShdw>
              </a:effectLst>
              <a:latin typeface="+mj-ea"/>
              <a:ea typeface="+mj-ea"/>
            </a:endParaRPr>
          </a:p>
        </p:txBody>
      </p:sp>
      <p:sp>
        <p:nvSpPr>
          <p:cNvPr id="45" name="Pentagon 44"/>
          <p:cNvSpPr/>
          <p:nvPr/>
        </p:nvSpPr>
        <p:spPr>
          <a:xfrm>
            <a:off x="364941" y="3147368"/>
            <a:ext cx="1712530" cy="1890346"/>
          </a:xfrm>
          <a:prstGeom prst="homePlate">
            <a:avLst>
              <a:gd name="adj" fmla="val 32167"/>
            </a:avLst>
          </a:prstGeom>
          <a:gradFill>
            <a:gsLst>
              <a:gs pos="0">
                <a:srgbClr val="009DD3">
                  <a:alpha val="55000"/>
                </a:srgbClr>
              </a:gs>
              <a:gs pos="100000">
                <a:srgbClr val="133872">
                  <a:alpha val="0"/>
                </a:srgbClr>
              </a:gs>
            </a:gsLst>
            <a:lin ang="10800000" scaled="0"/>
          </a:gradFill>
          <a:ln w="12700" cap="flat" cmpd="sng" algn="ctr">
            <a:noFill/>
            <a:prstDash val="solid"/>
            <a:round/>
            <a:headEnd type="none" w="med" len="med"/>
            <a:tailEnd type="none" w="med" len="med"/>
          </a:ln>
          <a:effectLst>
            <a:outerShdw blurRad="393700" dist="38100" algn="l" rotWithShape="0">
              <a:prstClr val="black">
                <a:alpha val="40000"/>
              </a:prstClr>
            </a:outerShdw>
          </a:effectLst>
        </p:spPr>
        <p:txBody>
          <a:bodyPr vert="horz" wrap="square" lIns="91440" tIns="0" rIns="0" bIns="0" numCol="1" rtlCol="0" anchor="ctr" anchorCtr="0" compatLnSpc="1">
            <a:prstTxWarp prst="textNoShape">
              <a:avLst/>
            </a:prstTxWarp>
          </a:bodyPr>
          <a:lstStyle/>
          <a:p>
            <a:pPr lvl="0" defTabSz="457200">
              <a:lnSpc>
                <a:spcPct val="90000"/>
              </a:lnSpc>
              <a:buClr>
                <a:srgbClr val="FFFFFF"/>
              </a:buClr>
              <a:buSzPct val="95000"/>
              <a:tabLst>
                <a:tab pos="514476" algn="l"/>
              </a:tabLst>
              <a:defRPr/>
            </a:pPr>
            <a:r>
              <a:rPr lang="zh-TW" altLang="en-US"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Calibri"/>
                <a:ea typeface="微軟正黑體"/>
                <a:cs typeface="Arial" charset="0"/>
              </a:rPr>
              <a:t>主要功能</a:t>
            </a:r>
            <a:endParaRPr lang="en-US" altLang="zh-CN" b="1" spc="-10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Calibri"/>
              <a:ea typeface="微軟正黑體"/>
              <a:cs typeface="Arial" charset="0"/>
            </a:endParaRPr>
          </a:p>
        </p:txBody>
      </p:sp>
      <p:sp>
        <p:nvSpPr>
          <p:cNvPr id="30" name="Title 29"/>
          <p:cNvSpPr>
            <a:spLocks noGrp="1"/>
          </p:cNvSpPr>
          <p:nvPr>
            <p:ph type="title"/>
          </p:nvPr>
        </p:nvSpPr>
        <p:spPr/>
        <p:txBody>
          <a:bodyPr/>
          <a:lstStyle/>
          <a:p>
            <a:r>
              <a:rPr lang="en-US" sz="4000" dirty="0" smtClean="0"/>
              <a:t>4. </a:t>
            </a:r>
            <a:r>
              <a:rPr lang="zh-TW" altLang="en-US" sz="4000" dirty="0" smtClean="0"/>
              <a:t>資料保護及復原解決方案</a:t>
            </a:r>
            <a:r>
              <a:rPr lang="en-US" dirty="0" smtClean="0"/>
              <a:t/>
            </a:r>
            <a:br>
              <a:rPr lang="en-US" dirty="0" smtClean="0"/>
            </a:br>
            <a:r>
              <a:rPr lang="en-US" sz="2000" dirty="0" smtClean="0">
                <a:ln w="10160">
                  <a:solidFill>
                    <a:schemeClr val="accent1"/>
                  </a:solidFill>
                  <a:prstDash val="solid"/>
                </a:ln>
                <a:solidFill>
                  <a:sysClr val="windowText" lastClr="000000"/>
                </a:solidFill>
                <a:effectLst>
                  <a:outerShdw blurRad="38100" dist="32000" dir="5400000" algn="tl">
                    <a:srgbClr val="000000">
                      <a:alpha val="30000"/>
                    </a:srgbClr>
                  </a:outerShdw>
                </a:effectLst>
              </a:rPr>
              <a:t>Backup &amp; restore and business continuity through virtualization mgmt</a:t>
            </a:r>
          </a:p>
        </p:txBody>
      </p:sp>
      <p:pic>
        <p:nvPicPr>
          <p:cNvPr id="26" name="Picture 45" descr="Server-3U-Physical-Base"/>
          <p:cNvPicPr>
            <a:picLocks noChangeAspect="1" noChangeArrowheads="1"/>
          </p:cNvPicPr>
          <p:nvPr/>
        </p:nvPicPr>
        <p:blipFill>
          <a:blip r:embed="rId4"/>
          <a:srcRect/>
          <a:stretch>
            <a:fillRect/>
          </a:stretch>
        </p:blipFill>
        <p:spPr bwMode="auto">
          <a:xfrm>
            <a:off x="6022311" y="3374331"/>
            <a:ext cx="1252594" cy="936026"/>
          </a:xfrm>
          <a:prstGeom prst="rect">
            <a:avLst/>
          </a:prstGeom>
          <a:noFill/>
          <a:ln w="9525">
            <a:noFill/>
            <a:miter lim="800000"/>
            <a:headEnd/>
            <a:tailEnd/>
          </a:ln>
        </p:spPr>
      </p:pic>
      <p:pic>
        <p:nvPicPr>
          <p:cNvPr id="36" name="Picture 55" descr="File-Virtual-Server"/>
          <p:cNvPicPr>
            <a:picLocks noChangeAspect="1" noChangeArrowheads="1"/>
          </p:cNvPicPr>
          <p:nvPr/>
        </p:nvPicPr>
        <p:blipFill>
          <a:blip r:embed="rId5" cstate="print"/>
          <a:srcRect/>
          <a:stretch>
            <a:fillRect/>
          </a:stretch>
        </p:blipFill>
        <p:spPr bwMode="auto">
          <a:xfrm>
            <a:off x="8039419" y="2041665"/>
            <a:ext cx="354674" cy="469967"/>
          </a:xfrm>
          <a:prstGeom prst="rect">
            <a:avLst/>
          </a:prstGeom>
          <a:noFill/>
          <a:ln w="9525">
            <a:noFill/>
            <a:miter lim="800000"/>
            <a:headEnd/>
            <a:tailEnd/>
          </a:ln>
        </p:spPr>
      </p:pic>
      <p:pic>
        <p:nvPicPr>
          <p:cNvPr id="37" name="Picture 56" descr="File-Virtual-Server"/>
          <p:cNvPicPr>
            <a:picLocks noChangeAspect="1" noChangeArrowheads="1"/>
          </p:cNvPicPr>
          <p:nvPr/>
        </p:nvPicPr>
        <p:blipFill>
          <a:blip r:embed="rId5" cstate="print"/>
          <a:srcRect/>
          <a:stretch>
            <a:fillRect/>
          </a:stretch>
        </p:blipFill>
        <p:spPr bwMode="auto">
          <a:xfrm>
            <a:off x="7963219" y="2032140"/>
            <a:ext cx="354674" cy="469967"/>
          </a:xfrm>
          <a:prstGeom prst="rect">
            <a:avLst/>
          </a:prstGeom>
          <a:noFill/>
          <a:ln w="9525">
            <a:noFill/>
            <a:miter lim="800000"/>
            <a:headEnd/>
            <a:tailEnd/>
          </a:ln>
        </p:spPr>
      </p:pic>
      <p:pic>
        <p:nvPicPr>
          <p:cNvPr id="38" name="Picture 56" descr="File-Virtual-Server"/>
          <p:cNvPicPr>
            <a:picLocks noChangeAspect="1" noChangeArrowheads="1"/>
          </p:cNvPicPr>
          <p:nvPr/>
        </p:nvPicPr>
        <p:blipFill>
          <a:blip r:embed="rId5" cstate="print"/>
          <a:srcRect/>
          <a:stretch>
            <a:fillRect/>
          </a:stretch>
        </p:blipFill>
        <p:spPr bwMode="auto">
          <a:xfrm>
            <a:off x="7982269" y="2060715"/>
            <a:ext cx="354674" cy="469967"/>
          </a:xfrm>
          <a:prstGeom prst="rect">
            <a:avLst/>
          </a:prstGeom>
          <a:noFill/>
          <a:ln w="9525">
            <a:noFill/>
            <a:miter lim="800000"/>
            <a:headEnd/>
            <a:tailEnd/>
          </a:ln>
        </p:spPr>
      </p:pic>
      <p:pic>
        <p:nvPicPr>
          <p:cNvPr id="42" name="Picture 49" descr="File-Virtual-Server"/>
          <p:cNvPicPr>
            <a:picLocks noChangeAspect="1" noChangeArrowheads="1"/>
          </p:cNvPicPr>
          <p:nvPr/>
        </p:nvPicPr>
        <p:blipFill>
          <a:blip r:embed="rId5" cstate="print"/>
          <a:srcRect/>
          <a:stretch>
            <a:fillRect/>
          </a:stretch>
        </p:blipFill>
        <p:spPr bwMode="auto">
          <a:xfrm>
            <a:off x="6436084" y="3395516"/>
            <a:ext cx="354674" cy="469967"/>
          </a:xfrm>
          <a:prstGeom prst="rect">
            <a:avLst/>
          </a:prstGeom>
          <a:noFill/>
          <a:ln w="9525">
            <a:noFill/>
            <a:miter lim="800000"/>
            <a:headEnd/>
            <a:tailEnd/>
          </a:ln>
        </p:spPr>
      </p:pic>
      <p:pic>
        <p:nvPicPr>
          <p:cNvPr id="43" name="Picture 50" descr="File-Virtual-Server"/>
          <p:cNvPicPr>
            <a:picLocks noChangeAspect="1" noChangeArrowheads="1"/>
          </p:cNvPicPr>
          <p:nvPr/>
        </p:nvPicPr>
        <p:blipFill>
          <a:blip r:embed="rId5" cstate="print"/>
          <a:srcRect/>
          <a:stretch>
            <a:fillRect/>
          </a:stretch>
        </p:blipFill>
        <p:spPr bwMode="auto">
          <a:xfrm>
            <a:off x="6436084" y="3395516"/>
            <a:ext cx="354674" cy="469967"/>
          </a:xfrm>
          <a:prstGeom prst="rect">
            <a:avLst/>
          </a:prstGeom>
          <a:noFill/>
          <a:ln w="9525">
            <a:noFill/>
            <a:miter lim="800000"/>
            <a:headEnd/>
            <a:tailEnd/>
          </a:ln>
        </p:spPr>
      </p:pic>
      <p:pic>
        <p:nvPicPr>
          <p:cNvPr id="46" name="Picture 49" descr="File-Virtual-Server"/>
          <p:cNvPicPr>
            <a:picLocks noChangeAspect="1" noChangeArrowheads="1"/>
          </p:cNvPicPr>
          <p:nvPr/>
        </p:nvPicPr>
        <p:blipFill>
          <a:blip r:embed="rId5" cstate="print"/>
          <a:srcRect/>
          <a:stretch>
            <a:fillRect/>
          </a:stretch>
        </p:blipFill>
        <p:spPr bwMode="auto">
          <a:xfrm>
            <a:off x="6493234" y="3355829"/>
            <a:ext cx="354674" cy="469967"/>
          </a:xfrm>
          <a:prstGeom prst="rect">
            <a:avLst/>
          </a:prstGeom>
          <a:noFill/>
          <a:ln w="9525">
            <a:noFill/>
            <a:miter lim="800000"/>
            <a:headEnd/>
            <a:tailEnd/>
          </a:ln>
        </p:spPr>
      </p:pic>
      <p:grpSp>
        <p:nvGrpSpPr>
          <p:cNvPr id="2" name="Group 50"/>
          <p:cNvGrpSpPr>
            <a:grpSpLocks/>
          </p:cNvGrpSpPr>
          <p:nvPr/>
        </p:nvGrpSpPr>
        <p:grpSpPr bwMode="auto">
          <a:xfrm>
            <a:off x="6033748" y="2791124"/>
            <a:ext cx="1252594" cy="1524217"/>
            <a:chOff x="3648" y="786"/>
            <a:chExt cx="1186" cy="1444"/>
          </a:xfrm>
        </p:grpSpPr>
        <p:pic>
          <p:nvPicPr>
            <p:cNvPr id="48" name="Picture 45" descr="Server-3U-Physical-Base"/>
            <p:cNvPicPr>
              <a:picLocks noChangeAspect="1" noChangeArrowheads="1"/>
            </p:cNvPicPr>
            <p:nvPr/>
          </p:nvPicPr>
          <p:blipFill>
            <a:blip r:embed="rId4"/>
            <a:srcRect/>
            <a:stretch>
              <a:fillRect/>
            </a:stretch>
          </p:blipFill>
          <p:spPr bwMode="auto">
            <a:xfrm>
              <a:off x="3648" y="1344"/>
              <a:ext cx="1186" cy="886"/>
            </a:xfrm>
            <a:prstGeom prst="rect">
              <a:avLst/>
            </a:prstGeom>
            <a:noFill/>
            <a:ln w="9525">
              <a:noFill/>
              <a:miter lim="800000"/>
              <a:headEnd/>
              <a:tailEnd/>
            </a:ln>
          </p:spPr>
        </p:pic>
        <p:pic>
          <p:nvPicPr>
            <p:cNvPr id="49" name="Picture 49" descr="Servers-3-Virtual"/>
            <p:cNvPicPr>
              <a:picLocks noChangeAspect="1" noChangeArrowheads="1"/>
            </p:cNvPicPr>
            <p:nvPr/>
          </p:nvPicPr>
          <p:blipFill>
            <a:blip r:embed="rId6"/>
            <a:srcRect/>
            <a:stretch>
              <a:fillRect/>
            </a:stretch>
          </p:blipFill>
          <p:spPr bwMode="auto">
            <a:xfrm>
              <a:off x="3660" y="786"/>
              <a:ext cx="1147" cy="1440"/>
            </a:xfrm>
            <a:prstGeom prst="rect">
              <a:avLst/>
            </a:prstGeom>
            <a:noFill/>
            <a:ln w="9525">
              <a:noFill/>
              <a:miter lim="800000"/>
              <a:headEnd/>
              <a:tailEnd/>
            </a:ln>
          </p:spPr>
        </p:pic>
      </p:grpSp>
      <p:pic>
        <p:nvPicPr>
          <p:cNvPr id="50" name="Picture 57" descr="\\.PSF\Parallels Share\Smoke.png"/>
          <p:cNvPicPr>
            <a:picLocks noChangeAspect="1" noChangeArrowheads="1"/>
          </p:cNvPicPr>
          <p:nvPr/>
        </p:nvPicPr>
        <p:blipFill>
          <a:blip r:embed="rId7"/>
          <a:srcRect/>
          <a:stretch>
            <a:fillRect/>
          </a:stretch>
        </p:blipFill>
        <p:spPr bwMode="auto">
          <a:xfrm>
            <a:off x="5810730" y="2603535"/>
            <a:ext cx="1100716" cy="1627052"/>
          </a:xfrm>
          <a:prstGeom prst="rect">
            <a:avLst/>
          </a:prstGeom>
          <a:noFill/>
          <a:ln w="9525">
            <a:noFill/>
            <a:miter lim="800000"/>
            <a:headEnd/>
            <a:tailEnd/>
          </a:ln>
          <a:effectLst>
            <a:outerShdw blurRad="88900" dir="7380000" sx="148000" sy="148000" algn="ctr" rotWithShape="0">
              <a:schemeClr val="tx1">
                <a:lumMod val="85000"/>
              </a:schemeClr>
            </a:outerShdw>
          </a:effectLst>
        </p:spPr>
      </p:pic>
      <p:pic>
        <p:nvPicPr>
          <p:cNvPr id="51" name="Picture 90" descr="Server-3U-Physical-Base-Off"/>
          <p:cNvPicPr>
            <a:picLocks noChangeAspect="1" noChangeArrowheads="1"/>
          </p:cNvPicPr>
          <p:nvPr/>
        </p:nvPicPr>
        <p:blipFill>
          <a:blip r:embed="rId8"/>
          <a:srcRect/>
          <a:stretch>
            <a:fillRect/>
          </a:stretch>
        </p:blipFill>
        <p:spPr bwMode="auto">
          <a:xfrm>
            <a:off x="7634289" y="4011152"/>
            <a:ext cx="1238915" cy="925278"/>
          </a:xfrm>
          <a:prstGeom prst="rect">
            <a:avLst/>
          </a:prstGeom>
          <a:noFill/>
          <a:ln w="9525">
            <a:noFill/>
            <a:miter lim="800000"/>
            <a:headEnd/>
            <a:tailEnd/>
          </a:ln>
        </p:spPr>
      </p:pic>
      <p:sp>
        <p:nvSpPr>
          <p:cNvPr id="52" name="Rectangle 51"/>
          <p:cNvSpPr>
            <a:spLocks noChangeArrowheads="1"/>
          </p:cNvSpPr>
          <p:nvPr/>
        </p:nvSpPr>
        <p:spPr bwMode="auto">
          <a:xfrm>
            <a:off x="5810250" y="4228193"/>
            <a:ext cx="1733549" cy="289310"/>
          </a:xfrm>
          <a:prstGeom prst="rect">
            <a:avLst/>
          </a:prstGeom>
          <a:noFill/>
          <a:ln w="9525">
            <a:noFill/>
            <a:miter lim="800000"/>
            <a:headEnd/>
            <a:tailEnd/>
          </a:ln>
          <a:effectLst/>
        </p:spPr>
        <p:txBody>
          <a:bodyPr wrap="square">
            <a:spAutoFit/>
          </a:bodyPr>
          <a:lstStyle/>
          <a:p>
            <a:pPr algn="ctr">
              <a:lnSpc>
                <a:spcPct val="80000"/>
              </a:lnSpc>
              <a:defRPr/>
            </a:pPr>
            <a:r>
              <a:rPr lang="en-US" sz="16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Data Center A</a:t>
            </a:r>
            <a:endParaRPr lang="en-US" sz="1600" b="1"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pic>
        <p:nvPicPr>
          <p:cNvPr id="53" name="Picture 49" descr="Servers-3-Virtual"/>
          <p:cNvPicPr>
            <a:picLocks noChangeAspect="1" noChangeArrowheads="1"/>
          </p:cNvPicPr>
          <p:nvPr/>
        </p:nvPicPr>
        <p:blipFill>
          <a:blip r:embed="rId6"/>
          <a:srcRect/>
          <a:stretch>
            <a:fillRect/>
          </a:stretch>
        </p:blipFill>
        <p:spPr bwMode="auto">
          <a:xfrm>
            <a:off x="7614559" y="3422080"/>
            <a:ext cx="1211557" cy="1520309"/>
          </a:xfrm>
          <a:prstGeom prst="rect">
            <a:avLst/>
          </a:prstGeom>
          <a:noFill/>
          <a:ln w="9525">
            <a:noFill/>
            <a:miter lim="800000"/>
            <a:headEnd/>
            <a:tailEnd/>
          </a:ln>
        </p:spPr>
      </p:pic>
      <p:sp>
        <p:nvSpPr>
          <p:cNvPr id="54" name="Rectangle 53"/>
          <p:cNvSpPr>
            <a:spLocks noChangeArrowheads="1"/>
          </p:cNvSpPr>
          <p:nvPr/>
        </p:nvSpPr>
        <p:spPr bwMode="auto">
          <a:xfrm>
            <a:off x="7400925" y="4792876"/>
            <a:ext cx="1628775" cy="289310"/>
          </a:xfrm>
          <a:prstGeom prst="rect">
            <a:avLst/>
          </a:prstGeom>
          <a:noFill/>
          <a:ln w="9525">
            <a:noFill/>
            <a:miter lim="800000"/>
            <a:headEnd/>
            <a:tailEnd/>
          </a:ln>
          <a:effectLst/>
        </p:spPr>
        <p:txBody>
          <a:bodyPr wrap="square">
            <a:spAutoFit/>
          </a:bodyPr>
          <a:lstStyle/>
          <a:p>
            <a:pPr algn="ctr">
              <a:lnSpc>
                <a:spcPct val="80000"/>
              </a:lnSpc>
              <a:buFontTx/>
              <a:buNone/>
              <a:defRPr/>
            </a:pPr>
            <a:r>
              <a:rPr lang="en-US" sz="16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Data Center </a:t>
            </a:r>
            <a:r>
              <a:rPr lang="en-US" sz="1600" b="1"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B</a:t>
            </a:r>
          </a:p>
        </p:txBody>
      </p:sp>
      <p:pic>
        <p:nvPicPr>
          <p:cNvPr id="55" name="Picture 45" descr="Server-3U-Physical-Base"/>
          <p:cNvPicPr>
            <a:picLocks noChangeAspect="1" noChangeArrowheads="1"/>
          </p:cNvPicPr>
          <p:nvPr/>
        </p:nvPicPr>
        <p:blipFill>
          <a:blip r:embed="rId4"/>
          <a:srcRect/>
          <a:stretch>
            <a:fillRect/>
          </a:stretch>
        </p:blipFill>
        <p:spPr bwMode="auto">
          <a:xfrm>
            <a:off x="7535082" y="1855645"/>
            <a:ext cx="1252594" cy="936026"/>
          </a:xfrm>
          <a:prstGeom prst="rect">
            <a:avLst/>
          </a:prstGeom>
          <a:noFill/>
          <a:ln w="9525">
            <a:noFill/>
            <a:miter lim="800000"/>
            <a:headEnd/>
            <a:tailEnd/>
          </a:ln>
        </p:spPr>
      </p:pic>
      <p:sp>
        <p:nvSpPr>
          <p:cNvPr id="56" name="Rectangle 40"/>
          <p:cNvSpPr>
            <a:spLocks noChangeArrowheads="1"/>
          </p:cNvSpPr>
          <p:nvPr/>
        </p:nvSpPr>
        <p:spPr bwMode="auto">
          <a:xfrm>
            <a:off x="7358053" y="2676648"/>
            <a:ext cx="1612302" cy="486287"/>
          </a:xfrm>
          <a:prstGeom prst="rect">
            <a:avLst/>
          </a:prstGeom>
          <a:noFill/>
          <a:ln w="9525">
            <a:noFill/>
            <a:miter lim="800000"/>
            <a:headEnd/>
            <a:tailEnd/>
          </a:ln>
          <a:effectLst/>
        </p:spPr>
        <p:txBody>
          <a:bodyPr wrap="square">
            <a:spAutoFit/>
          </a:bodyPr>
          <a:lstStyle/>
          <a:p>
            <a:pPr algn="ctr">
              <a:lnSpc>
                <a:spcPct val="80000"/>
              </a:lnSpc>
              <a:buFontTx/>
              <a:buNone/>
              <a:defRPr/>
            </a:pPr>
            <a:r>
              <a:rPr lang="en-US" sz="16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Backup and Restore</a:t>
            </a:r>
            <a:endParaRPr lang="en-US" sz="1600" b="1"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pic>
        <p:nvPicPr>
          <p:cNvPr id="60" name="Picture 4" descr="C:\Documents and Settings\Eva\My Documents\336\SysCnt-DPM_h_rgb_r.png"/>
          <p:cNvPicPr>
            <a:picLocks noChangeAspect="1" noChangeArrowheads="1"/>
          </p:cNvPicPr>
          <p:nvPr/>
        </p:nvPicPr>
        <p:blipFill>
          <a:blip r:embed="rId9" cstate="print"/>
          <a:srcRect/>
          <a:stretch>
            <a:fillRect/>
          </a:stretch>
        </p:blipFill>
        <p:spPr bwMode="auto">
          <a:xfrm>
            <a:off x="571471" y="5572139"/>
            <a:ext cx="2644326" cy="648000"/>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fade">
                                      <p:cBhvr>
                                        <p:cTn id="10" dur="1000"/>
                                        <p:tgtEl>
                                          <p:spTgt spid="2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1000"/>
                                        <p:tgtEl>
                                          <p:spTgt spid="52"/>
                                        </p:tgtEl>
                                      </p:cBhvr>
                                    </p:animEffect>
                                  </p:childTnLst>
                                </p:cTn>
                              </p:par>
                              <p:par>
                                <p:cTn id="14" presetID="10" presetClass="entr" presetSubtype="0" fill="hold"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1000"/>
                                        <p:tgtEl>
                                          <p:spTgt spid="5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fade">
                                      <p:cBhvr>
                                        <p:cTn id="19" dur="1000"/>
                                        <p:tgtEl>
                                          <p:spTgt spid="54"/>
                                        </p:tgtEl>
                                      </p:cBhvr>
                                    </p:animEffect>
                                  </p:childTnLst>
                                </p:cTn>
                              </p:par>
                              <p:par>
                                <p:cTn id="20" presetID="10" presetClass="entr" presetSubtype="0" fill="hold" nodeType="with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childTnLst>
                                </p:cTn>
                              </p:par>
                            </p:childTnLst>
                          </p:cTn>
                        </p:par>
                        <p:par>
                          <p:cTn id="26" fill="hold">
                            <p:stCondLst>
                              <p:cond delay="1000"/>
                            </p:stCondLst>
                            <p:childTnLst>
                              <p:par>
                                <p:cTn id="27" presetID="1" presetClass="entr" presetSubtype="0" fill="hold" nodeType="afterEffect">
                                  <p:stCondLst>
                                    <p:cond delay="0"/>
                                  </p:stCondLst>
                                  <p:childTnLst>
                                    <p:set>
                                      <p:cBhvr>
                                        <p:cTn id="28" dur="1" fill="hold">
                                          <p:stCondLst>
                                            <p:cond delay="0"/>
                                          </p:stCondLst>
                                        </p:cTn>
                                        <p:tgtEl>
                                          <p:spTgt spid="4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par>
                          <p:cTn id="39" fill="hold">
                            <p:stCondLst>
                              <p:cond delay="1000"/>
                            </p:stCondLst>
                            <p:childTnLst>
                              <p:par>
                                <p:cTn id="40" presetID="56" presetClass="path" presetSubtype="0" fill="hold" nodeType="afterEffect">
                                  <p:stCondLst>
                                    <p:cond delay="0"/>
                                  </p:stCondLst>
                                  <p:childTnLst>
                                    <p:animMotion origin="layout" path="M 0.00972 -0.10533 L 0.15434 -0.19306 " pathEditMode="relative" rAng="0" ptsTypes="AA">
                                      <p:cBhvr>
                                        <p:cTn id="41" dur="2000" fill="hold"/>
                                        <p:tgtEl>
                                          <p:spTgt spid="46"/>
                                        </p:tgtEl>
                                        <p:attrNameLst>
                                          <p:attrName>ppt_x</p:attrName>
                                          <p:attrName>ppt_y</p:attrName>
                                        </p:attrNameLst>
                                      </p:cBhvr>
                                      <p:rCtr x="72" y="-44"/>
                                    </p:animMotion>
                                  </p:childTnLst>
                                  <p:subTnLst>
                                    <p:set>
                                      <p:cBhvr override="childStyle">
                                        <p:cTn dur="1" fill="hold" display="0" masterRel="sameClick" afterEffect="1">
                                          <p:stCondLst>
                                            <p:cond evt="end" delay="0">
                                              <p:tn val="40"/>
                                            </p:cond>
                                          </p:stCondLst>
                                        </p:cTn>
                                        <p:tgtEl>
                                          <p:spTgt spid="46"/>
                                        </p:tgtEl>
                                        <p:attrNameLst>
                                          <p:attrName>style.visibility</p:attrName>
                                        </p:attrNameLst>
                                      </p:cBhvr>
                                      <p:to>
                                        <p:strVal val="hidden"/>
                                      </p:to>
                                    </p:set>
                                  </p:subTnLst>
                                </p:cTn>
                              </p:par>
                            </p:childTnLst>
                          </p:cTn>
                        </p:par>
                        <p:par>
                          <p:cTn id="42" fill="hold">
                            <p:stCondLst>
                              <p:cond delay="3000"/>
                            </p:stCondLst>
                            <p:childTnLst>
                              <p:par>
                                <p:cTn id="43" presetID="56" presetClass="path" presetSubtype="0" fill="hold" nodeType="afterEffect">
                                  <p:stCondLst>
                                    <p:cond delay="0"/>
                                  </p:stCondLst>
                                  <p:childTnLst>
                                    <p:animMotion origin="layout" path="M 0.01597 -0.11968 L 0.16059 -0.19885 " pathEditMode="relative" rAng="0" ptsTypes="AA">
                                      <p:cBhvr>
                                        <p:cTn id="44" dur="2000" fill="hold"/>
                                        <p:tgtEl>
                                          <p:spTgt spid="42"/>
                                        </p:tgtEl>
                                        <p:attrNameLst>
                                          <p:attrName>ppt_x</p:attrName>
                                          <p:attrName>ppt_y</p:attrName>
                                        </p:attrNameLst>
                                      </p:cBhvr>
                                      <p:rCtr x="72" y="-40"/>
                                    </p:animMotion>
                                  </p:childTnLst>
                                  <p:subTnLst>
                                    <p:set>
                                      <p:cBhvr override="childStyle">
                                        <p:cTn dur="1" fill="hold" display="0" masterRel="sameClick" afterEffect="1">
                                          <p:stCondLst>
                                            <p:cond evt="end" delay="0">
                                              <p:tn val="43"/>
                                            </p:cond>
                                          </p:stCondLst>
                                        </p:cTn>
                                        <p:tgtEl>
                                          <p:spTgt spid="42"/>
                                        </p:tgtEl>
                                        <p:attrNameLst>
                                          <p:attrName>style.visibility</p:attrName>
                                        </p:attrNameLst>
                                      </p:cBhvr>
                                      <p:to>
                                        <p:strVal val="hidden"/>
                                      </p:to>
                                    </p:set>
                                  </p:subTnLst>
                                </p:cTn>
                              </p:par>
                            </p:childTnLst>
                          </p:cTn>
                        </p:par>
                        <p:par>
                          <p:cTn id="45" fill="hold">
                            <p:stCondLst>
                              <p:cond delay="5000"/>
                            </p:stCondLst>
                            <p:childTnLst>
                              <p:par>
                                <p:cTn id="46" presetID="56" presetClass="path" presetSubtype="0" fill="hold" nodeType="afterEffect">
                                  <p:stCondLst>
                                    <p:cond delay="0"/>
                                  </p:stCondLst>
                                  <p:childTnLst>
                                    <p:animMotion origin="layout" path="M 0.01701 -0.11968 L 0.16059 -0.19885 " pathEditMode="relative" rAng="0" ptsTypes="AA">
                                      <p:cBhvr>
                                        <p:cTn id="47" dur="2000" fill="hold"/>
                                        <p:tgtEl>
                                          <p:spTgt spid="43"/>
                                        </p:tgtEl>
                                        <p:attrNameLst>
                                          <p:attrName>ppt_x</p:attrName>
                                          <p:attrName>ppt_y</p:attrName>
                                        </p:attrNameLst>
                                      </p:cBhvr>
                                      <p:rCtr x="72" y="-40"/>
                                    </p:animMotion>
                                  </p:childTnLst>
                                  <p:subTnLst>
                                    <p:set>
                                      <p:cBhvr override="childStyle">
                                        <p:cTn dur="1" fill="hold" display="0" masterRel="sameClick" afterEffect="1">
                                          <p:stCondLst>
                                            <p:cond evt="end" delay="0">
                                              <p:tn val="46"/>
                                            </p:cond>
                                          </p:stCondLst>
                                        </p:cTn>
                                        <p:tgtEl>
                                          <p:spTgt spid="43"/>
                                        </p:tgtEl>
                                        <p:attrNameLst>
                                          <p:attrName>style.visibility</p:attrName>
                                        </p:attrNameLst>
                                      </p:cBhvr>
                                      <p:to>
                                        <p:strVal val="hidden"/>
                                      </p:to>
                                    </p:set>
                                  </p:sub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1000"/>
                                        <p:tgtEl>
                                          <p:spTgt spid="2"/>
                                        </p:tgtEl>
                                      </p:cBhvr>
                                    </p:animEffect>
                                    <p:set>
                                      <p:cBhvr>
                                        <p:cTn id="52" dur="1" fill="hold">
                                          <p:stCondLst>
                                            <p:cond delay="999"/>
                                          </p:stCondLst>
                                        </p:cTn>
                                        <p:tgtEl>
                                          <p:spTgt spid="2"/>
                                        </p:tgtEl>
                                        <p:attrNameLst>
                                          <p:attrName>style.visibility</p:attrName>
                                        </p:attrNameLst>
                                      </p:cBhvr>
                                      <p:to>
                                        <p:strVal val="hidden"/>
                                      </p:to>
                                    </p:set>
                                  </p:childTnLst>
                                </p:cTn>
                              </p:par>
                              <p:par>
                                <p:cTn id="53" presetID="10" presetClass="entr" presetSubtype="0" fill="hold" nodeType="with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1000"/>
                                        <p:tgtEl>
                                          <p:spTgt spid="50"/>
                                        </p:tgtEl>
                                      </p:cBhvr>
                                    </p:animEffect>
                                  </p:childTnLst>
                                </p:cTn>
                              </p:par>
                            </p:childTnLst>
                          </p:cTn>
                        </p:par>
                        <p:par>
                          <p:cTn id="56" fill="hold">
                            <p:stCondLst>
                              <p:cond delay="1000"/>
                            </p:stCondLst>
                            <p:childTnLst>
                              <p:par>
                                <p:cTn id="57" presetID="35" presetClass="path" presetSubtype="0" fill="hold" nodeType="afterEffect">
                                  <p:stCondLst>
                                    <p:cond delay="0"/>
                                  </p:stCondLst>
                                  <p:childTnLst>
                                    <p:animMotion origin="layout" path="M -0.01475 -0.00856 L -0.02395 0.24422 " pathEditMode="relative" rAng="0" ptsTypes="AA">
                                      <p:cBhvr>
                                        <p:cTn id="58" dur="1000" fill="hold"/>
                                        <p:tgtEl>
                                          <p:spTgt spid="36"/>
                                        </p:tgtEl>
                                        <p:attrNameLst>
                                          <p:attrName>ppt_x</p:attrName>
                                          <p:attrName>ppt_y</p:attrName>
                                        </p:attrNameLst>
                                      </p:cBhvr>
                                      <p:rCtr x="-5" y="126"/>
                                    </p:animMotion>
                                  </p:childTnLst>
                                  <p:subTnLst>
                                    <p:set>
                                      <p:cBhvr override="childStyle">
                                        <p:cTn dur="1" fill="hold" display="0" masterRel="sameClick" afterEffect="1">
                                          <p:stCondLst>
                                            <p:cond evt="end" delay="0">
                                              <p:tn val="57"/>
                                            </p:cond>
                                          </p:stCondLst>
                                        </p:cTn>
                                        <p:tgtEl>
                                          <p:spTgt spid="36"/>
                                        </p:tgtEl>
                                        <p:attrNameLst>
                                          <p:attrName>style.visibility</p:attrName>
                                        </p:attrNameLst>
                                      </p:cBhvr>
                                      <p:to>
                                        <p:strVal val="hidden"/>
                                      </p:to>
                                    </p:set>
                                  </p:subTnLst>
                                </p:cTn>
                              </p:par>
                            </p:childTnLst>
                          </p:cTn>
                        </p:par>
                        <p:par>
                          <p:cTn id="59" fill="hold">
                            <p:stCondLst>
                              <p:cond delay="2000"/>
                            </p:stCondLst>
                            <p:childTnLst>
                              <p:par>
                                <p:cTn id="60" presetID="35" presetClass="path" presetSubtype="0" fill="hold" nodeType="afterEffect">
                                  <p:stCondLst>
                                    <p:cond delay="0"/>
                                  </p:stCondLst>
                                  <p:childTnLst>
                                    <p:animMotion origin="layout" path="M -0.00643 -0.00716 L -0.00226 0.27475 " pathEditMode="relative" rAng="0" ptsTypes="AA">
                                      <p:cBhvr>
                                        <p:cTn id="61" dur="1000" fill="hold"/>
                                        <p:tgtEl>
                                          <p:spTgt spid="37"/>
                                        </p:tgtEl>
                                        <p:attrNameLst>
                                          <p:attrName>ppt_x</p:attrName>
                                          <p:attrName>ppt_y</p:attrName>
                                        </p:attrNameLst>
                                      </p:cBhvr>
                                      <p:rCtr x="2" y="141"/>
                                    </p:animMotion>
                                  </p:childTnLst>
                                  <p:subTnLst>
                                    <p:set>
                                      <p:cBhvr override="childStyle">
                                        <p:cTn dur="1" fill="hold" display="0" masterRel="sameClick" afterEffect="1">
                                          <p:stCondLst>
                                            <p:cond evt="end" delay="0">
                                              <p:tn val="60"/>
                                            </p:cond>
                                          </p:stCondLst>
                                        </p:cTn>
                                        <p:tgtEl>
                                          <p:spTgt spid="37"/>
                                        </p:tgtEl>
                                        <p:attrNameLst>
                                          <p:attrName>style.visibility</p:attrName>
                                        </p:attrNameLst>
                                      </p:cBhvr>
                                      <p:to>
                                        <p:strVal val="hidden"/>
                                      </p:to>
                                    </p:set>
                                  </p:subTnLst>
                                </p:cTn>
                              </p:par>
                            </p:childTnLst>
                          </p:cTn>
                        </p:par>
                        <p:par>
                          <p:cTn id="62" fill="hold">
                            <p:stCondLst>
                              <p:cond delay="3000"/>
                            </p:stCondLst>
                            <p:childTnLst>
                              <p:par>
                                <p:cTn id="63" presetID="35" presetClass="path" presetSubtype="0" fill="hold" nodeType="afterEffect">
                                  <p:stCondLst>
                                    <p:cond delay="0"/>
                                  </p:stCondLst>
                                  <p:childTnLst>
                                    <p:animMotion origin="layout" path="M -0.0085 -0.01133 L -0.01059 0.26203 " pathEditMode="relative" rAng="0" ptsTypes="AA">
                                      <p:cBhvr>
                                        <p:cTn id="64" dur="1000" fill="hold"/>
                                        <p:tgtEl>
                                          <p:spTgt spid="38"/>
                                        </p:tgtEl>
                                        <p:attrNameLst>
                                          <p:attrName>ppt_x</p:attrName>
                                          <p:attrName>ppt_y</p:attrName>
                                        </p:attrNameLst>
                                      </p:cBhvr>
                                      <p:rCtr x="-1" y="137"/>
                                    </p:animMotion>
                                  </p:childTnLst>
                                  <p:subTnLst>
                                    <p:set>
                                      <p:cBhvr override="childStyle">
                                        <p:cTn dur="1" fill="hold" display="0" masterRel="sameClick" afterEffect="1">
                                          <p:stCondLst>
                                            <p:cond evt="end" delay="0">
                                              <p:tn val="63"/>
                                            </p:cond>
                                          </p:stCondLst>
                                        </p:cTn>
                                        <p:tgtEl>
                                          <p:spTgt spid="38"/>
                                        </p:tgtEl>
                                        <p:attrNameLst>
                                          <p:attrName>style.visibility</p:attrName>
                                        </p:attrNameLst>
                                      </p:cBhvr>
                                      <p:to>
                                        <p:strVal val="hidden"/>
                                      </p:to>
                                    </p:set>
                                  </p:subTnLst>
                                </p:cTn>
                              </p:par>
                            </p:childTnLst>
                          </p:cTn>
                        </p:par>
                        <p:par>
                          <p:cTn id="65" fill="hold">
                            <p:stCondLst>
                              <p:cond delay="4000"/>
                            </p:stCondLst>
                            <p:childTnLst>
                              <p:par>
                                <p:cTn id="66" presetID="42" presetClass="entr" presetSubtype="0"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fade">
                                      <p:cBhvr>
                                        <p:cTn id="68" dur="1000"/>
                                        <p:tgtEl>
                                          <p:spTgt spid="53"/>
                                        </p:tgtEl>
                                      </p:cBhvr>
                                    </p:animEffect>
                                    <p:anim calcmode="lin" valueType="num">
                                      <p:cBhvr>
                                        <p:cTn id="69" dur="1000" fill="hold"/>
                                        <p:tgtEl>
                                          <p:spTgt spid="53"/>
                                        </p:tgtEl>
                                        <p:attrNameLst>
                                          <p:attrName>ppt_x</p:attrName>
                                        </p:attrNameLst>
                                      </p:cBhvr>
                                      <p:tavLst>
                                        <p:tav tm="0">
                                          <p:val>
                                            <p:strVal val="#ppt_x"/>
                                          </p:val>
                                        </p:tav>
                                        <p:tav tm="100000">
                                          <p:val>
                                            <p:strVal val="#ppt_x"/>
                                          </p:val>
                                        </p:tav>
                                      </p:tavLst>
                                    </p:anim>
                                    <p:anim calcmode="lin" valueType="num">
                                      <p:cBhvr>
                                        <p:cTn id="70"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4"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49"/>
          <p:cNvGrpSpPr>
            <a:grpSpLocks noChangeAspect="1"/>
          </p:cNvGrpSpPr>
          <p:nvPr/>
        </p:nvGrpSpPr>
        <p:grpSpPr bwMode="auto">
          <a:xfrm>
            <a:off x="1714012" y="2178810"/>
            <a:ext cx="457211" cy="548574"/>
            <a:chOff x="4506568" y="4752401"/>
            <a:chExt cx="762118" cy="946055"/>
          </a:xfrm>
        </p:grpSpPr>
        <p:pic>
          <p:nvPicPr>
            <p:cNvPr id="13376" name="Picture 21" descr="Server"/>
            <p:cNvPicPr>
              <a:picLocks noChangeAspect="1" noChangeArrowheads="1"/>
            </p:cNvPicPr>
            <p:nvPr/>
          </p:nvPicPr>
          <p:blipFill>
            <a:blip r:embed="rId4"/>
            <a:srcRect/>
            <a:stretch>
              <a:fillRect/>
            </a:stretch>
          </p:blipFill>
          <p:spPr bwMode="auto">
            <a:xfrm>
              <a:off x="4506568" y="4752401"/>
              <a:ext cx="631490" cy="932343"/>
            </a:xfrm>
            <a:prstGeom prst="rect">
              <a:avLst/>
            </a:prstGeom>
            <a:noFill/>
            <a:ln w="9525">
              <a:noFill/>
              <a:miter lim="800000"/>
              <a:headEnd/>
              <a:tailEnd/>
            </a:ln>
          </p:spPr>
        </p:pic>
        <p:pic>
          <p:nvPicPr>
            <p:cNvPr id="13377" name="Picture 6" descr="Database blue"/>
            <p:cNvPicPr>
              <a:picLocks noChangeAspect="1" noChangeArrowheads="1"/>
            </p:cNvPicPr>
            <p:nvPr/>
          </p:nvPicPr>
          <p:blipFill>
            <a:blip r:embed="rId5"/>
            <a:srcRect/>
            <a:stretch>
              <a:fillRect/>
            </a:stretch>
          </p:blipFill>
          <p:spPr bwMode="auto">
            <a:xfrm>
              <a:off x="4948917" y="5312910"/>
              <a:ext cx="319769" cy="385546"/>
            </a:xfrm>
            <a:prstGeom prst="rect">
              <a:avLst/>
            </a:prstGeom>
            <a:noFill/>
            <a:ln w="9525">
              <a:noFill/>
              <a:miter lim="800000"/>
              <a:headEnd/>
              <a:tailEnd/>
            </a:ln>
          </p:spPr>
        </p:pic>
      </p:grpSp>
      <p:pic>
        <p:nvPicPr>
          <p:cNvPr id="13375" name="Picture 3" descr="D:\MyPictures\MediaBank\DPM v2 protected workload logos (Exchange, SQL, SharePoint, Virtual Server)\SQL_bL.png"/>
          <p:cNvPicPr>
            <a:picLocks noChangeAspect="1" noChangeArrowheads="1"/>
          </p:cNvPicPr>
          <p:nvPr/>
        </p:nvPicPr>
        <p:blipFill>
          <a:blip r:embed="rId6">
            <a:grayscl/>
          </a:blip>
          <a:srcRect/>
          <a:stretch>
            <a:fillRect/>
          </a:stretch>
        </p:blipFill>
        <p:spPr bwMode="auto">
          <a:xfrm>
            <a:off x="908679" y="2356070"/>
            <a:ext cx="719834" cy="201167"/>
          </a:xfrm>
          <a:prstGeom prst="rect">
            <a:avLst/>
          </a:prstGeom>
          <a:noFill/>
          <a:ln w="9525">
            <a:noFill/>
            <a:miter lim="800000"/>
            <a:headEnd/>
            <a:tailEnd/>
          </a:ln>
        </p:spPr>
      </p:pic>
      <p:pic>
        <p:nvPicPr>
          <p:cNvPr id="124" name="Picture 119" descr="SC-DPM07_bL.png"/>
          <p:cNvPicPr>
            <a:picLocks noChangeAspect="1"/>
          </p:cNvPicPr>
          <p:nvPr/>
        </p:nvPicPr>
        <p:blipFill>
          <a:blip r:embed="rId7">
            <a:duotone>
              <a:prstClr val="black"/>
              <a:schemeClr val="tx2">
                <a:tint val="45000"/>
                <a:satMod val="400000"/>
              </a:schemeClr>
            </a:duotone>
          </a:blip>
          <a:stretch>
            <a:fillRect/>
          </a:stretch>
        </p:blipFill>
        <p:spPr bwMode="auto">
          <a:xfrm>
            <a:off x="3286116" y="689514"/>
            <a:ext cx="2881312" cy="626034"/>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129" name="Rounded Rectangle 128"/>
          <p:cNvSpPr/>
          <p:nvPr/>
        </p:nvSpPr>
        <p:spPr bwMode="auto">
          <a:xfrm>
            <a:off x="1378535" y="4968358"/>
            <a:ext cx="6386930" cy="1675352"/>
          </a:xfrm>
          <a:prstGeom prst="roundRect">
            <a:avLst/>
          </a:prstGeom>
          <a:gradFill flip="none" rotWithShape="1">
            <a:gsLst>
              <a:gs pos="0">
                <a:srgbClr val="009DD3">
                  <a:alpha val="55000"/>
                </a:srgbClr>
              </a:gs>
              <a:gs pos="50000">
                <a:srgbClr val="0E2852"/>
              </a:gs>
              <a:gs pos="100000">
                <a:srgbClr val="133872"/>
              </a:gs>
            </a:gsLst>
            <a:lin ang="162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a:spAutoFit/>
          </a:bodyPr>
          <a:lstStyle/>
          <a:p>
            <a:pPr indent="-284163" fontAlgn="base">
              <a:lnSpc>
                <a:spcPct val="80000"/>
              </a:lnSpc>
              <a:spcBef>
                <a:spcPts val="1200"/>
              </a:spcBef>
              <a:spcAft>
                <a:spcPts val="600"/>
              </a:spcAft>
              <a:buClr>
                <a:srgbClr val="FFFFFF"/>
              </a:buClr>
              <a:buSzPct val="95000"/>
              <a:tabLst>
                <a:tab pos="514476" algn="l"/>
              </a:tabLst>
              <a:defRPr/>
            </a:pPr>
            <a:r>
              <a:rPr lang="en-US" altLang="zh-CN" sz="20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rPr>
              <a:t>DPM 2007</a:t>
            </a:r>
          </a:p>
          <a:p>
            <a:pPr marL="344488" lvl="1" indent="-233363" fontAlgn="base">
              <a:lnSpc>
                <a:spcPct val="80000"/>
              </a:lnSpc>
              <a:spcBef>
                <a:spcPts val="600"/>
              </a:spcBef>
              <a:buClr>
                <a:srgbClr val="FFFFFF"/>
              </a:buClr>
              <a:buSzPct val="80000"/>
              <a:buBlip>
                <a:blip r:embed="rId8"/>
              </a:buBlip>
              <a:tabLst>
                <a:tab pos="514476" algn="l"/>
              </a:tabLst>
              <a:defRPr/>
            </a:pPr>
            <a:r>
              <a:rPr lang="zh-TW" altLang="en-US" sz="1600" b="1" dirty="0" smtClean="0">
                <a:solidFill>
                  <a:schemeClr val="bg1"/>
                </a:solidFill>
                <a:effectLst>
                  <a:outerShdw blurRad="38100" dist="38100" dir="2700000" algn="tl">
                    <a:srgbClr val="000000">
                      <a:alpha val="43137"/>
                    </a:srgbClr>
                  </a:outerShdw>
                </a:effectLst>
                <a:latin typeface="+mj-ea"/>
                <a:ea typeface="+mj-ea"/>
              </a:rPr>
              <a:t>為 </a:t>
            </a:r>
            <a:r>
              <a:rPr lang="en-US" sz="1600" b="1" dirty="0" smtClean="0">
                <a:solidFill>
                  <a:schemeClr val="bg1"/>
                </a:solidFill>
                <a:effectLst>
                  <a:outerShdw blurRad="38100" dist="38100" dir="2700000" algn="tl">
                    <a:srgbClr val="000000">
                      <a:alpha val="43137"/>
                    </a:srgbClr>
                  </a:outerShdw>
                </a:effectLst>
                <a:latin typeface="+mj-ea"/>
                <a:ea typeface="+mj-ea"/>
              </a:rPr>
              <a:t>Windows Application</a:t>
            </a:r>
            <a:r>
              <a:rPr lang="zh-TW" altLang="en-US" sz="1600" b="1" dirty="0" smtClean="0">
                <a:solidFill>
                  <a:schemeClr val="bg1"/>
                </a:solidFill>
                <a:effectLst>
                  <a:outerShdw blurRad="38100" dist="38100" dir="2700000" algn="tl">
                    <a:srgbClr val="000000">
                      <a:alpha val="43137"/>
                    </a:srgbClr>
                  </a:outerShdw>
                </a:effectLst>
                <a:latin typeface="+mj-ea"/>
                <a:ea typeface="+mj-ea"/>
              </a:rPr>
              <a:t>及</a:t>
            </a:r>
            <a:r>
              <a:rPr lang="en-US" sz="1600" b="1" dirty="0" smtClean="0">
                <a:solidFill>
                  <a:schemeClr val="bg1"/>
                </a:solidFill>
                <a:effectLst>
                  <a:outerShdw blurRad="38100" dist="38100" dir="2700000" algn="tl">
                    <a:srgbClr val="000000">
                      <a:alpha val="43137"/>
                    </a:srgbClr>
                  </a:outerShdw>
                </a:effectLst>
                <a:latin typeface="+mj-ea"/>
                <a:ea typeface="+mj-ea"/>
              </a:rPr>
              <a:t>File Servers</a:t>
            </a:r>
            <a:r>
              <a:rPr lang="zh-TW" altLang="en-US" sz="1600" b="1" dirty="0" smtClean="0">
                <a:solidFill>
                  <a:schemeClr val="bg1"/>
                </a:solidFill>
                <a:effectLst>
                  <a:outerShdw blurRad="38100" dist="38100" dir="2700000" algn="tl">
                    <a:srgbClr val="000000">
                      <a:alpha val="43137"/>
                    </a:srgbClr>
                  </a:outerShdw>
                </a:effectLst>
                <a:latin typeface="+mj-ea"/>
                <a:ea typeface="+mj-ea"/>
              </a:rPr>
              <a:t>提供持續資料保護</a:t>
            </a:r>
            <a:endParaRPr lang="en-US" sz="1600" b="1" dirty="0" smtClean="0">
              <a:solidFill>
                <a:schemeClr val="bg1"/>
              </a:solidFill>
              <a:effectLst>
                <a:outerShdw blurRad="38100" dist="38100" dir="2700000" algn="tl">
                  <a:srgbClr val="000000">
                    <a:alpha val="43137"/>
                  </a:srgbClr>
                </a:outerShdw>
              </a:effectLst>
              <a:latin typeface="+mj-ea"/>
              <a:ea typeface="+mj-ea"/>
            </a:endParaRPr>
          </a:p>
          <a:p>
            <a:pPr marL="344488" lvl="1" indent="-233363" fontAlgn="base">
              <a:lnSpc>
                <a:spcPct val="80000"/>
              </a:lnSpc>
              <a:spcBef>
                <a:spcPts val="600"/>
              </a:spcBef>
              <a:buClr>
                <a:srgbClr val="FFFFFF"/>
              </a:buClr>
              <a:buSzPct val="80000"/>
              <a:buBlip>
                <a:blip r:embed="rId8"/>
              </a:buBlip>
              <a:tabLst>
                <a:tab pos="514476" algn="l"/>
              </a:tabLst>
              <a:defRPr/>
            </a:pPr>
            <a:r>
              <a:rPr lang="zh-TW" altLang="en-US" sz="1600" b="1" dirty="0" smtClean="0">
                <a:solidFill>
                  <a:schemeClr val="bg1"/>
                </a:solidFill>
                <a:effectLst>
                  <a:outerShdw blurRad="38100" dist="38100" dir="2700000" algn="tl">
                    <a:srgbClr val="000000">
                      <a:alpha val="43137"/>
                    </a:srgbClr>
                  </a:outerShdw>
                </a:effectLst>
                <a:latin typeface="+mj-ea"/>
                <a:ea typeface="+mj-ea"/>
              </a:rPr>
              <a:t>替代磁帶</a:t>
            </a:r>
            <a:r>
              <a:rPr lang="en-US" altLang="zh-TW" sz="1600" b="1" dirty="0" smtClean="0">
                <a:solidFill>
                  <a:schemeClr val="bg1"/>
                </a:solidFill>
                <a:effectLst>
                  <a:outerShdw blurRad="38100" dist="38100" dir="2700000" algn="tl">
                    <a:srgbClr val="000000">
                      <a:alpha val="43137"/>
                    </a:srgbClr>
                  </a:outerShdw>
                </a:effectLst>
                <a:latin typeface="+mj-ea"/>
                <a:ea typeface="+mj-ea"/>
              </a:rPr>
              <a:t>, </a:t>
            </a:r>
            <a:r>
              <a:rPr lang="zh-TW" altLang="en-US" sz="1600" b="1" dirty="0" smtClean="0">
                <a:solidFill>
                  <a:schemeClr val="bg1"/>
                </a:solidFill>
                <a:effectLst>
                  <a:outerShdw blurRad="38100" dist="38100" dir="2700000" algn="tl">
                    <a:srgbClr val="000000">
                      <a:alpha val="43137"/>
                    </a:srgbClr>
                  </a:outerShdw>
                </a:effectLst>
                <a:latin typeface="+mj-ea"/>
                <a:ea typeface="+mj-ea"/>
              </a:rPr>
              <a:t>使用磁碟進行反覆且穩定的復原</a:t>
            </a:r>
            <a:endParaRPr lang="en-US" altLang="zh-TW" sz="1600" b="1" dirty="0" smtClean="0">
              <a:solidFill>
                <a:schemeClr val="bg1"/>
              </a:solidFill>
              <a:effectLst>
                <a:outerShdw blurRad="38100" dist="38100" dir="2700000" algn="tl">
                  <a:srgbClr val="000000">
                    <a:alpha val="43137"/>
                  </a:srgbClr>
                </a:outerShdw>
              </a:effectLst>
              <a:latin typeface="+mj-ea"/>
              <a:ea typeface="+mj-ea"/>
            </a:endParaRPr>
          </a:p>
          <a:p>
            <a:pPr marL="344488" lvl="1" indent="-233363">
              <a:lnSpc>
                <a:spcPct val="80000"/>
              </a:lnSpc>
              <a:spcBef>
                <a:spcPts val="600"/>
              </a:spcBef>
              <a:buClr>
                <a:srgbClr val="FFFFFF"/>
              </a:buClr>
              <a:buSzPct val="80000"/>
              <a:buBlip>
                <a:blip r:embed="rId8"/>
              </a:buBlip>
              <a:tabLst>
                <a:tab pos="514476" algn="l"/>
              </a:tabLst>
              <a:defRPr/>
            </a:pPr>
            <a:r>
              <a:rPr lang="zh-TW" altLang="en-US" sz="1600" b="1" dirty="0" smtClean="0">
                <a:solidFill>
                  <a:schemeClr val="bg1"/>
                </a:solidFill>
                <a:effectLst>
                  <a:outerShdw blurRad="38100" dist="38100" dir="2700000" algn="tl">
                    <a:srgbClr val="000000">
                      <a:alpha val="43137"/>
                    </a:srgbClr>
                  </a:outerShdw>
                </a:effectLst>
                <a:latin typeface="+mj-ea"/>
                <a:ea typeface="+mj-ea"/>
              </a:rPr>
              <a:t>為適用於各種企業規模而開發的先進技術</a:t>
            </a:r>
            <a:endParaRPr lang="en-US" sz="1600" b="1" dirty="0" smtClean="0">
              <a:solidFill>
                <a:schemeClr val="bg1"/>
              </a:solidFill>
              <a:effectLst>
                <a:outerShdw blurRad="38100" dist="38100" dir="2700000" algn="tl">
                  <a:srgbClr val="000000">
                    <a:alpha val="43137"/>
                  </a:srgbClr>
                </a:outerShdw>
              </a:effectLst>
              <a:latin typeface="+mj-ea"/>
              <a:ea typeface="+mj-ea"/>
            </a:endParaRPr>
          </a:p>
        </p:txBody>
      </p:sp>
      <p:sp>
        <p:nvSpPr>
          <p:cNvPr id="137" name="Text Box 66"/>
          <p:cNvSpPr txBox="1">
            <a:spLocks noChangeArrowheads="1"/>
          </p:cNvSpPr>
          <p:nvPr/>
        </p:nvSpPr>
        <p:spPr bwMode="auto">
          <a:xfrm>
            <a:off x="4021196" y="3682630"/>
            <a:ext cx="2226094" cy="437037"/>
          </a:xfrm>
          <a:prstGeom prst="rect">
            <a:avLst/>
          </a:prstGeom>
          <a:noFill/>
          <a:ln w="9525">
            <a:noFill/>
            <a:miter lim="800000"/>
            <a:headEnd/>
            <a:tailEnd/>
          </a:ln>
          <a:effectLst/>
        </p:spPr>
        <p:txBody>
          <a:bodyPr wrap="square" lIns="91435" tIns="45717" rIns="91435" bIns="45717">
            <a:spAutoFit/>
          </a:bodyPr>
          <a:lstStyle/>
          <a:p>
            <a:pPr eaLnBrk="0" hangingPunct="0">
              <a:lnSpc>
                <a:spcPct val="80000"/>
              </a:lnSpc>
              <a:defRPr/>
            </a:pPr>
            <a:r>
              <a:rPr lang="en-US" sz="1600" b="1" dirty="0">
                <a:effectLst>
                  <a:outerShdw blurRad="38100" dist="38100" dir="2700000" algn="tl">
                    <a:srgbClr val="000000">
                      <a:alpha val="43137"/>
                    </a:srgbClr>
                  </a:outerShdw>
                </a:effectLst>
              </a:rPr>
              <a:t>DPM </a:t>
            </a:r>
            <a:r>
              <a:rPr lang="en-US" sz="1600" b="1" dirty="0" smtClean="0">
                <a:effectLst>
                  <a:outerShdw blurRad="38100" dist="38100" dir="2700000" algn="tl">
                    <a:srgbClr val="000000">
                      <a:alpha val="43137"/>
                    </a:srgbClr>
                  </a:outerShdw>
                </a:effectLst>
              </a:rPr>
              <a:t>2007</a:t>
            </a:r>
          </a:p>
          <a:p>
            <a:pPr eaLnBrk="0" hangingPunct="0">
              <a:lnSpc>
                <a:spcPct val="80000"/>
              </a:lnSpc>
              <a:defRPr/>
            </a:pPr>
            <a:r>
              <a:rPr lang="en-US" sz="1200" dirty="0" smtClean="0">
                <a:effectLst>
                  <a:outerShdw blurRad="38100" dist="38100" dir="2700000" algn="tl">
                    <a:srgbClr val="000000">
                      <a:alpha val="43137"/>
                    </a:srgbClr>
                  </a:outerShdw>
                </a:effectLst>
              </a:rPr>
              <a:t>With Integrated Disk &amp; Tape</a:t>
            </a:r>
          </a:p>
        </p:txBody>
      </p:sp>
      <p:sp>
        <p:nvSpPr>
          <p:cNvPr id="143" name="Rectangle 142"/>
          <p:cNvSpPr/>
          <p:nvPr/>
        </p:nvSpPr>
        <p:spPr bwMode="auto">
          <a:xfrm>
            <a:off x="7066926" y="3663133"/>
            <a:ext cx="533400" cy="381000"/>
          </a:xfrm>
          <a:prstGeom prst="rect">
            <a:avLst/>
          </a:prstGeom>
          <a:noFill/>
        </p:spPr>
        <p:txBody>
          <a:bodyPr lIns="91435" tIns="45717" rIns="91435" bIns="45717"/>
          <a:lstStyle/>
          <a:p>
            <a:pPr eaLnBrk="0" hangingPunct="0">
              <a:defRPr/>
            </a:pPr>
            <a:endParaRPr lang="en-US" sz="3200" dirty="0">
              <a:latin typeface="+mj-lt"/>
              <a:cs typeface="+mn-cs"/>
            </a:endParaRPr>
          </a:p>
        </p:txBody>
      </p:sp>
      <p:sp>
        <p:nvSpPr>
          <p:cNvPr id="145" name="TextBox 97"/>
          <p:cNvSpPr txBox="1">
            <a:spLocks noChangeArrowheads="1"/>
          </p:cNvSpPr>
          <p:nvPr/>
        </p:nvSpPr>
        <p:spPr bwMode="auto">
          <a:xfrm>
            <a:off x="7611121" y="4038588"/>
            <a:ext cx="1365235" cy="634014"/>
          </a:xfrm>
          <a:prstGeom prst="rect">
            <a:avLst/>
          </a:prstGeom>
          <a:noFill/>
          <a:ln w="9525">
            <a:noFill/>
            <a:miter lim="800000"/>
            <a:headEnd/>
            <a:tailEnd/>
          </a:ln>
        </p:spPr>
        <p:txBody>
          <a:bodyPr wrap="none" lIns="91435" tIns="45717" rIns="91435" bIns="45717">
            <a:spAutoFit/>
          </a:bodyPr>
          <a:lstStyle/>
          <a:p>
            <a:pPr eaLnBrk="0" hangingPunct="0">
              <a:lnSpc>
                <a:spcPct val="80000"/>
              </a:lnSpc>
              <a:defRPr/>
            </a:pPr>
            <a:r>
              <a:rPr lang="en-US" sz="1600" b="1" dirty="0">
                <a:effectLst>
                  <a:outerShdw blurRad="38100" dist="38100" dir="2700000" algn="tl">
                    <a:srgbClr val="000000">
                      <a:alpha val="43137"/>
                    </a:srgbClr>
                  </a:outerShdw>
                </a:effectLst>
              </a:rPr>
              <a:t>Tape-based </a:t>
            </a:r>
          </a:p>
          <a:p>
            <a:pPr eaLnBrk="0" hangingPunct="0">
              <a:lnSpc>
                <a:spcPct val="80000"/>
              </a:lnSpc>
              <a:defRPr/>
            </a:pPr>
            <a:r>
              <a:rPr lang="en-US" sz="1600" b="1" dirty="0" smtClean="0">
                <a:effectLst>
                  <a:outerShdw blurRad="38100" dist="38100" dir="2700000" algn="tl">
                    <a:srgbClr val="000000">
                      <a:alpha val="43137"/>
                    </a:srgbClr>
                  </a:outerShdw>
                </a:effectLst>
              </a:rPr>
              <a:t>Archive</a:t>
            </a:r>
          </a:p>
          <a:p>
            <a:pPr eaLnBrk="0" hangingPunct="0">
              <a:lnSpc>
                <a:spcPct val="80000"/>
              </a:lnSpc>
              <a:defRPr/>
            </a:pPr>
            <a:r>
              <a:rPr lang="en-US" sz="1200" dirty="0" smtClean="0">
                <a:effectLst>
                  <a:outerShdw blurRad="38100" dist="38100" dir="2700000" algn="tl">
                    <a:srgbClr val="000000">
                      <a:alpha val="43137"/>
                    </a:srgbClr>
                  </a:outerShdw>
                </a:effectLst>
              </a:rPr>
              <a:t>Offline Tape</a:t>
            </a:r>
          </a:p>
        </p:txBody>
      </p:sp>
      <p:grpSp>
        <p:nvGrpSpPr>
          <p:cNvPr id="2" name="Group 129"/>
          <p:cNvGrpSpPr>
            <a:grpSpLocks/>
          </p:cNvGrpSpPr>
          <p:nvPr/>
        </p:nvGrpSpPr>
        <p:grpSpPr bwMode="auto">
          <a:xfrm>
            <a:off x="6797534" y="4009079"/>
            <a:ext cx="769954" cy="666036"/>
            <a:chOff x="4061639" y="5124893"/>
            <a:chExt cx="939206" cy="790359"/>
          </a:xfrm>
        </p:grpSpPr>
        <p:grpSp>
          <p:nvGrpSpPr>
            <p:cNvPr id="3" name="Group 108"/>
            <p:cNvGrpSpPr>
              <a:grpSpLocks/>
            </p:cNvGrpSpPr>
            <p:nvPr/>
          </p:nvGrpSpPr>
          <p:grpSpPr bwMode="auto">
            <a:xfrm>
              <a:off x="4061639" y="5124893"/>
              <a:ext cx="606128" cy="371374"/>
              <a:chOff x="4061639" y="5124893"/>
              <a:chExt cx="531692" cy="371374"/>
            </a:xfrm>
          </p:grpSpPr>
          <p:sp>
            <p:nvSpPr>
              <p:cNvPr id="255" name="Rectangle 254"/>
              <p:cNvSpPr/>
              <p:nvPr/>
            </p:nvSpPr>
            <p:spPr>
              <a:xfrm>
                <a:off x="4062481" y="5124388"/>
                <a:ext cx="531679" cy="371419"/>
              </a:xfrm>
              <a:prstGeom prst="rect">
                <a:avLst/>
              </a:prstGeom>
              <a:solidFill>
                <a:srgbClr val="0070C0"/>
              </a:solidFill>
              <a:ln w="9525">
                <a:noFill/>
                <a:miter lim="800000"/>
                <a:headEnd/>
                <a:tailEnd/>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sp>
            <p:nvSpPr>
              <p:cNvPr id="273" name="Oval 272"/>
              <p:cNvSpPr/>
              <p:nvPr/>
            </p:nvSpPr>
            <p:spPr>
              <a:xfrm>
                <a:off x="4137222" y="5219624"/>
                <a:ext cx="159674" cy="1809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sp>
            <p:nvSpPr>
              <p:cNvPr id="274" name="Oval 273"/>
              <p:cNvSpPr/>
              <p:nvPr/>
            </p:nvSpPr>
            <p:spPr>
              <a:xfrm>
                <a:off x="4375034" y="5222798"/>
                <a:ext cx="159674" cy="1809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cxnSp>
            <p:nvCxnSpPr>
              <p:cNvPr id="275" name="Straight Connector 274"/>
              <p:cNvCxnSpPr>
                <a:stCxn id="273" idx="0"/>
                <a:endCxn id="274" idx="0"/>
              </p:cNvCxnSpPr>
              <p:nvPr/>
            </p:nvCxnSpPr>
            <p:spPr>
              <a:xfrm rot="16200000" flipH="1">
                <a:off x="4333528" y="5101456"/>
                <a:ext cx="3175" cy="239510"/>
              </a:xfrm>
              <a:prstGeom prst="line">
                <a:avLst/>
              </a:prstGeom>
              <a:ln>
                <a:solidFill>
                  <a:srgbClr val="00B0F0"/>
                </a:solidFill>
              </a:ln>
            </p:spPr>
            <p:style>
              <a:lnRef idx="1">
                <a:schemeClr val="accent2"/>
              </a:lnRef>
              <a:fillRef idx="0">
                <a:schemeClr val="accent2"/>
              </a:fillRef>
              <a:effectRef idx="0">
                <a:schemeClr val="accent2"/>
              </a:effectRef>
              <a:fontRef idx="minor">
                <a:schemeClr val="tx1"/>
              </a:fontRef>
            </p:style>
          </p:cxnSp>
        </p:grpSp>
        <p:sp>
          <p:nvSpPr>
            <p:cNvPr id="209" name="Rectangle 208"/>
            <p:cNvSpPr/>
            <p:nvPr/>
          </p:nvSpPr>
          <p:spPr>
            <a:xfrm>
              <a:off x="4161358" y="5233908"/>
              <a:ext cx="606114" cy="373006"/>
            </a:xfrm>
            <a:prstGeom prst="rect">
              <a:avLst/>
            </a:prstGeom>
            <a:solidFill>
              <a:srgbClr val="FF0000"/>
            </a:solidFill>
            <a:ln w="9525">
              <a:noFill/>
              <a:miter lim="800000"/>
              <a:headEnd/>
              <a:tailEnd/>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sp>
          <p:nvSpPr>
            <p:cNvPr id="210" name="Oval 209"/>
            <p:cNvSpPr/>
            <p:nvPr/>
          </p:nvSpPr>
          <p:spPr>
            <a:xfrm>
              <a:off x="4246563" y="5330732"/>
              <a:ext cx="182028" cy="179360"/>
            </a:xfrm>
            <a:prstGeom prst="ellipse">
              <a:avLst/>
            </a:prstGeom>
            <a:solidFill>
              <a:srgbClr val="FF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sp>
          <p:nvSpPr>
            <p:cNvPr id="211" name="Oval 210"/>
            <p:cNvSpPr/>
            <p:nvPr/>
          </p:nvSpPr>
          <p:spPr>
            <a:xfrm>
              <a:off x="4517668" y="5333906"/>
              <a:ext cx="182028" cy="180948"/>
            </a:xfrm>
            <a:prstGeom prst="ellipse">
              <a:avLst/>
            </a:prstGeom>
            <a:solidFill>
              <a:srgbClr val="FF99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cxnSp>
          <p:nvCxnSpPr>
            <p:cNvPr id="212" name="Straight Connector 211"/>
            <p:cNvCxnSpPr/>
            <p:nvPr/>
          </p:nvCxnSpPr>
          <p:spPr>
            <a:xfrm rot="16200000" flipH="1">
              <a:off x="4470573" y="5197735"/>
              <a:ext cx="3175" cy="269168"/>
            </a:xfrm>
            <a:prstGeom prst="line">
              <a:avLst/>
            </a:prstGeom>
            <a:ln>
              <a:solidFill>
                <a:srgbClr val="FFC000"/>
              </a:solidFill>
            </a:ln>
          </p:spPr>
          <p:style>
            <a:lnRef idx="1">
              <a:schemeClr val="accent2"/>
            </a:lnRef>
            <a:fillRef idx="0">
              <a:schemeClr val="accent2"/>
            </a:fillRef>
            <a:effectRef idx="0">
              <a:schemeClr val="accent2"/>
            </a:effectRef>
            <a:fontRef idx="minor">
              <a:schemeClr val="tx1"/>
            </a:fontRef>
          </p:style>
        </p:cxnSp>
        <p:grpSp>
          <p:nvGrpSpPr>
            <p:cNvPr id="4" name="Group 114"/>
            <p:cNvGrpSpPr/>
            <p:nvPr/>
          </p:nvGrpSpPr>
          <p:grpSpPr>
            <a:xfrm>
              <a:off x="4238846" y="5334006"/>
              <a:ext cx="606055" cy="372140"/>
              <a:chOff x="4061637" y="5124893"/>
              <a:chExt cx="531628" cy="372140"/>
            </a:xfrm>
            <a:solidFill>
              <a:srgbClr val="00B050"/>
            </a:solidFill>
          </p:grpSpPr>
          <p:sp>
            <p:nvSpPr>
              <p:cNvPr id="236" name="Rectangle 235"/>
              <p:cNvSpPr/>
              <p:nvPr/>
            </p:nvSpPr>
            <p:spPr>
              <a:xfrm>
                <a:off x="4061637" y="5124893"/>
                <a:ext cx="531628" cy="372140"/>
              </a:xfrm>
              <a:prstGeom prst="rect">
                <a:avLst/>
              </a:prstGeom>
              <a:grpFill/>
              <a:ln w="9525">
                <a:noFill/>
                <a:miter lim="800000"/>
                <a:headEnd/>
                <a:tailEnd/>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sp>
            <p:nvSpPr>
              <p:cNvPr id="248" name="Oval 247"/>
              <p:cNvSpPr/>
              <p:nvPr/>
            </p:nvSpPr>
            <p:spPr>
              <a:xfrm>
                <a:off x="4136065" y="5220586"/>
                <a:ext cx="159488" cy="180754"/>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sp>
            <p:nvSpPr>
              <p:cNvPr id="249" name="Oval 248"/>
              <p:cNvSpPr/>
              <p:nvPr/>
            </p:nvSpPr>
            <p:spPr>
              <a:xfrm>
                <a:off x="4373525" y="5224130"/>
                <a:ext cx="159488" cy="180754"/>
              </a:xfrm>
              <a:prstGeom prst="ellipse">
                <a:avLst/>
              </a:prstGeom>
              <a:grp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cxnSp>
            <p:nvCxnSpPr>
              <p:cNvPr id="254" name="Straight Connector 253"/>
              <p:cNvCxnSpPr/>
              <p:nvPr/>
            </p:nvCxnSpPr>
            <p:spPr>
              <a:xfrm rot="16200000" flipH="1">
                <a:off x="4332767" y="5103628"/>
                <a:ext cx="3544" cy="237460"/>
              </a:xfrm>
              <a:prstGeom prst="line">
                <a:avLst/>
              </a:prstGeom>
              <a:grpFill/>
              <a:ln>
                <a:solidFill>
                  <a:srgbClr val="FFFF00"/>
                </a:solidFill>
              </a:ln>
            </p:spPr>
            <p:style>
              <a:lnRef idx="1">
                <a:schemeClr val="accent2"/>
              </a:lnRef>
              <a:fillRef idx="0">
                <a:schemeClr val="accent2"/>
              </a:fillRef>
              <a:effectRef idx="0">
                <a:schemeClr val="accent2"/>
              </a:effectRef>
              <a:fontRef idx="minor">
                <a:schemeClr val="tx1"/>
              </a:fontRef>
            </p:style>
          </p:cxnSp>
        </p:grpSp>
        <p:grpSp>
          <p:nvGrpSpPr>
            <p:cNvPr id="5" name="Group 119"/>
            <p:cNvGrpSpPr/>
            <p:nvPr/>
          </p:nvGrpSpPr>
          <p:grpSpPr>
            <a:xfrm>
              <a:off x="4316818" y="5443875"/>
              <a:ext cx="606055" cy="372140"/>
              <a:chOff x="4061637" y="5124893"/>
              <a:chExt cx="531628" cy="372140"/>
            </a:xfrm>
            <a:solidFill>
              <a:srgbClr val="FFFF00"/>
            </a:solidFill>
          </p:grpSpPr>
          <p:sp>
            <p:nvSpPr>
              <p:cNvPr id="219" name="Rectangle 218"/>
              <p:cNvSpPr/>
              <p:nvPr/>
            </p:nvSpPr>
            <p:spPr>
              <a:xfrm>
                <a:off x="4061637" y="5124893"/>
                <a:ext cx="531628" cy="372140"/>
              </a:xfrm>
              <a:prstGeom prst="rect">
                <a:avLst/>
              </a:prstGeom>
              <a:grpFill/>
              <a:ln w="9525">
                <a:noFill/>
                <a:miter lim="800000"/>
                <a:headEnd/>
                <a:tailEnd/>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sp>
            <p:nvSpPr>
              <p:cNvPr id="220" name="Oval 219"/>
              <p:cNvSpPr/>
              <p:nvPr/>
            </p:nvSpPr>
            <p:spPr>
              <a:xfrm>
                <a:off x="4136065" y="5220586"/>
                <a:ext cx="159488" cy="180754"/>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sp>
            <p:nvSpPr>
              <p:cNvPr id="221" name="Oval 220"/>
              <p:cNvSpPr/>
              <p:nvPr/>
            </p:nvSpPr>
            <p:spPr>
              <a:xfrm>
                <a:off x="4373525" y="5224130"/>
                <a:ext cx="159488" cy="180754"/>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cxnSp>
            <p:nvCxnSpPr>
              <p:cNvPr id="229" name="Straight Connector 228"/>
              <p:cNvCxnSpPr/>
              <p:nvPr/>
            </p:nvCxnSpPr>
            <p:spPr>
              <a:xfrm rot="16200000" flipH="1">
                <a:off x="4332767" y="5103628"/>
                <a:ext cx="3544" cy="237460"/>
              </a:xfrm>
              <a:prstGeom prst="line">
                <a:avLst/>
              </a:prstGeom>
              <a:grpFill/>
              <a:ln>
                <a:solidFill>
                  <a:srgbClr val="FF0000"/>
                </a:solidFill>
              </a:ln>
            </p:spPr>
            <p:style>
              <a:lnRef idx="1">
                <a:schemeClr val="accent2"/>
              </a:lnRef>
              <a:fillRef idx="0">
                <a:schemeClr val="accent2"/>
              </a:fillRef>
              <a:effectRef idx="0">
                <a:schemeClr val="accent2"/>
              </a:effectRef>
              <a:fontRef idx="minor">
                <a:schemeClr val="tx1"/>
              </a:fontRef>
            </p:style>
          </p:cxnSp>
        </p:grpSp>
        <p:sp>
          <p:nvSpPr>
            <p:cNvPr id="215" name="Rectangle 214"/>
            <p:cNvSpPr/>
            <p:nvPr/>
          </p:nvSpPr>
          <p:spPr>
            <a:xfrm>
              <a:off x="4395671" y="5543424"/>
              <a:ext cx="606113" cy="371419"/>
            </a:xfrm>
            <a:prstGeom prst="rect">
              <a:avLst/>
            </a:prstGeom>
            <a:solidFill>
              <a:srgbClr val="FFC000"/>
            </a:solidFill>
            <a:ln w="9525">
              <a:noFill/>
              <a:miter lim="800000"/>
              <a:headEnd/>
              <a:tailEnd/>
            </a:ln>
            <a:effectLst>
              <a:outerShdw blurRad="50800" dist="38100" dir="5400000" algn="t"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sp>
          <p:nvSpPr>
            <p:cNvPr id="216" name="Oval 215"/>
            <p:cNvSpPr/>
            <p:nvPr/>
          </p:nvSpPr>
          <p:spPr>
            <a:xfrm>
              <a:off x="4480876" y="5638660"/>
              <a:ext cx="180091" cy="1809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sp>
          <p:nvSpPr>
            <p:cNvPr id="217" name="Oval 216"/>
            <p:cNvSpPr/>
            <p:nvPr/>
          </p:nvSpPr>
          <p:spPr>
            <a:xfrm>
              <a:off x="4750044" y="5641835"/>
              <a:ext cx="183965" cy="18094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0" hangingPunct="0">
                <a:defRPr/>
              </a:pPr>
              <a:endParaRPr lang="en-US">
                <a:latin typeface="+mj-lt"/>
              </a:endParaRPr>
            </a:p>
          </p:txBody>
        </p:sp>
        <p:cxnSp>
          <p:nvCxnSpPr>
            <p:cNvPr id="218" name="Straight Connector 217"/>
            <p:cNvCxnSpPr/>
            <p:nvPr/>
          </p:nvCxnSpPr>
          <p:spPr>
            <a:xfrm rot="16200000" flipH="1">
              <a:off x="4705854" y="5504695"/>
              <a:ext cx="3175" cy="271105"/>
            </a:xfrm>
            <a:prstGeom prst="line">
              <a:avLst/>
            </a:prstGeom>
            <a:ln>
              <a:solidFill>
                <a:srgbClr val="C00000"/>
              </a:solidFill>
            </a:ln>
          </p:spPr>
          <p:style>
            <a:lnRef idx="1">
              <a:schemeClr val="accent2"/>
            </a:lnRef>
            <a:fillRef idx="0">
              <a:schemeClr val="accent2"/>
            </a:fillRef>
            <a:effectRef idx="0">
              <a:schemeClr val="accent2"/>
            </a:effectRef>
            <a:fontRef idx="minor">
              <a:schemeClr val="tx1"/>
            </a:fontRef>
          </p:style>
        </p:cxnSp>
      </p:grpSp>
      <p:sp>
        <p:nvSpPr>
          <p:cNvPr id="147" name="Line 51"/>
          <p:cNvSpPr>
            <a:spLocks noChangeShapeType="1"/>
          </p:cNvSpPr>
          <p:nvPr/>
        </p:nvSpPr>
        <p:spPr bwMode="auto">
          <a:xfrm>
            <a:off x="2335213" y="1766070"/>
            <a:ext cx="0" cy="2925763"/>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latin typeface="+mj-lt"/>
              <a:cs typeface="+mn-cs"/>
            </a:endParaRPr>
          </a:p>
        </p:txBody>
      </p:sp>
      <p:sp>
        <p:nvSpPr>
          <p:cNvPr id="148" name="Line 57"/>
          <p:cNvSpPr>
            <a:spLocks noChangeShapeType="1"/>
          </p:cNvSpPr>
          <p:nvPr/>
        </p:nvSpPr>
        <p:spPr bwMode="auto">
          <a:xfrm>
            <a:off x="2411413" y="2180408"/>
            <a:ext cx="238125"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latin typeface="+mj-lt"/>
              <a:cs typeface="+mn-cs"/>
            </a:endParaRPr>
          </a:p>
        </p:txBody>
      </p:sp>
      <p:sp>
        <p:nvSpPr>
          <p:cNvPr id="149" name="Line 58"/>
          <p:cNvSpPr>
            <a:spLocks noChangeShapeType="1"/>
          </p:cNvSpPr>
          <p:nvPr/>
        </p:nvSpPr>
        <p:spPr bwMode="auto">
          <a:xfrm>
            <a:off x="2420938" y="4252095"/>
            <a:ext cx="228600"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latin typeface="+mj-lt"/>
              <a:cs typeface="+mn-cs"/>
            </a:endParaRPr>
          </a:p>
        </p:txBody>
      </p:sp>
      <p:grpSp>
        <p:nvGrpSpPr>
          <p:cNvPr id="6" name="Group 113"/>
          <p:cNvGrpSpPr/>
          <p:nvPr/>
        </p:nvGrpSpPr>
        <p:grpSpPr>
          <a:xfrm>
            <a:off x="3875179" y="2728622"/>
            <a:ext cx="1972080" cy="1007437"/>
            <a:chOff x="4088539" y="2987483"/>
            <a:chExt cx="1972080" cy="1007437"/>
          </a:xfrm>
        </p:grpSpPr>
        <p:pic>
          <p:nvPicPr>
            <p:cNvPr id="13319" name="Picture 57"/>
            <p:cNvPicPr>
              <a:picLocks noChangeAspect="1" noChangeArrowheads="1"/>
            </p:cNvPicPr>
            <p:nvPr/>
          </p:nvPicPr>
          <p:blipFill>
            <a:blip r:embed="rId9"/>
            <a:srcRect b="2772"/>
            <a:stretch>
              <a:fillRect/>
            </a:stretch>
          </p:blipFill>
          <p:spPr bwMode="auto">
            <a:xfrm>
              <a:off x="4088539" y="3278388"/>
              <a:ext cx="1972080" cy="716532"/>
            </a:xfrm>
            <a:prstGeom prst="rect">
              <a:avLst/>
            </a:prstGeom>
            <a:noFill/>
            <a:ln w="9525">
              <a:noFill/>
              <a:miter lim="800000"/>
              <a:headEnd/>
              <a:tailEnd/>
            </a:ln>
            <a:effectLst/>
          </p:spPr>
        </p:pic>
        <p:grpSp>
          <p:nvGrpSpPr>
            <p:cNvPr id="7" name="Group 73"/>
            <p:cNvGrpSpPr>
              <a:grpSpLocks/>
            </p:cNvGrpSpPr>
            <p:nvPr/>
          </p:nvGrpSpPr>
          <p:grpSpPr bwMode="auto">
            <a:xfrm>
              <a:off x="5336618" y="3397012"/>
              <a:ext cx="173041" cy="261907"/>
              <a:chOff x="-593" y="1751"/>
              <a:chExt cx="122" cy="186"/>
            </a:xfrm>
            <a:effectLst>
              <a:outerShdw blurRad="50800" dist="38100" dir="5400000" algn="t" rotWithShape="0">
                <a:prstClr val="black">
                  <a:alpha val="40000"/>
                </a:prstClr>
              </a:outerShdw>
            </a:effectLst>
          </p:grpSpPr>
          <p:sp>
            <p:nvSpPr>
              <p:cNvPr id="282" name="Rectangle 74"/>
              <p:cNvSpPr>
                <a:spLocks noChangeArrowheads="1"/>
              </p:cNvSpPr>
              <p:nvPr/>
            </p:nvSpPr>
            <p:spPr bwMode="auto">
              <a:xfrm>
                <a:off x="-589" y="1751"/>
                <a:ext cx="113" cy="186"/>
              </a:xfrm>
              <a:prstGeom prst="rect">
                <a:avLst/>
              </a:prstGeom>
              <a:solidFill>
                <a:schemeClr val="bg2"/>
              </a:solidFill>
              <a:ln w="19050">
                <a:solidFill>
                  <a:schemeClr val="tx1"/>
                </a:solidFill>
                <a:miter lim="800000"/>
                <a:headEnd/>
                <a:tailEnd/>
              </a:ln>
            </p:spPr>
            <p:txBody>
              <a:bodyPr wrap="none" anchor="ctr"/>
              <a:lstStyle/>
              <a:p>
                <a:pPr eaLnBrk="0" hangingPunct="0">
                  <a:defRPr/>
                </a:pPr>
                <a:endParaRPr lang="en-GB">
                  <a:latin typeface="+mj-lt"/>
                  <a:cs typeface="+mn-cs"/>
                </a:endParaRPr>
              </a:p>
            </p:txBody>
          </p:sp>
          <p:sp>
            <p:nvSpPr>
              <p:cNvPr id="283" name="Line 75"/>
              <p:cNvSpPr>
                <a:spLocks noChangeShapeType="1"/>
              </p:cNvSpPr>
              <p:nvPr/>
            </p:nvSpPr>
            <p:spPr bwMode="auto">
              <a:xfrm>
                <a:off x="-596" y="1800"/>
                <a:ext cx="120" cy="0"/>
              </a:xfrm>
              <a:prstGeom prst="line">
                <a:avLst/>
              </a:prstGeom>
              <a:noFill/>
              <a:ln w="9525">
                <a:solidFill>
                  <a:schemeClr val="tx1"/>
                </a:solidFill>
                <a:round/>
                <a:headEnd/>
                <a:tailEnd/>
              </a:ln>
            </p:spPr>
            <p:txBody>
              <a:bodyPr/>
              <a:lstStyle/>
              <a:p>
                <a:pPr eaLnBrk="0" hangingPunct="0">
                  <a:defRPr/>
                </a:pPr>
                <a:endParaRPr lang="en-US">
                  <a:latin typeface="+mj-lt"/>
                  <a:cs typeface="+mn-cs"/>
                </a:endParaRPr>
              </a:p>
            </p:txBody>
          </p:sp>
          <p:sp>
            <p:nvSpPr>
              <p:cNvPr id="284" name="Line 76"/>
              <p:cNvSpPr>
                <a:spLocks noChangeShapeType="1"/>
              </p:cNvSpPr>
              <p:nvPr/>
            </p:nvSpPr>
            <p:spPr bwMode="auto">
              <a:xfrm>
                <a:off x="-596" y="1824"/>
                <a:ext cx="120" cy="0"/>
              </a:xfrm>
              <a:prstGeom prst="line">
                <a:avLst/>
              </a:prstGeom>
              <a:noFill/>
              <a:ln w="9525">
                <a:solidFill>
                  <a:schemeClr val="tx1"/>
                </a:solidFill>
                <a:round/>
                <a:headEnd/>
                <a:tailEnd/>
              </a:ln>
            </p:spPr>
            <p:txBody>
              <a:bodyPr/>
              <a:lstStyle/>
              <a:p>
                <a:pPr eaLnBrk="0" hangingPunct="0">
                  <a:defRPr/>
                </a:pPr>
                <a:endParaRPr lang="en-US">
                  <a:latin typeface="+mj-lt"/>
                  <a:cs typeface="+mn-cs"/>
                </a:endParaRPr>
              </a:p>
            </p:txBody>
          </p:sp>
          <p:sp>
            <p:nvSpPr>
              <p:cNvPr id="285" name="Line 77"/>
              <p:cNvSpPr>
                <a:spLocks noChangeShapeType="1"/>
              </p:cNvSpPr>
              <p:nvPr/>
            </p:nvSpPr>
            <p:spPr bwMode="auto">
              <a:xfrm>
                <a:off x="-589" y="1852"/>
                <a:ext cx="118" cy="0"/>
              </a:xfrm>
              <a:prstGeom prst="line">
                <a:avLst/>
              </a:prstGeom>
              <a:noFill/>
              <a:ln w="9525">
                <a:solidFill>
                  <a:schemeClr val="tx1"/>
                </a:solidFill>
                <a:round/>
                <a:headEnd/>
                <a:tailEnd/>
              </a:ln>
            </p:spPr>
            <p:txBody>
              <a:bodyPr/>
              <a:lstStyle/>
              <a:p>
                <a:pPr eaLnBrk="0" hangingPunct="0">
                  <a:defRPr/>
                </a:pPr>
                <a:endParaRPr lang="en-US">
                  <a:latin typeface="+mj-lt"/>
                  <a:cs typeface="+mn-cs"/>
                </a:endParaRPr>
              </a:p>
            </p:txBody>
          </p:sp>
          <p:sp>
            <p:nvSpPr>
              <p:cNvPr id="286" name="Line 78"/>
              <p:cNvSpPr>
                <a:spLocks noChangeShapeType="1"/>
              </p:cNvSpPr>
              <p:nvPr/>
            </p:nvSpPr>
            <p:spPr bwMode="auto">
              <a:xfrm>
                <a:off x="-589" y="1884"/>
                <a:ext cx="118" cy="0"/>
              </a:xfrm>
              <a:prstGeom prst="line">
                <a:avLst/>
              </a:prstGeom>
              <a:noFill/>
              <a:ln w="9525">
                <a:solidFill>
                  <a:schemeClr val="tx1"/>
                </a:solidFill>
                <a:round/>
                <a:headEnd/>
                <a:tailEnd/>
              </a:ln>
            </p:spPr>
            <p:txBody>
              <a:bodyPr/>
              <a:lstStyle/>
              <a:p>
                <a:pPr eaLnBrk="0" hangingPunct="0">
                  <a:defRPr/>
                </a:pPr>
                <a:endParaRPr lang="en-US">
                  <a:latin typeface="+mj-lt"/>
                  <a:cs typeface="+mn-cs"/>
                </a:endParaRPr>
              </a:p>
            </p:txBody>
          </p:sp>
          <p:sp>
            <p:nvSpPr>
              <p:cNvPr id="287" name="Line 79"/>
              <p:cNvSpPr>
                <a:spLocks noChangeShapeType="1"/>
              </p:cNvSpPr>
              <p:nvPr/>
            </p:nvSpPr>
            <p:spPr bwMode="auto">
              <a:xfrm>
                <a:off x="-589" y="1914"/>
                <a:ext cx="118" cy="0"/>
              </a:xfrm>
              <a:prstGeom prst="line">
                <a:avLst/>
              </a:prstGeom>
              <a:noFill/>
              <a:ln w="9525">
                <a:solidFill>
                  <a:schemeClr val="tx1"/>
                </a:solidFill>
                <a:round/>
                <a:headEnd/>
                <a:tailEnd/>
              </a:ln>
            </p:spPr>
            <p:txBody>
              <a:bodyPr/>
              <a:lstStyle/>
              <a:p>
                <a:pPr eaLnBrk="0" hangingPunct="0">
                  <a:defRPr/>
                </a:pPr>
                <a:endParaRPr lang="en-US">
                  <a:latin typeface="+mj-lt"/>
                  <a:cs typeface="+mn-cs"/>
                </a:endParaRPr>
              </a:p>
            </p:txBody>
          </p:sp>
        </p:grpSp>
        <p:grpSp>
          <p:nvGrpSpPr>
            <p:cNvPr id="8" name="Group 80"/>
            <p:cNvGrpSpPr>
              <a:grpSpLocks/>
            </p:cNvGrpSpPr>
            <p:nvPr/>
          </p:nvGrpSpPr>
          <p:grpSpPr bwMode="auto">
            <a:xfrm>
              <a:off x="5560460" y="3395426"/>
              <a:ext cx="173042" cy="261906"/>
              <a:chOff x="-593" y="1751"/>
              <a:chExt cx="122" cy="186"/>
            </a:xfrm>
            <a:effectLst>
              <a:outerShdw blurRad="50800" dist="38100" dir="5400000" algn="t" rotWithShape="0">
                <a:prstClr val="black">
                  <a:alpha val="40000"/>
                </a:prstClr>
              </a:outerShdw>
            </a:effectLst>
          </p:grpSpPr>
          <p:sp>
            <p:nvSpPr>
              <p:cNvPr id="276" name="Rectangle 81"/>
              <p:cNvSpPr>
                <a:spLocks noChangeArrowheads="1"/>
              </p:cNvSpPr>
              <p:nvPr/>
            </p:nvSpPr>
            <p:spPr bwMode="auto">
              <a:xfrm>
                <a:off x="-589" y="1751"/>
                <a:ext cx="113" cy="186"/>
              </a:xfrm>
              <a:prstGeom prst="rect">
                <a:avLst/>
              </a:prstGeom>
              <a:solidFill>
                <a:schemeClr val="bg2"/>
              </a:solidFill>
              <a:ln w="19050">
                <a:solidFill>
                  <a:schemeClr val="tx1"/>
                </a:solidFill>
                <a:miter lim="800000"/>
                <a:headEnd/>
                <a:tailEnd/>
              </a:ln>
            </p:spPr>
            <p:txBody>
              <a:bodyPr wrap="none" anchor="ctr"/>
              <a:lstStyle/>
              <a:p>
                <a:pPr eaLnBrk="0" hangingPunct="0">
                  <a:defRPr/>
                </a:pPr>
                <a:endParaRPr lang="en-GB">
                  <a:latin typeface="+mj-lt"/>
                  <a:cs typeface="+mn-cs"/>
                </a:endParaRPr>
              </a:p>
            </p:txBody>
          </p:sp>
          <p:sp>
            <p:nvSpPr>
              <p:cNvPr id="277" name="Line 82"/>
              <p:cNvSpPr>
                <a:spLocks noChangeShapeType="1"/>
              </p:cNvSpPr>
              <p:nvPr/>
            </p:nvSpPr>
            <p:spPr bwMode="auto">
              <a:xfrm>
                <a:off x="-596" y="1800"/>
                <a:ext cx="120" cy="0"/>
              </a:xfrm>
              <a:prstGeom prst="line">
                <a:avLst/>
              </a:prstGeom>
              <a:noFill/>
              <a:ln w="9525">
                <a:solidFill>
                  <a:schemeClr val="tx1"/>
                </a:solidFill>
                <a:round/>
                <a:headEnd/>
                <a:tailEnd/>
              </a:ln>
            </p:spPr>
            <p:txBody>
              <a:bodyPr/>
              <a:lstStyle/>
              <a:p>
                <a:pPr eaLnBrk="0" hangingPunct="0">
                  <a:defRPr/>
                </a:pPr>
                <a:endParaRPr lang="en-US">
                  <a:latin typeface="+mj-lt"/>
                  <a:cs typeface="+mn-cs"/>
                </a:endParaRPr>
              </a:p>
            </p:txBody>
          </p:sp>
          <p:sp>
            <p:nvSpPr>
              <p:cNvPr id="278" name="Line 83"/>
              <p:cNvSpPr>
                <a:spLocks noChangeShapeType="1"/>
              </p:cNvSpPr>
              <p:nvPr/>
            </p:nvSpPr>
            <p:spPr bwMode="auto">
              <a:xfrm>
                <a:off x="-596" y="1824"/>
                <a:ext cx="120" cy="0"/>
              </a:xfrm>
              <a:prstGeom prst="line">
                <a:avLst/>
              </a:prstGeom>
              <a:noFill/>
              <a:ln w="9525">
                <a:solidFill>
                  <a:schemeClr val="tx1"/>
                </a:solidFill>
                <a:round/>
                <a:headEnd/>
                <a:tailEnd/>
              </a:ln>
            </p:spPr>
            <p:txBody>
              <a:bodyPr/>
              <a:lstStyle/>
              <a:p>
                <a:pPr eaLnBrk="0" hangingPunct="0">
                  <a:defRPr/>
                </a:pPr>
                <a:endParaRPr lang="en-US">
                  <a:latin typeface="+mj-lt"/>
                  <a:cs typeface="+mn-cs"/>
                </a:endParaRPr>
              </a:p>
            </p:txBody>
          </p:sp>
          <p:sp>
            <p:nvSpPr>
              <p:cNvPr id="279" name="Line 84"/>
              <p:cNvSpPr>
                <a:spLocks noChangeShapeType="1"/>
              </p:cNvSpPr>
              <p:nvPr/>
            </p:nvSpPr>
            <p:spPr bwMode="auto">
              <a:xfrm>
                <a:off x="-589" y="1852"/>
                <a:ext cx="118" cy="0"/>
              </a:xfrm>
              <a:prstGeom prst="line">
                <a:avLst/>
              </a:prstGeom>
              <a:noFill/>
              <a:ln w="9525">
                <a:solidFill>
                  <a:schemeClr val="tx1"/>
                </a:solidFill>
                <a:round/>
                <a:headEnd/>
                <a:tailEnd/>
              </a:ln>
            </p:spPr>
            <p:txBody>
              <a:bodyPr/>
              <a:lstStyle/>
              <a:p>
                <a:pPr eaLnBrk="0" hangingPunct="0">
                  <a:defRPr/>
                </a:pPr>
                <a:endParaRPr lang="en-US">
                  <a:latin typeface="+mj-lt"/>
                  <a:cs typeface="+mn-cs"/>
                </a:endParaRPr>
              </a:p>
            </p:txBody>
          </p:sp>
          <p:sp>
            <p:nvSpPr>
              <p:cNvPr id="280" name="Line 85"/>
              <p:cNvSpPr>
                <a:spLocks noChangeShapeType="1"/>
              </p:cNvSpPr>
              <p:nvPr/>
            </p:nvSpPr>
            <p:spPr bwMode="auto">
              <a:xfrm>
                <a:off x="-589" y="1884"/>
                <a:ext cx="118" cy="0"/>
              </a:xfrm>
              <a:prstGeom prst="line">
                <a:avLst/>
              </a:prstGeom>
              <a:noFill/>
              <a:ln w="9525">
                <a:solidFill>
                  <a:schemeClr val="tx1"/>
                </a:solidFill>
                <a:round/>
                <a:headEnd/>
                <a:tailEnd/>
              </a:ln>
            </p:spPr>
            <p:txBody>
              <a:bodyPr/>
              <a:lstStyle/>
              <a:p>
                <a:pPr eaLnBrk="0" hangingPunct="0">
                  <a:defRPr/>
                </a:pPr>
                <a:endParaRPr lang="en-US">
                  <a:latin typeface="+mj-lt"/>
                  <a:cs typeface="+mn-cs"/>
                </a:endParaRPr>
              </a:p>
            </p:txBody>
          </p:sp>
          <p:sp>
            <p:nvSpPr>
              <p:cNvPr id="281" name="Line 86"/>
              <p:cNvSpPr>
                <a:spLocks noChangeShapeType="1"/>
              </p:cNvSpPr>
              <p:nvPr/>
            </p:nvSpPr>
            <p:spPr bwMode="auto">
              <a:xfrm>
                <a:off x="-589" y="1914"/>
                <a:ext cx="118" cy="0"/>
              </a:xfrm>
              <a:prstGeom prst="line">
                <a:avLst/>
              </a:prstGeom>
              <a:noFill/>
              <a:ln w="9525">
                <a:solidFill>
                  <a:schemeClr val="tx1"/>
                </a:solidFill>
                <a:round/>
                <a:headEnd/>
                <a:tailEnd/>
              </a:ln>
            </p:spPr>
            <p:txBody>
              <a:bodyPr/>
              <a:lstStyle/>
              <a:p>
                <a:pPr eaLnBrk="0" hangingPunct="0">
                  <a:defRPr/>
                </a:pPr>
                <a:endParaRPr lang="en-US">
                  <a:latin typeface="+mj-lt"/>
                  <a:cs typeface="+mn-cs"/>
                </a:endParaRPr>
              </a:p>
            </p:txBody>
          </p:sp>
        </p:grpSp>
        <p:grpSp>
          <p:nvGrpSpPr>
            <p:cNvPr id="9" name="Group 71"/>
            <p:cNvGrpSpPr>
              <a:grpSpLocks/>
            </p:cNvGrpSpPr>
            <p:nvPr/>
          </p:nvGrpSpPr>
          <p:grpSpPr bwMode="auto">
            <a:xfrm>
              <a:off x="4371765" y="2987483"/>
              <a:ext cx="821114" cy="733336"/>
              <a:chOff x="-1798" y="2282"/>
              <a:chExt cx="708" cy="661"/>
            </a:xfrm>
            <a:effectLst>
              <a:outerShdw blurRad="50800" dist="38100" dir="5400000" algn="t" rotWithShape="0">
                <a:prstClr val="black">
                  <a:alpha val="40000"/>
                </a:prstClr>
              </a:outerShdw>
            </a:effectLst>
          </p:grpSpPr>
          <p:grpSp>
            <p:nvGrpSpPr>
              <p:cNvPr id="10" name="Group 72"/>
              <p:cNvGrpSpPr>
                <a:grpSpLocks/>
              </p:cNvGrpSpPr>
              <p:nvPr/>
            </p:nvGrpSpPr>
            <p:grpSpPr bwMode="auto">
              <a:xfrm>
                <a:off x="-1413" y="2469"/>
                <a:ext cx="323" cy="354"/>
                <a:chOff x="-1218" y="2142"/>
                <a:chExt cx="440" cy="481"/>
              </a:xfrm>
            </p:grpSpPr>
            <p:pic>
              <p:nvPicPr>
                <p:cNvPr id="13386" name="Picture 73"/>
                <p:cNvPicPr>
                  <a:picLocks noChangeAspect="1" noChangeArrowheads="1"/>
                </p:cNvPicPr>
                <p:nvPr/>
              </p:nvPicPr>
              <p:blipFill>
                <a:blip r:embed="rId10"/>
                <a:srcRect/>
                <a:stretch>
                  <a:fillRect/>
                </a:stretch>
              </p:blipFill>
              <p:spPr bwMode="auto">
                <a:xfrm>
                  <a:off x="-1148" y="2142"/>
                  <a:ext cx="219" cy="264"/>
                </a:xfrm>
                <a:prstGeom prst="rect">
                  <a:avLst/>
                </a:prstGeom>
                <a:noFill/>
                <a:ln w="9525">
                  <a:noFill/>
                  <a:miter lim="800000"/>
                  <a:headEnd/>
                  <a:tailEnd/>
                </a:ln>
              </p:spPr>
            </p:pic>
            <p:pic>
              <p:nvPicPr>
                <p:cNvPr id="13387" name="Picture 74"/>
                <p:cNvPicPr>
                  <a:picLocks noChangeAspect="1" noChangeArrowheads="1"/>
                </p:cNvPicPr>
                <p:nvPr/>
              </p:nvPicPr>
              <p:blipFill>
                <a:blip r:embed="rId10"/>
                <a:srcRect/>
                <a:stretch>
                  <a:fillRect/>
                </a:stretch>
              </p:blipFill>
              <p:spPr bwMode="auto">
                <a:xfrm>
                  <a:off x="-997" y="2219"/>
                  <a:ext cx="219" cy="264"/>
                </a:xfrm>
                <a:prstGeom prst="rect">
                  <a:avLst/>
                </a:prstGeom>
                <a:noFill/>
                <a:ln w="9525">
                  <a:noFill/>
                  <a:miter lim="800000"/>
                  <a:headEnd/>
                  <a:tailEnd/>
                </a:ln>
              </p:spPr>
            </p:pic>
            <p:pic>
              <p:nvPicPr>
                <p:cNvPr id="13388" name="Picture 75"/>
                <p:cNvPicPr>
                  <a:picLocks noChangeAspect="1" noChangeArrowheads="1"/>
                </p:cNvPicPr>
                <p:nvPr/>
              </p:nvPicPr>
              <p:blipFill>
                <a:blip r:embed="rId10"/>
                <a:srcRect/>
                <a:stretch>
                  <a:fillRect/>
                </a:stretch>
              </p:blipFill>
              <p:spPr bwMode="auto">
                <a:xfrm>
                  <a:off x="-1218" y="2282"/>
                  <a:ext cx="219" cy="264"/>
                </a:xfrm>
                <a:prstGeom prst="rect">
                  <a:avLst/>
                </a:prstGeom>
                <a:noFill/>
                <a:ln w="9525">
                  <a:noFill/>
                  <a:miter lim="800000"/>
                  <a:headEnd/>
                  <a:tailEnd/>
                </a:ln>
              </p:spPr>
            </p:pic>
            <p:pic>
              <p:nvPicPr>
                <p:cNvPr id="13389" name="Picture 76"/>
                <p:cNvPicPr>
                  <a:picLocks noChangeAspect="1" noChangeArrowheads="1"/>
                </p:cNvPicPr>
                <p:nvPr/>
              </p:nvPicPr>
              <p:blipFill>
                <a:blip r:embed="rId10"/>
                <a:srcRect/>
                <a:stretch>
                  <a:fillRect/>
                </a:stretch>
              </p:blipFill>
              <p:spPr bwMode="auto">
                <a:xfrm>
                  <a:off x="-1067" y="2359"/>
                  <a:ext cx="219" cy="264"/>
                </a:xfrm>
                <a:prstGeom prst="rect">
                  <a:avLst/>
                </a:prstGeom>
                <a:noFill/>
                <a:ln w="9525">
                  <a:noFill/>
                  <a:miter lim="800000"/>
                  <a:headEnd/>
                  <a:tailEnd/>
                </a:ln>
              </p:spPr>
            </p:pic>
          </p:grpSp>
          <p:pic>
            <p:nvPicPr>
              <p:cNvPr id="13385" name="Picture 77"/>
              <p:cNvPicPr>
                <a:picLocks noChangeAspect="1" noChangeArrowheads="1"/>
              </p:cNvPicPr>
              <p:nvPr/>
            </p:nvPicPr>
            <p:blipFill>
              <a:blip r:embed="rId11"/>
              <a:srcRect/>
              <a:stretch>
                <a:fillRect/>
              </a:stretch>
            </p:blipFill>
            <p:spPr bwMode="auto">
              <a:xfrm>
                <a:off x="-1798" y="2282"/>
                <a:ext cx="431" cy="661"/>
              </a:xfrm>
              <a:prstGeom prst="rect">
                <a:avLst/>
              </a:prstGeom>
              <a:noFill/>
              <a:ln w="9525">
                <a:noFill/>
                <a:miter lim="800000"/>
                <a:headEnd/>
                <a:tailEnd/>
              </a:ln>
            </p:spPr>
          </p:pic>
        </p:grpSp>
      </p:grpSp>
      <p:grpSp>
        <p:nvGrpSpPr>
          <p:cNvPr id="11" name="Group 117"/>
          <p:cNvGrpSpPr/>
          <p:nvPr/>
        </p:nvGrpSpPr>
        <p:grpSpPr>
          <a:xfrm>
            <a:off x="6686263" y="2032643"/>
            <a:ext cx="2222823" cy="795266"/>
            <a:chOff x="6179326" y="1831925"/>
            <a:chExt cx="2222823" cy="795266"/>
          </a:xfrm>
        </p:grpSpPr>
        <p:sp>
          <p:nvSpPr>
            <p:cNvPr id="142" name="TextBox 89"/>
            <p:cNvSpPr txBox="1">
              <a:spLocks noChangeArrowheads="1"/>
            </p:cNvSpPr>
            <p:nvPr/>
          </p:nvSpPr>
          <p:spPr bwMode="auto">
            <a:xfrm>
              <a:off x="7007225" y="1845445"/>
              <a:ext cx="1394924" cy="781746"/>
            </a:xfrm>
            <a:prstGeom prst="rect">
              <a:avLst/>
            </a:prstGeom>
            <a:noFill/>
            <a:ln w="9525">
              <a:noFill/>
              <a:miter lim="800000"/>
              <a:headEnd/>
              <a:tailEnd/>
            </a:ln>
          </p:spPr>
          <p:txBody>
            <a:bodyPr wrap="none" lIns="91435" tIns="45717" rIns="91435" bIns="45717">
              <a:spAutoFit/>
            </a:bodyPr>
            <a:lstStyle/>
            <a:p>
              <a:pPr eaLnBrk="0" hangingPunct="0">
                <a:lnSpc>
                  <a:spcPct val="80000"/>
                </a:lnSpc>
                <a:defRPr/>
              </a:pPr>
              <a:r>
                <a:rPr lang="en-US" sz="1600" b="1" dirty="0">
                  <a:effectLst>
                    <a:outerShdw blurRad="38100" dist="38100" dir="2700000" algn="tl">
                      <a:srgbClr val="000000">
                        <a:alpha val="43137"/>
                      </a:srgbClr>
                    </a:outerShdw>
                  </a:effectLst>
                </a:rPr>
                <a:t>Disk-based </a:t>
              </a:r>
            </a:p>
            <a:p>
              <a:pPr eaLnBrk="0" hangingPunct="0">
                <a:lnSpc>
                  <a:spcPct val="80000"/>
                </a:lnSpc>
                <a:defRPr/>
              </a:pPr>
              <a:r>
                <a:rPr lang="en-US" sz="1600" b="1" dirty="0" smtClean="0">
                  <a:effectLst>
                    <a:outerShdw blurRad="38100" dist="38100" dir="2700000" algn="tl">
                      <a:srgbClr val="000000">
                        <a:alpha val="43137"/>
                      </a:srgbClr>
                    </a:outerShdw>
                  </a:effectLst>
                </a:rPr>
                <a:t>Recovery</a:t>
              </a:r>
              <a:r>
                <a:rPr lang="en-US" sz="1500" dirty="0" smtClean="0">
                  <a:latin typeface="Segoe UI" pitchFamily="34" charset="0"/>
                  <a:cs typeface="Segoe UI" pitchFamily="34" charset="0"/>
                </a:rPr>
                <a:t/>
              </a:r>
              <a:br>
                <a:rPr lang="en-US" sz="1500" dirty="0" smtClean="0">
                  <a:latin typeface="Segoe UI" pitchFamily="34" charset="0"/>
                  <a:cs typeface="Segoe UI" pitchFamily="34" charset="0"/>
                </a:rPr>
              </a:br>
              <a:r>
                <a:rPr lang="en-US" sz="1200" dirty="0" smtClean="0">
                  <a:effectLst>
                    <a:outerShdw blurRad="38100" dist="38100" dir="2700000" algn="tl">
                      <a:srgbClr val="000000">
                        <a:alpha val="43137"/>
                      </a:srgbClr>
                    </a:outerShdw>
                  </a:effectLst>
                </a:rPr>
                <a:t>Online Snapshots</a:t>
              </a:r>
              <a:br>
                <a:rPr lang="en-US" sz="1200" dirty="0" smtClean="0">
                  <a:effectLst>
                    <a:outerShdw blurRad="38100" dist="38100" dir="2700000" algn="tl">
                      <a:srgbClr val="000000">
                        <a:alpha val="43137"/>
                      </a:srgbClr>
                    </a:outerShdw>
                  </a:effectLst>
                </a:rPr>
              </a:br>
              <a:r>
                <a:rPr lang="en-US" sz="1200" dirty="0" smtClean="0">
                  <a:effectLst>
                    <a:outerShdw blurRad="38100" dist="38100" dir="2700000" algn="tl">
                      <a:srgbClr val="000000">
                        <a:alpha val="43137"/>
                      </a:srgbClr>
                    </a:outerShdw>
                  </a:effectLst>
                </a:rPr>
                <a:t>(up to 512)</a:t>
              </a:r>
            </a:p>
          </p:txBody>
        </p:sp>
        <p:pic>
          <p:nvPicPr>
            <p:cNvPr id="13337" name="Picture 64"/>
            <p:cNvPicPr>
              <a:picLocks noChangeAspect="1" noChangeArrowheads="1"/>
            </p:cNvPicPr>
            <p:nvPr/>
          </p:nvPicPr>
          <p:blipFill>
            <a:blip r:embed="rId12"/>
            <a:srcRect/>
            <a:stretch>
              <a:fillRect/>
            </a:stretch>
          </p:blipFill>
          <p:spPr bwMode="auto">
            <a:xfrm>
              <a:off x="6179326" y="1831925"/>
              <a:ext cx="500074" cy="368256"/>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13338" name="Picture 65"/>
            <p:cNvPicPr>
              <a:picLocks noChangeAspect="1" noChangeArrowheads="1"/>
            </p:cNvPicPr>
            <p:nvPr/>
          </p:nvPicPr>
          <p:blipFill>
            <a:blip r:embed="rId13"/>
            <a:srcRect/>
            <a:stretch>
              <a:fillRect/>
            </a:stretch>
          </p:blipFill>
          <p:spPr bwMode="auto">
            <a:xfrm>
              <a:off x="6263465" y="1927163"/>
              <a:ext cx="501662" cy="368256"/>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13339" name="Picture 66"/>
            <p:cNvPicPr>
              <a:picLocks noChangeAspect="1" noChangeArrowheads="1"/>
            </p:cNvPicPr>
            <p:nvPr/>
          </p:nvPicPr>
          <p:blipFill>
            <a:blip r:embed="rId14"/>
            <a:srcRect/>
            <a:stretch>
              <a:fillRect/>
            </a:stretch>
          </p:blipFill>
          <p:spPr bwMode="auto">
            <a:xfrm>
              <a:off x="6347605" y="2022402"/>
              <a:ext cx="501662" cy="369844"/>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13340" name="Picture 67"/>
            <p:cNvPicPr>
              <a:picLocks noChangeAspect="1" noChangeArrowheads="1"/>
            </p:cNvPicPr>
            <p:nvPr/>
          </p:nvPicPr>
          <p:blipFill>
            <a:blip r:embed="rId15"/>
            <a:srcRect/>
            <a:stretch>
              <a:fillRect/>
            </a:stretch>
          </p:blipFill>
          <p:spPr bwMode="auto">
            <a:xfrm>
              <a:off x="6431744" y="2119228"/>
              <a:ext cx="501662" cy="368256"/>
            </a:xfrm>
            <a:prstGeom prst="rect">
              <a:avLst/>
            </a:prstGeom>
            <a:noFill/>
            <a:ln w="9525">
              <a:noFill/>
              <a:miter lim="800000"/>
              <a:headEnd/>
              <a:tailEnd/>
            </a:ln>
            <a:effectLst>
              <a:outerShdw blurRad="50800" dist="38100" dir="5400000" algn="t" rotWithShape="0">
                <a:prstClr val="black">
                  <a:alpha val="40000"/>
                </a:prstClr>
              </a:outerShdw>
            </a:effectLst>
          </p:spPr>
        </p:pic>
        <p:pic>
          <p:nvPicPr>
            <p:cNvPr id="13341" name="Picture 68"/>
            <p:cNvPicPr>
              <a:picLocks noChangeAspect="1" noChangeArrowheads="1"/>
            </p:cNvPicPr>
            <p:nvPr/>
          </p:nvPicPr>
          <p:blipFill>
            <a:blip r:embed="rId16"/>
            <a:srcRect/>
            <a:stretch>
              <a:fillRect/>
            </a:stretch>
          </p:blipFill>
          <p:spPr bwMode="auto">
            <a:xfrm>
              <a:off x="6515884" y="2214467"/>
              <a:ext cx="501662" cy="368256"/>
            </a:xfrm>
            <a:prstGeom prst="rect">
              <a:avLst/>
            </a:prstGeom>
            <a:noFill/>
            <a:ln w="9525">
              <a:noFill/>
              <a:miter lim="800000"/>
              <a:headEnd/>
              <a:tailEnd/>
            </a:ln>
            <a:effectLst>
              <a:outerShdw blurRad="50800" dist="38100" dir="5400000" algn="t" rotWithShape="0">
                <a:prstClr val="black">
                  <a:alpha val="40000"/>
                </a:prstClr>
              </a:outerShdw>
            </a:effectLst>
          </p:spPr>
        </p:pic>
      </p:grpSp>
      <p:sp>
        <p:nvSpPr>
          <p:cNvPr id="158" name="AutoShape 69"/>
          <p:cNvSpPr>
            <a:spLocks noChangeArrowheads="1"/>
          </p:cNvSpPr>
          <p:nvPr/>
        </p:nvSpPr>
        <p:spPr bwMode="auto">
          <a:xfrm rot="19799535">
            <a:off x="5630474" y="2791817"/>
            <a:ext cx="1122362" cy="418039"/>
          </a:xfrm>
          <a:prstGeom prst="rightArrow">
            <a:avLst>
              <a:gd name="adj1" fmla="val 64315"/>
              <a:gd name="adj2" fmla="val 100939"/>
            </a:avLst>
          </a:prstGeom>
          <a:gradFill rotWithShape="1">
            <a:gsLst>
              <a:gs pos="0">
                <a:schemeClr val="bg1">
                  <a:alpha val="0"/>
                </a:schemeClr>
              </a:gs>
              <a:gs pos="100000">
                <a:schemeClr val="bg2">
                  <a:lumMod val="20000"/>
                  <a:lumOff val="80000"/>
                </a:schemeClr>
              </a:gs>
            </a:gsLst>
            <a:lin ang="0" scaled="1"/>
          </a:gradFill>
          <a:ln w="9525">
            <a:noFill/>
            <a:miter lim="800000"/>
            <a:headEnd/>
            <a:tailEnd/>
          </a:ln>
          <a:effectLst>
            <a:outerShdw blurRad="88900" sx="102000" sy="102000" algn="ctr" rotWithShape="0">
              <a:prstClr val="black">
                <a:alpha val="63000"/>
              </a:prstClr>
            </a:outerShdw>
          </a:effectLst>
        </p:spPr>
        <p:txBody>
          <a:bodyPr wrap="none" lIns="91435" tIns="45717" rIns="91435" bIns="45717" anchor="ctr"/>
          <a:lstStyle/>
          <a:p>
            <a:pPr eaLnBrk="0" hangingPunct="0">
              <a:defRPr/>
            </a:pPr>
            <a:endParaRPr lang="en-GB">
              <a:latin typeface="+mj-lt"/>
              <a:cs typeface="+mn-cs"/>
            </a:endParaRPr>
          </a:p>
        </p:txBody>
      </p:sp>
      <p:sp>
        <p:nvSpPr>
          <p:cNvPr id="159" name="AutoShape 69"/>
          <p:cNvSpPr>
            <a:spLocks noChangeArrowheads="1"/>
          </p:cNvSpPr>
          <p:nvPr/>
        </p:nvSpPr>
        <p:spPr bwMode="auto">
          <a:xfrm rot="5400000">
            <a:off x="6612028" y="3151319"/>
            <a:ext cx="1033347" cy="455002"/>
          </a:xfrm>
          <a:prstGeom prst="rightArrow">
            <a:avLst>
              <a:gd name="adj1" fmla="val 64315"/>
              <a:gd name="adj2" fmla="val 100939"/>
            </a:avLst>
          </a:prstGeom>
          <a:gradFill rotWithShape="1">
            <a:gsLst>
              <a:gs pos="0">
                <a:schemeClr val="bg1">
                  <a:alpha val="0"/>
                </a:schemeClr>
              </a:gs>
              <a:gs pos="100000">
                <a:schemeClr val="bg2">
                  <a:lumMod val="20000"/>
                  <a:lumOff val="80000"/>
                </a:schemeClr>
              </a:gs>
            </a:gsLst>
            <a:lin ang="0" scaled="1"/>
          </a:gradFill>
          <a:ln w="9525">
            <a:noFill/>
            <a:miter lim="800000"/>
            <a:headEnd/>
            <a:tailEnd/>
          </a:ln>
          <a:effectLst>
            <a:outerShdw blurRad="88900" sx="102000" sy="102000" algn="ctr" rotWithShape="0">
              <a:prstClr val="black">
                <a:alpha val="63000"/>
              </a:prstClr>
            </a:outerShdw>
          </a:effectLst>
        </p:spPr>
        <p:txBody>
          <a:bodyPr wrap="none" lIns="91435" tIns="45717" rIns="91435" bIns="45717" anchor="ctr"/>
          <a:lstStyle/>
          <a:p>
            <a:pPr eaLnBrk="0" hangingPunct="0">
              <a:defRPr/>
            </a:pPr>
            <a:endParaRPr lang="en-GB">
              <a:latin typeface="+mj-lt"/>
              <a:cs typeface="+mn-cs"/>
            </a:endParaRPr>
          </a:p>
        </p:txBody>
      </p:sp>
      <p:sp>
        <p:nvSpPr>
          <p:cNvPr id="194" name="Line 56"/>
          <p:cNvSpPr>
            <a:spLocks noChangeShapeType="1"/>
          </p:cNvSpPr>
          <p:nvPr/>
        </p:nvSpPr>
        <p:spPr bwMode="auto">
          <a:xfrm>
            <a:off x="2227417" y="1775092"/>
            <a:ext cx="125412"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latin typeface="+mj-lt"/>
              <a:cs typeface="+mn-cs"/>
            </a:endParaRPr>
          </a:p>
        </p:txBody>
      </p:sp>
      <p:grpSp>
        <p:nvGrpSpPr>
          <p:cNvPr id="14" name="Group 133"/>
          <p:cNvGrpSpPr>
            <a:grpSpLocks noChangeAspect="1"/>
          </p:cNvGrpSpPr>
          <p:nvPr/>
        </p:nvGrpSpPr>
        <p:grpSpPr bwMode="auto">
          <a:xfrm>
            <a:off x="1735382" y="1513154"/>
            <a:ext cx="457211" cy="548574"/>
            <a:chOff x="3411960" y="1130170"/>
            <a:chExt cx="600143" cy="707962"/>
          </a:xfrm>
        </p:grpSpPr>
        <p:pic>
          <p:nvPicPr>
            <p:cNvPr id="13382" name="Picture 10" descr="Server"/>
            <p:cNvPicPr>
              <a:picLocks noChangeAspect="1" noChangeArrowheads="1"/>
            </p:cNvPicPr>
            <p:nvPr/>
          </p:nvPicPr>
          <p:blipFill>
            <a:blip r:embed="rId17"/>
            <a:srcRect/>
            <a:stretch>
              <a:fillRect/>
            </a:stretch>
          </p:blipFill>
          <p:spPr bwMode="auto">
            <a:xfrm>
              <a:off x="3411960" y="1130170"/>
              <a:ext cx="467172" cy="689299"/>
            </a:xfrm>
            <a:prstGeom prst="rect">
              <a:avLst/>
            </a:prstGeom>
            <a:noFill/>
            <a:ln w="9525">
              <a:noFill/>
              <a:miter lim="800000"/>
              <a:headEnd/>
              <a:tailEnd/>
            </a:ln>
          </p:spPr>
        </p:pic>
        <p:pic>
          <p:nvPicPr>
            <p:cNvPr id="13383" name="Picture 10" descr="envelope email"/>
            <p:cNvPicPr>
              <a:picLocks noChangeAspect="1" noChangeArrowheads="1"/>
            </p:cNvPicPr>
            <p:nvPr/>
          </p:nvPicPr>
          <p:blipFill>
            <a:blip r:embed="rId18"/>
            <a:srcRect/>
            <a:stretch>
              <a:fillRect/>
            </a:stretch>
          </p:blipFill>
          <p:spPr bwMode="auto">
            <a:xfrm>
              <a:off x="3718377" y="1467110"/>
              <a:ext cx="293726" cy="371022"/>
            </a:xfrm>
            <a:prstGeom prst="rect">
              <a:avLst/>
            </a:prstGeom>
            <a:noFill/>
            <a:ln w="9525">
              <a:noFill/>
              <a:miter lim="800000"/>
              <a:headEnd/>
              <a:tailEnd/>
            </a:ln>
          </p:spPr>
        </p:pic>
      </p:grpSp>
      <p:pic>
        <p:nvPicPr>
          <p:cNvPr id="13381" name="Picture 2" descr="D:\MyPictures\MediaBank\DPM v2 protected workload logos (Exchange, SQL, SharePoint, Virtual Server)\ExchSvr_bL.png"/>
          <p:cNvPicPr>
            <a:picLocks noChangeAspect="1" noChangeArrowheads="1"/>
          </p:cNvPicPr>
          <p:nvPr/>
        </p:nvPicPr>
        <p:blipFill>
          <a:blip r:embed="rId19">
            <a:duotone>
              <a:prstClr val="black"/>
              <a:schemeClr val="tx2">
                <a:tint val="45000"/>
                <a:satMod val="400000"/>
              </a:schemeClr>
            </a:duotone>
          </a:blip>
          <a:srcRect/>
          <a:stretch>
            <a:fillRect/>
          </a:stretch>
        </p:blipFill>
        <p:spPr bwMode="auto">
          <a:xfrm>
            <a:off x="530511" y="1709947"/>
            <a:ext cx="1127192" cy="223033"/>
          </a:xfrm>
          <a:prstGeom prst="rect">
            <a:avLst/>
          </a:prstGeom>
          <a:noFill/>
          <a:ln w="9525">
            <a:noFill/>
            <a:miter lim="800000"/>
            <a:headEnd/>
            <a:tailEnd/>
          </a:ln>
        </p:spPr>
      </p:pic>
      <p:sp>
        <p:nvSpPr>
          <p:cNvPr id="188" name="Line 55"/>
          <p:cNvSpPr>
            <a:spLocks noChangeShapeType="1"/>
          </p:cNvSpPr>
          <p:nvPr/>
        </p:nvSpPr>
        <p:spPr bwMode="auto">
          <a:xfrm>
            <a:off x="2182813" y="2379251"/>
            <a:ext cx="125412"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latin typeface="+mj-lt"/>
              <a:cs typeface="+mn-cs"/>
            </a:endParaRPr>
          </a:p>
        </p:txBody>
      </p:sp>
      <p:sp>
        <p:nvSpPr>
          <p:cNvPr id="182" name="Line 54"/>
          <p:cNvSpPr>
            <a:spLocks noChangeShapeType="1"/>
          </p:cNvSpPr>
          <p:nvPr/>
        </p:nvSpPr>
        <p:spPr bwMode="auto">
          <a:xfrm>
            <a:off x="2182813" y="3223395"/>
            <a:ext cx="125412"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latin typeface="+mj-lt"/>
              <a:cs typeface="+mn-cs"/>
            </a:endParaRPr>
          </a:p>
        </p:txBody>
      </p:sp>
      <p:sp>
        <p:nvSpPr>
          <p:cNvPr id="176" name="Line 53"/>
          <p:cNvSpPr>
            <a:spLocks noChangeShapeType="1"/>
          </p:cNvSpPr>
          <p:nvPr/>
        </p:nvSpPr>
        <p:spPr bwMode="auto">
          <a:xfrm>
            <a:off x="2182813" y="3801303"/>
            <a:ext cx="125412"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latin typeface="+mj-lt"/>
              <a:cs typeface="+mn-cs"/>
            </a:endParaRPr>
          </a:p>
        </p:txBody>
      </p:sp>
      <p:grpSp>
        <p:nvGrpSpPr>
          <p:cNvPr id="18" name="Group 110"/>
          <p:cNvGrpSpPr/>
          <p:nvPr/>
        </p:nvGrpSpPr>
        <p:grpSpPr>
          <a:xfrm>
            <a:off x="492383" y="3548841"/>
            <a:ext cx="1690665" cy="548574"/>
            <a:chOff x="492383" y="3548841"/>
            <a:chExt cx="1690665" cy="548574"/>
          </a:xfrm>
        </p:grpSpPr>
        <p:grpSp>
          <p:nvGrpSpPr>
            <p:cNvPr id="19" name="Group 36"/>
            <p:cNvGrpSpPr>
              <a:grpSpLocks noChangeAspect="1"/>
            </p:cNvGrpSpPr>
            <p:nvPr/>
          </p:nvGrpSpPr>
          <p:grpSpPr bwMode="auto">
            <a:xfrm>
              <a:off x="1725837" y="3548841"/>
              <a:ext cx="457211" cy="548574"/>
              <a:chOff x="1785139" y="1127458"/>
              <a:chExt cx="749793" cy="946269"/>
            </a:xfrm>
          </p:grpSpPr>
          <p:pic>
            <p:nvPicPr>
              <p:cNvPr id="13364" name="Picture 21" descr="Server"/>
              <p:cNvPicPr>
                <a:picLocks noChangeAspect="1" noChangeArrowheads="1"/>
              </p:cNvPicPr>
              <p:nvPr/>
            </p:nvPicPr>
            <p:blipFill>
              <a:blip r:embed="rId4"/>
              <a:srcRect/>
              <a:stretch>
                <a:fillRect/>
              </a:stretch>
            </p:blipFill>
            <p:spPr bwMode="auto">
              <a:xfrm>
                <a:off x="1785139" y="1127458"/>
                <a:ext cx="631490" cy="932343"/>
              </a:xfrm>
              <a:prstGeom prst="rect">
                <a:avLst/>
              </a:prstGeom>
              <a:noFill/>
              <a:ln w="9525">
                <a:noFill/>
                <a:miter lim="800000"/>
                <a:headEnd/>
                <a:tailEnd/>
              </a:ln>
            </p:spPr>
          </p:pic>
          <p:pic>
            <p:nvPicPr>
              <p:cNvPr id="13365" name="Picture 10" descr="Folder"/>
              <p:cNvPicPr>
                <a:picLocks noChangeAspect="1" noChangeArrowheads="1"/>
              </p:cNvPicPr>
              <p:nvPr/>
            </p:nvPicPr>
            <p:blipFill>
              <a:blip r:embed="rId20"/>
              <a:srcRect/>
              <a:stretch>
                <a:fillRect/>
              </a:stretch>
            </p:blipFill>
            <p:spPr bwMode="auto">
              <a:xfrm>
                <a:off x="2213430" y="1643742"/>
                <a:ext cx="321502" cy="429985"/>
              </a:xfrm>
              <a:prstGeom prst="rect">
                <a:avLst/>
              </a:prstGeom>
              <a:noFill/>
              <a:ln w="9525">
                <a:noFill/>
                <a:miter lim="800000"/>
                <a:headEnd/>
                <a:tailEnd/>
              </a:ln>
            </p:spPr>
          </p:pic>
        </p:grpSp>
        <p:pic>
          <p:nvPicPr>
            <p:cNvPr id="13363" name="Picture 7" descr="D:\MyPictures\MediaBank\DPM v2 protected workload logos (Exchange, SQL, SharePoint, Virtual Server)\Virtual_05-R2_bL.png"/>
            <p:cNvPicPr>
              <a:picLocks noChangeAspect="1" noChangeArrowheads="1"/>
            </p:cNvPicPr>
            <p:nvPr/>
          </p:nvPicPr>
          <p:blipFill>
            <a:blip r:embed="rId21" cstate="print"/>
            <a:stretch>
              <a:fillRect/>
            </a:stretch>
          </p:blipFill>
          <p:spPr bwMode="auto">
            <a:xfrm>
              <a:off x="492383" y="3737910"/>
              <a:ext cx="1212630" cy="269095"/>
            </a:xfrm>
            <a:prstGeom prst="rect">
              <a:avLst/>
            </a:prstGeom>
            <a:noFill/>
            <a:ln w="9525">
              <a:noFill/>
              <a:miter lim="800000"/>
              <a:headEnd/>
              <a:tailEnd/>
            </a:ln>
          </p:spPr>
        </p:pic>
      </p:grpSp>
      <p:grpSp>
        <p:nvGrpSpPr>
          <p:cNvPr id="20" name="Group 114"/>
          <p:cNvGrpSpPr/>
          <p:nvPr/>
        </p:nvGrpSpPr>
        <p:grpSpPr>
          <a:xfrm>
            <a:off x="2430463" y="1804265"/>
            <a:ext cx="1666875" cy="982064"/>
            <a:chOff x="2430463" y="1581245"/>
            <a:chExt cx="1666875" cy="982064"/>
          </a:xfrm>
          <a:effectLst>
            <a:outerShdw blurRad="50800" dist="38100" dir="5400000" algn="t" rotWithShape="0">
              <a:prstClr val="black">
                <a:alpha val="40000"/>
              </a:prstClr>
            </a:outerShdw>
          </a:effectLst>
        </p:grpSpPr>
        <p:pic>
          <p:nvPicPr>
            <p:cNvPr id="13334" name="Picture 9"/>
            <p:cNvPicPr>
              <a:picLocks noChangeAspect="1" noChangeArrowheads="1"/>
            </p:cNvPicPr>
            <p:nvPr/>
          </p:nvPicPr>
          <p:blipFill>
            <a:blip r:embed="rId22"/>
            <a:srcRect/>
            <a:stretch>
              <a:fillRect/>
            </a:stretch>
          </p:blipFill>
          <p:spPr bwMode="auto">
            <a:xfrm>
              <a:off x="2742932" y="1581245"/>
              <a:ext cx="357196" cy="559806"/>
            </a:xfrm>
            <a:prstGeom prst="rect">
              <a:avLst/>
            </a:prstGeom>
            <a:noFill/>
            <a:ln w="9525">
              <a:noFill/>
              <a:miter lim="800000"/>
              <a:headEnd/>
              <a:tailEnd/>
            </a:ln>
          </p:spPr>
        </p:pic>
        <p:pic>
          <p:nvPicPr>
            <p:cNvPr id="13335" name="Picture 10"/>
            <p:cNvPicPr>
              <a:picLocks noChangeAspect="1" noChangeArrowheads="1"/>
            </p:cNvPicPr>
            <p:nvPr/>
          </p:nvPicPr>
          <p:blipFill>
            <a:blip r:embed="rId23"/>
            <a:srcRect/>
            <a:stretch>
              <a:fillRect/>
            </a:stretch>
          </p:blipFill>
          <p:spPr bwMode="auto">
            <a:xfrm>
              <a:off x="2944322" y="1873221"/>
              <a:ext cx="298416" cy="308555"/>
            </a:xfrm>
            <a:prstGeom prst="rect">
              <a:avLst/>
            </a:prstGeom>
            <a:noFill/>
            <a:ln w="9525">
              <a:noFill/>
              <a:miter lim="800000"/>
              <a:headEnd/>
              <a:tailEnd/>
            </a:ln>
          </p:spPr>
        </p:pic>
        <p:sp>
          <p:nvSpPr>
            <p:cNvPr id="164" name="Text Box 61"/>
            <p:cNvSpPr txBox="1">
              <a:spLocks noChangeArrowheads="1"/>
            </p:cNvSpPr>
            <p:nvPr/>
          </p:nvSpPr>
          <p:spPr bwMode="auto">
            <a:xfrm>
              <a:off x="2430463" y="2133097"/>
              <a:ext cx="1666875" cy="430212"/>
            </a:xfrm>
            <a:prstGeom prst="rect">
              <a:avLst/>
            </a:prstGeom>
            <a:noFill/>
            <a:ln w="9525">
              <a:noFill/>
              <a:miter lim="800000"/>
              <a:headEnd/>
              <a:tailEnd/>
            </a:ln>
            <a:effectLst/>
          </p:spPr>
          <p:txBody>
            <a:bodyPr lIns="91435" tIns="45717" rIns="91435" bIns="45717">
              <a:spAutoFit/>
            </a:bodyPr>
            <a:lstStyle/>
            <a:p>
              <a:pPr eaLnBrk="0" hangingPunct="0">
                <a:defRPr/>
              </a:pPr>
              <a:r>
                <a:rPr lang="en-US" sz="1100" dirty="0">
                  <a:latin typeface="+mj-lt"/>
                  <a:cs typeface="+mn-cs"/>
                </a:rPr>
                <a:t>Active Directory®</a:t>
              </a:r>
            </a:p>
            <a:p>
              <a:pPr eaLnBrk="0" hangingPunct="0">
                <a:defRPr/>
              </a:pPr>
              <a:r>
                <a:rPr lang="en-US" sz="1100" dirty="0">
                  <a:latin typeface="+mj-lt"/>
                  <a:cs typeface="+mn-cs"/>
                </a:rPr>
                <a:t>System State</a:t>
              </a:r>
            </a:p>
          </p:txBody>
        </p:sp>
      </p:grpSp>
      <p:sp>
        <p:nvSpPr>
          <p:cNvPr id="165" name="Text Box 61"/>
          <p:cNvSpPr txBox="1">
            <a:spLocks noChangeArrowheads="1"/>
          </p:cNvSpPr>
          <p:nvPr/>
        </p:nvSpPr>
        <p:spPr bwMode="auto">
          <a:xfrm>
            <a:off x="2468563" y="4359837"/>
            <a:ext cx="2024062" cy="600075"/>
          </a:xfrm>
          <a:prstGeom prst="rect">
            <a:avLst/>
          </a:prstGeom>
          <a:noFill/>
          <a:ln w="9525">
            <a:noFill/>
            <a:miter lim="800000"/>
            <a:headEnd/>
            <a:tailEnd/>
          </a:ln>
          <a:effectLst>
            <a:outerShdw blurRad="50800" dist="38100" dir="5400000" algn="t" rotWithShape="0">
              <a:prstClr val="black">
                <a:alpha val="40000"/>
              </a:prstClr>
            </a:outerShdw>
          </a:effectLst>
        </p:spPr>
        <p:txBody>
          <a:bodyPr lIns="91435" tIns="45717" rIns="91435" bIns="45717">
            <a:spAutoFit/>
          </a:bodyPr>
          <a:lstStyle/>
          <a:p>
            <a:pPr eaLnBrk="0" hangingPunct="0">
              <a:defRPr/>
            </a:pPr>
            <a:r>
              <a:rPr lang="en-US" sz="1100" dirty="0">
                <a:latin typeface="+mj-lt"/>
                <a:cs typeface="+mn-cs"/>
              </a:rPr>
              <a:t>Windows Server 2003</a:t>
            </a:r>
          </a:p>
          <a:p>
            <a:pPr eaLnBrk="0" hangingPunct="0">
              <a:defRPr/>
            </a:pPr>
            <a:r>
              <a:rPr lang="en-US" sz="1100" dirty="0">
                <a:latin typeface="+mj-lt"/>
                <a:cs typeface="+mn-cs"/>
              </a:rPr>
              <a:t>Windows Server 2008</a:t>
            </a:r>
          </a:p>
          <a:p>
            <a:pPr eaLnBrk="0" hangingPunct="0">
              <a:defRPr/>
            </a:pPr>
            <a:r>
              <a:rPr lang="en-US" sz="1100" dirty="0">
                <a:latin typeface="+mj-lt"/>
                <a:cs typeface="+mn-cs"/>
              </a:rPr>
              <a:t>     </a:t>
            </a:r>
            <a:r>
              <a:rPr lang="en-US" sz="1000" i="1" dirty="0">
                <a:latin typeface="+mj-lt"/>
                <a:cs typeface="+mn-cs"/>
              </a:rPr>
              <a:t>file shares and directories</a:t>
            </a:r>
            <a:endParaRPr lang="en-US" sz="1100" i="1" dirty="0">
              <a:latin typeface="+mj-lt"/>
              <a:cs typeface="+mn-cs"/>
            </a:endParaRPr>
          </a:p>
        </p:txBody>
      </p:sp>
      <p:grpSp>
        <p:nvGrpSpPr>
          <p:cNvPr id="21" name="Group 147"/>
          <p:cNvGrpSpPr>
            <a:grpSpLocks/>
          </p:cNvGrpSpPr>
          <p:nvPr/>
        </p:nvGrpSpPr>
        <p:grpSpPr bwMode="auto">
          <a:xfrm>
            <a:off x="2636236" y="3767538"/>
            <a:ext cx="531860" cy="625086"/>
            <a:chOff x="2775251" y="1679417"/>
            <a:chExt cx="499794" cy="656679"/>
          </a:xfrm>
          <a:effectLst>
            <a:outerShdw blurRad="50800" dist="38100" dir="5400000" algn="t" rotWithShape="0">
              <a:prstClr val="black">
                <a:alpha val="40000"/>
              </a:prstClr>
            </a:outerShdw>
          </a:effectLst>
        </p:grpSpPr>
        <p:pic>
          <p:nvPicPr>
            <p:cNvPr id="13358" name="Picture 9"/>
            <p:cNvPicPr>
              <a:picLocks noChangeAspect="1" noChangeArrowheads="1"/>
            </p:cNvPicPr>
            <p:nvPr/>
          </p:nvPicPr>
          <p:blipFill>
            <a:blip r:embed="rId24"/>
            <a:srcRect/>
            <a:stretch>
              <a:fillRect/>
            </a:stretch>
          </p:blipFill>
          <p:spPr bwMode="auto">
            <a:xfrm>
              <a:off x="2775251" y="1679417"/>
              <a:ext cx="357187" cy="615950"/>
            </a:xfrm>
            <a:prstGeom prst="rect">
              <a:avLst/>
            </a:prstGeom>
            <a:noFill/>
            <a:ln w="9525">
              <a:noFill/>
              <a:miter lim="800000"/>
              <a:headEnd/>
              <a:tailEnd/>
            </a:ln>
          </p:spPr>
        </p:pic>
        <p:pic>
          <p:nvPicPr>
            <p:cNvPr id="13359" name="Picture 10"/>
            <p:cNvPicPr>
              <a:picLocks noChangeAspect="1" noChangeArrowheads="1"/>
            </p:cNvPicPr>
            <p:nvPr/>
          </p:nvPicPr>
          <p:blipFill>
            <a:blip r:embed="rId23"/>
            <a:srcRect/>
            <a:stretch>
              <a:fillRect/>
            </a:stretch>
          </p:blipFill>
          <p:spPr bwMode="auto">
            <a:xfrm>
              <a:off x="2976636" y="2027504"/>
              <a:ext cx="298409" cy="308592"/>
            </a:xfrm>
            <a:prstGeom prst="rect">
              <a:avLst/>
            </a:prstGeom>
            <a:noFill/>
            <a:ln w="9525">
              <a:noFill/>
              <a:miter lim="800000"/>
              <a:headEnd/>
              <a:tailEnd/>
            </a:ln>
          </p:spPr>
        </p:pic>
      </p:grpSp>
      <p:grpSp>
        <p:nvGrpSpPr>
          <p:cNvPr id="22" name="Group 137"/>
          <p:cNvGrpSpPr>
            <a:grpSpLocks/>
          </p:cNvGrpSpPr>
          <p:nvPr/>
        </p:nvGrpSpPr>
        <p:grpSpPr bwMode="auto">
          <a:xfrm>
            <a:off x="381281" y="4214496"/>
            <a:ext cx="1926944" cy="538332"/>
            <a:chOff x="460305" y="4488014"/>
            <a:chExt cx="1926897" cy="538397"/>
          </a:xfrm>
          <a:effectLst>
            <a:outerShdw blurRad="50800" dist="38100" dir="5400000" algn="t" rotWithShape="0">
              <a:prstClr val="black">
                <a:alpha val="40000"/>
              </a:prstClr>
            </a:outerShdw>
            <a:reflection blurRad="6350" stA="52000" endA="300" endPos="35000" dir="5400000" sy="-100000" algn="bl" rotWithShape="0"/>
          </a:effectLst>
        </p:grpSpPr>
        <p:sp>
          <p:nvSpPr>
            <p:cNvPr id="168" name="Line 52"/>
            <p:cNvSpPr>
              <a:spLocks noChangeShapeType="1"/>
            </p:cNvSpPr>
            <p:nvPr/>
          </p:nvSpPr>
          <p:spPr bwMode="auto">
            <a:xfrm>
              <a:off x="2261800" y="4671259"/>
              <a:ext cx="125409"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latin typeface="+mj-lt"/>
                <a:cs typeface="+mn-cs"/>
              </a:endParaRPr>
            </a:p>
          </p:txBody>
        </p:sp>
        <p:grpSp>
          <p:nvGrpSpPr>
            <p:cNvPr id="23" name="Group 130"/>
            <p:cNvGrpSpPr>
              <a:grpSpLocks/>
            </p:cNvGrpSpPr>
            <p:nvPr/>
          </p:nvGrpSpPr>
          <p:grpSpPr bwMode="auto">
            <a:xfrm>
              <a:off x="460305" y="4488014"/>
              <a:ext cx="1847467" cy="538397"/>
              <a:chOff x="460305" y="4320056"/>
              <a:chExt cx="1847467" cy="538397"/>
            </a:xfrm>
          </p:grpSpPr>
          <p:sp>
            <p:nvSpPr>
              <p:cNvPr id="170" name="Text Box 61"/>
              <p:cNvSpPr txBox="1">
                <a:spLocks noChangeArrowheads="1"/>
              </p:cNvSpPr>
              <p:nvPr/>
            </p:nvSpPr>
            <p:spPr bwMode="auto">
              <a:xfrm>
                <a:off x="460031" y="4395338"/>
                <a:ext cx="1238220" cy="430265"/>
              </a:xfrm>
              <a:prstGeom prst="rect">
                <a:avLst/>
              </a:prstGeom>
              <a:noFill/>
              <a:ln w="9525">
                <a:noFill/>
                <a:miter lim="800000"/>
                <a:headEnd/>
                <a:tailEnd/>
              </a:ln>
              <a:effectLst/>
            </p:spPr>
            <p:txBody>
              <a:bodyPr lIns="91435" tIns="45717" rIns="91435" bIns="45717">
                <a:spAutoFit/>
              </a:bodyPr>
              <a:lstStyle/>
              <a:p>
                <a:pPr algn="r" eaLnBrk="0" hangingPunct="0">
                  <a:defRPr/>
                </a:pPr>
                <a:r>
                  <a:rPr lang="en-US" sz="1100" dirty="0">
                    <a:latin typeface="+mj-lt"/>
                    <a:cs typeface="+mn-cs"/>
                  </a:rPr>
                  <a:t>Windows XP</a:t>
                </a:r>
              </a:p>
              <a:p>
                <a:pPr algn="r" eaLnBrk="0" hangingPunct="0">
                  <a:defRPr/>
                </a:pPr>
                <a:r>
                  <a:rPr lang="en-US" sz="1100" dirty="0">
                    <a:latin typeface="+mj-lt"/>
                    <a:cs typeface="+mn-cs"/>
                  </a:rPr>
                  <a:t>Windows Vista</a:t>
                </a:r>
              </a:p>
            </p:txBody>
          </p:sp>
          <p:grpSp>
            <p:nvGrpSpPr>
              <p:cNvPr id="24" name="Group 129"/>
              <p:cNvGrpSpPr>
                <a:grpSpLocks/>
              </p:cNvGrpSpPr>
              <p:nvPr/>
            </p:nvGrpSpPr>
            <p:grpSpPr bwMode="auto">
              <a:xfrm>
                <a:off x="1690485" y="4320056"/>
                <a:ext cx="617287" cy="538397"/>
                <a:chOff x="1634499" y="4767944"/>
                <a:chExt cx="617287" cy="538397"/>
              </a:xfrm>
            </p:grpSpPr>
            <p:pic>
              <p:nvPicPr>
                <p:cNvPr id="13356" name="Picture 48"/>
                <p:cNvPicPr>
                  <a:picLocks noChangeAspect="1" noChangeArrowheads="1"/>
                </p:cNvPicPr>
                <p:nvPr/>
              </p:nvPicPr>
              <p:blipFill>
                <a:blip r:embed="rId25"/>
                <a:srcRect/>
                <a:stretch>
                  <a:fillRect/>
                </a:stretch>
              </p:blipFill>
              <p:spPr bwMode="auto">
                <a:xfrm>
                  <a:off x="1634499" y="4767944"/>
                  <a:ext cx="486651" cy="521675"/>
                </a:xfrm>
                <a:prstGeom prst="rect">
                  <a:avLst/>
                </a:prstGeom>
                <a:noFill/>
                <a:ln w="9525">
                  <a:noFill/>
                  <a:miter lim="800000"/>
                  <a:headEnd/>
                  <a:tailEnd/>
                </a:ln>
              </p:spPr>
            </p:pic>
            <p:pic>
              <p:nvPicPr>
                <p:cNvPr id="13357" name="Picture 10"/>
                <p:cNvPicPr>
                  <a:picLocks noChangeAspect="1" noChangeArrowheads="1"/>
                </p:cNvPicPr>
                <p:nvPr/>
              </p:nvPicPr>
              <p:blipFill>
                <a:blip r:embed="rId23"/>
                <a:srcRect/>
                <a:stretch>
                  <a:fillRect/>
                </a:stretch>
              </p:blipFill>
              <p:spPr bwMode="auto">
                <a:xfrm>
                  <a:off x="1953377" y="4997749"/>
                  <a:ext cx="298409" cy="308592"/>
                </a:xfrm>
                <a:prstGeom prst="rect">
                  <a:avLst/>
                </a:prstGeom>
                <a:noFill/>
                <a:ln w="9525">
                  <a:noFill/>
                  <a:miter lim="800000"/>
                  <a:headEnd/>
                  <a:tailEnd/>
                </a:ln>
              </p:spPr>
            </p:pic>
          </p:grpSp>
        </p:grpSp>
      </p:grpSp>
      <p:grpSp>
        <p:nvGrpSpPr>
          <p:cNvPr id="26" name="Group 50"/>
          <p:cNvGrpSpPr>
            <a:grpSpLocks noChangeAspect="1"/>
          </p:cNvGrpSpPr>
          <p:nvPr/>
        </p:nvGrpSpPr>
        <p:grpSpPr bwMode="auto">
          <a:xfrm>
            <a:off x="1725423" y="2844466"/>
            <a:ext cx="452778" cy="587293"/>
            <a:chOff x="6466893" y="4937964"/>
            <a:chExt cx="690416" cy="866523"/>
          </a:xfrm>
        </p:grpSpPr>
        <p:pic>
          <p:nvPicPr>
            <p:cNvPr id="13370" name="Picture 21" descr="Server"/>
            <p:cNvPicPr>
              <a:picLocks noChangeAspect="1" noChangeArrowheads="1"/>
            </p:cNvPicPr>
            <p:nvPr/>
          </p:nvPicPr>
          <p:blipFill>
            <a:blip r:embed="rId4"/>
            <a:srcRect/>
            <a:stretch>
              <a:fillRect/>
            </a:stretch>
          </p:blipFill>
          <p:spPr bwMode="auto">
            <a:xfrm>
              <a:off x="6466893" y="4937964"/>
              <a:ext cx="568133" cy="866523"/>
            </a:xfrm>
            <a:prstGeom prst="rect">
              <a:avLst/>
            </a:prstGeom>
            <a:noFill/>
            <a:ln w="9525">
              <a:noFill/>
              <a:miter lim="800000"/>
              <a:headEnd/>
              <a:tailEnd/>
            </a:ln>
          </p:spPr>
        </p:pic>
        <p:pic>
          <p:nvPicPr>
            <p:cNvPr id="13371" name="Picture 8" descr="database purple"/>
            <p:cNvPicPr>
              <a:picLocks noChangeAspect="1" noChangeArrowheads="1"/>
            </p:cNvPicPr>
            <p:nvPr/>
          </p:nvPicPr>
          <p:blipFill>
            <a:blip r:embed="rId26"/>
            <a:srcRect/>
            <a:stretch>
              <a:fillRect/>
            </a:stretch>
          </p:blipFill>
          <p:spPr bwMode="auto">
            <a:xfrm>
              <a:off x="6868897" y="5407505"/>
              <a:ext cx="288412" cy="394580"/>
            </a:xfrm>
            <a:prstGeom prst="rect">
              <a:avLst/>
            </a:prstGeom>
            <a:noFill/>
            <a:ln w="9525">
              <a:noFill/>
              <a:miter lim="800000"/>
              <a:headEnd/>
              <a:tailEnd/>
            </a:ln>
          </p:spPr>
        </p:pic>
      </p:grpSp>
      <p:pic>
        <p:nvPicPr>
          <p:cNvPr id="116" name="Picture 115" descr="SharePoint_Prod_Tech_bw.png"/>
          <p:cNvPicPr>
            <a:picLocks noChangeAspect="1"/>
          </p:cNvPicPr>
          <p:nvPr/>
        </p:nvPicPr>
        <p:blipFill>
          <a:blip r:embed="rId27" cstate="print">
            <a:duotone>
              <a:prstClr val="black"/>
              <a:schemeClr val="tx2">
                <a:tint val="45000"/>
                <a:satMod val="400000"/>
              </a:schemeClr>
            </a:duotone>
          </a:blip>
          <a:stretch>
            <a:fillRect/>
          </a:stretch>
        </p:blipFill>
        <p:spPr>
          <a:xfrm>
            <a:off x="520392" y="2978552"/>
            <a:ext cx="1261006" cy="414699"/>
          </a:xfrm>
          <a:prstGeom prst="rect">
            <a:avLst/>
          </a:prstGeom>
        </p:spPr>
      </p:pic>
      <p:sp>
        <p:nvSpPr>
          <p:cNvPr id="136" name="AutoShape 65"/>
          <p:cNvSpPr>
            <a:spLocks noChangeArrowheads="1"/>
          </p:cNvSpPr>
          <p:nvPr/>
        </p:nvSpPr>
        <p:spPr bwMode="auto">
          <a:xfrm>
            <a:off x="2403476" y="2992268"/>
            <a:ext cx="1685064" cy="493087"/>
          </a:xfrm>
          <a:prstGeom prst="rightArrow">
            <a:avLst>
              <a:gd name="adj1" fmla="val 59620"/>
              <a:gd name="adj2" fmla="val 102189"/>
            </a:avLst>
          </a:prstGeom>
          <a:gradFill rotWithShape="1">
            <a:gsLst>
              <a:gs pos="0">
                <a:schemeClr val="bg1">
                  <a:alpha val="0"/>
                </a:schemeClr>
              </a:gs>
              <a:gs pos="100000">
                <a:schemeClr val="bg2">
                  <a:lumMod val="20000"/>
                  <a:lumOff val="80000"/>
                </a:schemeClr>
              </a:gs>
            </a:gsLst>
            <a:lin ang="0" scaled="1"/>
          </a:gradFill>
          <a:ln w="9525">
            <a:noFill/>
            <a:miter lim="800000"/>
            <a:headEnd/>
            <a:tailEnd/>
          </a:ln>
          <a:effectLst>
            <a:outerShdw blurRad="88900" sx="102000" sy="102000" algn="ctr" rotWithShape="0">
              <a:prstClr val="black">
                <a:alpha val="63000"/>
              </a:prstClr>
            </a:outerShdw>
          </a:effectLst>
        </p:spPr>
        <p:txBody>
          <a:bodyPr wrap="none" lIns="91435" tIns="45717" rIns="91435" bIns="45717" anchor="ctr"/>
          <a:lstStyle/>
          <a:p>
            <a:pPr indent="-284163" fontAlgn="base">
              <a:lnSpc>
                <a:spcPct val="80000"/>
              </a:lnSpc>
              <a:spcBef>
                <a:spcPts val="1200"/>
              </a:spcBef>
              <a:spcAft>
                <a:spcPts val="600"/>
              </a:spcAft>
              <a:buClr>
                <a:srgbClr val="FFFFFF"/>
              </a:buClr>
              <a:buSzPct val="95000"/>
              <a:tabLst>
                <a:tab pos="514476" algn="l"/>
              </a:tabLst>
              <a:defRPr/>
            </a:pPr>
            <a:r>
              <a:rPr lang="en-GB" altLang="zh-CN" sz="1100" spc="-100" dirty="0">
                <a:ln w="3175">
                  <a:noFill/>
                </a:ln>
                <a:effectLst>
                  <a:outerShdw blurRad="152400" dist="38100" dir="5400000" algn="t" rotWithShape="0">
                    <a:prstClr val="black">
                      <a:alpha val="70000"/>
                    </a:prstClr>
                  </a:outerShdw>
                </a:effectLst>
                <a:cs typeface="Arial" charset="0"/>
              </a:rPr>
              <a:t>Up to Every 15 minutes</a:t>
            </a:r>
          </a:p>
        </p:txBody>
      </p:sp>
      <p:sp>
        <p:nvSpPr>
          <p:cNvPr id="141" name="Right Arrow 88"/>
          <p:cNvSpPr>
            <a:spLocks noChangeArrowheads="1"/>
          </p:cNvSpPr>
          <p:nvPr/>
        </p:nvSpPr>
        <p:spPr bwMode="auto">
          <a:xfrm rot="2021172">
            <a:off x="5615377" y="3602878"/>
            <a:ext cx="1154862" cy="431992"/>
          </a:xfrm>
          <a:prstGeom prst="rightArrow">
            <a:avLst>
              <a:gd name="adj1" fmla="val 64315"/>
              <a:gd name="adj2" fmla="val 100943"/>
            </a:avLst>
          </a:prstGeom>
          <a:gradFill rotWithShape="1">
            <a:gsLst>
              <a:gs pos="0">
                <a:schemeClr val="bg1">
                  <a:alpha val="0"/>
                </a:schemeClr>
              </a:gs>
              <a:gs pos="100000">
                <a:schemeClr val="bg2">
                  <a:lumMod val="20000"/>
                  <a:lumOff val="80000"/>
                </a:schemeClr>
              </a:gs>
            </a:gsLst>
            <a:lin ang="0" scaled="1"/>
          </a:gradFill>
          <a:ln w="9525">
            <a:noFill/>
            <a:miter lim="800000"/>
            <a:headEnd/>
            <a:tailEnd/>
          </a:ln>
          <a:effectLst>
            <a:outerShdw blurRad="88900" sx="102000" sy="102000" algn="ctr" rotWithShape="0">
              <a:prstClr val="black">
                <a:alpha val="63000"/>
              </a:prstClr>
            </a:outerShdw>
          </a:effectLst>
        </p:spPr>
        <p:txBody>
          <a:bodyPr wrap="none" lIns="91435" tIns="45717" rIns="91435" bIns="45717" anchor="ctr"/>
          <a:lstStyle/>
          <a:p>
            <a:pPr eaLnBrk="0" hangingPunct="0">
              <a:defRPr/>
            </a:pPr>
            <a:endParaRPr lang="en-GB">
              <a:latin typeface="+mj-lt"/>
              <a:cs typeface="+mn-cs"/>
            </a:endParaRPr>
          </a:p>
        </p:txBody>
      </p:sp>
      <p:sp>
        <p:nvSpPr>
          <p:cNvPr id="119" name="Rounded Rectangle 118"/>
          <p:cNvSpPr/>
          <p:nvPr/>
        </p:nvSpPr>
        <p:spPr>
          <a:xfrm>
            <a:off x="1409699" y="4929198"/>
            <a:ext cx="6317665" cy="550770"/>
          </a:xfrm>
          <a:prstGeom prst="roundRect">
            <a:avLst>
              <a:gd name="adj" fmla="val 40307"/>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Tree>
    <p:custDataLst>
      <p:tags r:id="rId1"/>
    </p:custData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quot;GLASS&quot;; White to Transparent Linear; Shadow; 1pt stroke;"/>
          <p:cNvSpPr/>
          <p:nvPr/>
        </p:nvSpPr>
        <p:spPr bwMode="auto">
          <a:xfrm>
            <a:off x="142844" y="1389297"/>
            <a:ext cx="8888506" cy="5468703"/>
          </a:xfrm>
          <a:prstGeom prst="roundRect">
            <a:avLst>
              <a:gd name="adj" fmla="val 0"/>
            </a:avLst>
          </a:prstGeom>
          <a:gradFill flip="none" rotWithShape="1">
            <a:gsLst>
              <a:gs pos="0">
                <a:srgbClr val="133872">
                  <a:lumMod val="95000"/>
                  <a:lumOff val="5000"/>
                </a:srgbClr>
              </a:gs>
              <a:gs pos="80000">
                <a:srgbClr val="FFFFFF">
                  <a:alpha val="0"/>
                </a:srgbClr>
              </a:gs>
            </a:gsLst>
            <a:lin ang="5400000" scaled="0"/>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l" defTabSz="1096963" rtl="0" eaLnBrk="1" fontAlgn="auto" latinLnBrk="0" hangingPunct="1">
              <a:lnSpc>
                <a:spcPct val="1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srgbClr val="FFFFFF"/>
              </a:solidFill>
              <a:effectLst/>
              <a:uLnTx/>
              <a:uFillTx/>
              <a:latin typeface="Segoe"/>
              <a:ea typeface="+mn-ea"/>
              <a:cs typeface="+mn-cs"/>
            </a:endParaRPr>
          </a:p>
        </p:txBody>
      </p:sp>
      <p:grpSp>
        <p:nvGrpSpPr>
          <p:cNvPr id="2" name="Group 47"/>
          <p:cNvGrpSpPr/>
          <p:nvPr/>
        </p:nvGrpSpPr>
        <p:grpSpPr>
          <a:xfrm>
            <a:off x="234463" y="1508759"/>
            <a:ext cx="6069185" cy="1356361"/>
            <a:chOff x="234463" y="1508759"/>
            <a:chExt cx="6069185" cy="1356361"/>
          </a:xfrm>
        </p:grpSpPr>
        <p:sp>
          <p:nvSpPr>
            <p:cNvPr id="44" name="AutoShape 15"/>
            <p:cNvSpPr>
              <a:spLocks noChangeArrowheads="1"/>
            </p:cNvSpPr>
            <p:nvPr/>
          </p:nvSpPr>
          <p:spPr bwMode="auto">
            <a:xfrm rot="16200000">
              <a:off x="2590877" y="-847655"/>
              <a:ext cx="1356358" cy="6069185"/>
            </a:xfrm>
            <a:prstGeom prst="roundRect">
              <a:avLst>
                <a:gd name="adj" fmla="val 11382"/>
              </a:avLst>
            </a:prstGeom>
            <a:gradFill>
              <a:gsLst>
                <a:gs pos="0">
                  <a:schemeClr val="tx1">
                    <a:alpha val="18000"/>
                  </a:schemeClr>
                </a:gs>
                <a:gs pos="100000">
                  <a:schemeClr val="tx1">
                    <a:alpha val="0"/>
                  </a:schemeClr>
                </a:gs>
              </a:gsLst>
              <a:lin ang="54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0" bIns="45720" rtlCol="0" anchor="b"/>
            <a:lstStyle/>
            <a:p>
              <a:pPr algn="ctr" fontAlgn="auto">
                <a:lnSpc>
                  <a:spcPct val="80000"/>
                </a:lnSpc>
                <a:spcBef>
                  <a:spcPts val="0"/>
                </a:spcBef>
                <a:spcAft>
                  <a:spcPts val="0"/>
                </a:spcAft>
                <a:tabLst>
                  <a:tab pos="5999790" algn="r"/>
                </a:tabLst>
                <a:defRPr/>
              </a:pPr>
              <a:endParaRPr lang="en-US" sz="2000"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70" name="Right Arrow 69"/>
            <p:cNvSpPr/>
            <p:nvPr/>
          </p:nvSpPr>
          <p:spPr bwMode="auto">
            <a:xfrm>
              <a:off x="1141360" y="2103120"/>
              <a:ext cx="4240306" cy="762000"/>
            </a:xfrm>
            <a:prstGeom prst="rightArrow">
              <a:avLst>
                <a:gd name="adj1" fmla="val 100000"/>
                <a:gd name="adj2" fmla="val 50000"/>
              </a:avLst>
            </a:prstGeom>
            <a:gradFill rotWithShape="1">
              <a:gsLst>
                <a:gs pos="0">
                  <a:schemeClr val="bg1">
                    <a:alpha val="0"/>
                  </a:schemeClr>
                </a:gs>
                <a:gs pos="100000">
                  <a:srgbClr val="FFC000">
                    <a:alpha val="50000"/>
                  </a:srgbClr>
                </a:gs>
              </a:gsLst>
              <a:lin ang="0" scaled="1"/>
            </a:gradFill>
            <a:ln w="9525">
              <a:noFill/>
              <a:miter lim="800000"/>
              <a:headEnd/>
              <a:tailEnd/>
            </a:ln>
            <a:effectLst>
              <a:outerShdw blurRad="88900" sx="102000" sy="102000" algn="ctr" rotWithShape="0">
                <a:prstClr val="black">
                  <a:alpha val="63000"/>
                </a:prstClr>
              </a:outerShdw>
            </a:effectLst>
          </p:spPr>
          <p:txBody>
            <a:bodyPr wrap="none" lIns="91435" tIns="45717" rIns="91435" bIns="45717" anchor="ctr"/>
            <a:lstStyle/>
            <a:p>
              <a:pPr indent="-284163" fontAlgn="base">
                <a:lnSpc>
                  <a:spcPct val="80000"/>
                </a:lnSpc>
                <a:spcBef>
                  <a:spcPts val="600"/>
                </a:spcBef>
                <a:buClr>
                  <a:srgbClr val="FFFFFF"/>
                </a:buClr>
                <a:buSzPct val="95000"/>
                <a:tabLst>
                  <a:tab pos="514476" algn="l"/>
                </a:tabLst>
                <a:defRPr/>
              </a:pPr>
              <a:r>
                <a:rPr lang="en-US" altLang="zh-CN" sz="1400" spc="-100" dirty="0" smtClean="0">
                  <a:ln w="3175">
                    <a:noFill/>
                  </a:ln>
                  <a:solidFill>
                    <a:schemeClr val="bg1"/>
                  </a:solidFill>
                  <a:effectLst>
                    <a:outerShdw blurRad="152400" dist="38100" dir="5400000" algn="t" rotWithShape="0">
                      <a:prstClr val="black">
                        <a:alpha val="70000"/>
                      </a:prstClr>
                    </a:outerShdw>
                  </a:effectLst>
                  <a:cs typeface="Arial" charset="0"/>
                </a:rPr>
                <a:t>Data Protection every 15 minutes … DPM</a:t>
              </a:r>
            </a:p>
            <a:p>
              <a:pPr indent="-284163" fontAlgn="base">
                <a:lnSpc>
                  <a:spcPct val="80000"/>
                </a:lnSpc>
                <a:spcBef>
                  <a:spcPts val="600"/>
                </a:spcBef>
                <a:buClr>
                  <a:srgbClr val="FFFFFF"/>
                </a:buClr>
                <a:buSzPct val="95000"/>
                <a:tabLst>
                  <a:tab pos="514476" algn="l"/>
                </a:tabLst>
                <a:defRPr/>
              </a:pPr>
              <a:r>
                <a:rPr lang="en-US" altLang="zh-CN" sz="1400" spc="-100" dirty="0" smtClean="0">
                  <a:ln w="3175">
                    <a:noFill/>
                  </a:ln>
                  <a:solidFill>
                    <a:schemeClr val="bg1"/>
                  </a:solidFill>
                  <a:effectLst>
                    <a:outerShdw blurRad="152400" dist="38100" dir="5400000" algn="t" rotWithShape="0">
                      <a:prstClr val="black">
                        <a:alpha val="70000"/>
                      </a:prstClr>
                    </a:outerShdw>
                  </a:effectLst>
                  <a:cs typeface="Arial" charset="0"/>
                </a:rPr>
                <a:t>System State daily … DPM</a:t>
              </a:r>
            </a:p>
          </p:txBody>
        </p:sp>
        <p:sp>
          <p:nvSpPr>
            <p:cNvPr id="36" name="Right Arrow 35"/>
            <p:cNvSpPr/>
            <p:nvPr/>
          </p:nvSpPr>
          <p:spPr bwMode="auto">
            <a:xfrm>
              <a:off x="1141359" y="1508760"/>
              <a:ext cx="3200400" cy="434070"/>
            </a:xfrm>
            <a:prstGeom prst="rightArrow">
              <a:avLst>
                <a:gd name="adj1" fmla="val 100000"/>
                <a:gd name="adj2" fmla="val 50000"/>
              </a:avLst>
            </a:prstGeom>
            <a:gradFill rotWithShape="1">
              <a:gsLst>
                <a:gs pos="0">
                  <a:schemeClr val="bg1">
                    <a:alpha val="0"/>
                  </a:schemeClr>
                </a:gs>
                <a:gs pos="100000">
                  <a:srgbClr val="FFC000">
                    <a:alpha val="50000"/>
                  </a:srgbClr>
                </a:gs>
              </a:gsLst>
              <a:lin ang="0" scaled="1"/>
            </a:gradFill>
            <a:ln w="9525">
              <a:noFill/>
              <a:miter lim="800000"/>
              <a:headEnd/>
              <a:tailEnd/>
            </a:ln>
            <a:effectLst>
              <a:outerShdw blurRad="88900" sx="102000" sy="102000" algn="ctr" rotWithShape="0">
                <a:prstClr val="black">
                  <a:alpha val="63000"/>
                </a:prstClr>
              </a:outerShdw>
            </a:effectLst>
          </p:spPr>
          <p:txBody>
            <a:bodyPr wrap="none" lIns="91435" tIns="45717" rIns="91435" bIns="45717" anchor="ctr"/>
            <a:lstStyle/>
            <a:p>
              <a:pPr marR="0" indent="-284163" fontAlgn="base">
                <a:lnSpc>
                  <a:spcPct val="80000"/>
                </a:lnSpc>
                <a:spcBef>
                  <a:spcPts val="1200"/>
                </a:spcBef>
                <a:spcAft>
                  <a:spcPts val="600"/>
                </a:spcAft>
                <a:buClr>
                  <a:srgbClr val="FFFFFF"/>
                </a:buClr>
                <a:buSzPct val="95000"/>
                <a:buFontTx/>
                <a:buNone/>
                <a:tabLst>
                  <a:tab pos="514476" algn="l"/>
                </a:tabLst>
                <a:defRPr/>
              </a:pPr>
              <a:r>
                <a:rPr lang="en-US" altLang="zh-CN" sz="1400" spc="-100" dirty="0" err="1" smtClean="0">
                  <a:ln w="3175">
                    <a:noFill/>
                  </a:ln>
                  <a:solidFill>
                    <a:schemeClr val="bg1"/>
                  </a:solidFill>
                  <a:effectLst>
                    <a:outerShdw blurRad="152400" dist="38100" dir="5400000" algn="t" rotWithShape="0">
                      <a:prstClr val="black">
                        <a:alpha val="70000"/>
                      </a:prstClr>
                    </a:outerShdw>
                  </a:effectLst>
                  <a:cs typeface="Arial" charset="0"/>
                </a:rPr>
                <a:t>P2V – Physical to Virtual weekly … VMM</a:t>
              </a:r>
            </a:p>
          </p:txBody>
        </p:sp>
      </p:grpSp>
      <p:grpSp>
        <p:nvGrpSpPr>
          <p:cNvPr id="5" name="Group 40"/>
          <p:cNvGrpSpPr/>
          <p:nvPr/>
        </p:nvGrpSpPr>
        <p:grpSpPr>
          <a:xfrm>
            <a:off x="6393180" y="2414612"/>
            <a:ext cx="2461260" cy="3170848"/>
            <a:chOff x="6515100" y="2650832"/>
            <a:chExt cx="2461260" cy="2888908"/>
          </a:xfrm>
        </p:grpSpPr>
        <p:sp>
          <p:nvSpPr>
            <p:cNvPr id="39" name="Rounded Rectangle 38"/>
            <p:cNvSpPr/>
            <p:nvPr/>
          </p:nvSpPr>
          <p:spPr bwMode="auto">
            <a:xfrm>
              <a:off x="6515100" y="2650832"/>
              <a:ext cx="2461260" cy="2888908"/>
            </a:xfrm>
            <a:prstGeom prst="roundRect">
              <a:avLst>
                <a:gd name="adj" fmla="val 9846"/>
              </a:avLst>
            </a:prstGeom>
            <a:gradFill flip="none" rotWithShape="1">
              <a:gsLst>
                <a:gs pos="0">
                  <a:srgbClr val="009DD3">
                    <a:alpha val="55000"/>
                  </a:srgbClr>
                </a:gs>
                <a:gs pos="50000">
                  <a:srgbClr val="0E2852"/>
                </a:gs>
                <a:gs pos="100000">
                  <a:srgbClr val="133872"/>
                </a:gs>
              </a:gsLst>
              <a:lin ang="162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wrap="square" lIns="182880" tIns="182880" rIns="182880" bIns="182880">
              <a:noAutofit/>
            </a:bodyPr>
            <a:lstStyle/>
            <a:p>
              <a:pPr marL="228600" lvl="1" indent="-228600" fontAlgn="base">
                <a:lnSpc>
                  <a:spcPct val="80000"/>
                </a:lnSpc>
                <a:spcBef>
                  <a:spcPts val="600"/>
                </a:spcBef>
                <a:buClr>
                  <a:srgbClr val="FFFFFF"/>
                </a:buClr>
                <a:buSzPct val="80000"/>
                <a:buBlip>
                  <a:blip r:embed="rId3"/>
                </a:buBlip>
                <a:tabLst>
                  <a:tab pos="514476" algn="l"/>
                </a:tabLst>
                <a:defRPr/>
              </a:pPr>
              <a:r>
                <a:rPr lang="en-US" altLang="zh-CN" sz="16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Hyper-V</a:t>
              </a:r>
            </a:p>
            <a:p>
              <a:pPr marL="228600" lvl="1" indent="-228600" fontAlgn="base">
                <a:lnSpc>
                  <a:spcPct val="80000"/>
                </a:lnSpc>
                <a:spcBef>
                  <a:spcPts val="600"/>
                </a:spcBef>
                <a:buClr>
                  <a:srgbClr val="FFFFFF"/>
                </a:buClr>
                <a:buSzPct val="80000"/>
                <a:buBlip>
                  <a:blip r:embed="rId3"/>
                </a:buBlip>
                <a:tabLst>
                  <a:tab pos="514476" algn="l"/>
                </a:tabLst>
                <a:defRPr/>
              </a:pPr>
              <a:r>
                <a:rPr lang="en-US" altLang="zh-CN" sz="16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VMM 2008</a:t>
              </a:r>
            </a:p>
            <a:p>
              <a:pPr marL="228600" lvl="1" indent="-228600" fontAlgn="base">
                <a:lnSpc>
                  <a:spcPct val="80000"/>
                </a:lnSpc>
                <a:spcBef>
                  <a:spcPts val="600"/>
                </a:spcBef>
                <a:buClr>
                  <a:srgbClr val="FFFFFF"/>
                </a:buClr>
                <a:buSzPct val="80000"/>
                <a:buBlip>
                  <a:blip r:embed="rId3"/>
                </a:buBlip>
                <a:tabLst>
                  <a:tab pos="514476" algn="l"/>
                </a:tabLst>
                <a:defRPr/>
              </a:pPr>
              <a:r>
                <a:rPr lang="en-US" altLang="zh-CN" sz="16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DPM 2007 SP1</a:t>
              </a:r>
            </a:p>
          </p:txBody>
        </p:sp>
        <p:sp>
          <p:nvSpPr>
            <p:cNvPr id="40" name="Rounded Rectangle 39"/>
            <p:cNvSpPr/>
            <p:nvPr/>
          </p:nvSpPr>
          <p:spPr>
            <a:xfrm>
              <a:off x="6553200" y="2716030"/>
              <a:ext cx="2377440" cy="435504"/>
            </a:xfrm>
            <a:prstGeom prst="roundRect">
              <a:avLst>
                <a:gd name="adj" fmla="val 40307"/>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grpSp>
      <p:pic>
        <p:nvPicPr>
          <p:cNvPr id="4" name="Picture 11" descr="Supercomputer2"/>
          <p:cNvPicPr>
            <a:picLocks noChangeAspect="1" noChangeArrowheads="1"/>
          </p:cNvPicPr>
          <p:nvPr/>
        </p:nvPicPr>
        <p:blipFill>
          <a:blip r:embed="rId4">
            <a:lum contrast="20000"/>
          </a:blip>
          <a:stretch>
            <a:fillRect/>
          </a:stretch>
        </p:blipFill>
        <p:spPr bwMode="auto">
          <a:xfrm>
            <a:off x="6935672" y="3596386"/>
            <a:ext cx="1391193" cy="1860659"/>
          </a:xfrm>
          <a:prstGeom prst="rect">
            <a:avLst/>
          </a:prstGeom>
          <a:noFill/>
          <a:ln>
            <a:noFill/>
          </a:ln>
          <a:effectLst>
            <a:outerShdw blurRad="304800" sx="102000" sy="102000" algn="ctr" rotWithShape="0">
              <a:prstClr val="black">
                <a:alpha val="84000"/>
              </a:prstClr>
            </a:outerShdw>
          </a:effectLst>
        </p:spPr>
      </p:pic>
      <p:sp>
        <p:nvSpPr>
          <p:cNvPr id="1026" name="computr4"/>
          <p:cNvSpPr>
            <a:spLocks noEditPoints="1" noChangeArrowheads="1"/>
          </p:cNvSpPr>
          <p:nvPr/>
        </p:nvSpPr>
        <p:spPr bwMode="auto">
          <a:xfrm>
            <a:off x="410549" y="1663501"/>
            <a:ext cx="518284" cy="846855"/>
          </a:xfrm>
          <a:custGeom>
            <a:avLst/>
            <a:gdLst>
              <a:gd name="T0" fmla="*/ 10800 w 21600"/>
              <a:gd name="T1" fmla="*/ 0 h 21600"/>
              <a:gd name="T2" fmla="*/ 21600 w 21600"/>
              <a:gd name="T3" fmla="*/ 10800 h 21600"/>
              <a:gd name="T4" fmla="*/ 10800 w 21600"/>
              <a:gd name="T5" fmla="*/ 21600 h 21600"/>
              <a:gd name="T6" fmla="*/ 0 w 21600"/>
              <a:gd name="T7" fmla="*/ 10800 h 21600"/>
              <a:gd name="T8" fmla="*/ 3509 w 21600"/>
              <a:gd name="T9" fmla="*/ 2414 h 21600"/>
              <a:gd name="T10" fmla="*/ 18090 w 21600"/>
              <a:gd name="T11" fmla="*/ 11028 h 21600"/>
            </a:gdLst>
            <a:ahLst/>
            <a:cxnLst>
              <a:cxn ang="0">
                <a:pos x="T0" y="T1"/>
              </a:cxn>
              <a:cxn ang="0">
                <a:pos x="T2" y="T3"/>
              </a:cxn>
              <a:cxn ang="0">
                <a:pos x="T4" y="T5"/>
              </a:cxn>
              <a:cxn ang="0">
                <a:pos x="T6" y="T7"/>
              </a:cxn>
            </a:cxnLst>
            <a:rect l="T8" t="T9" r="T10" b="T11"/>
            <a:pathLst>
              <a:path w="21600" h="21600" extrusionOk="0">
                <a:moveTo>
                  <a:pt x="10800" y="21600"/>
                </a:moveTo>
                <a:lnTo>
                  <a:pt x="19872" y="21600"/>
                </a:lnTo>
                <a:lnTo>
                  <a:pt x="19872" y="19623"/>
                </a:lnTo>
                <a:lnTo>
                  <a:pt x="21600" y="19623"/>
                </a:lnTo>
                <a:lnTo>
                  <a:pt x="21600" y="11104"/>
                </a:lnTo>
                <a:lnTo>
                  <a:pt x="21600" y="1217"/>
                </a:lnTo>
                <a:lnTo>
                  <a:pt x="21600" y="913"/>
                </a:lnTo>
                <a:lnTo>
                  <a:pt x="21384" y="761"/>
                </a:lnTo>
                <a:lnTo>
                  <a:pt x="21168" y="456"/>
                </a:lnTo>
                <a:lnTo>
                  <a:pt x="20952" y="304"/>
                </a:lnTo>
                <a:lnTo>
                  <a:pt x="20736" y="152"/>
                </a:lnTo>
                <a:lnTo>
                  <a:pt x="20520" y="0"/>
                </a:lnTo>
                <a:lnTo>
                  <a:pt x="19872" y="0"/>
                </a:lnTo>
                <a:lnTo>
                  <a:pt x="19440" y="0"/>
                </a:lnTo>
                <a:lnTo>
                  <a:pt x="10800" y="0"/>
                </a:lnTo>
                <a:lnTo>
                  <a:pt x="1944" y="0"/>
                </a:lnTo>
                <a:lnTo>
                  <a:pt x="1512" y="0"/>
                </a:lnTo>
                <a:lnTo>
                  <a:pt x="1080" y="0"/>
                </a:lnTo>
                <a:lnTo>
                  <a:pt x="648" y="152"/>
                </a:lnTo>
                <a:lnTo>
                  <a:pt x="432" y="304"/>
                </a:lnTo>
                <a:lnTo>
                  <a:pt x="216" y="456"/>
                </a:lnTo>
                <a:lnTo>
                  <a:pt x="0" y="761"/>
                </a:lnTo>
                <a:lnTo>
                  <a:pt x="0" y="913"/>
                </a:lnTo>
                <a:lnTo>
                  <a:pt x="0" y="1217"/>
                </a:lnTo>
                <a:lnTo>
                  <a:pt x="0" y="11104"/>
                </a:lnTo>
                <a:lnTo>
                  <a:pt x="0" y="19623"/>
                </a:lnTo>
                <a:lnTo>
                  <a:pt x="1728" y="19623"/>
                </a:lnTo>
                <a:lnTo>
                  <a:pt x="1728" y="21600"/>
                </a:lnTo>
                <a:lnTo>
                  <a:pt x="10800" y="21600"/>
                </a:lnTo>
                <a:close/>
              </a:path>
              <a:path w="21600" h="21600" extrusionOk="0">
                <a:moveTo>
                  <a:pt x="17496" y="11256"/>
                </a:moveTo>
                <a:lnTo>
                  <a:pt x="17712" y="11256"/>
                </a:lnTo>
                <a:lnTo>
                  <a:pt x="17928" y="11256"/>
                </a:lnTo>
                <a:lnTo>
                  <a:pt x="17928" y="11104"/>
                </a:lnTo>
                <a:lnTo>
                  <a:pt x="18144" y="11104"/>
                </a:lnTo>
                <a:lnTo>
                  <a:pt x="18144" y="10952"/>
                </a:lnTo>
                <a:lnTo>
                  <a:pt x="18144" y="10800"/>
                </a:lnTo>
                <a:lnTo>
                  <a:pt x="18144" y="2586"/>
                </a:lnTo>
                <a:lnTo>
                  <a:pt x="18144" y="2434"/>
                </a:lnTo>
                <a:lnTo>
                  <a:pt x="18144" y="2282"/>
                </a:lnTo>
                <a:lnTo>
                  <a:pt x="17928" y="2130"/>
                </a:lnTo>
                <a:lnTo>
                  <a:pt x="17712" y="1977"/>
                </a:lnTo>
                <a:lnTo>
                  <a:pt x="17496" y="1977"/>
                </a:lnTo>
                <a:lnTo>
                  <a:pt x="3888" y="1977"/>
                </a:lnTo>
                <a:lnTo>
                  <a:pt x="3672" y="1977"/>
                </a:lnTo>
                <a:lnTo>
                  <a:pt x="3456" y="1977"/>
                </a:lnTo>
                <a:lnTo>
                  <a:pt x="3456" y="2130"/>
                </a:lnTo>
                <a:lnTo>
                  <a:pt x="3240" y="2130"/>
                </a:lnTo>
                <a:lnTo>
                  <a:pt x="3240" y="2282"/>
                </a:lnTo>
                <a:lnTo>
                  <a:pt x="3024" y="2282"/>
                </a:lnTo>
                <a:lnTo>
                  <a:pt x="3024" y="2434"/>
                </a:lnTo>
                <a:lnTo>
                  <a:pt x="3024" y="2586"/>
                </a:lnTo>
                <a:lnTo>
                  <a:pt x="3024" y="10800"/>
                </a:lnTo>
                <a:lnTo>
                  <a:pt x="3024" y="10952"/>
                </a:lnTo>
                <a:lnTo>
                  <a:pt x="3240" y="11104"/>
                </a:lnTo>
                <a:lnTo>
                  <a:pt x="3456" y="11256"/>
                </a:lnTo>
                <a:lnTo>
                  <a:pt x="3672" y="11256"/>
                </a:lnTo>
                <a:lnTo>
                  <a:pt x="3888" y="11256"/>
                </a:lnTo>
                <a:lnTo>
                  <a:pt x="17496" y="11256"/>
                </a:lnTo>
                <a:moveTo>
                  <a:pt x="2808" y="19623"/>
                </a:moveTo>
                <a:lnTo>
                  <a:pt x="2808" y="19927"/>
                </a:lnTo>
                <a:lnTo>
                  <a:pt x="2808" y="21144"/>
                </a:lnTo>
                <a:lnTo>
                  <a:pt x="2808" y="21600"/>
                </a:lnTo>
                <a:lnTo>
                  <a:pt x="2808" y="19623"/>
                </a:lnTo>
                <a:moveTo>
                  <a:pt x="4104" y="19623"/>
                </a:moveTo>
                <a:lnTo>
                  <a:pt x="4104" y="19927"/>
                </a:lnTo>
                <a:lnTo>
                  <a:pt x="4104" y="21144"/>
                </a:lnTo>
                <a:lnTo>
                  <a:pt x="4104" y="21600"/>
                </a:lnTo>
                <a:lnTo>
                  <a:pt x="4104" y="19623"/>
                </a:lnTo>
                <a:moveTo>
                  <a:pt x="5184" y="19623"/>
                </a:moveTo>
                <a:lnTo>
                  <a:pt x="5184" y="19927"/>
                </a:lnTo>
                <a:lnTo>
                  <a:pt x="5184" y="21144"/>
                </a:lnTo>
                <a:lnTo>
                  <a:pt x="5184" y="21600"/>
                </a:lnTo>
                <a:lnTo>
                  <a:pt x="5184" y="19623"/>
                </a:lnTo>
                <a:moveTo>
                  <a:pt x="6480" y="19623"/>
                </a:moveTo>
                <a:lnTo>
                  <a:pt x="6480" y="19927"/>
                </a:lnTo>
                <a:lnTo>
                  <a:pt x="6480" y="21144"/>
                </a:lnTo>
                <a:lnTo>
                  <a:pt x="6480" y="21600"/>
                </a:lnTo>
                <a:lnTo>
                  <a:pt x="6480" y="19623"/>
                </a:lnTo>
                <a:moveTo>
                  <a:pt x="7560" y="19623"/>
                </a:moveTo>
                <a:lnTo>
                  <a:pt x="7560" y="19927"/>
                </a:lnTo>
                <a:lnTo>
                  <a:pt x="7560" y="21144"/>
                </a:lnTo>
                <a:lnTo>
                  <a:pt x="7560" y="21600"/>
                </a:lnTo>
                <a:lnTo>
                  <a:pt x="7560" y="19623"/>
                </a:lnTo>
                <a:moveTo>
                  <a:pt x="8856" y="19623"/>
                </a:moveTo>
                <a:lnTo>
                  <a:pt x="8856" y="19927"/>
                </a:lnTo>
                <a:lnTo>
                  <a:pt x="8856" y="21144"/>
                </a:lnTo>
                <a:lnTo>
                  <a:pt x="8856" y="21600"/>
                </a:lnTo>
                <a:lnTo>
                  <a:pt x="8856" y="19623"/>
                </a:lnTo>
                <a:moveTo>
                  <a:pt x="10152" y="19623"/>
                </a:moveTo>
                <a:lnTo>
                  <a:pt x="10152" y="19927"/>
                </a:lnTo>
                <a:lnTo>
                  <a:pt x="10152" y="21144"/>
                </a:lnTo>
                <a:lnTo>
                  <a:pt x="10152" y="21600"/>
                </a:lnTo>
                <a:lnTo>
                  <a:pt x="10152" y="19623"/>
                </a:lnTo>
                <a:moveTo>
                  <a:pt x="11232" y="19623"/>
                </a:moveTo>
                <a:lnTo>
                  <a:pt x="11232" y="19927"/>
                </a:lnTo>
                <a:lnTo>
                  <a:pt x="11232" y="21144"/>
                </a:lnTo>
                <a:lnTo>
                  <a:pt x="11232" y="21600"/>
                </a:lnTo>
                <a:lnTo>
                  <a:pt x="11232" y="19623"/>
                </a:lnTo>
                <a:moveTo>
                  <a:pt x="12528" y="19623"/>
                </a:moveTo>
                <a:lnTo>
                  <a:pt x="12528" y="19927"/>
                </a:lnTo>
                <a:lnTo>
                  <a:pt x="12528" y="21144"/>
                </a:lnTo>
                <a:lnTo>
                  <a:pt x="12528" y="21600"/>
                </a:lnTo>
                <a:lnTo>
                  <a:pt x="12528" y="19623"/>
                </a:lnTo>
                <a:moveTo>
                  <a:pt x="13608" y="19623"/>
                </a:moveTo>
                <a:lnTo>
                  <a:pt x="13608" y="19927"/>
                </a:lnTo>
                <a:lnTo>
                  <a:pt x="13608" y="21144"/>
                </a:lnTo>
                <a:lnTo>
                  <a:pt x="13608" y="21600"/>
                </a:lnTo>
                <a:lnTo>
                  <a:pt x="13608" y="19623"/>
                </a:lnTo>
                <a:moveTo>
                  <a:pt x="14904" y="19623"/>
                </a:moveTo>
                <a:lnTo>
                  <a:pt x="14904" y="19927"/>
                </a:lnTo>
                <a:lnTo>
                  <a:pt x="14904" y="21144"/>
                </a:lnTo>
                <a:lnTo>
                  <a:pt x="14904" y="21600"/>
                </a:lnTo>
                <a:lnTo>
                  <a:pt x="14904" y="19623"/>
                </a:lnTo>
                <a:moveTo>
                  <a:pt x="16200" y="19623"/>
                </a:moveTo>
                <a:lnTo>
                  <a:pt x="16200" y="19927"/>
                </a:lnTo>
                <a:lnTo>
                  <a:pt x="16200" y="21144"/>
                </a:lnTo>
                <a:lnTo>
                  <a:pt x="16200" y="21600"/>
                </a:lnTo>
                <a:lnTo>
                  <a:pt x="16200" y="19623"/>
                </a:lnTo>
                <a:moveTo>
                  <a:pt x="17280" y="19623"/>
                </a:moveTo>
                <a:lnTo>
                  <a:pt x="17280" y="19927"/>
                </a:lnTo>
                <a:lnTo>
                  <a:pt x="17280" y="21144"/>
                </a:lnTo>
                <a:lnTo>
                  <a:pt x="17280" y="21600"/>
                </a:lnTo>
                <a:lnTo>
                  <a:pt x="17280" y="19623"/>
                </a:lnTo>
                <a:moveTo>
                  <a:pt x="18576" y="19623"/>
                </a:moveTo>
                <a:lnTo>
                  <a:pt x="18576" y="19927"/>
                </a:lnTo>
                <a:lnTo>
                  <a:pt x="18576" y="21144"/>
                </a:lnTo>
                <a:lnTo>
                  <a:pt x="18576" y="21600"/>
                </a:lnTo>
                <a:lnTo>
                  <a:pt x="18576" y="19623"/>
                </a:lnTo>
                <a:moveTo>
                  <a:pt x="19872" y="19623"/>
                </a:moveTo>
                <a:lnTo>
                  <a:pt x="16848" y="19623"/>
                </a:lnTo>
                <a:lnTo>
                  <a:pt x="5400" y="19623"/>
                </a:lnTo>
                <a:lnTo>
                  <a:pt x="1728" y="19623"/>
                </a:lnTo>
                <a:lnTo>
                  <a:pt x="19872" y="19623"/>
                </a:lnTo>
                <a:moveTo>
                  <a:pt x="12096" y="14146"/>
                </a:moveTo>
                <a:lnTo>
                  <a:pt x="12096" y="13386"/>
                </a:lnTo>
                <a:lnTo>
                  <a:pt x="19224" y="13386"/>
                </a:lnTo>
                <a:lnTo>
                  <a:pt x="19224" y="14146"/>
                </a:lnTo>
                <a:lnTo>
                  <a:pt x="12096" y="14146"/>
                </a:lnTo>
              </a:path>
            </a:pathLst>
          </a:cu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w="9525">
            <a:solidFill>
              <a:srgbClr val="000000"/>
            </a:solidFill>
            <a:miter lim="800000"/>
            <a:headEnd/>
            <a:tailEnd/>
          </a:ln>
          <a:effectLst>
            <a:outerShdw blurRad="50800" dist="38100" dir="5400000" algn="t" rotWithShape="0">
              <a:prstClr val="black">
                <a:alpha val="40000"/>
              </a:prstClr>
            </a:outerShdw>
            <a:reflection blurRad="6350" stA="52000" endA="300" endPos="35000" dir="5400000" sy="-100000" algn="bl" rotWithShape="0"/>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27"/>
          <p:cNvGrpSpPr/>
          <p:nvPr/>
        </p:nvGrpSpPr>
        <p:grpSpPr>
          <a:xfrm>
            <a:off x="5441576" y="2099268"/>
            <a:ext cx="645459" cy="765973"/>
            <a:chOff x="5441576" y="2287157"/>
            <a:chExt cx="645459" cy="896469"/>
          </a:xfrm>
          <a:effectLst>
            <a:outerShdw blurRad="50800" dist="38100" dir="5400000" algn="t" rotWithShape="0">
              <a:prstClr val="black">
                <a:alpha val="40000"/>
              </a:prstClr>
            </a:outerShdw>
          </a:effectLst>
        </p:grpSpPr>
        <p:sp>
          <p:nvSpPr>
            <p:cNvPr id="24" name="Flowchart: Magnetic Disk 23"/>
            <p:cNvSpPr/>
            <p:nvPr/>
          </p:nvSpPr>
          <p:spPr bwMode="auto">
            <a:xfrm>
              <a:off x="5526740" y="2726425"/>
              <a:ext cx="475130" cy="457201"/>
            </a:xfrm>
            <a:prstGeom prst="flowChartMagneticDisk">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gradFill>
            <a:ln w="12700">
              <a:solidFill>
                <a:schemeClr val="tx1"/>
              </a:solid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lstStyle/>
            <a:p>
              <a:pPr marR="0" indent="0" algn="ctr">
                <a:lnSpc>
                  <a:spcPct val="80000"/>
                </a:lnSpc>
                <a:buClr>
                  <a:schemeClr val="tx2"/>
                </a:buClr>
                <a:buSzTx/>
                <a:buFontTx/>
                <a:buNone/>
                <a:tabLst/>
                <a:defRPr/>
              </a:pPr>
              <a:endParaRPr lang="en-US" sz="14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endParaRPr>
            </a:p>
          </p:txBody>
        </p:sp>
        <p:sp>
          <p:nvSpPr>
            <p:cNvPr id="72" name="Flowchart: Magnetic Disk 71"/>
            <p:cNvSpPr/>
            <p:nvPr/>
          </p:nvSpPr>
          <p:spPr bwMode="auto">
            <a:xfrm>
              <a:off x="5441576" y="2287157"/>
              <a:ext cx="645459" cy="770965"/>
            </a:xfrm>
            <a:prstGeom prst="flowChartMagneticDisk">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gradFill>
            <a:ln w="12700">
              <a:solidFill>
                <a:schemeClr val="tx1"/>
              </a:solid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lstStyle/>
            <a:p>
              <a:pPr marR="0" indent="0" algn="ctr">
                <a:lnSpc>
                  <a:spcPct val="80000"/>
                </a:lnSpc>
                <a:buClr>
                  <a:schemeClr val="tx2"/>
                </a:buClr>
                <a:buSzTx/>
                <a:buFontTx/>
                <a:buNone/>
                <a:tabLst/>
                <a:defRPr/>
              </a:pPr>
              <a:r>
                <a:rPr lang="en-US" altLang="zh-CN" sz="12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139700" dist="38100" dir="2700000" algn="tl">
                      <a:srgbClr val="000000">
                        <a:alpha val="86000"/>
                      </a:srgbClr>
                    </a:outerShdw>
                  </a:effectLst>
                </a:rPr>
                <a:t>SVR1</a:t>
              </a:r>
            </a:p>
            <a:p>
              <a:pPr marR="0" indent="0" algn="ctr">
                <a:lnSpc>
                  <a:spcPct val="80000"/>
                </a:lnSpc>
                <a:buClr>
                  <a:schemeClr val="tx2"/>
                </a:buClr>
                <a:buSzTx/>
                <a:buFontTx/>
                <a:buNone/>
                <a:tabLst/>
                <a:defRPr/>
              </a:pPr>
              <a:r>
                <a:rPr lang="en-US" altLang="zh-CN" sz="12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139700" dist="38100" dir="2700000" algn="tl">
                      <a:srgbClr val="000000">
                        <a:alpha val="86000"/>
                      </a:srgbClr>
                    </a:outerShdw>
                  </a:effectLst>
                </a:rPr>
                <a:t>data</a:t>
              </a:r>
            </a:p>
          </p:txBody>
        </p:sp>
      </p:grpSp>
      <p:grpSp>
        <p:nvGrpSpPr>
          <p:cNvPr id="7" name="Group 36"/>
          <p:cNvGrpSpPr/>
          <p:nvPr/>
        </p:nvGrpSpPr>
        <p:grpSpPr>
          <a:xfrm>
            <a:off x="234463" y="3096206"/>
            <a:ext cx="6069185" cy="1405204"/>
            <a:chOff x="234463" y="3096206"/>
            <a:chExt cx="6069185" cy="1405204"/>
          </a:xfrm>
        </p:grpSpPr>
        <p:grpSp>
          <p:nvGrpSpPr>
            <p:cNvPr id="8" name="Group 48"/>
            <p:cNvGrpSpPr/>
            <p:nvPr/>
          </p:nvGrpSpPr>
          <p:grpSpPr>
            <a:xfrm>
              <a:off x="234463" y="3135629"/>
              <a:ext cx="6069185" cy="1356361"/>
              <a:chOff x="234463" y="1508759"/>
              <a:chExt cx="6069185" cy="1356361"/>
            </a:xfrm>
          </p:grpSpPr>
          <p:sp>
            <p:nvSpPr>
              <p:cNvPr id="50" name="AutoShape 15"/>
              <p:cNvSpPr>
                <a:spLocks noChangeArrowheads="1"/>
              </p:cNvSpPr>
              <p:nvPr/>
            </p:nvSpPr>
            <p:spPr bwMode="auto">
              <a:xfrm rot="16200000">
                <a:off x="2590877" y="-847655"/>
                <a:ext cx="1356358" cy="6069185"/>
              </a:xfrm>
              <a:prstGeom prst="roundRect">
                <a:avLst>
                  <a:gd name="adj" fmla="val 11382"/>
                </a:avLst>
              </a:prstGeom>
              <a:gradFill>
                <a:gsLst>
                  <a:gs pos="0">
                    <a:schemeClr val="tx1">
                      <a:alpha val="18000"/>
                    </a:schemeClr>
                  </a:gs>
                  <a:gs pos="100000">
                    <a:schemeClr val="tx1">
                      <a:alpha val="0"/>
                    </a:schemeClr>
                  </a:gs>
                </a:gsLst>
                <a:lin ang="54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0" bIns="45720" rtlCol="0" anchor="b"/>
              <a:lstStyle/>
              <a:p>
                <a:pPr algn="ctr" fontAlgn="auto">
                  <a:lnSpc>
                    <a:spcPct val="80000"/>
                  </a:lnSpc>
                  <a:spcBef>
                    <a:spcPts val="0"/>
                  </a:spcBef>
                  <a:spcAft>
                    <a:spcPts val="0"/>
                  </a:spcAft>
                  <a:tabLst>
                    <a:tab pos="5999790" algn="r"/>
                  </a:tabLst>
                  <a:defRPr/>
                </a:pPr>
                <a:endParaRPr lang="en-US" sz="2000"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51" name="Right Arrow 50"/>
              <p:cNvSpPr/>
              <p:nvPr/>
            </p:nvSpPr>
            <p:spPr bwMode="auto">
              <a:xfrm>
                <a:off x="1141360" y="2103120"/>
                <a:ext cx="4240306" cy="762000"/>
              </a:xfrm>
              <a:prstGeom prst="rightArrow">
                <a:avLst>
                  <a:gd name="adj1" fmla="val 100000"/>
                  <a:gd name="adj2" fmla="val 50000"/>
                </a:avLst>
              </a:prstGeom>
              <a:gradFill rotWithShape="1">
                <a:gsLst>
                  <a:gs pos="0">
                    <a:schemeClr val="bg1">
                      <a:alpha val="0"/>
                    </a:schemeClr>
                  </a:gs>
                  <a:gs pos="100000">
                    <a:srgbClr val="92D050">
                      <a:alpha val="50000"/>
                    </a:srgbClr>
                  </a:gs>
                </a:gsLst>
                <a:lin ang="0" scaled="1"/>
              </a:gradFill>
              <a:ln w="9525">
                <a:noFill/>
                <a:miter lim="800000"/>
                <a:headEnd/>
                <a:tailEnd/>
              </a:ln>
              <a:effectLst>
                <a:outerShdw blurRad="88900" sx="102000" sy="102000" algn="ctr" rotWithShape="0">
                  <a:prstClr val="black">
                    <a:alpha val="63000"/>
                  </a:prstClr>
                </a:outerShdw>
              </a:effectLst>
            </p:spPr>
            <p:txBody>
              <a:bodyPr wrap="none" lIns="91435" tIns="45717" rIns="91435" bIns="45717" anchor="ctr"/>
              <a:lstStyle/>
              <a:p>
                <a:pPr indent="-284163" fontAlgn="base">
                  <a:lnSpc>
                    <a:spcPct val="80000"/>
                  </a:lnSpc>
                  <a:spcBef>
                    <a:spcPts val="600"/>
                  </a:spcBef>
                  <a:buClr>
                    <a:srgbClr val="FFFFFF"/>
                  </a:buClr>
                  <a:buSzPct val="95000"/>
                  <a:tabLst>
                    <a:tab pos="514476" algn="l"/>
                  </a:tabLst>
                  <a:defRPr/>
                </a:pPr>
                <a:r>
                  <a:rPr lang="en-US" altLang="zh-CN" sz="1400" spc="-100" dirty="0" smtClean="0">
                    <a:ln w="3175">
                      <a:noFill/>
                    </a:ln>
                    <a:solidFill>
                      <a:schemeClr val="bg1"/>
                    </a:solidFill>
                    <a:effectLst>
                      <a:outerShdw blurRad="152400" dist="38100" dir="5400000" algn="t" rotWithShape="0">
                        <a:prstClr val="black">
                          <a:alpha val="70000"/>
                        </a:prstClr>
                      </a:outerShdw>
                    </a:effectLst>
                    <a:cs typeface="Arial" charset="0"/>
                  </a:rPr>
                  <a:t>Data Protection every 15 minutes … DPM</a:t>
                </a:r>
              </a:p>
              <a:p>
                <a:pPr indent="-284163" fontAlgn="base">
                  <a:lnSpc>
                    <a:spcPct val="80000"/>
                  </a:lnSpc>
                  <a:spcBef>
                    <a:spcPts val="600"/>
                  </a:spcBef>
                  <a:buClr>
                    <a:srgbClr val="FFFFFF"/>
                  </a:buClr>
                  <a:buSzPct val="95000"/>
                  <a:tabLst>
                    <a:tab pos="514476" algn="l"/>
                  </a:tabLst>
                  <a:defRPr/>
                </a:pPr>
                <a:r>
                  <a:rPr lang="en-US" altLang="zh-CN" sz="1400" spc="-100" dirty="0" smtClean="0">
                    <a:ln w="3175">
                      <a:noFill/>
                    </a:ln>
                    <a:solidFill>
                      <a:schemeClr val="bg1"/>
                    </a:solidFill>
                    <a:effectLst>
                      <a:outerShdw blurRad="152400" dist="38100" dir="5400000" algn="t" rotWithShape="0">
                        <a:prstClr val="black">
                          <a:alpha val="70000"/>
                        </a:prstClr>
                      </a:outerShdw>
                    </a:effectLst>
                    <a:cs typeface="Arial" charset="0"/>
                  </a:rPr>
                  <a:t>System State daily … DPM</a:t>
                </a:r>
              </a:p>
            </p:txBody>
          </p:sp>
          <p:sp>
            <p:nvSpPr>
              <p:cNvPr id="52" name="Right Arrow 51"/>
              <p:cNvSpPr/>
              <p:nvPr/>
            </p:nvSpPr>
            <p:spPr bwMode="auto">
              <a:xfrm>
                <a:off x="1141359" y="1508760"/>
                <a:ext cx="3200400" cy="434070"/>
              </a:xfrm>
              <a:prstGeom prst="rightArrow">
                <a:avLst>
                  <a:gd name="adj1" fmla="val 100000"/>
                  <a:gd name="adj2" fmla="val 50000"/>
                </a:avLst>
              </a:prstGeom>
              <a:gradFill rotWithShape="1">
                <a:gsLst>
                  <a:gs pos="0">
                    <a:schemeClr val="bg1">
                      <a:alpha val="0"/>
                    </a:schemeClr>
                  </a:gs>
                  <a:gs pos="100000">
                    <a:srgbClr val="92D050">
                      <a:alpha val="50000"/>
                    </a:srgbClr>
                  </a:gs>
                </a:gsLst>
                <a:lin ang="0" scaled="1"/>
              </a:gradFill>
              <a:ln w="9525">
                <a:noFill/>
                <a:miter lim="800000"/>
                <a:headEnd/>
                <a:tailEnd/>
              </a:ln>
              <a:effectLst>
                <a:outerShdw blurRad="88900" sx="102000" sy="102000" algn="ctr" rotWithShape="0">
                  <a:prstClr val="black">
                    <a:alpha val="63000"/>
                  </a:prstClr>
                </a:outerShdw>
              </a:effectLst>
            </p:spPr>
            <p:txBody>
              <a:bodyPr wrap="none" lIns="91435" tIns="45717" rIns="91435" bIns="45717" anchor="ctr"/>
              <a:lstStyle/>
              <a:p>
                <a:pPr marR="0" indent="-284163" fontAlgn="base">
                  <a:lnSpc>
                    <a:spcPct val="80000"/>
                  </a:lnSpc>
                  <a:spcBef>
                    <a:spcPts val="1200"/>
                  </a:spcBef>
                  <a:spcAft>
                    <a:spcPts val="600"/>
                  </a:spcAft>
                  <a:buClr>
                    <a:srgbClr val="FFFFFF"/>
                  </a:buClr>
                  <a:buSzPct val="95000"/>
                  <a:buFontTx/>
                  <a:buNone/>
                  <a:tabLst>
                    <a:tab pos="514476" algn="l"/>
                  </a:tabLst>
                  <a:defRPr/>
                </a:pPr>
                <a:r>
                  <a:rPr lang="en-US" altLang="zh-CN" sz="1400" spc="-100" dirty="0" err="1" smtClean="0">
                    <a:ln w="3175">
                      <a:noFill/>
                    </a:ln>
                    <a:solidFill>
                      <a:schemeClr val="bg1"/>
                    </a:solidFill>
                    <a:effectLst>
                      <a:outerShdw blurRad="152400" dist="38100" dir="5400000" algn="t" rotWithShape="0">
                        <a:prstClr val="black">
                          <a:alpha val="70000"/>
                        </a:prstClr>
                      </a:outerShdw>
                    </a:effectLst>
                    <a:cs typeface="Arial" charset="0"/>
                  </a:rPr>
                  <a:t>P2V – Physical to Virtual weekly … VMM</a:t>
                </a:r>
              </a:p>
            </p:txBody>
          </p:sp>
        </p:grpSp>
        <p:sp>
          <p:nvSpPr>
            <p:cNvPr id="1027" name="computr1"/>
            <p:cNvSpPr>
              <a:spLocks noEditPoints="1" noChangeArrowheads="1"/>
            </p:cNvSpPr>
            <p:nvPr/>
          </p:nvSpPr>
          <p:spPr bwMode="auto">
            <a:xfrm>
              <a:off x="366671" y="3274068"/>
              <a:ext cx="618211" cy="763767"/>
            </a:xfrm>
            <a:custGeom>
              <a:avLst/>
              <a:gdLst>
                <a:gd name="T0" fmla="*/ 19535 w 21600"/>
                <a:gd name="T1" fmla="*/ 0 h 21600"/>
                <a:gd name="T2" fmla="*/ 10800 w 21600"/>
                <a:gd name="T3" fmla="*/ 0 h 21600"/>
                <a:gd name="T4" fmla="*/ 2065 w 21600"/>
                <a:gd name="T5" fmla="*/ 0 h 21600"/>
                <a:gd name="T6" fmla="*/ 0 w 21600"/>
                <a:gd name="T7" fmla="*/ 15388 h 21600"/>
                <a:gd name="T8" fmla="*/ 0 w 21600"/>
                <a:gd name="T9" fmla="*/ 21600 h 21600"/>
                <a:gd name="T10" fmla="*/ 10800 w 21600"/>
                <a:gd name="T11" fmla="*/ 21600 h 21600"/>
                <a:gd name="T12" fmla="*/ 21600 w 21600"/>
                <a:gd name="T13" fmla="*/ 21600 h 21600"/>
                <a:gd name="T14" fmla="*/ 21600 w 21600"/>
                <a:gd name="T15" fmla="*/ 15388 h 21600"/>
                <a:gd name="T16" fmla="*/ 19535 w 21600"/>
                <a:gd name="T17" fmla="*/ 13553 h 21600"/>
                <a:gd name="T18" fmla="*/ 2065 w 21600"/>
                <a:gd name="T19" fmla="*/ 13553 h 21600"/>
                <a:gd name="T20" fmla="*/ 2065 w 21600"/>
                <a:gd name="T21" fmla="*/ 6776 h 21600"/>
                <a:gd name="T22" fmla="*/ 19535 w 21600"/>
                <a:gd name="T23" fmla="*/ 6776 h 21600"/>
                <a:gd name="T24" fmla="*/ 0 w 21600"/>
                <a:gd name="T25" fmla="*/ 18494 h 21600"/>
                <a:gd name="T26" fmla="*/ 21600 w 21600"/>
                <a:gd name="T27" fmla="*/ 18494 h 21600"/>
                <a:gd name="T28" fmla="*/ 4923 w 21600"/>
                <a:gd name="T29" fmla="*/ 2541 h 21600"/>
                <a:gd name="T30" fmla="*/ 16756 w 21600"/>
                <a:gd name="T31" fmla="*/ 1115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a:ln w="9525">
              <a:solidFill>
                <a:srgbClr val="000000"/>
              </a:solidFill>
              <a:miter lim="800000"/>
              <a:headEnd/>
              <a:tailEnd/>
            </a:ln>
            <a:effectLst>
              <a:outerShdw blurRad="50800" dist="38100" dir="5400000" algn="t" rotWithShape="0">
                <a:prstClr val="black">
                  <a:alpha val="40000"/>
                </a:prstClr>
              </a:outerShdw>
              <a:reflection blurRad="6350" stA="52000" endA="300" endPos="35000" dir="5400000" sy="-100000" algn="bl" rotWithShape="0"/>
            </a:effectLst>
          </p:spPr>
          <p:txBody>
            <a:bodyPr vert="horz" wrap="square" lIns="91440" tIns="45720" rIns="91440" bIns="45720" numCol="1" anchor="t" anchorCtr="0" compatLnSpc="1">
              <a:prstTxWarp prst="textNoShape">
                <a:avLst/>
              </a:prstTxWarp>
            </a:bodyPr>
            <a:lstStyle/>
            <a:p>
              <a:endParaRPr lang="en-US" sz="1200">
                <a:solidFill>
                  <a:schemeClr val="bg1"/>
                </a:solidFill>
                <a:latin typeface="Segoe" pitchFamily="34" charset="0"/>
              </a:endParaRPr>
            </a:p>
          </p:txBody>
        </p:sp>
        <p:grpSp>
          <p:nvGrpSpPr>
            <p:cNvPr id="9" name="Group 28"/>
            <p:cNvGrpSpPr/>
            <p:nvPr/>
          </p:nvGrpSpPr>
          <p:grpSpPr>
            <a:xfrm>
              <a:off x="5441576" y="3735441"/>
              <a:ext cx="645459" cy="765969"/>
              <a:chOff x="5441576" y="3945632"/>
              <a:chExt cx="645459" cy="896465"/>
            </a:xfrm>
            <a:effectLst>
              <a:outerShdw blurRad="50800" dist="38100" dir="5400000" algn="t" rotWithShape="0">
                <a:prstClr val="black">
                  <a:alpha val="40000"/>
                </a:prstClr>
              </a:outerShdw>
            </a:effectLst>
          </p:grpSpPr>
          <p:sp>
            <p:nvSpPr>
              <p:cNvPr id="26" name="Flowchart: Magnetic Disk 25"/>
              <p:cNvSpPr/>
              <p:nvPr/>
            </p:nvSpPr>
            <p:spPr bwMode="auto">
              <a:xfrm>
                <a:off x="5526740" y="4384896"/>
                <a:ext cx="475130" cy="457201"/>
              </a:xfrm>
              <a:prstGeom prst="flowChartMagneticDisk">
                <a:avLst/>
              </a:prstGeom>
              <a:gradFill>
                <a:gsLst>
                  <a:gs pos="0">
                    <a:srgbClr val="92D050">
                      <a:shade val="30000"/>
                      <a:satMod val="115000"/>
                    </a:srgbClr>
                  </a:gs>
                  <a:gs pos="50000">
                    <a:srgbClr val="92D050">
                      <a:shade val="67500"/>
                      <a:satMod val="115000"/>
                    </a:srgbClr>
                  </a:gs>
                  <a:gs pos="100000">
                    <a:srgbClr val="92D050">
                      <a:shade val="100000"/>
                      <a:satMod val="115000"/>
                    </a:srgbClr>
                  </a:gs>
                </a:gsLst>
                <a:lin ang="16200000" scaled="1"/>
              </a:gradFill>
              <a:ln w="12700">
                <a:solidFill>
                  <a:schemeClr val="tx1"/>
                </a:solid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lstStyle/>
              <a:p>
                <a:pPr algn="ctr">
                  <a:lnSpc>
                    <a:spcPct val="80000"/>
                  </a:lnSpc>
                  <a:buClr>
                    <a:schemeClr val="tx2"/>
                  </a:buClr>
                  <a:defRPr/>
                </a:pPr>
                <a:endParaRPr lang="en-US" altLang="zh-CN" sz="14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endParaRPr>
              </a:p>
            </p:txBody>
          </p:sp>
          <p:sp>
            <p:nvSpPr>
              <p:cNvPr id="78" name="Flowchart: Magnetic Disk 77"/>
              <p:cNvSpPr/>
              <p:nvPr/>
            </p:nvSpPr>
            <p:spPr bwMode="auto">
              <a:xfrm>
                <a:off x="5441576" y="3945632"/>
                <a:ext cx="645459" cy="770965"/>
              </a:xfrm>
              <a:prstGeom prst="flowChartMagneticDisk">
                <a:avLst/>
              </a:prstGeom>
              <a:gradFill>
                <a:gsLst>
                  <a:gs pos="0">
                    <a:srgbClr val="92D050">
                      <a:shade val="30000"/>
                      <a:satMod val="115000"/>
                    </a:srgbClr>
                  </a:gs>
                  <a:gs pos="50000">
                    <a:srgbClr val="92D050">
                      <a:shade val="67500"/>
                      <a:satMod val="115000"/>
                    </a:srgbClr>
                  </a:gs>
                  <a:gs pos="100000">
                    <a:srgbClr val="92D050">
                      <a:shade val="100000"/>
                      <a:satMod val="115000"/>
                    </a:srgbClr>
                  </a:gs>
                </a:gsLst>
                <a:lin ang="16200000" scaled="1"/>
              </a:gradFill>
              <a:ln w="12700">
                <a:solidFill>
                  <a:schemeClr val="tx1"/>
                </a:solid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lstStyle/>
              <a:p>
                <a:pPr algn="ctr">
                  <a:lnSpc>
                    <a:spcPct val="80000"/>
                  </a:lnSpc>
                  <a:buClr>
                    <a:schemeClr val="tx2"/>
                  </a:buClr>
                  <a:defRPr/>
                </a:pPr>
                <a:r>
                  <a:rPr lang="en-US" altLang="zh-CN" sz="12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139700" dist="38100" dir="2700000" algn="tl">
                        <a:srgbClr val="000000">
                          <a:alpha val="86000"/>
                        </a:srgbClr>
                      </a:outerShdw>
                    </a:effectLst>
                  </a:rPr>
                  <a:t>SVR2</a:t>
                </a:r>
              </a:p>
              <a:p>
                <a:pPr algn="ctr">
                  <a:lnSpc>
                    <a:spcPct val="80000"/>
                  </a:lnSpc>
                  <a:buClr>
                    <a:schemeClr val="tx2"/>
                  </a:buClr>
                  <a:defRPr/>
                </a:pPr>
                <a:r>
                  <a:rPr lang="en-US" altLang="zh-CN" sz="12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139700" dist="38100" dir="2700000" algn="tl">
                        <a:srgbClr val="000000">
                          <a:alpha val="86000"/>
                        </a:srgbClr>
                      </a:outerShdw>
                    </a:effectLst>
                  </a:rPr>
                  <a:t>data</a:t>
                </a:r>
              </a:p>
              <a:p>
                <a:pPr marR="0" indent="0" algn="ctr">
                  <a:lnSpc>
                    <a:spcPct val="80000"/>
                  </a:lnSpc>
                  <a:buClr>
                    <a:schemeClr val="tx2"/>
                  </a:buClr>
                  <a:buSzTx/>
                  <a:buFontTx/>
                  <a:buNone/>
                  <a:tabLst/>
                  <a:defRPr/>
                </a:pPr>
                <a:endParaRPr lang="en-US" sz="14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endParaRPr>
              </a:p>
            </p:txBody>
          </p:sp>
        </p:grpSp>
        <p:sp>
          <p:nvSpPr>
            <p:cNvPr id="33" name="TextBox 9"/>
            <p:cNvSpPr txBox="1">
              <a:spLocks noChangeArrowheads="1"/>
            </p:cNvSpPr>
            <p:nvPr/>
          </p:nvSpPr>
          <p:spPr bwMode="auto">
            <a:xfrm>
              <a:off x="4397261" y="3096206"/>
              <a:ext cx="722376" cy="517009"/>
            </a:xfrm>
            <a:prstGeom prst="roundRect">
              <a:avLst/>
            </a:prstGeom>
            <a:gradFill>
              <a:gsLst>
                <a:gs pos="0">
                  <a:srgbClr val="92D050">
                    <a:shade val="30000"/>
                    <a:satMod val="115000"/>
                  </a:srgbClr>
                </a:gs>
                <a:gs pos="50000">
                  <a:srgbClr val="92D050">
                    <a:shade val="67500"/>
                    <a:satMod val="115000"/>
                  </a:srgbClr>
                </a:gs>
                <a:gs pos="100000">
                  <a:srgbClr val="92D050">
                    <a:shade val="100000"/>
                    <a:satMod val="115000"/>
                  </a:srgbClr>
                </a:gs>
              </a:gsLst>
              <a:lin ang="16200000" scaled="1"/>
            </a:gradFill>
            <a:ln>
              <a:noFill/>
            </a:ln>
            <a:effectLst>
              <a:outerShdw blurRad="50800" dist="38100" dir="5400000" algn="t" rotWithShape="0">
                <a:prstClr val="black">
                  <a:alpha val="40000"/>
                </a:prstClr>
              </a:outerShdw>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indent="-342900" algn="ctr" fontAlgn="base">
                <a:lnSpc>
                  <a:spcPct val="80000"/>
                </a:lnSpc>
                <a:spcBef>
                  <a:spcPct val="0"/>
                </a:spcBef>
                <a:spcAft>
                  <a:spcPts val="600"/>
                </a:spcAft>
                <a:buClr>
                  <a:schemeClr val="tx2"/>
                </a:buClr>
                <a:defRPr/>
              </a:pPr>
              <a:endParaRPr lang="en-US" sz="1400" b="1" spc="-50" dirty="0" smtClean="0">
                <a:ln w="3175">
                  <a:noFill/>
                </a:ln>
                <a:solidFill>
                  <a:schemeClr val="bg1"/>
                </a:solidFill>
                <a:effectLst>
                  <a:outerShdw blurRad="152400" dist="38100" dir="5400000" algn="t" rotWithShape="0">
                    <a:prstClr val="black">
                      <a:alpha val="70000"/>
                    </a:prstClr>
                  </a:outerShdw>
                </a:effectLst>
                <a:latin typeface="+mj-lt"/>
                <a:cs typeface="Arial" charset="0"/>
              </a:endParaRPr>
            </a:p>
            <a:p>
              <a:pPr algn="ctr" fontAlgn="base">
                <a:lnSpc>
                  <a:spcPct val="80000"/>
                </a:lnSpc>
                <a:spcBef>
                  <a:spcPct val="0"/>
                </a:spcBef>
                <a:spcAft>
                  <a:spcPts val="600"/>
                </a:spcAft>
                <a:buClr>
                  <a:schemeClr val="tx2"/>
                </a:buClr>
                <a:defRPr/>
              </a:pPr>
              <a:r>
                <a:rPr lang="en-US" altLang="zh-CN" sz="12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139700" dist="38100" dir="2700000" algn="tl">
                      <a:srgbClr val="000000">
                        <a:alpha val="86000"/>
                      </a:srgbClr>
                    </a:outerShdw>
                  </a:effectLst>
                </a:rPr>
                <a:t>Svr2</a:t>
              </a:r>
            </a:p>
            <a:p>
              <a:pPr indent="-342900" algn="ctr" fontAlgn="base">
                <a:lnSpc>
                  <a:spcPct val="80000"/>
                </a:lnSpc>
                <a:spcBef>
                  <a:spcPct val="0"/>
                </a:spcBef>
                <a:spcAft>
                  <a:spcPts val="600"/>
                </a:spcAft>
                <a:buClr>
                  <a:schemeClr val="tx2"/>
                </a:buClr>
                <a:defRPr/>
              </a:pPr>
              <a:endParaRPr lang="en-US" sz="1400" b="1" spc="-50" dirty="0" smtClean="0">
                <a:ln w="3175">
                  <a:noFill/>
                </a:ln>
                <a:solidFill>
                  <a:schemeClr val="bg1"/>
                </a:solidFill>
                <a:effectLst>
                  <a:outerShdw blurRad="152400" dist="38100" dir="5400000" algn="t" rotWithShape="0">
                    <a:prstClr val="black">
                      <a:alpha val="70000"/>
                    </a:prstClr>
                  </a:outerShdw>
                </a:effectLst>
                <a:latin typeface="+mj-lt"/>
                <a:cs typeface="Arial" charset="0"/>
              </a:endParaRPr>
            </a:p>
          </p:txBody>
        </p:sp>
      </p:grpSp>
      <p:sp>
        <p:nvSpPr>
          <p:cNvPr id="34" name="TextBox 9"/>
          <p:cNvSpPr txBox="1">
            <a:spLocks noChangeArrowheads="1"/>
          </p:cNvSpPr>
          <p:nvPr/>
        </p:nvSpPr>
        <p:spPr bwMode="auto">
          <a:xfrm>
            <a:off x="4397261" y="1465172"/>
            <a:ext cx="722376" cy="517009"/>
          </a:xfrm>
          <a:prstGeom prst="roundRect">
            <a:avLst/>
          </a:prstGeom>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gradFill>
          <a:ln>
            <a:noFill/>
          </a:ln>
          <a:effectLst>
            <a:outerShdw blurRad="50800" dist="38100" dir="5400000" algn="t" rotWithShape="0">
              <a:prstClr val="black">
                <a:alpha val="40000"/>
              </a:prstClr>
            </a:outerShdw>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indent="-342900" algn="ctr" fontAlgn="base">
              <a:lnSpc>
                <a:spcPct val="80000"/>
              </a:lnSpc>
              <a:spcBef>
                <a:spcPct val="0"/>
              </a:spcBef>
              <a:spcAft>
                <a:spcPts val="600"/>
              </a:spcAft>
              <a:buClr>
                <a:schemeClr val="tx2"/>
              </a:buClr>
              <a:defRPr/>
            </a:pPr>
            <a:endParaRPr lang="en-US" sz="1400" b="1" spc="-50" dirty="0" smtClean="0">
              <a:ln w="3175">
                <a:noFill/>
              </a:ln>
              <a:solidFill>
                <a:schemeClr val="bg1"/>
              </a:solidFill>
              <a:effectLst>
                <a:outerShdw blurRad="152400" dist="38100" dir="5400000" algn="t" rotWithShape="0">
                  <a:prstClr val="black">
                    <a:alpha val="70000"/>
                  </a:prstClr>
                </a:outerShdw>
              </a:effectLst>
              <a:latin typeface="+mj-lt"/>
              <a:cs typeface="Arial" charset="0"/>
            </a:endParaRPr>
          </a:p>
          <a:p>
            <a:pPr indent="-342900" algn="ctr" fontAlgn="base">
              <a:lnSpc>
                <a:spcPct val="80000"/>
              </a:lnSpc>
              <a:spcBef>
                <a:spcPct val="0"/>
              </a:spcBef>
              <a:spcAft>
                <a:spcPts val="600"/>
              </a:spcAft>
              <a:buClr>
                <a:schemeClr val="tx2"/>
              </a:buClr>
              <a:defRPr/>
            </a:pPr>
            <a:r>
              <a:rPr lang="en-US" altLang="zh-CN" sz="12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139700" dist="38100" dir="2700000" algn="tl">
                    <a:srgbClr val="000000">
                      <a:alpha val="86000"/>
                    </a:srgbClr>
                  </a:outerShdw>
                </a:effectLst>
              </a:rPr>
              <a:t>Svr1</a:t>
            </a:r>
          </a:p>
          <a:p>
            <a:pPr indent="-342900" algn="ctr" fontAlgn="base">
              <a:lnSpc>
                <a:spcPct val="80000"/>
              </a:lnSpc>
              <a:spcBef>
                <a:spcPct val="0"/>
              </a:spcBef>
              <a:spcAft>
                <a:spcPts val="600"/>
              </a:spcAft>
              <a:buClr>
                <a:schemeClr val="tx2"/>
              </a:buClr>
              <a:defRPr/>
            </a:pPr>
            <a:endParaRPr lang="en-US" sz="1400" b="1" spc="-50" dirty="0" smtClean="0">
              <a:ln w="3175">
                <a:noFill/>
              </a:ln>
              <a:solidFill>
                <a:schemeClr val="bg1"/>
              </a:solidFill>
              <a:effectLst>
                <a:outerShdw blurRad="152400" dist="38100" dir="5400000" algn="t" rotWithShape="0">
                  <a:prstClr val="black">
                    <a:alpha val="70000"/>
                  </a:prstClr>
                </a:outerShdw>
              </a:effectLst>
              <a:latin typeface="+mj-lt"/>
              <a:cs typeface="Arial" charset="0"/>
            </a:endParaRPr>
          </a:p>
        </p:txBody>
      </p:sp>
      <p:grpSp>
        <p:nvGrpSpPr>
          <p:cNvPr id="10" name="Group 44"/>
          <p:cNvGrpSpPr/>
          <p:nvPr/>
        </p:nvGrpSpPr>
        <p:grpSpPr>
          <a:xfrm>
            <a:off x="234463" y="4717931"/>
            <a:ext cx="6069185" cy="1400929"/>
            <a:chOff x="234463" y="4717931"/>
            <a:chExt cx="6069185" cy="1400929"/>
          </a:xfrm>
        </p:grpSpPr>
        <p:grpSp>
          <p:nvGrpSpPr>
            <p:cNvPr id="11" name="Group 52"/>
            <p:cNvGrpSpPr/>
            <p:nvPr/>
          </p:nvGrpSpPr>
          <p:grpSpPr>
            <a:xfrm>
              <a:off x="234463" y="4762499"/>
              <a:ext cx="6069185" cy="1356361"/>
              <a:chOff x="234463" y="1508759"/>
              <a:chExt cx="6069185" cy="1356361"/>
            </a:xfrm>
          </p:grpSpPr>
          <p:sp>
            <p:nvSpPr>
              <p:cNvPr id="54" name="AutoShape 15"/>
              <p:cNvSpPr>
                <a:spLocks noChangeArrowheads="1"/>
              </p:cNvSpPr>
              <p:nvPr/>
            </p:nvSpPr>
            <p:spPr bwMode="auto">
              <a:xfrm rot="16200000">
                <a:off x="2590877" y="-847655"/>
                <a:ext cx="1356358" cy="6069185"/>
              </a:xfrm>
              <a:prstGeom prst="roundRect">
                <a:avLst>
                  <a:gd name="adj" fmla="val 11382"/>
                </a:avLst>
              </a:prstGeom>
              <a:gradFill>
                <a:gsLst>
                  <a:gs pos="0">
                    <a:schemeClr val="tx1">
                      <a:alpha val="18000"/>
                    </a:schemeClr>
                  </a:gs>
                  <a:gs pos="100000">
                    <a:schemeClr val="tx1">
                      <a:alpha val="0"/>
                    </a:schemeClr>
                  </a:gs>
                </a:gsLst>
                <a:lin ang="54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0" bIns="45720" rtlCol="0" anchor="b"/>
              <a:lstStyle/>
              <a:p>
                <a:pPr algn="ctr" fontAlgn="auto">
                  <a:lnSpc>
                    <a:spcPct val="80000"/>
                  </a:lnSpc>
                  <a:spcBef>
                    <a:spcPts val="0"/>
                  </a:spcBef>
                  <a:spcAft>
                    <a:spcPts val="0"/>
                  </a:spcAft>
                  <a:tabLst>
                    <a:tab pos="5999790" algn="r"/>
                  </a:tabLst>
                  <a:defRPr/>
                </a:pPr>
                <a:endParaRPr lang="en-US" sz="2000"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55" name="Right Arrow 54"/>
              <p:cNvSpPr/>
              <p:nvPr/>
            </p:nvSpPr>
            <p:spPr bwMode="auto">
              <a:xfrm>
                <a:off x="1141360" y="2103120"/>
                <a:ext cx="4240306" cy="762000"/>
              </a:xfrm>
              <a:prstGeom prst="rightArrow">
                <a:avLst>
                  <a:gd name="adj1" fmla="val 100000"/>
                  <a:gd name="adj2" fmla="val 50000"/>
                </a:avLst>
              </a:prstGeom>
              <a:gradFill rotWithShape="1">
                <a:gsLst>
                  <a:gs pos="0">
                    <a:schemeClr val="bg1">
                      <a:alpha val="0"/>
                    </a:schemeClr>
                  </a:gs>
                  <a:gs pos="100000">
                    <a:schemeClr val="bg2">
                      <a:lumMod val="60000"/>
                      <a:lumOff val="40000"/>
                      <a:alpha val="50000"/>
                    </a:schemeClr>
                  </a:gs>
                </a:gsLst>
                <a:lin ang="0" scaled="1"/>
              </a:gradFill>
              <a:ln w="9525">
                <a:noFill/>
                <a:miter lim="800000"/>
                <a:headEnd/>
                <a:tailEnd/>
              </a:ln>
              <a:effectLst>
                <a:outerShdw blurRad="88900" sx="102000" sy="102000" algn="ctr" rotWithShape="0">
                  <a:prstClr val="black">
                    <a:alpha val="63000"/>
                  </a:prstClr>
                </a:outerShdw>
              </a:effectLst>
            </p:spPr>
            <p:txBody>
              <a:bodyPr wrap="none" lIns="91435" tIns="45717" rIns="91435" bIns="45717" anchor="ctr"/>
              <a:lstStyle/>
              <a:p>
                <a:pPr indent="-284163" fontAlgn="base">
                  <a:lnSpc>
                    <a:spcPct val="80000"/>
                  </a:lnSpc>
                  <a:spcBef>
                    <a:spcPts val="600"/>
                  </a:spcBef>
                  <a:buClr>
                    <a:srgbClr val="FFFFFF"/>
                  </a:buClr>
                  <a:buSzPct val="95000"/>
                  <a:tabLst>
                    <a:tab pos="514476" algn="l"/>
                  </a:tabLst>
                  <a:defRPr/>
                </a:pPr>
                <a:r>
                  <a:rPr lang="en-US" altLang="zh-CN" sz="1400" spc="-100" dirty="0" smtClean="0">
                    <a:ln w="3175">
                      <a:noFill/>
                    </a:ln>
                    <a:solidFill>
                      <a:schemeClr val="bg1"/>
                    </a:solidFill>
                    <a:effectLst>
                      <a:outerShdw blurRad="152400" dist="38100" dir="5400000" algn="t" rotWithShape="0">
                        <a:prstClr val="black">
                          <a:alpha val="70000"/>
                        </a:prstClr>
                      </a:outerShdw>
                    </a:effectLst>
                    <a:cs typeface="Arial" charset="0"/>
                  </a:rPr>
                  <a:t>Data Protection every 15 minutes … DPM</a:t>
                </a:r>
              </a:p>
              <a:p>
                <a:pPr indent="-284163" fontAlgn="base">
                  <a:lnSpc>
                    <a:spcPct val="80000"/>
                  </a:lnSpc>
                  <a:spcBef>
                    <a:spcPts val="600"/>
                  </a:spcBef>
                  <a:buClr>
                    <a:srgbClr val="FFFFFF"/>
                  </a:buClr>
                  <a:buSzPct val="95000"/>
                  <a:tabLst>
                    <a:tab pos="514476" algn="l"/>
                  </a:tabLst>
                  <a:defRPr/>
                </a:pPr>
                <a:r>
                  <a:rPr lang="en-US" altLang="zh-CN" sz="1400" spc="-100" dirty="0" smtClean="0">
                    <a:ln w="3175">
                      <a:noFill/>
                    </a:ln>
                    <a:solidFill>
                      <a:schemeClr val="bg1"/>
                    </a:solidFill>
                    <a:effectLst>
                      <a:outerShdw blurRad="152400" dist="38100" dir="5400000" algn="t" rotWithShape="0">
                        <a:prstClr val="black">
                          <a:alpha val="70000"/>
                        </a:prstClr>
                      </a:outerShdw>
                    </a:effectLst>
                    <a:cs typeface="Arial" charset="0"/>
                  </a:rPr>
                  <a:t>System State daily … DPM</a:t>
                </a:r>
              </a:p>
            </p:txBody>
          </p:sp>
          <p:sp>
            <p:nvSpPr>
              <p:cNvPr id="56" name="Right Arrow 55"/>
              <p:cNvSpPr/>
              <p:nvPr/>
            </p:nvSpPr>
            <p:spPr bwMode="auto">
              <a:xfrm>
                <a:off x="1141360" y="1508760"/>
                <a:ext cx="3202040" cy="434070"/>
              </a:xfrm>
              <a:prstGeom prst="rightArrow">
                <a:avLst>
                  <a:gd name="adj1" fmla="val 100000"/>
                  <a:gd name="adj2" fmla="val 50000"/>
                </a:avLst>
              </a:prstGeom>
              <a:gradFill rotWithShape="1">
                <a:gsLst>
                  <a:gs pos="0">
                    <a:schemeClr val="bg1">
                      <a:alpha val="0"/>
                    </a:schemeClr>
                  </a:gs>
                  <a:gs pos="100000">
                    <a:schemeClr val="bg2">
                      <a:lumMod val="60000"/>
                      <a:lumOff val="40000"/>
                      <a:alpha val="50000"/>
                    </a:schemeClr>
                  </a:gs>
                </a:gsLst>
                <a:lin ang="0" scaled="1"/>
              </a:gradFill>
              <a:ln w="9525">
                <a:noFill/>
                <a:miter lim="800000"/>
                <a:headEnd/>
                <a:tailEnd/>
              </a:ln>
              <a:effectLst>
                <a:outerShdw blurRad="88900" sx="102000" sy="102000" algn="ctr" rotWithShape="0">
                  <a:prstClr val="black">
                    <a:alpha val="63000"/>
                  </a:prstClr>
                </a:outerShdw>
              </a:effectLst>
            </p:spPr>
            <p:txBody>
              <a:bodyPr wrap="none" lIns="91435" tIns="45717" rIns="91435" bIns="45717" anchor="ctr"/>
              <a:lstStyle/>
              <a:p>
                <a:pPr marR="0" indent="-284163" fontAlgn="base">
                  <a:lnSpc>
                    <a:spcPct val="80000"/>
                  </a:lnSpc>
                  <a:spcBef>
                    <a:spcPts val="1200"/>
                  </a:spcBef>
                  <a:spcAft>
                    <a:spcPts val="600"/>
                  </a:spcAft>
                  <a:buClr>
                    <a:srgbClr val="FFFFFF"/>
                  </a:buClr>
                  <a:buSzPct val="95000"/>
                  <a:buFontTx/>
                  <a:buNone/>
                  <a:tabLst>
                    <a:tab pos="514476" algn="l"/>
                  </a:tabLst>
                  <a:defRPr/>
                </a:pPr>
                <a:r>
                  <a:rPr lang="en-US" altLang="zh-CN" sz="1400" spc="-100" dirty="0" err="1" smtClean="0">
                    <a:ln w="3175">
                      <a:noFill/>
                    </a:ln>
                    <a:solidFill>
                      <a:schemeClr val="bg1"/>
                    </a:solidFill>
                    <a:effectLst>
                      <a:outerShdw blurRad="152400" dist="38100" dir="5400000" algn="t" rotWithShape="0">
                        <a:prstClr val="black">
                          <a:alpha val="70000"/>
                        </a:prstClr>
                      </a:outerShdw>
                    </a:effectLst>
                    <a:cs typeface="Arial" charset="0"/>
                  </a:rPr>
                  <a:t>P2V – Physical to Virtual weekly … VMM</a:t>
                </a:r>
              </a:p>
            </p:txBody>
          </p:sp>
        </p:grpSp>
        <p:sp>
          <p:nvSpPr>
            <p:cNvPr id="1028" name="tower"/>
            <p:cNvSpPr>
              <a:spLocks noEditPoints="1" noChangeArrowheads="1"/>
            </p:cNvSpPr>
            <p:nvPr/>
          </p:nvSpPr>
          <p:spPr bwMode="auto">
            <a:xfrm>
              <a:off x="406618" y="4904020"/>
              <a:ext cx="527238" cy="89480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459 w 21600"/>
                <a:gd name="T21" fmla="*/ 22540 h 21600"/>
                <a:gd name="T22" fmla="*/ 21485 w 21600"/>
                <a:gd name="T23" fmla="*/ 2700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T20" t="T21" r="T22" b="T23"/>
              <a:pathLst>
                <a:path w="21600" h="21600" extrusionOk="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extrusionOk="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16200000" scaled="1"/>
              <a:tileRect/>
            </a:gradFill>
            <a:ln w="9525">
              <a:solidFill>
                <a:srgbClr val="000000"/>
              </a:solidFill>
              <a:miter lim="800000"/>
              <a:headEnd/>
              <a:tailEnd/>
            </a:ln>
            <a:effectLst>
              <a:outerShdw blurRad="50800" dist="38100" dir="5400000" algn="t" rotWithShape="0">
                <a:prstClr val="black">
                  <a:alpha val="40000"/>
                </a:prstClr>
              </a:outerShdw>
              <a:reflection blurRad="6350" stA="52000" endA="300" endPos="35000" dir="5400000" sy="-100000" algn="bl" rotWithShape="0"/>
            </a:effectLst>
          </p:spPr>
          <p:txBody>
            <a:bodyPr vert="horz" wrap="square" lIns="91440" tIns="45720" rIns="91440" bIns="45720" numCol="1" anchor="t" anchorCtr="0" compatLnSpc="1">
              <a:prstTxWarp prst="textNoShape">
                <a:avLst/>
              </a:prstTxWarp>
            </a:bodyPr>
            <a:lstStyle/>
            <a:p>
              <a:endParaRPr lang="en-US" sz="1200">
                <a:solidFill>
                  <a:schemeClr val="bg1"/>
                </a:solidFill>
                <a:latin typeface="Segoe" pitchFamily="34" charset="0"/>
              </a:endParaRPr>
            </a:p>
          </p:txBody>
        </p:sp>
        <p:grpSp>
          <p:nvGrpSpPr>
            <p:cNvPr id="12" name="Group 29"/>
            <p:cNvGrpSpPr/>
            <p:nvPr/>
          </p:nvGrpSpPr>
          <p:grpSpPr>
            <a:xfrm>
              <a:off x="5441576" y="5310835"/>
              <a:ext cx="645459" cy="777545"/>
              <a:chOff x="5441576" y="5639970"/>
              <a:chExt cx="645459" cy="910013"/>
            </a:xfrm>
            <a:effectLst>
              <a:outerShdw blurRad="50800" dist="38100" dir="5400000" algn="t" rotWithShape="0">
                <a:prstClr val="black">
                  <a:alpha val="40000"/>
                </a:prstClr>
              </a:outerShdw>
            </a:effectLst>
          </p:grpSpPr>
          <p:sp>
            <p:nvSpPr>
              <p:cNvPr id="27" name="Flowchart: Magnetic Disk 26"/>
              <p:cNvSpPr/>
              <p:nvPr/>
            </p:nvSpPr>
            <p:spPr bwMode="auto">
              <a:xfrm>
                <a:off x="5541608" y="6092782"/>
                <a:ext cx="475130" cy="457201"/>
              </a:xfrm>
              <a:prstGeom prst="flowChartMagneticDisk">
                <a:avLst/>
              </a:prstGeom>
              <a:gradFill>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16200000" scaled="1"/>
              </a:gradFill>
              <a:ln w="12700">
                <a:solidFill>
                  <a:schemeClr val="tx1"/>
                </a:solid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lstStyle/>
              <a:p>
                <a:pPr algn="ctr">
                  <a:lnSpc>
                    <a:spcPct val="80000"/>
                  </a:lnSpc>
                  <a:buClr>
                    <a:schemeClr val="tx2"/>
                  </a:buClr>
                  <a:defRPr/>
                </a:pPr>
                <a:endParaRPr lang="en-US" sz="14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cs typeface="Arial" charset="0"/>
                </a:endParaRPr>
              </a:p>
            </p:txBody>
          </p:sp>
          <p:sp>
            <p:nvSpPr>
              <p:cNvPr id="81" name="Flowchart: Magnetic Disk 80"/>
              <p:cNvSpPr/>
              <p:nvPr/>
            </p:nvSpPr>
            <p:spPr bwMode="auto">
              <a:xfrm>
                <a:off x="5441576" y="5639970"/>
                <a:ext cx="645459" cy="770965"/>
              </a:xfrm>
              <a:prstGeom prst="flowChartMagneticDisk">
                <a:avLst/>
              </a:prstGeom>
              <a:gradFill>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16200000" scaled="1"/>
              </a:gradFill>
              <a:ln w="12700">
                <a:solidFill>
                  <a:schemeClr val="tx1"/>
                </a:solid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lstStyle/>
              <a:p>
                <a:pPr algn="ctr">
                  <a:lnSpc>
                    <a:spcPct val="80000"/>
                  </a:lnSpc>
                  <a:buClr>
                    <a:schemeClr val="tx2"/>
                  </a:buClr>
                  <a:defRPr/>
                </a:pPr>
                <a:r>
                  <a:rPr lang="en-US" altLang="zh-CN" sz="12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139700" dist="38100" dir="2700000" algn="tl">
                        <a:srgbClr val="000000">
                          <a:alpha val="86000"/>
                        </a:srgbClr>
                      </a:outerShdw>
                    </a:effectLst>
                  </a:rPr>
                  <a:t>SVR3 data</a:t>
                </a:r>
              </a:p>
            </p:txBody>
          </p:sp>
        </p:grpSp>
        <p:sp>
          <p:nvSpPr>
            <p:cNvPr id="35" name="TextBox 9"/>
            <p:cNvSpPr txBox="1">
              <a:spLocks noChangeArrowheads="1"/>
            </p:cNvSpPr>
            <p:nvPr/>
          </p:nvSpPr>
          <p:spPr bwMode="auto">
            <a:xfrm>
              <a:off x="4397261" y="4717931"/>
              <a:ext cx="722376" cy="517009"/>
            </a:xfrm>
            <a:prstGeom prst="roundRect">
              <a:avLst/>
            </a:prstGeom>
            <a:gradFill>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16200000" scaled="1"/>
            </a:gradFill>
            <a:ln>
              <a:noFill/>
            </a:ln>
            <a:effectLst>
              <a:outerShdw blurRad="50800" dist="38100" dir="5400000" algn="t" rotWithShape="0">
                <a:prstClr val="black">
                  <a:alpha val="40000"/>
                </a:prstClr>
              </a:outerShdw>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indent="-342900" algn="ctr" fontAlgn="base">
                <a:lnSpc>
                  <a:spcPct val="80000"/>
                </a:lnSpc>
                <a:spcBef>
                  <a:spcPct val="0"/>
                </a:spcBef>
                <a:spcAft>
                  <a:spcPts val="600"/>
                </a:spcAft>
                <a:buClr>
                  <a:schemeClr val="tx2"/>
                </a:buClr>
                <a:defRPr/>
              </a:pPr>
              <a:endParaRPr lang="en-US" sz="1400" b="1" spc="-50" dirty="0" smtClean="0">
                <a:ln w="3175">
                  <a:noFill/>
                </a:ln>
                <a:solidFill>
                  <a:schemeClr val="bg1"/>
                </a:solidFill>
                <a:effectLst>
                  <a:outerShdw blurRad="152400" dist="38100" dir="5400000" algn="t" rotWithShape="0">
                    <a:prstClr val="black">
                      <a:alpha val="70000"/>
                    </a:prstClr>
                  </a:outerShdw>
                </a:effectLst>
                <a:latin typeface="+mj-lt"/>
                <a:cs typeface="Arial" charset="0"/>
              </a:endParaRPr>
            </a:p>
            <a:p>
              <a:pPr algn="ctr" fontAlgn="base">
                <a:lnSpc>
                  <a:spcPct val="80000"/>
                </a:lnSpc>
                <a:spcBef>
                  <a:spcPct val="0"/>
                </a:spcBef>
                <a:spcAft>
                  <a:spcPts val="600"/>
                </a:spcAft>
                <a:buClr>
                  <a:schemeClr val="tx2"/>
                </a:buClr>
                <a:defRPr/>
              </a:pPr>
              <a:r>
                <a:rPr lang="en-US" altLang="zh-CN" sz="12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139700" dist="38100" dir="2700000" algn="tl">
                      <a:srgbClr val="000000">
                        <a:alpha val="86000"/>
                      </a:srgbClr>
                    </a:outerShdw>
                  </a:effectLst>
                </a:rPr>
                <a:t>Svr3</a:t>
              </a:r>
            </a:p>
            <a:p>
              <a:pPr indent="-342900" algn="ctr" fontAlgn="base">
                <a:lnSpc>
                  <a:spcPct val="80000"/>
                </a:lnSpc>
                <a:spcBef>
                  <a:spcPct val="0"/>
                </a:spcBef>
                <a:spcAft>
                  <a:spcPts val="600"/>
                </a:spcAft>
                <a:buClr>
                  <a:schemeClr val="tx2"/>
                </a:buClr>
                <a:defRPr/>
              </a:pPr>
              <a:endParaRPr lang="en-US" sz="1400" b="1" spc="-50" dirty="0">
                <a:ln w="3175">
                  <a:noFill/>
                </a:ln>
                <a:solidFill>
                  <a:schemeClr val="bg1"/>
                </a:solidFill>
                <a:effectLst>
                  <a:outerShdw blurRad="152400" dist="38100" dir="5400000" algn="t" rotWithShape="0">
                    <a:prstClr val="black">
                      <a:alpha val="70000"/>
                    </a:prstClr>
                  </a:outerShdw>
                </a:effectLst>
                <a:latin typeface="+mj-lt"/>
                <a:cs typeface="Arial" charset="0"/>
              </a:endParaRPr>
            </a:p>
          </p:txBody>
        </p:sp>
      </p:grpSp>
      <p:sp>
        <p:nvSpPr>
          <p:cNvPr id="43" name="Title 42"/>
          <p:cNvSpPr>
            <a:spLocks noGrp="1"/>
          </p:cNvSpPr>
          <p:nvPr>
            <p:ph type="title"/>
          </p:nvPr>
        </p:nvSpPr>
        <p:spPr/>
        <p:txBody>
          <a:bodyPr/>
          <a:lstStyle/>
          <a:p>
            <a:r>
              <a:rPr lang="zh-TW" altLang="en-US" sz="4000" dirty="0" smtClean="0"/>
              <a:t>藉 </a:t>
            </a:r>
            <a:r>
              <a:rPr lang="en-US" altLang="zh-TW" sz="4000" dirty="0" smtClean="0"/>
              <a:t>VMM+ DPM </a:t>
            </a:r>
            <a:r>
              <a:rPr lang="zh-TW" altLang="en-US" sz="4000" dirty="0" smtClean="0"/>
              <a:t>備援</a:t>
            </a:r>
            <a:endParaRPr lang="en-US" sz="40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sz="4000" dirty="0" smtClean="0"/>
              <a:t>SCOM+DPM</a:t>
            </a:r>
            <a:br>
              <a:rPr lang="en-US" altLang="zh-TW" sz="4000" dirty="0" smtClean="0"/>
            </a:br>
            <a:r>
              <a:rPr lang="zh-TW" altLang="en-US" sz="4000" dirty="0" smtClean="0"/>
              <a:t>完整的監測</a:t>
            </a:r>
            <a:r>
              <a:rPr lang="en-US" altLang="zh-TW" sz="4000" dirty="0" smtClean="0"/>
              <a:t>/</a:t>
            </a:r>
            <a:r>
              <a:rPr lang="zh-TW" altLang="en-US" sz="4000" dirty="0" smtClean="0"/>
              <a:t>備份及復原紀錄</a:t>
            </a:r>
            <a:endParaRPr lang="zh-TW" altLang="en-US" sz="4000" dirty="0"/>
          </a:p>
        </p:txBody>
      </p:sp>
      <p:grpSp>
        <p:nvGrpSpPr>
          <p:cNvPr id="11" name="群組 10"/>
          <p:cNvGrpSpPr/>
          <p:nvPr/>
        </p:nvGrpSpPr>
        <p:grpSpPr>
          <a:xfrm>
            <a:off x="785786" y="1785927"/>
            <a:ext cx="7170466" cy="4643469"/>
            <a:chOff x="950347" y="1643051"/>
            <a:chExt cx="7170466" cy="4643469"/>
          </a:xfrm>
        </p:grpSpPr>
        <p:pic>
          <p:nvPicPr>
            <p:cNvPr id="1029" name="Picture 5"/>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785918" y="1643051"/>
              <a:ext cx="6334895" cy="4000528"/>
            </a:xfrm>
            <a:prstGeom prst="rect">
              <a:avLst/>
            </a:prstGeom>
            <a:noFill/>
            <a:ln w="9525">
              <a:noFill/>
              <a:miter lim="800000"/>
              <a:headEnd/>
              <a:tailEnd/>
            </a:ln>
            <a:effectLst/>
          </p:spPr>
        </p:pic>
        <p:sp>
          <p:nvSpPr>
            <p:cNvPr id="10" name="矩形 9"/>
            <p:cNvSpPr/>
            <p:nvPr/>
          </p:nvSpPr>
          <p:spPr>
            <a:xfrm>
              <a:off x="1357290" y="2914420"/>
              <a:ext cx="3214710" cy="30294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28" name="Picture 4"/>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950347" y="2886102"/>
              <a:ext cx="4121719" cy="3400418"/>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000" dirty="0" smtClean="0"/>
              <a:t>願景 </a:t>
            </a:r>
            <a:r>
              <a:rPr lang="en-US" altLang="zh-TW" sz="4000" dirty="0" smtClean="0"/>
              <a:t>- </a:t>
            </a:r>
            <a:r>
              <a:rPr lang="en-US" sz="4000" dirty="0" smtClean="0"/>
              <a:t>Dynamic IT/Data Center</a:t>
            </a:r>
            <a:endParaRPr lang="zh-TW" altLang="en-US" sz="4000" dirty="0"/>
          </a:p>
        </p:txBody>
      </p:sp>
      <p:pic>
        <p:nvPicPr>
          <p:cNvPr id="4" name="Picture 20"/>
          <p:cNvPicPr>
            <a:picLocks noChangeAspect="1" noChangeArrowheads="1"/>
          </p:cNvPicPr>
          <p:nvPr/>
        </p:nvPicPr>
        <p:blipFill>
          <a:blip r:embed="rId2">
            <a:clrChange>
              <a:clrFrom>
                <a:srgbClr val="FFFFFF"/>
              </a:clrFrom>
              <a:clrTo>
                <a:srgbClr val="FFFFFF">
                  <a:alpha val="0"/>
                </a:srgbClr>
              </a:clrTo>
            </a:clrChange>
            <a:duotone>
              <a:schemeClr val="bg2">
                <a:shade val="45000"/>
                <a:satMod val="135000"/>
              </a:schemeClr>
              <a:prstClr val="white"/>
            </a:duotone>
          </a:blip>
          <a:srcRect/>
          <a:stretch>
            <a:fillRect/>
          </a:stretch>
        </p:blipFill>
        <p:spPr bwMode="auto">
          <a:xfrm>
            <a:off x="4134280" y="3322660"/>
            <a:ext cx="4648200" cy="3162300"/>
          </a:xfrm>
          <a:prstGeom prst="rect">
            <a:avLst/>
          </a:prstGeom>
          <a:noFill/>
          <a:ln w="9525">
            <a:noFill/>
            <a:miter lim="800000"/>
            <a:headEnd/>
            <a:tailEnd/>
          </a:ln>
        </p:spPr>
      </p:pic>
      <p:sp>
        <p:nvSpPr>
          <p:cNvPr id="5" name="Content Placeholder 1"/>
          <p:cNvSpPr>
            <a:spLocks noGrp="1"/>
          </p:cNvSpPr>
          <p:nvPr>
            <p:ph idx="1"/>
          </p:nvPr>
        </p:nvSpPr>
        <p:spPr>
          <a:xfrm>
            <a:off x="428596" y="1474627"/>
            <a:ext cx="7981950" cy="4983160"/>
          </a:xfrm>
        </p:spPr>
        <p:txBody>
          <a:bodyPr/>
          <a:lstStyle/>
          <a:p>
            <a:pPr>
              <a:spcBef>
                <a:spcPts val="0"/>
              </a:spcBef>
              <a:buNone/>
            </a:pPr>
            <a:endParaRPr lang="en-US" sz="2400" b="1" dirty="0" smtClean="0">
              <a:solidFill>
                <a:schemeClr val="accent2">
                  <a:lumMod val="75000"/>
                </a:schemeClr>
              </a:solidFill>
              <a:effectLst>
                <a:outerShdw blurRad="38100" dist="38100" dir="2700000" algn="tl">
                  <a:srgbClr val="000000">
                    <a:alpha val="43137"/>
                  </a:srgbClr>
                </a:outerShdw>
              </a:effectLst>
            </a:endParaRPr>
          </a:p>
          <a:p>
            <a:pPr lvl="1">
              <a:spcBef>
                <a:spcPts val="200"/>
              </a:spcBef>
            </a:pPr>
            <a:r>
              <a:rPr lang="en-US" sz="2000" dirty="0" smtClean="0"/>
              <a:t>Storage</a:t>
            </a:r>
          </a:p>
          <a:p>
            <a:pPr lvl="1">
              <a:spcBef>
                <a:spcPts val="0"/>
              </a:spcBef>
            </a:pPr>
            <a:r>
              <a:rPr lang="en-US" altLang="zh-TW" sz="2000" dirty="0" smtClean="0"/>
              <a:t>Network</a:t>
            </a:r>
            <a:endParaRPr lang="en-US" sz="2000" dirty="0" smtClean="0"/>
          </a:p>
          <a:p>
            <a:pPr>
              <a:spcBef>
                <a:spcPts val="0"/>
              </a:spcBef>
              <a:buNone/>
            </a:pPr>
            <a:endParaRPr lang="en-US" sz="2400" b="1" dirty="0" smtClean="0">
              <a:solidFill>
                <a:srgbClr val="C00000"/>
              </a:solidFill>
              <a:effectLst>
                <a:outerShdw blurRad="38100" dist="38100" dir="2700000" algn="tl">
                  <a:srgbClr val="000000">
                    <a:alpha val="43137"/>
                  </a:srgbClr>
                </a:outerShdw>
              </a:effectLst>
            </a:endParaRPr>
          </a:p>
          <a:p>
            <a:pPr>
              <a:spcBef>
                <a:spcPts val="0"/>
              </a:spcBef>
              <a:buNone/>
            </a:pPr>
            <a:endParaRPr lang="en-US" sz="2400" b="1" dirty="0" smtClean="0">
              <a:solidFill>
                <a:srgbClr val="C00000"/>
              </a:solidFill>
              <a:effectLst>
                <a:outerShdw blurRad="38100" dist="38100" dir="2700000" algn="tl">
                  <a:srgbClr val="000000">
                    <a:alpha val="43137"/>
                  </a:srgbClr>
                </a:outerShdw>
              </a:effectLst>
            </a:endParaRPr>
          </a:p>
          <a:p>
            <a:pPr lvl="1">
              <a:spcBef>
                <a:spcPts val="0"/>
              </a:spcBef>
            </a:pPr>
            <a:r>
              <a:rPr lang="zh-TW" altLang="en-US" sz="2000" dirty="0" smtClean="0"/>
              <a:t>有效率地維運</a:t>
            </a:r>
            <a:endParaRPr lang="en-US" sz="2000" dirty="0" smtClean="0"/>
          </a:p>
          <a:p>
            <a:pPr lvl="1">
              <a:spcBef>
                <a:spcPts val="0"/>
              </a:spcBef>
            </a:pPr>
            <a:r>
              <a:rPr lang="zh-TW" altLang="en-US" sz="2000" dirty="0" smtClean="0"/>
              <a:t>節能省碳</a:t>
            </a:r>
            <a:endParaRPr lang="en-US" sz="2000" dirty="0" smtClean="0"/>
          </a:p>
          <a:p>
            <a:pPr lvl="1">
              <a:spcBef>
                <a:spcPts val="0"/>
              </a:spcBef>
              <a:spcAft>
                <a:spcPts val="600"/>
              </a:spcAft>
            </a:pPr>
            <a:r>
              <a:rPr lang="zh-TW" altLang="en-US" sz="2000" dirty="0" smtClean="0"/>
              <a:t>妥善地運用資源</a:t>
            </a:r>
            <a:r>
              <a:rPr lang="en-US" sz="2000" dirty="0" smtClean="0"/>
              <a:t> </a:t>
            </a:r>
            <a:endParaRPr lang="en-US" sz="1600" dirty="0" smtClean="0"/>
          </a:p>
          <a:p>
            <a:pPr lvl="2">
              <a:spcBef>
                <a:spcPts val="0"/>
              </a:spcBef>
            </a:pPr>
            <a:r>
              <a:rPr lang="en-US" sz="1600" dirty="0" smtClean="0"/>
              <a:t>Storage</a:t>
            </a:r>
          </a:p>
          <a:p>
            <a:pPr lvl="2">
              <a:spcBef>
                <a:spcPts val="0"/>
              </a:spcBef>
            </a:pPr>
            <a:r>
              <a:rPr lang="en-US" sz="1600" dirty="0" smtClean="0"/>
              <a:t>Network</a:t>
            </a:r>
          </a:p>
          <a:p>
            <a:pPr lvl="2">
              <a:spcBef>
                <a:spcPts val="300"/>
              </a:spcBef>
            </a:pPr>
            <a:r>
              <a:rPr lang="zh-TW" altLang="en-US" sz="1600" dirty="0" smtClean="0"/>
              <a:t>電腦</a:t>
            </a:r>
            <a:endParaRPr lang="en-US" altLang="zh-TW" sz="2000" dirty="0" smtClean="0"/>
          </a:p>
          <a:p>
            <a:pPr marL="742950" lvl="2" indent="-342900">
              <a:spcBef>
                <a:spcPts val="0"/>
              </a:spcBef>
              <a:buFont typeface="Calibri" pitchFamily="34" charset="0"/>
              <a:buChar char="–"/>
            </a:pPr>
            <a:endParaRPr lang="en-US" altLang="zh-TW" sz="2000" dirty="0" smtClean="0"/>
          </a:p>
          <a:p>
            <a:pPr marL="742950" lvl="2" indent="-342900">
              <a:spcBef>
                <a:spcPts val="0"/>
              </a:spcBef>
              <a:buFont typeface="Calibri" pitchFamily="34" charset="0"/>
              <a:buChar char="–"/>
            </a:pPr>
            <a:endParaRPr lang="en-US" altLang="zh-TW" sz="2000" dirty="0" smtClean="0"/>
          </a:p>
          <a:p>
            <a:pPr marL="742950" lvl="2" indent="-342900">
              <a:spcBef>
                <a:spcPts val="500"/>
              </a:spcBef>
              <a:buFont typeface="Calibri" pitchFamily="34" charset="0"/>
              <a:buChar char="–"/>
            </a:pPr>
            <a:r>
              <a:rPr lang="zh-TW" altLang="en-US" sz="2000" dirty="0" smtClean="0"/>
              <a:t>實體環境只能做</a:t>
            </a:r>
            <a:r>
              <a:rPr lang="en-US" altLang="zh-TW" sz="2000" dirty="0" smtClean="0"/>
              <a:t>1</a:t>
            </a:r>
            <a:r>
              <a:rPr lang="zh-TW" altLang="en-US" sz="2000" dirty="0" smtClean="0"/>
              <a:t>次的</a:t>
            </a:r>
            <a:r>
              <a:rPr lang="en-US" altLang="zh-TW" sz="2000" dirty="0" smtClean="0"/>
              <a:t>, </a:t>
            </a:r>
          </a:p>
          <a:p>
            <a:pPr marL="742950" lvl="2" indent="-342900">
              <a:spcBef>
                <a:spcPts val="500"/>
              </a:spcBef>
              <a:buNone/>
            </a:pPr>
            <a:r>
              <a:rPr lang="en-US" altLang="zh-TW" sz="2000" dirty="0" smtClean="0"/>
              <a:t>	</a:t>
            </a:r>
            <a:r>
              <a:rPr lang="zh-TW" altLang="en-US" sz="2000" dirty="0" smtClean="0"/>
              <a:t>在虛擬環境中可做</a:t>
            </a:r>
            <a:r>
              <a:rPr lang="en-US" altLang="zh-TW" sz="2000" dirty="0" smtClean="0"/>
              <a:t>100</a:t>
            </a:r>
            <a:r>
              <a:rPr lang="zh-TW" altLang="en-US" sz="2000" dirty="0" smtClean="0"/>
              <a:t>次</a:t>
            </a:r>
            <a:endParaRPr lang="en-US" sz="2000" dirty="0" smtClean="0"/>
          </a:p>
          <a:p>
            <a:pPr>
              <a:spcBef>
                <a:spcPts val="0"/>
              </a:spcBef>
              <a:buNone/>
            </a:pPr>
            <a:endParaRPr lang="en-US" sz="2400" b="1" dirty="0" smtClean="0">
              <a:solidFill>
                <a:srgbClr val="C00000"/>
              </a:solidFill>
            </a:endParaRPr>
          </a:p>
          <a:p>
            <a:pPr>
              <a:spcBef>
                <a:spcPts val="0"/>
              </a:spcBef>
              <a:buFontTx/>
              <a:buNone/>
            </a:pPr>
            <a:endParaRPr lang="en-US" sz="2400" dirty="0" smtClean="0"/>
          </a:p>
        </p:txBody>
      </p:sp>
      <p:pic>
        <p:nvPicPr>
          <p:cNvPr id="7" name="Picture 7"/>
          <p:cNvPicPr>
            <a:picLocks noChangeAspect="1" noChangeArrowheads="1"/>
          </p:cNvPicPr>
          <p:nvPr/>
        </p:nvPicPr>
        <p:blipFill>
          <a:blip r:embed="rId3">
            <a:clrChange>
              <a:clrFrom>
                <a:srgbClr val="FFFFFF"/>
              </a:clrFrom>
              <a:clrTo>
                <a:srgbClr val="FFFFFF">
                  <a:alpha val="0"/>
                </a:srgbClr>
              </a:clrTo>
            </a:clrChange>
            <a:duotone>
              <a:schemeClr val="accent4">
                <a:shade val="45000"/>
                <a:satMod val="135000"/>
              </a:schemeClr>
              <a:prstClr val="white"/>
            </a:duotone>
          </a:blip>
          <a:srcRect/>
          <a:stretch>
            <a:fillRect/>
          </a:stretch>
        </p:blipFill>
        <p:spPr bwMode="auto">
          <a:xfrm>
            <a:off x="4856593" y="1646260"/>
            <a:ext cx="1143000" cy="1619250"/>
          </a:xfrm>
          <a:prstGeom prst="rect">
            <a:avLst/>
          </a:prstGeom>
          <a:noFill/>
          <a:ln w="9525" algn="ctr">
            <a:noFill/>
            <a:miter lim="800000"/>
            <a:headEnd/>
            <a:tailEnd/>
          </a:ln>
        </p:spPr>
      </p:pic>
      <p:pic>
        <p:nvPicPr>
          <p:cNvPr id="8" name="Picture 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447388" y="2380247"/>
            <a:ext cx="383279" cy="333013"/>
          </a:xfrm>
          <a:prstGeom prst="rect">
            <a:avLst/>
          </a:prstGeom>
          <a:noFill/>
          <a:ln w="9525" algn="ctr">
            <a:noFill/>
            <a:miter lim="800000"/>
            <a:headEnd/>
            <a:tailEnd/>
          </a:ln>
        </p:spPr>
      </p:pic>
      <p:pic>
        <p:nvPicPr>
          <p:cNvPr id="10" name="Picture 7"/>
          <p:cNvPicPr>
            <a:picLocks noChangeAspect="1" noChangeArrowheads="1"/>
          </p:cNvPicPr>
          <p:nvPr/>
        </p:nvPicPr>
        <p:blipFill>
          <a:blip r:embed="rId3">
            <a:clrChange>
              <a:clrFrom>
                <a:srgbClr val="FFFFFF"/>
              </a:clrFrom>
              <a:clrTo>
                <a:srgbClr val="FFFFFF">
                  <a:alpha val="0"/>
                </a:srgbClr>
              </a:clrTo>
            </a:clrChange>
            <a:duotone>
              <a:schemeClr val="accent4">
                <a:shade val="45000"/>
                <a:satMod val="135000"/>
              </a:schemeClr>
              <a:prstClr val="white"/>
            </a:duotone>
          </a:blip>
          <a:srcRect/>
          <a:stretch>
            <a:fillRect/>
          </a:stretch>
        </p:blipFill>
        <p:spPr bwMode="auto">
          <a:xfrm>
            <a:off x="6151993" y="1646260"/>
            <a:ext cx="1143000" cy="1619250"/>
          </a:xfrm>
          <a:prstGeom prst="rect">
            <a:avLst/>
          </a:prstGeom>
          <a:noFill/>
          <a:ln w="9525" algn="ctr">
            <a:noFill/>
            <a:miter lim="800000"/>
            <a:headEnd/>
            <a:tailEnd/>
          </a:ln>
        </p:spPr>
      </p:pic>
      <p:pic>
        <p:nvPicPr>
          <p:cNvPr id="11" name="Picture 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6742788" y="2380247"/>
            <a:ext cx="383279" cy="333013"/>
          </a:xfrm>
          <a:prstGeom prst="rect">
            <a:avLst/>
          </a:prstGeom>
          <a:noFill/>
          <a:ln w="9525" algn="ctr">
            <a:noFill/>
            <a:miter lim="800000"/>
            <a:headEnd/>
            <a:tailEnd/>
          </a:ln>
        </p:spPr>
      </p:pic>
      <p:pic>
        <p:nvPicPr>
          <p:cNvPr id="12" name="Picture 7"/>
          <p:cNvPicPr>
            <a:picLocks noChangeAspect="1" noChangeArrowheads="1"/>
          </p:cNvPicPr>
          <p:nvPr/>
        </p:nvPicPr>
        <p:blipFill>
          <a:blip r:embed="rId3">
            <a:clrChange>
              <a:clrFrom>
                <a:srgbClr val="FFFFFF"/>
              </a:clrFrom>
              <a:clrTo>
                <a:srgbClr val="FFFFFF">
                  <a:alpha val="0"/>
                </a:srgbClr>
              </a:clrTo>
            </a:clrChange>
            <a:duotone>
              <a:schemeClr val="accent4">
                <a:shade val="45000"/>
                <a:satMod val="135000"/>
              </a:schemeClr>
              <a:prstClr val="white"/>
            </a:duotone>
          </a:blip>
          <a:srcRect/>
          <a:stretch>
            <a:fillRect/>
          </a:stretch>
        </p:blipFill>
        <p:spPr bwMode="auto">
          <a:xfrm>
            <a:off x="7447393" y="1646260"/>
            <a:ext cx="1143000" cy="1619250"/>
          </a:xfrm>
          <a:prstGeom prst="rect">
            <a:avLst/>
          </a:prstGeom>
          <a:noFill/>
          <a:ln w="9525" algn="ctr">
            <a:noFill/>
            <a:miter lim="800000"/>
            <a:headEnd/>
            <a:tailEnd/>
          </a:ln>
        </p:spPr>
      </p:pic>
      <p:pic>
        <p:nvPicPr>
          <p:cNvPr id="13" name="Picture 9"/>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8037281" y="2381607"/>
            <a:ext cx="383279" cy="333013"/>
          </a:xfrm>
          <a:prstGeom prst="rect">
            <a:avLst/>
          </a:prstGeom>
          <a:noFill/>
          <a:ln w="9525" algn="ctr">
            <a:noFill/>
            <a:miter lim="800000"/>
            <a:headEnd/>
            <a:tailEnd/>
          </a:ln>
        </p:spPr>
      </p:pic>
      <p:cxnSp>
        <p:nvCxnSpPr>
          <p:cNvPr id="14" name="Straight Connector 26"/>
          <p:cNvCxnSpPr>
            <a:cxnSpLocks noChangeShapeType="1"/>
          </p:cNvCxnSpPr>
          <p:nvPr/>
        </p:nvCxnSpPr>
        <p:spPr bwMode="auto">
          <a:xfrm>
            <a:off x="5494768" y="3141685"/>
            <a:ext cx="587375" cy="327025"/>
          </a:xfrm>
          <a:prstGeom prst="line">
            <a:avLst/>
          </a:prstGeom>
          <a:noFill/>
          <a:ln w="9525" algn="ctr">
            <a:solidFill>
              <a:schemeClr val="bg2"/>
            </a:solidFill>
            <a:round/>
            <a:headEnd/>
            <a:tailEnd/>
          </a:ln>
        </p:spPr>
      </p:cxnSp>
      <p:cxnSp>
        <p:nvCxnSpPr>
          <p:cNvPr id="15" name="Straight Connector 28"/>
          <p:cNvCxnSpPr>
            <a:cxnSpLocks noChangeShapeType="1"/>
          </p:cNvCxnSpPr>
          <p:nvPr/>
        </p:nvCxnSpPr>
        <p:spPr bwMode="auto">
          <a:xfrm rot="5400000" flipH="1" flipV="1">
            <a:off x="6610780" y="3208360"/>
            <a:ext cx="304800" cy="76200"/>
          </a:xfrm>
          <a:prstGeom prst="line">
            <a:avLst/>
          </a:prstGeom>
          <a:noFill/>
          <a:ln w="9525" algn="ctr">
            <a:solidFill>
              <a:schemeClr val="bg2"/>
            </a:solidFill>
            <a:round/>
            <a:headEnd/>
            <a:tailEnd/>
          </a:ln>
        </p:spPr>
      </p:cxnSp>
      <p:cxnSp>
        <p:nvCxnSpPr>
          <p:cNvPr id="16" name="Straight Connector 36"/>
          <p:cNvCxnSpPr>
            <a:cxnSpLocks noChangeShapeType="1"/>
          </p:cNvCxnSpPr>
          <p:nvPr/>
        </p:nvCxnSpPr>
        <p:spPr bwMode="auto">
          <a:xfrm flipV="1">
            <a:off x="7148943" y="3109935"/>
            <a:ext cx="392112" cy="260350"/>
          </a:xfrm>
          <a:prstGeom prst="line">
            <a:avLst/>
          </a:prstGeom>
          <a:noFill/>
          <a:ln w="9525" algn="ctr">
            <a:solidFill>
              <a:schemeClr val="bg2"/>
            </a:solidFill>
            <a:round/>
            <a:headEnd/>
            <a:tailEnd/>
          </a:ln>
        </p:spPr>
      </p:cxnSp>
      <p:sp>
        <p:nvSpPr>
          <p:cNvPr id="19" name="Rounded Rectangle 29"/>
          <p:cNvSpPr/>
          <p:nvPr/>
        </p:nvSpPr>
        <p:spPr bwMode="auto">
          <a:xfrm>
            <a:off x="562380" y="5028346"/>
            <a:ext cx="3714776" cy="571504"/>
          </a:xfrm>
          <a:prstGeom prst="roundRect">
            <a:avLst>
              <a:gd name="adj" fmla="val 13520"/>
            </a:avLst>
          </a:prstGeom>
          <a:solidFill>
            <a:schemeClr val="lt1">
              <a:alpha val="30000"/>
            </a:schemeClr>
          </a:solidFill>
          <a:ln w="12700">
            <a:solidFill>
              <a:schemeClr val="bg1">
                <a:lumMod val="85000"/>
              </a:schemeClr>
            </a:solidFill>
          </a:ln>
        </p:spPr>
        <p:style>
          <a:lnRef idx="2">
            <a:schemeClr val="accent3"/>
          </a:lnRef>
          <a:fillRef idx="1">
            <a:schemeClr val="lt1"/>
          </a:fillRef>
          <a:effectRef idx="0">
            <a:schemeClr val="accent3"/>
          </a:effectRef>
          <a:fontRef idx="minor">
            <a:schemeClr val="dk1"/>
          </a:fontRef>
        </p:style>
        <p:txBody>
          <a:bodyPr tIns="45720" rtlCol="0" anchor="ctr" anchorCtr="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indent="-286922">
              <a:lnSpc>
                <a:spcPct val="90000"/>
              </a:lnSpc>
              <a:spcBef>
                <a:spcPct val="30000"/>
              </a:spcBef>
              <a:buClr>
                <a:schemeClr val="tx2"/>
              </a:buClr>
              <a:buSzPct val="95000"/>
              <a:buFont typeface="Arial" pitchFamily="34" charset="0"/>
              <a:buChar char="•"/>
              <a:tabLst>
                <a:tab pos="514476" algn="l"/>
              </a:tabLst>
              <a:defRPr/>
            </a:pPr>
            <a:r>
              <a:rPr lang="zh-TW" altLang="en-US" sz="2400" b="1" dirty="0" smtClean="0">
                <a:ln>
                  <a:prstDash val="solid"/>
                </a:ln>
                <a:solidFill>
                  <a:srgbClr val="800000"/>
                </a:solidFill>
                <a:effectLst>
                  <a:outerShdw blurRad="88000" dist="50800" dir="5040000" algn="tl">
                    <a:schemeClr val="accent4">
                      <a:tint val="80000"/>
                      <a:satMod val="250000"/>
                      <a:alpha val="45000"/>
                    </a:schemeClr>
                  </a:outerShdw>
                </a:effectLst>
                <a:latin typeface="微軟正黑體 (本文)"/>
              </a:rPr>
              <a:t>藉虛擬技術提供機動性</a:t>
            </a:r>
            <a:r>
              <a:rPr lang="en-US" altLang="zh-TW" sz="2400" b="1" dirty="0" smtClean="0">
                <a:ln>
                  <a:prstDash val="solid"/>
                </a:ln>
                <a:solidFill>
                  <a:srgbClr val="800000"/>
                </a:solidFill>
                <a:effectLst>
                  <a:outerShdw blurRad="88000" dist="50800" dir="5040000" algn="tl">
                    <a:schemeClr val="accent4">
                      <a:tint val="80000"/>
                      <a:satMod val="250000"/>
                      <a:alpha val="45000"/>
                    </a:schemeClr>
                  </a:outerShdw>
                </a:effectLst>
                <a:latin typeface="微軟正黑體 (本文)"/>
              </a:rPr>
              <a:t>:</a:t>
            </a:r>
            <a:endParaRPr lang="zh-TW" altLang="en-US" sz="2400" b="1" dirty="0" smtClean="0">
              <a:ln>
                <a:prstDash val="solid"/>
              </a:ln>
              <a:solidFill>
                <a:srgbClr val="800000"/>
              </a:solidFill>
              <a:effectLst>
                <a:outerShdw blurRad="88000" dist="50800" dir="5040000" algn="tl">
                  <a:schemeClr val="accent4">
                    <a:tint val="80000"/>
                    <a:satMod val="250000"/>
                    <a:alpha val="45000"/>
                  </a:schemeClr>
                </a:outerShdw>
              </a:effectLst>
              <a:latin typeface="微軟正黑體 (本文)"/>
            </a:endParaRPr>
          </a:p>
        </p:txBody>
      </p:sp>
      <p:sp>
        <p:nvSpPr>
          <p:cNvPr id="20" name="Rounded Rectangle 29"/>
          <p:cNvSpPr/>
          <p:nvPr/>
        </p:nvSpPr>
        <p:spPr bwMode="auto">
          <a:xfrm>
            <a:off x="562380" y="1357298"/>
            <a:ext cx="3714776" cy="571504"/>
          </a:xfrm>
          <a:prstGeom prst="roundRect">
            <a:avLst>
              <a:gd name="adj" fmla="val 13520"/>
            </a:avLst>
          </a:prstGeom>
          <a:solidFill>
            <a:schemeClr val="lt1">
              <a:alpha val="30000"/>
            </a:schemeClr>
          </a:solidFill>
          <a:ln w="12700">
            <a:solidFill>
              <a:schemeClr val="bg1">
                <a:lumMod val="85000"/>
              </a:schemeClr>
            </a:solidFill>
          </a:ln>
        </p:spPr>
        <p:style>
          <a:lnRef idx="2">
            <a:schemeClr val="accent3"/>
          </a:lnRef>
          <a:fillRef idx="1">
            <a:schemeClr val="lt1"/>
          </a:fillRef>
          <a:effectRef idx="0">
            <a:schemeClr val="accent3"/>
          </a:effectRef>
          <a:fontRef idx="minor">
            <a:schemeClr val="dk1"/>
          </a:fontRef>
        </p:style>
        <p:txBody>
          <a:bodyPr tIns="45720" rtlCol="0" anchor="ctr" anchorCtr="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indent="-286922">
              <a:lnSpc>
                <a:spcPct val="90000"/>
              </a:lnSpc>
              <a:spcBef>
                <a:spcPct val="30000"/>
              </a:spcBef>
              <a:buClr>
                <a:schemeClr val="tx2"/>
              </a:buClr>
              <a:buSzPct val="95000"/>
              <a:buFont typeface="Arial" pitchFamily="34" charset="0"/>
              <a:buChar char="•"/>
              <a:tabLst>
                <a:tab pos="514476" algn="l"/>
              </a:tabLst>
              <a:defRPr/>
            </a:pPr>
            <a:r>
              <a:rPr lang="zh-TW" altLang="en-US" sz="2400" b="1" dirty="0" smtClean="0">
                <a:ln>
                  <a:prstDash val="solid"/>
                </a:ln>
                <a:solidFill>
                  <a:srgbClr val="800000"/>
                </a:solidFill>
                <a:effectLst>
                  <a:outerShdw blurRad="88000" dist="50800" dir="5040000" algn="tl">
                    <a:schemeClr val="accent4">
                      <a:tint val="80000"/>
                      <a:satMod val="250000"/>
                      <a:alpha val="45000"/>
                    </a:schemeClr>
                  </a:outerShdw>
                </a:effectLst>
                <a:latin typeface="微軟正黑體 (本文)"/>
              </a:rPr>
              <a:t>依資源狀態機動配置</a:t>
            </a:r>
            <a:r>
              <a:rPr lang="en-US" altLang="zh-TW" sz="2400" b="1" dirty="0" smtClean="0">
                <a:ln>
                  <a:prstDash val="solid"/>
                </a:ln>
                <a:solidFill>
                  <a:srgbClr val="800000"/>
                </a:solidFill>
                <a:effectLst>
                  <a:outerShdw blurRad="88000" dist="50800" dir="5040000" algn="tl">
                    <a:schemeClr val="accent4">
                      <a:tint val="80000"/>
                      <a:satMod val="250000"/>
                      <a:alpha val="45000"/>
                    </a:schemeClr>
                  </a:outerShdw>
                </a:effectLst>
                <a:latin typeface="微軟正黑體 (本文)"/>
              </a:rPr>
              <a:t>:</a:t>
            </a:r>
            <a:endParaRPr lang="en-US" altLang="en-US" sz="2400" b="1" dirty="0" smtClean="0">
              <a:ln>
                <a:prstDash val="solid"/>
              </a:ln>
              <a:solidFill>
                <a:srgbClr val="800000"/>
              </a:solidFill>
              <a:effectLst>
                <a:outerShdw blurRad="88000" dist="50800" dir="5040000" algn="tl">
                  <a:schemeClr val="accent4">
                    <a:tint val="80000"/>
                    <a:satMod val="250000"/>
                    <a:alpha val="45000"/>
                  </a:schemeClr>
                </a:outerShdw>
              </a:effectLst>
              <a:latin typeface="微軟正黑體 (本文)"/>
            </a:endParaRPr>
          </a:p>
        </p:txBody>
      </p:sp>
      <p:sp>
        <p:nvSpPr>
          <p:cNvPr id="21" name="Rounded Rectangle 29"/>
          <p:cNvSpPr/>
          <p:nvPr/>
        </p:nvSpPr>
        <p:spPr bwMode="auto">
          <a:xfrm>
            <a:off x="562380" y="2555726"/>
            <a:ext cx="3714776" cy="571504"/>
          </a:xfrm>
          <a:prstGeom prst="roundRect">
            <a:avLst>
              <a:gd name="adj" fmla="val 13520"/>
            </a:avLst>
          </a:prstGeom>
          <a:solidFill>
            <a:schemeClr val="lt1">
              <a:alpha val="30000"/>
            </a:schemeClr>
          </a:solidFill>
          <a:ln w="12700">
            <a:solidFill>
              <a:schemeClr val="bg1">
                <a:lumMod val="85000"/>
              </a:schemeClr>
            </a:solidFill>
          </a:ln>
        </p:spPr>
        <p:style>
          <a:lnRef idx="2">
            <a:schemeClr val="accent3"/>
          </a:lnRef>
          <a:fillRef idx="1">
            <a:schemeClr val="lt1"/>
          </a:fillRef>
          <a:effectRef idx="0">
            <a:schemeClr val="accent3"/>
          </a:effectRef>
          <a:fontRef idx="minor">
            <a:schemeClr val="dk1"/>
          </a:fontRef>
        </p:style>
        <p:txBody>
          <a:bodyPr tIns="45720" rtlCol="0" anchor="ctr" anchorCtr="0">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indent="-286922">
              <a:lnSpc>
                <a:spcPct val="90000"/>
              </a:lnSpc>
              <a:spcBef>
                <a:spcPct val="30000"/>
              </a:spcBef>
              <a:buClr>
                <a:schemeClr val="tx2"/>
              </a:buClr>
              <a:buSzPct val="95000"/>
              <a:buFont typeface="Arial" pitchFamily="34" charset="0"/>
              <a:buChar char="•"/>
              <a:tabLst>
                <a:tab pos="514476" algn="l"/>
              </a:tabLst>
              <a:defRPr/>
            </a:pPr>
            <a:r>
              <a:rPr lang="zh-TW" altLang="en-US" sz="2400" b="1" dirty="0" smtClean="0">
                <a:ln>
                  <a:prstDash val="solid"/>
                </a:ln>
                <a:solidFill>
                  <a:srgbClr val="800000"/>
                </a:solidFill>
                <a:effectLst>
                  <a:outerShdw blurRad="88000" dist="50800" dir="5040000" algn="tl">
                    <a:schemeClr val="accent4">
                      <a:tint val="80000"/>
                      <a:satMod val="250000"/>
                      <a:alpha val="45000"/>
                    </a:schemeClr>
                  </a:outerShdw>
                </a:effectLst>
                <a:latin typeface="微軟正黑體 (本文)"/>
              </a:rPr>
              <a:t>更有效率地維運</a:t>
            </a:r>
            <a:r>
              <a:rPr lang="en-US" altLang="zh-TW" sz="2400" b="1" dirty="0" smtClean="0">
                <a:ln>
                  <a:prstDash val="solid"/>
                </a:ln>
                <a:solidFill>
                  <a:srgbClr val="800000"/>
                </a:solidFill>
                <a:effectLst>
                  <a:outerShdw blurRad="88000" dist="50800" dir="5040000" algn="tl">
                    <a:schemeClr val="accent4">
                      <a:tint val="80000"/>
                      <a:satMod val="250000"/>
                      <a:alpha val="45000"/>
                    </a:schemeClr>
                  </a:outerShdw>
                </a:effectLst>
                <a:latin typeface="微軟正黑體 (本文)"/>
              </a:rPr>
              <a:t>:</a:t>
            </a:r>
            <a:endParaRPr lang="zh-TW" altLang="en-US" sz="2400" b="1" dirty="0" smtClean="0">
              <a:ln>
                <a:prstDash val="solid"/>
              </a:ln>
              <a:solidFill>
                <a:srgbClr val="800000"/>
              </a:solidFill>
              <a:effectLst>
                <a:outerShdw blurRad="88000" dist="50800" dir="5040000" algn="tl">
                  <a:schemeClr val="accent4">
                    <a:tint val="80000"/>
                    <a:satMod val="250000"/>
                    <a:alpha val="45000"/>
                  </a:schemeClr>
                </a:outerShdw>
              </a:effectLst>
              <a:latin typeface="微軟正黑體 (本文)"/>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par>
                                <p:cTn id="11" presetID="9"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dissolv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44" presetClass="path" presetSubtype="0" accel="50000" decel="50000" fill="hold" nodeType="clickEffect">
                                  <p:stCondLst>
                                    <p:cond delay="0"/>
                                  </p:stCondLst>
                                  <p:childTnLst>
                                    <p:animMotion origin="layout" path="M -2.5E-6 -0.00972 L -0.03784 -0.1044 C -0.04566 -0.12523 -0.05712 -0.13588 -0.06979 -0.13588 C -0.08333 -0.13588 -0.09444 -0.12523 -0.10225 -0.1044 L -0.13906 -0.00972 " pathEditMode="relative" rAng="0" ptsTypes="FffFF">
                                      <p:cBhvr>
                                        <p:cTn id="17" dur="2000" fill="hold"/>
                                        <p:tgtEl>
                                          <p:spTgt spid="13"/>
                                        </p:tgtEl>
                                        <p:attrNameLst>
                                          <p:attrName>ppt_x</p:attrName>
                                          <p:attrName>ppt_y</p:attrName>
                                        </p:attrNameLst>
                                      </p:cBhvr>
                                      <p:rCtr x="-70" y="-63"/>
                                    </p:animMotion>
                                  </p:childTnLst>
                                </p:cTn>
                              </p:par>
                              <p:par>
                                <p:cTn id="18" presetID="22" presetClass="exit" presetSubtype="4" fill="hold" nodeType="withEffect">
                                  <p:stCondLst>
                                    <p:cond delay="0"/>
                                  </p:stCondLst>
                                  <p:childTnLst>
                                    <p:animEffect transition="out" filter="wipe(down)">
                                      <p:cBhvr>
                                        <p:cTn id="19" dur="500"/>
                                        <p:tgtEl>
                                          <p:spTgt spid="12"/>
                                        </p:tgtEl>
                                      </p:cBhvr>
                                    </p:animEffect>
                                    <p:set>
                                      <p:cBhvr>
                                        <p:cTn id="20" dur="1" fill="hold">
                                          <p:stCondLst>
                                            <p:cond delay="499"/>
                                          </p:stCondLst>
                                        </p:cTn>
                                        <p:tgtEl>
                                          <p:spTgt spid="12"/>
                                        </p:tgtEl>
                                        <p:attrNameLst>
                                          <p:attrName>style.visibility</p:attrName>
                                        </p:attrNameLst>
                                      </p:cBhvr>
                                      <p:to>
                                        <p:strVal val="hidden"/>
                                      </p:to>
                                    </p:set>
                                  </p:childTnLst>
                                </p:cTn>
                              </p:par>
                              <p:par>
                                <p:cTn id="21" presetID="22" presetClass="exit" presetSubtype="4" fill="hold" nodeType="withEffect">
                                  <p:stCondLst>
                                    <p:cond delay="0"/>
                                  </p:stCondLst>
                                  <p:childTnLst>
                                    <p:animEffect transition="out" filter="wipe(down)">
                                      <p:cBhvr>
                                        <p:cTn id="22" dur="500"/>
                                        <p:tgtEl>
                                          <p:spTgt spid="16"/>
                                        </p:tgtEl>
                                      </p:cBhvr>
                                    </p:animEffect>
                                    <p:set>
                                      <p:cBhvr>
                                        <p:cTn id="23"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857224" y="1643050"/>
            <a:ext cx="8001056" cy="1523494"/>
          </a:xfrm>
          <a:prstGeom prst="rect">
            <a:avLst/>
          </a:prstGeom>
        </p:spPr>
        <p:txBody>
          <a:bodyPr vert="horz" wrap="square" lIns="0" tIns="0" rIns="0" bIns="0" rtlCol="0" anchor="b" anchorCtr="0">
            <a:noAutofit/>
          </a:bodyPr>
          <a:lstStyle/>
          <a:p>
            <a:pPr lvl="0" defTabSz="914363" fontAlgn="auto">
              <a:lnSpc>
                <a:spcPct val="90000"/>
              </a:lnSpc>
              <a:spcAft>
                <a:spcPts val="0"/>
              </a:spcAft>
            </a:pPr>
            <a:r>
              <a:rPr kumimoji="0" lang="en-US" sz="4400" b="1" i="0" u="none" strike="noStrike" kern="1200" cap="none" spc="-100" normalizeH="0" baseline="0" noProof="0" dirty="0" smtClean="0">
                <a:ln w="3175">
                  <a:noFill/>
                </a:ln>
                <a:solidFill>
                  <a:schemeClr val="bg2">
                    <a:lumMod val="50000"/>
                  </a:schemeClr>
                </a:solidFill>
                <a:effectLst>
                  <a:outerShdw blurRad="38100" dist="38100" dir="2700000" algn="tl">
                    <a:srgbClr val="000000">
                      <a:alpha val="43137"/>
                    </a:srgbClr>
                  </a:outerShdw>
                </a:effectLst>
                <a:uLnTx/>
                <a:uFillTx/>
                <a:latin typeface="Calibri" pitchFamily="34" charset="0"/>
                <a:ea typeface="+mn-ea"/>
                <a:cs typeface="Arial" charset="0"/>
              </a:rPr>
              <a:t/>
            </a:r>
            <a:br>
              <a:rPr kumimoji="0" lang="en-US" sz="4400" b="1" i="0" u="none" strike="noStrike" kern="1200" cap="none" spc="-100" normalizeH="0" baseline="0" noProof="0" dirty="0" smtClean="0">
                <a:ln w="3175">
                  <a:noFill/>
                </a:ln>
                <a:solidFill>
                  <a:schemeClr val="bg2">
                    <a:lumMod val="50000"/>
                  </a:schemeClr>
                </a:solidFill>
                <a:effectLst>
                  <a:outerShdw blurRad="38100" dist="38100" dir="2700000" algn="tl">
                    <a:srgbClr val="000000">
                      <a:alpha val="43137"/>
                    </a:srgbClr>
                  </a:outerShdw>
                </a:effectLst>
                <a:uLnTx/>
                <a:uFillTx/>
                <a:latin typeface="Calibri" pitchFamily="34" charset="0"/>
                <a:ea typeface="+mn-ea"/>
                <a:cs typeface="Arial" charset="0"/>
              </a:rPr>
            </a:br>
            <a:r>
              <a:rPr kumimoji="0" lang="en-US" sz="3200" b="1" spc="-100" dirty="0" smtClean="0">
                <a:ln w="3175">
                  <a:noFill/>
                </a:ln>
                <a:solidFill>
                  <a:schemeClr val="bg2">
                    <a:lumMod val="50000"/>
                  </a:schemeClr>
                </a:solidFill>
                <a:effectLst>
                  <a:outerShdw blurRad="38100" dist="38100" dir="2700000" algn="tl">
                    <a:srgbClr val="000000">
                      <a:alpha val="43137"/>
                    </a:srgbClr>
                  </a:outerShdw>
                </a:effectLst>
                <a:latin typeface="Calibri" pitchFamily="34" charset="0"/>
                <a:ea typeface="+mn-ea"/>
                <a:cs typeface="Arial" charset="0"/>
              </a:rPr>
              <a:t>System Center Virtual Machine Manager 2008</a:t>
            </a:r>
          </a:p>
          <a:p>
            <a:pPr lvl="0" defTabSz="914363" fontAlgn="auto">
              <a:lnSpc>
                <a:spcPct val="90000"/>
              </a:lnSpc>
              <a:spcAft>
                <a:spcPts val="0"/>
              </a:spcAft>
            </a:pPr>
            <a:r>
              <a:rPr kumimoji="0" lang="en-US" sz="3200" b="1" spc="-100" dirty="0" smtClean="0">
                <a:ln w="3175">
                  <a:noFill/>
                </a:ln>
                <a:solidFill>
                  <a:schemeClr val="bg2">
                    <a:lumMod val="50000"/>
                  </a:schemeClr>
                </a:solidFill>
                <a:effectLst>
                  <a:outerShdw blurRad="38100" dist="38100" dir="2700000" algn="tl">
                    <a:srgbClr val="000000">
                      <a:alpha val="43137"/>
                    </a:srgbClr>
                  </a:outerShdw>
                </a:effectLst>
                <a:latin typeface="Calibri" pitchFamily="34" charset="0"/>
                <a:ea typeface="+mn-ea"/>
                <a:cs typeface="Arial" charset="0"/>
              </a:rPr>
              <a:t>System Center Operations Manager 2007 SP1</a:t>
            </a:r>
          </a:p>
        </p:txBody>
      </p:sp>
      <p:sp>
        <p:nvSpPr>
          <p:cNvPr id="8" name="Text Placeholder 3"/>
          <p:cNvSpPr txBox="1">
            <a:spLocks/>
          </p:cNvSpPr>
          <p:nvPr/>
        </p:nvSpPr>
        <p:spPr>
          <a:xfrm>
            <a:off x="785786" y="3281748"/>
            <a:ext cx="6994950" cy="1384994"/>
          </a:xfrm>
          <a:prstGeom prst="rect">
            <a:avLst/>
          </a:prstGeom>
          <a:effectLst>
            <a:glow rad="101600">
              <a:schemeClr val="accent2">
                <a:satMod val="175000"/>
                <a:alpha val="40000"/>
              </a:schemeClr>
            </a:glow>
          </a:effectLst>
          <a:scene3d>
            <a:camera prst="orthographicFront"/>
            <a:lightRig rig="contrasting" dir="t"/>
          </a:scene3d>
          <a:sp3d/>
        </p:spPr>
        <p:txBody>
          <a:bodyPr vert="horz" wrap="square" lIns="0" tIns="0" rIns="0" bIns="0" rtlCol="0" anchor="t" anchorCtr="0">
            <a:noAutofit/>
            <a:scene3d>
              <a:camera prst="orthographicFront"/>
              <a:lightRig rig="soft" dir="t">
                <a:rot lat="0" lon="0" rev="10800000"/>
              </a:lightRig>
            </a:scene3d>
            <a:sp3d>
              <a:bevelT w="27940" h="12700"/>
              <a:contourClr>
                <a:srgbClr val="DDDDDD"/>
              </a:contourClr>
            </a:sp3d>
          </a:bodyPr>
          <a:lstStyle/>
          <a:p>
            <a:pPr marL="0" marR="0" lvl="0" indent="0" algn="l" defTabSz="914363" rtl="0" eaLnBrk="1" fontAlgn="auto" latinLnBrk="0" hangingPunct="1">
              <a:lnSpc>
                <a:spcPct val="90000"/>
              </a:lnSpc>
              <a:spcBef>
                <a:spcPct val="20000"/>
              </a:spcBef>
              <a:spcAft>
                <a:spcPts val="0"/>
              </a:spcAft>
              <a:buClrTx/>
              <a:buSzPct val="120000"/>
              <a:buFont typeface="Arial" pitchFamily="34" charset="0"/>
              <a:buNone/>
              <a:tabLst/>
              <a:defRPr/>
            </a:pPr>
            <a:r>
              <a:rPr kumimoji="0" lang="en-US" sz="10000" b="1" i="0" u="none" strike="noStrike" kern="1200" spc="150" normalizeH="0" baseline="0" noProof="0" dirty="0" smtClean="0">
                <a:ln w="11430"/>
                <a:solidFill>
                  <a:srgbClr val="F8F8F8"/>
                </a:solidFill>
                <a:effectLst>
                  <a:glow rad="63500">
                    <a:schemeClr val="accent4">
                      <a:satMod val="175000"/>
                      <a:alpha val="40000"/>
                    </a:schemeClr>
                  </a:glow>
                  <a:outerShdw blurRad="25400" algn="tl" rotWithShape="0">
                    <a:srgbClr val="000000">
                      <a:alpha val="43000"/>
                    </a:srgbClr>
                  </a:outerShdw>
                </a:effectLst>
                <a:uLnTx/>
                <a:uFillTx/>
                <a:latin typeface="Calibri" pitchFamily="34" charset="0"/>
                <a:ea typeface="+mn-ea"/>
                <a:cs typeface="+mn-cs"/>
              </a:rPr>
              <a:t>DEMO</a:t>
            </a:r>
            <a:r>
              <a:rPr kumimoji="0" lang="en-US" sz="10000" b="1" i="0" u="none" strike="noStrike" kern="1200" spc="150" normalizeH="0" baseline="0" noProof="0" dirty="0" smtClean="0">
                <a:ln w="11430"/>
                <a:solidFill>
                  <a:srgbClr val="F8F8F8"/>
                </a:solidFill>
                <a:effectLst>
                  <a:outerShdw blurRad="25400" algn="tl" rotWithShape="0">
                    <a:srgbClr val="000000">
                      <a:alpha val="43000"/>
                    </a:srgbClr>
                  </a:outerShdw>
                </a:effectLst>
                <a:uLnTx/>
                <a:uFillTx/>
                <a:latin typeface="Calibri" pitchFamily="34" charset="0"/>
                <a:ea typeface="+mn-ea"/>
                <a:cs typeface="+mn-cs"/>
              </a:rPr>
              <a:t> </a:t>
            </a:r>
            <a:endParaRPr kumimoji="0" lang="en-US" sz="10000" b="1" i="0" u="none" strike="noStrike" kern="1200" spc="150" normalizeH="0" baseline="0" noProof="0" dirty="0">
              <a:ln w="11430"/>
              <a:solidFill>
                <a:srgbClr val="F8F8F8"/>
              </a:solidFill>
              <a:effectLst>
                <a:outerShdw blurRad="25400" algn="tl" rotWithShape="0">
                  <a:srgbClr val="000000">
                    <a:alpha val="43000"/>
                  </a:srgbClr>
                </a:outerShdw>
              </a:effectLst>
              <a:uLnTx/>
              <a:uFillTx/>
              <a:latin typeface="Calibri" pitchFamily="34" charset="0"/>
              <a:ea typeface="+mn-ea"/>
              <a:cs typeface="+mn-cs"/>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bwMode="auto">
          <a:xfrm>
            <a:off x="512952" y="1397618"/>
            <a:ext cx="8058614" cy="4352675"/>
          </a:xfrm>
          <a:prstGeom prst="roundRect">
            <a:avLst>
              <a:gd name="adj" fmla="val 8257"/>
            </a:avLst>
          </a:prstGeom>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003">
            <a:schemeClr val="dk2"/>
          </a:fillRef>
          <a:effectRef idx="0">
            <a:schemeClr val="accent1"/>
          </a:effectRef>
          <a:fontRef idx="minor">
            <a:schemeClr val="lt1"/>
          </a:fontRef>
        </p:style>
        <p:txBody>
          <a:bodyPr wrap="square" lIns="182880" tIns="182880" rIns="182880" bIns="182880">
            <a:spAutoFit/>
          </a:bodyPr>
          <a:lstStyle/>
          <a:p>
            <a:pPr>
              <a:lnSpc>
                <a:spcPct val="80000"/>
              </a:lnSpc>
              <a:spcBef>
                <a:spcPts val="2000"/>
              </a:spcBef>
              <a:buClr>
                <a:schemeClr val="tx2"/>
              </a:buClr>
              <a:buSzPct val="80000"/>
              <a:buNone/>
              <a:defRPr/>
            </a:pPr>
            <a:r>
              <a:rPr lang="en-US" altLang="zh-CN" sz="28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Microsoft Virtualization Homepage</a:t>
            </a:r>
          </a:p>
          <a:p>
            <a:pPr defTabSz="914327">
              <a:lnSpc>
                <a:spcPct val="90000"/>
              </a:lnSpc>
              <a:spcBef>
                <a:spcPts val="300"/>
              </a:spcBef>
              <a:buClr>
                <a:schemeClr val="tx2"/>
              </a:buClr>
              <a:buSzPct val="95000"/>
              <a:buNone/>
              <a:defRPr/>
            </a:pPr>
            <a:r>
              <a:rPr lang="en-US" altLang="ja-JP" dirty="0" smtClean="0">
                <a:solidFill>
                  <a:schemeClr val="bg1"/>
                </a:solidFill>
                <a:hlinkClick r:id="rId3"/>
              </a:rPr>
              <a:t>http://www.microsoft.com/virtualization</a:t>
            </a:r>
            <a:endParaRPr lang="en-US" altLang="ja-JP" dirty="0" smtClean="0">
              <a:solidFill>
                <a:schemeClr val="bg1"/>
              </a:solidFill>
            </a:endParaRPr>
          </a:p>
          <a:p>
            <a:pPr>
              <a:lnSpc>
                <a:spcPct val="80000"/>
              </a:lnSpc>
              <a:spcBef>
                <a:spcPts val="2000"/>
              </a:spcBef>
              <a:buClr>
                <a:schemeClr val="tx2"/>
              </a:buClr>
              <a:buSzPct val="80000"/>
              <a:buNone/>
              <a:defRPr/>
            </a:pPr>
            <a:r>
              <a:rPr lang="en-US" altLang="zh-CN" sz="28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Microsoft System Center Homepage</a:t>
            </a:r>
          </a:p>
          <a:p>
            <a:pPr defTabSz="914327">
              <a:lnSpc>
                <a:spcPct val="90000"/>
              </a:lnSpc>
              <a:spcBef>
                <a:spcPts val="300"/>
              </a:spcBef>
              <a:buClr>
                <a:schemeClr val="tx2"/>
              </a:buClr>
              <a:buSzPct val="95000"/>
              <a:buNone/>
              <a:defRPr/>
            </a:pPr>
            <a:r>
              <a:rPr lang="en-US" altLang="ja-JP" dirty="0" smtClean="0">
                <a:hlinkClick r:id="rId4"/>
              </a:rPr>
              <a:t>http://www.microsoft.com/systemcenter/</a:t>
            </a:r>
            <a:endParaRPr lang="en-US" sz="2800" dirty="0" smtClean="0">
              <a:hlinkClick r:id="rId3"/>
            </a:endParaRPr>
          </a:p>
          <a:p>
            <a:pPr>
              <a:lnSpc>
                <a:spcPct val="80000"/>
              </a:lnSpc>
              <a:spcBef>
                <a:spcPts val="2000"/>
              </a:spcBef>
              <a:buClr>
                <a:schemeClr val="tx2"/>
              </a:buClr>
              <a:buSzPct val="80000"/>
              <a:buNone/>
              <a:defRPr/>
            </a:pPr>
            <a:r>
              <a:rPr lang="en-US" altLang="zh-CN" sz="28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Microsoft Windows Server 2008 Hyper-V Homepage</a:t>
            </a:r>
          </a:p>
          <a:p>
            <a:pPr defTabSz="914327">
              <a:lnSpc>
                <a:spcPct val="90000"/>
              </a:lnSpc>
              <a:spcBef>
                <a:spcPts val="300"/>
              </a:spcBef>
              <a:buClr>
                <a:schemeClr val="tx2"/>
              </a:buClr>
              <a:buSzPct val="95000"/>
              <a:buNone/>
              <a:defRPr/>
            </a:pPr>
            <a:r>
              <a:rPr lang="en-US" altLang="ja-JP" dirty="0" smtClean="0">
                <a:hlinkClick r:id="rId5"/>
              </a:rPr>
              <a:t>http://www.microsoft.com/hyper-v/</a:t>
            </a:r>
            <a:endParaRPr lang="en-US" altLang="ja-JP" dirty="0" smtClean="0"/>
          </a:p>
          <a:p>
            <a:pPr defTabSz="914327">
              <a:lnSpc>
                <a:spcPct val="80000"/>
              </a:lnSpc>
              <a:spcBef>
                <a:spcPts val="2000"/>
              </a:spcBef>
              <a:buClr>
                <a:schemeClr val="tx2"/>
              </a:buClr>
              <a:buSzPct val="80000"/>
              <a:defRPr/>
            </a:pPr>
            <a:r>
              <a:rPr lang="en-US" altLang="ja-JP" sz="2800" b="1" dirty="0" smtClean="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rPr>
              <a:t>Live Maps for SCOM 2007</a:t>
            </a:r>
          </a:p>
          <a:p>
            <a:pPr defTabSz="914327">
              <a:lnSpc>
                <a:spcPct val="90000"/>
              </a:lnSpc>
              <a:spcBef>
                <a:spcPts val="300"/>
              </a:spcBef>
              <a:buClr>
                <a:schemeClr val="tx2"/>
              </a:buClr>
              <a:buSzPct val="95000"/>
              <a:buNone/>
              <a:defRPr/>
            </a:pPr>
            <a:r>
              <a:rPr lang="en-US" altLang="ja-JP" dirty="0" smtClean="0">
                <a:solidFill>
                  <a:schemeClr val="accent1"/>
                </a:solidFill>
                <a:hlinkClick r:id="rId6"/>
              </a:rPr>
              <a:t>http://www.foreshow.com.tw/</a:t>
            </a:r>
            <a:endParaRPr lang="en-US" altLang="ja-JP" dirty="0" smtClean="0">
              <a:solidFill>
                <a:schemeClr val="accent1"/>
              </a:solidFill>
            </a:endParaRPr>
          </a:p>
        </p:txBody>
      </p:sp>
      <p:sp>
        <p:nvSpPr>
          <p:cNvPr id="58370" name="Rectangle 2"/>
          <p:cNvSpPr>
            <a:spLocks noGrp="1" noChangeArrowheads="1"/>
          </p:cNvSpPr>
          <p:nvPr>
            <p:ph type="title"/>
          </p:nvPr>
        </p:nvSpPr>
        <p:spPr/>
        <p:txBody>
          <a:bodyPr/>
          <a:lstStyle/>
          <a:p>
            <a:r>
              <a:rPr lang="zh-TW" altLang="en-US" sz="4000" dirty="0" smtClean="0"/>
              <a:t>更多參考資訊</a:t>
            </a:r>
            <a:r>
              <a:rPr lang="en-US" altLang="zh-TW" sz="4000" dirty="0" smtClean="0"/>
              <a:t>…</a:t>
            </a:r>
            <a:endParaRPr lang="en-US" sz="4000" dirty="0" smtClean="0"/>
          </a:p>
        </p:txBody>
      </p:sp>
      <p:sp>
        <p:nvSpPr>
          <p:cNvPr id="5" name="Rounded Rectangle 4"/>
          <p:cNvSpPr/>
          <p:nvPr/>
        </p:nvSpPr>
        <p:spPr>
          <a:xfrm>
            <a:off x="563880" y="1449853"/>
            <a:ext cx="7947660" cy="478006"/>
          </a:xfrm>
          <a:prstGeom prst="roundRect">
            <a:avLst>
              <a:gd name="adj" fmla="val 46684"/>
            </a:avLst>
          </a:prstGeom>
          <a:gradFill>
            <a:gsLst>
              <a:gs pos="50000">
                <a:schemeClr val="bg1">
                  <a:alpha val="0"/>
                </a:schemeClr>
              </a:gs>
              <a:gs pos="100000">
                <a:schemeClr val="bg1">
                  <a:alpha val="50000"/>
                </a:schemeClr>
              </a:gs>
            </a:gsLst>
            <a:lin ang="162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reeform 5"/>
          <p:cNvSpPr>
            <a:spLocks noEditPoints="1"/>
          </p:cNvSpPr>
          <p:nvPr/>
        </p:nvSpPr>
        <p:spPr bwMode="auto">
          <a:xfrm>
            <a:off x="115716" y="1357298"/>
            <a:ext cx="8912569" cy="4908500"/>
          </a:xfrm>
          <a:prstGeom prst="roundRect">
            <a:avLst>
              <a:gd name="adj" fmla="val 5623"/>
            </a:avLst>
          </a:prstGeom>
          <a:gradFill flip="none" rotWithShape="1">
            <a:gsLst>
              <a:gs pos="0">
                <a:srgbClr val="009DD3">
                  <a:alpha val="55000"/>
                </a:srgbClr>
              </a:gs>
              <a:gs pos="50000">
                <a:srgbClr val="0E2852"/>
              </a:gs>
              <a:gs pos="100000">
                <a:srgbClr val="133872"/>
              </a:gs>
            </a:gsLst>
            <a:lin ang="162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lstStyle/>
          <a:p>
            <a:pPr indent="-342900" algn="ctr">
              <a:lnSpc>
                <a:spcPct val="80000"/>
              </a:lnSpc>
              <a:spcAft>
                <a:spcPts val="600"/>
              </a:spcAft>
              <a:defRPr/>
            </a:pPr>
            <a:endParaRPr lang="en-US" sz="2000" b="1" spc="-10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p:txBody>
      </p:sp>
      <p:sp>
        <p:nvSpPr>
          <p:cNvPr id="12" name="Rounded Rectangle 11"/>
          <p:cNvSpPr/>
          <p:nvPr/>
        </p:nvSpPr>
        <p:spPr bwMode="invGray">
          <a:xfrm>
            <a:off x="6473900" y="1478596"/>
            <a:ext cx="2455818" cy="2661492"/>
          </a:xfrm>
          <a:prstGeom prst="roundRect">
            <a:avLst>
              <a:gd name="adj" fmla="val 11564"/>
            </a:avLst>
          </a:prstGeom>
          <a:gradFill>
            <a:gsLst>
              <a:gs pos="0">
                <a:schemeClr val="tx1">
                  <a:alpha val="18000"/>
                </a:schemeClr>
              </a:gs>
              <a:gs pos="100000">
                <a:schemeClr val="tx1">
                  <a:alpha val="0"/>
                </a:schemeClr>
              </a:gs>
            </a:gsLst>
            <a:lin ang="162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0" bIns="45720" rtlCol="0" anchor="b"/>
          <a:lstStyle/>
          <a:p>
            <a:pPr algn="ctr">
              <a:lnSpc>
                <a:spcPct val="80000"/>
              </a:lnSpc>
              <a:tabLst>
                <a:tab pos="5999790" algn="r"/>
              </a:tabLst>
              <a:defRPr/>
            </a:pPr>
            <a:endParaRPr lang="en-US"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grpSp>
        <p:nvGrpSpPr>
          <p:cNvPr id="2" name="Group 47"/>
          <p:cNvGrpSpPr/>
          <p:nvPr/>
        </p:nvGrpSpPr>
        <p:grpSpPr bwMode="invGray">
          <a:xfrm>
            <a:off x="7236478" y="1669558"/>
            <a:ext cx="836367" cy="795016"/>
            <a:chOff x="8773497" y="715246"/>
            <a:chExt cx="1546859" cy="1678300"/>
          </a:xfrm>
        </p:grpSpPr>
        <p:pic>
          <p:nvPicPr>
            <p:cNvPr id="18" name="Picture 15" descr="Server-Physical-Single"/>
            <p:cNvPicPr>
              <a:picLocks noChangeAspect="1" noChangeArrowheads="1"/>
            </p:cNvPicPr>
            <p:nvPr/>
          </p:nvPicPr>
          <p:blipFill>
            <a:blip r:embed="rId3" cstate="email"/>
            <a:stretch>
              <a:fillRect/>
            </a:stretch>
          </p:blipFill>
          <p:spPr bwMode="invGray">
            <a:xfrm>
              <a:off x="8773497" y="1166726"/>
              <a:ext cx="1546859" cy="1226820"/>
            </a:xfrm>
            <a:prstGeom prst="rect">
              <a:avLst/>
            </a:prstGeom>
            <a:noFill/>
            <a:ln>
              <a:noFill/>
            </a:ln>
          </p:spPr>
        </p:pic>
        <p:pic>
          <p:nvPicPr>
            <p:cNvPr id="19" name="Picture 18" descr="server.png"/>
            <p:cNvPicPr>
              <a:picLocks noChangeAspect="1"/>
            </p:cNvPicPr>
            <p:nvPr/>
          </p:nvPicPr>
          <p:blipFill>
            <a:blip r:embed="rId4" cstate="email"/>
            <a:stretch>
              <a:fillRect/>
            </a:stretch>
          </p:blipFill>
          <p:spPr bwMode="invGray">
            <a:xfrm>
              <a:off x="8832626" y="972421"/>
              <a:ext cx="1402767" cy="1026795"/>
            </a:xfrm>
            <a:prstGeom prst="rect">
              <a:avLst/>
            </a:prstGeom>
          </p:spPr>
        </p:pic>
        <p:pic>
          <p:nvPicPr>
            <p:cNvPr id="20" name="Picture 19" descr="server.png"/>
            <p:cNvPicPr>
              <a:picLocks noChangeAspect="1"/>
            </p:cNvPicPr>
            <p:nvPr/>
          </p:nvPicPr>
          <p:blipFill>
            <a:blip r:embed="rId4" cstate="email"/>
            <a:stretch>
              <a:fillRect/>
            </a:stretch>
          </p:blipFill>
          <p:spPr bwMode="invGray">
            <a:xfrm>
              <a:off x="8832625" y="715246"/>
              <a:ext cx="1402766" cy="1026794"/>
            </a:xfrm>
            <a:prstGeom prst="rect">
              <a:avLst/>
            </a:prstGeom>
          </p:spPr>
        </p:pic>
      </p:grpSp>
      <p:grpSp>
        <p:nvGrpSpPr>
          <p:cNvPr id="3" name="Group 48"/>
          <p:cNvGrpSpPr/>
          <p:nvPr/>
        </p:nvGrpSpPr>
        <p:grpSpPr bwMode="invGray">
          <a:xfrm>
            <a:off x="6776358" y="3279015"/>
            <a:ext cx="1655042" cy="639775"/>
            <a:chOff x="9009999" y="2964322"/>
            <a:chExt cx="3128160" cy="977673"/>
          </a:xfrm>
        </p:grpSpPr>
        <p:pic>
          <p:nvPicPr>
            <p:cNvPr id="16" name="Picture 9" descr="C:\Program Files\Microsoft Resource DVD Artwork\DVD_ART\BoxShots_Logos\Virtual Server 2005 R2\Virtual Server 2005 R2 logo r.png"/>
            <p:cNvPicPr>
              <a:picLocks noChangeAspect="1" noChangeArrowheads="1"/>
            </p:cNvPicPr>
            <p:nvPr/>
          </p:nvPicPr>
          <p:blipFill>
            <a:blip r:embed="rId5" cstate="email"/>
            <a:srcRect/>
            <a:stretch>
              <a:fillRect/>
            </a:stretch>
          </p:blipFill>
          <p:spPr bwMode="invGray">
            <a:xfrm>
              <a:off x="9600378" y="3642293"/>
              <a:ext cx="2408696" cy="299702"/>
            </a:xfrm>
            <a:prstGeom prst="rect">
              <a:avLst/>
            </a:prstGeom>
            <a:noFill/>
          </p:spPr>
        </p:pic>
        <p:pic>
          <p:nvPicPr>
            <p:cNvPr id="17" name="Picture 16" descr="WS08-HypeV_h_rgb_r.png"/>
            <p:cNvPicPr>
              <a:picLocks noChangeAspect="1"/>
            </p:cNvPicPr>
            <p:nvPr/>
          </p:nvPicPr>
          <p:blipFill>
            <a:blip r:embed="rId6" cstate="email"/>
            <a:stretch>
              <a:fillRect/>
            </a:stretch>
          </p:blipFill>
          <p:spPr bwMode="invGray">
            <a:xfrm>
              <a:off x="9009999" y="2964322"/>
              <a:ext cx="3128160" cy="566693"/>
            </a:xfrm>
            <a:prstGeom prst="rect">
              <a:avLst/>
            </a:prstGeom>
            <a:effectLst>
              <a:outerShdw blurRad="50800" dist="38100" dir="2700000" algn="tl" rotWithShape="0">
                <a:prstClr val="black">
                  <a:alpha val="40000"/>
                </a:prstClr>
              </a:outerShdw>
            </a:effectLst>
          </p:spPr>
        </p:pic>
      </p:grpSp>
      <p:sp>
        <p:nvSpPr>
          <p:cNvPr id="22" name="Rounded Rectangle 21"/>
          <p:cNvSpPr/>
          <p:nvPr/>
        </p:nvSpPr>
        <p:spPr bwMode="invGray">
          <a:xfrm>
            <a:off x="2973873" y="1478596"/>
            <a:ext cx="3172858" cy="1450972"/>
          </a:xfrm>
          <a:prstGeom prst="roundRect">
            <a:avLst/>
          </a:prstGeom>
          <a:gradFill>
            <a:gsLst>
              <a:gs pos="0">
                <a:schemeClr val="tx1">
                  <a:alpha val="18000"/>
                </a:schemeClr>
              </a:gs>
              <a:gs pos="68000">
                <a:schemeClr val="tx1">
                  <a:alpha val="0"/>
                </a:schemeClr>
              </a:gs>
            </a:gsLst>
            <a:lin ang="162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0" bIns="45720" rtlCol="0" anchor="b"/>
          <a:lstStyle/>
          <a:p>
            <a:pPr algn="ctr">
              <a:lnSpc>
                <a:spcPct val="80000"/>
              </a:lnSpc>
              <a:tabLst>
                <a:tab pos="5999790" algn="r"/>
              </a:tabLst>
              <a:defRPr/>
            </a:pPr>
            <a:endParaRPr lang="en-US"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25" name="Rectangle 24"/>
          <p:cNvSpPr/>
          <p:nvPr/>
        </p:nvSpPr>
        <p:spPr bwMode="invGray">
          <a:xfrm>
            <a:off x="3222684" y="2327222"/>
            <a:ext cx="2791175" cy="575614"/>
          </a:xfrm>
          <a:prstGeom prst="ellipse">
            <a:avLst/>
          </a:prstGeom>
        </p:spPr>
        <p:txBody>
          <a:bodyPr wrap="square" lIns="0" tIns="0" rIns="0" bIns="0">
            <a:spAutoFit/>
          </a:bodyPr>
          <a:lstStyle/>
          <a:p>
            <a:pPr algn="ctr" defTabSz="914363" rtl="0" eaLnBrk="0" fontAlgn="base" hangingPunct="0">
              <a:lnSpc>
                <a:spcPct val="85000"/>
              </a:lnSpc>
              <a:spcBef>
                <a:spcPct val="20000"/>
              </a:spcBef>
              <a:spcAft>
                <a:spcPct val="0"/>
              </a:spcAft>
            </a:pPr>
            <a:r>
              <a:rPr lang="en-US" sz="1400" kern="1200" dirty="0">
                <a:solidFill>
                  <a:srgbClr val="FFFFFF"/>
                </a:solidFill>
                <a:latin typeface="+mn-lt"/>
                <a:ea typeface="+mn-ea"/>
                <a:cs typeface="+mn-cs"/>
              </a:rPr>
              <a:t>Document redirection</a:t>
            </a:r>
          </a:p>
          <a:p>
            <a:pPr algn="ctr" defTabSz="914363" rtl="0" eaLnBrk="0" fontAlgn="base" hangingPunct="0">
              <a:lnSpc>
                <a:spcPct val="85000"/>
              </a:lnSpc>
              <a:spcBef>
                <a:spcPct val="20000"/>
              </a:spcBef>
              <a:spcAft>
                <a:spcPct val="0"/>
              </a:spcAft>
            </a:pPr>
            <a:r>
              <a:rPr lang="en-US" sz="1400" kern="1200" dirty="0">
                <a:solidFill>
                  <a:srgbClr val="FFFFFF"/>
                </a:solidFill>
                <a:latin typeface="+mn-lt"/>
                <a:ea typeface="+mn-ea"/>
                <a:cs typeface="+mn-cs"/>
              </a:rPr>
              <a:t>Offline files</a:t>
            </a:r>
          </a:p>
        </p:txBody>
      </p:sp>
      <p:sp>
        <p:nvSpPr>
          <p:cNvPr id="36" name="Rounded Rectangle 35"/>
          <p:cNvSpPr/>
          <p:nvPr/>
        </p:nvSpPr>
        <p:spPr bwMode="invGray">
          <a:xfrm>
            <a:off x="274320" y="1478596"/>
            <a:ext cx="2457863" cy="2662829"/>
          </a:xfrm>
          <a:prstGeom prst="roundRect">
            <a:avLst>
              <a:gd name="adj" fmla="val 8854"/>
            </a:avLst>
          </a:prstGeom>
          <a:gradFill>
            <a:gsLst>
              <a:gs pos="0">
                <a:schemeClr val="tx1">
                  <a:alpha val="18000"/>
                </a:schemeClr>
              </a:gs>
              <a:gs pos="100000">
                <a:schemeClr val="tx1">
                  <a:alpha val="0"/>
                </a:schemeClr>
              </a:gs>
            </a:gsLst>
            <a:lin ang="162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0" bIns="45720" rtlCol="0" anchor="b"/>
          <a:lstStyle/>
          <a:p>
            <a:pPr algn="ctr">
              <a:lnSpc>
                <a:spcPct val="80000"/>
              </a:lnSpc>
              <a:tabLst>
                <a:tab pos="5999790" algn="r"/>
              </a:tabLst>
              <a:defRPr/>
            </a:pPr>
            <a:endParaRPr lang="en-US"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pic>
        <p:nvPicPr>
          <p:cNvPr id="37" name="Picture 6" descr="Desktop-TS-Client"/>
          <p:cNvPicPr>
            <a:picLocks noChangeAspect="1" noChangeArrowheads="1"/>
          </p:cNvPicPr>
          <p:nvPr/>
        </p:nvPicPr>
        <p:blipFill>
          <a:blip r:embed="rId7" cstate="email"/>
          <a:stretch>
            <a:fillRect/>
          </a:stretch>
        </p:blipFill>
        <p:spPr bwMode="invGray">
          <a:xfrm>
            <a:off x="817992" y="1695352"/>
            <a:ext cx="1408288" cy="983836"/>
          </a:xfrm>
          <a:prstGeom prst="rect">
            <a:avLst/>
          </a:prstGeom>
          <a:noFill/>
          <a:ln>
            <a:noFill/>
          </a:ln>
        </p:spPr>
      </p:pic>
      <p:pic>
        <p:nvPicPr>
          <p:cNvPr id="39" name="Picture 7" descr="C:\Program Files\Microsoft Resource DVD Artwork\DVD_ART\BoxShots_Logos\Windows Server 2008 Terminal Services\Windows Server 2008 Terminal Services Logo-h Reverse.png"/>
          <p:cNvPicPr>
            <a:picLocks noChangeAspect="1" noChangeArrowheads="1"/>
          </p:cNvPicPr>
          <p:nvPr/>
        </p:nvPicPr>
        <p:blipFill>
          <a:blip r:embed="rId8" cstate="email"/>
          <a:srcRect/>
          <a:stretch>
            <a:fillRect/>
          </a:stretch>
        </p:blipFill>
        <p:spPr bwMode="invGray">
          <a:xfrm>
            <a:off x="619548" y="3574290"/>
            <a:ext cx="1725104" cy="343017"/>
          </a:xfrm>
          <a:prstGeom prst="rect">
            <a:avLst/>
          </a:prstGeom>
          <a:noFill/>
          <a:effectLst>
            <a:outerShdw blurRad="50800" dist="38100" dir="2700000" algn="tl" rotWithShape="0">
              <a:prstClr val="black">
                <a:alpha val="40000"/>
              </a:prstClr>
            </a:outerShdw>
          </a:effectLst>
        </p:spPr>
      </p:pic>
      <p:pic>
        <p:nvPicPr>
          <p:cNvPr id="23" name="Picture 22" descr="laptop.png"/>
          <p:cNvPicPr>
            <a:picLocks noChangeAspect="1"/>
          </p:cNvPicPr>
          <p:nvPr/>
        </p:nvPicPr>
        <p:blipFill>
          <a:blip r:embed="rId9" cstate="email"/>
          <a:stretch>
            <a:fillRect/>
          </a:stretch>
        </p:blipFill>
        <p:spPr bwMode="invGray">
          <a:xfrm>
            <a:off x="3256273" y="1669558"/>
            <a:ext cx="817202" cy="654393"/>
          </a:xfrm>
          <a:prstGeom prst="rect">
            <a:avLst/>
          </a:prstGeom>
          <a:noFill/>
          <a:ln>
            <a:noFill/>
          </a:ln>
        </p:spPr>
      </p:pic>
      <p:sp>
        <p:nvSpPr>
          <p:cNvPr id="45" name="Text Placeholder 2"/>
          <p:cNvSpPr txBox="1">
            <a:spLocks/>
          </p:cNvSpPr>
          <p:nvPr/>
        </p:nvSpPr>
        <p:spPr>
          <a:xfrm>
            <a:off x="284013" y="2776197"/>
            <a:ext cx="2431478" cy="643766"/>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marR="0" lvl="0" indent="-342900" algn="ctr" fontAlgn="auto">
              <a:lnSpc>
                <a:spcPct val="90000"/>
              </a:lnSpc>
              <a:buClr>
                <a:srgbClr val="777777"/>
              </a:buClr>
              <a:buSzPct val="130000"/>
              <a:buFont typeface="Wingdings 2" pitchFamily="18" charset="2"/>
              <a:buNone/>
              <a:tabLst>
                <a:tab pos="1371600" algn="l"/>
              </a:tabLst>
              <a:defRPr/>
            </a:pPr>
            <a:r>
              <a:rPr lang="en-US" sz="20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Presentation</a:t>
            </a:r>
          </a:p>
          <a:p>
            <a:pPr marR="0" lvl="0" indent="-342900" algn="ctr" fontAlgn="auto">
              <a:lnSpc>
                <a:spcPct val="90000"/>
              </a:lnSpc>
              <a:buClr>
                <a:srgbClr val="777777"/>
              </a:buClr>
              <a:buSzPct val="130000"/>
              <a:buFont typeface="Wingdings 2" pitchFamily="18" charset="2"/>
              <a:buNone/>
              <a:tabLst>
                <a:tab pos="1371600" algn="l"/>
              </a:tabLst>
              <a:defRPr/>
            </a:pPr>
            <a:r>
              <a:rPr lang="en-US" sz="20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Virtualization</a:t>
            </a:r>
          </a:p>
        </p:txBody>
      </p:sp>
      <p:sp>
        <p:nvSpPr>
          <p:cNvPr id="46" name="Text Placeholder 2"/>
          <p:cNvSpPr txBox="1">
            <a:spLocks/>
          </p:cNvSpPr>
          <p:nvPr/>
        </p:nvSpPr>
        <p:spPr>
          <a:xfrm>
            <a:off x="3652733" y="1700894"/>
            <a:ext cx="2644538" cy="643766"/>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indent="-342900" algn="ctr">
              <a:lnSpc>
                <a:spcPct val="90000"/>
              </a:lnSpc>
              <a:spcBef>
                <a:spcPct val="20000"/>
              </a:spcBef>
              <a:spcAft>
                <a:spcPts val="0"/>
              </a:spcAft>
              <a:buClr>
                <a:srgbClr val="777777"/>
              </a:buClr>
              <a:buSzPct val="130000"/>
              <a:tabLst>
                <a:tab pos="1371600" algn="l"/>
              </a:tabLst>
              <a:defRPr/>
            </a:pPr>
            <a:r>
              <a:rPr lang="en-US" sz="20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User State</a:t>
            </a:r>
            <a:br>
              <a:rPr lang="en-US" sz="20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br>
            <a:r>
              <a:rPr lang="en-US" sz="20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Virtualization</a:t>
            </a:r>
          </a:p>
        </p:txBody>
      </p:sp>
      <p:sp>
        <p:nvSpPr>
          <p:cNvPr id="47" name="Text Placeholder 2"/>
          <p:cNvSpPr txBox="1">
            <a:spLocks/>
          </p:cNvSpPr>
          <p:nvPr/>
        </p:nvSpPr>
        <p:spPr>
          <a:xfrm>
            <a:off x="6400800" y="2488526"/>
            <a:ext cx="2443019" cy="643766"/>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indent="-342900" algn="ctr">
              <a:lnSpc>
                <a:spcPct val="90000"/>
              </a:lnSpc>
              <a:spcBef>
                <a:spcPct val="20000"/>
              </a:spcBef>
              <a:buClr>
                <a:srgbClr val="777777"/>
              </a:buClr>
              <a:buSzPct val="130000"/>
              <a:tabLst>
                <a:tab pos="1371600" algn="l"/>
              </a:tabLst>
              <a:defRPr/>
            </a:pPr>
            <a:r>
              <a:rPr lang="en-US" sz="20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Server</a:t>
            </a:r>
            <a:br>
              <a:rPr lang="en-US" sz="20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br>
            <a:r>
              <a:rPr lang="en-US" sz="20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Virtualization</a:t>
            </a:r>
          </a:p>
        </p:txBody>
      </p:sp>
      <p:cxnSp>
        <p:nvCxnSpPr>
          <p:cNvPr id="33" name="Straight Connector 32"/>
          <p:cNvCxnSpPr/>
          <p:nvPr/>
        </p:nvCxnSpPr>
        <p:spPr>
          <a:xfrm>
            <a:off x="277091" y="3419652"/>
            <a:ext cx="2438400" cy="1588"/>
          </a:xfrm>
          <a:prstGeom prst="line">
            <a:avLst/>
          </a:prstGeom>
          <a:ln>
            <a:solidFill>
              <a:schemeClr val="bg1">
                <a:lumMod val="85000"/>
                <a:alpha val="34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2973873" y="2357470"/>
            <a:ext cx="3177543" cy="12"/>
          </a:xfrm>
          <a:prstGeom prst="line">
            <a:avLst/>
          </a:prstGeom>
          <a:ln>
            <a:solidFill>
              <a:schemeClr val="bg1">
                <a:lumMod val="85000"/>
                <a:alpha val="34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405419" y="3136525"/>
            <a:ext cx="2438400" cy="1588"/>
          </a:xfrm>
          <a:prstGeom prst="line">
            <a:avLst/>
          </a:prstGeom>
          <a:ln>
            <a:solidFill>
              <a:schemeClr val="bg1">
                <a:lumMod val="85000"/>
                <a:alpha val="34000"/>
              </a:schemeClr>
            </a:solidFill>
          </a:ln>
        </p:spPr>
        <p:style>
          <a:lnRef idx="1">
            <a:schemeClr val="accent1"/>
          </a:lnRef>
          <a:fillRef idx="0">
            <a:schemeClr val="accent1"/>
          </a:fillRef>
          <a:effectRef idx="0">
            <a:schemeClr val="accent1"/>
          </a:effectRef>
          <a:fontRef idx="minor">
            <a:schemeClr val="tx1"/>
          </a:fontRef>
        </p:style>
      </p:cxnSp>
      <p:sp>
        <p:nvSpPr>
          <p:cNvPr id="6" name="Rounded Rectangle 5"/>
          <p:cNvSpPr/>
          <p:nvPr/>
        </p:nvSpPr>
        <p:spPr bwMode="invGray">
          <a:xfrm>
            <a:off x="4754881" y="4293566"/>
            <a:ext cx="4114800" cy="1848788"/>
          </a:xfrm>
          <a:prstGeom prst="roundRect">
            <a:avLst>
              <a:gd name="adj" fmla="val 9516"/>
            </a:avLst>
          </a:prstGeom>
          <a:gradFill>
            <a:gsLst>
              <a:gs pos="0">
                <a:schemeClr val="tx1">
                  <a:alpha val="18000"/>
                </a:schemeClr>
              </a:gs>
              <a:gs pos="100000">
                <a:schemeClr val="tx1">
                  <a:alpha val="0"/>
                </a:schemeClr>
              </a:gs>
            </a:gsLst>
            <a:lin ang="162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0" bIns="45720" rtlCol="0" anchor="b"/>
          <a:lstStyle/>
          <a:p>
            <a:pPr algn="ctr">
              <a:lnSpc>
                <a:spcPct val="80000"/>
              </a:lnSpc>
              <a:tabLst>
                <a:tab pos="5999790" algn="r"/>
              </a:tabLst>
              <a:defRPr/>
            </a:pPr>
            <a:endParaRPr lang="en-US"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sp>
        <p:nvSpPr>
          <p:cNvPr id="27" name="Rounded Rectangle 26"/>
          <p:cNvSpPr/>
          <p:nvPr/>
        </p:nvSpPr>
        <p:spPr bwMode="invGray">
          <a:xfrm>
            <a:off x="289428" y="4306629"/>
            <a:ext cx="4084268" cy="1828437"/>
          </a:xfrm>
          <a:prstGeom prst="roundRect">
            <a:avLst>
              <a:gd name="adj" fmla="val 11847"/>
            </a:avLst>
          </a:prstGeom>
          <a:gradFill>
            <a:gsLst>
              <a:gs pos="0">
                <a:schemeClr val="tx1">
                  <a:alpha val="18000"/>
                </a:schemeClr>
              </a:gs>
              <a:gs pos="100000">
                <a:schemeClr val="tx1">
                  <a:alpha val="0"/>
                </a:schemeClr>
              </a:gs>
            </a:gsLst>
            <a:lin ang="16200000" scaled="0"/>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0" bIns="45720" rtlCol="0" anchor="b"/>
          <a:lstStyle/>
          <a:p>
            <a:pPr algn="ctr">
              <a:lnSpc>
                <a:spcPct val="80000"/>
              </a:lnSpc>
              <a:tabLst>
                <a:tab pos="5999790" algn="r"/>
              </a:tabLst>
              <a:defRPr/>
            </a:pPr>
            <a:endParaRPr lang="en-US" spc="-100" dirty="0">
              <a:gradFill flip="none" rotWithShape="1">
                <a:gsLst>
                  <a:gs pos="26000">
                    <a:schemeClr val="bg1">
                      <a:lumMod val="75000"/>
                    </a:schemeClr>
                  </a:gs>
                  <a:gs pos="50000">
                    <a:schemeClr val="bg1">
                      <a:shade val="100000"/>
                      <a:satMod val="115000"/>
                    </a:schemeClr>
                  </a:gs>
                </a:gsLst>
                <a:lin ang="16200000" scaled="1"/>
                <a:tileRect/>
              </a:gradFill>
              <a:effectLst>
                <a:outerShdw blurRad="38100" dist="38100" dir="2700000" algn="tl">
                  <a:srgbClr val="000000">
                    <a:alpha val="43137"/>
                  </a:srgbClr>
                </a:outerShdw>
              </a:effectLst>
            </a:endParaRPr>
          </a:p>
        </p:txBody>
      </p:sp>
      <p:pic>
        <p:nvPicPr>
          <p:cNvPr id="31" name="Picture 6" descr="Desktop-TS-Client"/>
          <p:cNvPicPr>
            <a:picLocks noChangeAspect="1" noChangeArrowheads="1"/>
          </p:cNvPicPr>
          <p:nvPr/>
        </p:nvPicPr>
        <p:blipFill>
          <a:blip r:embed="rId10" cstate="email"/>
          <a:stretch>
            <a:fillRect/>
          </a:stretch>
        </p:blipFill>
        <p:spPr bwMode="invGray">
          <a:xfrm>
            <a:off x="632553" y="4434718"/>
            <a:ext cx="1272241" cy="857587"/>
          </a:xfrm>
          <a:prstGeom prst="rect">
            <a:avLst/>
          </a:prstGeom>
          <a:noFill/>
          <a:ln>
            <a:noFill/>
          </a:ln>
        </p:spPr>
      </p:pic>
      <p:pic>
        <p:nvPicPr>
          <p:cNvPr id="8" name="Picture 7" descr="Virtual App.png"/>
          <p:cNvPicPr>
            <a:picLocks noChangeAspect="1"/>
          </p:cNvPicPr>
          <p:nvPr/>
        </p:nvPicPr>
        <p:blipFill>
          <a:blip r:embed="rId11" cstate="email"/>
          <a:stretch>
            <a:fillRect/>
          </a:stretch>
        </p:blipFill>
        <p:spPr bwMode="invGray">
          <a:xfrm>
            <a:off x="7297452" y="4425387"/>
            <a:ext cx="1214846" cy="857587"/>
          </a:xfrm>
          <a:prstGeom prst="rect">
            <a:avLst/>
          </a:prstGeom>
        </p:spPr>
      </p:pic>
      <p:sp>
        <p:nvSpPr>
          <p:cNvPr id="48" name="Text Placeholder 2"/>
          <p:cNvSpPr txBox="1">
            <a:spLocks/>
          </p:cNvSpPr>
          <p:nvPr/>
        </p:nvSpPr>
        <p:spPr>
          <a:xfrm>
            <a:off x="4839535" y="4720237"/>
            <a:ext cx="2644538" cy="643766"/>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indent="-342900" algn="ctr">
              <a:lnSpc>
                <a:spcPct val="90000"/>
              </a:lnSpc>
              <a:spcBef>
                <a:spcPct val="20000"/>
              </a:spcBef>
              <a:buClr>
                <a:srgbClr val="777777"/>
              </a:buClr>
              <a:buSzPct val="130000"/>
              <a:tabLst>
                <a:tab pos="1371600" algn="l"/>
              </a:tabLst>
              <a:defRPr/>
            </a:pPr>
            <a:r>
              <a:rPr lang="en-US" sz="20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Application</a:t>
            </a:r>
            <a:br>
              <a:rPr lang="en-US" sz="20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br>
            <a:r>
              <a:rPr lang="en-US" sz="20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Virtualization</a:t>
            </a:r>
          </a:p>
        </p:txBody>
      </p:sp>
      <p:sp>
        <p:nvSpPr>
          <p:cNvPr id="49" name="Text Placeholder 2"/>
          <p:cNvSpPr txBox="1">
            <a:spLocks/>
          </p:cNvSpPr>
          <p:nvPr/>
        </p:nvSpPr>
        <p:spPr>
          <a:xfrm>
            <a:off x="1771528" y="4729568"/>
            <a:ext cx="2644538" cy="643766"/>
          </a:xfrm>
          <a:prstGeom prst="rect">
            <a:avLst/>
          </a:prstGeom>
          <a:effectLst>
            <a:outerShdw blurRad="63500" sx="102000" sy="102000" algn="ctr" rotWithShape="0">
              <a:prstClr val="black">
                <a:alpha val="40000"/>
              </a:prstClr>
            </a:outerShdw>
          </a:effectLst>
        </p:spPr>
        <p:txBody>
          <a:bodyPr vert="horz" wrap="square" lIns="90488" tIns="44450" rIns="90488" bIns="44450" rtlCol="0" anchor="b">
            <a:spAutoFit/>
          </a:bodyPr>
          <a:lstStyle/>
          <a:p>
            <a:pPr indent="-342900" algn="ctr">
              <a:lnSpc>
                <a:spcPct val="90000"/>
              </a:lnSpc>
              <a:spcBef>
                <a:spcPct val="20000"/>
              </a:spcBef>
              <a:buClr>
                <a:srgbClr val="777777"/>
              </a:buClr>
              <a:buSzPct val="130000"/>
              <a:tabLst>
                <a:tab pos="1371600" algn="l"/>
              </a:tabLst>
              <a:defRPr/>
            </a:pPr>
            <a:r>
              <a:rPr lang="en-US" sz="20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Desktop</a:t>
            </a:r>
            <a:br>
              <a:rPr lang="en-US" sz="20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br>
            <a:r>
              <a:rPr lang="en-US" sz="2000"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rPr>
              <a:t>Virtualization</a:t>
            </a:r>
          </a:p>
        </p:txBody>
      </p:sp>
      <p:pic>
        <p:nvPicPr>
          <p:cNvPr id="42" name="Picture 5" descr="C:\Program Files\Microsoft Resource DVD Artwork\DVD_ART\BoxShots_Logos\Virtual PC for Mac 7.0\Virtual_PC_logo.png"/>
          <p:cNvPicPr>
            <a:picLocks noChangeAspect="1" noChangeArrowheads="1"/>
          </p:cNvPicPr>
          <p:nvPr/>
        </p:nvPicPr>
        <p:blipFill>
          <a:blip r:embed="rId12" cstate="email">
            <a:lum bright="100000"/>
          </a:blip>
          <a:srcRect/>
          <a:stretch>
            <a:fillRect/>
          </a:stretch>
        </p:blipFill>
        <p:spPr bwMode="invGray">
          <a:xfrm>
            <a:off x="742606" y="5581817"/>
            <a:ext cx="966653" cy="251692"/>
          </a:xfrm>
          <a:prstGeom prst="rect">
            <a:avLst/>
          </a:prstGeom>
          <a:noFill/>
        </p:spPr>
      </p:pic>
      <p:pic>
        <p:nvPicPr>
          <p:cNvPr id="43" name="Picture 20" descr="EDV_white"/>
          <p:cNvPicPr>
            <a:picLocks noChangeAspect="1" noChangeArrowheads="1"/>
          </p:cNvPicPr>
          <p:nvPr/>
        </p:nvPicPr>
        <p:blipFill>
          <a:blip r:embed="rId13"/>
          <a:srcRect/>
          <a:stretch>
            <a:fillRect/>
          </a:stretch>
        </p:blipFill>
        <p:spPr bwMode="auto">
          <a:xfrm>
            <a:off x="2434169" y="5521203"/>
            <a:ext cx="1456442" cy="384744"/>
          </a:xfrm>
          <a:prstGeom prst="rect">
            <a:avLst/>
          </a:prstGeom>
          <a:noFill/>
        </p:spPr>
      </p:pic>
      <p:pic>
        <p:nvPicPr>
          <p:cNvPr id="51" name="Picture 2" descr="C:\Users\chajones\Desktop\Logo-MSAV.png"/>
          <p:cNvPicPr>
            <a:picLocks noChangeAspect="1" noChangeArrowheads="1"/>
          </p:cNvPicPr>
          <p:nvPr/>
        </p:nvPicPr>
        <p:blipFill>
          <a:blip r:embed="rId14"/>
          <a:srcRect l="26233"/>
          <a:stretch>
            <a:fillRect/>
          </a:stretch>
        </p:blipFill>
        <p:spPr bwMode="auto">
          <a:xfrm>
            <a:off x="6271229" y="5474548"/>
            <a:ext cx="1364391" cy="480340"/>
          </a:xfrm>
          <a:prstGeom prst="rect">
            <a:avLst/>
          </a:prstGeom>
          <a:noFill/>
        </p:spPr>
      </p:pic>
      <p:cxnSp>
        <p:nvCxnSpPr>
          <p:cNvPr id="72" name="Straight Connector 71"/>
          <p:cNvCxnSpPr/>
          <p:nvPr/>
        </p:nvCxnSpPr>
        <p:spPr>
          <a:xfrm>
            <a:off x="278476" y="5366534"/>
            <a:ext cx="4085706" cy="2051"/>
          </a:xfrm>
          <a:prstGeom prst="line">
            <a:avLst/>
          </a:prstGeom>
          <a:ln>
            <a:solidFill>
              <a:schemeClr val="bg1">
                <a:lumMod val="85000"/>
                <a:alpha val="34000"/>
              </a:schemeClr>
            </a:solidFill>
          </a:ln>
        </p:spPr>
        <p:style>
          <a:lnRef idx="1">
            <a:schemeClr val="accent1"/>
          </a:lnRef>
          <a:fillRef idx="0">
            <a:schemeClr val="accent1"/>
          </a:fillRef>
          <a:effectRef idx="0">
            <a:schemeClr val="accent1"/>
          </a:effectRef>
          <a:fontRef idx="minor">
            <a:schemeClr val="tx1"/>
          </a:fontRef>
        </p:style>
      </p:cxnSp>
      <p:sp>
        <p:nvSpPr>
          <p:cNvPr id="38" name="Title 37"/>
          <p:cNvSpPr>
            <a:spLocks noGrp="1"/>
          </p:cNvSpPr>
          <p:nvPr>
            <p:ph type="title"/>
          </p:nvPr>
        </p:nvSpPr>
        <p:spPr/>
        <p:txBody>
          <a:bodyPr/>
          <a:lstStyle/>
          <a:p>
            <a:r>
              <a:rPr sz="4000" dirty="0" smtClean="0"/>
              <a:t>Microsoft Virtualization</a:t>
            </a:r>
            <a:endParaRPr sz="2000" spc="-100" dirty="0" smtClean="0">
              <a:gradFill flip="none" rotWithShape="1">
                <a:gsLst>
                  <a:gs pos="0">
                    <a:srgbClr val="DDEBCF"/>
                  </a:gs>
                  <a:gs pos="50000">
                    <a:srgbClr val="9CB86E"/>
                  </a:gs>
                  <a:gs pos="100000">
                    <a:srgbClr val="156B13"/>
                  </a:gs>
                </a:gsLst>
                <a:lin ang="16200000" scaled="0"/>
                <a:tileRect/>
              </a:gradFill>
              <a:effectLst>
                <a:outerShdw blurRad="38100" dist="38100" dir="2700000" algn="tl">
                  <a:srgbClr val="000000">
                    <a:alpha val="43137"/>
                  </a:srgbClr>
                </a:outerShdw>
              </a:effectLst>
              <a:latin typeface="+mn-lt"/>
              <a:cs typeface="+mn-cs"/>
            </a:endParaRPr>
          </a:p>
        </p:txBody>
      </p:sp>
      <p:cxnSp>
        <p:nvCxnSpPr>
          <p:cNvPr id="41" name="Straight Connector 40"/>
          <p:cNvCxnSpPr/>
          <p:nvPr/>
        </p:nvCxnSpPr>
        <p:spPr>
          <a:xfrm>
            <a:off x="4754881" y="5373814"/>
            <a:ext cx="4085706" cy="2051"/>
          </a:xfrm>
          <a:prstGeom prst="line">
            <a:avLst/>
          </a:prstGeom>
          <a:ln>
            <a:solidFill>
              <a:schemeClr val="bg1">
                <a:lumMod val="85000"/>
                <a:alpha val="34000"/>
              </a:schemeClr>
            </a:solidFill>
          </a:ln>
        </p:spPr>
        <p:style>
          <a:lnRef idx="1">
            <a:schemeClr val="accent1"/>
          </a:lnRef>
          <a:fillRef idx="0">
            <a:schemeClr val="accent1"/>
          </a:fillRef>
          <a:effectRef idx="0">
            <a:schemeClr val="accent1"/>
          </a:effectRef>
          <a:fontRef idx="minor">
            <a:schemeClr val="tx1"/>
          </a:fontRef>
        </p:style>
      </p:cxnSp>
      <p:sp>
        <p:nvSpPr>
          <p:cNvPr id="50" name="矩形 49"/>
          <p:cNvSpPr/>
          <p:nvPr/>
        </p:nvSpPr>
        <p:spPr>
          <a:xfrm>
            <a:off x="2319594" y="3679370"/>
            <a:ext cx="4538422" cy="461665"/>
          </a:xfrm>
          <a:prstGeom prst="rect">
            <a:avLst/>
          </a:prstGeom>
        </p:spPr>
        <p:txBody>
          <a:bodyPr wrap="none">
            <a:spAutoFit/>
          </a:bodyPr>
          <a:lstStyle/>
          <a:p>
            <a:r>
              <a:rPr lang="en-US" sz="2400" spc="-100" dirty="0" smtClean="0">
                <a:gradFill flip="none" rotWithShape="1">
                  <a:gsLst>
                    <a:gs pos="0">
                      <a:srgbClr val="DDEBCF"/>
                    </a:gs>
                    <a:gs pos="50000">
                      <a:srgbClr val="9CB86E"/>
                    </a:gs>
                    <a:gs pos="100000">
                      <a:srgbClr val="156B13"/>
                    </a:gs>
                  </a:gsLst>
                  <a:lin ang="16200000" scaled="0"/>
                  <a:tileRect/>
                </a:gradFill>
                <a:effectLst>
                  <a:outerShdw blurRad="38100" dist="38100" dir="2700000" algn="tl">
                    <a:srgbClr val="000000">
                      <a:alpha val="43137"/>
                    </a:srgbClr>
                  </a:outerShdw>
                </a:effectLst>
              </a:rPr>
              <a:t>From the datacenter to the desktop</a:t>
            </a:r>
            <a:endParaRPr lang="zh-TW" altLang="en-US" sz="2400" dirty="0"/>
          </a:p>
        </p:txBody>
      </p:sp>
      <p:sp>
        <p:nvSpPr>
          <p:cNvPr id="44" name="橢圓 43"/>
          <p:cNvSpPr/>
          <p:nvPr/>
        </p:nvSpPr>
        <p:spPr>
          <a:xfrm>
            <a:off x="6429388" y="1428736"/>
            <a:ext cx="2286016" cy="29289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w="28575">
                <a:solidFill>
                  <a:schemeClr val="tx1"/>
                </a:solidFill>
              </a:ln>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57200" y="428612"/>
            <a:ext cx="8229600" cy="1143000"/>
          </a:xfrm>
        </p:spPr>
        <p:txBody>
          <a:bodyPr/>
          <a:lstStyle/>
          <a:p>
            <a:r>
              <a:rPr lang="en-US" sz="3200" dirty="0" smtClean="0"/>
              <a:t>Windows Server 2008/Hyper-V Server 2008</a:t>
            </a:r>
            <a:r>
              <a:rPr lang="en-US" sz="3600" dirty="0" smtClean="0"/>
              <a:t/>
            </a:r>
            <a:br>
              <a:rPr lang="en-US" sz="3600" dirty="0" smtClean="0"/>
            </a:br>
            <a:r>
              <a:rPr lang="zh-TW" altLang="en-US" sz="3600" dirty="0" smtClean="0"/>
              <a:t>的虛擬化授權差異</a:t>
            </a:r>
            <a:endParaRPr lang="zh-TW" altLang="en-US" sz="3600" dirty="0"/>
          </a:p>
        </p:txBody>
      </p:sp>
      <p:sp>
        <p:nvSpPr>
          <p:cNvPr id="4" name="Rectangle 21"/>
          <p:cNvSpPr/>
          <p:nvPr/>
        </p:nvSpPr>
        <p:spPr bwMode="auto">
          <a:xfrm>
            <a:off x="1476227" y="2369448"/>
            <a:ext cx="5898514" cy="3761678"/>
          </a:xfrm>
          <a:prstGeom prst="rect">
            <a:avLst/>
          </a:prstGeom>
          <a:gradFill flip="none" rotWithShape="1">
            <a:gsLst>
              <a:gs pos="20000">
                <a:srgbClr val="20172B"/>
              </a:gs>
              <a:gs pos="50000">
                <a:srgbClr val="332741"/>
              </a:gs>
              <a:gs pos="100000">
                <a:schemeClr val="accent4">
                  <a:lumMod val="75000"/>
                  <a:shade val="100000"/>
                  <a:satMod val="115000"/>
                  <a:alpha val="0"/>
                </a:schemeClr>
              </a:gs>
            </a:gsLst>
            <a:lin ang="0" scaled="1"/>
            <a:tileRect/>
          </a:gra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indent="-342900" algn="ctr" fontAlgn="base">
              <a:lnSpc>
                <a:spcPct val="80000"/>
              </a:lnSpc>
              <a:spcBef>
                <a:spcPct val="0"/>
              </a:spcBef>
              <a:spcAft>
                <a:spcPct val="0"/>
              </a:spcAft>
            </a:pPr>
            <a:endParaRPr lang="en-US"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p:txBody>
      </p:sp>
      <p:sp>
        <p:nvSpPr>
          <p:cNvPr id="5" name="Rectangle 22"/>
          <p:cNvSpPr/>
          <p:nvPr/>
        </p:nvSpPr>
        <p:spPr bwMode="auto">
          <a:xfrm>
            <a:off x="1494811" y="4859887"/>
            <a:ext cx="5884127" cy="1282390"/>
          </a:xfrm>
          <a:prstGeom prst="rect">
            <a:avLst/>
          </a:prstGeom>
          <a:gradFill flip="none" rotWithShape="1">
            <a:gsLst>
              <a:gs pos="20000">
                <a:srgbClr val="282828"/>
              </a:gs>
              <a:gs pos="50000">
                <a:schemeClr val="tx1">
                  <a:lumMod val="75000"/>
                  <a:lumOff val="25000"/>
                </a:schemeClr>
              </a:gs>
              <a:gs pos="100000">
                <a:schemeClr val="accent4">
                  <a:lumMod val="75000"/>
                  <a:shade val="100000"/>
                  <a:satMod val="115000"/>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indent="-342900" algn="ctr" fontAlgn="base">
              <a:lnSpc>
                <a:spcPct val="80000"/>
              </a:lnSpc>
              <a:spcBef>
                <a:spcPct val="0"/>
              </a:spcBef>
              <a:spcAft>
                <a:spcPct val="0"/>
              </a:spcAft>
            </a:pPr>
            <a:endParaRPr lang="en-US"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p:txBody>
      </p:sp>
      <p:sp>
        <p:nvSpPr>
          <p:cNvPr id="6" name="Rectangle 27"/>
          <p:cNvSpPr/>
          <p:nvPr/>
        </p:nvSpPr>
        <p:spPr bwMode="auto">
          <a:xfrm>
            <a:off x="1498529" y="5930404"/>
            <a:ext cx="5881250" cy="200715"/>
          </a:xfrm>
          <a:prstGeom prst="rect">
            <a:avLst/>
          </a:prstGeom>
          <a:gradFill flip="none" rotWithShape="1">
            <a:gsLst>
              <a:gs pos="20000">
                <a:srgbClr val="0B2145"/>
              </a:gs>
              <a:gs pos="50000">
                <a:schemeClr val="bg2"/>
              </a:gs>
              <a:gs pos="100000">
                <a:schemeClr val="accent4">
                  <a:lumMod val="75000"/>
                  <a:shade val="100000"/>
                  <a:satMod val="115000"/>
                  <a:alpha val="0"/>
                </a:schemeClr>
              </a:gs>
            </a:gsLst>
            <a:lin ang="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indent="-342900" algn="ctr" fontAlgn="base">
              <a:lnSpc>
                <a:spcPct val="80000"/>
              </a:lnSpc>
              <a:spcBef>
                <a:spcPct val="0"/>
              </a:spcBef>
              <a:spcAft>
                <a:spcPct val="0"/>
              </a:spcAft>
            </a:pPr>
            <a:endParaRPr lang="en-US"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p:txBody>
      </p:sp>
      <p:sp>
        <p:nvSpPr>
          <p:cNvPr id="7" name="TextBox 21507"/>
          <p:cNvSpPr txBox="1">
            <a:spLocks noChangeArrowheads="1"/>
          </p:cNvSpPr>
          <p:nvPr/>
        </p:nvSpPr>
        <p:spPr bwMode="auto">
          <a:xfrm>
            <a:off x="214282" y="1508649"/>
            <a:ext cx="1236236" cy="4678204"/>
          </a:xfrm>
          <a:prstGeom prst="rect">
            <a:avLst/>
          </a:prstGeom>
          <a:noFill/>
          <a:ln w="9525">
            <a:noFill/>
            <a:miter lim="800000"/>
            <a:headEnd/>
            <a:tailEnd/>
          </a:ln>
        </p:spPr>
        <p:txBody>
          <a:bodyPr wrap="none">
            <a:spAutoFit/>
          </a:bodyPr>
          <a:lstStyle/>
          <a:p>
            <a:pPr algn="r"/>
            <a:r>
              <a:rPr lang="en-US" sz="1100" dirty="0" smtClean="0">
                <a:effectLst>
                  <a:outerShdw blurRad="38100" dist="38100" dir="2700000" algn="tl">
                    <a:srgbClr val="000000">
                      <a:alpha val="43137"/>
                    </a:srgbClr>
                  </a:outerShdw>
                </a:effectLst>
              </a:rPr>
              <a:t>Virtual Sessions</a:t>
            </a:r>
          </a:p>
          <a:p>
            <a:pPr algn="r"/>
            <a:r>
              <a:rPr lang="en-US" sz="1100" dirty="0" smtClean="0">
                <a:effectLst>
                  <a:outerShdw blurRad="38100" dist="38100" dir="2700000" algn="tl">
                    <a:srgbClr val="000000">
                      <a:alpha val="43137"/>
                    </a:srgbClr>
                  </a:outerShdw>
                </a:effectLst>
              </a:rPr>
              <a:t>Per License</a:t>
            </a:r>
          </a:p>
          <a:p>
            <a:pPr algn="r"/>
            <a:endParaRPr lang="en-US" sz="1800" u="sng" dirty="0" smtClean="0"/>
          </a:p>
          <a:p>
            <a:pPr indent="-342900" algn="r">
              <a:spcBef>
                <a:spcPct val="20000"/>
              </a:spcBef>
            </a:pPr>
            <a:r>
              <a:rPr lang="en-US" altLang="zh-CN" sz="2000" b="1" spc="-100" dirty="0" smtClean="0">
                <a:ln w="3175">
                  <a:noFill/>
                </a:ln>
                <a:effectLst>
                  <a:outerShdw blurRad="152400" dist="38100" dir="5400000" algn="t" rotWithShape="0">
                    <a:prstClr val="black">
                      <a:alpha val="70000"/>
                    </a:prstClr>
                  </a:outerShdw>
                </a:effectLst>
                <a:cs typeface="Arial" charset="0"/>
              </a:rPr>
              <a:t>Unlimited</a:t>
            </a:r>
          </a:p>
          <a:p>
            <a:pPr algn="r"/>
            <a:r>
              <a:rPr lang="en-US" sz="1800" dirty="0" smtClean="0"/>
              <a:t>..</a:t>
            </a:r>
          </a:p>
          <a:p>
            <a:pPr algn="r"/>
            <a:r>
              <a:rPr lang="en-US" sz="1800" dirty="0" smtClean="0"/>
              <a:t>32</a:t>
            </a:r>
          </a:p>
          <a:p>
            <a:pPr algn="r"/>
            <a:endParaRPr lang="en-US" sz="1800" dirty="0"/>
          </a:p>
          <a:p>
            <a:pPr algn="r"/>
            <a:r>
              <a:rPr lang="en-US" sz="1800" dirty="0" smtClean="0"/>
              <a:t>16</a:t>
            </a:r>
            <a:endParaRPr lang="en-US" sz="1800" dirty="0"/>
          </a:p>
          <a:p>
            <a:pPr algn="r"/>
            <a:endParaRPr lang="en-US" sz="1800" dirty="0"/>
          </a:p>
          <a:p>
            <a:pPr algn="r"/>
            <a:r>
              <a:rPr lang="en-US" sz="1800" dirty="0" smtClean="0"/>
              <a:t>8</a:t>
            </a:r>
            <a:endParaRPr lang="en-US" sz="1800" dirty="0"/>
          </a:p>
          <a:p>
            <a:pPr algn="r"/>
            <a:endParaRPr lang="en-US" sz="1800" dirty="0"/>
          </a:p>
          <a:p>
            <a:pPr algn="r"/>
            <a:endParaRPr lang="en-US" sz="1800" dirty="0"/>
          </a:p>
          <a:p>
            <a:pPr algn="r"/>
            <a:r>
              <a:rPr lang="en-US" sz="1800" dirty="0" smtClean="0"/>
              <a:t>4</a:t>
            </a:r>
            <a:endParaRPr lang="en-US" sz="1800" dirty="0"/>
          </a:p>
          <a:p>
            <a:pPr algn="r"/>
            <a:endParaRPr lang="en-US" sz="1800" dirty="0"/>
          </a:p>
          <a:p>
            <a:pPr algn="r"/>
            <a:endParaRPr lang="en-US" sz="1800" dirty="0"/>
          </a:p>
          <a:p>
            <a:pPr algn="r"/>
            <a:endParaRPr lang="en-US" sz="1800" dirty="0"/>
          </a:p>
          <a:p>
            <a:pPr algn="r"/>
            <a:r>
              <a:rPr lang="en-US" sz="1800" dirty="0" smtClean="0"/>
              <a:t>1</a:t>
            </a:r>
            <a:endParaRPr lang="en-US" sz="1800" dirty="0"/>
          </a:p>
        </p:txBody>
      </p:sp>
      <p:cxnSp>
        <p:nvCxnSpPr>
          <p:cNvPr id="8" name="Straight Connector 36"/>
          <p:cNvCxnSpPr/>
          <p:nvPr/>
        </p:nvCxnSpPr>
        <p:spPr>
          <a:xfrm>
            <a:off x="1461358" y="4845019"/>
            <a:ext cx="4824761" cy="1588"/>
          </a:xfrm>
          <a:prstGeom prst="line">
            <a:avLst/>
          </a:prstGeom>
          <a:ln w="6350">
            <a:gradFill flip="none" rotWithShape="1">
              <a:gsLst>
                <a:gs pos="0">
                  <a:schemeClr val="accent1">
                    <a:tint val="66000"/>
                    <a:satMod val="160000"/>
                  </a:schemeClr>
                </a:gs>
                <a:gs pos="100000">
                  <a:schemeClr val="bg1">
                    <a:alpha val="0"/>
                  </a:schemeClr>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9" name="Straight Connector 37"/>
          <p:cNvCxnSpPr/>
          <p:nvPr/>
        </p:nvCxnSpPr>
        <p:spPr>
          <a:xfrm>
            <a:off x="1461358" y="5934121"/>
            <a:ext cx="4824761" cy="1588"/>
          </a:xfrm>
          <a:prstGeom prst="line">
            <a:avLst/>
          </a:prstGeom>
          <a:ln w="6350">
            <a:gradFill flip="none" rotWithShape="1">
              <a:gsLst>
                <a:gs pos="0">
                  <a:schemeClr val="accent1">
                    <a:tint val="66000"/>
                    <a:satMod val="160000"/>
                  </a:schemeClr>
                </a:gs>
                <a:gs pos="100000">
                  <a:schemeClr val="bg1">
                    <a:alpha val="0"/>
                  </a:schemeClr>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10" name="Straight Connector 38"/>
          <p:cNvCxnSpPr/>
          <p:nvPr/>
        </p:nvCxnSpPr>
        <p:spPr>
          <a:xfrm>
            <a:off x="1461358" y="4042130"/>
            <a:ext cx="4824761" cy="1588"/>
          </a:xfrm>
          <a:prstGeom prst="line">
            <a:avLst/>
          </a:prstGeom>
          <a:ln w="6350">
            <a:gradFill flip="none" rotWithShape="1">
              <a:gsLst>
                <a:gs pos="0">
                  <a:schemeClr val="accent1">
                    <a:tint val="66000"/>
                    <a:satMod val="160000"/>
                  </a:schemeClr>
                </a:gs>
                <a:gs pos="100000">
                  <a:schemeClr val="bg1">
                    <a:alpha val="0"/>
                  </a:schemeClr>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11" name="Straight Connector 39"/>
          <p:cNvCxnSpPr/>
          <p:nvPr/>
        </p:nvCxnSpPr>
        <p:spPr>
          <a:xfrm>
            <a:off x="1461358" y="3492004"/>
            <a:ext cx="4824761" cy="1588"/>
          </a:xfrm>
          <a:prstGeom prst="line">
            <a:avLst/>
          </a:prstGeom>
          <a:ln w="6350">
            <a:gradFill flip="none" rotWithShape="1">
              <a:gsLst>
                <a:gs pos="0">
                  <a:schemeClr val="accent1">
                    <a:tint val="66000"/>
                    <a:satMod val="160000"/>
                  </a:schemeClr>
                </a:gs>
                <a:gs pos="100000">
                  <a:schemeClr val="bg1">
                    <a:alpha val="0"/>
                  </a:schemeClr>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12" name="Straight Connector 40"/>
          <p:cNvCxnSpPr/>
          <p:nvPr/>
        </p:nvCxnSpPr>
        <p:spPr>
          <a:xfrm>
            <a:off x="1461358" y="2949312"/>
            <a:ext cx="4824761" cy="1588"/>
          </a:xfrm>
          <a:prstGeom prst="line">
            <a:avLst/>
          </a:prstGeom>
          <a:ln w="6350">
            <a:gradFill flip="none" rotWithShape="1">
              <a:gsLst>
                <a:gs pos="0">
                  <a:schemeClr val="accent1">
                    <a:tint val="66000"/>
                    <a:satMod val="160000"/>
                  </a:schemeClr>
                </a:gs>
                <a:gs pos="100000">
                  <a:schemeClr val="bg1">
                    <a:alpha val="0"/>
                  </a:schemeClr>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13" name="Straight Connector 41"/>
          <p:cNvCxnSpPr/>
          <p:nvPr/>
        </p:nvCxnSpPr>
        <p:spPr>
          <a:xfrm>
            <a:off x="1461358" y="2376882"/>
            <a:ext cx="4824761" cy="1588"/>
          </a:xfrm>
          <a:prstGeom prst="line">
            <a:avLst/>
          </a:prstGeom>
          <a:ln w="6350">
            <a:gradFill flip="none" rotWithShape="1">
              <a:gsLst>
                <a:gs pos="0">
                  <a:schemeClr val="accent1">
                    <a:tint val="66000"/>
                    <a:satMod val="160000"/>
                  </a:schemeClr>
                </a:gs>
                <a:gs pos="100000">
                  <a:schemeClr val="bg1">
                    <a:alpha val="0"/>
                  </a:schemeClr>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14" name="Straight Connector 6"/>
          <p:cNvCxnSpPr/>
          <p:nvPr/>
        </p:nvCxnSpPr>
        <p:spPr>
          <a:xfrm rot="5400000">
            <a:off x="-664808" y="3980180"/>
            <a:ext cx="4267200" cy="0"/>
          </a:xfrm>
          <a:prstGeom prst="line">
            <a:avLst/>
          </a:prstGeom>
          <a:ln w="25400" cap="rnd" cmpd="sng" algn="ctr">
            <a:solidFill>
              <a:schemeClr val="accent1">
                <a:lumMod val="75000"/>
              </a:schemeClr>
            </a:solidFill>
            <a:prstDash val="solid"/>
            <a:head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Connector 8"/>
          <p:cNvCxnSpPr/>
          <p:nvPr/>
        </p:nvCxnSpPr>
        <p:spPr>
          <a:xfrm>
            <a:off x="1474639" y="6122802"/>
            <a:ext cx="4833782" cy="890"/>
          </a:xfrm>
          <a:prstGeom prst="line">
            <a:avLst/>
          </a:prstGeom>
          <a:noFill/>
          <a:ln w="25400" cap="rnd" cmpd="sng" algn="ctr">
            <a:solidFill>
              <a:srgbClr val="FFC000"/>
            </a:solidFill>
            <a:prstDash val="solid"/>
          </a:ln>
          <a:effectLst/>
        </p:spPr>
        <p:style>
          <a:lnRef idx="1">
            <a:schemeClr val="accent1"/>
          </a:lnRef>
          <a:fillRef idx="0">
            <a:schemeClr val="accent1"/>
          </a:fillRef>
          <a:effectRef idx="0">
            <a:schemeClr val="accent1"/>
          </a:effectRef>
          <a:fontRef idx="minor">
            <a:schemeClr val="tx1"/>
          </a:fontRef>
        </p:style>
      </p:cxnSp>
      <p:sp>
        <p:nvSpPr>
          <p:cNvPr id="17" name="Rounded Rectangle 29"/>
          <p:cNvSpPr/>
          <p:nvPr/>
        </p:nvSpPr>
        <p:spPr bwMode="auto">
          <a:xfrm>
            <a:off x="4563438" y="5261520"/>
            <a:ext cx="3300984" cy="850392"/>
          </a:xfrm>
          <a:prstGeom prst="roundRect">
            <a:avLst>
              <a:gd name="adj" fmla="val 13520"/>
            </a:avLst>
          </a:prstGeom>
          <a:gradFill flip="none" rotWithShape="1">
            <a:gsLst>
              <a:gs pos="0">
                <a:srgbClr val="009DD3">
                  <a:alpha val="55000"/>
                </a:srgbClr>
              </a:gs>
              <a:gs pos="50000">
                <a:srgbClr val="0E2852"/>
              </a:gs>
              <a:gs pos="100000">
                <a:srgbClr val="133872"/>
              </a:gs>
            </a:gsLst>
            <a:lin ang="162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45720" rtlCol="0" anchor="t"/>
          <a:lstStyle/>
          <a:p>
            <a:pPr indent="-286922">
              <a:lnSpc>
                <a:spcPct val="90000"/>
              </a:lnSpc>
              <a:spcBef>
                <a:spcPct val="30000"/>
              </a:spcBef>
              <a:buClr>
                <a:schemeClr val="tx2"/>
              </a:buClr>
              <a:buSzPct val="95000"/>
              <a:tabLst>
                <a:tab pos="514476" algn="l"/>
              </a:tabLst>
              <a:defRPr/>
            </a:pPr>
            <a:endParaRPr lang="en-US"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p:txBody>
      </p:sp>
      <p:sp>
        <p:nvSpPr>
          <p:cNvPr id="18" name="Rounded Rectangle 30"/>
          <p:cNvSpPr/>
          <p:nvPr/>
        </p:nvSpPr>
        <p:spPr bwMode="auto">
          <a:xfrm>
            <a:off x="4568795" y="4332253"/>
            <a:ext cx="3300984" cy="850392"/>
          </a:xfrm>
          <a:prstGeom prst="roundRect">
            <a:avLst>
              <a:gd name="adj" fmla="val 12176"/>
            </a:avLst>
          </a:prstGeom>
          <a:gradFill flip="none" rotWithShape="1">
            <a:gsLst>
              <a:gs pos="0">
                <a:schemeClr val="bg1">
                  <a:lumMod val="50000"/>
                  <a:shade val="30000"/>
                  <a:satMod val="115000"/>
                </a:schemeClr>
              </a:gs>
              <a:gs pos="50000">
                <a:schemeClr val="tx1">
                  <a:lumMod val="75000"/>
                  <a:lumOff val="25000"/>
                </a:schemeClr>
              </a:gs>
              <a:gs pos="100000">
                <a:schemeClr val="bg1">
                  <a:lumMod val="50000"/>
                  <a:shade val="100000"/>
                  <a:satMod val="115000"/>
                  <a:alpha val="90000"/>
                </a:schemeClr>
              </a:gs>
            </a:gsLst>
            <a:lin ang="5400000" scaled="1"/>
            <a:tileRect/>
          </a:gradFill>
          <a:ln>
            <a:noFill/>
          </a:ln>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lstStyle/>
          <a:p>
            <a:pPr indent="-342900" fontAlgn="base">
              <a:lnSpc>
                <a:spcPct val="80000"/>
              </a:lnSpc>
              <a:spcBef>
                <a:spcPct val="0"/>
              </a:spcBef>
              <a:spcAft>
                <a:spcPts val="600"/>
              </a:spcAft>
              <a:defRPr/>
            </a:pPr>
            <a:endParaRPr lang="en-US" b="1" spc="-10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latin typeface="+mj-lt"/>
              <a:cs typeface="Arial" charset="0"/>
            </a:endParaRPr>
          </a:p>
        </p:txBody>
      </p:sp>
      <p:sp>
        <p:nvSpPr>
          <p:cNvPr id="19" name="Rounded Rectangle 31"/>
          <p:cNvSpPr/>
          <p:nvPr/>
        </p:nvSpPr>
        <p:spPr bwMode="auto">
          <a:xfrm>
            <a:off x="4570877" y="2027668"/>
            <a:ext cx="3298902" cy="847494"/>
          </a:xfrm>
          <a:prstGeom prst="roundRect">
            <a:avLst>
              <a:gd name="adj" fmla="val 14433"/>
            </a:avLst>
          </a:prstGeom>
          <a:gradFill flip="none" rotWithShape="1">
            <a:gsLst>
              <a:gs pos="20000">
                <a:schemeClr val="accent4">
                  <a:lumMod val="75000"/>
                  <a:shade val="30000"/>
                  <a:satMod val="115000"/>
                </a:schemeClr>
              </a:gs>
              <a:gs pos="50000">
                <a:srgbClr val="332741"/>
              </a:gs>
              <a:gs pos="100000">
                <a:schemeClr val="accent4">
                  <a:lumMod val="75000"/>
                  <a:shade val="100000"/>
                  <a:satMod val="115000"/>
                  <a:alpha val="90000"/>
                </a:schemeClr>
              </a:gs>
            </a:gsLst>
            <a:lin ang="5400000" scaled="1"/>
            <a:tileRect/>
          </a:gradFill>
          <a:ln>
            <a:noFill/>
          </a:ln>
          <a:effectLst>
            <a:reflection blurRad="6350" stA="52000" endA="300" endPos="35000" dir="5400000" sy="-100000" algn="bl" rotWithShape="0"/>
          </a:effectLst>
          <a:scene3d>
            <a:camera prst="orthographicFront">
              <a:rot lat="0" lon="0" rev="0"/>
            </a:camera>
            <a:lightRig rig="contrasting" dir="t">
              <a:rot lat="0" lon="0" rev="54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tIns="91440" rtlCol="0" anchor="t"/>
          <a:lstStyle/>
          <a:p>
            <a:pPr indent="-342900">
              <a:lnSpc>
                <a:spcPct val="80000"/>
              </a:lnSpc>
              <a:spcBef>
                <a:spcPct val="30000"/>
              </a:spcBef>
              <a:spcAft>
                <a:spcPts val="600"/>
              </a:spcAft>
              <a:buClr>
                <a:schemeClr val="tx2"/>
              </a:buClr>
              <a:buSzPct val="95000"/>
              <a:buBlip>
                <a:blip r:embed="rId2"/>
              </a:buBlip>
              <a:tabLst>
                <a:tab pos="514476" algn="l"/>
              </a:tabLst>
              <a:defRPr/>
            </a:pPr>
            <a:endParaRPr lang="en-US" sz="1200" dirty="0">
              <a:solidFill>
                <a:schemeClr val="bg1"/>
              </a:solidFill>
            </a:endParaRPr>
          </a:p>
        </p:txBody>
      </p:sp>
      <p:grpSp>
        <p:nvGrpSpPr>
          <p:cNvPr id="3" name="Group 28"/>
          <p:cNvGrpSpPr/>
          <p:nvPr/>
        </p:nvGrpSpPr>
        <p:grpSpPr>
          <a:xfrm>
            <a:off x="4726658" y="2150581"/>
            <a:ext cx="2403410" cy="502477"/>
            <a:chOff x="5722102" y="1936852"/>
            <a:chExt cx="2403410" cy="502477"/>
          </a:xfrm>
        </p:grpSpPr>
        <p:pic>
          <p:nvPicPr>
            <p:cNvPr id="21" name="Picture 17" descr="WS08-datacenter_h_rgb_r.png"/>
            <p:cNvPicPr>
              <a:picLocks noChangeAspect="1"/>
            </p:cNvPicPr>
            <p:nvPr/>
          </p:nvPicPr>
          <p:blipFill>
            <a:blip r:embed="rId3">
              <a:lum bright="100000"/>
            </a:blip>
            <a:srcRect l="17659"/>
            <a:stretch>
              <a:fillRect/>
            </a:stretch>
          </p:blipFill>
          <p:spPr>
            <a:xfrm>
              <a:off x="6200299" y="1936852"/>
              <a:ext cx="1925213" cy="480794"/>
            </a:xfrm>
            <a:prstGeom prst="rect">
              <a:avLst/>
            </a:prstGeom>
            <a:effectLst>
              <a:outerShdw blurRad="50800" dist="38100" dir="5400000" algn="t" rotWithShape="0">
                <a:prstClr val="black">
                  <a:alpha val="40000"/>
                </a:prstClr>
              </a:outerShdw>
            </a:effectLst>
          </p:spPr>
        </p:pic>
        <p:pic>
          <p:nvPicPr>
            <p:cNvPr id="22" name="Picture 14" descr="WS08-datacenter_h_rgb_r.png"/>
            <p:cNvPicPr>
              <a:picLocks noChangeAspect="1"/>
            </p:cNvPicPr>
            <p:nvPr/>
          </p:nvPicPr>
          <p:blipFill>
            <a:blip r:embed="rId3"/>
            <a:srcRect r="82212" b="20022"/>
            <a:stretch>
              <a:fillRect/>
            </a:stretch>
          </p:blipFill>
          <p:spPr>
            <a:xfrm>
              <a:off x="5722102" y="2054801"/>
              <a:ext cx="415900" cy="384528"/>
            </a:xfrm>
            <a:prstGeom prst="rect">
              <a:avLst/>
            </a:prstGeom>
            <a:effectLst>
              <a:outerShdw blurRad="50800" dist="38100" dir="5400000" algn="t" rotWithShape="0">
                <a:prstClr val="black">
                  <a:alpha val="40000"/>
                </a:prstClr>
              </a:outerShdw>
            </a:effectLst>
          </p:spPr>
        </p:pic>
      </p:grpSp>
      <p:grpSp>
        <p:nvGrpSpPr>
          <p:cNvPr id="16" name="Group 23"/>
          <p:cNvGrpSpPr/>
          <p:nvPr/>
        </p:nvGrpSpPr>
        <p:grpSpPr>
          <a:xfrm>
            <a:off x="4726658" y="4432328"/>
            <a:ext cx="2455493" cy="529243"/>
            <a:chOff x="3792941" y="4411614"/>
            <a:chExt cx="2455493" cy="529243"/>
          </a:xfrm>
        </p:grpSpPr>
        <p:pic>
          <p:nvPicPr>
            <p:cNvPr id="24" name="Picture 18" descr="WS08-enterprise_h_rgb_r.png"/>
            <p:cNvPicPr>
              <a:picLocks noChangeAspect="1"/>
            </p:cNvPicPr>
            <p:nvPr/>
          </p:nvPicPr>
          <p:blipFill>
            <a:blip r:embed="rId4">
              <a:lum bright="100000"/>
            </a:blip>
            <a:srcRect l="17929"/>
            <a:stretch>
              <a:fillRect/>
            </a:stretch>
          </p:blipFill>
          <p:spPr>
            <a:xfrm>
              <a:off x="4284161" y="4411614"/>
              <a:ext cx="1964273" cy="529243"/>
            </a:xfrm>
            <a:prstGeom prst="rect">
              <a:avLst/>
            </a:prstGeom>
            <a:effectLst>
              <a:outerShdw blurRad="50800" dist="38100" dir="5400000" algn="t" rotWithShape="0">
                <a:prstClr val="black">
                  <a:alpha val="40000"/>
                </a:prstClr>
              </a:outerShdw>
            </a:effectLst>
          </p:spPr>
        </p:pic>
        <p:pic>
          <p:nvPicPr>
            <p:cNvPr id="25" name="Picture 15" descr="WS08-datacenter_h_rgb_r.png"/>
            <p:cNvPicPr>
              <a:picLocks noChangeAspect="1"/>
            </p:cNvPicPr>
            <p:nvPr/>
          </p:nvPicPr>
          <p:blipFill>
            <a:blip r:embed="rId3"/>
            <a:srcRect r="82212" b="20022"/>
            <a:stretch>
              <a:fillRect/>
            </a:stretch>
          </p:blipFill>
          <p:spPr>
            <a:xfrm>
              <a:off x="3792941" y="4548957"/>
              <a:ext cx="415900" cy="384528"/>
            </a:xfrm>
            <a:prstGeom prst="rect">
              <a:avLst/>
            </a:prstGeom>
            <a:effectLst>
              <a:outerShdw blurRad="50800" dist="38100" dir="5400000" algn="t" rotWithShape="0">
                <a:prstClr val="black">
                  <a:alpha val="40000"/>
                </a:prstClr>
              </a:outerShdw>
            </a:effectLst>
          </p:spPr>
        </p:pic>
      </p:grpSp>
      <p:grpSp>
        <p:nvGrpSpPr>
          <p:cNvPr id="20" name="Group 26"/>
          <p:cNvGrpSpPr/>
          <p:nvPr/>
        </p:nvGrpSpPr>
        <p:grpSpPr>
          <a:xfrm>
            <a:off x="4726658" y="5379516"/>
            <a:ext cx="2531214" cy="503685"/>
            <a:chOff x="1926970" y="5247556"/>
            <a:chExt cx="2531214" cy="503685"/>
          </a:xfrm>
        </p:grpSpPr>
        <p:pic>
          <p:nvPicPr>
            <p:cNvPr id="27" name="Picture 19" descr="WS08-standard_h_rgb_r.png"/>
            <p:cNvPicPr>
              <a:picLocks noChangeAspect="1"/>
            </p:cNvPicPr>
            <p:nvPr/>
          </p:nvPicPr>
          <p:blipFill>
            <a:blip r:embed="rId5">
              <a:lum bright="100000"/>
            </a:blip>
            <a:srcRect l="17680"/>
            <a:stretch>
              <a:fillRect/>
            </a:stretch>
          </p:blipFill>
          <p:spPr>
            <a:xfrm>
              <a:off x="2468779" y="5247556"/>
              <a:ext cx="1989405" cy="496949"/>
            </a:xfrm>
            <a:prstGeom prst="rect">
              <a:avLst/>
            </a:prstGeom>
            <a:effectLst>
              <a:outerShdw blurRad="50800" dist="38100" dir="5400000" algn="t" rotWithShape="0">
                <a:prstClr val="black">
                  <a:alpha val="40000"/>
                </a:prstClr>
              </a:outerShdw>
            </a:effectLst>
          </p:spPr>
        </p:pic>
        <p:pic>
          <p:nvPicPr>
            <p:cNvPr id="28" name="Picture 16" descr="WS08-datacenter_h_rgb_r.png"/>
            <p:cNvPicPr>
              <a:picLocks noChangeAspect="1"/>
            </p:cNvPicPr>
            <p:nvPr/>
          </p:nvPicPr>
          <p:blipFill>
            <a:blip r:embed="rId3"/>
            <a:srcRect r="82212" b="20022"/>
            <a:stretch>
              <a:fillRect/>
            </a:stretch>
          </p:blipFill>
          <p:spPr>
            <a:xfrm>
              <a:off x="1926970" y="5366713"/>
              <a:ext cx="415900" cy="384528"/>
            </a:xfrm>
            <a:prstGeom prst="rect">
              <a:avLst/>
            </a:prstGeom>
            <a:effectLst>
              <a:outerShdw blurRad="50800" dist="38100" dir="5400000" algn="t" rotWithShape="0">
                <a:prstClr val="black">
                  <a:alpha val="40000"/>
                </a:prstClr>
              </a:outerShdw>
            </a:effectLst>
          </p:spPr>
        </p:pic>
      </p:grpSp>
      <p:pic>
        <p:nvPicPr>
          <p:cNvPr id="29" name="圖片 28" descr="logo-hyperv-server08.png"/>
          <p:cNvPicPr>
            <a:picLocks noChangeAspect="1"/>
          </p:cNvPicPr>
          <p:nvPr/>
        </p:nvPicPr>
        <p:blipFill>
          <a:blip r:embed="rId6">
            <a:clrChange>
              <a:clrFrom>
                <a:srgbClr val="FFFFFF"/>
              </a:clrFrom>
              <a:clrTo>
                <a:srgbClr val="FFFFFF">
                  <a:alpha val="0"/>
                </a:srgbClr>
              </a:clrTo>
            </a:clrChange>
          </a:blip>
          <a:stretch>
            <a:fillRect/>
          </a:stretch>
        </p:blipFill>
        <p:spPr>
          <a:xfrm>
            <a:off x="5219489" y="6215085"/>
            <a:ext cx="2336804" cy="571501"/>
          </a:xfrm>
          <a:prstGeom prst="rect">
            <a:avLst/>
          </a:prstGeom>
        </p:spPr>
      </p:pic>
      <p:pic>
        <p:nvPicPr>
          <p:cNvPr id="30" name="圖片 29" descr="HV-Manager.jpg"/>
          <p:cNvPicPr>
            <a:picLocks noChangeAspect="1"/>
          </p:cNvPicPr>
          <p:nvPr/>
        </p:nvPicPr>
        <p:blipFill>
          <a:blip r:embed="rId7" cstate="print"/>
          <a:stretch>
            <a:fillRect/>
          </a:stretch>
        </p:blipFill>
        <p:spPr>
          <a:xfrm>
            <a:off x="1647589" y="4161239"/>
            <a:ext cx="2833708" cy="212528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Line 161"/>
          <p:cNvSpPr>
            <a:spLocks noChangeShapeType="1"/>
          </p:cNvSpPr>
          <p:nvPr/>
        </p:nvSpPr>
        <p:spPr bwMode="auto">
          <a:xfrm>
            <a:off x="285720" y="2683179"/>
            <a:ext cx="8339198" cy="45719"/>
          </a:xfrm>
          <a:prstGeom prst="line">
            <a:avLst/>
          </a:prstGeom>
          <a:noFill/>
          <a:ln w="9525">
            <a:solidFill>
              <a:srgbClr val="AAAA8C"/>
            </a:solidFill>
            <a:prstDash val="dash"/>
            <a:round/>
            <a:headEnd/>
            <a:tailEnd/>
          </a:ln>
        </p:spPr>
        <p:txBody>
          <a:bodyPr/>
          <a:lstStyle/>
          <a:p>
            <a:endParaRPr lang="zh-TW" altLang="en-US"/>
          </a:p>
        </p:txBody>
      </p:sp>
      <p:pic>
        <p:nvPicPr>
          <p:cNvPr id="38922" name="Picture 71" descr="Load-Balancer"/>
          <p:cNvPicPr>
            <a:picLocks noChangeAspect="1" noChangeArrowheads="1"/>
          </p:cNvPicPr>
          <p:nvPr/>
        </p:nvPicPr>
        <p:blipFill>
          <a:blip r:embed="rId3"/>
          <a:srcRect/>
          <a:stretch>
            <a:fillRect/>
          </a:stretch>
        </p:blipFill>
        <p:spPr bwMode="auto">
          <a:xfrm>
            <a:off x="2571736" y="5276546"/>
            <a:ext cx="526861" cy="263699"/>
          </a:xfrm>
          <a:prstGeom prst="rect">
            <a:avLst/>
          </a:prstGeom>
          <a:noFill/>
          <a:ln w="9525">
            <a:noFill/>
            <a:miter lim="800000"/>
            <a:headEnd/>
            <a:tailEnd/>
          </a:ln>
        </p:spPr>
      </p:pic>
      <p:pic>
        <p:nvPicPr>
          <p:cNvPr id="38923" name="Picture 72" descr="Load-Balancer"/>
          <p:cNvPicPr>
            <a:picLocks noChangeAspect="1" noChangeArrowheads="1"/>
          </p:cNvPicPr>
          <p:nvPr/>
        </p:nvPicPr>
        <p:blipFill>
          <a:blip r:embed="rId3"/>
          <a:srcRect/>
          <a:stretch>
            <a:fillRect/>
          </a:stretch>
        </p:blipFill>
        <p:spPr bwMode="auto">
          <a:xfrm>
            <a:off x="2573844" y="5625309"/>
            <a:ext cx="526861" cy="263699"/>
          </a:xfrm>
          <a:prstGeom prst="rect">
            <a:avLst/>
          </a:prstGeom>
          <a:noFill/>
          <a:ln w="9525">
            <a:noFill/>
            <a:miter lim="800000"/>
            <a:headEnd/>
            <a:tailEnd/>
          </a:ln>
        </p:spPr>
      </p:pic>
      <p:pic>
        <p:nvPicPr>
          <p:cNvPr id="38924" name="Picture 73" descr="Load-Balancer"/>
          <p:cNvPicPr>
            <a:picLocks noChangeAspect="1" noChangeArrowheads="1"/>
          </p:cNvPicPr>
          <p:nvPr/>
        </p:nvPicPr>
        <p:blipFill>
          <a:blip r:embed="rId3"/>
          <a:srcRect/>
          <a:stretch>
            <a:fillRect/>
          </a:stretch>
        </p:blipFill>
        <p:spPr bwMode="auto">
          <a:xfrm>
            <a:off x="2571736" y="5991085"/>
            <a:ext cx="526861" cy="263699"/>
          </a:xfrm>
          <a:prstGeom prst="rect">
            <a:avLst/>
          </a:prstGeom>
          <a:noFill/>
          <a:ln w="9525">
            <a:noFill/>
            <a:miter lim="800000"/>
            <a:headEnd/>
            <a:tailEnd/>
          </a:ln>
        </p:spPr>
      </p:pic>
      <p:pic>
        <p:nvPicPr>
          <p:cNvPr id="38929" name="Picture 79" descr="repeater"/>
          <p:cNvPicPr>
            <a:picLocks noChangeAspect="1" noChangeArrowheads="1"/>
          </p:cNvPicPr>
          <p:nvPr/>
        </p:nvPicPr>
        <p:blipFill>
          <a:blip r:embed="rId4"/>
          <a:srcRect/>
          <a:stretch>
            <a:fillRect/>
          </a:stretch>
        </p:blipFill>
        <p:spPr bwMode="auto">
          <a:xfrm>
            <a:off x="3947897" y="5227635"/>
            <a:ext cx="265538" cy="457219"/>
          </a:xfrm>
          <a:prstGeom prst="rect">
            <a:avLst/>
          </a:prstGeom>
          <a:noFill/>
          <a:ln w="9525">
            <a:noFill/>
            <a:miter lim="800000"/>
            <a:headEnd/>
            <a:tailEnd/>
          </a:ln>
        </p:spPr>
      </p:pic>
      <p:pic>
        <p:nvPicPr>
          <p:cNvPr id="38930" name="Picture 80" descr="repeater"/>
          <p:cNvPicPr>
            <a:picLocks noChangeAspect="1" noChangeArrowheads="1"/>
          </p:cNvPicPr>
          <p:nvPr/>
        </p:nvPicPr>
        <p:blipFill>
          <a:blip r:embed="rId4"/>
          <a:srcRect/>
          <a:stretch>
            <a:fillRect/>
          </a:stretch>
        </p:blipFill>
        <p:spPr bwMode="auto">
          <a:xfrm>
            <a:off x="3947897" y="5738020"/>
            <a:ext cx="265538" cy="457219"/>
          </a:xfrm>
          <a:prstGeom prst="rect">
            <a:avLst/>
          </a:prstGeom>
          <a:noFill/>
          <a:ln w="9525">
            <a:noFill/>
            <a:miter lim="800000"/>
            <a:headEnd/>
            <a:tailEnd/>
          </a:ln>
        </p:spPr>
      </p:pic>
      <p:pic>
        <p:nvPicPr>
          <p:cNvPr id="38931" name="Picture 81" descr="repeater"/>
          <p:cNvPicPr>
            <a:picLocks noChangeAspect="1" noChangeArrowheads="1"/>
          </p:cNvPicPr>
          <p:nvPr/>
        </p:nvPicPr>
        <p:blipFill>
          <a:blip r:embed="rId4"/>
          <a:srcRect/>
          <a:stretch>
            <a:fillRect/>
          </a:stretch>
        </p:blipFill>
        <p:spPr bwMode="auto">
          <a:xfrm>
            <a:off x="3947897" y="6248405"/>
            <a:ext cx="265538" cy="457219"/>
          </a:xfrm>
          <a:prstGeom prst="rect">
            <a:avLst/>
          </a:prstGeom>
          <a:noFill/>
          <a:ln w="9525">
            <a:noFill/>
            <a:miter lim="800000"/>
            <a:headEnd/>
            <a:tailEnd/>
          </a:ln>
        </p:spPr>
      </p:pic>
      <p:pic>
        <p:nvPicPr>
          <p:cNvPr id="38932" name="Picture 82" descr="repeater"/>
          <p:cNvPicPr>
            <a:picLocks noChangeAspect="1" noChangeArrowheads="1"/>
          </p:cNvPicPr>
          <p:nvPr/>
        </p:nvPicPr>
        <p:blipFill>
          <a:blip r:embed="rId4"/>
          <a:srcRect/>
          <a:stretch>
            <a:fillRect/>
          </a:stretch>
        </p:blipFill>
        <p:spPr bwMode="auto">
          <a:xfrm>
            <a:off x="4453684" y="5227635"/>
            <a:ext cx="265538" cy="457219"/>
          </a:xfrm>
          <a:prstGeom prst="rect">
            <a:avLst/>
          </a:prstGeom>
          <a:noFill/>
          <a:ln w="9525">
            <a:noFill/>
            <a:miter lim="800000"/>
            <a:headEnd/>
            <a:tailEnd/>
          </a:ln>
        </p:spPr>
      </p:pic>
      <p:pic>
        <p:nvPicPr>
          <p:cNvPr id="38933" name="Picture 83" descr="repeater"/>
          <p:cNvPicPr>
            <a:picLocks noChangeAspect="1" noChangeArrowheads="1"/>
          </p:cNvPicPr>
          <p:nvPr/>
        </p:nvPicPr>
        <p:blipFill>
          <a:blip r:embed="rId4"/>
          <a:srcRect/>
          <a:stretch>
            <a:fillRect/>
          </a:stretch>
        </p:blipFill>
        <p:spPr bwMode="auto">
          <a:xfrm>
            <a:off x="4453684" y="5738020"/>
            <a:ext cx="265538" cy="457219"/>
          </a:xfrm>
          <a:prstGeom prst="rect">
            <a:avLst/>
          </a:prstGeom>
          <a:noFill/>
          <a:ln w="9525">
            <a:noFill/>
            <a:miter lim="800000"/>
            <a:headEnd/>
            <a:tailEnd/>
          </a:ln>
        </p:spPr>
      </p:pic>
      <p:pic>
        <p:nvPicPr>
          <p:cNvPr id="38934" name="Picture 84" descr="repeater"/>
          <p:cNvPicPr>
            <a:picLocks noChangeAspect="1" noChangeArrowheads="1"/>
          </p:cNvPicPr>
          <p:nvPr/>
        </p:nvPicPr>
        <p:blipFill>
          <a:blip r:embed="rId4"/>
          <a:srcRect/>
          <a:stretch>
            <a:fillRect/>
          </a:stretch>
        </p:blipFill>
        <p:spPr bwMode="auto">
          <a:xfrm>
            <a:off x="4453684" y="6248405"/>
            <a:ext cx="265538" cy="457219"/>
          </a:xfrm>
          <a:prstGeom prst="rect">
            <a:avLst/>
          </a:prstGeom>
          <a:noFill/>
          <a:ln w="9525">
            <a:noFill/>
            <a:miter lim="800000"/>
            <a:headEnd/>
            <a:tailEnd/>
          </a:ln>
        </p:spPr>
      </p:pic>
      <p:sp>
        <p:nvSpPr>
          <p:cNvPr id="38940" name="AutoShape 90"/>
          <p:cNvSpPr>
            <a:spLocks noChangeArrowheads="1"/>
          </p:cNvSpPr>
          <p:nvPr/>
        </p:nvSpPr>
        <p:spPr bwMode="auto">
          <a:xfrm>
            <a:off x="5326166" y="5202116"/>
            <a:ext cx="505787" cy="278584"/>
          </a:xfrm>
          <a:prstGeom prst="can">
            <a:avLst>
              <a:gd name="adj" fmla="val 50000"/>
            </a:avLst>
          </a:prstGeom>
          <a:gradFill rotWithShape="1">
            <a:gsLst>
              <a:gs pos="0">
                <a:srgbClr val="969696"/>
              </a:gs>
              <a:gs pos="50000">
                <a:srgbClr val="DDDDDD"/>
              </a:gs>
              <a:gs pos="100000">
                <a:srgbClr val="969696"/>
              </a:gs>
            </a:gsLst>
            <a:lin ang="0" scaled="1"/>
          </a:gradFill>
          <a:ln w="3175">
            <a:solidFill>
              <a:srgbClr val="808080"/>
            </a:solidFill>
            <a:round/>
            <a:headEnd/>
            <a:tailEnd/>
          </a:ln>
        </p:spPr>
        <p:txBody>
          <a:bodyPr anchor="ctr">
            <a:spAutoFit/>
          </a:bodyPr>
          <a:lstStyle/>
          <a:p>
            <a:endParaRPr lang="de-DE" b="1"/>
          </a:p>
        </p:txBody>
      </p:sp>
      <p:sp>
        <p:nvSpPr>
          <p:cNvPr id="38941" name="AutoShape 91"/>
          <p:cNvSpPr>
            <a:spLocks noChangeArrowheads="1"/>
          </p:cNvSpPr>
          <p:nvPr/>
        </p:nvSpPr>
        <p:spPr bwMode="auto">
          <a:xfrm>
            <a:off x="5933109" y="5202116"/>
            <a:ext cx="505787" cy="278584"/>
          </a:xfrm>
          <a:prstGeom prst="can">
            <a:avLst>
              <a:gd name="adj" fmla="val 50000"/>
            </a:avLst>
          </a:prstGeom>
          <a:gradFill rotWithShape="1">
            <a:gsLst>
              <a:gs pos="0">
                <a:srgbClr val="969696"/>
              </a:gs>
              <a:gs pos="50000">
                <a:srgbClr val="DDDDDD"/>
              </a:gs>
              <a:gs pos="100000">
                <a:srgbClr val="969696"/>
              </a:gs>
            </a:gsLst>
            <a:lin ang="0" scaled="1"/>
          </a:gradFill>
          <a:ln w="3175">
            <a:solidFill>
              <a:srgbClr val="808080"/>
            </a:solidFill>
            <a:round/>
            <a:headEnd/>
            <a:tailEnd/>
          </a:ln>
        </p:spPr>
        <p:txBody>
          <a:bodyPr anchor="ctr">
            <a:spAutoFit/>
          </a:bodyPr>
          <a:lstStyle/>
          <a:p>
            <a:endParaRPr lang="de-DE" b="1"/>
          </a:p>
        </p:txBody>
      </p:sp>
      <p:sp>
        <p:nvSpPr>
          <p:cNvPr id="38942" name="AutoShape 92"/>
          <p:cNvSpPr>
            <a:spLocks noChangeArrowheads="1"/>
          </p:cNvSpPr>
          <p:nvPr/>
        </p:nvSpPr>
        <p:spPr bwMode="auto">
          <a:xfrm>
            <a:off x="5326166" y="5610424"/>
            <a:ext cx="505787" cy="278584"/>
          </a:xfrm>
          <a:prstGeom prst="can">
            <a:avLst>
              <a:gd name="adj" fmla="val 50000"/>
            </a:avLst>
          </a:prstGeom>
          <a:gradFill rotWithShape="1">
            <a:gsLst>
              <a:gs pos="0">
                <a:srgbClr val="969696"/>
              </a:gs>
              <a:gs pos="50000">
                <a:srgbClr val="DDDDDD"/>
              </a:gs>
              <a:gs pos="100000">
                <a:srgbClr val="969696"/>
              </a:gs>
            </a:gsLst>
            <a:lin ang="0" scaled="1"/>
          </a:gradFill>
          <a:ln w="3175">
            <a:solidFill>
              <a:srgbClr val="808080"/>
            </a:solidFill>
            <a:round/>
            <a:headEnd/>
            <a:tailEnd/>
          </a:ln>
        </p:spPr>
        <p:txBody>
          <a:bodyPr anchor="ctr">
            <a:spAutoFit/>
          </a:bodyPr>
          <a:lstStyle/>
          <a:p>
            <a:endParaRPr lang="de-DE" b="1"/>
          </a:p>
        </p:txBody>
      </p:sp>
      <p:sp>
        <p:nvSpPr>
          <p:cNvPr id="38943" name="AutoShape 93"/>
          <p:cNvSpPr>
            <a:spLocks noChangeArrowheads="1"/>
          </p:cNvSpPr>
          <p:nvPr/>
        </p:nvSpPr>
        <p:spPr bwMode="auto">
          <a:xfrm>
            <a:off x="5933109" y="5610424"/>
            <a:ext cx="505787" cy="278584"/>
          </a:xfrm>
          <a:prstGeom prst="can">
            <a:avLst>
              <a:gd name="adj" fmla="val 50000"/>
            </a:avLst>
          </a:prstGeom>
          <a:gradFill rotWithShape="1">
            <a:gsLst>
              <a:gs pos="0">
                <a:srgbClr val="969696"/>
              </a:gs>
              <a:gs pos="50000">
                <a:srgbClr val="DDDDDD"/>
              </a:gs>
              <a:gs pos="100000">
                <a:srgbClr val="969696"/>
              </a:gs>
            </a:gsLst>
            <a:lin ang="0" scaled="1"/>
          </a:gradFill>
          <a:ln w="3175">
            <a:solidFill>
              <a:srgbClr val="808080"/>
            </a:solidFill>
            <a:round/>
            <a:headEnd/>
            <a:tailEnd/>
          </a:ln>
        </p:spPr>
        <p:txBody>
          <a:bodyPr anchor="ctr">
            <a:spAutoFit/>
          </a:bodyPr>
          <a:lstStyle/>
          <a:p>
            <a:endParaRPr lang="de-DE" b="1"/>
          </a:p>
        </p:txBody>
      </p:sp>
      <p:sp>
        <p:nvSpPr>
          <p:cNvPr id="38944" name="AutoShape 94"/>
          <p:cNvSpPr>
            <a:spLocks noChangeArrowheads="1"/>
          </p:cNvSpPr>
          <p:nvPr/>
        </p:nvSpPr>
        <p:spPr bwMode="auto">
          <a:xfrm>
            <a:off x="5326166" y="6018732"/>
            <a:ext cx="505787" cy="278584"/>
          </a:xfrm>
          <a:prstGeom prst="can">
            <a:avLst>
              <a:gd name="adj" fmla="val 50000"/>
            </a:avLst>
          </a:prstGeom>
          <a:gradFill rotWithShape="1">
            <a:gsLst>
              <a:gs pos="0">
                <a:srgbClr val="969696"/>
              </a:gs>
              <a:gs pos="50000">
                <a:srgbClr val="DDDDDD"/>
              </a:gs>
              <a:gs pos="100000">
                <a:srgbClr val="969696"/>
              </a:gs>
            </a:gsLst>
            <a:lin ang="0" scaled="1"/>
          </a:gradFill>
          <a:ln w="3175">
            <a:solidFill>
              <a:srgbClr val="808080"/>
            </a:solidFill>
            <a:round/>
            <a:headEnd/>
            <a:tailEnd/>
          </a:ln>
        </p:spPr>
        <p:txBody>
          <a:bodyPr anchor="ctr">
            <a:spAutoFit/>
          </a:bodyPr>
          <a:lstStyle/>
          <a:p>
            <a:endParaRPr lang="de-DE" b="1"/>
          </a:p>
        </p:txBody>
      </p:sp>
      <p:sp>
        <p:nvSpPr>
          <p:cNvPr id="38945" name="AutoShape 95"/>
          <p:cNvSpPr>
            <a:spLocks noChangeArrowheads="1"/>
          </p:cNvSpPr>
          <p:nvPr/>
        </p:nvSpPr>
        <p:spPr bwMode="auto">
          <a:xfrm>
            <a:off x="5933109" y="6018732"/>
            <a:ext cx="505787" cy="278584"/>
          </a:xfrm>
          <a:prstGeom prst="can">
            <a:avLst>
              <a:gd name="adj" fmla="val 50000"/>
            </a:avLst>
          </a:prstGeom>
          <a:gradFill rotWithShape="1">
            <a:gsLst>
              <a:gs pos="0">
                <a:srgbClr val="969696"/>
              </a:gs>
              <a:gs pos="50000">
                <a:srgbClr val="DDDDDD"/>
              </a:gs>
              <a:gs pos="100000">
                <a:srgbClr val="969696"/>
              </a:gs>
            </a:gsLst>
            <a:lin ang="0" scaled="1"/>
          </a:gradFill>
          <a:ln w="3175">
            <a:solidFill>
              <a:srgbClr val="808080"/>
            </a:solidFill>
            <a:round/>
            <a:headEnd/>
            <a:tailEnd/>
          </a:ln>
        </p:spPr>
        <p:txBody>
          <a:bodyPr anchor="ctr">
            <a:spAutoFit/>
          </a:bodyPr>
          <a:lstStyle/>
          <a:p>
            <a:endParaRPr lang="de-DE" b="1"/>
          </a:p>
        </p:txBody>
      </p:sp>
      <p:cxnSp>
        <p:nvCxnSpPr>
          <p:cNvPr id="38955" name="AutoShape 108"/>
          <p:cNvCxnSpPr>
            <a:cxnSpLocks noChangeShapeType="1"/>
          </p:cNvCxnSpPr>
          <p:nvPr/>
        </p:nvCxnSpPr>
        <p:spPr bwMode="auto">
          <a:xfrm flipV="1">
            <a:off x="3098597" y="4893757"/>
            <a:ext cx="849301" cy="514638"/>
          </a:xfrm>
          <a:prstGeom prst="straightConnector1">
            <a:avLst/>
          </a:prstGeom>
          <a:noFill/>
          <a:ln w="19050">
            <a:solidFill>
              <a:schemeClr val="accent1"/>
            </a:solidFill>
            <a:round/>
            <a:headEnd/>
            <a:tailEnd/>
          </a:ln>
        </p:spPr>
      </p:cxnSp>
      <p:cxnSp>
        <p:nvCxnSpPr>
          <p:cNvPr id="38956" name="AutoShape 109"/>
          <p:cNvCxnSpPr>
            <a:cxnSpLocks noChangeShapeType="1"/>
          </p:cNvCxnSpPr>
          <p:nvPr/>
        </p:nvCxnSpPr>
        <p:spPr bwMode="auto">
          <a:xfrm>
            <a:off x="3098597" y="5408395"/>
            <a:ext cx="849301" cy="48913"/>
          </a:xfrm>
          <a:prstGeom prst="straightConnector1">
            <a:avLst/>
          </a:prstGeom>
          <a:noFill/>
          <a:ln w="19050">
            <a:solidFill>
              <a:schemeClr val="accent1"/>
            </a:solidFill>
            <a:round/>
            <a:headEnd/>
            <a:tailEnd/>
          </a:ln>
        </p:spPr>
      </p:cxnSp>
      <p:cxnSp>
        <p:nvCxnSpPr>
          <p:cNvPr id="38957" name="AutoShape 110"/>
          <p:cNvCxnSpPr>
            <a:cxnSpLocks noChangeShapeType="1"/>
          </p:cNvCxnSpPr>
          <p:nvPr/>
        </p:nvCxnSpPr>
        <p:spPr bwMode="auto">
          <a:xfrm>
            <a:off x="3098597" y="5408395"/>
            <a:ext cx="849301" cy="559298"/>
          </a:xfrm>
          <a:prstGeom prst="straightConnector1">
            <a:avLst/>
          </a:prstGeom>
          <a:noFill/>
          <a:ln w="19050">
            <a:solidFill>
              <a:schemeClr val="accent1"/>
            </a:solidFill>
            <a:round/>
            <a:headEnd/>
            <a:tailEnd/>
          </a:ln>
        </p:spPr>
      </p:cxnSp>
      <p:cxnSp>
        <p:nvCxnSpPr>
          <p:cNvPr id="38958" name="AutoShape 111"/>
          <p:cNvCxnSpPr>
            <a:cxnSpLocks noChangeShapeType="1"/>
          </p:cNvCxnSpPr>
          <p:nvPr/>
        </p:nvCxnSpPr>
        <p:spPr bwMode="auto">
          <a:xfrm>
            <a:off x="3098597" y="5408395"/>
            <a:ext cx="849301" cy="1069683"/>
          </a:xfrm>
          <a:prstGeom prst="straightConnector1">
            <a:avLst/>
          </a:prstGeom>
          <a:noFill/>
          <a:ln w="19050">
            <a:solidFill>
              <a:schemeClr val="accent1"/>
            </a:solidFill>
            <a:round/>
            <a:headEnd/>
            <a:tailEnd/>
          </a:ln>
        </p:spPr>
      </p:cxnSp>
      <p:cxnSp>
        <p:nvCxnSpPr>
          <p:cNvPr id="38959" name="AutoShape 112"/>
          <p:cNvCxnSpPr>
            <a:cxnSpLocks noChangeShapeType="1"/>
          </p:cNvCxnSpPr>
          <p:nvPr/>
        </p:nvCxnSpPr>
        <p:spPr bwMode="auto">
          <a:xfrm flipV="1">
            <a:off x="3098597" y="4383372"/>
            <a:ext cx="849301" cy="1025023"/>
          </a:xfrm>
          <a:prstGeom prst="straightConnector1">
            <a:avLst/>
          </a:prstGeom>
          <a:noFill/>
          <a:ln w="19050">
            <a:solidFill>
              <a:schemeClr val="accent1"/>
            </a:solidFill>
            <a:round/>
            <a:headEnd/>
            <a:tailEnd/>
          </a:ln>
        </p:spPr>
      </p:cxnSp>
      <p:cxnSp>
        <p:nvCxnSpPr>
          <p:cNvPr id="38960" name="AutoShape 113"/>
          <p:cNvCxnSpPr>
            <a:cxnSpLocks noChangeShapeType="1"/>
          </p:cNvCxnSpPr>
          <p:nvPr/>
        </p:nvCxnSpPr>
        <p:spPr bwMode="auto">
          <a:xfrm flipV="1">
            <a:off x="3098597" y="3872987"/>
            <a:ext cx="849301" cy="1535408"/>
          </a:xfrm>
          <a:prstGeom prst="straightConnector1">
            <a:avLst/>
          </a:prstGeom>
          <a:noFill/>
          <a:ln w="19050">
            <a:solidFill>
              <a:schemeClr val="accent1"/>
            </a:solidFill>
            <a:round/>
            <a:headEnd/>
            <a:tailEnd/>
          </a:ln>
        </p:spPr>
      </p:cxnSp>
      <p:cxnSp>
        <p:nvCxnSpPr>
          <p:cNvPr id="38961" name="AutoShape 114"/>
          <p:cNvCxnSpPr>
            <a:cxnSpLocks noChangeShapeType="1"/>
          </p:cNvCxnSpPr>
          <p:nvPr/>
        </p:nvCxnSpPr>
        <p:spPr bwMode="auto">
          <a:xfrm flipV="1">
            <a:off x="3100705" y="5457308"/>
            <a:ext cx="847192" cy="299851"/>
          </a:xfrm>
          <a:prstGeom prst="straightConnector1">
            <a:avLst/>
          </a:prstGeom>
          <a:noFill/>
          <a:ln w="19050">
            <a:solidFill>
              <a:schemeClr val="accent1"/>
            </a:solidFill>
            <a:round/>
            <a:headEnd/>
            <a:tailEnd/>
          </a:ln>
        </p:spPr>
      </p:cxnSp>
      <p:cxnSp>
        <p:nvCxnSpPr>
          <p:cNvPr id="38962" name="AutoShape 115"/>
          <p:cNvCxnSpPr>
            <a:cxnSpLocks noChangeShapeType="1"/>
          </p:cNvCxnSpPr>
          <p:nvPr/>
        </p:nvCxnSpPr>
        <p:spPr bwMode="auto">
          <a:xfrm>
            <a:off x="3100705" y="5757159"/>
            <a:ext cx="847192" cy="210534"/>
          </a:xfrm>
          <a:prstGeom prst="straightConnector1">
            <a:avLst/>
          </a:prstGeom>
          <a:noFill/>
          <a:ln w="19050">
            <a:solidFill>
              <a:schemeClr val="accent1"/>
            </a:solidFill>
            <a:round/>
            <a:headEnd/>
            <a:tailEnd/>
          </a:ln>
        </p:spPr>
      </p:cxnSp>
      <p:cxnSp>
        <p:nvCxnSpPr>
          <p:cNvPr id="38963" name="AutoShape 116"/>
          <p:cNvCxnSpPr>
            <a:cxnSpLocks noChangeShapeType="1"/>
          </p:cNvCxnSpPr>
          <p:nvPr/>
        </p:nvCxnSpPr>
        <p:spPr bwMode="auto">
          <a:xfrm>
            <a:off x="3100705" y="5757159"/>
            <a:ext cx="847192" cy="720919"/>
          </a:xfrm>
          <a:prstGeom prst="straightConnector1">
            <a:avLst/>
          </a:prstGeom>
          <a:noFill/>
          <a:ln w="19050">
            <a:solidFill>
              <a:schemeClr val="accent1"/>
            </a:solidFill>
            <a:round/>
            <a:headEnd/>
            <a:tailEnd/>
          </a:ln>
        </p:spPr>
      </p:cxnSp>
      <p:cxnSp>
        <p:nvCxnSpPr>
          <p:cNvPr id="38964" name="AutoShape 117"/>
          <p:cNvCxnSpPr>
            <a:cxnSpLocks noChangeShapeType="1"/>
          </p:cNvCxnSpPr>
          <p:nvPr/>
        </p:nvCxnSpPr>
        <p:spPr bwMode="auto">
          <a:xfrm flipV="1">
            <a:off x="3098597" y="5457308"/>
            <a:ext cx="849301" cy="665626"/>
          </a:xfrm>
          <a:prstGeom prst="straightConnector1">
            <a:avLst/>
          </a:prstGeom>
          <a:noFill/>
          <a:ln w="19050">
            <a:solidFill>
              <a:schemeClr val="accent1"/>
            </a:solidFill>
            <a:round/>
            <a:headEnd/>
            <a:tailEnd/>
          </a:ln>
        </p:spPr>
      </p:cxnSp>
      <p:cxnSp>
        <p:nvCxnSpPr>
          <p:cNvPr id="38965" name="AutoShape 118"/>
          <p:cNvCxnSpPr>
            <a:cxnSpLocks noChangeShapeType="1"/>
          </p:cNvCxnSpPr>
          <p:nvPr/>
        </p:nvCxnSpPr>
        <p:spPr bwMode="auto">
          <a:xfrm flipV="1">
            <a:off x="3098597" y="5967693"/>
            <a:ext cx="849301" cy="155241"/>
          </a:xfrm>
          <a:prstGeom prst="straightConnector1">
            <a:avLst/>
          </a:prstGeom>
          <a:noFill/>
          <a:ln w="19050">
            <a:solidFill>
              <a:schemeClr val="accent1"/>
            </a:solidFill>
            <a:round/>
            <a:headEnd/>
            <a:tailEnd/>
          </a:ln>
        </p:spPr>
      </p:cxnSp>
      <p:cxnSp>
        <p:nvCxnSpPr>
          <p:cNvPr id="38966" name="AutoShape 119"/>
          <p:cNvCxnSpPr>
            <a:cxnSpLocks noChangeShapeType="1"/>
          </p:cNvCxnSpPr>
          <p:nvPr/>
        </p:nvCxnSpPr>
        <p:spPr bwMode="auto">
          <a:xfrm>
            <a:off x="3098597" y="6122934"/>
            <a:ext cx="849301" cy="355144"/>
          </a:xfrm>
          <a:prstGeom prst="straightConnector1">
            <a:avLst/>
          </a:prstGeom>
          <a:noFill/>
          <a:ln w="19050">
            <a:solidFill>
              <a:schemeClr val="accent1"/>
            </a:solidFill>
            <a:round/>
            <a:headEnd/>
            <a:tailEnd/>
          </a:ln>
        </p:spPr>
      </p:cxnSp>
      <p:cxnSp>
        <p:nvCxnSpPr>
          <p:cNvPr id="38974" name="AutoShape 128"/>
          <p:cNvCxnSpPr>
            <a:cxnSpLocks noChangeShapeType="1"/>
          </p:cNvCxnSpPr>
          <p:nvPr/>
        </p:nvCxnSpPr>
        <p:spPr bwMode="auto">
          <a:xfrm>
            <a:off x="4213435" y="5457308"/>
            <a:ext cx="240249" cy="0"/>
          </a:xfrm>
          <a:prstGeom prst="straightConnector1">
            <a:avLst/>
          </a:prstGeom>
          <a:noFill/>
          <a:ln w="19050">
            <a:solidFill>
              <a:schemeClr val="accent1"/>
            </a:solidFill>
            <a:round/>
            <a:headEnd/>
            <a:tailEnd/>
          </a:ln>
        </p:spPr>
      </p:cxnSp>
      <p:cxnSp>
        <p:nvCxnSpPr>
          <p:cNvPr id="38975" name="AutoShape 129"/>
          <p:cNvCxnSpPr>
            <a:cxnSpLocks noChangeShapeType="1"/>
          </p:cNvCxnSpPr>
          <p:nvPr/>
        </p:nvCxnSpPr>
        <p:spPr bwMode="auto">
          <a:xfrm>
            <a:off x="4213435" y="5967693"/>
            <a:ext cx="240249" cy="0"/>
          </a:xfrm>
          <a:prstGeom prst="straightConnector1">
            <a:avLst/>
          </a:prstGeom>
          <a:noFill/>
          <a:ln w="19050">
            <a:solidFill>
              <a:schemeClr val="accent1"/>
            </a:solidFill>
            <a:round/>
            <a:headEnd/>
            <a:tailEnd/>
          </a:ln>
        </p:spPr>
      </p:cxnSp>
      <p:cxnSp>
        <p:nvCxnSpPr>
          <p:cNvPr id="38976" name="AutoShape 130"/>
          <p:cNvCxnSpPr>
            <a:cxnSpLocks noChangeShapeType="1"/>
          </p:cNvCxnSpPr>
          <p:nvPr/>
        </p:nvCxnSpPr>
        <p:spPr bwMode="auto">
          <a:xfrm>
            <a:off x="4213435" y="6478078"/>
            <a:ext cx="240249" cy="0"/>
          </a:xfrm>
          <a:prstGeom prst="straightConnector1">
            <a:avLst/>
          </a:prstGeom>
          <a:noFill/>
          <a:ln w="19050">
            <a:solidFill>
              <a:schemeClr val="accent1"/>
            </a:solidFill>
            <a:round/>
            <a:headEnd/>
            <a:tailEnd/>
          </a:ln>
        </p:spPr>
      </p:cxnSp>
      <p:cxnSp>
        <p:nvCxnSpPr>
          <p:cNvPr id="38977" name="AutoShape 131"/>
          <p:cNvCxnSpPr>
            <a:cxnSpLocks noChangeShapeType="1"/>
          </p:cNvCxnSpPr>
          <p:nvPr/>
        </p:nvCxnSpPr>
        <p:spPr bwMode="auto">
          <a:xfrm>
            <a:off x="4213435" y="4893757"/>
            <a:ext cx="240249" cy="563551"/>
          </a:xfrm>
          <a:prstGeom prst="straightConnector1">
            <a:avLst/>
          </a:prstGeom>
          <a:noFill/>
          <a:ln w="19050">
            <a:solidFill>
              <a:schemeClr val="accent1"/>
            </a:solidFill>
            <a:round/>
            <a:headEnd/>
            <a:tailEnd/>
          </a:ln>
        </p:spPr>
      </p:cxnSp>
      <p:cxnSp>
        <p:nvCxnSpPr>
          <p:cNvPr id="38978" name="AutoShape 132"/>
          <p:cNvCxnSpPr>
            <a:cxnSpLocks noChangeShapeType="1"/>
          </p:cNvCxnSpPr>
          <p:nvPr/>
        </p:nvCxnSpPr>
        <p:spPr bwMode="auto">
          <a:xfrm flipV="1">
            <a:off x="4213435" y="4893757"/>
            <a:ext cx="240249" cy="563551"/>
          </a:xfrm>
          <a:prstGeom prst="straightConnector1">
            <a:avLst/>
          </a:prstGeom>
          <a:noFill/>
          <a:ln w="19050">
            <a:solidFill>
              <a:schemeClr val="accent1"/>
            </a:solidFill>
            <a:round/>
            <a:headEnd/>
            <a:tailEnd/>
          </a:ln>
        </p:spPr>
      </p:cxnSp>
      <p:cxnSp>
        <p:nvCxnSpPr>
          <p:cNvPr id="38979" name="AutoShape 134"/>
          <p:cNvCxnSpPr>
            <a:cxnSpLocks noChangeShapeType="1"/>
          </p:cNvCxnSpPr>
          <p:nvPr/>
        </p:nvCxnSpPr>
        <p:spPr bwMode="auto">
          <a:xfrm flipV="1">
            <a:off x="4213435" y="5457308"/>
            <a:ext cx="240249" cy="510385"/>
          </a:xfrm>
          <a:prstGeom prst="straightConnector1">
            <a:avLst/>
          </a:prstGeom>
          <a:noFill/>
          <a:ln w="19050">
            <a:solidFill>
              <a:schemeClr val="accent1"/>
            </a:solidFill>
            <a:round/>
            <a:headEnd/>
            <a:tailEnd/>
          </a:ln>
        </p:spPr>
      </p:cxnSp>
      <p:cxnSp>
        <p:nvCxnSpPr>
          <p:cNvPr id="38980" name="AutoShape 135"/>
          <p:cNvCxnSpPr>
            <a:cxnSpLocks noChangeShapeType="1"/>
          </p:cNvCxnSpPr>
          <p:nvPr/>
        </p:nvCxnSpPr>
        <p:spPr bwMode="auto">
          <a:xfrm>
            <a:off x="4213435" y="5967693"/>
            <a:ext cx="240249" cy="510385"/>
          </a:xfrm>
          <a:prstGeom prst="straightConnector1">
            <a:avLst/>
          </a:prstGeom>
          <a:noFill/>
          <a:ln w="19050">
            <a:solidFill>
              <a:schemeClr val="accent1"/>
            </a:solidFill>
            <a:round/>
            <a:headEnd/>
            <a:tailEnd/>
          </a:ln>
        </p:spPr>
      </p:cxnSp>
      <p:cxnSp>
        <p:nvCxnSpPr>
          <p:cNvPr id="38981" name="AutoShape 136"/>
          <p:cNvCxnSpPr>
            <a:cxnSpLocks noChangeShapeType="1"/>
          </p:cNvCxnSpPr>
          <p:nvPr/>
        </p:nvCxnSpPr>
        <p:spPr bwMode="auto">
          <a:xfrm flipV="1">
            <a:off x="4213435" y="5967693"/>
            <a:ext cx="240249" cy="510385"/>
          </a:xfrm>
          <a:prstGeom prst="straightConnector1">
            <a:avLst/>
          </a:prstGeom>
          <a:noFill/>
          <a:ln w="19050">
            <a:solidFill>
              <a:schemeClr val="accent1"/>
            </a:solidFill>
            <a:round/>
            <a:headEnd/>
            <a:tailEnd/>
          </a:ln>
        </p:spPr>
      </p:cxnSp>
      <p:cxnSp>
        <p:nvCxnSpPr>
          <p:cNvPr id="38982" name="AutoShape 137"/>
          <p:cNvCxnSpPr>
            <a:cxnSpLocks noChangeShapeType="1"/>
          </p:cNvCxnSpPr>
          <p:nvPr/>
        </p:nvCxnSpPr>
        <p:spPr bwMode="auto">
          <a:xfrm>
            <a:off x="4213435" y="5457308"/>
            <a:ext cx="240249" cy="510385"/>
          </a:xfrm>
          <a:prstGeom prst="straightConnector1">
            <a:avLst/>
          </a:prstGeom>
          <a:noFill/>
          <a:ln w="19050">
            <a:solidFill>
              <a:schemeClr val="accent1"/>
            </a:solidFill>
            <a:round/>
            <a:headEnd/>
            <a:tailEnd/>
          </a:ln>
        </p:spPr>
      </p:cxnSp>
      <p:cxnSp>
        <p:nvCxnSpPr>
          <p:cNvPr id="38988" name="AutoShape 143"/>
          <p:cNvCxnSpPr>
            <a:cxnSpLocks noChangeShapeType="1"/>
            <a:endCxn id="38940" idx="2"/>
          </p:cNvCxnSpPr>
          <p:nvPr/>
        </p:nvCxnSpPr>
        <p:spPr bwMode="auto">
          <a:xfrm>
            <a:off x="4719222" y="4383372"/>
            <a:ext cx="606944" cy="959099"/>
          </a:xfrm>
          <a:prstGeom prst="straightConnector1">
            <a:avLst/>
          </a:prstGeom>
          <a:noFill/>
          <a:ln w="19050">
            <a:solidFill>
              <a:schemeClr val="accent1"/>
            </a:solidFill>
            <a:round/>
            <a:headEnd/>
            <a:tailEnd/>
          </a:ln>
        </p:spPr>
      </p:cxnSp>
      <p:cxnSp>
        <p:nvCxnSpPr>
          <p:cNvPr id="38990" name="AutoShape 145"/>
          <p:cNvCxnSpPr>
            <a:cxnSpLocks noChangeShapeType="1"/>
            <a:endCxn id="38940" idx="2"/>
          </p:cNvCxnSpPr>
          <p:nvPr/>
        </p:nvCxnSpPr>
        <p:spPr bwMode="auto">
          <a:xfrm>
            <a:off x="4719222" y="4893757"/>
            <a:ext cx="606944" cy="448714"/>
          </a:xfrm>
          <a:prstGeom prst="straightConnector1">
            <a:avLst/>
          </a:prstGeom>
          <a:noFill/>
          <a:ln w="19050">
            <a:solidFill>
              <a:schemeClr val="accent1"/>
            </a:solidFill>
            <a:round/>
            <a:headEnd/>
            <a:tailEnd/>
          </a:ln>
        </p:spPr>
      </p:cxnSp>
      <p:cxnSp>
        <p:nvCxnSpPr>
          <p:cNvPr id="38991" name="AutoShape 146"/>
          <p:cNvCxnSpPr>
            <a:cxnSpLocks noChangeShapeType="1"/>
            <a:endCxn id="38942" idx="2"/>
          </p:cNvCxnSpPr>
          <p:nvPr/>
        </p:nvCxnSpPr>
        <p:spPr bwMode="auto">
          <a:xfrm>
            <a:off x="4719222" y="4893757"/>
            <a:ext cx="606944" cy="857022"/>
          </a:xfrm>
          <a:prstGeom prst="straightConnector1">
            <a:avLst/>
          </a:prstGeom>
          <a:noFill/>
          <a:ln w="19050">
            <a:solidFill>
              <a:schemeClr val="accent1"/>
            </a:solidFill>
            <a:round/>
            <a:headEnd/>
            <a:tailEnd/>
          </a:ln>
        </p:spPr>
      </p:cxnSp>
      <p:cxnSp>
        <p:nvCxnSpPr>
          <p:cNvPr id="38992" name="AutoShape 147"/>
          <p:cNvCxnSpPr>
            <a:cxnSpLocks noChangeShapeType="1"/>
            <a:endCxn id="38940" idx="2"/>
          </p:cNvCxnSpPr>
          <p:nvPr/>
        </p:nvCxnSpPr>
        <p:spPr bwMode="auto">
          <a:xfrm flipV="1">
            <a:off x="4719222" y="5342471"/>
            <a:ext cx="606944" cy="114837"/>
          </a:xfrm>
          <a:prstGeom prst="straightConnector1">
            <a:avLst/>
          </a:prstGeom>
          <a:noFill/>
          <a:ln w="19050">
            <a:solidFill>
              <a:schemeClr val="accent1"/>
            </a:solidFill>
            <a:round/>
            <a:headEnd/>
            <a:tailEnd/>
          </a:ln>
        </p:spPr>
      </p:cxnSp>
      <p:cxnSp>
        <p:nvCxnSpPr>
          <p:cNvPr id="38993" name="AutoShape 148"/>
          <p:cNvCxnSpPr>
            <a:cxnSpLocks noChangeShapeType="1"/>
            <a:endCxn id="38942" idx="2"/>
          </p:cNvCxnSpPr>
          <p:nvPr/>
        </p:nvCxnSpPr>
        <p:spPr bwMode="auto">
          <a:xfrm>
            <a:off x="4719222" y="5457308"/>
            <a:ext cx="606944" cy="293471"/>
          </a:xfrm>
          <a:prstGeom prst="straightConnector1">
            <a:avLst/>
          </a:prstGeom>
          <a:noFill/>
          <a:ln w="19050">
            <a:solidFill>
              <a:schemeClr val="accent1"/>
            </a:solidFill>
            <a:round/>
            <a:headEnd/>
            <a:tailEnd/>
          </a:ln>
        </p:spPr>
      </p:cxnSp>
      <p:cxnSp>
        <p:nvCxnSpPr>
          <p:cNvPr id="38994" name="AutoShape 149"/>
          <p:cNvCxnSpPr>
            <a:cxnSpLocks noChangeShapeType="1"/>
            <a:endCxn id="38944" idx="2"/>
          </p:cNvCxnSpPr>
          <p:nvPr/>
        </p:nvCxnSpPr>
        <p:spPr bwMode="auto">
          <a:xfrm>
            <a:off x="4719222" y="5457308"/>
            <a:ext cx="606944" cy="701779"/>
          </a:xfrm>
          <a:prstGeom prst="straightConnector1">
            <a:avLst/>
          </a:prstGeom>
          <a:noFill/>
          <a:ln w="19050">
            <a:solidFill>
              <a:schemeClr val="accent1"/>
            </a:solidFill>
            <a:round/>
            <a:headEnd/>
            <a:tailEnd/>
          </a:ln>
        </p:spPr>
      </p:cxnSp>
      <p:cxnSp>
        <p:nvCxnSpPr>
          <p:cNvPr id="38995" name="AutoShape 150"/>
          <p:cNvCxnSpPr>
            <a:cxnSpLocks noChangeShapeType="1"/>
            <a:endCxn id="38942" idx="2"/>
          </p:cNvCxnSpPr>
          <p:nvPr/>
        </p:nvCxnSpPr>
        <p:spPr bwMode="auto">
          <a:xfrm flipV="1">
            <a:off x="4719222" y="5750779"/>
            <a:ext cx="606944" cy="216914"/>
          </a:xfrm>
          <a:prstGeom prst="straightConnector1">
            <a:avLst/>
          </a:prstGeom>
          <a:noFill/>
          <a:ln w="19050">
            <a:solidFill>
              <a:schemeClr val="accent1"/>
            </a:solidFill>
            <a:round/>
            <a:headEnd/>
            <a:tailEnd/>
          </a:ln>
        </p:spPr>
      </p:cxnSp>
      <p:cxnSp>
        <p:nvCxnSpPr>
          <p:cNvPr id="38996" name="AutoShape 151"/>
          <p:cNvCxnSpPr>
            <a:cxnSpLocks noChangeShapeType="1"/>
            <a:endCxn id="38944" idx="2"/>
          </p:cNvCxnSpPr>
          <p:nvPr/>
        </p:nvCxnSpPr>
        <p:spPr bwMode="auto">
          <a:xfrm>
            <a:off x="4719222" y="5967693"/>
            <a:ext cx="606944" cy="191394"/>
          </a:xfrm>
          <a:prstGeom prst="straightConnector1">
            <a:avLst/>
          </a:prstGeom>
          <a:noFill/>
          <a:ln w="19050">
            <a:solidFill>
              <a:schemeClr val="accent1"/>
            </a:solidFill>
            <a:round/>
            <a:headEnd/>
            <a:tailEnd/>
          </a:ln>
        </p:spPr>
      </p:cxnSp>
      <p:cxnSp>
        <p:nvCxnSpPr>
          <p:cNvPr id="38997" name="AutoShape 152"/>
          <p:cNvCxnSpPr>
            <a:cxnSpLocks noChangeShapeType="1"/>
            <a:endCxn id="38944" idx="2"/>
          </p:cNvCxnSpPr>
          <p:nvPr/>
        </p:nvCxnSpPr>
        <p:spPr bwMode="auto">
          <a:xfrm flipV="1">
            <a:off x="4719222" y="6159087"/>
            <a:ext cx="606944" cy="318991"/>
          </a:xfrm>
          <a:prstGeom prst="straightConnector1">
            <a:avLst/>
          </a:prstGeom>
          <a:noFill/>
          <a:ln w="19050">
            <a:solidFill>
              <a:schemeClr val="accent1"/>
            </a:solidFill>
            <a:round/>
            <a:headEnd/>
            <a:tailEnd/>
          </a:ln>
        </p:spPr>
      </p:cxnSp>
      <p:cxnSp>
        <p:nvCxnSpPr>
          <p:cNvPr id="38998" name="AutoShape 153"/>
          <p:cNvCxnSpPr>
            <a:cxnSpLocks noChangeShapeType="1"/>
            <a:endCxn id="38942" idx="2"/>
          </p:cNvCxnSpPr>
          <p:nvPr/>
        </p:nvCxnSpPr>
        <p:spPr bwMode="auto">
          <a:xfrm flipV="1">
            <a:off x="4719222" y="5750779"/>
            <a:ext cx="606944" cy="727299"/>
          </a:xfrm>
          <a:prstGeom prst="straightConnector1">
            <a:avLst/>
          </a:prstGeom>
          <a:noFill/>
          <a:ln w="19050">
            <a:solidFill>
              <a:schemeClr val="accent1"/>
            </a:solidFill>
            <a:round/>
            <a:headEnd/>
            <a:tailEnd/>
          </a:ln>
        </p:spPr>
      </p:cxnSp>
      <p:sp>
        <p:nvSpPr>
          <p:cNvPr id="38999" name="AutoShape 154"/>
          <p:cNvSpPr>
            <a:spLocks noChangeArrowheads="1"/>
          </p:cNvSpPr>
          <p:nvPr/>
        </p:nvSpPr>
        <p:spPr bwMode="auto">
          <a:xfrm>
            <a:off x="1566810" y="2424098"/>
            <a:ext cx="1790744" cy="60960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anchor="ctr"/>
          <a:lstStyle/>
          <a:p>
            <a:pPr algn="ctr"/>
            <a:r>
              <a:rPr lang="en-US" altLang="zh-TW" sz="1400" b="1">
                <a:solidFill>
                  <a:schemeClr val="bg1"/>
                </a:solidFill>
                <a:effectLst>
                  <a:outerShdw blurRad="38100" dist="38100" dir="2700000" algn="tl">
                    <a:srgbClr val="000000">
                      <a:alpha val="43137"/>
                    </a:srgbClr>
                  </a:outerShdw>
                </a:effectLst>
                <a:ea typeface="新細明體" charset="-120"/>
              </a:rPr>
              <a:t>Change &amp; Configuration Management</a:t>
            </a:r>
          </a:p>
        </p:txBody>
      </p:sp>
      <p:sp>
        <p:nvSpPr>
          <p:cNvPr id="39000" name="AutoShape 156"/>
          <p:cNvSpPr>
            <a:spLocks noChangeArrowheads="1"/>
          </p:cNvSpPr>
          <p:nvPr/>
        </p:nvSpPr>
        <p:spPr bwMode="auto">
          <a:xfrm>
            <a:off x="3495636" y="2424098"/>
            <a:ext cx="1790744" cy="60960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anchor="ctr"/>
          <a:lstStyle/>
          <a:p>
            <a:pPr algn="ctr"/>
            <a:r>
              <a:rPr lang="en-US" altLang="zh-TW" sz="1400" b="1">
                <a:solidFill>
                  <a:schemeClr val="bg1"/>
                </a:solidFill>
                <a:effectLst>
                  <a:outerShdw blurRad="38100" dist="38100" dir="2700000" algn="tl">
                    <a:srgbClr val="000000">
                      <a:alpha val="43137"/>
                    </a:srgbClr>
                  </a:outerShdw>
                </a:effectLst>
                <a:ea typeface="新細明體" charset="-120"/>
              </a:rPr>
              <a:t>SLA &amp; Capacity Management</a:t>
            </a:r>
          </a:p>
        </p:txBody>
      </p:sp>
      <p:sp>
        <p:nvSpPr>
          <p:cNvPr id="39001" name="AutoShape 157"/>
          <p:cNvSpPr>
            <a:spLocks noChangeArrowheads="1"/>
          </p:cNvSpPr>
          <p:nvPr/>
        </p:nvSpPr>
        <p:spPr bwMode="auto">
          <a:xfrm>
            <a:off x="5424462" y="2424098"/>
            <a:ext cx="1790744" cy="60960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anchor="ctr"/>
          <a:lstStyle/>
          <a:p>
            <a:pPr algn="ctr"/>
            <a:r>
              <a:rPr lang="en-US" altLang="zh-TW" sz="1400" b="1" dirty="0">
                <a:solidFill>
                  <a:schemeClr val="bg1"/>
                </a:solidFill>
                <a:effectLst>
                  <a:outerShdw blurRad="38100" dist="38100" dir="2700000" algn="tl">
                    <a:srgbClr val="000000">
                      <a:alpha val="43137"/>
                    </a:srgbClr>
                  </a:outerShdw>
                </a:effectLst>
                <a:ea typeface="新細明體" charset="-120"/>
              </a:rPr>
              <a:t>Availability Management</a:t>
            </a:r>
          </a:p>
        </p:txBody>
      </p:sp>
      <p:sp>
        <p:nvSpPr>
          <p:cNvPr id="39002" name="AutoShape 158"/>
          <p:cNvSpPr>
            <a:spLocks noChangeArrowheads="1"/>
          </p:cNvSpPr>
          <p:nvPr/>
        </p:nvSpPr>
        <p:spPr bwMode="auto">
          <a:xfrm>
            <a:off x="2428860" y="3195638"/>
            <a:ext cx="152400" cy="304800"/>
          </a:xfrm>
          <a:prstGeom prst="downArrow">
            <a:avLst>
              <a:gd name="adj1" fmla="val 50000"/>
              <a:gd name="adj2" fmla="val 50000"/>
            </a:avLst>
          </a:prstGeom>
          <a:ln>
            <a:headEnd/>
            <a:tailEnd/>
          </a:ln>
        </p:spPr>
        <p:style>
          <a:lnRef idx="1">
            <a:schemeClr val="accent6"/>
          </a:lnRef>
          <a:fillRef idx="2">
            <a:schemeClr val="accent6"/>
          </a:fillRef>
          <a:effectRef idx="1">
            <a:schemeClr val="accent6"/>
          </a:effectRef>
          <a:fontRef idx="minor">
            <a:schemeClr val="dk1"/>
          </a:fontRef>
        </p:style>
        <p:txBody>
          <a:bodyPr vert="eaVert" wrap="none" anchor="ctr"/>
          <a:lstStyle/>
          <a:p>
            <a:endParaRPr lang="de-DE" b="1"/>
          </a:p>
        </p:txBody>
      </p:sp>
      <p:sp>
        <p:nvSpPr>
          <p:cNvPr id="39003" name="AutoShape 159"/>
          <p:cNvSpPr>
            <a:spLocks noChangeArrowheads="1"/>
          </p:cNvSpPr>
          <p:nvPr/>
        </p:nvSpPr>
        <p:spPr bwMode="auto">
          <a:xfrm>
            <a:off x="4341668" y="3195638"/>
            <a:ext cx="152400" cy="304800"/>
          </a:xfrm>
          <a:prstGeom prst="downArrow">
            <a:avLst>
              <a:gd name="adj1" fmla="val 50000"/>
              <a:gd name="adj2" fmla="val 50000"/>
            </a:avLst>
          </a:prstGeom>
          <a:ln>
            <a:headEnd/>
            <a:tailEnd/>
          </a:ln>
        </p:spPr>
        <p:style>
          <a:lnRef idx="1">
            <a:schemeClr val="accent6"/>
          </a:lnRef>
          <a:fillRef idx="2">
            <a:schemeClr val="accent6"/>
          </a:fillRef>
          <a:effectRef idx="1">
            <a:schemeClr val="accent6"/>
          </a:effectRef>
          <a:fontRef idx="minor">
            <a:schemeClr val="dk1"/>
          </a:fontRef>
        </p:style>
        <p:txBody>
          <a:bodyPr vert="eaVert" wrap="none" anchor="ctr"/>
          <a:lstStyle/>
          <a:p>
            <a:endParaRPr lang="de-DE" b="1"/>
          </a:p>
        </p:txBody>
      </p:sp>
      <p:sp>
        <p:nvSpPr>
          <p:cNvPr id="39004" name="AutoShape 160"/>
          <p:cNvSpPr>
            <a:spLocks noChangeArrowheads="1"/>
          </p:cNvSpPr>
          <p:nvPr/>
        </p:nvSpPr>
        <p:spPr bwMode="auto">
          <a:xfrm>
            <a:off x="6276988" y="3195638"/>
            <a:ext cx="152400" cy="304800"/>
          </a:xfrm>
          <a:prstGeom prst="downArrow">
            <a:avLst>
              <a:gd name="adj1" fmla="val 50000"/>
              <a:gd name="adj2" fmla="val 50000"/>
            </a:avLst>
          </a:prstGeom>
          <a:ln>
            <a:headEnd/>
            <a:tailEnd/>
          </a:ln>
        </p:spPr>
        <p:style>
          <a:lnRef idx="1">
            <a:schemeClr val="accent6"/>
          </a:lnRef>
          <a:fillRef idx="2">
            <a:schemeClr val="accent6"/>
          </a:fillRef>
          <a:effectRef idx="1">
            <a:schemeClr val="accent6"/>
          </a:effectRef>
          <a:fontRef idx="minor">
            <a:schemeClr val="dk1"/>
          </a:fontRef>
        </p:style>
        <p:txBody>
          <a:bodyPr vert="eaVert" wrap="none" anchor="ctr"/>
          <a:lstStyle/>
          <a:p>
            <a:endParaRPr lang="de-DE" b="1"/>
          </a:p>
        </p:txBody>
      </p:sp>
      <p:sp>
        <p:nvSpPr>
          <p:cNvPr id="39005" name="Text Box 162"/>
          <p:cNvSpPr txBox="1">
            <a:spLocks noChangeArrowheads="1"/>
          </p:cNvSpPr>
          <p:nvPr/>
        </p:nvSpPr>
        <p:spPr bwMode="auto">
          <a:xfrm>
            <a:off x="7405718" y="2805098"/>
            <a:ext cx="1524000" cy="304800"/>
          </a:xfrm>
          <a:prstGeom prst="rect">
            <a:avLst/>
          </a:prstGeom>
          <a:noFill/>
          <a:ln w="9525">
            <a:noFill/>
            <a:miter lim="800000"/>
            <a:headEnd/>
            <a:tailEnd/>
          </a:ln>
        </p:spPr>
        <p:txBody>
          <a:bodyPr>
            <a:spAutoFit/>
          </a:bodyPr>
          <a:lstStyle/>
          <a:p>
            <a:pPr>
              <a:spcBef>
                <a:spcPct val="50000"/>
              </a:spcBef>
            </a:pPr>
            <a:r>
              <a:rPr lang="en-US" altLang="zh-TW" sz="1400" b="1" dirty="0">
                <a:effectLst>
                  <a:outerShdw blurRad="38100" dist="38100" dir="2700000" algn="tl">
                    <a:srgbClr val="000000">
                      <a:alpha val="43137"/>
                    </a:srgbClr>
                  </a:outerShdw>
                </a:effectLst>
                <a:ea typeface="新細明體" charset="-120"/>
              </a:rPr>
              <a:t>Infrastructure</a:t>
            </a:r>
          </a:p>
        </p:txBody>
      </p:sp>
      <p:sp>
        <p:nvSpPr>
          <p:cNvPr id="39006" name="Text Box 163"/>
          <p:cNvSpPr txBox="1">
            <a:spLocks noChangeArrowheads="1"/>
          </p:cNvSpPr>
          <p:nvPr/>
        </p:nvSpPr>
        <p:spPr bwMode="auto">
          <a:xfrm>
            <a:off x="7405718" y="2347898"/>
            <a:ext cx="1524000" cy="304800"/>
          </a:xfrm>
          <a:prstGeom prst="rect">
            <a:avLst/>
          </a:prstGeom>
          <a:noFill/>
          <a:ln w="9525">
            <a:noFill/>
            <a:miter lim="800000"/>
            <a:headEnd/>
            <a:tailEnd/>
          </a:ln>
        </p:spPr>
        <p:txBody>
          <a:bodyPr>
            <a:spAutoFit/>
          </a:bodyPr>
          <a:lstStyle/>
          <a:p>
            <a:pPr>
              <a:spcBef>
                <a:spcPct val="50000"/>
              </a:spcBef>
            </a:pPr>
            <a:r>
              <a:rPr lang="en-US" altLang="zh-TW" sz="1400" b="1" dirty="0">
                <a:effectLst>
                  <a:outerShdw blurRad="38100" dist="38100" dir="2700000" algn="tl">
                    <a:srgbClr val="000000">
                      <a:alpha val="43137"/>
                    </a:srgbClr>
                  </a:outerShdw>
                </a:effectLst>
                <a:ea typeface="新細明體" charset="-120"/>
              </a:rPr>
              <a:t>Application</a:t>
            </a:r>
          </a:p>
        </p:txBody>
      </p:sp>
      <p:sp>
        <p:nvSpPr>
          <p:cNvPr id="39007" name="AutoShape 165"/>
          <p:cNvSpPr>
            <a:spLocks noChangeArrowheads="1"/>
          </p:cNvSpPr>
          <p:nvPr/>
        </p:nvSpPr>
        <p:spPr bwMode="auto">
          <a:xfrm>
            <a:off x="2571736" y="1357298"/>
            <a:ext cx="3619202" cy="60960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anchor="ctr"/>
          <a:lstStyle/>
          <a:p>
            <a:pPr algn="ctr"/>
            <a:r>
              <a:rPr lang="en-US" altLang="zh-TW" sz="2400" b="1" dirty="0" smtClean="0">
                <a:solidFill>
                  <a:schemeClr val="bg1"/>
                </a:solidFill>
                <a:effectLst>
                  <a:outerShdw blurRad="38100" dist="38100" dir="2700000" algn="tl">
                    <a:srgbClr val="000000">
                      <a:alpha val="43137"/>
                    </a:srgbClr>
                  </a:outerShdw>
                </a:effectLst>
                <a:ea typeface="新細明體" charset="-120"/>
              </a:rPr>
              <a:t>Business Goals</a:t>
            </a:r>
            <a:endParaRPr lang="en-US" altLang="zh-TW" sz="2400" b="1" dirty="0">
              <a:solidFill>
                <a:schemeClr val="bg1"/>
              </a:solidFill>
              <a:effectLst>
                <a:outerShdw blurRad="38100" dist="38100" dir="2700000" algn="tl">
                  <a:srgbClr val="000000">
                    <a:alpha val="43137"/>
                  </a:srgbClr>
                </a:outerShdw>
              </a:effectLst>
              <a:ea typeface="新細明體" charset="-120"/>
            </a:endParaRPr>
          </a:p>
        </p:txBody>
      </p:sp>
      <p:cxnSp>
        <p:nvCxnSpPr>
          <p:cNvPr id="39008" name="AutoShape 169"/>
          <p:cNvCxnSpPr>
            <a:cxnSpLocks noChangeShapeType="1"/>
            <a:stCxn id="39007" idx="1"/>
            <a:endCxn id="38999" idx="0"/>
          </p:cNvCxnSpPr>
          <p:nvPr/>
        </p:nvCxnSpPr>
        <p:spPr bwMode="auto">
          <a:xfrm rot="10800000" flipV="1">
            <a:off x="2462182" y="1662098"/>
            <a:ext cx="109554" cy="762000"/>
          </a:xfrm>
          <a:prstGeom prst="bentConnector2">
            <a:avLst/>
          </a:prstGeom>
          <a:noFill/>
          <a:ln w="9525">
            <a:solidFill>
              <a:schemeClr val="bg1">
                <a:lumMod val="50000"/>
              </a:schemeClr>
            </a:solidFill>
            <a:miter lim="800000"/>
            <a:headEnd type="triangle" w="med" len="med"/>
            <a:tailEnd type="triangle" w="med" len="med"/>
          </a:ln>
        </p:spPr>
      </p:cxnSp>
      <p:cxnSp>
        <p:nvCxnSpPr>
          <p:cNvPr id="39009" name="AutoShape 170"/>
          <p:cNvCxnSpPr>
            <a:cxnSpLocks noChangeShapeType="1"/>
            <a:stCxn id="39007" idx="3"/>
            <a:endCxn id="39001" idx="0"/>
          </p:cNvCxnSpPr>
          <p:nvPr/>
        </p:nvCxnSpPr>
        <p:spPr bwMode="auto">
          <a:xfrm>
            <a:off x="6190938" y="1662098"/>
            <a:ext cx="128896" cy="762000"/>
          </a:xfrm>
          <a:prstGeom prst="bentConnector2">
            <a:avLst/>
          </a:prstGeom>
          <a:noFill/>
          <a:ln w="9525">
            <a:solidFill>
              <a:schemeClr val="bg1">
                <a:lumMod val="50000"/>
              </a:schemeClr>
            </a:solidFill>
            <a:miter lim="800000"/>
            <a:headEnd type="triangle" w="med" len="med"/>
            <a:tailEnd type="triangle" w="med" len="med"/>
          </a:ln>
        </p:spPr>
      </p:cxnSp>
      <p:cxnSp>
        <p:nvCxnSpPr>
          <p:cNvPr id="39010" name="AutoShape 171"/>
          <p:cNvCxnSpPr>
            <a:cxnSpLocks noChangeShapeType="1"/>
            <a:stCxn id="39007" idx="2"/>
            <a:endCxn id="39000" idx="0"/>
          </p:cNvCxnSpPr>
          <p:nvPr/>
        </p:nvCxnSpPr>
        <p:spPr bwMode="auto">
          <a:xfrm rot="16200000" flipH="1">
            <a:off x="4157572" y="2190662"/>
            <a:ext cx="457200" cy="9671"/>
          </a:xfrm>
          <a:prstGeom prst="straightConnector1">
            <a:avLst/>
          </a:prstGeom>
          <a:noFill/>
          <a:ln w="9525">
            <a:solidFill>
              <a:schemeClr val="bg1">
                <a:lumMod val="50000"/>
              </a:schemeClr>
            </a:solidFill>
            <a:round/>
            <a:headEnd type="triangle" w="med" len="med"/>
            <a:tailEnd type="triangle" w="med" len="med"/>
          </a:ln>
        </p:spPr>
      </p:cxnSp>
      <p:sp>
        <p:nvSpPr>
          <p:cNvPr id="128" name="標題 127"/>
          <p:cNvSpPr>
            <a:spLocks noGrp="1"/>
          </p:cNvSpPr>
          <p:nvPr>
            <p:ph type="title"/>
          </p:nvPr>
        </p:nvSpPr>
        <p:spPr/>
        <p:txBody>
          <a:bodyPr/>
          <a:lstStyle/>
          <a:p>
            <a:r>
              <a:rPr lang="zh-TW" altLang="en-US" sz="4000" dirty="0" smtClean="0"/>
              <a:t>虛擬化之後改變與未改變了什麼</a:t>
            </a:r>
            <a:r>
              <a:rPr lang="en-US" altLang="zh-TW" sz="4000" dirty="0" smtClean="0"/>
              <a:t>?</a:t>
            </a:r>
            <a:endParaRPr lang="zh-TW" altLang="en-US" sz="4000" dirty="0"/>
          </a:p>
        </p:txBody>
      </p:sp>
      <p:sp>
        <p:nvSpPr>
          <p:cNvPr id="116" name="AutoShape 154"/>
          <p:cNvSpPr>
            <a:spLocks noChangeArrowheads="1"/>
          </p:cNvSpPr>
          <p:nvPr/>
        </p:nvSpPr>
        <p:spPr bwMode="auto">
          <a:xfrm>
            <a:off x="1071538" y="2432230"/>
            <a:ext cx="357190" cy="60960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anchor="ctr"/>
          <a:lstStyle/>
          <a:p>
            <a:pPr algn="ctr"/>
            <a:r>
              <a:rPr lang="en-US" altLang="zh-TW" sz="1400" b="1" dirty="0" smtClean="0">
                <a:solidFill>
                  <a:schemeClr val="bg1"/>
                </a:solidFill>
                <a:effectLst>
                  <a:outerShdw blurRad="38100" dist="38100" dir="2700000" algn="tl">
                    <a:srgbClr val="000000">
                      <a:alpha val="43137"/>
                    </a:srgbClr>
                  </a:outerShdw>
                </a:effectLst>
                <a:ea typeface="新細明體" charset="-120"/>
              </a:rPr>
              <a:t>..</a:t>
            </a:r>
            <a:endParaRPr lang="en-US" altLang="zh-TW" sz="1400" b="1" dirty="0">
              <a:solidFill>
                <a:schemeClr val="bg1"/>
              </a:solidFill>
              <a:effectLst>
                <a:outerShdw blurRad="38100" dist="38100" dir="2700000" algn="tl">
                  <a:srgbClr val="000000">
                    <a:alpha val="43137"/>
                  </a:srgbClr>
                </a:outerShdw>
              </a:effectLst>
              <a:ea typeface="新細明體" charset="-120"/>
            </a:endParaRPr>
          </a:p>
        </p:txBody>
      </p:sp>
      <p:sp>
        <p:nvSpPr>
          <p:cNvPr id="117" name="AutoShape 154"/>
          <p:cNvSpPr>
            <a:spLocks noChangeArrowheads="1"/>
          </p:cNvSpPr>
          <p:nvPr/>
        </p:nvSpPr>
        <p:spPr bwMode="auto">
          <a:xfrm>
            <a:off x="571472" y="2428868"/>
            <a:ext cx="357190" cy="60960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anchor="ctr"/>
          <a:lstStyle/>
          <a:p>
            <a:pPr algn="ctr"/>
            <a:r>
              <a:rPr lang="en-US" altLang="zh-TW" sz="1400" b="1" dirty="0" smtClean="0">
                <a:solidFill>
                  <a:schemeClr val="bg1"/>
                </a:solidFill>
                <a:effectLst>
                  <a:outerShdw blurRad="38100" dist="38100" dir="2700000" algn="tl">
                    <a:srgbClr val="000000">
                      <a:alpha val="43137"/>
                    </a:srgbClr>
                  </a:outerShdw>
                </a:effectLst>
                <a:ea typeface="新細明體" charset="-120"/>
              </a:rPr>
              <a:t>..</a:t>
            </a:r>
            <a:endParaRPr lang="en-US" altLang="zh-TW" sz="1400" b="1" dirty="0">
              <a:solidFill>
                <a:schemeClr val="bg1"/>
              </a:solidFill>
              <a:effectLst>
                <a:outerShdw blurRad="38100" dist="38100" dir="2700000" algn="tl">
                  <a:srgbClr val="000000">
                    <a:alpha val="43137"/>
                  </a:srgbClr>
                </a:outerShdw>
              </a:effectLst>
              <a:ea typeface="新細明體" charset="-120"/>
            </a:endParaRPr>
          </a:p>
        </p:txBody>
      </p:sp>
      <p:sp>
        <p:nvSpPr>
          <p:cNvPr id="118" name="AutoShape 158"/>
          <p:cNvSpPr>
            <a:spLocks noChangeArrowheads="1"/>
          </p:cNvSpPr>
          <p:nvPr/>
        </p:nvSpPr>
        <p:spPr bwMode="auto">
          <a:xfrm>
            <a:off x="928662" y="3195638"/>
            <a:ext cx="152400" cy="304800"/>
          </a:xfrm>
          <a:prstGeom prst="downArrow">
            <a:avLst>
              <a:gd name="adj1" fmla="val 50000"/>
              <a:gd name="adj2" fmla="val 50000"/>
            </a:avLst>
          </a:prstGeom>
          <a:ln>
            <a:headEnd/>
            <a:tailEnd/>
          </a:ln>
        </p:spPr>
        <p:style>
          <a:lnRef idx="1">
            <a:schemeClr val="accent6"/>
          </a:lnRef>
          <a:fillRef idx="2">
            <a:schemeClr val="accent6"/>
          </a:fillRef>
          <a:effectRef idx="1">
            <a:schemeClr val="accent6"/>
          </a:effectRef>
          <a:fontRef idx="minor">
            <a:schemeClr val="dk1"/>
          </a:fontRef>
        </p:style>
        <p:txBody>
          <a:bodyPr vert="eaVert" wrap="none" anchor="ctr"/>
          <a:lstStyle/>
          <a:p>
            <a:endParaRPr lang="de-DE" b="1"/>
          </a:p>
        </p:txBody>
      </p:sp>
      <p:cxnSp>
        <p:nvCxnSpPr>
          <p:cNvPr id="124" name="圖案 123"/>
          <p:cNvCxnSpPr>
            <a:stCxn id="117" idx="0"/>
            <a:endCxn id="39007" idx="1"/>
          </p:cNvCxnSpPr>
          <p:nvPr/>
        </p:nvCxnSpPr>
        <p:spPr>
          <a:xfrm rot="5400000" flipH="1" flipV="1">
            <a:off x="1277516" y="1134649"/>
            <a:ext cx="766770" cy="1821669"/>
          </a:xfrm>
          <a:prstGeom prst="bentConnector2">
            <a:avLst/>
          </a:prstGeom>
          <a:ln>
            <a:solidFill>
              <a:schemeClr val="bg1">
                <a:lumMod val="5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5" name="圖案 124"/>
          <p:cNvCxnSpPr>
            <a:stCxn id="116" idx="0"/>
            <a:endCxn id="39007" idx="1"/>
          </p:cNvCxnSpPr>
          <p:nvPr/>
        </p:nvCxnSpPr>
        <p:spPr>
          <a:xfrm rot="5400000" flipH="1" flipV="1">
            <a:off x="1525868" y="1386363"/>
            <a:ext cx="770132" cy="1321603"/>
          </a:xfrm>
          <a:prstGeom prst="bentConnector2">
            <a:avLst/>
          </a:prstGeom>
          <a:ln>
            <a:solidFill>
              <a:schemeClr val="bg1">
                <a:lumMod val="50000"/>
              </a:schemeClr>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06" name="AutoShape 108"/>
          <p:cNvSpPr>
            <a:spLocks noChangeArrowheads="1"/>
          </p:cNvSpPr>
          <p:nvPr/>
        </p:nvSpPr>
        <p:spPr bwMode="auto">
          <a:xfrm>
            <a:off x="2214546" y="3631462"/>
            <a:ext cx="4572032" cy="1369174"/>
          </a:xfrm>
          <a:prstGeom prst="roundRect">
            <a:avLst>
              <a:gd name="adj" fmla="val 8463"/>
            </a:avLst>
          </a:prstGeom>
          <a:ln>
            <a:headEnd/>
            <a:tailEnd/>
          </a:ln>
        </p:spPr>
        <p:style>
          <a:lnRef idx="1">
            <a:schemeClr val="accent4"/>
          </a:lnRef>
          <a:fillRef idx="2">
            <a:schemeClr val="accent4"/>
          </a:fillRef>
          <a:effectRef idx="1">
            <a:schemeClr val="accent4"/>
          </a:effectRef>
          <a:fontRef idx="minor">
            <a:schemeClr val="dk1"/>
          </a:fontRef>
        </p:style>
        <p:txBody>
          <a:bodyPr wrap="none" anchor="ctr"/>
          <a:lstStyle/>
          <a:p>
            <a:r>
              <a:rPr lang="de-DE" b="1" dirty="0" smtClean="0"/>
              <a:t>                   Virtualization</a:t>
            </a:r>
          </a:p>
          <a:p>
            <a:r>
              <a:rPr lang="de-DE" b="1" dirty="0" smtClean="0"/>
              <a:t>                       Technology</a:t>
            </a:r>
          </a:p>
        </p:txBody>
      </p:sp>
      <p:pic>
        <p:nvPicPr>
          <p:cNvPr id="130" name="Picture 12" descr="Server-physical-Single.png"/>
          <p:cNvPicPr>
            <a:picLocks noChangeAspect="1"/>
          </p:cNvPicPr>
          <p:nvPr/>
        </p:nvPicPr>
        <p:blipFill>
          <a:blip r:embed="rId5" cstate="print"/>
          <a:stretch>
            <a:fillRect/>
          </a:stretch>
        </p:blipFill>
        <p:spPr>
          <a:xfrm>
            <a:off x="5000628" y="4286256"/>
            <a:ext cx="1619272" cy="820765"/>
          </a:xfrm>
          <a:prstGeom prst="rect">
            <a:avLst/>
          </a:prstGeom>
        </p:spPr>
      </p:pic>
      <p:pic>
        <p:nvPicPr>
          <p:cNvPr id="131" name="Picture 42" descr="Application-cyan.png"/>
          <p:cNvPicPr>
            <a:picLocks noChangeAspect="1"/>
          </p:cNvPicPr>
          <p:nvPr/>
        </p:nvPicPr>
        <p:blipFill>
          <a:blip r:embed="rId6" cstate="print"/>
          <a:stretch>
            <a:fillRect/>
          </a:stretch>
        </p:blipFill>
        <p:spPr>
          <a:xfrm>
            <a:off x="5686428" y="4107952"/>
            <a:ext cx="809636" cy="420151"/>
          </a:xfrm>
          <a:prstGeom prst="rect">
            <a:avLst/>
          </a:prstGeom>
        </p:spPr>
      </p:pic>
      <p:pic>
        <p:nvPicPr>
          <p:cNvPr id="132" name="Picture 9" descr="Server-Virtual-Single.png"/>
          <p:cNvPicPr>
            <a:picLocks noChangeAspect="1"/>
          </p:cNvPicPr>
          <p:nvPr/>
        </p:nvPicPr>
        <p:blipFill>
          <a:blip r:embed="rId7" cstate="print"/>
          <a:stretch>
            <a:fillRect/>
          </a:stretch>
        </p:blipFill>
        <p:spPr>
          <a:xfrm>
            <a:off x="5000629" y="4051807"/>
            <a:ext cx="1619271" cy="734515"/>
          </a:xfrm>
          <a:prstGeom prst="rect">
            <a:avLst/>
          </a:prstGeom>
        </p:spPr>
      </p:pic>
      <p:pic>
        <p:nvPicPr>
          <p:cNvPr id="133" name="Picture 20" descr="Application-cyan.png"/>
          <p:cNvPicPr>
            <a:picLocks noChangeAspect="1"/>
          </p:cNvPicPr>
          <p:nvPr/>
        </p:nvPicPr>
        <p:blipFill>
          <a:blip r:embed="rId6" cstate="print"/>
          <a:stretch>
            <a:fillRect/>
          </a:stretch>
        </p:blipFill>
        <p:spPr>
          <a:xfrm>
            <a:off x="5686428" y="3743403"/>
            <a:ext cx="809636" cy="420151"/>
          </a:xfrm>
          <a:prstGeom prst="rect">
            <a:avLst/>
          </a:prstGeom>
        </p:spPr>
      </p:pic>
      <p:pic>
        <p:nvPicPr>
          <p:cNvPr id="134" name="Picture 10" descr="Server-Virtual-Single.png"/>
          <p:cNvPicPr>
            <a:picLocks noChangeAspect="1"/>
          </p:cNvPicPr>
          <p:nvPr/>
        </p:nvPicPr>
        <p:blipFill>
          <a:blip r:embed="rId8" cstate="print"/>
          <a:stretch>
            <a:fillRect/>
          </a:stretch>
        </p:blipFill>
        <p:spPr>
          <a:xfrm>
            <a:off x="5000629" y="3674135"/>
            <a:ext cx="1619271" cy="734515"/>
          </a:xfrm>
          <a:prstGeom prst="rect">
            <a:avLst/>
          </a:prstGeom>
        </p:spPr>
      </p:pic>
      <p:sp>
        <p:nvSpPr>
          <p:cNvPr id="135" name="AutoShape 157"/>
          <p:cNvSpPr>
            <a:spLocks noChangeArrowheads="1"/>
          </p:cNvSpPr>
          <p:nvPr/>
        </p:nvSpPr>
        <p:spPr bwMode="auto">
          <a:xfrm>
            <a:off x="857224" y="3748094"/>
            <a:ext cx="1790744" cy="609600"/>
          </a:xfrm>
          <a:prstGeom prst="roundRect">
            <a:avLst>
              <a:gd name="adj" fmla="val 16667"/>
            </a:avLst>
          </a:prstGeom>
          <a:ln>
            <a:headEnd/>
            <a:tailEnd/>
          </a:ln>
        </p:spPr>
        <p:style>
          <a:lnRef idx="1">
            <a:schemeClr val="accent6"/>
          </a:lnRef>
          <a:fillRef idx="3">
            <a:schemeClr val="accent6"/>
          </a:fillRef>
          <a:effectRef idx="2">
            <a:schemeClr val="accent6"/>
          </a:effectRef>
          <a:fontRef idx="minor">
            <a:schemeClr val="lt1"/>
          </a:fontRef>
        </p:style>
        <p:txBody>
          <a:bodyPr anchor="ctr"/>
          <a:lstStyle/>
          <a:p>
            <a:pPr algn="ctr"/>
            <a:r>
              <a:rPr lang="en-US" altLang="zh-TW" sz="1400" b="1" dirty="0" smtClean="0">
                <a:solidFill>
                  <a:schemeClr val="bg1"/>
                </a:solidFill>
                <a:effectLst>
                  <a:outerShdw blurRad="38100" dist="38100" dir="2700000" algn="tl">
                    <a:srgbClr val="000000">
                      <a:alpha val="43137"/>
                    </a:srgbClr>
                  </a:outerShdw>
                </a:effectLst>
                <a:ea typeface="新細明體" charset="-120"/>
              </a:rPr>
              <a:t>Virtualization  </a:t>
            </a:r>
            <a:r>
              <a:rPr lang="en-US" altLang="zh-TW" sz="1400" b="1" dirty="0">
                <a:solidFill>
                  <a:schemeClr val="bg1"/>
                </a:solidFill>
                <a:effectLst>
                  <a:outerShdw blurRad="38100" dist="38100" dir="2700000" algn="tl">
                    <a:srgbClr val="000000">
                      <a:alpha val="43137"/>
                    </a:srgbClr>
                  </a:outerShdw>
                </a:effectLst>
                <a:ea typeface="新細明體" charset="-120"/>
              </a:rPr>
              <a:t>Management</a:t>
            </a:r>
          </a:p>
        </p:txBody>
      </p:sp>
      <p:sp>
        <p:nvSpPr>
          <p:cNvPr id="74" name="橢圓 73"/>
          <p:cNvSpPr/>
          <p:nvPr/>
        </p:nvSpPr>
        <p:spPr>
          <a:xfrm>
            <a:off x="500034" y="3357562"/>
            <a:ext cx="2571768" cy="13573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w="28575">
                <a:solidFill>
                  <a:schemeClr val="tx1"/>
                </a:solidFill>
              </a:ln>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Hyper-V Manager</a:t>
            </a:r>
            <a:endParaRPr lang="zh-TW" altLang="en-US" dirty="0"/>
          </a:p>
        </p:txBody>
      </p:sp>
      <p:pic>
        <p:nvPicPr>
          <p:cNvPr id="4" name="圖片 3" descr="HV-Manager.jpg"/>
          <p:cNvPicPr>
            <a:picLocks noChangeAspect="1"/>
          </p:cNvPicPr>
          <p:nvPr/>
        </p:nvPicPr>
        <p:blipFill>
          <a:blip r:embed="rId2"/>
          <a:stretch>
            <a:fillRect/>
          </a:stretch>
        </p:blipFill>
        <p:spPr>
          <a:xfrm>
            <a:off x="857224" y="1142984"/>
            <a:ext cx="7500958" cy="5625719"/>
          </a:xfrm>
          <a:prstGeom prst="rect">
            <a:avLst/>
          </a:prstGeom>
          <a:effectLst>
            <a:outerShdw blurRad="50800" dist="1270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000" dirty="0" smtClean="0"/>
              <a:t>無論實</a:t>
            </a:r>
            <a:r>
              <a:rPr lang="en-US" altLang="zh-TW" sz="4000" dirty="0" smtClean="0"/>
              <a:t>/</a:t>
            </a:r>
            <a:r>
              <a:rPr lang="zh-TW" altLang="en-US" sz="4000" dirty="0" smtClean="0"/>
              <a:t>虛</a:t>
            </a:r>
            <a:r>
              <a:rPr lang="en-US" altLang="zh-TW" sz="4000" dirty="0" smtClean="0"/>
              <a:t/>
            </a:r>
            <a:br>
              <a:rPr lang="en-US" altLang="zh-TW" sz="4000" dirty="0" smtClean="0"/>
            </a:br>
            <a:r>
              <a:rPr lang="en-US" sz="4000" dirty="0" smtClean="0"/>
              <a:t>Server Lifecycle – </a:t>
            </a:r>
            <a:r>
              <a:rPr lang="zh-TW" altLang="en-US" sz="4000" dirty="0" smtClean="0"/>
              <a:t>需要全方位管理</a:t>
            </a:r>
            <a:endParaRPr lang="zh-TW" altLang="en-US" sz="4000" dirty="0"/>
          </a:p>
        </p:txBody>
      </p:sp>
      <p:sp>
        <p:nvSpPr>
          <p:cNvPr id="60" name="Circular Arrow - VMM"/>
          <p:cNvSpPr/>
          <p:nvPr/>
        </p:nvSpPr>
        <p:spPr bwMode="blackGray">
          <a:xfrm rot="21162785">
            <a:off x="1811075" y="1005528"/>
            <a:ext cx="5521854" cy="5519208"/>
          </a:xfrm>
          <a:prstGeom prst="circularArrow">
            <a:avLst>
              <a:gd name="adj1" fmla="val 12500"/>
              <a:gd name="adj2" fmla="val 1142319"/>
              <a:gd name="adj3" fmla="val 20457681"/>
              <a:gd name="adj4" fmla="val 15369640"/>
              <a:gd name="adj5" fmla="val 12500"/>
            </a:avLst>
          </a:prstGeom>
          <a:gradFill rotWithShape="1">
            <a:gsLst>
              <a:gs pos="0">
                <a:srgbClr val="133872">
                  <a:lumMod val="20000"/>
                  <a:lumOff val="80000"/>
                  <a:alpha val="0"/>
                </a:srgbClr>
              </a:gs>
              <a:gs pos="100000">
                <a:srgbClr val="133872">
                  <a:lumMod val="20000"/>
                  <a:lumOff val="80000"/>
                </a:srgbClr>
              </a:gs>
            </a:gsLst>
            <a:lin ang="0" scaled="0"/>
          </a:gradFill>
          <a:ln w="9525" cap="flat" cmpd="sng" algn="ctr">
            <a:noFill/>
            <a:prstDash val="solid"/>
            <a:headEnd type="none" w="med" len="med"/>
            <a:tailEnd type="none" w="med" len="med"/>
          </a:ln>
          <a:effectLst>
            <a:outerShdw blurRad="215900" sx="102000" sy="102000" algn="ctr" rotWithShape="0">
              <a:prstClr val="black">
                <a:alpha val="59000"/>
              </a:prstClr>
            </a:outerShdw>
          </a:effectLst>
        </p:spPr>
        <p:txBody>
          <a:bodyPr vert="horz" wrap="squar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61" name="Circular Arrow - SMS"/>
          <p:cNvSpPr/>
          <p:nvPr/>
        </p:nvSpPr>
        <p:spPr bwMode="blackGray">
          <a:xfrm rot="4488984">
            <a:off x="1812396" y="1006851"/>
            <a:ext cx="5521854" cy="5519208"/>
          </a:xfrm>
          <a:prstGeom prst="circularArrow">
            <a:avLst>
              <a:gd name="adj1" fmla="val 12500"/>
              <a:gd name="adj2" fmla="val 1142319"/>
              <a:gd name="adj3" fmla="val 20457681"/>
              <a:gd name="adj4" fmla="val 16604943"/>
              <a:gd name="adj5" fmla="val 12500"/>
            </a:avLst>
          </a:prstGeom>
          <a:gradFill rotWithShape="1">
            <a:gsLst>
              <a:gs pos="0">
                <a:srgbClr val="133872">
                  <a:lumMod val="20000"/>
                  <a:lumOff val="80000"/>
                  <a:alpha val="0"/>
                </a:srgbClr>
              </a:gs>
              <a:gs pos="100000">
                <a:srgbClr val="133872">
                  <a:lumMod val="20000"/>
                  <a:lumOff val="80000"/>
                </a:srgbClr>
              </a:gs>
            </a:gsLst>
            <a:lin ang="0" scaled="0"/>
          </a:gradFill>
          <a:ln w="9525" cap="flat" cmpd="sng" algn="ctr">
            <a:noFill/>
            <a:prstDash val="solid"/>
            <a:headEnd type="none" w="med" len="med"/>
            <a:tailEnd type="none" w="med" len="med"/>
          </a:ln>
          <a:effectLst>
            <a:outerShdw blurRad="215900" sx="102000" sy="102000" algn="ctr" rotWithShape="0">
              <a:prstClr val="black">
                <a:alpha val="59000"/>
              </a:prstClr>
            </a:outerShdw>
          </a:effectLst>
        </p:spPr>
        <p:txBody>
          <a:bodyPr vert="horz" wrap="squar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62" name="Circular Arrow - MOM"/>
          <p:cNvSpPr/>
          <p:nvPr/>
        </p:nvSpPr>
        <p:spPr bwMode="blackGray">
          <a:xfrm rot="10293507">
            <a:off x="1811074" y="1115784"/>
            <a:ext cx="5521854" cy="5519208"/>
          </a:xfrm>
          <a:prstGeom prst="circularArrow">
            <a:avLst>
              <a:gd name="adj1" fmla="val 12500"/>
              <a:gd name="adj2" fmla="val 1142319"/>
              <a:gd name="adj3" fmla="val 20457681"/>
              <a:gd name="adj4" fmla="val 15855872"/>
              <a:gd name="adj5" fmla="val 12500"/>
            </a:avLst>
          </a:prstGeom>
          <a:gradFill rotWithShape="1">
            <a:gsLst>
              <a:gs pos="0">
                <a:srgbClr val="133872">
                  <a:lumMod val="20000"/>
                  <a:lumOff val="80000"/>
                  <a:alpha val="0"/>
                </a:srgbClr>
              </a:gs>
              <a:gs pos="100000">
                <a:srgbClr val="133872">
                  <a:lumMod val="20000"/>
                  <a:lumOff val="80000"/>
                </a:srgbClr>
              </a:gs>
            </a:gsLst>
            <a:lin ang="0" scaled="0"/>
          </a:gradFill>
          <a:ln w="9525" cap="flat" cmpd="sng" algn="ctr">
            <a:noFill/>
            <a:prstDash val="solid"/>
            <a:headEnd type="none" w="med" len="med"/>
            <a:tailEnd type="none" w="med" len="med"/>
          </a:ln>
          <a:effectLst>
            <a:outerShdw blurRad="215900" sx="102000" sy="102000" algn="ctr" rotWithShape="0">
              <a:prstClr val="black">
                <a:alpha val="59000"/>
              </a:prstClr>
            </a:outerShdw>
          </a:effectLst>
        </p:spPr>
        <p:txBody>
          <a:bodyPr vert="horz" wrap="squar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63" name="Circular Arrow - DPM"/>
          <p:cNvSpPr/>
          <p:nvPr/>
        </p:nvSpPr>
        <p:spPr bwMode="blackGray">
          <a:xfrm rot="14968484">
            <a:off x="1812396" y="1004204"/>
            <a:ext cx="5521854" cy="5519208"/>
          </a:xfrm>
          <a:prstGeom prst="circularArrow">
            <a:avLst>
              <a:gd name="adj1" fmla="val 12500"/>
              <a:gd name="adj2" fmla="val 1142319"/>
              <a:gd name="adj3" fmla="val 20457681"/>
              <a:gd name="adj4" fmla="val 16884024"/>
              <a:gd name="adj5" fmla="val 12500"/>
            </a:avLst>
          </a:prstGeom>
          <a:gradFill rotWithShape="1">
            <a:gsLst>
              <a:gs pos="0">
                <a:srgbClr val="133872">
                  <a:lumMod val="20000"/>
                  <a:lumOff val="80000"/>
                  <a:alpha val="0"/>
                </a:srgbClr>
              </a:gs>
              <a:gs pos="100000">
                <a:srgbClr val="133872">
                  <a:lumMod val="20000"/>
                  <a:lumOff val="80000"/>
                </a:srgbClr>
              </a:gs>
            </a:gsLst>
            <a:lin ang="0" scaled="0"/>
          </a:gradFill>
          <a:ln w="9525" cap="flat" cmpd="sng" algn="ctr">
            <a:noFill/>
            <a:prstDash val="solid"/>
            <a:headEnd type="none" w="med" len="med"/>
            <a:tailEnd type="none" w="med" len="med"/>
          </a:ln>
          <a:effectLst>
            <a:outerShdw blurRad="215900" sx="102000" sy="102000" algn="ctr" rotWithShape="0">
              <a:prstClr val="black">
                <a:alpha val="59000"/>
              </a:prstClr>
            </a:outerShdw>
          </a:effectLst>
        </p:spPr>
        <p:txBody>
          <a:bodyPr vert="horz" wrap="square" lIns="91440" tIns="45720" rIns="91440" bIns="45720" numCol="1" rtlCol="0"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rial" charset="0"/>
              <a:ea typeface="+mn-ea"/>
              <a:cs typeface="+mn-cs"/>
            </a:endParaRPr>
          </a:p>
        </p:txBody>
      </p:sp>
      <p:grpSp>
        <p:nvGrpSpPr>
          <p:cNvPr id="64" name="Virtual Workload"/>
          <p:cNvGrpSpPr>
            <a:grpSpLocks/>
          </p:cNvGrpSpPr>
          <p:nvPr/>
        </p:nvGrpSpPr>
        <p:grpSpPr bwMode="auto">
          <a:xfrm>
            <a:off x="4856163" y="3005138"/>
            <a:ext cx="2032000" cy="2011362"/>
            <a:chOff x="4856335" y="2878437"/>
            <a:chExt cx="2031100" cy="2010384"/>
          </a:xfrm>
          <a:effectLst/>
        </p:grpSpPr>
        <p:sp>
          <p:nvSpPr>
            <p:cNvPr id="65" name="Freeform 6"/>
            <p:cNvSpPr>
              <a:spLocks/>
            </p:cNvSpPr>
            <p:nvPr/>
          </p:nvSpPr>
          <p:spPr bwMode="auto">
            <a:xfrm rot="19803781">
              <a:off x="4856335" y="3149465"/>
              <a:ext cx="2005353" cy="1739356"/>
            </a:xfrm>
            <a:custGeom>
              <a:avLst/>
              <a:gdLst/>
              <a:ahLst/>
              <a:cxnLst>
                <a:cxn ang="0">
                  <a:pos x="458" y="795"/>
                </a:cxn>
                <a:cxn ang="0">
                  <a:pos x="917" y="0"/>
                </a:cxn>
                <a:cxn ang="0">
                  <a:pos x="0" y="0"/>
                </a:cxn>
                <a:cxn ang="0">
                  <a:pos x="458" y="795"/>
                </a:cxn>
              </a:cxnLst>
              <a:rect l="0" t="0" r="r" b="b"/>
              <a:pathLst>
                <a:path w="917" h="795">
                  <a:moveTo>
                    <a:pt x="458" y="795"/>
                  </a:moveTo>
                  <a:cubicBezTo>
                    <a:pt x="732" y="636"/>
                    <a:pt x="917" y="339"/>
                    <a:pt x="917" y="0"/>
                  </a:cubicBezTo>
                  <a:cubicBezTo>
                    <a:pt x="0" y="0"/>
                    <a:pt x="0" y="0"/>
                    <a:pt x="0" y="0"/>
                  </a:cubicBezTo>
                  <a:lnTo>
                    <a:pt x="458" y="795"/>
                  </a:lnTo>
                  <a:close/>
                </a:path>
              </a:pathLst>
            </a:custGeom>
            <a:gradFill flip="none" rotWithShape="1">
              <a:gsLst>
                <a:gs pos="0">
                  <a:srgbClr val="9BBB59">
                    <a:shade val="30000"/>
                    <a:satMod val="115000"/>
                  </a:srgbClr>
                </a:gs>
                <a:gs pos="50000">
                  <a:srgbClr val="9BBB59">
                    <a:shade val="67500"/>
                    <a:satMod val="115000"/>
                  </a:srgbClr>
                </a:gs>
                <a:gs pos="100000">
                  <a:srgbClr val="9BBB59">
                    <a:shade val="100000"/>
                    <a:satMod val="115000"/>
                  </a:srgbClr>
                </a:gs>
              </a:gsLst>
              <a:lin ang="16200000" scaled="1"/>
              <a:tileRect/>
            </a:gradFill>
            <a:ln w="19050" cap="flat" cmpd="sng" algn="ctr">
              <a:noFill/>
              <a:prstDash val="solid"/>
            </a:ln>
            <a:effectLst/>
            <a:scene3d>
              <a:camera prst="orthographicFront"/>
              <a:lightRig rig="threePt" dir="t"/>
            </a:scene3d>
            <a:sp3d>
              <a:bevelT w="127000" h="25400" prst="softRound"/>
            </a:sp3d>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Segoe"/>
                <a:ea typeface="+mn-ea"/>
                <a:cs typeface="+mn-cs"/>
              </a:endParaRPr>
            </a:p>
          </p:txBody>
        </p:sp>
        <p:sp>
          <p:nvSpPr>
            <p:cNvPr id="66" name="Freeform 51"/>
            <p:cNvSpPr>
              <a:spLocks/>
            </p:cNvSpPr>
            <p:nvPr/>
          </p:nvSpPr>
          <p:spPr bwMode="auto">
            <a:xfrm rot="8974708">
              <a:off x="5768017" y="2878437"/>
              <a:ext cx="1119418" cy="1726421"/>
            </a:xfrm>
            <a:custGeom>
              <a:avLst/>
              <a:gdLst/>
              <a:ahLst/>
              <a:cxnLst>
                <a:cxn ang="0">
                  <a:pos x="88" y="793"/>
                </a:cxn>
                <a:cxn ang="0">
                  <a:pos x="448" y="84"/>
                </a:cxn>
                <a:cxn ang="0">
                  <a:pos x="469" y="112"/>
                </a:cxn>
                <a:cxn ang="0">
                  <a:pos x="513" y="0"/>
                </a:cxn>
                <a:cxn ang="0">
                  <a:pos x="393" y="4"/>
                </a:cxn>
                <a:cxn ang="0">
                  <a:pos x="417" y="34"/>
                </a:cxn>
                <a:cxn ang="0">
                  <a:pos x="20" y="793"/>
                </a:cxn>
                <a:cxn ang="0">
                  <a:pos x="88" y="793"/>
                </a:cxn>
              </a:cxnLst>
              <a:rect l="0" t="0" r="r" b="b"/>
              <a:pathLst>
                <a:path w="513" h="793">
                  <a:moveTo>
                    <a:pt x="88" y="793"/>
                  </a:moveTo>
                  <a:cubicBezTo>
                    <a:pt x="88" y="793"/>
                    <a:pt x="70" y="365"/>
                    <a:pt x="448" y="84"/>
                  </a:cubicBezTo>
                  <a:cubicBezTo>
                    <a:pt x="449" y="83"/>
                    <a:pt x="469" y="112"/>
                    <a:pt x="469" y="112"/>
                  </a:cubicBezTo>
                  <a:cubicBezTo>
                    <a:pt x="513" y="0"/>
                    <a:pt x="513" y="0"/>
                    <a:pt x="513" y="0"/>
                  </a:cubicBezTo>
                  <a:cubicBezTo>
                    <a:pt x="393" y="4"/>
                    <a:pt x="393" y="4"/>
                    <a:pt x="393" y="4"/>
                  </a:cubicBezTo>
                  <a:cubicBezTo>
                    <a:pt x="417" y="34"/>
                    <a:pt x="417" y="34"/>
                    <a:pt x="417" y="34"/>
                  </a:cubicBezTo>
                  <a:cubicBezTo>
                    <a:pt x="417" y="34"/>
                    <a:pt x="0" y="302"/>
                    <a:pt x="20" y="793"/>
                  </a:cubicBezTo>
                  <a:lnTo>
                    <a:pt x="88" y="793"/>
                  </a:lnTo>
                  <a:close/>
                </a:path>
              </a:pathLst>
            </a:custGeom>
            <a:solidFill>
              <a:srgbClr val="9BBB59"/>
            </a:solidFill>
            <a:ln w="19050" cap="flat" cmpd="sng" algn="ctr">
              <a:noFill/>
              <a:prstDash val="solid"/>
            </a:ln>
            <a:effectLst/>
            <a:scene3d>
              <a:camera prst="orthographicFront"/>
              <a:lightRig rig="threePt" dir="t"/>
            </a:scene3d>
            <a:sp3d>
              <a:bevelT w="127000" h="25400" prst="softRound"/>
            </a:sp3d>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Segoe"/>
                <a:ea typeface="+mn-ea"/>
                <a:cs typeface="+mn-cs"/>
              </a:endParaRPr>
            </a:p>
          </p:txBody>
        </p:sp>
        <p:sp>
          <p:nvSpPr>
            <p:cNvPr id="67" name="TextBox 109"/>
            <p:cNvSpPr txBox="1"/>
            <p:nvPr/>
          </p:nvSpPr>
          <p:spPr>
            <a:xfrm>
              <a:off x="5128310" y="3458672"/>
              <a:ext cx="1355760" cy="486051"/>
            </a:xfrm>
            <a:prstGeom prst="rect">
              <a:avLst/>
            </a:prstGeom>
            <a:noFill/>
            <a:ln>
              <a:noFill/>
              <a:headEnd type="none" w="med" len="med"/>
              <a:tailEnd type="none" w="med" len="med"/>
            </a:ln>
            <a:effectLst/>
          </p:spPr>
          <p:txBody>
            <a:bodyPr wrap="square">
              <a:spAutoFit/>
            </a:bodyPr>
            <a:lstStyle/>
            <a:p>
              <a:pPr marL="0" marR="0" lvl="0" indent="0" algn="ctr" defTabSz="457200" rtl="0" eaLnBrk="1" fontAlgn="base" latinLnBrk="0" hangingPunct="1">
                <a:lnSpc>
                  <a:spcPct val="80000"/>
                </a:lnSpc>
                <a:spcBef>
                  <a:spcPct val="0"/>
                </a:spcBef>
                <a:spcAft>
                  <a:spcPct val="0"/>
                </a:spcAft>
                <a:buClrTx/>
                <a:buSzTx/>
                <a:buFontTx/>
                <a:buNone/>
                <a:tabLst/>
                <a:defRPr/>
              </a:pPr>
              <a:r>
                <a:rPr kumimoji="0" lang="zh-TW" altLang="en-US" sz="1600" b="1" i="0" u="none" strike="noStrike" kern="1200" cap="none" spc="-100" normalizeH="0" baseline="0" noProof="0" dirty="0" smtClean="0">
                  <a:ln>
                    <a:noFill/>
                  </a:ln>
                  <a:gradFill flip="none" rotWithShape="1">
                    <a:gsLst>
                      <a:gs pos="26000">
                        <a:prstClr val="white">
                          <a:lumMod val="75000"/>
                        </a:prstClr>
                      </a:gs>
                      <a:gs pos="50000">
                        <a:prstClr val="white">
                          <a:shade val="100000"/>
                          <a:satMod val="115000"/>
                        </a:prstClr>
                      </a:gs>
                    </a:gsLst>
                    <a:lin ang="16200000" scaled="1"/>
                    <a:tileRect/>
                  </a:gradFill>
                  <a:effectLst>
                    <a:outerShdw blurRad="241300" dir="5400000" algn="t" rotWithShape="0">
                      <a:prstClr val="black"/>
                    </a:outerShdw>
                  </a:effectLst>
                  <a:uLnTx/>
                  <a:uFillTx/>
                  <a:latin typeface="Segoe"/>
                  <a:ea typeface="+mn-ea"/>
                  <a:cs typeface="+mn-cs"/>
                </a:rPr>
                <a:t>虛擬負載</a:t>
              </a:r>
              <a:endParaRPr kumimoji="0" lang="en-US" altLang="zh-TW" sz="1600" b="1" i="0" u="none" strike="noStrike" kern="1200" cap="none" spc="-100" normalizeH="0" baseline="0" noProof="0" dirty="0" smtClean="0">
                <a:ln>
                  <a:noFill/>
                </a:ln>
                <a:gradFill flip="none" rotWithShape="1">
                  <a:gsLst>
                    <a:gs pos="26000">
                      <a:prstClr val="white">
                        <a:lumMod val="75000"/>
                      </a:prstClr>
                    </a:gs>
                    <a:gs pos="50000">
                      <a:prstClr val="white">
                        <a:shade val="100000"/>
                        <a:satMod val="115000"/>
                      </a:prstClr>
                    </a:gs>
                  </a:gsLst>
                  <a:lin ang="16200000" scaled="1"/>
                  <a:tileRect/>
                </a:gradFill>
                <a:effectLst>
                  <a:outerShdw blurRad="241300" dir="5400000" algn="t" rotWithShape="0">
                    <a:prstClr val="black"/>
                  </a:outerShdw>
                </a:effectLst>
                <a:uLnTx/>
                <a:uFillTx/>
                <a:latin typeface="Segoe"/>
                <a:ea typeface="+mn-ea"/>
                <a:cs typeface="+mn-cs"/>
              </a:endParaRPr>
            </a:p>
            <a:p>
              <a:pPr marL="0" marR="0" lvl="0" indent="0" algn="ctr" defTabSz="457200" rtl="0" eaLnBrk="1" fontAlgn="base" latinLnBrk="0" hangingPunct="1">
                <a:lnSpc>
                  <a:spcPct val="80000"/>
                </a:lnSpc>
                <a:spcBef>
                  <a:spcPct val="0"/>
                </a:spcBef>
                <a:spcAft>
                  <a:spcPct val="0"/>
                </a:spcAft>
                <a:buClrTx/>
                <a:buSzTx/>
                <a:buFontTx/>
                <a:buNone/>
                <a:tabLst/>
                <a:defRPr/>
              </a:pPr>
              <a:r>
                <a:rPr kumimoji="0" lang="zh-TW" altLang="en-US" sz="1600" b="1" i="0" u="none" strike="noStrike" kern="1200" cap="none" spc="-100" normalizeH="0" baseline="0" noProof="0" dirty="0" smtClean="0">
                  <a:ln>
                    <a:noFill/>
                  </a:ln>
                  <a:gradFill flip="none" rotWithShape="1">
                    <a:gsLst>
                      <a:gs pos="26000">
                        <a:prstClr val="white">
                          <a:lumMod val="75000"/>
                        </a:prstClr>
                      </a:gs>
                      <a:gs pos="50000">
                        <a:prstClr val="white">
                          <a:shade val="100000"/>
                          <a:satMod val="115000"/>
                        </a:prstClr>
                      </a:gs>
                    </a:gsLst>
                    <a:lin ang="16200000" scaled="1"/>
                    <a:tileRect/>
                  </a:gradFill>
                  <a:effectLst>
                    <a:outerShdw blurRad="241300" dir="5400000" algn="t" rotWithShape="0">
                      <a:prstClr val="black"/>
                    </a:outerShdw>
                  </a:effectLst>
                  <a:uLnTx/>
                  <a:uFillTx/>
                  <a:latin typeface="Segoe"/>
                  <a:ea typeface="+mn-ea"/>
                  <a:cs typeface="+mn-cs"/>
                </a:rPr>
                <a:t>自動配置</a:t>
              </a:r>
              <a:endParaRPr kumimoji="0" lang="en-US" sz="1600" b="1" i="0" u="none" strike="noStrike" kern="1200" cap="none" spc="-100" normalizeH="0" baseline="0" noProof="0" dirty="0">
                <a:ln>
                  <a:noFill/>
                </a:ln>
                <a:gradFill flip="none" rotWithShape="1">
                  <a:gsLst>
                    <a:gs pos="26000">
                      <a:prstClr val="white">
                        <a:lumMod val="75000"/>
                      </a:prstClr>
                    </a:gs>
                    <a:gs pos="50000">
                      <a:prstClr val="white">
                        <a:shade val="100000"/>
                        <a:satMod val="115000"/>
                      </a:prstClr>
                    </a:gs>
                  </a:gsLst>
                  <a:lin ang="16200000" scaled="1"/>
                  <a:tileRect/>
                </a:gradFill>
                <a:effectLst>
                  <a:outerShdw blurRad="241300" dir="5400000" algn="t" rotWithShape="0">
                    <a:prstClr val="black"/>
                  </a:outerShdw>
                </a:effectLst>
                <a:uLnTx/>
                <a:uFillTx/>
                <a:latin typeface="Segoe"/>
                <a:ea typeface="+mn-ea"/>
                <a:cs typeface="+mn-cs"/>
              </a:endParaRPr>
            </a:p>
          </p:txBody>
        </p:sp>
      </p:grpSp>
      <p:grpSp>
        <p:nvGrpSpPr>
          <p:cNvPr id="68" name="OS / Software"/>
          <p:cNvGrpSpPr>
            <a:grpSpLocks/>
          </p:cNvGrpSpPr>
          <p:nvPr/>
        </p:nvGrpSpPr>
        <p:grpSpPr bwMode="auto">
          <a:xfrm>
            <a:off x="4053635" y="3746126"/>
            <a:ext cx="2014537" cy="2527300"/>
            <a:chOff x="4039648" y="3637907"/>
            <a:chExt cx="2014786" cy="2528195"/>
          </a:xfrm>
        </p:grpSpPr>
        <p:sp>
          <p:nvSpPr>
            <p:cNvPr id="69" name="Freeform 8"/>
            <p:cNvSpPr>
              <a:spLocks/>
            </p:cNvSpPr>
            <p:nvPr/>
          </p:nvSpPr>
          <p:spPr bwMode="auto">
            <a:xfrm rot="19803781">
              <a:off x="4039648" y="3637907"/>
              <a:ext cx="2014786" cy="2010069"/>
            </a:xfrm>
            <a:custGeom>
              <a:avLst/>
              <a:gdLst/>
              <a:ahLst/>
              <a:cxnLst>
                <a:cxn ang="0">
                  <a:pos x="460" y="0"/>
                </a:cxn>
                <a:cxn ang="0">
                  <a:pos x="0" y="794"/>
                </a:cxn>
                <a:cxn ang="0">
                  <a:pos x="463" y="919"/>
                </a:cxn>
                <a:cxn ang="0">
                  <a:pos x="921" y="797"/>
                </a:cxn>
                <a:cxn ang="0">
                  <a:pos x="462" y="0"/>
                </a:cxn>
                <a:cxn ang="0">
                  <a:pos x="460" y="0"/>
                </a:cxn>
              </a:cxnLst>
              <a:rect l="0" t="0" r="r" b="b"/>
              <a:pathLst>
                <a:path w="921" h="919">
                  <a:moveTo>
                    <a:pt x="460" y="0"/>
                  </a:moveTo>
                  <a:cubicBezTo>
                    <a:pt x="0" y="794"/>
                    <a:pt x="0" y="794"/>
                    <a:pt x="0" y="794"/>
                  </a:cubicBezTo>
                  <a:cubicBezTo>
                    <a:pt x="136" y="873"/>
                    <a:pt x="294" y="919"/>
                    <a:pt x="463" y="919"/>
                  </a:cubicBezTo>
                  <a:cubicBezTo>
                    <a:pt x="630" y="919"/>
                    <a:pt x="786" y="875"/>
                    <a:pt x="921" y="797"/>
                  </a:cubicBezTo>
                  <a:cubicBezTo>
                    <a:pt x="462" y="0"/>
                    <a:pt x="462" y="0"/>
                    <a:pt x="462" y="0"/>
                  </a:cubicBezTo>
                  <a:lnTo>
                    <a:pt x="460" y="0"/>
                  </a:lnTo>
                  <a:close/>
                </a:path>
              </a:pathLst>
            </a:custGeom>
            <a:gradFill flip="none" rotWithShape="1">
              <a:gsLst>
                <a:gs pos="0">
                  <a:srgbClr val="E7BA23">
                    <a:shade val="30000"/>
                    <a:satMod val="115000"/>
                  </a:srgbClr>
                </a:gs>
                <a:gs pos="50000">
                  <a:srgbClr val="E7BA23">
                    <a:shade val="67500"/>
                    <a:satMod val="115000"/>
                  </a:srgbClr>
                </a:gs>
                <a:gs pos="100000">
                  <a:srgbClr val="E7BA23">
                    <a:shade val="100000"/>
                    <a:satMod val="115000"/>
                  </a:srgbClr>
                </a:gs>
              </a:gsLst>
              <a:lin ang="18900000" scaled="1"/>
              <a:tileRect/>
            </a:gradFill>
            <a:ln w="19050" cap="flat" cmpd="sng" algn="ctr">
              <a:noFill/>
              <a:prstDash val="solid"/>
            </a:ln>
            <a:effectLst/>
            <a:scene3d>
              <a:camera prst="orthographicFront"/>
              <a:lightRig rig="threePt" dir="t"/>
            </a:scene3d>
            <a:sp3d>
              <a:bevelT w="127000" h="25400" prst="softRound"/>
            </a:sp3d>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Segoe"/>
                <a:ea typeface="+mn-ea"/>
                <a:cs typeface="+mn-cs"/>
              </a:endParaRPr>
            </a:p>
          </p:txBody>
        </p:sp>
        <p:sp>
          <p:nvSpPr>
            <p:cNvPr id="70" name="Freeform 51"/>
            <p:cNvSpPr>
              <a:spLocks/>
            </p:cNvSpPr>
            <p:nvPr/>
          </p:nvSpPr>
          <p:spPr bwMode="auto">
            <a:xfrm rot="12583567">
              <a:off x="4903086" y="4439681"/>
              <a:ext cx="1119418" cy="1726421"/>
            </a:xfrm>
            <a:custGeom>
              <a:avLst/>
              <a:gdLst/>
              <a:ahLst/>
              <a:cxnLst>
                <a:cxn ang="0">
                  <a:pos x="88" y="793"/>
                </a:cxn>
                <a:cxn ang="0">
                  <a:pos x="448" y="84"/>
                </a:cxn>
                <a:cxn ang="0">
                  <a:pos x="469" y="112"/>
                </a:cxn>
                <a:cxn ang="0">
                  <a:pos x="513" y="0"/>
                </a:cxn>
                <a:cxn ang="0">
                  <a:pos x="393" y="4"/>
                </a:cxn>
                <a:cxn ang="0">
                  <a:pos x="417" y="34"/>
                </a:cxn>
                <a:cxn ang="0">
                  <a:pos x="20" y="793"/>
                </a:cxn>
                <a:cxn ang="0">
                  <a:pos x="88" y="793"/>
                </a:cxn>
              </a:cxnLst>
              <a:rect l="0" t="0" r="r" b="b"/>
              <a:pathLst>
                <a:path w="513" h="793">
                  <a:moveTo>
                    <a:pt x="88" y="793"/>
                  </a:moveTo>
                  <a:cubicBezTo>
                    <a:pt x="88" y="793"/>
                    <a:pt x="70" y="365"/>
                    <a:pt x="448" y="84"/>
                  </a:cubicBezTo>
                  <a:cubicBezTo>
                    <a:pt x="449" y="83"/>
                    <a:pt x="469" y="112"/>
                    <a:pt x="469" y="112"/>
                  </a:cubicBezTo>
                  <a:cubicBezTo>
                    <a:pt x="513" y="0"/>
                    <a:pt x="513" y="0"/>
                    <a:pt x="513" y="0"/>
                  </a:cubicBezTo>
                  <a:cubicBezTo>
                    <a:pt x="393" y="4"/>
                    <a:pt x="393" y="4"/>
                    <a:pt x="393" y="4"/>
                  </a:cubicBezTo>
                  <a:cubicBezTo>
                    <a:pt x="417" y="34"/>
                    <a:pt x="417" y="34"/>
                    <a:pt x="417" y="34"/>
                  </a:cubicBezTo>
                  <a:cubicBezTo>
                    <a:pt x="417" y="34"/>
                    <a:pt x="0" y="302"/>
                    <a:pt x="20" y="793"/>
                  </a:cubicBezTo>
                  <a:lnTo>
                    <a:pt x="88" y="793"/>
                  </a:lnTo>
                  <a:close/>
                </a:path>
              </a:pathLst>
            </a:custGeom>
            <a:solidFill>
              <a:srgbClr val="E7BA23"/>
            </a:solidFill>
            <a:ln w="19050" cap="flat" cmpd="sng" algn="ctr">
              <a:noFill/>
              <a:prstDash val="solid"/>
            </a:ln>
            <a:effectLst/>
            <a:scene3d>
              <a:camera prst="orthographicFront"/>
              <a:lightRig rig="threePt" dir="t"/>
            </a:scene3d>
            <a:sp3d>
              <a:bevelT w="127000" h="25400" prst="softRound"/>
            </a:sp3d>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Segoe"/>
                <a:ea typeface="+mn-ea"/>
                <a:cs typeface="+mn-cs"/>
              </a:endParaRPr>
            </a:p>
          </p:txBody>
        </p:sp>
        <p:sp>
          <p:nvSpPr>
            <p:cNvPr id="71" name="TextBox 110"/>
            <p:cNvSpPr txBox="1"/>
            <p:nvPr/>
          </p:nvSpPr>
          <p:spPr>
            <a:xfrm>
              <a:off x="4462825" y="4566672"/>
              <a:ext cx="1524188" cy="683506"/>
            </a:xfrm>
            <a:prstGeom prst="rect">
              <a:avLst/>
            </a:prstGeom>
            <a:noFill/>
          </p:spPr>
          <p:txBody>
            <a:bodyPr wrap="square">
              <a:spAutoFit/>
            </a:bodyPr>
            <a:lstStyle/>
            <a:p>
              <a:pPr marL="0" marR="0" lvl="0" indent="0" algn="ctr" defTabSz="457200" rtl="0" eaLnBrk="1" fontAlgn="base" latinLnBrk="0" hangingPunct="1">
                <a:lnSpc>
                  <a:spcPct val="80000"/>
                </a:lnSpc>
                <a:spcBef>
                  <a:spcPct val="0"/>
                </a:spcBef>
                <a:spcAft>
                  <a:spcPct val="0"/>
                </a:spcAft>
                <a:buClrTx/>
                <a:buSzTx/>
                <a:buFontTx/>
                <a:buNone/>
                <a:tabLst/>
                <a:defRPr/>
              </a:pPr>
              <a:r>
                <a:rPr kumimoji="0" lang="zh-TW" altLang="en-US" sz="1600" b="1" spc="-100" dirty="0" smtClean="0">
                  <a:gradFill flip="none" rotWithShape="1">
                    <a:gsLst>
                      <a:gs pos="26000">
                        <a:prstClr val="white">
                          <a:lumMod val="75000"/>
                        </a:prstClr>
                      </a:gs>
                      <a:gs pos="50000">
                        <a:prstClr val="white">
                          <a:shade val="100000"/>
                          <a:satMod val="115000"/>
                        </a:prstClr>
                      </a:gs>
                    </a:gsLst>
                    <a:lin ang="16200000" scaled="1"/>
                    <a:tileRect/>
                  </a:gradFill>
                  <a:effectLst>
                    <a:outerShdw blurRad="241300" dir="5400000" algn="t" rotWithShape="0">
                      <a:prstClr val="black"/>
                    </a:outerShdw>
                  </a:effectLst>
                  <a:latin typeface="Segoe"/>
                  <a:ea typeface="+mn-ea"/>
                </a:rPr>
                <a:t>作業系統</a:t>
              </a:r>
              <a:r>
                <a:rPr kumimoji="0" lang="en-US" altLang="zh-TW" sz="1600" b="1" spc="-100" dirty="0" smtClean="0">
                  <a:gradFill flip="none" rotWithShape="1">
                    <a:gsLst>
                      <a:gs pos="26000">
                        <a:prstClr val="white">
                          <a:lumMod val="75000"/>
                        </a:prstClr>
                      </a:gs>
                      <a:gs pos="50000">
                        <a:prstClr val="white">
                          <a:shade val="100000"/>
                          <a:satMod val="115000"/>
                        </a:prstClr>
                      </a:gs>
                    </a:gsLst>
                    <a:lin ang="16200000" scaled="1"/>
                    <a:tileRect/>
                  </a:gradFill>
                  <a:effectLst>
                    <a:outerShdw blurRad="241300" dir="5400000" algn="t" rotWithShape="0">
                      <a:prstClr val="black"/>
                    </a:outerShdw>
                  </a:effectLst>
                  <a:latin typeface="Segoe"/>
                  <a:ea typeface="+mn-ea"/>
                </a:rPr>
                <a:t>/</a:t>
              </a:r>
              <a:r>
                <a:rPr kumimoji="0" lang="zh-TW" altLang="en-US" sz="1600" b="1" spc="-100" dirty="0" smtClean="0">
                  <a:gradFill flip="none" rotWithShape="1">
                    <a:gsLst>
                      <a:gs pos="26000">
                        <a:prstClr val="white">
                          <a:lumMod val="75000"/>
                        </a:prstClr>
                      </a:gs>
                      <a:gs pos="50000">
                        <a:prstClr val="white">
                          <a:shade val="100000"/>
                          <a:satMod val="115000"/>
                        </a:prstClr>
                      </a:gs>
                    </a:gsLst>
                    <a:lin ang="16200000" scaled="1"/>
                    <a:tileRect/>
                  </a:gradFill>
                  <a:effectLst>
                    <a:outerShdw blurRad="241300" dir="5400000" algn="t" rotWithShape="0">
                      <a:prstClr val="black"/>
                    </a:outerShdw>
                  </a:effectLst>
                  <a:latin typeface="Segoe"/>
                  <a:ea typeface="+mn-ea"/>
                </a:rPr>
                <a:t>軟體佈署、更新</a:t>
              </a:r>
              <a:endParaRPr kumimoji="0" lang="en-US" altLang="zh-TW" sz="1600" b="1" spc="-100" dirty="0" smtClean="0">
                <a:gradFill flip="none" rotWithShape="1">
                  <a:gsLst>
                    <a:gs pos="26000">
                      <a:prstClr val="white">
                        <a:lumMod val="75000"/>
                      </a:prstClr>
                    </a:gs>
                    <a:gs pos="50000">
                      <a:prstClr val="white">
                        <a:shade val="100000"/>
                        <a:satMod val="115000"/>
                      </a:prstClr>
                    </a:gs>
                  </a:gsLst>
                  <a:lin ang="16200000" scaled="1"/>
                  <a:tileRect/>
                </a:gradFill>
                <a:effectLst>
                  <a:outerShdw blurRad="241300" dir="5400000" algn="t" rotWithShape="0">
                    <a:prstClr val="black"/>
                  </a:outerShdw>
                </a:effectLst>
                <a:latin typeface="Segoe"/>
                <a:ea typeface="+mn-ea"/>
              </a:endParaRPr>
            </a:p>
            <a:p>
              <a:pPr marL="0" marR="0" lvl="0" indent="0" algn="ctr" defTabSz="457200" rtl="0" eaLnBrk="1" fontAlgn="base" latinLnBrk="0" hangingPunct="1">
                <a:lnSpc>
                  <a:spcPct val="80000"/>
                </a:lnSpc>
                <a:spcBef>
                  <a:spcPct val="0"/>
                </a:spcBef>
                <a:spcAft>
                  <a:spcPct val="0"/>
                </a:spcAft>
                <a:buClrTx/>
                <a:buSzTx/>
                <a:buFontTx/>
                <a:buNone/>
                <a:tabLst/>
                <a:defRPr/>
              </a:pPr>
              <a:r>
                <a:rPr kumimoji="0" lang="zh-TW" altLang="en-US" sz="1600" b="1" spc="-100" dirty="0" smtClean="0">
                  <a:gradFill flip="none" rotWithShape="1">
                    <a:gsLst>
                      <a:gs pos="26000">
                        <a:prstClr val="white">
                          <a:lumMod val="75000"/>
                        </a:prstClr>
                      </a:gs>
                      <a:gs pos="50000">
                        <a:prstClr val="white">
                          <a:shade val="100000"/>
                          <a:satMod val="115000"/>
                        </a:prstClr>
                      </a:gs>
                    </a:gsLst>
                    <a:lin ang="16200000" scaled="1"/>
                    <a:tileRect/>
                  </a:gradFill>
                  <a:effectLst>
                    <a:outerShdw blurRad="241300" dir="5400000" algn="t" rotWithShape="0">
                      <a:prstClr val="black"/>
                    </a:outerShdw>
                  </a:effectLst>
                  <a:latin typeface="Segoe"/>
                  <a:ea typeface="+mn-ea"/>
                </a:rPr>
                <a:t>及狀態管理</a:t>
              </a:r>
              <a:endParaRPr kumimoji="0" lang="en-US" sz="1600" b="1" i="0" u="none" strike="noStrike" kern="1200" cap="none" spc="-100" normalizeH="0" baseline="0" noProof="0" dirty="0">
                <a:ln>
                  <a:noFill/>
                </a:ln>
                <a:gradFill flip="none" rotWithShape="1">
                  <a:gsLst>
                    <a:gs pos="26000">
                      <a:prstClr val="white">
                        <a:lumMod val="75000"/>
                      </a:prstClr>
                    </a:gs>
                    <a:gs pos="50000">
                      <a:prstClr val="white">
                        <a:shade val="100000"/>
                        <a:satMod val="115000"/>
                      </a:prstClr>
                    </a:gs>
                  </a:gsLst>
                  <a:lin ang="16200000" scaled="1"/>
                  <a:tileRect/>
                </a:gradFill>
                <a:effectLst>
                  <a:outerShdw blurRad="241300" dir="5400000" algn="t" rotWithShape="0">
                    <a:prstClr val="black"/>
                  </a:outerShdw>
                </a:effectLst>
                <a:uLnTx/>
                <a:uFillTx/>
                <a:latin typeface="Segoe"/>
                <a:ea typeface="+mn-ea"/>
                <a:cs typeface="+mn-cs"/>
              </a:endParaRPr>
            </a:p>
          </p:txBody>
        </p:sp>
      </p:grpSp>
      <p:grpSp>
        <p:nvGrpSpPr>
          <p:cNvPr id="72" name="Performance and Health Monitoring"/>
          <p:cNvGrpSpPr>
            <a:grpSpLocks/>
          </p:cNvGrpSpPr>
          <p:nvPr/>
        </p:nvGrpSpPr>
        <p:grpSpPr bwMode="auto">
          <a:xfrm>
            <a:off x="2797175" y="4287838"/>
            <a:ext cx="2303463" cy="1731962"/>
            <a:chOff x="2797908" y="4160321"/>
            <a:chExt cx="2302401" cy="1732753"/>
          </a:xfrm>
        </p:grpSpPr>
        <p:sp>
          <p:nvSpPr>
            <p:cNvPr id="73" name="Freeform 5"/>
            <p:cNvSpPr>
              <a:spLocks/>
            </p:cNvSpPr>
            <p:nvPr/>
          </p:nvSpPr>
          <p:spPr bwMode="auto">
            <a:xfrm rot="19803781">
              <a:off x="3105331" y="4160321"/>
              <a:ext cx="1994978" cy="1732753"/>
            </a:xfrm>
            <a:custGeom>
              <a:avLst/>
              <a:gdLst/>
              <a:ahLst/>
              <a:cxnLst>
                <a:cxn ang="0">
                  <a:pos x="0" y="0"/>
                </a:cxn>
                <a:cxn ang="0">
                  <a:pos x="454" y="792"/>
                </a:cxn>
                <a:cxn ang="0">
                  <a:pos x="912" y="0"/>
                </a:cxn>
                <a:cxn ang="0">
                  <a:pos x="0" y="0"/>
                </a:cxn>
              </a:cxnLst>
              <a:rect l="0" t="0" r="r" b="b"/>
              <a:pathLst>
                <a:path w="912" h="792">
                  <a:moveTo>
                    <a:pt x="0" y="0"/>
                  </a:moveTo>
                  <a:cubicBezTo>
                    <a:pt x="0" y="337"/>
                    <a:pt x="183" y="632"/>
                    <a:pt x="454" y="792"/>
                  </a:cubicBezTo>
                  <a:cubicBezTo>
                    <a:pt x="912" y="0"/>
                    <a:pt x="912" y="0"/>
                    <a:pt x="912" y="0"/>
                  </a:cubicBezTo>
                  <a:lnTo>
                    <a:pt x="0" y="0"/>
                  </a:lnTo>
                  <a:close/>
                </a:path>
              </a:pathLst>
            </a:custGeom>
            <a:gradFill flip="none" rotWithShape="1">
              <a:gsLst>
                <a:gs pos="0">
                  <a:srgbClr val="F79646">
                    <a:shade val="30000"/>
                    <a:satMod val="115000"/>
                  </a:srgbClr>
                </a:gs>
                <a:gs pos="50000">
                  <a:srgbClr val="F79646">
                    <a:shade val="67500"/>
                    <a:satMod val="115000"/>
                  </a:srgbClr>
                </a:gs>
                <a:gs pos="100000">
                  <a:srgbClr val="F79646">
                    <a:shade val="100000"/>
                    <a:satMod val="115000"/>
                  </a:srgbClr>
                </a:gs>
              </a:gsLst>
              <a:lin ang="2700000" scaled="1"/>
              <a:tileRect/>
            </a:gradFill>
            <a:ln w="19050" cap="flat" cmpd="sng" algn="ctr">
              <a:noFill/>
              <a:prstDash val="solid"/>
            </a:ln>
            <a:effectLst/>
            <a:scene3d>
              <a:camera prst="orthographicFront"/>
              <a:lightRig rig="threePt" dir="t"/>
            </a:scene3d>
            <a:sp3d>
              <a:bevelT w="127000" h="25400" prst="softRound"/>
            </a:sp3d>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Segoe"/>
                <a:ea typeface="+mn-ea"/>
                <a:cs typeface="+mn-cs"/>
              </a:endParaRPr>
            </a:p>
          </p:txBody>
        </p:sp>
        <p:sp>
          <p:nvSpPr>
            <p:cNvPr id="74" name="Freeform 51"/>
            <p:cNvSpPr>
              <a:spLocks/>
            </p:cNvSpPr>
            <p:nvPr/>
          </p:nvSpPr>
          <p:spPr bwMode="auto">
            <a:xfrm rot="16200000">
              <a:off x="3101410" y="4445925"/>
              <a:ext cx="1119418" cy="1726421"/>
            </a:xfrm>
            <a:custGeom>
              <a:avLst/>
              <a:gdLst/>
              <a:ahLst/>
              <a:cxnLst>
                <a:cxn ang="0">
                  <a:pos x="88" y="793"/>
                </a:cxn>
                <a:cxn ang="0">
                  <a:pos x="448" y="84"/>
                </a:cxn>
                <a:cxn ang="0">
                  <a:pos x="469" y="112"/>
                </a:cxn>
                <a:cxn ang="0">
                  <a:pos x="513" y="0"/>
                </a:cxn>
                <a:cxn ang="0">
                  <a:pos x="393" y="4"/>
                </a:cxn>
                <a:cxn ang="0">
                  <a:pos x="417" y="34"/>
                </a:cxn>
                <a:cxn ang="0">
                  <a:pos x="20" y="793"/>
                </a:cxn>
                <a:cxn ang="0">
                  <a:pos x="88" y="793"/>
                </a:cxn>
              </a:cxnLst>
              <a:rect l="0" t="0" r="r" b="b"/>
              <a:pathLst>
                <a:path w="513" h="793">
                  <a:moveTo>
                    <a:pt x="88" y="793"/>
                  </a:moveTo>
                  <a:cubicBezTo>
                    <a:pt x="88" y="793"/>
                    <a:pt x="70" y="365"/>
                    <a:pt x="448" y="84"/>
                  </a:cubicBezTo>
                  <a:cubicBezTo>
                    <a:pt x="449" y="83"/>
                    <a:pt x="469" y="112"/>
                    <a:pt x="469" y="112"/>
                  </a:cubicBezTo>
                  <a:cubicBezTo>
                    <a:pt x="513" y="0"/>
                    <a:pt x="513" y="0"/>
                    <a:pt x="513" y="0"/>
                  </a:cubicBezTo>
                  <a:cubicBezTo>
                    <a:pt x="393" y="4"/>
                    <a:pt x="393" y="4"/>
                    <a:pt x="393" y="4"/>
                  </a:cubicBezTo>
                  <a:cubicBezTo>
                    <a:pt x="417" y="34"/>
                    <a:pt x="417" y="34"/>
                    <a:pt x="417" y="34"/>
                  </a:cubicBezTo>
                  <a:cubicBezTo>
                    <a:pt x="417" y="34"/>
                    <a:pt x="0" y="302"/>
                    <a:pt x="20" y="793"/>
                  </a:cubicBezTo>
                  <a:lnTo>
                    <a:pt x="88" y="793"/>
                  </a:lnTo>
                  <a:close/>
                </a:path>
              </a:pathLst>
            </a:custGeom>
            <a:solidFill>
              <a:srgbClr val="F79646"/>
            </a:solidFill>
            <a:ln w="19050" cap="flat" cmpd="sng" algn="ctr">
              <a:noFill/>
              <a:prstDash val="solid"/>
            </a:ln>
            <a:effectLst/>
            <a:scene3d>
              <a:camera prst="orthographicFront"/>
              <a:lightRig rig="threePt" dir="t"/>
            </a:scene3d>
            <a:sp3d>
              <a:bevelT w="127000" h="25400" prst="softRound"/>
            </a:sp3d>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Segoe"/>
                <a:ea typeface="+mn-ea"/>
                <a:cs typeface="+mn-cs"/>
              </a:endParaRPr>
            </a:p>
          </p:txBody>
        </p:sp>
        <p:sp>
          <p:nvSpPr>
            <p:cNvPr id="75" name="TextBox 111"/>
            <p:cNvSpPr txBox="1"/>
            <p:nvPr/>
          </p:nvSpPr>
          <p:spPr>
            <a:xfrm>
              <a:off x="3094316" y="4559918"/>
              <a:ext cx="1523296" cy="486509"/>
            </a:xfrm>
            <a:prstGeom prst="rect">
              <a:avLst/>
            </a:prstGeom>
            <a:noFill/>
          </p:spPr>
          <p:txBody>
            <a:bodyPr wrap="square">
              <a:spAutoFit/>
            </a:bodyPr>
            <a:lstStyle/>
            <a:p>
              <a:pPr marL="0" marR="0" lvl="0" indent="0" algn="ctr" defTabSz="457200" rtl="0" eaLnBrk="1" fontAlgn="base" latinLnBrk="0" hangingPunct="1">
                <a:lnSpc>
                  <a:spcPct val="80000"/>
                </a:lnSpc>
                <a:spcBef>
                  <a:spcPct val="0"/>
                </a:spcBef>
                <a:spcAft>
                  <a:spcPct val="0"/>
                </a:spcAft>
                <a:buClrTx/>
                <a:buSzTx/>
                <a:buFontTx/>
                <a:buNone/>
                <a:tabLst/>
                <a:defRPr/>
              </a:pPr>
              <a:r>
                <a:rPr kumimoji="0" lang="zh-TW" altLang="en-US" sz="1600" b="1" spc="-100" dirty="0" smtClean="0">
                  <a:gradFill flip="none" rotWithShape="1">
                    <a:gsLst>
                      <a:gs pos="26000">
                        <a:prstClr val="white">
                          <a:lumMod val="75000"/>
                        </a:prstClr>
                      </a:gs>
                      <a:gs pos="50000">
                        <a:prstClr val="white">
                          <a:shade val="100000"/>
                          <a:satMod val="115000"/>
                        </a:prstClr>
                      </a:gs>
                    </a:gsLst>
                    <a:lin ang="16200000" scaled="1"/>
                    <a:tileRect/>
                  </a:gradFill>
                  <a:effectLst>
                    <a:outerShdw blurRad="241300" dir="5400000" algn="t" rotWithShape="0">
                      <a:prstClr val="black"/>
                    </a:outerShdw>
                  </a:effectLst>
                  <a:latin typeface="Segoe"/>
                  <a:ea typeface="+mn-ea"/>
                </a:rPr>
                <a:t>效能及健康</a:t>
              </a:r>
              <a:endParaRPr kumimoji="0" lang="en-US" altLang="zh-TW" sz="1600" b="1" spc="-100" dirty="0" smtClean="0">
                <a:gradFill flip="none" rotWithShape="1">
                  <a:gsLst>
                    <a:gs pos="26000">
                      <a:prstClr val="white">
                        <a:lumMod val="75000"/>
                      </a:prstClr>
                    </a:gs>
                    <a:gs pos="50000">
                      <a:prstClr val="white">
                        <a:shade val="100000"/>
                        <a:satMod val="115000"/>
                      </a:prstClr>
                    </a:gs>
                  </a:gsLst>
                  <a:lin ang="16200000" scaled="1"/>
                  <a:tileRect/>
                </a:gradFill>
                <a:effectLst>
                  <a:outerShdw blurRad="241300" dir="5400000" algn="t" rotWithShape="0">
                    <a:prstClr val="black"/>
                  </a:outerShdw>
                </a:effectLst>
                <a:latin typeface="Segoe"/>
                <a:ea typeface="+mn-ea"/>
              </a:endParaRPr>
            </a:p>
            <a:p>
              <a:pPr marL="0" marR="0" lvl="0" indent="0" algn="ctr" defTabSz="457200" rtl="0" eaLnBrk="1" fontAlgn="base" latinLnBrk="0" hangingPunct="1">
                <a:lnSpc>
                  <a:spcPct val="80000"/>
                </a:lnSpc>
                <a:spcBef>
                  <a:spcPct val="0"/>
                </a:spcBef>
                <a:spcAft>
                  <a:spcPct val="0"/>
                </a:spcAft>
                <a:buClrTx/>
                <a:buSzTx/>
                <a:buFontTx/>
                <a:buNone/>
                <a:tabLst/>
                <a:defRPr/>
              </a:pPr>
              <a:r>
                <a:rPr kumimoji="0" lang="zh-TW" altLang="en-US" sz="1600" b="1" spc="-100" dirty="0" smtClean="0">
                  <a:gradFill flip="none" rotWithShape="1">
                    <a:gsLst>
                      <a:gs pos="26000">
                        <a:prstClr val="white">
                          <a:lumMod val="75000"/>
                        </a:prstClr>
                      </a:gs>
                      <a:gs pos="50000">
                        <a:prstClr val="white">
                          <a:shade val="100000"/>
                          <a:satMod val="115000"/>
                        </a:prstClr>
                      </a:gs>
                    </a:gsLst>
                    <a:lin ang="16200000" scaled="1"/>
                    <a:tileRect/>
                  </a:gradFill>
                  <a:effectLst>
                    <a:outerShdw blurRad="241300" dir="5400000" algn="t" rotWithShape="0">
                      <a:prstClr val="black"/>
                    </a:outerShdw>
                  </a:effectLst>
                  <a:latin typeface="Segoe"/>
                  <a:ea typeface="+mn-ea"/>
                </a:rPr>
                <a:t>狀態監視</a:t>
              </a:r>
              <a:endParaRPr kumimoji="0" lang="en-US" sz="1600" b="1" i="0" u="none" strike="noStrike" kern="1200" cap="none" spc="-100" normalizeH="0" baseline="0" noProof="0" dirty="0">
                <a:ln>
                  <a:noFill/>
                </a:ln>
                <a:gradFill flip="none" rotWithShape="1">
                  <a:gsLst>
                    <a:gs pos="26000">
                      <a:prstClr val="white">
                        <a:lumMod val="75000"/>
                      </a:prstClr>
                    </a:gs>
                    <a:gs pos="50000">
                      <a:prstClr val="white">
                        <a:shade val="100000"/>
                        <a:satMod val="115000"/>
                      </a:prstClr>
                    </a:gs>
                  </a:gsLst>
                  <a:lin ang="16200000" scaled="1"/>
                  <a:tileRect/>
                </a:gradFill>
                <a:effectLst>
                  <a:outerShdw blurRad="241300" dir="5400000" algn="t" rotWithShape="0">
                    <a:prstClr val="black"/>
                  </a:outerShdw>
                </a:effectLst>
                <a:uLnTx/>
                <a:uFillTx/>
                <a:latin typeface="Segoe"/>
                <a:ea typeface="+mn-ea"/>
                <a:cs typeface="+mn-cs"/>
              </a:endParaRPr>
            </a:p>
          </p:txBody>
        </p:sp>
      </p:grpSp>
      <p:grpSp>
        <p:nvGrpSpPr>
          <p:cNvPr id="76" name="Disaster Recovery"/>
          <p:cNvGrpSpPr>
            <a:grpSpLocks/>
          </p:cNvGrpSpPr>
          <p:nvPr/>
        </p:nvGrpSpPr>
        <p:grpSpPr bwMode="auto">
          <a:xfrm>
            <a:off x="2189163" y="2774950"/>
            <a:ext cx="2047875" cy="1995488"/>
            <a:chOff x="2189746" y="2647996"/>
            <a:chExt cx="2047291" cy="1994735"/>
          </a:xfrm>
          <a:effectLst/>
        </p:grpSpPr>
        <p:sp>
          <p:nvSpPr>
            <p:cNvPr id="77" name="Freeform 9"/>
            <p:cNvSpPr>
              <a:spLocks/>
            </p:cNvSpPr>
            <p:nvPr/>
          </p:nvSpPr>
          <p:spPr bwMode="auto">
            <a:xfrm rot="19803781">
              <a:off x="2235457" y="2647996"/>
              <a:ext cx="2001580" cy="1734640"/>
            </a:xfrm>
            <a:custGeom>
              <a:avLst/>
              <a:gdLst/>
              <a:ahLst/>
              <a:cxnLst>
                <a:cxn ang="0">
                  <a:pos x="915" y="792"/>
                </a:cxn>
                <a:cxn ang="0">
                  <a:pos x="459" y="0"/>
                </a:cxn>
                <a:cxn ang="0">
                  <a:pos x="0" y="793"/>
                </a:cxn>
                <a:cxn ang="0">
                  <a:pos x="915" y="793"/>
                </a:cxn>
                <a:cxn ang="0">
                  <a:pos x="915" y="792"/>
                </a:cxn>
              </a:cxnLst>
              <a:rect l="0" t="0" r="r" b="b"/>
              <a:pathLst>
                <a:path w="915" h="793">
                  <a:moveTo>
                    <a:pt x="915" y="792"/>
                  </a:moveTo>
                  <a:cubicBezTo>
                    <a:pt x="459" y="0"/>
                    <a:pt x="459" y="0"/>
                    <a:pt x="459" y="0"/>
                  </a:cubicBezTo>
                  <a:cubicBezTo>
                    <a:pt x="186" y="159"/>
                    <a:pt x="1" y="455"/>
                    <a:pt x="0" y="793"/>
                  </a:cubicBezTo>
                  <a:cubicBezTo>
                    <a:pt x="915" y="793"/>
                    <a:pt x="915" y="793"/>
                    <a:pt x="915" y="793"/>
                  </a:cubicBezTo>
                  <a:lnTo>
                    <a:pt x="915" y="792"/>
                  </a:lnTo>
                  <a:close/>
                </a:path>
              </a:pathLst>
            </a:cu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5400000" scaled="1"/>
              <a:tileRect/>
            </a:gradFill>
            <a:ln w="19050" cap="flat" cmpd="sng" algn="ctr">
              <a:noFill/>
              <a:prstDash val="solid"/>
            </a:ln>
            <a:effectLst/>
            <a:scene3d>
              <a:camera prst="orthographicFront"/>
              <a:lightRig rig="threePt" dir="t"/>
            </a:scene3d>
            <a:sp3d>
              <a:bevelT w="127000" h="25400" prst="softRound"/>
            </a:sp3d>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Segoe"/>
                <a:ea typeface="+mn-ea"/>
                <a:cs typeface="+mn-cs"/>
              </a:endParaRPr>
            </a:p>
          </p:txBody>
        </p:sp>
        <p:sp>
          <p:nvSpPr>
            <p:cNvPr id="78" name="Freeform 51"/>
            <p:cNvSpPr>
              <a:spLocks/>
            </p:cNvSpPr>
            <p:nvPr/>
          </p:nvSpPr>
          <p:spPr bwMode="auto">
            <a:xfrm rot="19891740">
              <a:off x="2189746" y="2916310"/>
              <a:ext cx="1119418" cy="1726421"/>
            </a:xfrm>
            <a:custGeom>
              <a:avLst/>
              <a:gdLst/>
              <a:ahLst/>
              <a:cxnLst>
                <a:cxn ang="0">
                  <a:pos x="88" y="793"/>
                </a:cxn>
                <a:cxn ang="0">
                  <a:pos x="448" y="84"/>
                </a:cxn>
                <a:cxn ang="0">
                  <a:pos x="469" y="112"/>
                </a:cxn>
                <a:cxn ang="0">
                  <a:pos x="513" y="0"/>
                </a:cxn>
                <a:cxn ang="0">
                  <a:pos x="393" y="4"/>
                </a:cxn>
                <a:cxn ang="0">
                  <a:pos x="417" y="34"/>
                </a:cxn>
                <a:cxn ang="0">
                  <a:pos x="20" y="793"/>
                </a:cxn>
                <a:cxn ang="0">
                  <a:pos x="88" y="793"/>
                </a:cxn>
              </a:cxnLst>
              <a:rect l="0" t="0" r="r" b="b"/>
              <a:pathLst>
                <a:path w="513" h="793">
                  <a:moveTo>
                    <a:pt x="88" y="793"/>
                  </a:moveTo>
                  <a:cubicBezTo>
                    <a:pt x="88" y="793"/>
                    <a:pt x="70" y="365"/>
                    <a:pt x="448" y="84"/>
                  </a:cubicBezTo>
                  <a:cubicBezTo>
                    <a:pt x="449" y="83"/>
                    <a:pt x="469" y="112"/>
                    <a:pt x="469" y="112"/>
                  </a:cubicBezTo>
                  <a:cubicBezTo>
                    <a:pt x="513" y="0"/>
                    <a:pt x="513" y="0"/>
                    <a:pt x="513" y="0"/>
                  </a:cubicBezTo>
                  <a:cubicBezTo>
                    <a:pt x="393" y="4"/>
                    <a:pt x="393" y="4"/>
                    <a:pt x="393" y="4"/>
                  </a:cubicBezTo>
                  <a:cubicBezTo>
                    <a:pt x="417" y="34"/>
                    <a:pt x="417" y="34"/>
                    <a:pt x="417" y="34"/>
                  </a:cubicBezTo>
                  <a:cubicBezTo>
                    <a:pt x="417" y="34"/>
                    <a:pt x="0" y="302"/>
                    <a:pt x="20" y="793"/>
                  </a:cubicBezTo>
                  <a:lnTo>
                    <a:pt x="88" y="793"/>
                  </a:lnTo>
                  <a:close/>
                </a:path>
              </a:pathLst>
            </a:custGeom>
            <a:solidFill>
              <a:srgbClr val="0070C0"/>
            </a:solidFill>
            <a:ln w="19050" cap="flat" cmpd="sng" algn="ctr">
              <a:noFill/>
              <a:prstDash val="solid"/>
            </a:ln>
            <a:effectLst/>
            <a:scene3d>
              <a:camera prst="orthographicFront"/>
              <a:lightRig rig="threePt" dir="t"/>
            </a:scene3d>
            <a:sp3d>
              <a:bevelT w="127000" h="25400" prst="softRound"/>
            </a:sp3d>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Segoe"/>
                <a:ea typeface="+mn-ea"/>
                <a:cs typeface="+mn-cs"/>
              </a:endParaRPr>
            </a:p>
          </p:txBody>
        </p:sp>
        <p:sp>
          <p:nvSpPr>
            <p:cNvPr id="79" name="TextBox 112"/>
            <p:cNvSpPr txBox="1"/>
            <p:nvPr/>
          </p:nvSpPr>
          <p:spPr>
            <a:xfrm>
              <a:off x="2784884" y="3583887"/>
              <a:ext cx="1215678" cy="289201"/>
            </a:xfrm>
            <a:prstGeom prst="rect">
              <a:avLst/>
            </a:prstGeom>
            <a:noFill/>
            <a:ln>
              <a:noFill/>
              <a:headEnd type="none" w="med" len="med"/>
              <a:tailEnd type="none" w="med" len="med"/>
            </a:ln>
            <a:effectLst/>
          </p:spPr>
          <p:txBody>
            <a:bodyPr>
              <a:spAutoFit/>
            </a:bodyPr>
            <a:lstStyle/>
            <a:p>
              <a:pPr marL="0" marR="0" lvl="0" indent="0" algn="ctr" defTabSz="457200" rtl="0" eaLnBrk="1" fontAlgn="base" latinLnBrk="0" hangingPunct="1">
                <a:lnSpc>
                  <a:spcPct val="80000"/>
                </a:lnSpc>
                <a:spcBef>
                  <a:spcPct val="0"/>
                </a:spcBef>
                <a:spcAft>
                  <a:spcPct val="0"/>
                </a:spcAft>
                <a:buClrTx/>
                <a:buSzTx/>
                <a:buFontTx/>
                <a:buNone/>
                <a:tabLst/>
                <a:defRPr/>
              </a:pPr>
              <a:r>
                <a:rPr kumimoji="0" lang="zh-TW" altLang="en-US" sz="1600" b="1" spc="-100" dirty="0" smtClean="0">
                  <a:gradFill flip="none" rotWithShape="1">
                    <a:gsLst>
                      <a:gs pos="26000">
                        <a:prstClr val="white">
                          <a:lumMod val="75000"/>
                        </a:prstClr>
                      </a:gs>
                      <a:gs pos="50000">
                        <a:prstClr val="white">
                          <a:shade val="100000"/>
                          <a:satMod val="115000"/>
                        </a:prstClr>
                      </a:gs>
                    </a:gsLst>
                    <a:lin ang="16200000" scaled="1"/>
                    <a:tileRect/>
                  </a:gradFill>
                  <a:effectLst>
                    <a:outerShdw blurRad="241300" dir="5400000" algn="t" rotWithShape="0">
                      <a:prstClr val="black"/>
                    </a:outerShdw>
                  </a:effectLst>
                  <a:latin typeface="Segoe"/>
                  <a:ea typeface="+mn-ea"/>
                </a:rPr>
                <a:t>災難復原</a:t>
              </a:r>
              <a:endParaRPr kumimoji="0" lang="en-US" sz="1600" b="1" i="0" u="none" strike="noStrike" kern="1200" cap="none" spc="-100" normalizeH="0" baseline="0" noProof="0" dirty="0">
                <a:ln>
                  <a:noFill/>
                </a:ln>
                <a:gradFill flip="none" rotWithShape="1">
                  <a:gsLst>
                    <a:gs pos="26000">
                      <a:prstClr val="white">
                        <a:lumMod val="75000"/>
                      </a:prstClr>
                    </a:gs>
                    <a:gs pos="50000">
                      <a:prstClr val="white">
                        <a:shade val="100000"/>
                        <a:satMod val="115000"/>
                      </a:prstClr>
                    </a:gs>
                  </a:gsLst>
                  <a:lin ang="16200000" scaled="1"/>
                  <a:tileRect/>
                </a:gradFill>
                <a:effectLst>
                  <a:outerShdw blurRad="241300" dir="5400000" algn="t" rotWithShape="0">
                    <a:prstClr val="black"/>
                  </a:outerShdw>
                </a:effectLst>
                <a:uLnTx/>
                <a:uFillTx/>
                <a:latin typeface="Segoe"/>
                <a:ea typeface="+mn-ea"/>
                <a:cs typeface="+mn-cs"/>
              </a:endParaRPr>
            </a:p>
          </p:txBody>
        </p:sp>
      </p:grpSp>
      <p:grpSp>
        <p:nvGrpSpPr>
          <p:cNvPr id="80" name="Hardware Provisioning"/>
          <p:cNvGrpSpPr>
            <a:grpSpLocks/>
          </p:cNvGrpSpPr>
          <p:nvPr/>
        </p:nvGrpSpPr>
        <p:grpSpPr bwMode="auto">
          <a:xfrm>
            <a:off x="3978274" y="1766888"/>
            <a:ext cx="2308226" cy="1735137"/>
            <a:chOff x="3978621" y="1639115"/>
            <a:chExt cx="2307534" cy="1736526"/>
          </a:xfrm>
        </p:grpSpPr>
        <p:sp>
          <p:nvSpPr>
            <p:cNvPr id="81" name="Freeform 10"/>
            <p:cNvSpPr>
              <a:spLocks/>
            </p:cNvSpPr>
            <p:nvPr/>
          </p:nvSpPr>
          <p:spPr bwMode="auto">
            <a:xfrm rot="19803781">
              <a:off x="3978621" y="1639115"/>
              <a:ext cx="2011955" cy="1736526"/>
            </a:xfrm>
            <a:custGeom>
              <a:avLst/>
              <a:gdLst/>
              <a:ahLst/>
              <a:cxnLst>
                <a:cxn ang="0">
                  <a:pos x="1" y="794"/>
                </a:cxn>
                <a:cxn ang="0">
                  <a:pos x="920" y="794"/>
                </a:cxn>
                <a:cxn ang="0">
                  <a:pos x="459" y="0"/>
                </a:cxn>
                <a:cxn ang="0">
                  <a:pos x="0" y="793"/>
                </a:cxn>
                <a:cxn ang="0">
                  <a:pos x="1" y="794"/>
                </a:cxn>
              </a:cxnLst>
              <a:rect l="0" t="0" r="r" b="b"/>
              <a:pathLst>
                <a:path w="920" h="794">
                  <a:moveTo>
                    <a:pt x="1" y="794"/>
                  </a:moveTo>
                  <a:cubicBezTo>
                    <a:pt x="920" y="794"/>
                    <a:pt x="920" y="794"/>
                    <a:pt x="920" y="794"/>
                  </a:cubicBezTo>
                  <a:cubicBezTo>
                    <a:pt x="919" y="455"/>
                    <a:pt x="734" y="159"/>
                    <a:pt x="459" y="0"/>
                  </a:cubicBezTo>
                  <a:cubicBezTo>
                    <a:pt x="0" y="793"/>
                    <a:pt x="0" y="793"/>
                    <a:pt x="0" y="793"/>
                  </a:cubicBezTo>
                  <a:lnTo>
                    <a:pt x="1" y="794"/>
                  </a:lnTo>
                  <a:close/>
                </a:path>
              </a:pathLst>
            </a:custGeom>
            <a:gradFill flip="none" rotWithShape="1">
              <a:gsLst>
                <a:gs pos="0">
                  <a:srgbClr val="F6DE40">
                    <a:shade val="30000"/>
                    <a:satMod val="115000"/>
                  </a:srgbClr>
                </a:gs>
                <a:gs pos="50000">
                  <a:srgbClr val="F6DE40">
                    <a:shade val="67500"/>
                    <a:satMod val="115000"/>
                  </a:srgbClr>
                </a:gs>
                <a:gs pos="100000">
                  <a:srgbClr val="F6DE40">
                    <a:shade val="100000"/>
                    <a:satMod val="115000"/>
                  </a:srgbClr>
                </a:gs>
              </a:gsLst>
              <a:lin ang="13500000" scaled="1"/>
              <a:tileRect/>
            </a:gradFill>
            <a:ln w="19050" cap="flat" cmpd="sng" algn="ctr">
              <a:noFill/>
              <a:prstDash val="solid"/>
            </a:ln>
            <a:effectLst/>
            <a:scene3d>
              <a:camera prst="orthographicFront"/>
              <a:lightRig rig="threePt" dir="t"/>
            </a:scene3d>
            <a:sp3d>
              <a:bevelT w="127000" h="25400" prst="softRound"/>
            </a:sp3d>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Segoe"/>
                <a:ea typeface="+mn-ea"/>
                <a:cs typeface="+mn-cs"/>
              </a:endParaRPr>
            </a:p>
          </p:txBody>
        </p:sp>
        <p:sp>
          <p:nvSpPr>
            <p:cNvPr id="82" name="TextBox 108"/>
            <p:cNvSpPr txBox="1"/>
            <p:nvPr/>
          </p:nvSpPr>
          <p:spPr>
            <a:xfrm>
              <a:off x="4477617" y="2373120"/>
              <a:ext cx="1523543" cy="486676"/>
            </a:xfrm>
            <a:prstGeom prst="rect">
              <a:avLst/>
            </a:prstGeom>
            <a:noFill/>
            <a:ln>
              <a:noFill/>
              <a:headEnd type="none" w="med" len="med"/>
              <a:tailEnd type="none" w="med" len="med"/>
            </a:ln>
            <a:effectLst/>
          </p:spPr>
          <p:txBody>
            <a:bodyPr>
              <a:spAutoFit/>
            </a:bodyPr>
            <a:lstStyle/>
            <a:p>
              <a:pPr marL="0" marR="0" lvl="0" indent="0" algn="ctr" defTabSz="457200" rtl="0" eaLnBrk="1" fontAlgn="base" latinLnBrk="0" hangingPunct="1">
                <a:lnSpc>
                  <a:spcPct val="80000"/>
                </a:lnSpc>
                <a:spcBef>
                  <a:spcPct val="0"/>
                </a:spcBef>
                <a:spcAft>
                  <a:spcPct val="0"/>
                </a:spcAft>
                <a:buClrTx/>
                <a:buSzTx/>
                <a:buFontTx/>
                <a:buNone/>
                <a:tabLst/>
                <a:defRPr/>
              </a:pPr>
              <a:r>
                <a:rPr kumimoji="0" lang="zh-TW" altLang="en-US" sz="1600" b="1" i="0" u="none" strike="noStrike" kern="1200" cap="none" spc="-100" normalizeH="0" baseline="0" noProof="0" dirty="0" smtClean="0">
                  <a:ln>
                    <a:noFill/>
                  </a:ln>
                  <a:gradFill flip="none" rotWithShape="1">
                    <a:gsLst>
                      <a:gs pos="26000">
                        <a:prstClr val="white">
                          <a:lumMod val="75000"/>
                        </a:prstClr>
                      </a:gs>
                      <a:gs pos="50000">
                        <a:prstClr val="white">
                          <a:shade val="100000"/>
                          <a:satMod val="115000"/>
                        </a:prstClr>
                      </a:gs>
                    </a:gsLst>
                    <a:lin ang="16200000" scaled="1"/>
                    <a:tileRect/>
                  </a:gradFill>
                  <a:effectLst>
                    <a:outerShdw blurRad="241300" dir="5400000" algn="t" rotWithShape="0">
                      <a:prstClr val="black"/>
                    </a:outerShdw>
                  </a:effectLst>
                  <a:uLnTx/>
                  <a:uFillTx/>
                  <a:latin typeface="Segoe"/>
                  <a:ea typeface="+mn-ea"/>
                  <a:cs typeface="+mn-cs"/>
                </a:rPr>
                <a:t>硬體</a:t>
              </a:r>
              <a:endParaRPr kumimoji="0" lang="en-US" altLang="zh-TW" sz="1600" b="1" i="0" u="none" strike="noStrike" kern="1200" cap="none" spc="-100" normalizeH="0" baseline="0" noProof="0" dirty="0" smtClean="0">
                <a:ln>
                  <a:noFill/>
                </a:ln>
                <a:gradFill flip="none" rotWithShape="1">
                  <a:gsLst>
                    <a:gs pos="26000">
                      <a:prstClr val="white">
                        <a:lumMod val="75000"/>
                      </a:prstClr>
                    </a:gs>
                    <a:gs pos="50000">
                      <a:prstClr val="white">
                        <a:shade val="100000"/>
                        <a:satMod val="115000"/>
                      </a:prstClr>
                    </a:gs>
                  </a:gsLst>
                  <a:lin ang="16200000" scaled="1"/>
                  <a:tileRect/>
                </a:gradFill>
                <a:effectLst>
                  <a:outerShdw blurRad="241300" dir="5400000" algn="t" rotWithShape="0">
                    <a:prstClr val="black"/>
                  </a:outerShdw>
                </a:effectLst>
                <a:uLnTx/>
                <a:uFillTx/>
                <a:latin typeface="Segoe"/>
                <a:ea typeface="+mn-ea"/>
                <a:cs typeface="+mn-cs"/>
              </a:endParaRPr>
            </a:p>
            <a:p>
              <a:pPr marL="0" marR="0" lvl="0" indent="0" algn="ctr" defTabSz="457200" rtl="0" eaLnBrk="1" fontAlgn="base" latinLnBrk="0" hangingPunct="1">
                <a:lnSpc>
                  <a:spcPct val="80000"/>
                </a:lnSpc>
                <a:spcBef>
                  <a:spcPct val="0"/>
                </a:spcBef>
                <a:spcAft>
                  <a:spcPct val="0"/>
                </a:spcAft>
                <a:buClrTx/>
                <a:buSzTx/>
                <a:buFontTx/>
                <a:buNone/>
                <a:tabLst/>
                <a:defRPr/>
              </a:pPr>
              <a:r>
                <a:rPr kumimoji="0" lang="zh-TW" altLang="en-US" sz="1600" b="1" i="0" u="none" strike="noStrike" kern="1200" cap="none" spc="-100" normalizeH="0" baseline="0" noProof="0" dirty="0" smtClean="0">
                  <a:ln>
                    <a:noFill/>
                  </a:ln>
                  <a:gradFill flip="none" rotWithShape="1">
                    <a:gsLst>
                      <a:gs pos="26000">
                        <a:prstClr val="white">
                          <a:lumMod val="75000"/>
                        </a:prstClr>
                      </a:gs>
                      <a:gs pos="50000">
                        <a:prstClr val="white">
                          <a:shade val="100000"/>
                          <a:satMod val="115000"/>
                        </a:prstClr>
                      </a:gs>
                    </a:gsLst>
                    <a:lin ang="16200000" scaled="1"/>
                    <a:tileRect/>
                  </a:gradFill>
                  <a:effectLst>
                    <a:outerShdw blurRad="241300" dir="5400000" algn="t" rotWithShape="0">
                      <a:prstClr val="black"/>
                    </a:outerShdw>
                  </a:effectLst>
                  <a:uLnTx/>
                  <a:uFillTx/>
                  <a:latin typeface="Segoe"/>
                  <a:ea typeface="+mn-ea"/>
                  <a:cs typeface="+mn-cs"/>
                </a:rPr>
                <a:t>自動配置</a:t>
              </a:r>
              <a:endParaRPr kumimoji="0" lang="en-US" sz="1600" b="1" i="0" u="none" strike="noStrike" kern="1200" cap="none" spc="-100" normalizeH="0" baseline="0" noProof="0" dirty="0">
                <a:ln>
                  <a:noFill/>
                </a:ln>
                <a:gradFill flip="none" rotWithShape="1">
                  <a:gsLst>
                    <a:gs pos="26000">
                      <a:prstClr val="white">
                        <a:lumMod val="75000"/>
                      </a:prstClr>
                    </a:gs>
                    <a:gs pos="50000">
                      <a:prstClr val="white">
                        <a:shade val="100000"/>
                        <a:satMod val="115000"/>
                      </a:prstClr>
                    </a:gs>
                  </a:gsLst>
                  <a:lin ang="16200000" scaled="1"/>
                  <a:tileRect/>
                </a:gradFill>
                <a:effectLst>
                  <a:outerShdw blurRad="241300" dir="5400000" algn="t" rotWithShape="0">
                    <a:prstClr val="black"/>
                  </a:outerShdw>
                </a:effectLst>
                <a:uLnTx/>
                <a:uFillTx/>
                <a:latin typeface="Segoe"/>
                <a:ea typeface="+mn-ea"/>
                <a:cs typeface="+mn-cs"/>
              </a:endParaRPr>
            </a:p>
          </p:txBody>
        </p:sp>
        <p:sp>
          <p:nvSpPr>
            <p:cNvPr id="83" name="Freeform 51"/>
            <p:cNvSpPr>
              <a:spLocks/>
            </p:cNvSpPr>
            <p:nvPr/>
          </p:nvSpPr>
          <p:spPr bwMode="auto">
            <a:xfrm rot="5400000">
              <a:off x="4863236" y="1342174"/>
              <a:ext cx="1119418" cy="1726421"/>
            </a:xfrm>
            <a:custGeom>
              <a:avLst/>
              <a:gdLst/>
              <a:ahLst/>
              <a:cxnLst>
                <a:cxn ang="0">
                  <a:pos x="88" y="793"/>
                </a:cxn>
                <a:cxn ang="0">
                  <a:pos x="448" y="84"/>
                </a:cxn>
                <a:cxn ang="0">
                  <a:pos x="469" y="112"/>
                </a:cxn>
                <a:cxn ang="0">
                  <a:pos x="513" y="0"/>
                </a:cxn>
                <a:cxn ang="0">
                  <a:pos x="393" y="4"/>
                </a:cxn>
                <a:cxn ang="0">
                  <a:pos x="417" y="34"/>
                </a:cxn>
                <a:cxn ang="0">
                  <a:pos x="20" y="793"/>
                </a:cxn>
                <a:cxn ang="0">
                  <a:pos x="88" y="793"/>
                </a:cxn>
              </a:cxnLst>
              <a:rect l="0" t="0" r="r" b="b"/>
              <a:pathLst>
                <a:path w="513" h="793">
                  <a:moveTo>
                    <a:pt x="88" y="793"/>
                  </a:moveTo>
                  <a:cubicBezTo>
                    <a:pt x="88" y="793"/>
                    <a:pt x="70" y="365"/>
                    <a:pt x="448" y="84"/>
                  </a:cubicBezTo>
                  <a:cubicBezTo>
                    <a:pt x="449" y="83"/>
                    <a:pt x="469" y="112"/>
                    <a:pt x="469" y="112"/>
                  </a:cubicBezTo>
                  <a:cubicBezTo>
                    <a:pt x="513" y="0"/>
                    <a:pt x="513" y="0"/>
                    <a:pt x="513" y="0"/>
                  </a:cubicBezTo>
                  <a:cubicBezTo>
                    <a:pt x="393" y="4"/>
                    <a:pt x="393" y="4"/>
                    <a:pt x="393" y="4"/>
                  </a:cubicBezTo>
                  <a:cubicBezTo>
                    <a:pt x="417" y="34"/>
                    <a:pt x="417" y="34"/>
                    <a:pt x="417" y="34"/>
                  </a:cubicBezTo>
                  <a:cubicBezTo>
                    <a:pt x="417" y="34"/>
                    <a:pt x="0" y="302"/>
                    <a:pt x="20" y="793"/>
                  </a:cubicBezTo>
                  <a:lnTo>
                    <a:pt x="88" y="793"/>
                  </a:lnTo>
                  <a:close/>
                </a:path>
              </a:pathLst>
            </a:custGeom>
            <a:solidFill>
              <a:srgbClr val="F6DE40"/>
            </a:solidFill>
            <a:ln w="19050" cap="flat" cmpd="sng" algn="ctr">
              <a:noFill/>
              <a:prstDash val="solid"/>
            </a:ln>
            <a:effectLst/>
            <a:scene3d>
              <a:camera prst="orthographicFront"/>
              <a:lightRig rig="threePt" dir="t"/>
            </a:scene3d>
            <a:sp3d>
              <a:bevelT w="127000" h="25400" prst="softRound"/>
            </a:sp3d>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Segoe"/>
                <a:ea typeface="+mn-ea"/>
                <a:cs typeface="+mn-cs"/>
              </a:endParaRPr>
            </a:p>
          </p:txBody>
        </p:sp>
      </p:grpSp>
      <p:grpSp>
        <p:nvGrpSpPr>
          <p:cNvPr id="84" name="Backup"/>
          <p:cNvGrpSpPr>
            <a:grpSpLocks/>
          </p:cNvGrpSpPr>
          <p:nvPr/>
        </p:nvGrpSpPr>
        <p:grpSpPr bwMode="auto">
          <a:xfrm>
            <a:off x="3043238" y="1490663"/>
            <a:ext cx="1997075" cy="2522537"/>
            <a:chOff x="3043283" y="1363629"/>
            <a:chExt cx="1996864" cy="2522119"/>
          </a:xfrm>
        </p:grpSpPr>
        <p:sp>
          <p:nvSpPr>
            <p:cNvPr id="85" name="Freeform 7"/>
            <p:cNvSpPr>
              <a:spLocks/>
            </p:cNvSpPr>
            <p:nvPr/>
          </p:nvSpPr>
          <p:spPr bwMode="auto">
            <a:xfrm rot="19803781">
              <a:off x="3043283" y="1891714"/>
              <a:ext cx="1996864" cy="1994034"/>
            </a:xfrm>
            <a:custGeom>
              <a:avLst/>
              <a:gdLst/>
              <a:ahLst/>
              <a:cxnLst>
                <a:cxn ang="0">
                  <a:pos x="913" y="121"/>
                </a:cxn>
                <a:cxn ang="0">
                  <a:pos x="457" y="0"/>
                </a:cxn>
                <a:cxn ang="0">
                  <a:pos x="0" y="122"/>
                </a:cxn>
                <a:cxn ang="0">
                  <a:pos x="455" y="912"/>
                </a:cxn>
                <a:cxn ang="0">
                  <a:pos x="913" y="121"/>
                </a:cxn>
              </a:cxnLst>
              <a:rect l="0" t="0" r="r" b="b"/>
              <a:pathLst>
                <a:path w="913" h="912">
                  <a:moveTo>
                    <a:pt x="913" y="121"/>
                  </a:moveTo>
                  <a:cubicBezTo>
                    <a:pt x="778" y="44"/>
                    <a:pt x="623" y="0"/>
                    <a:pt x="457" y="0"/>
                  </a:cubicBezTo>
                  <a:cubicBezTo>
                    <a:pt x="291" y="0"/>
                    <a:pt x="135" y="44"/>
                    <a:pt x="0" y="122"/>
                  </a:cubicBezTo>
                  <a:cubicBezTo>
                    <a:pt x="455" y="912"/>
                    <a:pt x="455" y="912"/>
                    <a:pt x="455" y="912"/>
                  </a:cubicBezTo>
                  <a:lnTo>
                    <a:pt x="913" y="121"/>
                  </a:lnTo>
                  <a:close/>
                </a:path>
              </a:pathLst>
            </a:custGeom>
            <a:gradFill flip="none" rotWithShape="1">
              <a:gsLst>
                <a:gs pos="0">
                  <a:srgbClr val="77D24A">
                    <a:shade val="30000"/>
                    <a:satMod val="115000"/>
                  </a:srgbClr>
                </a:gs>
                <a:gs pos="50000">
                  <a:srgbClr val="77D24A">
                    <a:shade val="67500"/>
                    <a:satMod val="115000"/>
                  </a:srgbClr>
                </a:gs>
                <a:gs pos="100000">
                  <a:srgbClr val="77D24A">
                    <a:shade val="100000"/>
                    <a:satMod val="115000"/>
                  </a:srgbClr>
                </a:gs>
              </a:gsLst>
              <a:lin ang="10800000" scaled="1"/>
              <a:tileRect/>
            </a:gradFill>
            <a:ln w="19050" cap="flat" cmpd="sng" algn="ctr">
              <a:noFill/>
              <a:prstDash val="solid"/>
            </a:ln>
            <a:effectLst/>
            <a:scene3d>
              <a:camera prst="orthographicFront"/>
              <a:lightRig rig="threePt" dir="t"/>
            </a:scene3d>
            <a:sp3d>
              <a:bevelT w="127000" h="25400" prst="softRound"/>
            </a:sp3d>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Segoe"/>
                <a:ea typeface="+mn-ea"/>
                <a:cs typeface="+mn-cs"/>
              </a:endParaRPr>
            </a:p>
          </p:txBody>
        </p:sp>
        <p:sp>
          <p:nvSpPr>
            <p:cNvPr id="86" name="TextBox 113"/>
            <p:cNvSpPr txBox="1"/>
            <p:nvPr/>
          </p:nvSpPr>
          <p:spPr>
            <a:xfrm>
              <a:off x="3284557" y="2440973"/>
              <a:ext cx="1215897" cy="289262"/>
            </a:xfrm>
            <a:prstGeom prst="rect">
              <a:avLst/>
            </a:prstGeom>
            <a:noFill/>
            <a:ln>
              <a:noFill/>
              <a:headEnd type="none" w="med" len="med"/>
              <a:tailEnd type="none" w="med" len="med"/>
            </a:ln>
            <a:effectLst/>
          </p:spPr>
          <p:txBody>
            <a:bodyPr>
              <a:spAutoFit/>
            </a:bodyPr>
            <a:lstStyle/>
            <a:p>
              <a:pPr marL="0" marR="0" lvl="0" indent="0" algn="ctr" defTabSz="457200" rtl="0" eaLnBrk="1" fontAlgn="base" latinLnBrk="0" hangingPunct="1">
                <a:lnSpc>
                  <a:spcPct val="80000"/>
                </a:lnSpc>
                <a:spcBef>
                  <a:spcPct val="0"/>
                </a:spcBef>
                <a:spcAft>
                  <a:spcPct val="0"/>
                </a:spcAft>
                <a:buClrTx/>
                <a:buSzTx/>
                <a:buFontTx/>
                <a:buNone/>
                <a:tabLst/>
                <a:defRPr/>
              </a:pPr>
              <a:r>
                <a:rPr kumimoji="0" lang="zh-TW" altLang="en-US" sz="1600" b="1" i="0" u="none" strike="noStrike" kern="1200" cap="none" spc="-100" normalizeH="0" baseline="0" noProof="0" dirty="0" smtClean="0">
                  <a:ln>
                    <a:noFill/>
                  </a:ln>
                  <a:gradFill flip="none" rotWithShape="1">
                    <a:gsLst>
                      <a:gs pos="26000">
                        <a:prstClr val="white">
                          <a:lumMod val="75000"/>
                        </a:prstClr>
                      </a:gs>
                      <a:gs pos="50000">
                        <a:prstClr val="white">
                          <a:shade val="100000"/>
                          <a:satMod val="115000"/>
                        </a:prstClr>
                      </a:gs>
                    </a:gsLst>
                    <a:lin ang="16200000" scaled="1"/>
                    <a:tileRect/>
                  </a:gradFill>
                  <a:effectLst>
                    <a:outerShdw blurRad="241300" dir="5400000" algn="t" rotWithShape="0">
                      <a:prstClr val="black"/>
                    </a:outerShdw>
                  </a:effectLst>
                  <a:uLnTx/>
                  <a:uFillTx/>
                  <a:latin typeface="Segoe"/>
                  <a:ea typeface="+mn-ea"/>
                  <a:cs typeface="+mn-cs"/>
                </a:rPr>
                <a:t>備份</a:t>
              </a:r>
              <a:endParaRPr kumimoji="0" lang="en-US" sz="1600" b="1" i="0" u="none" strike="noStrike" kern="1200" cap="none" spc="-100" normalizeH="0" baseline="0" noProof="0" dirty="0">
                <a:ln>
                  <a:noFill/>
                </a:ln>
                <a:gradFill flip="none" rotWithShape="1">
                  <a:gsLst>
                    <a:gs pos="26000">
                      <a:prstClr val="white">
                        <a:lumMod val="75000"/>
                      </a:prstClr>
                    </a:gs>
                    <a:gs pos="50000">
                      <a:prstClr val="white">
                        <a:shade val="100000"/>
                        <a:satMod val="115000"/>
                      </a:prstClr>
                    </a:gs>
                  </a:gsLst>
                  <a:lin ang="16200000" scaled="1"/>
                  <a:tileRect/>
                </a:gradFill>
                <a:effectLst>
                  <a:outerShdw blurRad="241300" dir="5400000" algn="t" rotWithShape="0">
                    <a:prstClr val="black"/>
                  </a:outerShdw>
                </a:effectLst>
                <a:uLnTx/>
                <a:uFillTx/>
                <a:latin typeface="Segoe"/>
                <a:ea typeface="+mn-ea"/>
                <a:cs typeface="+mn-cs"/>
              </a:endParaRPr>
            </a:p>
          </p:txBody>
        </p:sp>
        <p:sp>
          <p:nvSpPr>
            <p:cNvPr id="87" name="Freeform 51"/>
            <p:cNvSpPr>
              <a:spLocks/>
            </p:cNvSpPr>
            <p:nvPr/>
          </p:nvSpPr>
          <p:spPr bwMode="auto">
            <a:xfrm rot="1870871">
              <a:off x="3085735" y="1363629"/>
              <a:ext cx="1119418" cy="1726421"/>
            </a:xfrm>
            <a:custGeom>
              <a:avLst/>
              <a:gdLst/>
              <a:ahLst/>
              <a:cxnLst>
                <a:cxn ang="0">
                  <a:pos x="88" y="793"/>
                </a:cxn>
                <a:cxn ang="0">
                  <a:pos x="448" y="84"/>
                </a:cxn>
                <a:cxn ang="0">
                  <a:pos x="469" y="112"/>
                </a:cxn>
                <a:cxn ang="0">
                  <a:pos x="513" y="0"/>
                </a:cxn>
                <a:cxn ang="0">
                  <a:pos x="393" y="4"/>
                </a:cxn>
                <a:cxn ang="0">
                  <a:pos x="417" y="34"/>
                </a:cxn>
                <a:cxn ang="0">
                  <a:pos x="20" y="793"/>
                </a:cxn>
                <a:cxn ang="0">
                  <a:pos x="88" y="793"/>
                </a:cxn>
              </a:cxnLst>
              <a:rect l="0" t="0" r="r" b="b"/>
              <a:pathLst>
                <a:path w="513" h="793">
                  <a:moveTo>
                    <a:pt x="88" y="793"/>
                  </a:moveTo>
                  <a:cubicBezTo>
                    <a:pt x="88" y="793"/>
                    <a:pt x="70" y="365"/>
                    <a:pt x="448" y="84"/>
                  </a:cubicBezTo>
                  <a:cubicBezTo>
                    <a:pt x="449" y="83"/>
                    <a:pt x="469" y="112"/>
                    <a:pt x="469" y="112"/>
                  </a:cubicBezTo>
                  <a:cubicBezTo>
                    <a:pt x="513" y="0"/>
                    <a:pt x="513" y="0"/>
                    <a:pt x="513" y="0"/>
                  </a:cubicBezTo>
                  <a:cubicBezTo>
                    <a:pt x="393" y="4"/>
                    <a:pt x="393" y="4"/>
                    <a:pt x="393" y="4"/>
                  </a:cubicBezTo>
                  <a:cubicBezTo>
                    <a:pt x="417" y="34"/>
                    <a:pt x="417" y="34"/>
                    <a:pt x="417" y="34"/>
                  </a:cubicBezTo>
                  <a:cubicBezTo>
                    <a:pt x="417" y="34"/>
                    <a:pt x="0" y="302"/>
                    <a:pt x="20" y="793"/>
                  </a:cubicBezTo>
                  <a:lnTo>
                    <a:pt x="88" y="793"/>
                  </a:lnTo>
                  <a:close/>
                </a:path>
              </a:pathLst>
            </a:custGeom>
            <a:solidFill>
              <a:srgbClr val="77D24A"/>
            </a:solidFill>
            <a:ln w="19050" cap="flat" cmpd="sng" algn="ctr">
              <a:noFill/>
              <a:prstDash val="solid"/>
            </a:ln>
            <a:effectLst/>
            <a:scene3d>
              <a:camera prst="orthographicFront"/>
              <a:lightRig rig="threePt" dir="t"/>
            </a:scene3d>
            <a:sp3d>
              <a:bevelT w="127000" h="25400" prst="softRound"/>
            </a:sp3d>
          </p:spPr>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white"/>
                </a:solidFill>
                <a:effectLst/>
                <a:uLnTx/>
                <a:uFillTx/>
                <a:latin typeface="Segoe"/>
                <a:ea typeface="+mn-ea"/>
                <a:cs typeface="+mn-cs"/>
              </a:endParaRPr>
            </a:p>
          </p:txBody>
        </p:sp>
      </p:grpSp>
      <p:pic>
        <p:nvPicPr>
          <p:cNvPr id="88" name="Rectangle 165901"/>
          <p:cNvPicPr>
            <a:picLocks noChangeAspect="1" noChangeArrowheads="1"/>
          </p:cNvPicPr>
          <p:nvPr/>
        </p:nvPicPr>
        <p:blipFill>
          <a:blip r:embed="rId2">
            <a:lum bright="100000"/>
          </a:blip>
          <a:stretch>
            <a:fillRect/>
          </a:stretch>
        </p:blipFill>
        <p:spPr bwMode="auto">
          <a:xfrm>
            <a:off x="147932" y="6056046"/>
            <a:ext cx="2128543" cy="533793"/>
          </a:xfrm>
          <a:prstGeom prst="rect">
            <a:avLst/>
          </a:prstGeom>
          <a:noFill/>
          <a:ln w="9525" cap="flat" cmpd="sng" algn="ctr">
            <a:noFill/>
            <a:prstDash val="solid"/>
            <a:miter lim="800000"/>
            <a:headEnd type="none" w="med" len="med"/>
            <a:tailEnd type="none" w="med" len="med"/>
          </a:ln>
          <a:effectLst/>
        </p:spPr>
      </p:pic>
      <p:pic>
        <p:nvPicPr>
          <p:cNvPr id="89" name="Picture 3" descr="SC-DPM07_bL.png"/>
          <p:cNvPicPr>
            <a:picLocks noChangeAspect="1"/>
          </p:cNvPicPr>
          <p:nvPr/>
        </p:nvPicPr>
        <p:blipFill>
          <a:blip r:embed="rId3">
            <a:lum bright="100000"/>
          </a:blip>
          <a:stretch>
            <a:fillRect/>
          </a:stretch>
        </p:blipFill>
        <p:spPr bwMode="auto">
          <a:xfrm>
            <a:off x="147931" y="1260972"/>
            <a:ext cx="2511680" cy="545722"/>
          </a:xfrm>
          <a:prstGeom prst="rect">
            <a:avLst/>
          </a:prstGeom>
          <a:noFill/>
          <a:ln w="9525">
            <a:noFill/>
            <a:miter lim="800000"/>
            <a:headEnd/>
            <a:tailEnd/>
          </a:ln>
        </p:spPr>
      </p:pic>
      <p:pic>
        <p:nvPicPr>
          <p:cNvPr id="90" name="Rectangle 165961"/>
          <p:cNvPicPr>
            <a:picLocks noChangeAspect="1" noChangeArrowheads="1"/>
          </p:cNvPicPr>
          <p:nvPr/>
        </p:nvPicPr>
        <p:blipFill>
          <a:blip r:embed="rId4">
            <a:lum bright="100000"/>
          </a:blip>
          <a:stretch>
            <a:fillRect/>
          </a:stretch>
        </p:blipFill>
        <p:spPr bwMode="auto">
          <a:xfrm>
            <a:off x="6794731" y="6031926"/>
            <a:ext cx="2143140" cy="522005"/>
          </a:xfrm>
          <a:prstGeom prst="rect">
            <a:avLst/>
          </a:prstGeom>
          <a:noFill/>
          <a:ln w="9525">
            <a:noFill/>
            <a:miter lim="800000"/>
            <a:headEnd/>
            <a:tailEnd/>
          </a:ln>
          <a:effectLst>
            <a:outerShdw blurRad="152400" dist="317500" dir="5400000" sx="90000" sy="-19000" rotWithShape="0">
              <a:prstClr val="black">
                <a:alpha val="15000"/>
              </a:prstClr>
            </a:outerShdw>
          </a:effectLst>
        </p:spPr>
      </p:pic>
      <p:pic>
        <p:nvPicPr>
          <p:cNvPr id="91" name="Rectangle 165903"/>
          <p:cNvPicPr>
            <a:picLocks noChangeAspect="1" noChangeArrowheads="1"/>
          </p:cNvPicPr>
          <p:nvPr/>
        </p:nvPicPr>
        <p:blipFill>
          <a:blip r:embed="rId5">
            <a:lum bright="100000"/>
          </a:blip>
          <a:stretch>
            <a:fillRect/>
          </a:stretch>
        </p:blipFill>
        <p:spPr bwMode="auto">
          <a:xfrm>
            <a:off x="6445972" y="1235190"/>
            <a:ext cx="2491899" cy="571504"/>
          </a:xfrm>
          <a:prstGeom prst="rect">
            <a:avLst/>
          </a:prstGeom>
          <a:noFill/>
          <a:ln w="9525">
            <a:noFill/>
            <a:miter lim="800000"/>
            <a:headEnd/>
            <a:tailEnd/>
          </a:ln>
          <a:effectLst>
            <a:outerShdw blurRad="152400" dist="317500" dir="5400000" sx="90000" sy="-19000" rotWithShape="0">
              <a:prstClr val="black">
                <a:alpha val="15000"/>
              </a:prstClr>
            </a:outerShdw>
          </a:effectLst>
        </p:spPr>
      </p:pic>
      <p:grpSp>
        <p:nvGrpSpPr>
          <p:cNvPr id="92" name="Group 63"/>
          <p:cNvGrpSpPr/>
          <p:nvPr/>
        </p:nvGrpSpPr>
        <p:grpSpPr>
          <a:xfrm>
            <a:off x="7471474" y="5051891"/>
            <a:ext cx="1219200" cy="997614"/>
            <a:chOff x="6781800" y="4495800"/>
            <a:chExt cx="1219200" cy="997614"/>
          </a:xfrm>
          <a:effectLst/>
        </p:grpSpPr>
        <p:pic>
          <p:nvPicPr>
            <p:cNvPr id="93" name="Picture 53" descr="double arrows"/>
            <p:cNvPicPr>
              <a:picLocks noChangeAspect="1" noChangeArrowheads="1"/>
            </p:cNvPicPr>
            <p:nvPr/>
          </p:nvPicPr>
          <p:blipFill>
            <a:blip r:embed="rId6">
              <a:duotone>
                <a:prstClr val="black"/>
                <a:srgbClr val="009DD3">
                  <a:tint val="45000"/>
                  <a:satMod val="400000"/>
                </a:srgbClr>
              </a:duotone>
            </a:blip>
            <a:srcRect/>
            <a:stretch>
              <a:fillRect/>
            </a:stretch>
          </p:blipFill>
          <p:spPr bwMode="auto">
            <a:xfrm>
              <a:off x="6781800" y="4495800"/>
              <a:ext cx="1219200" cy="997614"/>
            </a:xfrm>
            <a:prstGeom prst="rect">
              <a:avLst/>
            </a:prstGeom>
            <a:noFill/>
            <a:ln w="9525">
              <a:noFill/>
              <a:miter lim="800000"/>
              <a:headEnd/>
              <a:tailEnd/>
            </a:ln>
          </p:spPr>
        </p:pic>
        <p:pic>
          <p:nvPicPr>
            <p:cNvPr id="94" name="Picture 54" descr="developer Tools toolbox"/>
            <p:cNvPicPr>
              <a:picLocks noChangeAspect="1" noChangeArrowheads="1"/>
            </p:cNvPicPr>
            <p:nvPr/>
          </p:nvPicPr>
          <p:blipFill>
            <a:blip r:embed="rId7"/>
            <a:srcRect/>
            <a:stretch>
              <a:fillRect/>
            </a:stretch>
          </p:blipFill>
          <p:spPr bwMode="auto">
            <a:xfrm>
              <a:off x="7086600" y="4495800"/>
              <a:ext cx="653327" cy="982187"/>
            </a:xfrm>
            <a:prstGeom prst="rect">
              <a:avLst/>
            </a:prstGeom>
            <a:noFill/>
            <a:ln w="9525">
              <a:noFill/>
              <a:miter lim="800000"/>
              <a:headEnd/>
              <a:tailEnd/>
            </a:ln>
          </p:spPr>
        </p:pic>
      </p:grpSp>
      <p:grpSp>
        <p:nvGrpSpPr>
          <p:cNvPr id="95" name="Group 45"/>
          <p:cNvGrpSpPr>
            <a:grpSpLocks/>
          </p:cNvGrpSpPr>
          <p:nvPr/>
        </p:nvGrpSpPr>
        <p:grpSpPr bwMode="auto">
          <a:xfrm>
            <a:off x="7284203" y="1824921"/>
            <a:ext cx="1676400" cy="1330037"/>
            <a:chOff x="7858" y="738"/>
            <a:chExt cx="726" cy="576"/>
          </a:xfrm>
        </p:grpSpPr>
        <p:pic>
          <p:nvPicPr>
            <p:cNvPr id="96" name="Picture 46" descr="PC sm"/>
            <p:cNvPicPr>
              <a:picLocks noChangeAspect="1" noChangeArrowheads="1"/>
            </p:cNvPicPr>
            <p:nvPr/>
          </p:nvPicPr>
          <p:blipFill>
            <a:blip r:embed="rId8"/>
            <a:srcRect/>
            <a:stretch>
              <a:fillRect/>
            </a:stretch>
          </p:blipFill>
          <p:spPr bwMode="auto">
            <a:xfrm rot="21360000" flipH="1">
              <a:off x="8116" y="752"/>
              <a:ext cx="468" cy="461"/>
            </a:xfrm>
            <a:prstGeom prst="rect">
              <a:avLst/>
            </a:prstGeom>
            <a:noFill/>
            <a:ln w="9525">
              <a:noFill/>
              <a:miter lim="800000"/>
              <a:headEnd/>
              <a:tailEnd/>
            </a:ln>
            <a:effectLst>
              <a:outerShdw dist="12700" dir="5400000" algn="ctr" rotWithShape="0">
                <a:srgbClr val="133872"/>
              </a:outerShdw>
            </a:effectLst>
          </p:spPr>
        </p:pic>
        <p:pic>
          <p:nvPicPr>
            <p:cNvPr id="97" name="Picture 47" descr="PC sm"/>
            <p:cNvPicPr>
              <a:picLocks noChangeAspect="1" noChangeArrowheads="1"/>
            </p:cNvPicPr>
            <p:nvPr/>
          </p:nvPicPr>
          <p:blipFill>
            <a:blip r:embed="rId9"/>
            <a:srcRect/>
            <a:stretch>
              <a:fillRect/>
            </a:stretch>
          </p:blipFill>
          <p:spPr bwMode="auto">
            <a:xfrm rot="21360000" flipH="1">
              <a:off x="7858" y="853"/>
              <a:ext cx="467" cy="461"/>
            </a:xfrm>
            <a:prstGeom prst="rect">
              <a:avLst/>
            </a:prstGeom>
            <a:noFill/>
            <a:ln w="9525" algn="ctr">
              <a:noFill/>
              <a:miter lim="800000"/>
              <a:headEnd/>
              <a:tailEnd/>
            </a:ln>
            <a:effectLst>
              <a:outerShdw dist="12700" dir="5400000" algn="ctr" rotWithShape="0">
                <a:srgbClr val="133872"/>
              </a:outerShdw>
            </a:effectLst>
          </p:spPr>
        </p:pic>
        <p:pic>
          <p:nvPicPr>
            <p:cNvPr id="98" name="Picture 48" descr="PC sm"/>
            <p:cNvPicPr>
              <a:picLocks noChangeAspect="1" noChangeArrowheads="1"/>
            </p:cNvPicPr>
            <p:nvPr/>
          </p:nvPicPr>
          <p:blipFill>
            <a:blip r:embed="rId9"/>
            <a:srcRect/>
            <a:stretch>
              <a:fillRect/>
            </a:stretch>
          </p:blipFill>
          <p:spPr bwMode="auto">
            <a:xfrm rot="21360000" flipH="1">
              <a:off x="7972" y="738"/>
              <a:ext cx="467" cy="460"/>
            </a:xfrm>
            <a:prstGeom prst="rect">
              <a:avLst/>
            </a:prstGeom>
            <a:noFill/>
            <a:ln w="9525" algn="ctr">
              <a:noFill/>
              <a:miter lim="800000"/>
              <a:headEnd/>
              <a:tailEnd/>
            </a:ln>
            <a:effectLst>
              <a:outerShdw dist="12700" dir="5400000" algn="ctr" rotWithShape="0">
                <a:srgbClr val="133872"/>
              </a:outerShdw>
            </a:effectLst>
          </p:spPr>
        </p:pic>
      </p:grpSp>
      <p:grpSp>
        <p:nvGrpSpPr>
          <p:cNvPr id="99" name="Group 57"/>
          <p:cNvGrpSpPr>
            <a:grpSpLocks/>
          </p:cNvGrpSpPr>
          <p:nvPr/>
        </p:nvGrpSpPr>
        <p:grpSpPr bwMode="auto">
          <a:xfrm>
            <a:off x="143550" y="1824921"/>
            <a:ext cx="1802778" cy="1243013"/>
            <a:chOff x="3131" y="-3574"/>
            <a:chExt cx="1006" cy="694"/>
          </a:xfrm>
        </p:grpSpPr>
        <p:pic>
          <p:nvPicPr>
            <p:cNvPr id="100" name="Picture 58" descr="User-State-Migration-Icon"/>
            <p:cNvPicPr>
              <a:picLocks noChangeAspect="1" noChangeArrowheads="1"/>
            </p:cNvPicPr>
            <p:nvPr/>
          </p:nvPicPr>
          <p:blipFill>
            <a:blip r:embed="rId10"/>
            <a:srcRect/>
            <a:stretch>
              <a:fillRect/>
            </a:stretch>
          </p:blipFill>
          <p:spPr bwMode="auto">
            <a:xfrm>
              <a:off x="3131" y="-3574"/>
              <a:ext cx="1006" cy="694"/>
            </a:xfrm>
            <a:prstGeom prst="rect">
              <a:avLst/>
            </a:prstGeom>
            <a:noFill/>
            <a:ln w="9525">
              <a:noFill/>
              <a:miter lim="800000"/>
              <a:headEnd/>
              <a:tailEnd/>
            </a:ln>
          </p:spPr>
        </p:pic>
        <p:pic>
          <p:nvPicPr>
            <p:cNvPr id="101" name="Picture 59" descr="data page"/>
            <p:cNvPicPr>
              <a:picLocks noChangeAspect="1" noChangeArrowheads="1"/>
            </p:cNvPicPr>
            <p:nvPr/>
          </p:nvPicPr>
          <p:blipFill>
            <a:blip r:embed="rId11"/>
            <a:srcRect/>
            <a:stretch>
              <a:fillRect/>
            </a:stretch>
          </p:blipFill>
          <p:spPr bwMode="auto">
            <a:xfrm>
              <a:off x="3550" y="-3344"/>
              <a:ext cx="284" cy="341"/>
            </a:xfrm>
            <a:prstGeom prst="rect">
              <a:avLst/>
            </a:prstGeom>
            <a:noFill/>
            <a:ln w="9525">
              <a:noFill/>
              <a:miter lim="800000"/>
              <a:headEnd/>
              <a:tailEnd/>
            </a:ln>
          </p:spPr>
        </p:pic>
        <p:pic>
          <p:nvPicPr>
            <p:cNvPr id="102" name="Picture 60" descr="page"/>
            <p:cNvPicPr>
              <a:picLocks noChangeAspect="1" noChangeArrowheads="1"/>
            </p:cNvPicPr>
            <p:nvPr/>
          </p:nvPicPr>
          <p:blipFill>
            <a:blip r:embed="rId12"/>
            <a:srcRect/>
            <a:stretch>
              <a:fillRect/>
            </a:stretch>
          </p:blipFill>
          <p:spPr bwMode="auto">
            <a:xfrm>
              <a:off x="3431" y="-3492"/>
              <a:ext cx="123" cy="148"/>
            </a:xfrm>
            <a:prstGeom prst="rect">
              <a:avLst/>
            </a:prstGeom>
            <a:noFill/>
            <a:ln w="9525">
              <a:noFill/>
              <a:miter lim="800000"/>
              <a:headEnd/>
              <a:tailEnd/>
            </a:ln>
          </p:spPr>
        </p:pic>
      </p:grpSp>
      <p:sp>
        <p:nvSpPr>
          <p:cNvPr id="103" name="Freeform 24"/>
          <p:cNvSpPr>
            <a:spLocks/>
          </p:cNvSpPr>
          <p:nvPr/>
        </p:nvSpPr>
        <p:spPr bwMode="auto">
          <a:xfrm>
            <a:off x="2362200" y="990600"/>
            <a:ext cx="7938" cy="3175"/>
          </a:xfrm>
          <a:custGeom>
            <a:avLst/>
            <a:gdLst>
              <a:gd name="T0" fmla="*/ 2147483647 w 5"/>
              <a:gd name="T1" fmla="*/ 2147483647 h 2"/>
              <a:gd name="T2" fmla="*/ 2147483647 w 5"/>
              <a:gd name="T3" fmla="*/ 0 h 2"/>
              <a:gd name="T4" fmla="*/ 0 w 5"/>
              <a:gd name="T5" fmla="*/ 2147483647 h 2"/>
              <a:gd name="T6" fmla="*/ 2147483647 w 5"/>
              <a:gd name="T7" fmla="*/ 2147483647 h 2"/>
              <a:gd name="T8" fmla="*/ 0 60000 65536"/>
              <a:gd name="T9" fmla="*/ 0 60000 65536"/>
              <a:gd name="T10" fmla="*/ 0 60000 65536"/>
              <a:gd name="T11" fmla="*/ 0 60000 65536"/>
              <a:gd name="T12" fmla="*/ 0 w 5"/>
              <a:gd name="T13" fmla="*/ 0 h 2"/>
              <a:gd name="T14" fmla="*/ 5 w 5"/>
              <a:gd name="T15" fmla="*/ 2 h 2"/>
            </a:gdLst>
            <a:ahLst/>
            <a:cxnLst>
              <a:cxn ang="T8">
                <a:pos x="T0" y="T1"/>
              </a:cxn>
              <a:cxn ang="T9">
                <a:pos x="T2" y="T3"/>
              </a:cxn>
              <a:cxn ang="T10">
                <a:pos x="T4" y="T5"/>
              </a:cxn>
              <a:cxn ang="T11">
                <a:pos x="T6" y="T7"/>
              </a:cxn>
            </a:cxnLst>
            <a:rect l="T12" t="T13" r="T14" b="T15"/>
            <a:pathLst>
              <a:path w="5" h="2">
                <a:moveTo>
                  <a:pt x="5" y="2"/>
                </a:moveTo>
                <a:lnTo>
                  <a:pt x="3" y="0"/>
                </a:lnTo>
                <a:lnTo>
                  <a:pt x="0" y="2"/>
                </a:lnTo>
                <a:lnTo>
                  <a:pt x="5" y="2"/>
                </a:lnTo>
                <a:close/>
              </a:path>
            </a:pathLst>
          </a:custGeom>
          <a:solidFill>
            <a:srgbClr val="000000"/>
          </a:solidFill>
          <a:ln w="9525">
            <a:noFill/>
            <a:round/>
            <a:headEnd/>
            <a:tailEnd/>
          </a:ln>
        </p:spPr>
        <p:txBody>
          <a:bodyPr/>
          <a:lstStyle/>
          <a:p>
            <a:pPr algn="l" defTabSz="457200" rtl="0"/>
            <a:endParaRPr lang="en-US" kern="1200">
              <a:solidFill>
                <a:prstClr val="black"/>
              </a:solidFill>
              <a:latin typeface="Segoe"/>
              <a:ea typeface="+mn-ea"/>
              <a:cs typeface="+mn-cs"/>
            </a:endParaRPr>
          </a:p>
        </p:txBody>
      </p:sp>
      <p:sp>
        <p:nvSpPr>
          <p:cNvPr id="104" name="Freeform 30"/>
          <p:cNvSpPr>
            <a:spLocks/>
          </p:cNvSpPr>
          <p:nvPr/>
        </p:nvSpPr>
        <p:spPr bwMode="auto">
          <a:xfrm>
            <a:off x="2347913" y="990600"/>
            <a:ext cx="3175" cy="3175"/>
          </a:xfrm>
          <a:custGeom>
            <a:avLst/>
            <a:gdLst>
              <a:gd name="T0" fmla="*/ 0 w 2"/>
              <a:gd name="T1" fmla="*/ 0 h 2"/>
              <a:gd name="T2" fmla="*/ 0 w 2"/>
              <a:gd name="T3" fmla="*/ 2147483647 h 2"/>
              <a:gd name="T4" fmla="*/ 2147483647 w 2"/>
              <a:gd name="T5" fmla="*/ 2147483647 h 2"/>
              <a:gd name="T6" fmla="*/ 0 w 2"/>
              <a:gd name="T7" fmla="*/ 0 h 2"/>
              <a:gd name="T8" fmla="*/ 0 60000 65536"/>
              <a:gd name="T9" fmla="*/ 0 60000 65536"/>
              <a:gd name="T10" fmla="*/ 0 60000 65536"/>
              <a:gd name="T11" fmla="*/ 0 60000 65536"/>
              <a:gd name="T12" fmla="*/ 0 w 2"/>
              <a:gd name="T13" fmla="*/ 0 h 2"/>
              <a:gd name="T14" fmla="*/ 2 w 2"/>
              <a:gd name="T15" fmla="*/ 2 h 2"/>
            </a:gdLst>
            <a:ahLst/>
            <a:cxnLst>
              <a:cxn ang="T8">
                <a:pos x="T0" y="T1"/>
              </a:cxn>
              <a:cxn ang="T9">
                <a:pos x="T2" y="T3"/>
              </a:cxn>
              <a:cxn ang="T10">
                <a:pos x="T4" y="T5"/>
              </a:cxn>
              <a:cxn ang="T11">
                <a:pos x="T6" y="T7"/>
              </a:cxn>
            </a:cxnLst>
            <a:rect l="T12" t="T13" r="T14" b="T15"/>
            <a:pathLst>
              <a:path w="2" h="2">
                <a:moveTo>
                  <a:pt x="0" y="0"/>
                </a:moveTo>
                <a:lnTo>
                  <a:pt x="0" y="2"/>
                </a:lnTo>
                <a:lnTo>
                  <a:pt x="2" y="2"/>
                </a:lnTo>
                <a:lnTo>
                  <a:pt x="0" y="0"/>
                </a:lnTo>
                <a:close/>
              </a:path>
            </a:pathLst>
          </a:custGeom>
          <a:solidFill>
            <a:srgbClr val="000000"/>
          </a:solidFill>
          <a:ln w="9525">
            <a:noFill/>
            <a:round/>
            <a:headEnd/>
            <a:tailEnd/>
          </a:ln>
        </p:spPr>
        <p:txBody>
          <a:bodyPr/>
          <a:lstStyle/>
          <a:p>
            <a:pPr algn="l" defTabSz="457200" rtl="0"/>
            <a:endParaRPr lang="en-US" kern="1200">
              <a:solidFill>
                <a:prstClr val="black"/>
              </a:solidFill>
              <a:latin typeface="Segoe"/>
              <a:ea typeface="+mn-ea"/>
              <a:cs typeface="+mn-cs"/>
            </a:endParaRPr>
          </a:p>
        </p:txBody>
      </p:sp>
      <p:pic>
        <p:nvPicPr>
          <p:cNvPr id="105" name="Picture 16" descr="enterprise sand"/>
          <p:cNvPicPr>
            <a:picLocks noChangeAspect="1" noChangeArrowheads="1"/>
          </p:cNvPicPr>
          <p:nvPr/>
        </p:nvPicPr>
        <p:blipFill>
          <a:blip r:embed="rId13"/>
          <a:srcRect/>
          <a:stretch>
            <a:fillRect/>
          </a:stretch>
        </p:blipFill>
        <p:spPr bwMode="auto">
          <a:xfrm>
            <a:off x="1434882" y="4797855"/>
            <a:ext cx="832908" cy="1249363"/>
          </a:xfrm>
          <a:prstGeom prst="rect">
            <a:avLst/>
          </a:prstGeom>
          <a:noFill/>
          <a:ln w="9525">
            <a:noFill/>
            <a:miter lim="800000"/>
            <a:headEnd/>
            <a:tailEnd/>
          </a:ln>
          <a:effectLst/>
        </p:spPr>
      </p:pic>
      <p:grpSp>
        <p:nvGrpSpPr>
          <p:cNvPr id="106" name="Group 102"/>
          <p:cNvGrpSpPr>
            <a:grpSpLocks/>
          </p:cNvGrpSpPr>
          <p:nvPr/>
        </p:nvGrpSpPr>
        <p:grpSpPr bwMode="auto">
          <a:xfrm>
            <a:off x="139482" y="4874055"/>
            <a:ext cx="1646315" cy="1258365"/>
            <a:chOff x="3044" y="4308"/>
            <a:chExt cx="1023" cy="781"/>
          </a:xfrm>
          <a:effectLst/>
        </p:grpSpPr>
        <p:pic>
          <p:nvPicPr>
            <p:cNvPr id="107" name="Picture 103" descr="cloud illustration icon"/>
            <p:cNvPicPr>
              <a:picLocks noChangeAspect="1" noChangeArrowheads="1"/>
            </p:cNvPicPr>
            <p:nvPr/>
          </p:nvPicPr>
          <p:blipFill>
            <a:blip r:embed="rId14">
              <a:lum contrast="18000"/>
            </a:blip>
            <a:srcRect/>
            <a:stretch>
              <a:fillRect/>
            </a:stretch>
          </p:blipFill>
          <p:spPr bwMode="auto">
            <a:xfrm>
              <a:off x="3044" y="4308"/>
              <a:ext cx="1023" cy="781"/>
            </a:xfrm>
            <a:prstGeom prst="rect">
              <a:avLst/>
            </a:prstGeom>
            <a:noFill/>
            <a:ln w="9525">
              <a:noFill/>
              <a:miter lim="800000"/>
              <a:headEnd/>
              <a:tailEnd/>
            </a:ln>
          </p:spPr>
        </p:pic>
        <p:pic>
          <p:nvPicPr>
            <p:cNvPr id="108" name="Picture 104" descr="arrow 0 gold  arrow curved double headed 1"/>
            <p:cNvPicPr>
              <a:picLocks noChangeAspect="1" noChangeArrowheads="1"/>
            </p:cNvPicPr>
            <p:nvPr/>
          </p:nvPicPr>
          <p:blipFill>
            <a:blip r:embed="rId15">
              <a:lum bright="6000" contrast="24000"/>
            </a:blip>
            <a:srcRect/>
            <a:stretch>
              <a:fillRect/>
            </a:stretch>
          </p:blipFill>
          <p:spPr bwMode="auto">
            <a:xfrm>
              <a:off x="3281" y="4418"/>
              <a:ext cx="564" cy="404"/>
            </a:xfrm>
            <a:prstGeom prst="rect">
              <a:avLst/>
            </a:prstGeom>
            <a:noFill/>
            <a:ln w="9525">
              <a:noFill/>
              <a:miter lim="800000"/>
              <a:headEnd/>
              <a:tailEnd/>
            </a:ln>
          </p:spPr>
        </p:pic>
      </p:grpSp>
      <p:sp>
        <p:nvSpPr>
          <p:cNvPr id="109" name="Rounded Rectangular Callout 59"/>
          <p:cNvSpPr/>
          <p:nvPr/>
        </p:nvSpPr>
        <p:spPr bwMode="auto">
          <a:xfrm>
            <a:off x="4667372" y="2733656"/>
            <a:ext cx="3726426" cy="1160206"/>
          </a:xfrm>
          <a:prstGeom prst="wedgeRoundRectCallout">
            <a:avLst>
              <a:gd name="adj1" fmla="val 34829"/>
              <a:gd name="adj2" fmla="val -76849"/>
              <a:gd name="adj3" fmla="val 16667"/>
            </a:avLst>
          </a:prstGeom>
          <a:gradFill flip="none" rotWithShape="1">
            <a:gsLst>
              <a:gs pos="0">
                <a:srgbClr val="009DD3"/>
              </a:gs>
              <a:gs pos="50000">
                <a:srgbClr val="0E2852"/>
              </a:gs>
              <a:gs pos="100000">
                <a:srgbClr val="133872"/>
              </a:gs>
            </a:gsLst>
            <a:lin ang="5400000" scaled="1"/>
            <a:tileRect/>
          </a:gradFill>
          <a:ln w="25400" cap="flat" cmpd="sng" algn="ctr">
            <a:noFill/>
            <a:prstDash val="solid"/>
          </a:ln>
          <a:effectLst/>
          <a:scene3d>
            <a:camera prst="orthographicFront">
              <a:rot lat="0" lon="0" rev="0"/>
            </a:camera>
            <a:lightRig rig="contrasting" dir="t">
              <a:rot lat="0" lon="0" rev="5400000"/>
            </a:lightRig>
          </a:scene3d>
          <a:sp3d prstMaterial="metal">
            <a:bevelT w="88900" h="88900"/>
          </a:sp3d>
        </p:spPr>
        <p:txBody>
          <a:bodyPr tIns="45720" rtlCol="0" anchor="ctr"/>
          <a:lstStyle/>
          <a:p>
            <a:pPr marL="231775" lvl="0" indent="-231775" defTabSz="457200">
              <a:lnSpc>
                <a:spcPct val="80000"/>
              </a:lnSpc>
              <a:spcAft>
                <a:spcPts val="600"/>
              </a:spcAft>
              <a:buClr>
                <a:srgbClr val="FFFFFF"/>
              </a:buClr>
              <a:buSzPct val="80000"/>
              <a:buBlip>
                <a:blip r:embed="rId16"/>
              </a:buBlip>
              <a:defRPr/>
            </a:pPr>
            <a:r>
              <a:rPr kumimoji="0" lang="zh-TW" altLang="en-US" sz="1600" b="1" spc="-100" dirty="0" smtClean="0">
                <a:ln w="3175">
                  <a:noFill/>
                </a:ln>
                <a:gradFill flip="none" rotWithShape="1">
                  <a:gsLst>
                    <a:gs pos="0">
                      <a:srgbClr val="133872">
                        <a:lumMod val="40000"/>
                        <a:lumOff val="60000"/>
                      </a:srgbClr>
                    </a:gs>
                    <a:gs pos="100000">
                      <a:prstClr val="white">
                        <a:shade val="100000"/>
                        <a:satMod val="115000"/>
                      </a:prstClr>
                    </a:gs>
                  </a:gsLst>
                  <a:lin ang="16200000" scaled="1"/>
                  <a:tileRect/>
                </a:gradFill>
                <a:effectLst>
                  <a:outerShdw blurRad="266700" dir="5400000" algn="t" rotWithShape="0">
                    <a:prstClr val="black"/>
                  </a:outerShdw>
                </a:effectLst>
                <a:latin typeface="+mn-ea"/>
                <a:ea typeface="+mn-ea"/>
                <a:cs typeface="Arial" charset="0"/>
              </a:rPr>
              <a:t>虛擬機器管理</a:t>
            </a:r>
            <a:endParaRPr kumimoji="0" lang="en-US" altLang="zh-TW" sz="1600" b="1" spc="-100" dirty="0" smtClean="0">
              <a:ln w="3175">
                <a:noFill/>
              </a:ln>
              <a:gradFill flip="none" rotWithShape="1">
                <a:gsLst>
                  <a:gs pos="0">
                    <a:srgbClr val="133872">
                      <a:lumMod val="40000"/>
                      <a:lumOff val="60000"/>
                    </a:srgbClr>
                  </a:gs>
                  <a:gs pos="100000">
                    <a:prstClr val="white">
                      <a:shade val="100000"/>
                      <a:satMod val="115000"/>
                    </a:prstClr>
                  </a:gs>
                </a:gsLst>
                <a:lin ang="16200000" scaled="1"/>
                <a:tileRect/>
              </a:gradFill>
              <a:effectLst>
                <a:outerShdw blurRad="266700" dir="5400000" algn="t" rotWithShape="0">
                  <a:prstClr val="black"/>
                </a:outerShdw>
              </a:effectLst>
              <a:latin typeface="+mn-ea"/>
              <a:ea typeface="+mn-ea"/>
              <a:cs typeface="Arial" charset="0"/>
            </a:endParaRPr>
          </a:p>
          <a:p>
            <a:pPr marL="231775" lvl="0" indent="-231775" defTabSz="457200">
              <a:lnSpc>
                <a:spcPct val="80000"/>
              </a:lnSpc>
              <a:spcAft>
                <a:spcPts val="600"/>
              </a:spcAft>
              <a:buClr>
                <a:srgbClr val="FFFFFF"/>
              </a:buClr>
              <a:buSzPct val="80000"/>
              <a:buBlip>
                <a:blip r:embed="rId16"/>
              </a:buBlip>
              <a:defRPr/>
            </a:pPr>
            <a:r>
              <a:rPr kumimoji="0" lang="zh-TW" altLang="en-US" sz="1600" b="1" spc="-100" dirty="0" smtClean="0">
                <a:ln w="3175">
                  <a:noFill/>
                </a:ln>
                <a:gradFill flip="none" rotWithShape="1">
                  <a:gsLst>
                    <a:gs pos="0">
                      <a:srgbClr val="133872">
                        <a:lumMod val="40000"/>
                        <a:lumOff val="60000"/>
                      </a:srgbClr>
                    </a:gs>
                    <a:gs pos="100000">
                      <a:prstClr val="white">
                        <a:shade val="100000"/>
                        <a:satMod val="115000"/>
                      </a:prstClr>
                    </a:gs>
                  </a:gsLst>
                  <a:lin ang="16200000" scaled="1"/>
                  <a:tileRect/>
                </a:gradFill>
                <a:effectLst>
                  <a:outerShdw blurRad="266700" dir="5400000" algn="t" rotWithShape="0">
                    <a:prstClr val="black"/>
                  </a:outerShdw>
                </a:effectLst>
                <a:latin typeface="+mn-ea"/>
                <a:ea typeface="+mn-ea"/>
                <a:cs typeface="Arial" charset="0"/>
              </a:rPr>
              <a:t>主機整併及資源利用最佳化</a:t>
            </a:r>
            <a:endParaRPr kumimoji="0" lang="en-US" sz="1600" b="1" spc="-100" dirty="0" smtClean="0">
              <a:ln w="3175">
                <a:noFill/>
              </a:ln>
              <a:gradFill flip="none" rotWithShape="1">
                <a:gsLst>
                  <a:gs pos="0">
                    <a:srgbClr val="133872">
                      <a:lumMod val="40000"/>
                      <a:lumOff val="60000"/>
                    </a:srgbClr>
                  </a:gs>
                  <a:gs pos="100000">
                    <a:prstClr val="white">
                      <a:shade val="100000"/>
                      <a:satMod val="115000"/>
                    </a:prstClr>
                  </a:gs>
                </a:gsLst>
                <a:lin ang="16200000" scaled="1"/>
                <a:tileRect/>
              </a:gradFill>
              <a:effectLst>
                <a:outerShdw blurRad="266700" dir="5400000" algn="t" rotWithShape="0">
                  <a:prstClr val="black"/>
                </a:outerShdw>
              </a:effectLst>
              <a:latin typeface="+mn-ea"/>
              <a:ea typeface="+mn-ea"/>
              <a:cs typeface="Arial" charset="0"/>
            </a:endParaRPr>
          </a:p>
          <a:p>
            <a:pPr marL="231775" lvl="0" indent="-231775" defTabSz="457200">
              <a:lnSpc>
                <a:spcPct val="80000"/>
              </a:lnSpc>
              <a:spcAft>
                <a:spcPts val="600"/>
              </a:spcAft>
              <a:buClr>
                <a:srgbClr val="FFFFFF"/>
              </a:buClr>
              <a:buSzPct val="80000"/>
              <a:buBlip>
                <a:blip r:embed="rId16"/>
              </a:buBlip>
              <a:defRPr/>
            </a:pPr>
            <a:r>
              <a:rPr kumimoji="0" lang="zh-TW" altLang="en-US" sz="1600" b="1" spc="-100" dirty="0" smtClean="0">
                <a:ln w="3175">
                  <a:noFill/>
                </a:ln>
                <a:gradFill flip="none" rotWithShape="1">
                  <a:gsLst>
                    <a:gs pos="0">
                      <a:srgbClr val="133872">
                        <a:lumMod val="40000"/>
                        <a:lumOff val="60000"/>
                      </a:srgbClr>
                    </a:gs>
                    <a:gs pos="100000">
                      <a:prstClr val="white">
                        <a:shade val="100000"/>
                        <a:satMod val="115000"/>
                      </a:prstClr>
                    </a:gs>
                  </a:gsLst>
                  <a:lin ang="16200000" scaled="1"/>
                  <a:tileRect/>
                </a:gradFill>
                <a:effectLst>
                  <a:outerShdw blurRad="266700" dir="5400000" algn="t" rotWithShape="0">
                    <a:prstClr val="black"/>
                  </a:outerShdw>
                </a:effectLst>
                <a:latin typeface="+mn-ea"/>
                <a:ea typeface="+mn-ea"/>
                <a:cs typeface="Arial" charset="0"/>
              </a:rPr>
              <a:t>轉換</a:t>
            </a:r>
            <a:r>
              <a:rPr kumimoji="0" lang="en-US" altLang="zh-TW" sz="1600" b="1" spc="-100" dirty="0" smtClean="0">
                <a:ln w="3175">
                  <a:noFill/>
                </a:ln>
                <a:gradFill flip="none" rotWithShape="1">
                  <a:gsLst>
                    <a:gs pos="0">
                      <a:srgbClr val="133872">
                        <a:lumMod val="40000"/>
                        <a:lumOff val="60000"/>
                      </a:srgbClr>
                    </a:gs>
                    <a:gs pos="100000">
                      <a:prstClr val="white">
                        <a:shade val="100000"/>
                        <a:satMod val="115000"/>
                      </a:prstClr>
                    </a:gs>
                  </a:gsLst>
                  <a:lin ang="16200000" scaled="1"/>
                  <a:tileRect/>
                </a:gradFill>
                <a:effectLst>
                  <a:outerShdw blurRad="266700" dir="5400000" algn="t" rotWithShape="0">
                    <a:prstClr val="black"/>
                  </a:outerShdw>
                </a:effectLst>
                <a:latin typeface="+mn-ea"/>
                <a:ea typeface="+mn-ea"/>
                <a:cs typeface="Arial" charset="0"/>
              </a:rPr>
              <a:t>: </a:t>
            </a:r>
            <a:r>
              <a:rPr kumimoji="0" lang="zh-TW" altLang="en-US" sz="1600" b="1" spc="-100" dirty="0" smtClean="0">
                <a:ln w="3175">
                  <a:noFill/>
                </a:ln>
                <a:gradFill flip="none" rotWithShape="1">
                  <a:gsLst>
                    <a:gs pos="0">
                      <a:srgbClr val="133872">
                        <a:lumMod val="40000"/>
                        <a:lumOff val="60000"/>
                      </a:srgbClr>
                    </a:gs>
                    <a:gs pos="100000">
                      <a:prstClr val="white">
                        <a:shade val="100000"/>
                        <a:satMod val="115000"/>
                      </a:prstClr>
                    </a:gs>
                  </a:gsLst>
                  <a:lin ang="16200000" scaled="1"/>
                  <a:tileRect/>
                </a:gradFill>
                <a:effectLst>
                  <a:outerShdw blurRad="266700" dir="5400000" algn="t" rotWithShape="0">
                    <a:prstClr val="black"/>
                  </a:outerShdw>
                </a:effectLst>
                <a:latin typeface="+mn-ea"/>
                <a:ea typeface="+mn-ea"/>
                <a:cs typeface="Arial" charset="0"/>
              </a:rPr>
              <a:t>實到虛</a:t>
            </a:r>
            <a:r>
              <a:rPr kumimoji="0" lang="en-US" sz="1600" b="1" spc="-100" dirty="0" smtClean="0">
                <a:ln w="3175">
                  <a:noFill/>
                </a:ln>
                <a:gradFill flip="none" rotWithShape="1">
                  <a:gsLst>
                    <a:gs pos="0">
                      <a:srgbClr val="133872">
                        <a:lumMod val="40000"/>
                        <a:lumOff val="60000"/>
                      </a:srgbClr>
                    </a:gs>
                    <a:gs pos="100000">
                      <a:prstClr val="white">
                        <a:shade val="100000"/>
                        <a:satMod val="115000"/>
                      </a:prstClr>
                    </a:gs>
                  </a:gsLst>
                  <a:lin ang="16200000" scaled="1"/>
                  <a:tileRect/>
                </a:gradFill>
                <a:effectLst>
                  <a:outerShdw blurRad="266700" dir="5400000" algn="t" rotWithShape="0">
                    <a:prstClr val="black"/>
                  </a:outerShdw>
                </a:effectLst>
                <a:latin typeface="+mn-ea"/>
                <a:ea typeface="+mn-ea"/>
                <a:cs typeface="Arial" charset="0"/>
              </a:rPr>
              <a:t> </a:t>
            </a:r>
            <a:r>
              <a:rPr kumimoji="0" lang="zh-TW" altLang="en-US" sz="1600" b="1" spc="-100" dirty="0" smtClean="0">
                <a:ln w="3175">
                  <a:noFill/>
                </a:ln>
                <a:gradFill flip="none" rotWithShape="1">
                  <a:gsLst>
                    <a:gs pos="0">
                      <a:srgbClr val="133872">
                        <a:lumMod val="40000"/>
                        <a:lumOff val="60000"/>
                      </a:srgbClr>
                    </a:gs>
                    <a:gs pos="100000">
                      <a:prstClr val="white">
                        <a:shade val="100000"/>
                        <a:satMod val="115000"/>
                      </a:prstClr>
                    </a:gs>
                  </a:gsLst>
                  <a:lin ang="16200000" scaled="1"/>
                  <a:tileRect/>
                </a:gradFill>
                <a:effectLst>
                  <a:outerShdw blurRad="266700" dir="5400000" algn="t" rotWithShape="0">
                    <a:prstClr val="black"/>
                  </a:outerShdw>
                </a:effectLst>
                <a:latin typeface="+mn-ea"/>
                <a:ea typeface="+mn-ea"/>
                <a:cs typeface="Arial" charset="0"/>
              </a:rPr>
              <a:t>及</a:t>
            </a:r>
            <a:r>
              <a:rPr kumimoji="0" lang="en-US" sz="1600" b="1" spc="-100" dirty="0" smtClean="0">
                <a:ln w="3175">
                  <a:noFill/>
                </a:ln>
                <a:gradFill flip="none" rotWithShape="1">
                  <a:gsLst>
                    <a:gs pos="0">
                      <a:srgbClr val="133872">
                        <a:lumMod val="40000"/>
                        <a:lumOff val="60000"/>
                      </a:srgbClr>
                    </a:gs>
                    <a:gs pos="100000">
                      <a:prstClr val="white">
                        <a:shade val="100000"/>
                        <a:satMod val="115000"/>
                      </a:prstClr>
                    </a:gs>
                  </a:gsLst>
                  <a:lin ang="16200000" scaled="1"/>
                  <a:tileRect/>
                </a:gradFill>
                <a:effectLst>
                  <a:outerShdw blurRad="266700" dir="5400000" algn="t" rotWithShape="0">
                    <a:prstClr val="black"/>
                  </a:outerShdw>
                </a:effectLst>
                <a:latin typeface="+mn-ea"/>
                <a:ea typeface="+mn-ea"/>
                <a:cs typeface="Arial" charset="0"/>
              </a:rPr>
              <a:t> </a:t>
            </a:r>
            <a:r>
              <a:rPr kumimoji="0" lang="zh-TW" altLang="en-US" sz="1600" b="1" spc="-100" dirty="0" smtClean="0">
                <a:ln w="3175">
                  <a:noFill/>
                </a:ln>
                <a:gradFill flip="none" rotWithShape="1">
                  <a:gsLst>
                    <a:gs pos="0">
                      <a:srgbClr val="133872">
                        <a:lumMod val="40000"/>
                        <a:lumOff val="60000"/>
                      </a:srgbClr>
                    </a:gs>
                    <a:gs pos="100000">
                      <a:prstClr val="white">
                        <a:shade val="100000"/>
                        <a:satMod val="115000"/>
                      </a:prstClr>
                    </a:gs>
                  </a:gsLst>
                  <a:lin ang="16200000" scaled="1"/>
                  <a:tileRect/>
                </a:gradFill>
                <a:effectLst>
                  <a:outerShdw blurRad="266700" dir="5400000" algn="t" rotWithShape="0">
                    <a:prstClr val="black"/>
                  </a:outerShdw>
                </a:effectLst>
                <a:latin typeface="+mn-ea"/>
                <a:ea typeface="+mn-ea"/>
                <a:cs typeface="Arial" charset="0"/>
              </a:rPr>
              <a:t>虛到虛</a:t>
            </a:r>
            <a:endParaRPr kumimoji="0" lang="en-US" sz="1600" b="1" i="0" u="none" strike="noStrike" kern="1200" cap="none" spc="-100" normalizeH="0" baseline="0" noProof="0" dirty="0">
              <a:ln w="3175">
                <a:noFill/>
              </a:ln>
              <a:gradFill flip="none" rotWithShape="1">
                <a:gsLst>
                  <a:gs pos="0">
                    <a:srgbClr val="133872">
                      <a:lumMod val="40000"/>
                      <a:lumOff val="60000"/>
                    </a:srgbClr>
                  </a:gs>
                  <a:gs pos="100000">
                    <a:prstClr val="white">
                      <a:shade val="100000"/>
                      <a:satMod val="115000"/>
                    </a:prstClr>
                  </a:gs>
                </a:gsLst>
                <a:lin ang="16200000" scaled="1"/>
                <a:tileRect/>
              </a:gradFill>
              <a:effectLst>
                <a:outerShdw blurRad="266700" dir="5400000" algn="t" rotWithShape="0">
                  <a:prstClr val="black"/>
                </a:outerShdw>
              </a:effectLst>
              <a:uLnTx/>
              <a:uFillTx/>
              <a:latin typeface="+mn-ea"/>
              <a:ea typeface="+mn-ea"/>
              <a:cs typeface="Arial" charset="0"/>
            </a:endParaRPr>
          </a:p>
        </p:txBody>
      </p:sp>
      <p:sp>
        <p:nvSpPr>
          <p:cNvPr id="110" name="Rounded Rectangular Callout 60"/>
          <p:cNvSpPr/>
          <p:nvPr/>
        </p:nvSpPr>
        <p:spPr bwMode="auto">
          <a:xfrm>
            <a:off x="4652625" y="3970353"/>
            <a:ext cx="3726426" cy="1128840"/>
          </a:xfrm>
          <a:prstGeom prst="wedgeRoundRectCallout">
            <a:avLst>
              <a:gd name="adj1" fmla="val 36003"/>
              <a:gd name="adj2" fmla="val 72774"/>
              <a:gd name="adj3" fmla="val 16667"/>
            </a:avLst>
          </a:prstGeom>
          <a:gradFill flip="none" rotWithShape="1">
            <a:gsLst>
              <a:gs pos="0">
                <a:srgbClr val="009DD3"/>
              </a:gs>
              <a:gs pos="50000">
                <a:srgbClr val="0E2852"/>
              </a:gs>
              <a:gs pos="100000">
                <a:srgbClr val="133872"/>
              </a:gs>
            </a:gsLst>
            <a:lin ang="16200000" scaled="1"/>
            <a:tileRect/>
          </a:gradFill>
          <a:ln w="25400" cap="flat" cmpd="sng" algn="ctr">
            <a:noFill/>
            <a:prstDash val="solid"/>
          </a:ln>
          <a:effectLst/>
          <a:scene3d>
            <a:camera prst="orthographicFront">
              <a:rot lat="0" lon="0" rev="0"/>
            </a:camera>
            <a:lightRig rig="contrasting" dir="t">
              <a:rot lat="0" lon="0" rev="5400000"/>
            </a:lightRig>
          </a:scene3d>
          <a:sp3d prstMaterial="metal">
            <a:bevelT w="88900" h="88900"/>
          </a:sp3d>
        </p:spPr>
        <p:txBody>
          <a:bodyPr tIns="45720" rtlCol="0" anchor="ctr"/>
          <a:lstStyle/>
          <a:p>
            <a:pPr marL="231775" marR="0" lvl="0" indent="-231775" algn="l" defTabSz="457200" rtl="0" eaLnBrk="1" fontAlgn="base" latinLnBrk="0" hangingPunct="1">
              <a:lnSpc>
                <a:spcPct val="80000"/>
              </a:lnSpc>
              <a:spcBef>
                <a:spcPct val="0"/>
              </a:spcBef>
              <a:spcAft>
                <a:spcPts val="600"/>
              </a:spcAft>
              <a:buClr>
                <a:srgbClr val="FFFFFF"/>
              </a:buClr>
              <a:buSzPct val="80000"/>
              <a:buFontTx/>
              <a:buBlip>
                <a:blip r:embed="rId16"/>
              </a:buBlip>
              <a:tabLst/>
              <a:defRPr/>
            </a:pPr>
            <a:endParaRPr kumimoji="0" lang="en-US" altLang="zh-TW" sz="1600" b="1" spc="-100" dirty="0" smtClean="0">
              <a:ln w="3175">
                <a:noFill/>
              </a:ln>
              <a:gradFill flip="none" rotWithShape="1">
                <a:gsLst>
                  <a:gs pos="0">
                    <a:srgbClr val="133872">
                      <a:lumMod val="40000"/>
                      <a:lumOff val="60000"/>
                    </a:srgbClr>
                  </a:gs>
                  <a:gs pos="100000">
                    <a:prstClr val="white">
                      <a:shade val="100000"/>
                      <a:satMod val="115000"/>
                    </a:prstClr>
                  </a:gs>
                </a:gsLst>
                <a:lin ang="16200000" scaled="1"/>
                <a:tileRect/>
              </a:gradFill>
              <a:effectLst>
                <a:outerShdw blurRad="266700" dir="5400000" algn="t" rotWithShape="0">
                  <a:prstClr val="black"/>
                </a:outerShdw>
              </a:effectLst>
              <a:latin typeface="+mn-ea"/>
              <a:ea typeface="+mn-ea"/>
              <a:cs typeface="Arial" charset="0"/>
            </a:endParaRPr>
          </a:p>
          <a:p>
            <a:pPr marL="231775" marR="0" lvl="0" indent="-231775" algn="l" defTabSz="457200" rtl="0" eaLnBrk="1" fontAlgn="base" latinLnBrk="0" hangingPunct="1">
              <a:lnSpc>
                <a:spcPct val="80000"/>
              </a:lnSpc>
              <a:spcBef>
                <a:spcPct val="0"/>
              </a:spcBef>
              <a:spcAft>
                <a:spcPts val="600"/>
              </a:spcAft>
              <a:buClr>
                <a:srgbClr val="FFFFFF"/>
              </a:buClr>
              <a:buSzPct val="80000"/>
              <a:buFontTx/>
              <a:buBlip>
                <a:blip r:embed="rId16"/>
              </a:buBlip>
              <a:tabLst/>
              <a:defRPr/>
            </a:pPr>
            <a:r>
              <a:rPr kumimoji="0" lang="zh-TW" altLang="en-US" sz="1600" b="1" spc="-100" dirty="0" smtClean="0">
                <a:ln w="3175">
                  <a:noFill/>
                </a:ln>
                <a:gradFill flip="none" rotWithShape="1">
                  <a:gsLst>
                    <a:gs pos="0">
                      <a:srgbClr val="133872">
                        <a:lumMod val="40000"/>
                        <a:lumOff val="60000"/>
                      </a:srgbClr>
                    </a:gs>
                    <a:gs pos="100000">
                      <a:prstClr val="white">
                        <a:shade val="100000"/>
                        <a:satMod val="115000"/>
                      </a:prstClr>
                    </a:gs>
                  </a:gsLst>
                  <a:lin ang="16200000" scaled="1"/>
                  <a:tileRect/>
                </a:gradFill>
                <a:effectLst>
                  <a:outerShdw blurRad="266700" dir="5400000" algn="t" rotWithShape="0">
                    <a:prstClr val="black"/>
                  </a:outerShdw>
                </a:effectLst>
                <a:latin typeface="+mn-ea"/>
                <a:ea typeface="+mn-ea"/>
                <a:cs typeface="Arial" charset="0"/>
              </a:rPr>
              <a:t>修補程式管理及佈署</a:t>
            </a:r>
            <a:endParaRPr kumimoji="0" lang="en-US" sz="1600" b="1" spc="-100" dirty="0" smtClean="0">
              <a:ln w="3175">
                <a:noFill/>
              </a:ln>
              <a:gradFill flip="none" rotWithShape="1">
                <a:gsLst>
                  <a:gs pos="0">
                    <a:srgbClr val="133872">
                      <a:lumMod val="40000"/>
                      <a:lumOff val="60000"/>
                    </a:srgbClr>
                  </a:gs>
                  <a:gs pos="100000">
                    <a:prstClr val="white">
                      <a:shade val="100000"/>
                      <a:satMod val="115000"/>
                    </a:prstClr>
                  </a:gs>
                </a:gsLst>
                <a:lin ang="16200000" scaled="1"/>
                <a:tileRect/>
              </a:gradFill>
              <a:effectLst>
                <a:outerShdw blurRad="266700" dir="5400000" algn="t" rotWithShape="0">
                  <a:prstClr val="black"/>
                </a:outerShdw>
              </a:effectLst>
              <a:latin typeface="+mn-ea"/>
              <a:ea typeface="+mn-ea"/>
              <a:cs typeface="Arial" charset="0"/>
            </a:endParaRPr>
          </a:p>
          <a:p>
            <a:pPr marL="231775" lvl="0" indent="-231775" defTabSz="457200">
              <a:lnSpc>
                <a:spcPct val="80000"/>
              </a:lnSpc>
              <a:spcAft>
                <a:spcPts val="600"/>
              </a:spcAft>
              <a:buClr>
                <a:srgbClr val="FFFFFF"/>
              </a:buClr>
              <a:buSzPct val="80000"/>
              <a:buBlip>
                <a:blip r:embed="rId16"/>
              </a:buBlip>
              <a:defRPr/>
            </a:pPr>
            <a:r>
              <a:rPr kumimoji="0" lang="zh-TW" altLang="en-US" sz="1600" b="1" spc="-100" dirty="0" smtClean="0">
                <a:ln w="3175">
                  <a:noFill/>
                </a:ln>
                <a:gradFill flip="none" rotWithShape="1">
                  <a:gsLst>
                    <a:gs pos="0">
                      <a:srgbClr val="133872">
                        <a:lumMod val="40000"/>
                        <a:lumOff val="60000"/>
                      </a:srgbClr>
                    </a:gs>
                    <a:gs pos="100000">
                      <a:prstClr val="white">
                        <a:shade val="100000"/>
                        <a:satMod val="115000"/>
                      </a:prstClr>
                    </a:gs>
                  </a:gsLst>
                  <a:lin ang="16200000" scaled="1"/>
                  <a:tileRect/>
                </a:gradFill>
                <a:effectLst>
                  <a:outerShdw blurRad="266700" dir="5400000" algn="t" rotWithShape="0">
                    <a:prstClr val="black"/>
                  </a:outerShdw>
                </a:effectLst>
                <a:latin typeface="+mn-ea"/>
                <a:ea typeface="+mn-ea"/>
                <a:cs typeface="Arial" charset="0"/>
              </a:rPr>
              <a:t>作業系統及應用程式組態管理</a:t>
            </a:r>
            <a:endParaRPr kumimoji="0" lang="en-US" sz="1600" b="1" spc="-100" dirty="0" smtClean="0">
              <a:ln w="3175">
                <a:noFill/>
              </a:ln>
              <a:gradFill flip="none" rotWithShape="1">
                <a:gsLst>
                  <a:gs pos="0">
                    <a:srgbClr val="133872">
                      <a:lumMod val="40000"/>
                      <a:lumOff val="60000"/>
                    </a:srgbClr>
                  </a:gs>
                  <a:gs pos="100000">
                    <a:prstClr val="white">
                      <a:shade val="100000"/>
                      <a:satMod val="115000"/>
                    </a:prstClr>
                  </a:gs>
                </a:gsLst>
                <a:lin ang="16200000" scaled="1"/>
                <a:tileRect/>
              </a:gradFill>
              <a:effectLst>
                <a:outerShdw blurRad="266700" dir="5400000" algn="t" rotWithShape="0">
                  <a:prstClr val="black"/>
                </a:outerShdw>
              </a:effectLst>
              <a:latin typeface="+mn-ea"/>
              <a:ea typeface="+mn-ea"/>
              <a:cs typeface="Arial" charset="0"/>
            </a:endParaRPr>
          </a:p>
          <a:p>
            <a:pPr marL="231775" lvl="0" indent="-231775" defTabSz="457200">
              <a:lnSpc>
                <a:spcPct val="80000"/>
              </a:lnSpc>
              <a:spcAft>
                <a:spcPts val="600"/>
              </a:spcAft>
              <a:buClr>
                <a:srgbClr val="FFFFFF"/>
              </a:buClr>
              <a:buSzPct val="80000"/>
              <a:buBlip>
                <a:blip r:embed="rId16"/>
              </a:buBlip>
              <a:defRPr/>
            </a:pPr>
            <a:r>
              <a:rPr kumimoji="0" lang="zh-TW" altLang="en-US" sz="1600" b="1" spc="-100" dirty="0" smtClean="0">
                <a:ln w="3175">
                  <a:noFill/>
                </a:ln>
                <a:gradFill flip="none" rotWithShape="1">
                  <a:gsLst>
                    <a:gs pos="0">
                      <a:srgbClr val="133872">
                        <a:lumMod val="40000"/>
                        <a:lumOff val="60000"/>
                      </a:srgbClr>
                    </a:gs>
                    <a:gs pos="100000">
                      <a:prstClr val="white">
                        <a:shade val="100000"/>
                        <a:satMod val="115000"/>
                      </a:prstClr>
                    </a:gs>
                  </a:gsLst>
                  <a:lin ang="16200000" scaled="1"/>
                  <a:tileRect/>
                </a:gradFill>
                <a:effectLst>
                  <a:outerShdw blurRad="266700" dir="5400000" algn="t" rotWithShape="0">
                    <a:prstClr val="black"/>
                  </a:outerShdw>
                </a:effectLst>
                <a:latin typeface="+mn-ea"/>
                <a:ea typeface="+mn-ea"/>
                <a:cs typeface="Arial" charset="0"/>
              </a:rPr>
              <a:t>軟體升級</a:t>
            </a:r>
            <a:endParaRPr kumimoji="0" lang="en-US" sz="1600" b="1" spc="-100" dirty="0" smtClean="0">
              <a:ln w="3175">
                <a:noFill/>
              </a:ln>
              <a:gradFill flip="none" rotWithShape="1">
                <a:gsLst>
                  <a:gs pos="0">
                    <a:srgbClr val="133872">
                      <a:lumMod val="40000"/>
                      <a:lumOff val="60000"/>
                    </a:srgbClr>
                  </a:gs>
                  <a:gs pos="100000">
                    <a:prstClr val="white">
                      <a:shade val="100000"/>
                      <a:satMod val="115000"/>
                    </a:prstClr>
                  </a:gs>
                </a:gsLst>
                <a:lin ang="16200000" scaled="1"/>
                <a:tileRect/>
              </a:gradFill>
              <a:effectLst>
                <a:outerShdw blurRad="266700" dir="5400000" algn="t" rotWithShape="0">
                  <a:prstClr val="black"/>
                </a:outerShdw>
              </a:effectLst>
              <a:latin typeface="+mn-ea"/>
              <a:ea typeface="+mn-ea"/>
              <a:cs typeface="Arial" charset="0"/>
            </a:endParaRPr>
          </a:p>
          <a:p>
            <a:pPr marL="231775" indent="-231775" defTabSz="457200">
              <a:lnSpc>
                <a:spcPct val="80000"/>
              </a:lnSpc>
              <a:spcAft>
                <a:spcPts val="600"/>
              </a:spcAft>
              <a:buClr>
                <a:srgbClr val="FFFFFF"/>
              </a:buClr>
              <a:buSzPct val="80000"/>
              <a:buBlip>
                <a:blip r:embed="rId16"/>
              </a:buBlip>
              <a:defRPr/>
            </a:pPr>
            <a:endParaRPr kumimoji="0" lang="en-US" sz="1600" b="1" i="0" u="none" strike="noStrike" kern="1200" cap="none" spc="-100" normalizeH="0" baseline="0" noProof="0" dirty="0">
              <a:ln w="3175">
                <a:noFill/>
              </a:ln>
              <a:gradFill flip="none" rotWithShape="1">
                <a:gsLst>
                  <a:gs pos="0">
                    <a:srgbClr val="133872">
                      <a:lumMod val="40000"/>
                      <a:lumOff val="60000"/>
                    </a:srgbClr>
                  </a:gs>
                  <a:gs pos="100000">
                    <a:prstClr val="white">
                      <a:shade val="100000"/>
                      <a:satMod val="115000"/>
                    </a:prstClr>
                  </a:gs>
                </a:gsLst>
                <a:lin ang="16200000" scaled="1"/>
                <a:tileRect/>
              </a:gradFill>
              <a:effectLst>
                <a:outerShdw blurRad="266700" dir="5400000" algn="t" rotWithShape="0">
                  <a:prstClr val="black"/>
                </a:outerShdw>
              </a:effectLst>
              <a:uLnTx/>
              <a:uFillTx/>
              <a:latin typeface="+mn-ea"/>
              <a:ea typeface="+mn-ea"/>
              <a:cs typeface="Arial" charset="0"/>
            </a:endParaRPr>
          </a:p>
        </p:txBody>
      </p:sp>
      <p:sp>
        <p:nvSpPr>
          <p:cNvPr id="111" name="Rounded Rectangular Callout 61"/>
          <p:cNvSpPr/>
          <p:nvPr/>
        </p:nvSpPr>
        <p:spPr bwMode="auto">
          <a:xfrm>
            <a:off x="723899" y="2713991"/>
            <a:ext cx="3726426" cy="1160206"/>
          </a:xfrm>
          <a:prstGeom prst="wedgeRoundRectCallout">
            <a:avLst>
              <a:gd name="adj1" fmla="val -34839"/>
              <a:gd name="adj2" fmla="val -75390"/>
              <a:gd name="adj3" fmla="val 16667"/>
            </a:avLst>
          </a:prstGeom>
          <a:gradFill flip="none" rotWithShape="1">
            <a:gsLst>
              <a:gs pos="0">
                <a:srgbClr val="009DD3"/>
              </a:gs>
              <a:gs pos="50000">
                <a:srgbClr val="0E2852"/>
              </a:gs>
              <a:gs pos="100000">
                <a:srgbClr val="133872"/>
              </a:gs>
            </a:gsLst>
            <a:lin ang="5400000" scaled="1"/>
            <a:tileRect/>
          </a:gradFill>
          <a:ln w="25400" cap="flat" cmpd="sng" algn="ctr">
            <a:noFill/>
            <a:prstDash val="solid"/>
          </a:ln>
          <a:effectLst/>
          <a:scene3d>
            <a:camera prst="orthographicFront">
              <a:rot lat="0" lon="0" rev="0"/>
            </a:camera>
            <a:lightRig rig="contrasting" dir="t">
              <a:rot lat="0" lon="0" rev="5400000"/>
            </a:lightRig>
          </a:scene3d>
          <a:sp3d prstMaterial="metal">
            <a:bevelT w="88900" h="88900"/>
          </a:sp3d>
        </p:spPr>
        <p:txBody>
          <a:bodyPr tIns="45720" rtlCol="0" anchor="ctr"/>
          <a:lstStyle/>
          <a:p>
            <a:pPr marL="231775" lvl="0" indent="-231775" defTabSz="457200">
              <a:lnSpc>
                <a:spcPct val="80000"/>
              </a:lnSpc>
              <a:spcAft>
                <a:spcPts val="600"/>
              </a:spcAft>
              <a:buClr>
                <a:srgbClr val="FFFFFF"/>
              </a:buClr>
              <a:buSzPct val="80000"/>
              <a:buBlip>
                <a:blip r:embed="rId16"/>
              </a:buBlip>
              <a:defRPr/>
            </a:pPr>
            <a:r>
              <a:rPr kumimoji="0" lang="zh-TW" altLang="en-US" sz="1600" b="1" i="0" u="none" strike="noStrike" kern="1200" cap="none" spc="-100" normalizeH="0" baseline="0" noProof="0" dirty="0" smtClean="0">
                <a:ln w="3175">
                  <a:noFill/>
                </a:ln>
                <a:gradFill flip="none" rotWithShape="1">
                  <a:gsLst>
                    <a:gs pos="0">
                      <a:srgbClr val="133872">
                        <a:lumMod val="40000"/>
                        <a:lumOff val="60000"/>
                      </a:srgbClr>
                    </a:gs>
                    <a:gs pos="100000">
                      <a:prstClr val="white">
                        <a:shade val="100000"/>
                        <a:satMod val="115000"/>
                      </a:prstClr>
                    </a:gs>
                  </a:gsLst>
                  <a:lin ang="16200000" scaled="1"/>
                  <a:tileRect/>
                </a:gradFill>
                <a:effectLst>
                  <a:outerShdw blurRad="266700" dir="5400000" algn="t" rotWithShape="0">
                    <a:prstClr val="black"/>
                  </a:outerShdw>
                </a:effectLst>
                <a:uLnTx/>
                <a:uFillTx/>
                <a:latin typeface="Segoe"/>
                <a:ea typeface="+mn-ea"/>
                <a:cs typeface="Arial" charset="0"/>
              </a:rPr>
              <a:t>本機層級</a:t>
            </a:r>
            <a:r>
              <a:rPr kumimoji="0" lang="zh-TW" altLang="en-US" sz="1600" b="1" spc="-100" dirty="0" smtClean="0">
                <a:ln w="3175">
                  <a:noFill/>
                </a:ln>
                <a:gradFill flip="none" rotWithShape="1">
                  <a:gsLst>
                    <a:gs pos="0">
                      <a:srgbClr val="133872">
                        <a:lumMod val="40000"/>
                        <a:lumOff val="60000"/>
                      </a:srgbClr>
                    </a:gs>
                    <a:gs pos="100000">
                      <a:prstClr val="white">
                        <a:shade val="100000"/>
                        <a:satMod val="115000"/>
                      </a:prstClr>
                    </a:gs>
                  </a:gsLst>
                  <a:lin ang="16200000" scaled="1"/>
                  <a:tileRect/>
                </a:gradFill>
                <a:effectLst>
                  <a:outerShdw blurRad="266700" dir="5400000" algn="t" rotWithShape="0">
                    <a:prstClr val="black"/>
                  </a:outerShdw>
                </a:effectLst>
                <a:latin typeface="Segoe"/>
                <a:ea typeface="+mn-ea"/>
                <a:cs typeface="Arial" charset="0"/>
              </a:rPr>
              <a:t>的虛擬機</a:t>
            </a:r>
            <a:r>
              <a:rPr kumimoji="0" lang="zh-TW" altLang="en-US" sz="1600" b="1" spc="-100" dirty="0" smtClean="0">
                <a:ln w="3175">
                  <a:noFill/>
                </a:ln>
                <a:gradFill flip="none" rotWithShape="1">
                  <a:gsLst>
                    <a:gs pos="0">
                      <a:srgbClr val="133872">
                        <a:lumMod val="40000"/>
                        <a:lumOff val="60000"/>
                      </a:srgbClr>
                    </a:gs>
                    <a:gs pos="100000">
                      <a:prstClr val="white">
                        <a:shade val="100000"/>
                        <a:satMod val="115000"/>
                      </a:prstClr>
                    </a:gs>
                  </a:gsLst>
                  <a:lin ang="16200000" scaled="1"/>
                  <a:tileRect/>
                </a:gradFill>
                <a:effectLst>
                  <a:outerShdw blurRad="266700" dir="5400000" algn="t" rotWithShape="0">
                    <a:prstClr val="black"/>
                  </a:outerShdw>
                </a:effectLst>
                <a:latin typeface="+mn-ea"/>
                <a:ea typeface="+mn-ea"/>
                <a:cs typeface="Arial" charset="0"/>
              </a:rPr>
              <a:t>在線備份</a:t>
            </a:r>
            <a:endParaRPr kumimoji="0" lang="en-US" sz="1600" b="1" i="0" u="none" strike="noStrike" kern="1200" cap="none" spc="-100" normalizeH="0" baseline="0" noProof="0" dirty="0">
              <a:ln w="3175">
                <a:noFill/>
              </a:ln>
              <a:gradFill flip="none" rotWithShape="1">
                <a:gsLst>
                  <a:gs pos="0">
                    <a:srgbClr val="133872">
                      <a:lumMod val="40000"/>
                      <a:lumOff val="60000"/>
                    </a:srgbClr>
                  </a:gs>
                  <a:gs pos="100000">
                    <a:prstClr val="white">
                      <a:shade val="100000"/>
                      <a:satMod val="115000"/>
                    </a:prstClr>
                  </a:gs>
                </a:gsLst>
                <a:lin ang="16200000" scaled="1"/>
                <a:tileRect/>
              </a:gradFill>
              <a:effectLst>
                <a:outerShdw blurRad="266700" dir="5400000" algn="t" rotWithShape="0">
                  <a:prstClr val="black"/>
                </a:outerShdw>
              </a:effectLst>
              <a:uLnTx/>
              <a:uFillTx/>
              <a:latin typeface="+mn-ea"/>
              <a:ea typeface="+mn-ea"/>
              <a:cs typeface="Arial" charset="0"/>
            </a:endParaRPr>
          </a:p>
          <a:p>
            <a:pPr marL="231775" marR="0" lvl="0" indent="-231775" algn="l" defTabSz="457200" rtl="0" eaLnBrk="1" fontAlgn="base" latinLnBrk="0" hangingPunct="1">
              <a:lnSpc>
                <a:spcPct val="80000"/>
              </a:lnSpc>
              <a:spcBef>
                <a:spcPct val="0"/>
              </a:spcBef>
              <a:spcAft>
                <a:spcPts val="600"/>
              </a:spcAft>
              <a:buClr>
                <a:srgbClr val="FFFFFF"/>
              </a:buClr>
              <a:buSzPct val="80000"/>
              <a:buFontTx/>
              <a:buBlip>
                <a:blip r:embed="rId16"/>
              </a:buBlip>
              <a:tabLst/>
              <a:defRPr/>
            </a:pPr>
            <a:r>
              <a:rPr kumimoji="0" lang="zh-TW" altLang="en-US" sz="1600" b="1" i="0" u="none" strike="noStrike" kern="1200" cap="none" spc="-100" normalizeH="0" baseline="0" noProof="0" dirty="0" smtClean="0">
                <a:ln w="3175">
                  <a:noFill/>
                </a:ln>
                <a:gradFill flip="none" rotWithShape="1">
                  <a:gsLst>
                    <a:gs pos="0">
                      <a:srgbClr val="133872">
                        <a:lumMod val="40000"/>
                        <a:lumOff val="60000"/>
                      </a:srgbClr>
                    </a:gs>
                    <a:gs pos="100000">
                      <a:prstClr val="white">
                        <a:shade val="100000"/>
                        <a:satMod val="115000"/>
                      </a:prstClr>
                    </a:gs>
                  </a:gsLst>
                  <a:lin ang="16200000" scaled="1"/>
                  <a:tileRect/>
                </a:gradFill>
                <a:effectLst>
                  <a:outerShdw blurRad="266700" dir="5400000" algn="t" rotWithShape="0">
                    <a:prstClr val="black"/>
                  </a:outerShdw>
                </a:effectLst>
                <a:uLnTx/>
                <a:uFillTx/>
                <a:latin typeface="Segoe"/>
                <a:ea typeface="+mn-ea"/>
                <a:cs typeface="Arial" charset="0"/>
              </a:rPr>
              <a:t>虛擬環境一致性</a:t>
            </a:r>
            <a:endParaRPr kumimoji="0" lang="en-US" sz="1600" b="1" i="0" u="none" strike="noStrike" kern="1200" cap="none" spc="-100" normalizeH="0" baseline="0" noProof="0" dirty="0">
              <a:ln w="3175">
                <a:noFill/>
              </a:ln>
              <a:gradFill flip="none" rotWithShape="1">
                <a:gsLst>
                  <a:gs pos="0">
                    <a:srgbClr val="133872">
                      <a:lumMod val="40000"/>
                      <a:lumOff val="60000"/>
                    </a:srgbClr>
                  </a:gs>
                  <a:gs pos="100000">
                    <a:prstClr val="white">
                      <a:shade val="100000"/>
                      <a:satMod val="115000"/>
                    </a:prstClr>
                  </a:gs>
                </a:gsLst>
                <a:lin ang="16200000" scaled="1"/>
                <a:tileRect/>
              </a:gradFill>
              <a:effectLst>
                <a:outerShdw blurRad="266700" dir="5400000" algn="t" rotWithShape="0">
                  <a:prstClr val="black"/>
                </a:outerShdw>
              </a:effectLst>
              <a:uLnTx/>
              <a:uFillTx/>
              <a:latin typeface="Segoe"/>
              <a:ea typeface="+mn-ea"/>
              <a:cs typeface="Arial" charset="0"/>
            </a:endParaRPr>
          </a:p>
          <a:p>
            <a:pPr marL="231775" indent="-231775" defTabSz="457200">
              <a:lnSpc>
                <a:spcPct val="80000"/>
              </a:lnSpc>
              <a:spcAft>
                <a:spcPts val="600"/>
              </a:spcAft>
              <a:buClr>
                <a:srgbClr val="FFFFFF"/>
              </a:buClr>
              <a:buSzPct val="80000"/>
              <a:buBlip>
                <a:blip r:embed="rId16"/>
              </a:buBlip>
              <a:defRPr/>
            </a:pPr>
            <a:r>
              <a:rPr kumimoji="0" lang="zh-TW" altLang="en-US" sz="1600" b="1" spc="-100" dirty="0" smtClean="0">
                <a:ln w="3175">
                  <a:noFill/>
                </a:ln>
                <a:gradFill flip="none" rotWithShape="1">
                  <a:gsLst>
                    <a:gs pos="0">
                      <a:srgbClr val="133872">
                        <a:lumMod val="40000"/>
                        <a:lumOff val="60000"/>
                      </a:srgbClr>
                    </a:gs>
                    <a:gs pos="100000">
                      <a:prstClr val="white">
                        <a:shade val="100000"/>
                        <a:satMod val="115000"/>
                      </a:prstClr>
                    </a:gs>
                  </a:gsLst>
                  <a:lin ang="16200000" scaled="1"/>
                  <a:tileRect/>
                </a:gradFill>
                <a:effectLst>
                  <a:outerShdw blurRad="266700" dir="5400000" algn="t" rotWithShape="0">
                    <a:prstClr val="black"/>
                  </a:outerShdw>
                </a:effectLst>
                <a:latin typeface="Segoe"/>
                <a:ea typeface="+mn-ea"/>
                <a:cs typeface="Arial" charset="0"/>
              </a:rPr>
              <a:t>迅速復原</a:t>
            </a:r>
            <a:endParaRPr kumimoji="0" lang="en-US" sz="1600" b="1" i="0" u="none" strike="noStrike" kern="1200" cap="none" spc="-100" normalizeH="0" baseline="0" noProof="0" dirty="0">
              <a:ln w="3175">
                <a:noFill/>
              </a:ln>
              <a:gradFill flip="none" rotWithShape="1">
                <a:gsLst>
                  <a:gs pos="0">
                    <a:srgbClr val="133872">
                      <a:lumMod val="40000"/>
                      <a:lumOff val="60000"/>
                    </a:srgbClr>
                  </a:gs>
                  <a:gs pos="100000">
                    <a:prstClr val="white">
                      <a:shade val="100000"/>
                      <a:satMod val="115000"/>
                    </a:prstClr>
                  </a:gs>
                </a:gsLst>
                <a:lin ang="16200000" scaled="1"/>
                <a:tileRect/>
              </a:gradFill>
              <a:effectLst>
                <a:outerShdw blurRad="266700" dir="5400000" algn="t" rotWithShape="0">
                  <a:prstClr val="black"/>
                </a:outerShdw>
              </a:effectLst>
              <a:uLnTx/>
              <a:uFillTx/>
              <a:latin typeface="Segoe"/>
              <a:ea typeface="+mn-ea"/>
              <a:cs typeface="Arial" charset="0"/>
            </a:endParaRPr>
          </a:p>
        </p:txBody>
      </p:sp>
      <p:sp>
        <p:nvSpPr>
          <p:cNvPr id="112" name="Rounded Rectangular Callout 62"/>
          <p:cNvSpPr/>
          <p:nvPr/>
        </p:nvSpPr>
        <p:spPr bwMode="auto">
          <a:xfrm>
            <a:off x="709152" y="3970353"/>
            <a:ext cx="3726426" cy="1128840"/>
          </a:xfrm>
          <a:prstGeom prst="wedgeRoundRectCallout">
            <a:avLst>
              <a:gd name="adj1" fmla="val -35327"/>
              <a:gd name="adj2" fmla="val 68609"/>
              <a:gd name="adj3" fmla="val 16667"/>
            </a:avLst>
          </a:prstGeom>
          <a:gradFill flip="none" rotWithShape="1">
            <a:gsLst>
              <a:gs pos="0">
                <a:srgbClr val="009DD3"/>
              </a:gs>
              <a:gs pos="50000">
                <a:srgbClr val="0E2852"/>
              </a:gs>
              <a:gs pos="100000">
                <a:srgbClr val="133872"/>
              </a:gs>
            </a:gsLst>
            <a:lin ang="16200000" scaled="1"/>
            <a:tileRect/>
          </a:gradFill>
          <a:ln w="25400" cap="flat" cmpd="sng" algn="ctr">
            <a:noFill/>
            <a:prstDash val="solid"/>
          </a:ln>
          <a:effectLst/>
          <a:scene3d>
            <a:camera prst="orthographicFront">
              <a:rot lat="0" lon="0" rev="0"/>
            </a:camera>
            <a:lightRig rig="contrasting" dir="t">
              <a:rot lat="0" lon="0" rev="5400000"/>
            </a:lightRig>
          </a:scene3d>
          <a:sp3d prstMaterial="metal">
            <a:bevelT w="88900" h="88900"/>
          </a:sp3d>
        </p:spPr>
        <p:txBody>
          <a:bodyPr tIns="45720" rtlCol="0" anchor="ctr"/>
          <a:lstStyle/>
          <a:p>
            <a:pPr marL="231775" marR="0" lvl="0" indent="-231775" algn="l" defTabSz="457200" rtl="0" eaLnBrk="1" fontAlgn="base" latinLnBrk="0" hangingPunct="1">
              <a:lnSpc>
                <a:spcPct val="80000"/>
              </a:lnSpc>
              <a:spcBef>
                <a:spcPct val="0"/>
              </a:spcBef>
              <a:spcAft>
                <a:spcPts val="600"/>
              </a:spcAft>
              <a:buClr>
                <a:srgbClr val="FFFFFF"/>
              </a:buClr>
              <a:buSzPct val="80000"/>
              <a:buFontTx/>
              <a:buBlip>
                <a:blip r:embed="rId16"/>
              </a:buBlip>
              <a:tabLst/>
              <a:defRPr/>
            </a:pPr>
            <a:r>
              <a:rPr kumimoji="0" lang="zh-TW" altLang="en-US" sz="1600" b="1" i="0" u="none" strike="noStrike" kern="1200" cap="none" spc="-100" normalizeH="0" baseline="0" noProof="0" dirty="0" smtClean="0">
                <a:ln w="3175">
                  <a:noFill/>
                </a:ln>
                <a:gradFill flip="none" rotWithShape="1">
                  <a:gsLst>
                    <a:gs pos="0">
                      <a:srgbClr val="133872">
                        <a:lumMod val="40000"/>
                        <a:lumOff val="60000"/>
                      </a:srgbClr>
                    </a:gs>
                    <a:gs pos="100000">
                      <a:prstClr val="white">
                        <a:shade val="100000"/>
                        <a:satMod val="115000"/>
                      </a:prstClr>
                    </a:gs>
                  </a:gsLst>
                  <a:lin ang="16200000" scaled="1"/>
                  <a:tileRect/>
                </a:gradFill>
                <a:effectLst>
                  <a:outerShdw blurRad="266700" dir="5400000" algn="t" rotWithShape="0">
                    <a:prstClr val="black"/>
                  </a:outerShdw>
                </a:effectLst>
                <a:uLnTx/>
                <a:uFillTx/>
                <a:latin typeface="Segoe"/>
                <a:ea typeface="+mn-ea"/>
                <a:cs typeface="Arial" charset="0"/>
              </a:rPr>
              <a:t>端對端服務管理</a:t>
            </a:r>
            <a:endParaRPr kumimoji="0" lang="en-US" sz="1600" b="1" i="0" u="none" strike="noStrike" kern="1200" cap="none" spc="-100" normalizeH="0" baseline="0" noProof="0" dirty="0">
              <a:ln w="3175">
                <a:noFill/>
              </a:ln>
              <a:gradFill flip="none" rotWithShape="1">
                <a:gsLst>
                  <a:gs pos="0">
                    <a:srgbClr val="133872">
                      <a:lumMod val="40000"/>
                      <a:lumOff val="60000"/>
                    </a:srgbClr>
                  </a:gs>
                  <a:gs pos="100000">
                    <a:prstClr val="white">
                      <a:shade val="100000"/>
                      <a:satMod val="115000"/>
                    </a:prstClr>
                  </a:gs>
                </a:gsLst>
                <a:lin ang="16200000" scaled="1"/>
                <a:tileRect/>
              </a:gradFill>
              <a:effectLst>
                <a:outerShdw blurRad="266700" dir="5400000" algn="t" rotWithShape="0">
                  <a:prstClr val="black"/>
                </a:outerShdw>
              </a:effectLst>
              <a:uLnTx/>
              <a:uFillTx/>
              <a:latin typeface="Segoe"/>
              <a:ea typeface="+mn-ea"/>
              <a:cs typeface="Arial" charset="0"/>
            </a:endParaRPr>
          </a:p>
          <a:p>
            <a:pPr marL="231775" marR="0" lvl="0" indent="-231775" algn="l" defTabSz="457200" rtl="0" eaLnBrk="1" fontAlgn="base" latinLnBrk="0" hangingPunct="1">
              <a:lnSpc>
                <a:spcPct val="80000"/>
              </a:lnSpc>
              <a:spcBef>
                <a:spcPct val="0"/>
              </a:spcBef>
              <a:spcAft>
                <a:spcPts val="600"/>
              </a:spcAft>
              <a:buClr>
                <a:srgbClr val="FFFFFF"/>
              </a:buClr>
              <a:buSzPct val="80000"/>
              <a:buFontTx/>
              <a:buBlip>
                <a:blip r:embed="rId16"/>
              </a:buBlip>
              <a:tabLst/>
              <a:defRPr/>
            </a:pPr>
            <a:r>
              <a:rPr kumimoji="0" lang="zh-TW" altLang="en-US" sz="1600" b="1" i="0" u="none" strike="noStrike" kern="1200" cap="none" spc="-100" normalizeH="0" baseline="0" noProof="0" dirty="0" smtClean="0">
                <a:ln w="3175">
                  <a:noFill/>
                </a:ln>
                <a:gradFill flip="none" rotWithShape="1">
                  <a:gsLst>
                    <a:gs pos="0">
                      <a:srgbClr val="133872">
                        <a:lumMod val="40000"/>
                        <a:lumOff val="60000"/>
                      </a:srgbClr>
                    </a:gs>
                    <a:gs pos="100000">
                      <a:prstClr val="white">
                        <a:shade val="100000"/>
                        <a:satMod val="115000"/>
                      </a:prstClr>
                    </a:gs>
                  </a:gsLst>
                  <a:lin ang="16200000" scaled="1"/>
                  <a:tileRect/>
                </a:gradFill>
                <a:effectLst>
                  <a:outerShdw blurRad="266700" dir="5400000" algn="t" rotWithShape="0">
                    <a:prstClr val="black"/>
                  </a:outerShdw>
                </a:effectLst>
                <a:uLnTx/>
                <a:uFillTx/>
                <a:latin typeface="Segoe"/>
                <a:ea typeface="+mn-ea"/>
                <a:cs typeface="Arial" charset="0"/>
              </a:rPr>
              <a:t>主機及應用系統健康監視及管理</a:t>
            </a:r>
            <a:endParaRPr kumimoji="0" lang="en-US" sz="1600" b="1" i="0" u="none" strike="noStrike" kern="1200" cap="none" spc="-100" normalizeH="0" baseline="0" noProof="0" dirty="0">
              <a:ln w="3175">
                <a:noFill/>
              </a:ln>
              <a:gradFill flip="none" rotWithShape="1">
                <a:gsLst>
                  <a:gs pos="0">
                    <a:srgbClr val="133872">
                      <a:lumMod val="40000"/>
                      <a:lumOff val="60000"/>
                    </a:srgbClr>
                  </a:gs>
                  <a:gs pos="100000">
                    <a:prstClr val="white">
                      <a:shade val="100000"/>
                      <a:satMod val="115000"/>
                    </a:prstClr>
                  </a:gs>
                </a:gsLst>
                <a:lin ang="16200000" scaled="1"/>
                <a:tileRect/>
              </a:gradFill>
              <a:effectLst>
                <a:outerShdw blurRad="266700" dir="5400000" algn="t" rotWithShape="0">
                  <a:prstClr val="black"/>
                </a:outerShdw>
              </a:effectLst>
              <a:uLnTx/>
              <a:uFillTx/>
              <a:latin typeface="Segoe"/>
              <a:ea typeface="+mn-ea"/>
              <a:cs typeface="Arial" charset="0"/>
            </a:endParaRPr>
          </a:p>
          <a:p>
            <a:pPr marL="231775" marR="0" lvl="0" indent="-231775" algn="l" defTabSz="457200" rtl="0" eaLnBrk="1" fontAlgn="base" latinLnBrk="0" hangingPunct="1">
              <a:lnSpc>
                <a:spcPct val="80000"/>
              </a:lnSpc>
              <a:spcBef>
                <a:spcPct val="0"/>
              </a:spcBef>
              <a:spcAft>
                <a:spcPts val="600"/>
              </a:spcAft>
              <a:buClr>
                <a:srgbClr val="FFFFFF"/>
              </a:buClr>
              <a:buSzPct val="80000"/>
              <a:buFontTx/>
              <a:buBlip>
                <a:blip r:embed="rId16"/>
              </a:buBlip>
              <a:tabLst/>
              <a:defRPr/>
            </a:pPr>
            <a:r>
              <a:rPr kumimoji="0" lang="zh-TW" altLang="en-US" sz="1600" b="1" i="0" u="none" strike="noStrike" kern="1200" cap="none" spc="-100" normalizeH="0" baseline="0" noProof="0" dirty="0" smtClean="0">
                <a:ln w="3175">
                  <a:noFill/>
                </a:ln>
                <a:gradFill flip="none" rotWithShape="1">
                  <a:gsLst>
                    <a:gs pos="0">
                      <a:srgbClr val="133872">
                        <a:lumMod val="40000"/>
                        <a:lumOff val="60000"/>
                      </a:srgbClr>
                    </a:gs>
                    <a:gs pos="100000">
                      <a:prstClr val="white">
                        <a:shade val="100000"/>
                        <a:satMod val="115000"/>
                      </a:prstClr>
                    </a:gs>
                  </a:gsLst>
                  <a:lin ang="16200000" scaled="1"/>
                  <a:tileRect/>
                </a:gradFill>
                <a:effectLst>
                  <a:outerShdw blurRad="266700" dir="5400000" algn="t" rotWithShape="0">
                    <a:prstClr val="black"/>
                  </a:outerShdw>
                </a:effectLst>
                <a:uLnTx/>
                <a:uFillTx/>
                <a:latin typeface="Segoe"/>
                <a:ea typeface="+mn-ea"/>
                <a:cs typeface="Arial" charset="0"/>
              </a:rPr>
              <a:t>效能報告及分析</a:t>
            </a:r>
            <a:endParaRPr kumimoji="0" lang="en-US" sz="1600" b="1" i="0" u="none" strike="noStrike" kern="1200" cap="none" spc="-100" normalizeH="0" baseline="0" noProof="0" dirty="0">
              <a:ln w="3175">
                <a:noFill/>
              </a:ln>
              <a:gradFill flip="none" rotWithShape="1">
                <a:gsLst>
                  <a:gs pos="0">
                    <a:srgbClr val="133872">
                      <a:lumMod val="40000"/>
                      <a:lumOff val="60000"/>
                    </a:srgbClr>
                  </a:gs>
                  <a:gs pos="100000">
                    <a:prstClr val="white">
                      <a:shade val="100000"/>
                      <a:satMod val="115000"/>
                    </a:prstClr>
                  </a:gs>
                </a:gsLst>
                <a:lin ang="16200000" scaled="1"/>
                <a:tileRect/>
              </a:gradFill>
              <a:effectLst>
                <a:outerShdw blurRad="266700" dir="5400000" algn="t" rotWithShape="0">
                  <a:prstClr val="black"/>
                </a:outerShdw>
              </a:effectLst>
              <a:uLnTx/>
              <a:uFillTx/>
              <a:latin typeface="Segoe"/>
              <a:ea typeface="+mn-ea"/>
              <a:cs typeface="Arial" charset="0"/>
            </a:endParaRPr>
          </a:p>
        </p:txBody>
      </p:sp>
      <p:grpSp>
        <p:nvGrpSpPr>
          <p:cNvPr id="113" name="Group 70"/>
          <p:cNvGrpSpPr/>
          <p:nvPr/>
        </p:nvGrpSpPr>
        <p:grpSpPr>
          <a:xfrm>
            <a:off x="1643042" y="3357562"/>
            <a:ext cx="5791200" cy="1066800"/>
            <a:chOff x="1676400" y="3352800"/>
            <a:chExt cx="5791200" cy="1066800"/>
          </a:xfrm>
        </p:grpSpPr>
        <p:sp>
          <p:nvSpPr>
            <p:cNvPr id="114" name="Rounded Rectangle 31"/>
            <p:cNvSpPr/>
            <p:nvPr/>
          </p:nvSpPr>
          <p:spPr>
            <a:xfrm>
              <a:off x="1676400" y="3352800"/>
              <a:ext cx="5791200" cy="1066800"/>
            </a:xfrm>
            <a:prstGeom prst="roundRect">
              <a:avLst>
                <a:gd name="adj" fmla="val 22478"/>
              </a:avLst>
            </a:prstGeom>
            <a:gradFill flip="none" rotWithShape="1">
              <a:gsLst>
                <a:gs pos="0">
                  <a:srgbClr val="009DD3">
                    <a:alpha val="55000"/>
                  </a:srgbClr>
                </a:gs>
                <a:gs pos="50000">
                  <a:srgbClr val="0E2852"/>
                </a:gs>
                <a:gs pos="100000">
                  <a:srgbClr val="133872"/>
                </a:gs>
              </a:gsLst>
              <a:lin ang="16200000" scaled="1"/>
              <a:tileRect/>
            </a:gradFill>
            <a:ln w="25400" cap="flat" cmpd="sng" algn="ctr">
              <a:noFill/>
              <a:prstDash val="solid"/>
            </a:ln>
            <a:effectLst/>
            <a:scene3d>
              <a:camera prst="orthographicFront">
                <a:rot lat="0" lon="0" rev="0"/>
              </a:camera>
              <a:lightRig rig="contrasting" dir="t">
                <a:rot lat="0" lon="0" rev="5400000"/>
              </a:lightRig>
            </a:scene3d>
            <a:sp3d prstMaterial="metal">
              <a:bevelT w="88900" h="88900"/>
            </a:sp3d>
          </p:spPr>
          <p:txBody>
            <a:bodyPr tIns="45720" rtlCol="0" anchor="ctr"/>
            <a:lstStyle/>
            <a:p>
              <a:pPr marL="0" marR="0" lvl="0" indent="0" algn="ctr" defTabSz="457200" rtl="0" eaLnBrk="1" fontAlgn="base" latinLnBrk="0" hangingPunct="1">
                <a:lnSpc>
                  <a:spcPct val="80000"/>
                </a:lnSpc>
                <a:spcBef>
                  <a:spcPct val="0"/>
                </a:spcBef>
                <a:spcAft>
                  <a:spcPct val="0"/>
                </a:spcAft>
                <a:buClrTx/>
                <a:buSzPct val="80000"/>
                <a:buFontTx/>
                <a:buNone/>
                <a:tabLst/>
                <a:defRPr/>
              </a:pPr>
              <a:r>
                <a:rPr kumimoji="0" lang="en-US" sz="2800" b="1" i="0" u="none" strike="noStrike" kern="1200" cap="none" spc="-100" normalizeH="0" baseline="0" noProof="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uLnTx/>
                  <a:uFillTx/>
                  <a:latin typeface="+mj-lt"/>
                  <a:ea typeface="+mn-ea"/>
                  <a:cs typeface="Arial" charset="0"/>
                </a:rPr>
                <a:t>Server Management</a:t>
              </a:r>
              <a:br>
                <a:rPr kumimoji="0" lang="en-US" sz="2800" b="1" i="0" u="none" strike="noStrike" kern="1200" cap="none" spc="-100" normalizeH="0" baseline="0" noProof="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uLnTx/>
                  <a:uFillTx/>
                  <a:latin typeface="+mj-lt"/>
                  <a:ea typeface="+mn-ea"/>
                  <a:cs typeface="Arial" charset="0"/>
                </a:rPr>
              </a:br>
              <a:r>
                <a:rPr kumimoji="0" lang="en-US" sz="2800" b="1" i="0" u="none" strike="noStrike" kern="1200" cap="none" spc="-100" normalizeH="0" baseline="0" noProof="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uLnTx/>
                  <a:uFillTx/>
                  <a:latin typeface="+mj-lt"/>
                  <a:ea typeface="+mn-ea"/>
                  <a:cs typeface="Arial" charset="0"/>
                </a:rPr>
                <a:t>Suite </a:t>
              </a:r>
              <a:r>
                <a:rPr kumimoji="0" lang="en-US" sz="2800" b="1" i="0" u="none" strike="noStrike" kern="1200" cap="none" spc="-100" normalizeH="0" baseline="0" noProof="0" dirty="0" smtClean="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uLnTx/>
                  <a:uFillTx/>
                  <a:latin typeface="+mj-lt"/>
                  <a:ea typeface="+mn-ea"/>
                  <a:cs typeface="Arial" charset="0"/>
                </a:rPr>
                <a:t>Enterprise (SMSE)</a:t>
              </a:r>
              <a:endParaRPr kumimoji="0" lang="en-US" sz="2800" b="1" i="0" u="none" strike="noStrike" kern="1200" cap="none" spc="-100" normalizeH="0" baseline="0" noProof="0" dirty="0">
                <a:ln w="3175">
                  <a:noFill/>
                </a:ln>
                <a:gradFill flip="none" rotWithShape="1">
                  <a:gsLst>
                    <a:gs pos="21000">
                      <a:srgbClr val="FFC000">
                        <a:shade val="30000"/>
                        <a:satMod val="115000"/>
                      </a:srgbClr>
                    </a:gs>
                    <a:gs pos="36000">
                      <a:srgbClr val="FFC000">
                        <a:shade val="67500"/>
                        <a:satMod val="115000"/>
                      </a:srgbClr>
                    </a:gs>
                    <a:gs pos="76000">
                      <a:srgbClr val="FFC000">
                        <a:shade val="100000"/>
                        <a:satMod val="115000"/>
                      </a:srgbClr>
                    </a:gs>
                  </a:gsLst>
                  <a:lin ang="16200000" scaled="1"/>
                  <a:tileRect/>
                </a:gradFill>
                <a:effectLst>
                  <a:outerShdw blurRad="152400" dist="38100" dir="5400000" algn="t" rotWithShape="0">
                    <a:prstClr val="black">
                      <a:alpha val="70000"/>
                    </a:prstClr>
                  </a:outerShdw>
                </a:effectLst>
                <a:uLnTx/>
                <a:uFillTx/>
                <a:latin typeface="+mj-lt"/>
                <a:ea typeface="+mn-ea"/>
                <a:cs typeface="Arial" charset="0"/>
              </a:endParaRPr>
            </a:p>
          </p:txBody>
        </p:sp>
        <p:sp>
          <p:nvSpPr>
            <p:cNvPr id="115" name="Rounded Rectangle 69"/>
            <p:cNvSpPr/>
            <p:nvPr/>
          </p:nvSpPr>
          <p:spPr>
            <a:xfrm>
              <a:off x="1704236" y="3406631"/>
              <a:ext cx="5727201" cy="640080"/>
            </a:xfrm>
            <a:prstGeom prst="roundRect">
              <a:avLst>
                <a:gd name="adj" fmla="val 34028"/>
              </a:avLst>
            </a:prstGeom>
            <a:gradFill rotWithShape="1">
              <a:gsLst>
                <a:gs pos="50000">
                  <a:sysClr val="window" lastClr="FFFFFF">
                    <a:alpha val="0"/>
                  </a:sysClr>
                </a:gs>
                <a:gs pos="100000">
                  <a:sysClr val="window" lastClr="FFFFFF">
                    <a:alpha val="50000"/>
                  </a:sysClr>
                </a:gs>
              </a:gsLst>
              <a:lin ang="16200000" scaled="0"/>
            </a:gradFill>
            <a:ln w="9525" cap="flat" cmpd="sng" algn="ctr">
              <a:noFill/>
              <a:prstDash val="solid"/>
            </a:ln>
            <a:effectLst/>
          </p:spPr>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j-lt"/>
                <a:ea typeface="+mn-ea"/>
                <a:cs typeface="+mn-cs"/>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1000"/>
                                        <p:tgtEl>
                                          <p:spTgt spid="80"/>
                                        </p:tgtEl>
                                      </p:cBhvr>
                                    </p:animEffect>
                                  </p:childTnLst>
                                </p:cTn>
                              </p:par>
                              <p:par>
                                <p:cTn id="8" presetID="10" presetClass="entr" presetSubtype="0" fill="hold" nodeType="withEffect">
                                  <p:stCondLst>
                                    <p:cond delay="500"/>
                                  </p:stCondLst>
                                  <p:childTnLst>
                                    <p:set>
                                      <p:cBhvr>
                                        <p:cTn id="9" dur="1" fill="hold">
                                          <p:stCondLst>
                                            <p:cond delay="0"/>
                                          </p:stCondLst>
                                        </p:cTn>
                                        <p:tgtEl>
                                          <p:spTgt spid="64"/>
                                        </p:tgtEl>
                                        <p:attrNameLst>
                                          <p:attrName>style.visibility</p:attrName>
                                        </p:attrNameLst>
                                      </p:cBhvr>
                                      <p:to>
                                        <p:strVal val="visible"/>
                                      </p:to>
                                    </p:set>
                                    <p:animEffect transition="in" filter="fade">
                                      <p:cBhvr>
                                        <p:cTn id="10" dur="1000"/>
                                        <p:tgtEl>
                                          <p:spTgt spid="64"/>
                                        </p:tgtEl>
                                      </p:cBhvr>
                                    </p:animEffect>
                                  </p:childTnLst>
                                </p:cTn>
                              </p:par>
                              <p:par>
                                <p:cTn id="11" presetID="10" presetClass="entr" presetSubtype="0" fill="hold" nodeType="withEffect">
                                  <p:stCondLst>
                                    <p:cond delay="900"/>
                                  </p:stCondLst>
                                  <p:childTnLst>
                                    <p:set>
                                      <p:cBhvr>
                                        <p:cTn id="12" dur="1" fill="hold">
                                          <p:stCondLst>
                                            <p:cond delay="0"/>
                                          </p:stCondLst>
                                        </p:cTn>
                                        <p:tgtEl>
                                          <p:spTgt spid="68"/>
                                        </p:tgtEl>
                                        <p:attrNameLst>
                                          <p:attrName>style.visibility</p:attrName>
                                        </p:attrNameLst>
                                      </p:cBhvr>
                                      <p:to>
                                        <p:strVal val="visible"/>
                                      </p:to>
                                    </p:set>
                                    <p:animEffect transition="in" filter="fade">
                                      <p:cBhvr>
                                        <p:cTn id="13" dur="1000"/>
                                        <p:tgtEl>
                                          <p:spTgt spid="68"/>
                                        </p:tgtEl>
                                      </p:cBhvr>
                                    </p:animEffect>
                                  </p:childTnLst>
                                </p:cTn>
                              </p:par>
                              <p:par>
                                <p:cTn id="14" presetID="10" presetClass="entr" presetSubtype="0" fill="hold" nodeType="withEffect">
                                  <p:stCondLst>
                                    <p:cond delay="1100"/>
                                  </p:stCondLst>
                                  <p:childTnLst>
                                    <p:set>
                                      <p:cBhvr>
                                        <p:cTn id="15" dur="1" fill="hold">
                                          <p:stCondLst>
                                            <p:cond delay="0"/>
                                          </p:stCondLst>
                                        </p:cTn>
                                        <p:tgtEl>
                                          <p:spTgt spid="72"/>
                                        </p:tgtEl>
                                        <p:attrNameLst>
                                          <p:attrName>style.visibility</p:attrName>
                                        </p:attrNameLst>
                                      </p:cBhvr>
                                      <p:to>
                                        <p:strVal val="visible"/>
                                      </p:to>
                                    </p:set>
                                    <p:animEffect transition="in" filter="fade">
                                      <p:cBhvr>
                                        <p:cTn id="16" dur="1000"/>
                                        <p:tgtEl>
                                          <p:spTgt spid="72"/>
                                        </p:tgtEl>
                                      </p:cBhvr>
                                    </p:animEffect>
                                  </p:childTnLst>
                                </p:cTn>
                              </p:par>
                              <p:par>
                                <p:cTn id="17" presetID="10" presetClass="entr" presetSubtype="0" fill="hold" nodeType="withEffect">
                                  <p:stCondLst>
                                    <p:cond delay="1400"/>
                                  </p:stCondLst>
                                  <p:childTnLst>
                                    <p:set>
                                      <p:cBhvr>
                                        <p:cTn id="18" dur="1" fill="hold">
                                          <p:stCondLst>
                                            <p:cond delay="0"/>
                                          </p:stCondLst>
                                        </p:cTn>
                                        <p:tgtEl>
                                          <p:spTgt spid="76"/>
                                        </p:tgtEl>
                                        <p:attrNameLst>
                                          <p:attrName>style.visibility</p:attrName>
                                        </p:attrNameLst>
                                      </p:cBhvr>
                                      <p:to>
                                        <p:strVal val="visible"/>
                                      </p:to>
                                    </p:set>
                                    <p:animEffect transition="in" filter="fade">
                                      <p:cBhvr>
                                        <p:cTn id="19" dur="1000"/>
                                        <p:tgtEl>
                                          <p:spTgt spid="76"/>
                                        </p:tgtEl>
                                      </p:cBhvr>
                                    </p:animEffect>
                                  </p:childTnLst>
                                </p:cTn>
                              </p:par>
                              <p:par>
                                <p:cTn id="20" presetID="10" presetClass="entr" presetSubtype="0" fill="hold" nodeType="withEffect">
                                  <p:stCondLst>
                                    <p:cond delay="140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childTnLst>
                                </p:cTn>
                              </p:par>
                            </p:childTnLst>
                          </p:cTn>
                        </p:par>
                        <p:par>
                          <p:cTn id="23" fill="hold">
                            <p:stCondLst>
                              <p:cond delay="2400"/>
                            </p:stCondLst>
                            <p:childTnLst>
                              <p:par>
                                <p:cTn id="24" presetID="23" presetClass="entr" presetSubtype="528" fill="hold" nodeType="afterEffect">
                                  <p:stCondLst>
                                    <p:cond delay="0"/>
                                  </p:stCondLst>
                                  <p:childTnLst>
                                    <p:set>
                                      <p:cBhvr>
                                        <p:cTn id="25" dur="1" fill="hold">
                                          <p:stCondLst>
                                            <p:cond delay="0"/>
                                          </p:stCondLst>
                                        </p:cTn>
                                        <p:tgtEl>
                                          <p:spTgt spid="99"/>
                                        </p:tgtEl>
                                        <p:attrNameLst>
                                          <p:attrName>style.visibility</p:attrName>
                                        </p:attrNameLst>
                                      </p:cBhvr>
                                      <p:to>
                                        <p:strVal val="visible"/>
                                      </p:to>
                                    </p:set>
                                    <p:anim calcmode="lin" valueType="num">
                                      <p:cBhvr>
                                        <p:cTn id="26" dur="500" fill="hold"/>
                                        <p:tgtEl>
                                          <p:spTgt spid="99"/>
                                        </p:tgtEl>
                                        <p:attrNameLst>
                                          <p:attrName>ppt_w</p:attrName>
                                        </p:attrNameLst>
                                      </p:cBhvr>
                                      <p:tavLst>
                                        <p:tav tm="0">
                                          <p:val>
                                            <p:fltVal val="0"/>
                                          </p:val>
                                        </p:tav>
                                        <p:tav tm="100000">
                                          <p:val>
                                            <p:strVal val="#ppt_w"/>
                                          </p:val>
                                        </p:tav>
                                      </p:tavLst>
                                    </p:anim>
                                    <p:anim calcmode="lin" valueType="num">
                                      <p:cBhvr>
                                        <p:cTn id="27" dur="500" fill="hold"/>
                                        <p:tgtEl>
                                          <p:spTgt spid="99"/>
                                        </p:tgtEl>
                                        <p:attrNameLst>
                                          <p:attrName>ppt_h</p:attrName>
                                        </p:attrNameLst>
                                      </p:cBhvr>
                                      <p:tavLst>
                                        <p:tav tm="0">
                                          <p:val>
                                            <p:fltVal val="0"/>
                                          </p:val>
                                        </p:tav>
                                        <p:tav tm="100000">
                                          <p:val>
                                            <p:strVal val="#ppt_h"/>
                                          </p:val>
                                        </p:tav>
                                      </p:tavLst>
                                    </p:anim>
                                    <p:anim calcmode="lin" valueType="num">
                                      <p:cBhvr>
                                        <p:cTn id="28" dur="500" fill="hold"/>
                                        <p:tgtEl>
                                          <p:spTgt spid="99"/>
                                        </p:tgtEl>
                                        <p:attrNameLst>
                                          <p:attrName>ppt_x</p:attrName>
                                        </p:attrNameLst>
                                      </p:cBhvr>
                                      <p:tavLst>
                                        <p:tav tm="0">
                                          <p:val>
                                            <p:fltVal val="0.5"/>
                                          </p:val>
                                        </p:tav>
                                        <p:tav tm="100000">
                                          <p:val>
                                            <p:strVal val="#ppt_x"/>
                                          </p:val>
                                        </p:tav>
                                      </p:tavLst>
                                    </p:anim>
                                    <p:anim calcmode="lin" valueType="num">
                                      <p:cBhvr>
                                        <p:cTn id="29" dur="500" fill="hold"/>
                                        <p:tgtEl>
                                          <p:spTgt spid="99"/>
                                        </p:tgtEl>
                                        <p:attrNameLst>
                                          <p:attrName>ppt_y</p:attrName>
                                        </p:attrNameLst>
                                      </p:cBhvr>
                                      <p:tavLst>
                                        <p:tav tm="0">
                                          <p:val>
                                            <p:fltVal val="0.5"/>
                                          </p:val>
                                        </p:tav>
                                        <p:tav tm="100000">
                                          <p:val>
                                            <p:strVal val="#ppt_y"/>
                                          </p:val>
                                        </p:tav>
                                      </p:tavLst>
                                    </p:anim>
                                  </p:childTnLst>
                                </p:cTn>
                              </p:par>
                              <p:par>
                                <p:cTn id="30" presetID="23" presetClass="entr" presetSubtype="528" fill="hold" nodeType="withEffect">
                                  <p:stCondLst>
                                    <p:cond delay="0"/>
                                  </p:stCondLst>
                                  <p:childTnLst>
                                    <p:set>
                                      <p:cBhvr>
                                        <p:cTn id="31" dur="1" fill="hold">
                                          <p:stCondLst>
                                            <p:cond delay="0"/>
                                          </p:stCondLst>
                                        </p:cTn>
                                        <p:tgtEl>
                                          <p:spTgt spid="95"/>
                                        </p:tgtEl>
                                        <p:attrNameLst>
                                          <p:attrName>style.visibility</p:attrName>
                                        </p:attrNameLst>
                                      </p:cBhvr>
                                      <p:to>
                                        <p:strVal val="visible"/>
                                      </p:to>
                                    </p:set>
                                    <p:anim calcmode="lin" valueType="num">
                                      <p:cBhvr>
                                        <p:cTn id="32" dur="500" fill="hold"/>
                                        <p:tgtEl>
                                          <p:spTgt spid="95"/>
                                        </p:tgtEl>
                                        <p:attrNameLst>
                                          <p:attrName>ppt_w</p:attrName>
                                        </p:attrNameLst>
                                      </p:cBhvr>
                                      <p:tavLst>
                                        <p:tav tm="0">
                                          <p:val>
                                            <p:fltVal val="0"/>
                                          </p:val>
                                        </p:tav>
                                        <p:tav tm="100000">
                                          <p:val>
                                            <p:strVal val="#ppt_w"/>
                                          </p:val>
                                        </p:tav>
                                      </p:tavLst>
                                    </p:anim>
                                    <p:anim calcmode="lin" valueType="num">
                                      <p:cBhvr>
                                        <p:cTn id="33" dur="500" fill="hold"/>
                                        <p:tgtEl>
                                          <p:spTgt spid="95"/>
                                        </p:tgtEl>
                                        <p:attrNameLst>
                                          <p:attrName>ppt_h</p:attrName>
                                        </p:attrNameLst>
                                      </p:cBhvr>
                                      <p:tavLst>
                                        <p:tav tm="0">
                                          <p:val>
                                            <p:fltVal val="0"/>
                                          </p:val>
                                        </p:tav>
                                        <p:tav tm="100000">
                                          <p:val>
                                            <p:strVal val="#ppt_h"/>
                                          </p:val>
                                        </p:tav>
                                      </p:tavLst>
                                    </p:anim>
                                    <p:anim calcmode="lin" valueType="num">
                                      <p:cBhvr>
                                        <p:cTn id="34" dur="500" fill="hold"/>
                                        <p:tgtEl>
                                          <p:spTgt spid="95"/>
                                        </p:tgtEl>
                                        <p:attrNameLst>
                                          <p:attrName>ppt_x</p:attrName>
                                        </p:attrNameLst>
                                      </p:cBhvr>
                                      <p:tavLst>
                                        <p:tav tm="0">
                                          <p:val>
                                            <p:fltVal val="0.5"/>
                                          </p:val>
                                        </p:tav>
                                        <p:tav tm="100000">
                                          <p:val>
                                            <p:strVal val="#ppt_x"/>
                                          </p:val>
                                        </p:tav>
                                      </p:tavLst>
                                    </p:anim>
                                    <p:anim calcmode="lin" valueType="num">
                                      <p:cBhvr>
                                        <p:cTn id="35" dur="500" fill="hold"/>
                                        <p:tgtEl>
                                          <p:spTgt spid="95"/>
                                        </p:tgtEl>
                                        <p:attrNameLst>
                                          <p:attrName>ppt_y</p:attrName>
                                        </p:attrNameLst>
                                      </p:cBhvr>
                                      <p:tavLst>
                                        <p:tav tm="0">
                                          <p:val>
                                            <p:fltVal val="0.5"/>
                                          </p:val>
                                        </p:tav>
                                        <p:tav tm="100000">
                                          <p:val>
                                            <p:strVal val="#ppt_y"/>
                                          </p:val>
                                        </p:tav>
                                      </p:tavLst>
                                    </p:anim>
                                  </p:childTnLst>
                                </p:cTn>
                              </p:par>
                              <p:par>
                                <p:cTn id="36" presetID="23" presetClass="entr" presetSubtype="528" fill="hold" nodeType="withEffect">
                                  <p:stCondLst>
                                    <p:cond delay="0"/>
                                  </p:stCondLst>
                                  <p:childTnLst>
                                    <p:set>
                                      <p:cBhvr>
                                        <p:cTn id="37" dur="1" fill="hold">
                                          <p:stCondLst>
                                            <p:cond delay="0"/>
                                          </p:stCondLst>
                                        </p:cTn>
                                        <p:tgtEl>
                                          <p:spTgt spid="106"/>
                                        </p:tgtEl>
                                        <p:attrNameLst>
                                          <p:attrName>style.visibility</p:attrName>
                                        </p:attrNameLst>
                                      </p:cBhvr>
                                      <p:to>
                                        <p:strVal val="visible"/>
                                      </p:to>
                                    </p:set>
                                    <p:anim calcmode="lin" valueType="num">
                                      <p:cBhvr>
                                        <p:cTn id="38" dur="500" fill="hold"/>
                                        <p:tgtEl>
                                          <p:spTgt spid="106"/>
                                        </p:tgtEl>
                                        <p:attrNameLst>
                                          <p:attrName>ppt_w</p:attrName>
                                        </p:attrNameLst>
                                      </p:cBhvr>
                                      <p:tavLst>
                                        <p:tav tm="0">
                                          <p:val>
                                            <p:fltVal val="0"/>
                                          </p:val>
                                        </p:tav>
                                        <p:tav tm="100000">
                                          <p:val>
                                            <p:strVal val="#ppt_w"/>
                                          </p:val>
                                        </p:tav>
                                      </p:tavLst>
                                    </p:anim>
                                    <p:anim calcmode="lin" valueType="num">
                                      <p:cBhvr>
                                        <p:cTn id="39" dur="500" fill="hold"/>
                                        <p:tgtEl>
                                          <p:spTgt spid="106"/>
                                        </p:tgtEl>
                                        <p:attrNameLst>
                                          <p:attrName>ppt_h</p:attrName>
                                        </p:attrNameLst>
                                      </p:cBhvr>
                                      <p:tavLst>
                                        <p:tav tm="0">
                                          <p:val>
                                            <p:fltVal val="0"/>
                                          </p:val>
                                        </p:tav>
                                        <p:tav tm="100000">
                                          <p:val>
                                            <p:strVal val="#ppt_h"/>
                                          </p:val>
                                        </p:tav>
                                      </p:tavLst>
                                    </p:anim>
                                    <p:anim calcmode="lin" valueType="num">
                                      <p:cBhvr>
                                        <p:cTn id="40" dur="500" fill="hold"/>
                                        <p:tgtEl>
                                          <p:spTgt spid="106"/>
                                        </p:tgtEl>
                                        <p:attrNameLst>
                                          <p:attrName>ppt_x</p:attrName>
                                        </p:attrNameLst>
                                      </p:cBhvr>
                                      <p:tavLst>
                                        <p:tav tm="0">
                                          <p:val>
                                            <p:fltVal val="0.5"/>
                                          </p:val>
                                        </p:tav>
                                        <p:tav tm="100000">
                                          <p:val>
                                            <p:strVal val="#ppt_x"/>
                                          </p:val>
                                        </p:tav>
                                      </p:tavLst>
                                    </p:anim>
                                    <p:anim calcmode="lin" valueType="num">
                                      <p:cBhvr>
                                        <p:cTn id="41" dur="500" fill="hold"/>
                                        <p:tgtEl>
                                          <p:spTgt spid="106"/>
                                        </p:tgtEl>
                                        <p:attrNameLst>
                                          <p:attrName>ppt_y</p:attrName>
                                        </p:attrNameLst>
                                      </p:cBhvr>
                                      <p:tavLst>
                                        <p:tav tm="0">
                                          <p:val>
                                            <p:fltVal val="0.5"/>
                                          </p:val>
                                        </p:tav>
                                        <p:tav tm="100000">
                                          <p:val>
                                            <p:strVal val="#ppt_y"/>
                                          </p:val>
                                        </p:tav>
                                      </p:tavLst>
                                    </p:anim>
                                  </p:childTnLst>
                                </p:cTn>
                              </p:par>
                              <p:par>
                                <p:cTn id="42" presetID="23" presetClass="entr" presetSubtype="528" fill="hold" nodeType="with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 calcmode="lin" valueType="num">
                                      <p:cBhvr>
                                        <p:cTn id="46" dur="500" fill="hold"/>
                                        <p:tgtEl>
                                          <p:spTgt spid="105"/>
                                        </p:tgtEl>
                                        <p:attrNameLst>
                                          <p:attrName>ppt_x</p:attrName>
                                        </p:attrNameLst>
                                      </p:cBhvr>
                                      <p:tavLst>
                                        <p:tav tm="0">
                                          <p:val>
                                            <p:fltVal val="0.5"/>
                                          </p:val>
                                        </p:tav>
                                        <p:tav tm="100000">
                                          <p:val>
                                            <p:strVal val="#ppt_x"/>
                                          </p:val>
                                        </p:tav>
                                      </p:tavLst>
                                    </p:anim>
                                    <p:anim calcmode="lin" valueType="num">
                                      <p:cBhvr>
                                        <p:cTn id="47" dur="500" fill="hold"/>
                                        <p:tgtEl>
                                          <p:spTgt spid="105"/>
                                        </p:tgtEl>
                                        <p:attrNameLst>
                                          <p:attrName>ppt_y</p:attrName>
                                        </p:attrNameLst>
                                      </p:cBhvr>
                                      <p:tavLst>
                                        <p:tav tm="0">
                                          <p:val>
                                            <p:fltVal val="0.5"/>
                                          </p:val>
                                        </p:tav>
                                        <p:tav tm="100000">
                                          <p:val>
                                            <p:strVal val="#ppt_y"/>
                                          </p:val>
                                        </p:tav>
                                      </p:tavLst>
                                    </p:anim>
                                  </p:childTnLst>
                                </p:cTn>
                              </p:par>
                              <p:par>
                                <p:cTn id="48" presetID="23" presetClass="entr" presetSubtype="528" fill="hold" nodeType="withEffect">
                                  <p:stCondLst>
                                    <p:cond delay="0"/>
                                  </p:stCondLst>
                                  <p:childTnLst>
                                    <p:set>
                                      <p:cBhvr>
                                        <p:cTn id="49" dur="1" fill="hold">
                                          <p:stCondLst>
                                            <p:cond delay="0"/>
                                          </p:stCondLst>
                                        </p:cTn>
                                        <p:tgtEl>
                                          <p:spTgt spid="92"/>
                                        </p:tgtEl>
                                        <p:attrNameLst>
                                          <p:attrName>style.visibility</p:attrName>
                                        </p:attrNameLst>
                                      </p:cBhvr>
                                      <p:to>
                                        <p:strVal val="visible"/>
                                      </p:to>
                                    </p:set>
                                    <p:anim calcmode="lin" valueType="num">
                                      <p:cBhvr>
                                        <p:cTn id="50" dur="500" fill="hold"/>
                                        <p:tgtEl>
                                          <p:spTgt spid="92"/>
                                        </p:tgtEl>
                                        <p:attrNameLst>
                                          <p:attrName>ppt_w</p:attrName>
                                        </p:attrNameLst>
                                      </p:cBhvr>
                                      <p:tavLst>
                                        <p:tav tm="0">
                                          <p:val>
                                            <p:fltVal val="0"/>
                                          </p:val>
                                        </p:tav>
                                        <p:tav tm="100000">
                                          <p:val>
                                            <p:strVal val="#ppt_w"/>
                                          </p:val>
                                        </p:tav>
                                      </p:tavLst>
                                    </p:anim>
                                    <p:anim calcmode="lin" valueType="num">
                                      <p:cBhvr>
                                        <p:cTn id="51" dur="500" fill="hold"/>
                                        <p:tgtEl>
                                          <p:spTgt spid="92"/>
                                        </p:tgtEl>
                                        <p:attrNameLst>
                                          <p:attrName>ppt_h</p:attrName>
                                        </p:attrNameLst>
                                      </p:cBhvr>
                                      <p:tavLst>
                                        <p:tav tm="0">
                                          <p:val>
                                            <p:fltVal val="0"/>
                                          </p:val>
                                        </p:tav>
                                        <p:tav tm="100000">
                                          <p:val>
                                            <p:strVal val="#ppt_h"/>
                                          </p:val>
                                        </p:tav>
                                      </p:tavLst>
                                    </p:anim>
                                    <p:anim calcmode="lin" valueType="num">
                                      <p:cBhvr>
                                        <p:cTn id="52" dur="500" fill="hold"/>
                                        <p:tgtEl>
                                          <p:spTgt spid="92"/>
                                        </p:tgtEl>
                                        <p:attrNameLst>
                                          <p:attrName>ppt_x</p:attrName>
                                        </p:attrNameLst>
                                      </p:cBhvr>
                                      <p:tavLst>
                                        <p:tav tm="0">
                                          <p:val>
                                            <p:fltVal val="0.5"/>
                                          </p:val>
                                        </p:tav>
                                        <p:tav tm="100000">
                                          <p:val>
                                            <p:strVal val="#ppt_x"/>
                                          </p:val>
                                        </p:tav>
                                      </p:tavLst>
                                    </p:anim>
                                    <p:anim calcmode="lin" valueType="num">
                                      <p:cBhvr>
                                        <p:cTn id="53" dur="500" fill="hold"/>
                                        <p:tgtEl>
                                          <p:spTgt spid="92"/>
                                        </p:tgtEl>
                                        <p:attrNameLst>
                                          <p:attrName>ppt_y</p:attrName>
                                        </p:attrNameLst>
                                      </p:cBhvr>
                                      <p:tavLst>
                                        <p:tav tm="0">
                                          <p:val>
                                            <p:fltVal val="0.5"/>
                                          </p:val>
                                        </p:tav>
                                        <p:tav tm="100000">
                                          <p:val>
                                            <p:strVal val="#ppt_y"/>
                                          </p:val>
                                        </p:tav>
                                      </p:tavLst>
                                    </p:anim>
                                  </p:childTnLst>
                                </p:cTn>
                              </p:par>
                            </p:childTnLst>
                          </p:cTn>
                        </p:par>
                        <p:par>
                          <p:cTn id="54" fill="hold">
                            <p:stCondLst>
                              <p:cond delay="2900"/>
                            </p:stCondLst>
                            <p:childTnLst>
                              <p:par>
                                <p:cTn id="55" presetID="22" presetClass="entr" presetSubtype="8" fill="hold"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wipe(left)">
                                      <p:cBhvr>
                                        <p:cTn id="57" dur="1000"/>
                                        <p:tgtEl>
                                          <p:spTgt spid="60"/>
                                        </p:tgtEl>
                                      </p:cBhvr>
                                    </p:animEffect>
                                  </p:childTnLst>
                                </p:cTn>
                              </p:par>
                            </p:childTnLst>
                          </p:cTn>
                        </p:par>
                        <p:par>
                          <p:cTn id="58" fill="hold">
                            <p:stCondLst>
                              <p:cond delay="3900"/>
                            </p:stCondLst>
                            <p:childTnLst>
                              <p:par>
                                <p:cTn id="59" presetID="22" presetClass="entr" presetSubtype="1" fill="hold"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wipe(up)">
                                      <p:cBhvr>
                                        <p:cTn id="61" dur="1000"/>
                                        <p:tgtEl>
                                          <p:spTgt spid="61"/>
                                        </p:tgtEl>
                                      </p:cBhvr>
                                    </p:animEffect>
                                  </p:childTnLst>
                                </p:cTn>
                              </p:par>
                            </p:childTnLst>
                          </p:cTn>
                        </p:par>
                        <p:par>
                          <p:cTn id="62" fill="hold">
                            <p:stCondLst>
                              <p:cond delay="4900"/>
                            </p:stCondLst>
                            <p:childTnLst>
                              <p:par>
                                <p:cTn id="63" presetID="22" presetClass="entr" presetSubtype="4"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wipe(down)">
                                      <p:cBhvr>
                                        <p:cTn id="65" dur="1000"/>
                                        <p:tgtEl>
                                          <p:spTgt spid="62"/>
                                        </p:tgtEl>
                                      </p:cBhvr>
                                    </p:animEffect>
                                  </p:childTnLst>
                                </p:cTn>
                              </p:par>
                            </p:childTnLst>
                          </p:cTn>
                        </p:par>
                        <p:par>
                          <p:cTn id="66" fill="hold">
                            <p:stCondLst>
                              <p:cond delay="5900"/>
                            </p:stCondLst>
                            <p:childTnLst>
                              <p:par>
                                <p:cTn id="67" presetID="22" presetClass="entr" presetSubtype="8" fill="hold" nodeType="afterEffect">
                                  <p:stCondLst>
                                    <p:cond delay="0"/>
                                  </p:stCondLst>
                                  <p:childTnLst>
                                    <p:set>
                                      <p:cBhvr>
                                        <p:cTn id="68" dur="1" fill="hold">
                                          <p:stCondLst>
                                            <p:cond delay="0"/>
                                          </p:stCondLst>
                                        </p:cTn>
                                        <p:tgtEl>
                                          <p:spTgt spid="63"/>
                                        </p:tgtEl>
                                        <p:attrNameLst>
                                          <p:attrName>style.visibility</p:attrName>
                                        </p:attrNameLst>
                                      </p:cBhvr>
                                      <p:to>
                                        <p:strVal val="visible"/>
                                      </p:to>
                                    </p:set>
                                    <p:animEffect transition="in" filter="wipe(left)">
                                      <p:cBhvr>
                                        <p:cTn id="69" dur="1000"/>
                                        <p:tgtEl>
                                          <p:spTgt spid="63"/>
                                        </p:tgtEl>
                                      </p:cBhvr>
                                    </p:animEffect>
                                  </p:childTnLst>
                                </p:cTn>
                              </p:par>
                            </p:childTnLst>
                          </p:cTn>
                        </p:par>
                        <p:par>
                          <p:cTn id="70" fill="hold">
                            <p:stCondLst>
                              <p:cond delay="6900"/>
                            </p:stCondLst>
                            <p:childTnLst>
                              <p:par>
                                <p:cTn id="71" presetID="10" presetClass="entr" presetSubtype="0"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Effect transition="in" filter="fade">
                                      <p:cBhvr>
                                        <p:cTn id="73" dur="2000"/>
                                        <p:tgtEl>
                                          <p:spTgt spid="89"/>
                                        </p:tgtEl>
                                      </p:cBhvr>
                                    </p:animEffect>
                                  </p:childTnLst>
                                </p:cTn>
                              </p:par>
                              <p:par>
                                <p:cTn id="74" presetID="10" presetClass="entr" presetSubtype="0" fill="hold" nodeType="withEffect">
                                  <p:stCondLst>
                                    <p:cond delay="0"/>
                                  </p:stCondLst>
                                  <p:childTnLst>
                                    <p:set>
                                      <p:cBhvr>
                                        <p:cTn id="75" dur="1" fill="hold">
                                          <p:stCondLst>
                                            <p:cond delay="0"/>
                                          </p:stCondLst>
                                        </p:cTn>
                                        <p:tgtEl>
                                          <p:spTgt spid="91"/>
                                        </p:tgtEl>
                                        <p:attrNameLst>
                                          <p:attrName>style.visibility</p:attrName>
                                        </p:attrNameLst>
                                      </p:cBhvr>
                                      <p:to>
                                        <p:strVal val="visible"/>
                                      </p:to>
                                    </p:set>
                                    <p:animEffect transition="in" filter="fade">
                                      <p:cBhvr>
                                        <p:cTn id="76" dur="2000"/>
                                        <p:tgtEl>
                                          <p:spTgt spid="91"/>
                                        </p:tgtEl>
                                      </p:cBhvr>
                                    </p:animEffect>
                                  </p:childTnLst>
                                </p:cTn>
                              </p:par>
                              <p:par>
                                <p:cTn id="77" presetID="10" presetClass="entr" presetSubtype="0" fill="hold" nodeType="withEffect">
                                  <p:stCondLst>
                                    <p:cond delay="0"/>
                                  </p:stCondLst>
                                  <p:childTnLst>
                                    <p:set>
                                      <p:cBhvr>
                                        <p:cTn id="78" dur="1" fill="hold">
                                          <p:stCondLst>
                                            <p:cond delay="0"/>
                                          </p:stCondLst>
                                        </p:cTn>
                                        <p:tgtEl>
                                          <p:spTgt spid="88"/>
                                        </p:tgtEl>
                                        <p:attrNameLst>
                                          <p:attrName>style.visibility</p:attrName>
                                        </p:attrNameLst>
                                      </p:cBhvr>
                                      <p:to>
                                        <p:strVal val="visible"/>
                                      </p:to>
                                    </p:set>
                                    <p:animEffect transition="in" filter="fade">
                                      <p:cBhvr>
                                        <p:cTn id="79" dur="2000"/>
                                        <p:tgtEl>
                                          <p:spTgt spid="88"/>
                                        </p:tgtEl>
                                      </p:cBhvr>
                                    </p:animEffect>
                                  </p:childTnLst>
                                </p:cTn>
                              </p:par>
                              <p:par>
                                <p:cTn id="80" presetID="10" presetClass="entr" presetSubtype="0" fill="hold" nodeType="withEffect">
                                  <p:stCondLst>
                                    <p:cond delay="0"/>
                                  </p:stCondLst>
                                  <p:childTnLst>
                                    <p:set>
                                      <p:cBhvr>
                                        <p:cTn id="81" dur="1" fill="hold">
                                          <p:stCondLst>
                                            <p:cond delay="0"/>
                                          </p:stCondLst>
                                        </p:cTn>
                                        <p:tgtEl>
                                          <p:spTgt spid="90"/>
                                        </p:tgtEl>
                                        <p:attrNameLst>
                                          <p:attrName>style.visibility</p:attrName>
                                        </p:attrNameLst>
                                      </p:cBhvr>
                                      <p:to>
                                        <p:strVal val="visible"/>
                                      </p:to>
                                    </p:set>
                                    <p:animEffect transition="in" filter="fade">
                                      <p:cBhvr>
                                        <p:cTn id="82" dur="2000"/>
                                        <p:tgtEl>
                                          <p:spTgt spid="90"/>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09"/>
                                        </p:tgtEl>
                                        <p:attrNameLst>
                                          <p:attrName>style.visibility</p:attrName>
                                        </p:attrNameLst>
                                      </p:cBhvr>
                                      <p:to>
                                        <p:strVal val="visible"/>
                                      </p:to>
                                    </p:set>
                                    <p:animEffect transition="in" filter="fade">
                                      <p:cBhvr>
                                        <p:cTn id="87" dur="500"/>
                                        <p:tgtEl>
                                          <p:spTgt spid="10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10"/>
                                        </p:tgtEl>
                                        <p:attrNameLst>
                                          <p:attrName>style.visibility</p:attrName>
                                        </p:attrNameLst>
                                      </p:cBhvr>
                                      <p:to>
                                        <p:strVal val="visible"/>
                                      </p:to>
                                    </p:set>
                                    <p:animEffect transition="in" filter="fade">
                                      <p:cBhvr>
                                        <p:cTn id="92" dur="500"/>
                                        <p:tgtEl>
                                          <p:spTgt spid="110"/>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12"/>
                                        </p:tgtEl>
                                        <p:attrNameLst>
                                          <p:attrName>style.visibility</p:attrName>
                                        </p:attrNameLst>
                                      </p:cBhvr>
                                      <p:to>
                                        <p:strVal val="visible"/>
                                      </p:to>
                                    </p:set>
                                    <p:animEffect transition="in" filter="fade">
                                      <p:cBhvr>
                                        <p:cTn id="97" dur="500"/>
                                        <p:tgtEl>
                                          <p:spTgt spid="112"/>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111"/>
                                        </p:tgtEl>
                                        <p:attrNameLst>
                                          <p:attrName>style.visibility</p:attrName>
                                        </p:attrNameLst>
                                      </p:cBhvr>
                                      <p:to>
                                        <p:strVal val="visible"/>
                                      </p:to>
                                    </p:set>
                                    <p:animEffect transition="in" filter="fade">
                                      <p:cBhvr>
                                        <p:cTn id="102" dur="500"/>
                                        <p:tgtEl>
                                          <p:spTgt spid="111"/>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xit" presetSubtype="0" fill="hold" grpId="1" nodeType="clickEffect">
                                  <p:stCondLst>
                                    <p:cond delay="0"/>
                                  </p:stCondLst>
                                  <p:childTnLst>
                                    <p:animEffect transition="out" filter="fade">
                                      <p:cBhvr>
                                        <p:cTn id="106" dur="2000"/>
                                        <p:tgtEl>
                                          <p:spTgt spid="110"/>
                                        </p:tgtEl>
                                      </p:cBhvr>
                                    </p:animEffect>
                                    <p:set>
                                      <p:cBhvr>
                                        <p:cTn id="107" dur="1" fill="hold">
                                          <p:stCondLst>
                                            <p:cond delay="1999"/>
                                          </p:stCondLst>
                                        </p:cTn>
                                        <p:tgtEl>
                                          <p:spTgt spid="110"/>
                                        </p:tgtEl>
                                        <p:attrNameLst>
                                          <p:attrName>style.visibility</p:attrName>
                                        </p:attrNameLst>
                                      </p:cBhvr>
                                      <p:to>
                                        <p:strVal val="hidden"/>
                                      </p:to>
                                    </p:set>
                                  </p:childTnLst>
                                </p:cTn>
                              </p:par>
                              <p:par>
                                <p:cTn id="108" presetID="10" presetClass="exit" presetSubtype="0" fill="hold" grpId="1" nodeType="withEffect">
                                  <p:stCondLst>
                                    <p:cond delay="0"/>
                                  </p:stCondLst>
                                  <p:childTnLst>
                                    <p:animEffect transition="out" filter="fade">
                                      <p:cBhvr>
                                        <p:cTn id="109" dur="2000"/>
                                        <p:tgtEl>
                                          <p:spTgt spid="109"/>
                                        </p:tgtEl>
                                      </p:cBhvr>
                                    </p:animEffect>
                                    <p:set>
                                      <p:cBhvr>
                                        <p:cTn id="110" dur="1" fill="hold">
                                          <p:stCondLst>
                                            <p:cond delay="1999"/>
                                          </p:stCondLst>
                                        </p:cTn>
                                        <p:tgtEl>
                                          <p:spTgt spid="109"/>
                                        </p:tgtEl>
                                        <p:attrNameLst>
                                          <p:attrName>style.visibility</p:attrName>
                                        </p:attrNameLst>
                                      </p:cBhvr>
                                      <p:to>
                                        <p:strVal val="hidden"/>
                                      </p:to>
                                    </p:set>
                                  </p:childTnLst>
                                </p:cTn>
                              </p:par>
                              <p:par>
                                <p:cTn id="111" presetID="10" presetClass="exit" presetSubtype="0" fill="hold" grpId="1" nodeType="withEffect">
                                  <p:stCondLst>
                                    <p:cond delay="0"/>
                                  </p:stCondLst>
                                  <p:childTnLst>
                                    <p:animEffect transition="out" filter="fade">
                                      <p:cBhvr>
                                        <p:cTn id="112" dur="2000"/>
                                        <p:tgtEl>
                                          <p:spTgt spid="111"/>
                                        </p:tgtEl>
                                      </p:cBhvr>
                                    </p:animEffect>
                                    <p:set>
                                      <p:cBhvr>
                                        <p:cTn id="113" dur="1" fill="hold">
                                          <p:stCondLst>
                                            <p:cond delay="1999"/>
                                          </p:stCondLst>
                                        </p:cTn>
                                        <p:tgtEl>
                                          <p:spTgt spid="111"/>
                                        </p:tgtEl>
                                        <p:attrNameLst>
                                          <p:attrName>style.visibility</p:attrName>
                                        </p:attrNameLst>
                                      </p:cBhvr>
                                      <p:to>
                                        <p:strVal val="hidden"/>
                                      </p:to>
                                    </p:set>
                                  </p:childTnLst>
                                </p:cTn>
                              </p:par>
                              <p:par>
                                <p:cTn id="114" presetID="10" presetClass="exit" presetSubtype="0" fill="hold" grpId="1" nodeType="withEffect">
                                  <p:stCondLst>
                                    <p:cond delay="0"/>
                                  </p:stCondLst>
                                  <p:childTnLst>
                                    <p:animEffect transition="out" filter="fade">
                                      <p:cBhvr>
                                        <p:cTn id="115" dur="2000"/>
                                        <p:tgtEl>
                                          <p:spTgt spid="112"/>
                                        </p:tgtEl>
                                      </p:cBhvr>
                                    </p:animEffect>
                                    <p:set>
                                      <p:cBhvr>
                                        <p:cTn id="116" dur="1" fill="hold">
                                          <p:stCondLst>
                                            <p:cond delay="1999"/>
                                          </p:stCondLst>
                                        </p:cTn>
                                        <p:tgtEl>
                                          <p:spTgt spid="112"/>
                                        </p:tgtEl>
                                        <p:attrNameLst>
                                          <p:attrName>style.visibility</p:attrName>
                                        </p:attrNameLst>
                                      </p:cBhvr>
                                      <p:to>
                                        <p:strVal val="hidden"/>
                                      </p:to>
                                    </p:set>
                                  </p:childTnLst>
                                </p:cTn>
                              </p:par>
                              <p:par>
                                <p:cTn id="117" presetID="10" presetClass="entr" presetSubtype="0" fill="hold" nodeType="withEffect">
                                  <p:stCondLst>
                                    <p:cond delay="0"/>
                                  </p:stCondLst>
                                  <p:childTnLst>
                                    <p:set>
                                      <p:cBhvr>
                                        <p:cTn id="118" dur="1" fill="hold">
                                          <p:stCondLst>
                                            <p:cond delay="0"/>
                                          </p:stCondLst>
                                        </p:cTn>
                                        <p:tgtEl>
                                          <p:spTgt spid="113"/>
                                        </p:tgtEl>
                                        <p:attrNameLst>
                                          <p:attrName>style.visibility</p:attrName>
                                        </p:attrNameLst>
                                      </p:cBhvr>
                                      <p:to>
                                        <p:strVal val="visible"/>
                                      </p:to>
                                    </p:set>
                                    <p:animEffect transition="in" filter="fade">
                                      <p:cBhvr>
                                        <p:cTn id="119" dur="2000"/>
                                        <p:tgtEl>
                                          <p:spTgt spid="113"/>
                                        </p:tgtEl>
                                      </p:cBhvr>
                                    </p:animEffect>
                                  </p:childTnLst>
                                </p:cTn>
                              </p:par>
                              <p:par>
                                <p:cTn id="120" presetID="10" presetClass="exit" presetSubtype="0" fill="hold" nodeType="withEffect">
                                  <p:stCondLst>
                                    <p:cond delay="0"/>
                                  </p:stCondLst>
                                  <p:childTnLst>
                                    <p:animEffect transition="out" filter="fade">
                                      <p:cBhvr>
                                        <p:cTn id="121" dur="2000"/>
                                        <p:tgtEl>
                                          <p:spTgt spid="90"/>
                                        </p:tgtEl>
                                      </p:cBhvr>
                                    </p:animEffect>
                                    <p:set>
                                      <p:cBhvr>
                                        <p:cTn id="122" dur="1" fill="hold">
                                          <p:stCondLst>
                                            <p:cond delay="1999"/>
                                          </p:stCondLst>
                                        </p:cTn>
                                        <p:tgtEl>
                                          <p:spTgt spid="90"/>
                                        </p:tgtEl>
                                        <p:attrNameLst>
                                          <p:attrName>style.visibility</p:attrName>
                                        </p:attrNameLst>
                                      </p:cBhvr>
                                      <p:to>
                                        <p:strVal val="hidden"/>
                                      </p:to>
                                    </p:set>
                                  </p:childTnLst>
                                </p:cTn>
                              </p:par>
                              <p:par>
                                <p:cTn id="123" presetID="10" presetClass="exit" presetSubtype="0" fill="hold" nodeType="withEffect">
                                  <p:stCondLst>
                                    <p:cond delay="0"/>
                                  </p:stCondLst>
                                  <p:childTnLst>
                                    <p:animEffect transition="out" filter="fade">
                                      <p:cBhvr>
                                        <p:cTn id="124" dur="2000"/>
                                        <p:tgtEl>
                                          <p:spTgt spid="91"/>
                                        </p:tgtEl>
                                      </p:cBhvr>
                                    </p:animEffect>
                                    <p:set>
                                      <p:cBhvr>
                                        <p:cTn id="125" dur="1" fill="hold">
                                          <p:stCondLst>
                                            <p:cond delay="1999"/>
                                          </p:stCondLst>
                                        </p:cTn>
                                        <p:tgtEl>
                                          <p:spTgt spid="91"/>
                                        </p:tgtEl>
                                        <p:attrNameLst>
                                          <p:attrName>style.visibility</p:attrName>
                                        </p:attrNameLst>
                                      </p:cBhvr>
                                      <p:to>
                                        <p:strVal val="hidden"/>
                                      </p:to>
                                    </p:set>
                                  </p:childTnLst>
                                </p:cTn>
                              </p:par>
                              <p:par>
                                <p:cTn id="126" presetID="10" presetClass="exit" presetSubtype="0" fill="hold" nodeType="withEffect">
                                  <p:stCondLst>
                                    <p:cond delay="0"/>
                                  </p:stCondLst>
                                  <p:childTnLst>
                                    <p:animEffect transition="out" filter="fade">
                                      <p:cBhvr>
                                        <p:cTn id="127" dur="2000"/>
                                        <p:tgtEl>
                                          <p:spTgt spid="89"/>
                                        </p:tgtEl>
                                      </p:cBhvr>
                                    </p:animEffect>
                                    <p:set>
                                      <p:cBhvr>
                                        <p:cTn id="128" dur="1" fill="hold">
                                          <p:stCondLst>
                                            <p:cond delay="1999"/>
                                          </p:stCondLst>
                                        </p:cTn>
                                        <p:tgtEl>
                                          <p:spTgt spid="89"/>
                                        </p:tgtEl>
                                        <p:attrNameLst>
                                          <p:attrName>style.visibility</p:attrName>
                                        </p:attrNameLst>
                                      </p:cBhvr>
                                      <p:to>
                                        <p:strVal val="hidden"/>
                                      </p:to>
                                    </p:set>
                                  </p:childTnLst>
                                </p:cTn>
                              </p:par>
                              <p:par>
                                <p:cTn id="129" presetID="10" presetClass="exit" presetSubtype="0" fill="hold" nodeType="withEffect">
                                  <p:stCondLst>
                                    <p:cond delay="0"/>
                                  </p:stCondLst>
                                  <p:childTnLst>
                                    <p:animEffect transition="out" filter="fade">
                                      <p:cBhvr>
                                        <p:cTn id="130" dur="2000"/>
                                        <p:tgtEl>
                                          <p:spTgt spid="88"/>
                                        </p:tgtEl>
                                      </p:cBhvr>
                                    </p:animEffect>
                                    <p:set>
                                      <p:cBhvr>
                                        <p:cTn id="131" dur="1" fill="hold">
                                          <p:stCondLst>
                                            <p:cond delay="1999"/>
                                          </p:stCondLst>
                                        </p:cTn>
                                        <p:tgtEl>
                                          <p:spTgt spid="88"/>
                                        </p:tgtEl>
                                        <p:attrNameLst>
                                          <p:attrName>style.visibility</p:attrName>
                                        </p:attrNameLst>
                                      </p:cBhvr>
                                      <p:to>
                                        <p:strVal val="hidden"/>
                                      </p:to>
                                    </p:set>
                                  </p:childTnLst>
                                </p:cTn>
                              </p:par>
                              <p:par>
                                <p:cTn id="132" presetID="0" presetClass="path" presetSubtype="0" accel="50000" decel="50000" fill="hold" nodeType="withEffect">
                                  <p:stCondLst>
                                    <p:cond delay="0"/>
                                  </p:stCondLst>
                                  <p:childTnLst>
                                    <p:animMotion origin="layout" path="M 4.16667E-6 7.40741E-7 L -0.24167 0.32963 " pathEditMode="relative" rAng="0" ptsTypes="AA">
                                      <p:cBhvr>
                                        <p:cTn id="133" dur="2000" fill="hold"/>
                                        <p:tgtEl>
                                          <p:spTgt spid="91"/>
                                        </p:tgtEl>
                                        <p:attrNameLst>
                                          <p:attrName>ppt_x</p:attrName>
                                          <p:attrName>ppt_y</p:attrName>
                                        </p:attrNameLst>
                                      </p:cBhvr>
                                      <p:rCtr x="-121" y="165"/>
                                    </p:animMotion>
                                  </p:childTnLst>
                                </p:cTn>
                              </p:par>
                              <p:par>
                                <p:cTn id="134" presetID="0" presetClass="path" presetSubtype="0" accel="50000" decel="50000" fill="hold" nodeType="withEffect">
                                  <p:stCondLst>
                                    <p:cond delay="0"/>
                                  </p:stCondLst>
                                  <p:childTnLst>
                                    <p:animMotion origin="layout" path="M -3.05556E-6 -2.59259E-6 L -0.2684 -0.34676 " pathEditMode="relative" rAng="0" ptsTypes="AA">
                                      <p:cBhvr>
                                        <p:cTn id="135" dur="2000" fill="hold"/>
                                        <p:tgtEl>
                                          <p:spTgt spid="90"/>
                                        </p:tgtEl>
                                        <p:attrNameLst>
                                          <p:attrName>ppt_x</p:attrName>
                                          <p:attrName>ppt_y</p:attrName>
                                        </p:attrNameLst>
                                      </p:cBhvr>
                                      <p:rCtr x="-134" y="-173"/>
                                    </p:animMotion>
                                  </p:childTnLst>
                                </p:cTn>
                              </p:par>
                              <p:par>
                                <p:cTn id="136" presetID="56" presetClass="path" presetSubtype="0" accel="50000" decel="50000" fill="hold" nodeType="withEffect">
                                  <p:stCondLst>
                                    <p:cond delay="0"/>
                                  </p:stCondLst>
                                  <p:childTnLst>
                                    <p:animMotion origin="layout" path="M 0 0  L 0.25 -0.33333  E" pathEditMode="relative" ptsTypes="">
                                      <p:cBhvr>
                                        <p:cTn id="137" dur="2000" fill="hold"/>
                                        <p:tgtEl>
                                          <p:spTgt spid="88"/>
                                        </p:tgtEl>
                                        <p:attrNameLst>
                                          <p:attrName>ppt_x</p:attrName>
                                          <p:attrName>ppt_y</p:attrName>
                                        </p:attrNameLst>
                                      </p:cBhvr>
                                    </p:animMotion>
                                  </p:childTnLst>
                                </p:cTn>
                              </p:par>
                              <p:par>
                                <p:cTn id="138" presetID="49" presetClass="path" presetSubtype="0" accel="50000" decel="50000" fill="hold" nodeType="withEffect">
                                  <p:stCondLst>
                                    <p:cond delay="0"/>
                                  </p:stCondLst>
                                  <p:childTnLst>
                                    <p:animMotion origin="layout" path="M 0 0  L 0.25 0.33333  E" pathEditMode="relative" ptsTypes="">
                                      <p:cBhvr>
                                        <p:cTn id="139" dur="2000" fill="hold"/>
                                        <p:tgtEl>
                                          <p:spTgt spid="89"/>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09" grpId="1" animBg="1"/>
      <p:bldP spid="110" grpId="0" animBg="1"/>
      <p:bldP spid="110" grpId="1" animBg="1"/>
      <p:bldP spid="111" grpId="0" animBg="1"/>
      <p:bldP spid="111" grpId="1" animBg="1"/>
      <p:bldP spid="112" grpId="0" animBg="1"/>
      <p:bldP spid="112"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9|1.4|3.5|35|87|101|73.9"/>
</p:tagLst>
</file>

<file path=ppt/theme/theme1.xml><?xml version="1.0" encoding="utf-8"?>
<a:theme xmlns:a="http://schemas.openxmlformats.org/drawingml/2006/main" name="Green IT">
  <a:themeElements>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自訂 1">
      <a:majorFont>
        <a:latin typeface="Calibri"/>
        <a:ea typeface="微軟正黑體"/>
        <a:cs typeface=""/>
      </a:majorFont>
      <a:minorFont>
        <a:latin typeface="Calibri"/>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themeOverride>
</file>

<file path=docProps/app.xml><?xml version="1.0" encoding="utf-8"?>
<Properties xmlns="http://schemas.openxmlformats.org/officeDocument/2006/extended-properties" xmlns:vt="http://schemas.openxmlformats.org/officeDocument/2006/docPropsVTypes">
  <Template/>
  <TotalTime>1849</TotalTime>
  <Words>1768</Words>
  <Application>Microsoft Office PowerPoint</Application>
  <PresentationFormat>如螢幕大小 (4:3)</PresentationFormat>
  <Paragraphs>418</Paragraphs>
  <Slides>41</Slides>
  <Notes>19</Notes>
  <HiddenSlides>0</HiddenSlides>
  <MMClips>0</MMClips>
  <ScaleCrop>false</ScaleCrop>
  <HeadingPairs>
    <vt:vector size="4" baseType="variant">
      <vt:variant>
        <vt:lpstr>佈景主題</vt:lpstr>
      </vt:variant>
      <vt:variant>
        <vt:i4>1</vt:i4>
      </vt:variant>
      <vt:variant>
        <vt:lpstr>投影片標題</vt:lpstr>
      </vt:variant>
      <vt:variant>
        <vt:i4>41</vt:i4>
      </vt:variant>
    </vt:vector>
  </HeadingPairs>
  <TitlesOfParts>
    <vt:vector size="42" baseType="lpstr">
      <vt:lpstr>Green IT</vt:lpstr>
      <vt:lpstr>虛實世界，彈指之間。如何運用  Server Management Suite Enterprise  做好實體/虛擬主機的全方位管理</vt:lpstr>
      <vt:lpstr>共識? 宿命?</vt:lpstr>
      <vt:lpstr>可是…任務與工作這麼多…</vt:lpstr>
      <vt:lpstr>願景 - Dynamic IT/Data Center</vt:lpstr>
      <vt:lpstr>Microsoft Virtualization</vt:lpstr>
      <vt:lpstr>Windows Server 2008/Hyper-V Server 2008 的虛擬化授權差異</vt:lpstr>
      <vt:lpstr>虛擬化之後改變與未改變了什麼?</vt:lpstr>
      <vt:lpstr>Hyper-V Manager</vt:lpstr>
      <vt:lpstr>無論實/虛 Server Lifecycle – 需要全方位管理</vt:lpstr>
      <vt:lpstr>System Center 解決方案 People, process, &amp; technology</vt:lpstr>
      <vt:lpstr>SMSE 的主要功能</vt:lpstr>
      <vt:lpstr>SMSE 的產品組合與授權方式</vt:lpstr>
      <vt:lpstr>1. 異質虛擬資料中心集中管理方案</vt:lpstr>
      <vt:lpstr>SCVMM 2008 的架構</vt:lpstr>
      <vt:lpstr>SCVMM 一目瞭然的MMC管理界面</vt:lpstr>
      <vt:lpstr>投影片 16</vt:lpstr>
      <vt:lpstr>SCVMM  Web 管理界面</vt:lpstr>
      <vt:lpstr>再次提醒: 該做的還是得做!</vt:lpstr>
      <vt:lpstr>虛擬化前/後可能面臨的挑戰..</vt:lpstr>
      <vt:lpstr>實虛間的資源分配該如何拿捏?</vt:lpstr>
      <vt:lpstr>常見的管理難題與挑戰</vt:lpstr>
      <vt:lpstr>無論實/虛… 穩定的環境終究還是王道</vt:lpstr>
      <vt:lpstr>2. 端對端監測 – 確保IT服務可用 Proactive platform, application and service-level monitoring</vt:lpstr>
      <vt:lpstr>無論實/虛..盡入眼簾</vt:lpstr>
      <vt:lpstr>無論實/虛..盡在掌控之中</vt:lpstr>
      <vt:lpstr>SCVMM + SCOM 效能及資源最佳化 (PRO)</vt:lpstr>
      <vt:lpstr>關於效能及資源最佳化 (PRO)</vt:lpstr>
      <vt:lpstr>SCOM PRO 警訊</vt:lpstr>
      <vt:lpstr>SCVMM 的 PRO 提示</vt:lpstr>
      <vt:lpstr>無論遠近…服務/業務優先</vt:lpstr>
      <vt:lpstr>Live Maps for SCOM 2007</vt:lpstr>
      <vt:lpstr>無需多說…但憑數據</vt:lpstr>
      <vt:lpstr>3. 組態管理解決方案 Automated provisioning and server consolidation through virtualization</vt:lpstr>
      <vt:lpstr>Offline Virtual Machine Servicing Solution Accelerator</vt:lpstr>
      <vt:lpstr>SCVMM+ SCCM Offline VM Patching</vt:lpstr>
      <vt:lpstr>4. 資料保護及復原解決方案 Backup &amp; restore and business continuity through virtualization mgmt</vt:lpstr>
      <vt:lpstr>投影片 37</vt:lpstr>
      <vt:lpstr>藉 VMM+ DPM 備援</vt:lpstr>
      <vt:lpstr>SCOM+DPM 完整的監測/備份及復原紀錄</vt:lpstr>
      <vt:lpstr>投影片 40</vt:lpstr>
      <vt:lpstr>更多參考資訊…</vt:lpstr>
    </vt:vector>
  </TitlesOfParts>
  <Company>fs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Microsoft Virtualization Day</dc:title>
  <dc:creator>Frank Chou</dc:creator>
  <cp:lastModifiedBy>frankcho</cp:lastModifiedBy>
  <cp:revision>236</cp:revision>
  <dcterms:created xsi:type="dcterms:W3CDTF">2008-10-01T05:02:48Z</dcterms:created>
  <dcterms:modified xsi:type="dcterms:W3CDTF">2008-10-16T04:37:31Z</dcterms:modified>
</cp:coreProperties>
</file>