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2.xml" ContentType="application/vnd.openxmlformats-officedocument.presentationml.tags+xml"/>
  <Override PartName="/ppt/notesSlides/notesSlide6.xml" ContentType="application/vnd.openxmlformats-officedocument.presentationml.notesSlide+xml"/>
  <Override PartName="/ppt/tags/tag3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4.xml" ContentType="application/vnd.openxmlformats-officedocument.presentationml.tags+xml"/>
  <Override PartName="/ppt/notesSlides/notesSlide9.xml" ContentType="application/vnd.openxmlformats-officedocument.presentationml.notesSlide+xml"/>
  <Override PartName="/ppt/tags/tag5.xml" ContentType="application/vnd.openxmlformats-officedocument.presentationml.tags+xml"/>
  <Override PartName="/ppt/notesSlides/notesSlide10.xml" ContentType="application/vnd.openxmlformats-officedocument.presentationml.notesSlide+xml"/>
  <Override PartName="/ppt/tags/tag6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7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5"/>
  </p:sldMasterIdLst>
  <p:notesMasterIdLst>
    <p:notesMasterId r:id="rId22"/>
  </p:notesMasterIdLst>
  <p:handoutMasterIdLst>
    <p:handoutMasterId r:id="rId23"/>
  </p:handoutMasterIdLst>
  <p:sldIdLst>
    <p:sldId id="257" r:id="rId6"/>
    <p:sldId id="307" r:id="rId7"/>
    <p:sldId id="394" r:id="rId8"/>
    <p:sldId id="384" r:id="rId9"/>
    <p:sldId id="385" r:id="rId10"/>
    <p:sldId id="395" r:id="rId11"/>
    <p:sldId id="396" r:id="rId12"/>
    <p:sldId id="311" r:id="rId13"/>
    <p:sldId id="400" r:id="rId14"/>
    <p:sldId id="401" r:id="rId15"/>
    <p:sldId id="390" r:id="rId16"/>
    <p:sldId id="341" r:id="rId17"/>
    <p:sldId id="392" r:id="rId18"/>
    <p:sldId id="403" r:id="rId19"/>
    <p:sldId id="345" r:id="rId20"/>
    <p:sldId id="349" r:id="rId21"/>
  </p:sldIdLst>
  <p:sldSz cx="9144000" cy="6858000" type="screen4x3"/>
  <p:notesSz cx="6858000" cy="9144000"/>
  <p:embeddedFontLst>
    <p:embeddedFont>
      <p:font typeface="メイリオ" pitchFamily="50" charset="-128"/>
      <p:regular r:id="rId24"/>
      <p:bold r:id="rId25"/>
      <p:italic r:id="rId26"/>
      <p:boldItalic r:id="rId27"/>
    </p:embeddedFont>
    <p:embeddedFont>
      <p:font typeface="Verdana" pitchFamily="34" charset="0"/>
      <p:regular r:id="rId28"/>
      <p:bold r:id="rId29"/>
      <p:italic r:id="rId30"/>
      <p:boldItalic r:id="rId31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8" name="作成者" initials="A" lastIdx="0" clrIdx="8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bw" frameSlides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xmlns:mc="http://schemas.openxmlformats.org/markup-compatibility/2006" xmlns:a14="http://schemas.microsoft.com/office/drawing/2010/main" val="FF0000" mc:Ignorable="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xmlns:mc="http://schemas.openxmlformats.org/markup-compatibility/2006" xmlns:a14="http://schemas.microsoft.com/office/drawing/2010/main" val="FFCC00" mc:Ignorable=""/>
    <a:srgbClr xmlns:mc="http://schemas.openxmlformats.org/markup-compatibility/2006" xmlns:a14="http://schemas.microsoft.com/office/drawing/2010/main" val="FF00FF" mc:Ignorable=""/>
    <a:srgbClr xmlns:mc="http://schemas.openxmlformats.org/markup-compatibility/2006" xmlns:a14="http://schemas.microsoft.com/office/drawing/2010/main" val="FF7C80" mc:Ignorable=""/>
    <a:srgbClr xmlns:mc="http://schemas.openxmlformats.org/markup-compatibility/2006" xmlns:a14="http://schemas.microsoft.com/office/drawing/2010/main" val="FFFFFF" mc:Ignorable=""/>
    <a:srgbClr xmlns:mc="http://schemas.openxmlformats.org/markup-compatibility/2006" xmlns:a14="http://schemas.microsoft.com/office/drawing/2010/main" val="000000" mc:Ignorable=""/>
    <a:srgbClr xmlns:mc="http://schemas.openxmlformats.org/markup-compatibility/2006" xmlns:a14="http://schemas.microsoft.com/office/drawing/2010/main" val="811102" mc:Ignorable=""/>
    <a:srgbClr xmlns:mc="http://schemas.openxmlformats.org/markup-compatibility/2006" xmlns:a14="http://schemas.microsoft.com/office/drawing/2010/main" val="509AD3" mc:Ignorable="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602" autoAdjust="0"/>
    <p:restoredTop sz="86163" autoAdjust="0"/>
  </p:normalViewPr>
  <p:slideViewPr>
    <p:cSldViewPr snapToGrid="0">
      <p:cViewPr varScale="1">
        <p:scale>
          <a:sx n="76" d="100"/>
          <a:sy n="76" d="100"/>
        </p:scale>
        <p:origin x="-69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-1800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font" Target="fonts/font3.fntdata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font" Target="fonts/font2.fntdata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font" Target="fonts/font6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1.fntdata"/><Relationship Id="rId32" Type="http://schemas.openxmlformats.org/officeDocument/2006/relationships/commentAuthors" Target="commentAuthor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handoutMaster" Target="handoutMasters/handoutMaster1.xml"/><Relationship Id="rId28" Type="http://schemas.openxmlformats.org/officeDocument/2006/relationships/font" Target="fonts/font5.fntdata"/><Relationship Id="rId36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font" Target="fonts/font8.fntdata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851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 b="1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Verdana" pitchFamily="34" charset="0"/>
                <a:cs typeface="Arial" charset="0"/>
              </a:defRPr>
            </a:lvl1pPr>
          </a:lstStyle>
          <a:p>
            <a:r>
              <a:rPr lang="en-US" altLang="ja-JP"/>
              <a:t>Microsoft TechNet Seminar 2006 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 b="1">
                <a:latin typeface="Verdana" pitchFamily="34" charset="0"/>
              </a:defRPr>
            </a:lvl1pPr>
          </a:lstStyle>
          <a:p>
            <a:endParaRPr lang="en-US" altLang="ja-JP"/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900" b="1">
                <a:latin typeface="Verdana" pitchFamily="34" charset="0"/>
              </a:defRPr>
            </a:lvl1pPr>
          </a:lstStyle>
          <a:p>
            <a:r>
              <a:rPr lang="en-US" altLang="ja-JP"/>
              <a:t>Seminar Name</a:t>
            </a:r>
            <a:endParaRPr lang="en-US" altLang="ja-JP">
              <a:cs typeface="Arial" charset="0"/>
            </a:endParaRPr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900" b="1">
                <a:latin typeface="Verdana" pitchFamily="34" charset="0"/>
              </a:defRPr>
            </a:lvl1pPr>
          </a:lstStyle>
          <a:p>
            <a:fld id="{E781E28C-89E6-4662-A3C8-C74F6E95A8BB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61287277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 b="1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Verdana" pitchFamily="34" charset="0"/>
                <a:cs typeface="Arial" charset="0"/>
              </a:defRPr>
            </a:lvl1pPr>
          </a:lstStyle>
          <a:p>
            <a:r>
              <a:rPr lang="en-US" altLang="ja-JP"/>
              <a:t>Microsoft TechNet Seminar 2006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 b="1">
                <a:latin typeface="Verdana" pitchFamily="34" charset="0"/>
              </a:defRPr>
            </a:lvl1pPr>
          </a:lstStyle>
          <a:p>
            <a:endParaRPr lang="en-US" altLang="ja-JP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xmlns:mc="http://schemas.openxmlformats.org/markup-compatibility/2006" xmlns:a14="http://schemas.microsoft.com/office/drawing/2010/main" val="000000" mc:Ignorable=""/>
            </a:solidFill>
            <a:miter lim="800000"/>
            <a:headEnd/>
            <a:tailEnd/>
          </a:ln>
          <a:effectLst/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900" b="1">
                <a:latin typeface="Verdana" pitchFamily="34" charset="0"/>
              </a:defRPr>
            </a:lvl1pPr>
          </a:lstStyle>
          <a:p>
            <a:r>
              <a:rPr lang="en-US" altLang="ja-JP"/>
              <a:t>Seminar Name</a:t>
            </a: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900" b="1">
                <a:latin typeface="Verdana" pitchFamily="34" charset="0"/>
              </a:defRPr>
            </a:lvl1pPr>
          </a:lstStyle>
          <a:p>
            <a:fld id="{3B67E33C-E906-4EB2-B248-4D426C4C293C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68723145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129AF9-0DF5-4D75-A85A-C9B289C7B7C1}" type="slidenum">
              <a:rPr lang="en-US" altLang="ja-JP"/>
              <a:pPr/>
              <a:t>1</a:t>
            </a:fld>
            <a:endParaRPr lang="en-US" altLang="ja-JP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smtClean="0"/>
          </a:p>
          <a:p>
            <a:endParaRPr lang="en-US" baseline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67E33C-E906-4EB2-B248-4D426C4C293C}" type="slidenum">
              <a:rPr lang="en-US" altLang="ja-JP" smtClean="0"/>
              <a:pPr/>
              <a:t>10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67E33C-E906-4EB2-B248-4D426C4C293C}" type="slidenum">
              <a:rPr lang="en-US" altLang="ja-JP" smtClean="0"/>
              <a:pPr/>
              <a:t>11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67E33C-E906-4EB2-B248-4D426C4C293C}" type="slidenum">
              <a:rPr lang="en-US" altLang="ja-JP" smtClean="0"/>
              <a:pPr/>
              <a:t>12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67E33C-E906-4EB2-B248-4D426C4C293C}" type="slidenum">
              <a:rPr lang="en-US" altLang="ja-JP" smtClean="0"/>
              <a:pPr/>
              <a:t>13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67E33C-E906-4EB2-B248-4D426C4C293C}" type="slidenum">
              <a:rPr lang="en-US" altLang="ja-JP" smtClean="0"/>
              <a:pPr/>
              <a:t>14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67E33C-E906-4EB2-B248-4D426C4C293C}" type="slidenum">
              <a:rPr lang="en-US" altLang="ja-JP" smtClean="0"/>
              <a:pPr/>
              <a:t>15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272B82-B023-4B06-AD2C-CCC7D3720F54}" type="slidenum">
              <a:rPr lang="en-US" altLang="ja-JP"/>
              <a:pPr/>
              <a:t>16</a:t>
            </a:fld>
            <a:endParaRPr lang="en-US" altLang="ja-JP"/>
          </a:p>
        </p:txBody>
      </p:sp>
      <p:sp>
        <p:nvSpPr>
          <p:cNvPr id="314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4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7A3A2D-D3A5-4B42-9FE6-776B9533BA01}" type="slidenum">
              <a:rPr lang="en-GB" smtClean="0"/>
              <a:pPr>
                <a:defRPr/>
              </a:pPr>
              <a:t>2</a:t>
            </a:fld>
            <a:endParaRPr lang="en-US" altLang="ja-JP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7A3A2D-D3A5-4B42-9FE6-776B9533BA01}" type="slidenum">
              <a:rPr lang="en-GB" smtClean="0"/>
              <a:pPr>
                <a:defRPr/>
              </a:pPr>
              <a:t>3</a:t>
            </a:fld>
            <a:endParaRPr lang="en-US" altLang="ja-JP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67E33C-E906-4EB2-B248-4D426C4C293C}" type="slidenum">
              <a:rPr lang="en-US" altLang="ja-JP" smtClean="0"/>
              <a:pPr/>
              <a:t>4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67E33C-E906-4EB2-B248-4D426C4C293C}" type="slidenum">
              <a:rPr lang="en-US" altLang="ja-JP" smtClean="0"/>
              <a:pPr/>
              <a:t>5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7A3A2D-D3A5-4B42-9FE6-776B9533BA01}" type="slidenum">
              <a:rPr lang="en-GB" smtClean="0"/>
              <a:pPr>
                <a:defRPr/>
              </a:pPr>
              <a:t>6</a:t>
            </a:fld>
            <a:endParaRPr lang="en-US" altLang="ja-JP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7A3A2D-D3A5-4B42-9FE6-776B9533BA01}" type="slidenum">
              <a:rPr lang="en-GB" smtClean="0"/>
              <a:pPr>
                <a:defRPr/>
              </a:pPr>
              <a:t>7</a:t>
            </a:fld>
            <a:endParaRPr lang="en-US" altLang="ja-JP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67E33C-E906-4EB2-B248-4D426C4C293C}" type="slidenum">
              <a:rPr lang="en-US" altLang="ja-JP" smtClean="0"/>
              <a:pPr/>
              <a:t>8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67E33C-E906-4EB2-B248-4D426C4C293C}" type="slidenum">
              <a:rPr lang="en-US" altLang="ja-JP" smtClean="0"/>
              <a:pPr/>
              <a:t>9</a:t>
            </a:fld>
            <a:endParaRPr lang="en-US" altLang="ja-JP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98675" y="4006850"/>
            <a:ext cx="6577013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400">
                <a:latin typeface="メイリオ" pitchFamily="50" charset="-128"/>
                <a:ea typeface="メイリオ" pitchFamily="50" charset="-128"/>
              </a:defRPr>
            </a:lvl1pPr>
          </a:lstStyle>
          <a:p>
            <a:r>
              <a:rPr lang="en-US" altLang="ja-JP"/>
              <a:t>Click to edit Master subtitle style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03438" y="2282825"/>
            <a:ext cx="6594475" cy="1470025"/>
          </a:xfrm>
        </p:spPr>
        <p:txBody>
          <a:bodyPr anchor="b"/>
          <a:lstStyle>
            <a:lvl1pPr>
              <a:defRPr sz="2800">
                <a:solidFill>
                  <a:srgbClr xmlns:mc="http://schemas.openxmlformats.org/markup-compatibility/2006" xmlns:a14="http://schemas.microsoft.com/office/drawing/2010/main" val="FFCC00" mc:Ignorable=""/>
                </a:solidFill>
                <a:latin typeface="メイリオ" pitchFamily="50" charset="-128"/>
                <a:ea typeface="メイリオ" pitchFamily="50" charset="-128"/>
              </a:defRPr>
            </a:lvl1pPr>
          </a:lstStyle>
          <a:p>
            <a:r>
              <a:rPr lang="en-US" altLang="ja-JP"/>
              <a:t>Click to edit Master title style</a:t>
            </a:r>
          </a:p>
        </p:txBody>
      </p:sp>
    </p:spTree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</p:cSld>
  <p:clrMapOvr>
    <a:masterClrMapping/>
  </p:clrMapOvr>
  <p:transition xmlns:p14="http://schemas.microsoft.com/office/powerpoint/2010/main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</p:spTree>
  </p:cSld>
  <p:clrMapOvr>
    <a:masterClrMapping/>
  </p:clrMapOvr>
  <p:transition xmlns:p14="http://schemas.microsoft.com/office/powerpoint/2010/main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25600"/>
            <a:ext cx="4038600" cy="5059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25600"/>
            <a:ext cx="4038600" cy="5059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</p:spTree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</p:cSld>
  <p:clrMapOvr>
    <a:masterClrMapping/>
  </p:clrMapOvr>
  <p:transition xmlns:p14="http://schemas.microsoft.com/office/powerpoint/2010/main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</p:spTree>
  </p:cSld>
  <p:clrMapOvr>
    <a:masterClrMapping/>
  </p:clrMapOvr>
  <p:transition xmlns:p14="http://schemas.microsoft.com/office/powerpoint/2010/main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タイトル スライド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pic>
        <p:nvPicPr>
          <p:cNvPr id="5" name="図 4" descr="Microsoft TechNet Subscription Logo black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17414" y="6382852"/>
            <a:ext cx="1658223" cy="3503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1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25600"/>
            <a:ext cx="8229600" cy="505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effectLst>
            <a:outerShdw blurRad="38100" dist="38100" dir="2700000" algn="tl">
              <a:srgbClr xmlns:mc="http://schemas.openxmlformats.org/markup-compatibility/2006" xmlns:a14="http://schemas.microsoft.com/office/drawing/2010/main" val="000000" mc:Ignorable=""/>
            </a:outerShdw>
          </a:effectLst>
          <a:latin typeface="メイリオ" pitchFamily="50" charset="-128"/>
          <a:ea typeface="メイリオ" pitchFamily="50" charset="-128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effectLst>
            <a:outerShdw blurRad="38100" dist="38100" dir="2700000" algn="tl">
              <a:srgbClr xmlns:mc="http://schemas.openxmlformats.org/markup-compatibility/2006" xmlns:a14="http://schemas.microsoft.com/office/drawing/2010/main" val="000000" mc:Ignorable=""/>
            </a:outerShdw>
          </a:effectLst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effectLst>
            <a:outerShdw blurRad="38100" dist="38100" dir="2700000" algn="tl">
              <a:srgbClr xmlns:mc="http://schemas.openxmlformats.org/markup-compatibility/2006" xmlns:a14="http://schemas.microsoft.com/office/drawing/2010/main" val="000000" mc:Ignorable=""/>
            </a:outerShdw>
          </a:effectLst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effectLst>
            <a:outerShdw blurRad="38100" dist="38100" dir="2700000" algn="tl">
              <a:srgbClr xmlns:mc="http://schemas.openxmlformats.org/markup-compatibility/2006" xmlns:a14="http://schemas.microsoft.com/office/drawing/2010/main" val="000000" mc:Ignorable=""/>
            </a:outerShdw>
          </a:effectLst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effectLst>
            <a:outerShdw blurRad="38100" dist="38100" dir="2700000" algn="tl">
              <a:srgbClr xmlns:mc="http://schemas.openxmlformats.org/markup-compatibility/2006" xmlns:a14="http://schemas.microsoft.com/office/drawing/2010/main" val="000000" mc:Ignorable=""/>
            </a:outerShdw>
          </a:effectLst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effectLst>
            <a:outerShdw blurRad="38100" dist="38100" dir="2700000" algn="tl">
              <a:srgbClr xmlns:mc="http://schemas.openxmlformats.org/markup-compatibility/2006" xmlns:a14="http://schemas.microsoft.com/office/drawing/2010/main" val="000000" mc:Ignorable=""/>
            </a:outerShdw>
          </a:effectLst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effectLst>
            <a:outerShdw blurRad="38100" dist="38100" dir="2700000" algn="tl">
              <a:srgbClr xmlns:mc="http://schemas.openxmlformats.org/markup-compatibility/2006" xmlns:a14="http://schemas.microsoft.com/office/drawing/2010/main" val="000000" mc:Ignorable=""/>
            </a:outerShdw>
          </a:effectLst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effectLst>
            <a:outerShdw blurRad="38100" dist="38100" dir="2700000" algn="tl">
              <a:srgbClr xmlns:mc="http://schemas.openxmlformats.org/markup-compatibility/2006" xmlns:a14="http://schemas.microsoft.com/office/drawing/2010/main" val="000000" mc:Ignorable=""/>
            </a:outerShdw>
          </a:effectLst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effectLst>
            <a:outerShdw blurRad="38100" dist="38100" dir="2700000" algn="tl">
              <a:srgbClr xmlns:mc="http://schemas.openxmlformats.org/markup-compatibility/2006" xmlns:a14="http://schemas.microsoft.com/office/drawing/2010/main" val="000000" mc:Ignorable=""/>
            </a:outerShdw>
          </a:effectLst>
          <a:latin typeface="Arial" charset="0"/>
        </a:defRPr>
      </a:lvl9pPr>
    </p:titleStyle>
    <p:bodyStyle>
      <a:lvl1pPr marL="488950" indent="-488950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Blip>
          <a:blip r:embed="rId12"/>
        </a:buBlip>
        <a:defRPr sz="2800" b="1">
          <a:solidFill>
            <a:schemeClr val="tx1"/>
          </a:solidFill>
          <a:effectLst>
            <a:outerShdw blurRad="38100" dist="38100" dir="2700000" algn="tl">
              <a:srgbClr xmlns:mc="http://schemas.openxmlformats.org/markup-compatibility/2006" xmlns:a14="http://schemas.microsoft.com/office/drawing/2010/main" val="000000" mc:Ignorable=""/>
            </a:outerShdw>
          </a:effectLst>
          <a:latin typeface="メイリオ" pitchFamily="50" charset="-128"/>
          <a:ea typeface="メイリオ" pitchFamily="50" charset="-128"/>
          <a:cs typeface="+mn-cs"/>
        </a:defRPr>
      </a:lvl1pPr>
      <a:lvl2pPr marL="960438" indent="-469900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Blip>
          <a:blip r:embed="rId12"/>
        </a:buBlip>
        <a:defRPr sz="2400" b="1">
          <a:solidFill>
            <a:schemeClr val="tx1"/>
          </a:solidFill>
          <a:effectLst>
            <a:outerShdw blurRad="38100" dist="38100" dir="2700000" algn="tl">
              <a:srgbClr xmlns:mc="http://schemas.openxmlformats.org/markup-compatibility/2006" xmlns:a14="http://schemas.microsoft.com/office/drawing/2010/main" val="000000" mc:Ignorable=""/>
            </a:outerShdw>
          </a:effectLst>
          <a:latin typeface="メイリオ" pitchFamily="50" charset="-128"/>
          <a:ea typeface="メイリオ" pitchFamily="50" charset="-128"/>
        </a:defRPr>
      </a:lvl2pPr>
      <a:lvl3pPr marL="1349375" indent="-387350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Blip>
          <a:blip r:embed="rId12"/>
        </a:buBlip>
        <a:defRPr sz="2000" b="1">
          <a:solidFill>
            <a:schemeClr val="tx1"/>
          </a:solidFill>
          <a:effectLst>
            <a:outerShdw blurRad="38100" dist="38100" dir="2700000" algn="tl">
              <a:srgbClr xmlns:mc="http://schemas.openxmlformats.org/markup-compatibility/2006" xmlns:a14="http://schemas.microsoft.com/office/drawing/2010/main" val="000000" mc:Ignorable=""/>
            </a:outerShdw>
          </a:effectLst>
          <a:latin typeface="メイリオ" pitchFamily="50" charset="-128"/>
          <a:ea typeface="メイリオ" pitchFamily="50" charset="-128"/>
        </a:defRPr>
      </a:lvl3pPr>
      <a:lvl4pPr marL="1711325" indent="-360363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Blip>
          <a:blip r:embed="rId12"/>
        </a:buBlip>
        <a:defRPr b="1">
          <a:solidFill>
            <a:schemeClr val="tx1"/>
          </a:solidFill>
          <a:effectLst>
            <a:outerShdw blurRad="38100" dist="38100" dir="2700000" algn="tl">
              <a:srgbClr xmlns:mc="http://schemas.openxmlformats.org/markup-compatibility/2006" xmlns:a14="http://schemas.microsoft.com/office/drawing/2010/main" val="000000" mc:Ignorable=""/>
            </a:outerShdw>
          </a:effectLst>
          <a:latin typeface="メイリオ" pitchFamily="50" charset="-128"/>
          <a:ea typeface="メイリオ" pitchFamily="50" charset="-128"/>
        </a:defRPr>
      </a:lvl4pPr>
      <a:lvl5pPr marL="2090738" indent="-361950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Blip>
          <a:blip r:embed="rId12"/>
        </a:buBlip>
        <a:defRPr b="1">
          <a:solidFill>
            <a:schemeClr val="tx1"/>
          </a:solidFill>
          <a:effectLst>
            <a:outerShdw blurRad="38100" dist="38100" dir="2700000" algn="tl">
              <a:srgbClr xmlns:mc="http://schemas.openxmlformats.org/markup-compatibility/2006" xmlns:a14="http://schemas.microsoft.com/office/drawing/2010/main" val="000000" mc:Ignorable=""/>
            </a:outerShdw>
          </a:effectLst>
          <a:latin typeface="メイリオ" pitchFamily="50" charset="-128"/>
          <a:ea typeface="メイリオ" pitchFamily="50" charset="-128"/>
        </a:defRPr>
      </a:lvl5pPr>
      <a:lvl6pPr marL="2547938" indent="-361950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Blip>
          <a:blip r:embed="rId12"/>
        </a:buBlip>
        <a:defRPr b="1">
          <a:solidFill>
            <a:schemeClr val="tx1"/>
          </a:solidFill>
          <a:effectLst>
            <a:outerShdw blurRad="38100" dist="38100" dir="2700000" algn="tl">
              <a:srgbClr xmlns:mc="http://schemas.openxmlformats.org/markup-compatibility/2006" xmlns:a14="http://schemas.microsoft.com/office/drawing/2010/main" val="000000" mc:Ignorable=""/>
            </a:outerShdw>
          </a:effectLst>
          <a:latin typeface="+mn-lt"/>
        </a:defRPr>
      </a:lvl6pPr>
      <a:lvl7pPr marL="3005138" indent="-361950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Blip>
          <a:blip r:embed="rId12"/>
        </a:buBlip>
        <a:defRPr b="1">
          <a:solidFill>
            <a:schemeClr val="tx1"/>
          </a:solidFill>
          <a:effectLst>
            <a:outerShdw blurRad="38100" dist="38100" dir="2700000" algn="tl">
              <a:srgbClr xmlns:mc="http://schemas.openxmlformats.org/markup-compatibility/2006" xmlns:a14="http://schemas.microsoft.com/office/drawing/2010/main" val="000000" mc:Ignorable=""/>
            </a:outerShdw>
          </a:effectLst>
          <a:latin typeface="+mn-lt"/>
        </a:defRPr>
      </a:lvl7pPr>
      <a:lvl8pPr marL="3462338" indent="-361950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Blip>
          <a:blip r:embed="rId12"/>
        </a:buBlip>
        <a:defRPr b="1">
          <a:solidFill>
            <a:schemeClr val="tx1"/>
          </a:solidFill>
          <a:effectLst>
            <a:outerShdw blurRad="38100" dist="38100" dir="2700000" algn="tl">
              <a:srgbClr xmlns:mc="http://schemas.openxmlformats.org/markup-compatibility/2006" xmlns:a14="http://schemas.microsoft.com/office/drawing/2010/main" val="000000" mc:Ignorable=""/>
            </a:outerShdw>
          </a:effectLst>
          <a:latin typeface="+mn-lt"/>
        </a:defRPr>
      </a:lvl8pPr>
      <a:lvl9pPr marL="3919538" indent="-361950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Blip>
          <a:blip r:embed="rId12"/>
        </a:buBlip>
        <a:defRPr b="1">
          <a:solidFill>
            <a:schemeClr val="tx1"/>
          </a:solidFill>
          <a:effectLst>
            <a:outerShdw blurRad="38100" dist="38100" dir="2700000" algn="tl">
              <a:srgbClr xmlns:mc="http://schemas.openxmlformats.org/markup-compatibility/2006" xmlns:a14="http://schemas.microsoft.com/office/drawing/2010/main" val="000000" mc:Ignorable=""/>
            </a:outerShdw>
          </a:effectLst>
          <a:latin typeface="+mn-lt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5.xml"/><Relationship Id="rId6" Type="http://schemas.openxmlformats.org/officeDocument/2006/relationships/image" Target="../media/image7.png"/><Relationship Id="rId5" Type="http://schemas.openxmlformats.org/officeDocument/2006/relationships/image" Target="../media/image18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6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support.microsoft.com/kb/957692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.xml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7.png"/><Relationship Id="rId4" Type="http://schemas.openxmlformats.org/officeDocument/2006/relationships/image" Target="../media/image5.png"/><Relationship Id="rId9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3.xml"/><Relationship Id="rId6" Type="http://schemas.openxmlformats.org/officeDocument/2006/relationships/image" Target="../media/image10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4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サブタイトル 3"/>
          <p:cNvSpPr>
            <a:spLocks noGrp="1"/>
          </p:cNvSpPr>
          <p:nvPr>
            <p:ph type="subTitle" idx="1"/>
          </p:nvPr>
        </p:nvSpPr>
        <p:spPr>
          <a:xfrm>
            <a:off x="1333895" y="3675254"/>
            <a:ext cx="6789136" cy="1752600"/>
          </a:xfrm>
        </p:spPr>
        <p:txBody>
          <a:bodyPr/>
          <a:lstStyle/>
          <a:p>
            <a:r>
              <a:rPr kumimoji="1" lang="en-US" altLang="ja-JP" dirty="0" smtClean="0"/>
              <a:t>WINMAIL.DAT </a:t>
            </a:r>
            <a:r>
              <a:rPr kumimoji="1" lang="ja-JP" altLang="en-US" dirty="0" err="1" smtClean="0"/>
              <a:t>が添</a:t>
            </a:r>
            <a:r>
              <a:rPr kumimoji="1" lang="ja-JP" altLang="en-US" dirty="0" smtClean="0"/>
              <a:t>付される現象の回避方法</a:t>
            </a:r>
          </a:p>
        </p:txBody>
      </p:sp>
      <p:sp>
        <p:nvSpPr>
          <p:cNvPr id="7" name="タイトル 6"/>
          <p:cNvSpPr>
            <a:spLocks noGrp="1"/>
          </p:cNvSpPr>
          <p:nvPr>
            <p:ph type="ctrTitle"/>
          </p:nvPr>
        </p:nvSpPr>
        <p:spPr>
          <a:xfrm>
            <a:off x="172123" y="738556"/>
            <a:ext cx="8971877" cy="2509678"/>
          </a:xfrm>
        </p:spPr>
        <p:txBody>
          <a:bodyPr/>
          <a:lstStyle/>
          <a:p>
            <a:pPr algn="ctr"/>
            <a:r>
              <a:rPr kumimoji="1" lang="en-US" altLang="ja-JP" sz="4000" dirty="0" smtClean="0"/>
              <a:t>Outlook </a:t>
            </a:r>
            <a:r>
              <a:rPr kumimoji="1" lang="ja-JP" altLang="en-US" sz="4000" dirty="0" smtClean="0"/>
              <a:t>で送信したメールの</a:t>
            </a:r>
            <a:r>
              <a:rPr kumimoji="1" lang="en-US" altLang="ja-JP" sz="4000" dirty="0" smtClean="0"/>
              <a:t/>
            </a:r>
            <a:br>
              <a:rPr kumimoji="1" lang="en-US" altLang="ja-JP" sz="4000" dirty="0" smtClean="0"/>
            </a:br>
            <a:r>
              <a:rPr kumimoji="1" lang="ja-JP" altLang="en-US" sz="4000" dirty="0" smtClean="0"/>
              <a:t>添付ファイルが消える</a:t>
            </a:r>
            <a:endParaRPr kumimoji="1" lang="ja-JP" altLang="en-US" sz="4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 advTm="18921">
        <p14:doors dir="vert"/>
      </p:transition>
    </mc:Choice>
    <mc:Fallback xmlns="">
      <p:transition xmlns:p14="http://schemas.microsoft.com/office/powerpoint/2010/main" spd="slow" advTm="18921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69506" y="0"/>
            <a:ext cx="8527983" cy="1143000"/>
          </a:xfrm>
        </p:spPr>
        <p:txBody>
          <a:bodyPr/>
          <a:lstStyle/>
          <a:p>
            <a:pPr algn="ctr"/>
            <a:r>
              <a:rPr lang="en-US" altLang="ja-JP" dirty="0" smtClean="0"/>
              <a:t>Exchange </a:t>
            </a:r>
            <a:r>
              <a:rPr lang="ja-JP" altLang="en-US" dirty="0" smtClean="0"/>
              <a:t>サーバーを使用していない場合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>      </a:t>
            </a:r>
            <a:r>
              <a:rPr lang="ja-JP" altLang="en-US" dirty="0" smtClean="0"/>
              <a:t>          </a:t>
            </a:r>
            <a:r>
              <a:rPr lang="en-US" altLang="ja-JP" sz="2400" dirty="0" smtClean="0">
                <a:solidFill>
                  <a:srgbClr xmlns:mc="http://schemas.openxmlformats.org/markup-compatibility/2006" xmlns:a14="http://schemas.microsoft.com/office/drawing/2010/main" val="00B050" mc:Ignorable=""/>
                </a:solidFill>
              </a:rPr>
              <a:t>- Outlook 2007 </a:t>
            </a:r>
            <a:r>
              <a:rPr lang="ja-JP" altLang="en-US" sz="2400" dirty="0" err="1" smtClean="0">
                <a:solidFill>
                  <a:srgbClr xmlns:mc="http://schemas.openxmlformats.org/markup-compatibility/2006" xmlns:a14="http://schemas.microsoft.com/office/drawing/2010/main" val="00B050" mc:Ignorable=""/>
                </a:solidFill>
              </a:rPr>
              <a:t>での</a:t>
            </a:r>
            <a:r>
              <a:rPr lang="ja-JP" altLang="en-US" sz="2400" dirty="0" smtClean="0">
                <a:solidFill>
                  <a:srgbClr xmlns:mc="http://schemas.openxmlformats.org/markup-compatibility/2006" xmlns:a14="http://schemas.microsoft.com/office/drawing/2010/main" val="00B050" mc:Ignorable=""/>
                </a:solidFill>
              </a:rPr>
              <a:t>回避方法 </a:t>
            </a:r>
            <a:endParaRPr kumimoji="1" lang="ja-JP" altLang="en-US" sz="2400" dirty="0">
              <a:solidFill>
                <a:srgbClr xmlns:mc="http://schemas.openxmlformats.org/markup-compatibility/2006" xmlns:a14="http://schemas.microsoft.com/office/drawing/2010/main" val="00B050" mc:Ignorable=""/>
              </a:solidFill>
            </a:endParaRPr>
          </a:p>
        </p:txBody>
      </p:sp>
      <p:pic>
        <p:nvPicPr>
          <p:cNvPr id="5" name="Picture 54" descr="notebook wireless_white_s"/>
          <p:cNvPicPr preferRelativeResize="0"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1477" y="4675481"/>
            <a:ext cx="1202466" cy="1362203"/>
          </a:xfrm>
          <a:prstGeom prst="rect">
            <a:avLst/>
          </a:prstGeom>
          <a:noFill/>
        </p:spPr>
      </p:pic>
      <p:sp>
        <p:nvSpPr>
          <p:cNvPr id="7" name="角丸四角形吹き出し 6"/>
          <p:cNvSpPr/>
          <p:nvPr/>
        </p:nvSpPr>
        <p:spPr bwMode="auto">
          <a:xfrm>
            <a:off x="417996" y="1753655"/>
            <a:ext cx="8427622" cy="1618106"/>
          </a:xfrm>
          <a:prstGeom prst="wedgeRoundRectCallout">
            <a:avLst>
              <a:gd name="adj1" fmla="val -22626"/>
              <a:gd name="adj2" fmla="val 74696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ja-JP" sz="1800" b="1" i="0" u="none" strike="noStrike" normalizeH="0" baseline="0" dirty="0" smtClean="0">
              <a:ln w="1905"/>
              <a:solidFill>
                <a:srgbClr xmlns:mc="http://schemas.openxmlformats.org/markup-compatibility/2006" xmlns:a14="http://schemas.microsoft.com/office/drawing/2010/main" val="FF0000" mc:Ignorable=""/>
              </a:solidFill>
              <a:effectLst>
                <a:innerShdw blurRad="69850" dist="43180" dir="5400000">
                  <a:srgbClr xmlns:mc="http://schemas.openxmlformats.org/markup-compatibility/2006" xmlns:a14="http://schemas.microsoft.com/office/drawing/2010/main" val="000000" mc:Ignorable="">
                    <a:alpha val="65000"/>
                  </a:srgbClr>
                </a:innerShdw>
              </a:effectLst>
              <a:latin typeface="メイリオ" pitchFamily="50" charset="-128"/>
              <a:ea typeface="メイリオ" pitchFamily="50" charset="-128"/>
            </a:endParaRPr>
          </a:p>
          <a:p>
            <a:r>
              <a:rPr lang="ja-JP" altLang="en-US" sz="1600" b="1" dirty="0" smtClean="0">
                <a:ln w="1905"/>
                <a:solidFill>
                  <a:srgbClr xmlns:mc="http://schemas.openxmlformats.org/markup-compatibility/2006" xmlns:a14="http://schemas.microsoft.com/office/drawing/2010/main" val="FF0000" mc:Ignorable=""/>
                </a:solidFill>
                <a:effectLst>
                  <a:innerShdw blurRad="69850" dist="43180" dir="5400000">
                    <a:srgbClr xmlns:mc="http://schemas.openxmlformats.org/markup-compatibility/2006" xmlns:a14="http://schemas.microsoft.com/office/drawing/2010/main" val="000000" mc:Ignorable="">
                      <a:alpha val="65000"/>
                    </a:srgbClr>
                  </a:innerShdw>
                </a:effectLst>
                <a:latin typeface="メイリオ" pitchFamily="50" charset="-128"/>
                <a:ea typeface="メイリオ" pitchFamily="50" charset="-128"/>
              </a:rPr>
              <a:t>以下の </a:t>
            </a:r>
            <a:r>
              <a:rPr lang="en-US" altLang="ja-JP" sz="1600" b="1" dirty="0" smtClean="0">
                <a:ln w="1905"/>
                <a:solidFill>
                  <a:srgbClr xmlns:mc="http://schemas.openxmlformats.org/markup-compatibility/2006" xmlns:a14="http://schemas.microsoft.com/office/drawing/2010/main" val="FF0000" mc:Ignorable=""/>
                </a:solidFill>
                <a:effectLst>
                  <a:innerShdw blurRad="69850" dist="43180" dir="5400000">
                    <a:srgbClr xmlns:mc="http://schemas.openxmlformats.org/markup-compatibility/2006" xmlns:a14="http://schemas.microsoft.com/office/drawing/2010/main" val="000000" mc:Ignorable="">
                      <a:alpha val="65000"/>
                    </a:srgbClr>
                  </a:innerShdw>
                </a:effectLst>
                <a:latin typeface="メイリオ" pitchFamily="50" charset="-128"/>
                <a:ea typeface="メイリオ" pitchFamily="50" charset="-128"/>
              </a:rPr>
              <a:t>URL </a:t>
            </a:r>
            <a:r>
              <a:rPr lang="ja-JP" altLang="en-US" sz="1600" b="1" dirty="0" smtClean="0">
                <a:ln w="1905"/>
                <a:solidFill>
                  <a:srgbClr xmlns:mc="http://schemas.openxmlformats.org/markup-compatibility/2006" xmlns:a14="http://schemas.microsoft.com/office/drawing/2010/main" val="FF0000" mc:Ignorable=""/>
                </a:solidFill>
                <a:effectLst>
                  <a:innerShdw blurRad="69850" dist="43180" dir="5400000">
                    <a:srgbClr xmlns:mc="http://schemas.openxmlformats.org/markup-compatibility/2006" xmlns:a14="http://schemas.microsoft.com/office/drawing/2010/main" val="000000" mc:Ignorable="">
                      <a:alpha val="65000"/>
                    </a:srgbClr>
                  </a:innerShdw>
                </a:effectLst>
                <a:latin typeface="メイリオ" pitchFamily="50" charset="-128"/>
                <a:ea typeface="メイリオ" pitchFamily="50" charset="-128"/>
              </a:rPr>
              <a:t>にアクセスします</a:t>
            </a:r>
            <a:endParaRPr lang="en-US" altLang="ja-JP" sz="1600" b="1" dirty="0" smtClean="0">
              <a:ln w="1905"/>
              <a:solidFill>
                <a:srgbClr xmlns:mc="http://schemas.openxmlformats.org/markup-compatibility/2006" xmlns:a14="http://schemas.microsoft.com/office/drawing/2010/main" val="FF0000" mc:Ignorable=""/>
              </a:solidFill>
              <a:effectLst>
                <a:innerShdw blurRad="69850" dist="43180" dir="5400000">
                  <a:srgbClr xmlns:mc="http://schemas.openxmlformats.org/markup-compatibility/2006" xmlns:a14="http://schemas.microsoft.com/office/drawing/2010/main" val="000000" mc:Ignorable="">
                    <a:alpha val="65000"/>
                  </a:srgbClr>
                </a:innerShdw>
              </a:effectLst>
              <a:latin typeface="メイリオ" pitchFamily="50" charset="-128"/>
              <a:ea typeface="メイリオ" pitchFamily="50" charset="-128"/>
            </a:endParaRPr>
          </a:p>
          <a:p>
            <a:r>
              <a:rPr lang="ja-JP" altLang="en-US" sz="1600" b="1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xmlns:mc="http://schemas.openxmlformats.org/markup-compatibility/2006" xmlns:a14="http://schemas.microsoft.com/office/drawing/2010/main" val="000000" mc:Ignorable="">
                      <a:alpha val="65000"/>
                    </a:srgbClr>
                  </a:innerShdw>
                </a:effectLst>
                <a:latin typeface="メイリオ" pitchFamily="50" charset="-128"/>
                <a:ea typeface="メイリオ" pitchFamily="50" charset="-128"/>
              </a:rPr>
              <a:t>文書番号 </a:t>
            </a:r>
            <a:r>
              <a:rPr lang="en-US" altLang="ja-JP" sz="1600" b="1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xmlns:mc="http://schemas.openxmlformats.org/markup-compatibility/2006" xmlns:a14="http://schemas.microsoft.com/office/drawing/2010/main" val="000000" mc:Ignorable="">
                      <a:alpha val="65000"/>
                    </a:srgbClr>
                  </a:innerShdw>
                </a:effectLst>
                <a:latin typeface="メイリオ" pitchFamily="50" charset="-128"/>
                <a:ea typeface="メイリオ" pitchFamily="50" charset="-128"/>
              </a:rPr>
              <a:t>: 958012</a:t>
            </a:r>
          </a:p>
          <a:p>
            <a:r>
              <a:rPr lang="en-US" altLang="ja-JP" sz="1600" b="1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xmlns:mc="http://schemas.openxmlformats.org/markup-compatibility/2006" xmlns:a14="http://schemas.microsoft.com/office/drawing/2010/main" val="000000" mc:Ignorable="">
                      <a:alpha val="65000"/>
                    </a:srgbClr>
                  </a:innerShdw>
                </a:effectLst>
                <a:latin typeface="メイリオ" pitchFamily="50" charset="-128"/>
                <a:ea typeface="メイリオ" pitchFamily="50" charset="-128"/>
              </a:rPr>
              <a:t>Title</a:t>
            </a:r>
            <a:r>
              <a:rPr lang="ja-JP" altLang="en-US" sz="1600" b="1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xmlns:mc="http://schemas.openxmlformats.org/markup-compatibility/2006" xmlns:a14="http://schemas.microsoft.com/office/drawing/2010/main" val="000000" mc:Ignorable="">
                      <a:alpha val="65000"/>
                    </a:srgbClr>
                  </a:innerShdw>
                </a:effectLst>
                <a:latin typeface="メイリオ" pitchFamily="50" charset="-128"/>
                <a:ea typeface="メイリオ" pitchFamily="50" charset="-128"/>
              </a:rPr>
              <a:t>      </a:t>
            </a:r>
            <a:r>
              <a:rPr lang="en-US" altLang="ja-JP" sz="1600" b="1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xmlns:mc="http://schemas.openxmlformats.org/markup-compatibility/2006" xmlns:a14="http://schemas.microsoft.com/office/drawing/2010/main" val="000000" mc:Ignorable="">
                      <a:alpha val="65000"/>
                    </a:srgbClr>
                  </a:innerShdw>
                </a:effectLst>
                <a:latin typeface="メイリオ" pitchFamily="50" charset="-128"/>
                <a:ea typeface="メイリオ" pitchFamily="50" charset="-128"/>
              </a:rPr>
              <a:t>: Outlook 2007 </a:t>
            </a:r>
            <a:r>
              <a:rPr lang="ja-JP" altLang="en-US" sz="1600" b="1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xmlns:mc="http://schemas.openxmlformats.org/markup-compatibility/2006" xmlns:a14="http://schemas.microsoft.com/office/drawing/2010/main" val="000000" mc:Ignorable="">
                      <a:alpha val="65000"/>
                    </a:srgbClr>
                  </a:innerShdw>
                </a:effectLst>
                <a:latin typeface="メイリオ" pitchFamily="50" charset="-128"/>
                <a:ea typeface="メイリオ" pitchFamily="50" charset="-128"/>
              </a:rPr>
              <a:t>を使用して電子メール メッセージを送信すると、</a:t>
            </a:r>
            <a:endParaRPr lang="en-US" altLang="ja-JP" sz="1600" b="1" dirty="0" smtClean="0">
              <a:ln w="1905"/>
              <a:solidFill>
                <a:schemeClr val="accent2">
                  <a:lumMod val="50000"/>
                </a:schemeClr>
              </a:solidFill>
              <a:effectLst>
                <a:innerShdw blurRad="69850" dist="43180" dir="5400000">
                  <a:srgbClr xmlns:mc="http://schemas.openxmlformats.org/markup-compatibility/2006" xmlns:a14="http://schemas.microsoft.com/office/drawing/2010/main" val="000000" mc:Ignorable="">
                    <a:alpha val="65000"/>
                  </a:srgbClr>
                </a:innerShdw>
              </a:effectLst>
              <a:latin typeface="メイリオ" pitchFamily="50" charset="-128"/>
              <a:ea typeface="メイリオ" pitchFamily="50" charset="-128"/>
            </a:endParaRPr>
          </a:p>
          <a:p>
            <a:r>
              <a:rPr lang="ja-JP" altLang="en-US" sz="1600" b="1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xmlns:mc="http://schemas.openxmlformats.org/markup-compatibility/2006" xmlns:a14="http://schemas.microsoft.com/office/drawing/2010/main" val="000000" mc:Ignorable="">
                      <a:alpha val="65000"/>
                    </a:srgbClr>
                  </a:innerShdw>
                </a:effectLst>
                <a:latin typeface="メイリオ" pitchFamily="50" charset="-128"/>
                <a:ea typeface="メイリオ" pitchFamily="50" charset="-128"/>
              </a:rPr>
              <a:t>               </a:t>
            </a:r>
            <a:r>
              <a:rPr lang="en-US" altLang="ja-JP" sz="1600" b="1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xmlns:mc="http://schemas.openxmlformats.org/markup-compatibility/2006" xmlns:a14="http://schemas.microsoft.com/office/drawing/2010/main" val="000000" mc:Ignorable="">
                      <a:alpha val="65000"/>
                    </a:srgbClr>
                  </a:innerShdw>
                </a:effectLst>
                <a:latin typeface="メイリオ" pitchFamily="50" charset="-128"/>
                <a:ea typeface="メイリオ" pitchFamily="50" charset="-128"/>
              </a:rPr>
              <a:t>Winmail.dat </a:t>
            </a:r>
            <a:r>
              <a:rPr lang="ja-JP" altLang="en-US" sz="1600" b="1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xmlns:mc="http://schemas.openxmlformats.org/markup-compatibility/2006" xmlns:a14="http://schemas.microsoft.com/office/drawing/2010/main" val="000000" mc:Ignorable="">
                      <a:alpha val="65000"/>
                    </a:srgbClr>
                  </a:innerShdw>
                </a:effectLst>
                <a:latin typeface="メイリオ" pitchFamily="50" charset="-128"/>
                <a:ea typeface="メイリオ" pitchFamily="50" charset="-128"/>
              </a:rPr>
              <a:t>という添付ファイルが電子メールの受信者に表示されます</a:t>
            </a:r>
          </a:p>
          <a:p>
            <a:r>
              <a:rPr lang="en-US" altLang="ja-JP" sz="1600" b="1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xmlns:mc="http://schemas.openxmlformats.org/markup-compatibility/2006" xmlns:a14="http://schemas.microsoft.com/office/drawing/2010/main" val="000000" mc:Ignorable="">
                      <a:alpha val="65000"/>
                    </a:srgbClr>
                  </a:innerShdw>
                </a:effectLst>
                <a:latin typeface="メイリオ" pitchFamily="50" charset="-128"/>
                <a:ea typeface="メイリオ" pitchFamily="50" charset="-128"/>
              </a:rPr>
              <a:t>URL</a:t>
            </a:r>
            <a:r>
              <a:rPr lang="ja-JP" altLang="en-US" sz="1600" b="1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xmlns:mc="http://schemas.openxmlformats.org/markup-compatibility/2006" xmlns:a14="http://schemas.microsoft.com/office/drawing/2010/main" val="000000" mc:Ignorable="">
                      <a:alpha val="65000"/>
                    </a:srgbClr>
                  </a:innerShdw>
                </a:effectLst>
                <a:latin typeface="メイリオ" pitchFamily="50" charset="-128"/>
                <a:ea typeface="メイリオ" pitchFamily="50" charset="-128"/>
              </a:rPr>
              <a:t>      </a:t>
            </a:r>
            <a:r>
              <a:rPr lang="en-US" altLang="ja-JP" sz="1600" b="1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xmlns:mc="http://schemas.openxmlformats.org/markup-compatibility/2006" xmlns:a14="http://schemas.microsoft.com/office/drawing/2010/main" val="000000" mc:Ignorable="">
                      <a:alpha val="65000"/>
                    </a:srgbClr>
                  </a:innerShdw>
                </a:effectLst>
                <a:latin typeface="メイリオ" pitchFamily="50" charset="-128"/>
                <a:ea typeface="メイリオ" pitchFamily="50" charset="-128"/>
              </a:rPr>
              <a:t>: http://support.microsoft.com/kb/958012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ja-JP" sz="1600" b="1" i="0" u="none" strike="noStrike" normalizeH="0" baseline="0" dirty="0" smtClean="0">
              <a:ln w="1905"/>
              <a:solidFill>
                <a:srgbClr xmlns:mc="http://schemas.openxmlformats.org/markup-compatibility/2006" xmlns:a14="http://schemas.microsoft.com/office/drawing/2010/main" val="FF0000" mc:Ignorable=""/>
              </a:solidFill>
              <a:effectLst>
                <a:innerShdw blurRad="69850" dist="43180" dir="5400000">
                  <a:srgbClr xmlns:mc="http://schemas.openxmlformats.org/markup-compatibility/2006" xmlns:a14="http://schemas.microsoft.com/office/drawing/2010/main" val="000000" mc:Ignorable="">
                    <a:alpha val="65000"/>
                  </a:srgbClr>
                </a:innerShdw>
              </a:effectLst>
              <a:latin typeface="メイリオ" pitchFamily="50" charset="-128"/>
              <a:ea typeface="メイリオ" pitchFamily="50" charset="-128"/>
            </a:endParaRP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ja-JP" sz="1600" b="1" i="0" u="none" strike="noStrike" normalizeH="0" baseline="0" dirty="0" smtClean="0">
              <a:ln w="1905"/>
              <a:solidFill>
                <a:srgbClr xmlns:mc="http://schemas.openxmlformats.org/markup-compatibility/2006" xmlns:a14="http://schemas.microsoft.com/office/drawing/2010/main" val="FF0000" mc:Ignorable=""/>
              </a:solidFill>
              <a:effectLst>
                <a:innerShdw blurRad="69850" dist="43180" dir="5400000">
                  <a:srgbClr xmlns:mc="http://schemas.openxmlformats.org/markup-compatibility/2006" xmlns:a14="http://schemas.microsoft.com/office/drawing/2010/main" val="000000" mc:Ignorable="">
                    <a:alpha val="65000"/>
                  </a:srgbClr>
                </a:innerShdw>
              </a:effectLst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10" name="角丸四角形吹き出し 9"/>
          <p:cNvSpPr/>
          <p:nvPr/>
        </p:nvSpPr>
        <p:spPr bwMode="auto">
          <a:xfrm>
            <a:off x="2659822" y="2563246"/>
            <a:ext cx="6205046" cy="1392866"/>
          </a:xfrm>
          <a:prstGeom prst="wedgeRoundRectCallout">
            <a:avLst>
              <a:gd name="adj1" fmla="val 24244"/>
              <a:gd name="adj2" fmla="val 74009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ja-JP" b="1" dirty="0" smtClean="0">
              <a:ln w="1905"/>
              <a:solidFill>
                <a:srgbClr xmlns:mc="http://schemas.openxmlformats.org/markup-compatibility/2006" xmlns:a14="http://schemas.microsoft.com/office/drawing/2010/main" val="FF0000" mc:Ignorable=""/>
              </a:solidFill>
              <a:effectLst>
                <a:innerShdw blurRad="69850" dist="43180" dir="5400000">
                  <a:srgbClr xmlns:mc="http://schemas.openxmlformats.org/markup-compatibility/2006" xmlns:a14="http://schemas.microsoft.com/office/drawing/2010/main" val="000000" mc:Ignorable="">
                    <a:alpha val="65000"/>
                  </a:srgbClr>
                </a:innerShdw>
              </a:effectLst>
              <a:latin typeface="メイリオ" pitchFamily="50" charset="-128"/>
              <a:ea typeface="メイリオ" pitchFamily="50" charset="-128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ja-JP" sz="2400" b="1" i="0" u="none" strike="noStrike" normalizeH="0" baseline="0" dirty="0" smtClean="0">
              <a:ln w="1905"/>
              <a:solidFill>
                <a:srgbClr xmlns:mc="http://schemas.openxmlformats.org/markup-compatibility/2006" xmlns:a14="http://schemas.microsoft.com/office/drawing/2010/main" val="FF0000" mc:Ignorable=""/>
              </a:solidFill>
              <a:effectLst>
                <a:innerShdw blurRad="69850" dist="43180" dir="5400000">
                  <a:srgbClr xmlns:mc="http://schemas.openxmlformats.org/markup-compatibility/2006" xmlns:a14="http://schemas.microsoft.com/office/drawing/2010/main" val="000000" mc:Ignorable="">
                    <a:alpha val="65000"/>
                  </a:srgbClr>
                </a:innerShdw>
              </a:effectLst>
              <a:latin typeface="メイリオ" pitchFamily="50" charset="-128"/>
              <a:ea typeface="メイリオ" pitchFamily="50" charset="-128"/>
            </a:endParaRPr>
          </a:p>
          <a:p>
            <a:r>
              <a:rPr kumimoji="0" lang="en-US" altLang="ja-JP" sz="2400" b="1" i="0" u="none" strike="noStrike" normalizeH="0" baseline="0" dirty="0" smtClean="0">
                <a:ln w="1905"/>
                <a:solidFill>
                  <a:srgbClr xmlns:mc="http://schemas.openxmlformats.org/markup-compatibility/2006" xmlns:a14="http://schemas.microsoft.com/office/drawing/2010/main" val="FF0000" mc:Ignorable=""/>
                </a:solidFill>
                <a:effectLst>
                  <a:innerShdw blurRad="69850" dist="43180" dir="5400000">
                    <a:srgbClr xmlns:mc="http://schemas.openxmlformats.org/markup-compatibility/2006" xmlns:a14="http://schemas.microsoft.com/office/drawing/2010/main" val="000000" mc:Ignorable="">
                      <a:alpha val="65000"/>
                    </a:srgbClr>
                  </a:innerShdw>
                </a:effectLst>
                <a:latin typeface="メイリオ" pitchFamily="50" charset="-128"/>
                <a:ea typeface="メイリオ" pitchFamily="50" charset="-128"/>
              </a:rPr>
              <a:t>Fix</a:t>
            </a:r>
            <a:r>
              <a:rPr kumimoji="0" lang="en-US" altLang="ja-JP" sz="2400" b="1" i="0" u="none" strike="noStrike" normalizeH="0" dirty="0" smtClean="0">
                <a:ln w="1905"/>
                <a:solidFill>
                  <a:srgbClr xmlns:mc="http://schemas.openxmlformats.org/markup-compatibility/2006" xmlns:a14="http://schemas.microsoft.com/office/drawing/2010/main" val="FF0000" mc:Ignorable=""/>
                </a:solidFill>
                <a:effectLst>
                  <a:innerShdw blurRad="69850" dist="43180" dir="5400000">
                    <a:srgbClr xmlns:mc="http://schemas.openxmlformats.org/markup-compatibility/2006" xmlns:a14="http://schemas.microsoft.com/office/drawing/2010/main" val="000000" mc:Ignorable="">
                      <a:alpha val="65000"/>
                    </a:srgbClr>
                  </a:innerShdw>
                </a:effectLst>
                <a:latin typeface="メイリオ" pitchFamily="50" charset="-128"/>
                <a:ea typeface="メイリオ" pitchFamily="50" charset="-128"/>
              </a:rPr>
              <a:t> it</a:t>
            </a:r>
            <a:r>
              <a:rPr kumimoji="0" lang="ja-JP" altLang="en-US" sz="2400" b="1" i="0" u="none" strike="noStrike" normalizeH="0" dirty="0" smtClean="0">
                <a:ln w="1905"/>
                <a:solidFill>
                  <a:srgbClr xmlns:mc="http://schemas.openxmlformats.org/markup-compatibility/2006" xmlns:a14="http://schemas.microsoft.com/office/drawing/2010/main" val="FF0000" mc:Ignorable=""/>
                </a:solidFill>
                <a:effectLst>
                  <a:innerShdw blurRad="69850" dist="43180" dir="5400000">
                    <a:srgbClr xmlns:mc="http://schemas.openxmlformats.org/markup-compatibility/2006" xmlns:a14="http://schemas.microsoft.com/office/drawing/2010/main" val="000000" mc:Ignorable="">
                      <a:alpha val="65000"/>
                    </a:srgbClr>
                  </a:innerShdw>
                </a:effectLst>
                <a:latin typeface="メイリオ" pitchFamily="50" charset="-128"/>
                <a:ea typeface="メイリオ" pitchFamily="50" charset="-128"/>
              </a:rPr>
              <a:t> </a:t>
            </a:r>
            <a:r>
              <a:rPr lang="ja-JP" altLang="en-US" sz="2400" b="1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xmlns:mc="http://schemas.openxmlformats.org/markup-compatibility/2006" xmlns:a14="http://schemas.microsoft.com/office/drawing/2010/main" val="000000" mc:Ignorable="">
                      <a:alpha val="65000"/>
                    </a:srgbClr>
                  </a:innerShdw>
                </a:effectLst>
                <a:latin typeface="メイリオ" pitchFamily="50" charset="-128"/>
                <a:ea typeface="メイリオ" pitchFamily="50" charset="-128"/>
              </a:rPr>
              <a:t>をクリックして</a:t>
            </a:r>
            <a:endParaRPr lang="en-US" altLang="ja-JP" sz="2400" b="1" dirty="0" smtClean="0">
              <a:ln w="1905"/>
              <a:solidFill>
                <a:schemeClr val="accent2">
                  <a:lumMod val="50000"/>
                </a:schemeClr>
              </a:solidFill>
              <a:effectLst>
                <a:innerShdw blurRad="69850" dist="43180" dir="5400000">
                  <a:srgbClr xmlns:mc="http://schemas.openxmlformats.org/markup-compatibility/2006" xmlns:a14="http://schemas.microsoft.com/office/drawing/2010/main" val="000000" mc:Ignorable="">
                    <a:alpha val="65000"/>
                  </a:srgbClr>
                </a:innerShdw>
              </a:effectLst>
              <a:latin typeface="メイリオ" pitchFamily="50" charset="-128"/>
              <a:ea typeface="メイリオ" pitchFamily="50" charset="-128"/>
            </a:endParaRPr>
          </a:p>
          <a:p>
            <a:r>
              <a:rPr lang="en-US" altLang="ja-JP" sz="2400" b="1" dirty="0" smtClean="0">
                <a:ln w="1905"/>
                <a:solidFill>
                  <a:srgbClr xmlns:mc="http://schemas.openxmlformats.org/markup-compatibility/2006" xmlns:a14="http://schemas.microsoft.com/office/drawing/2010/main" val="FF0000" mc:Ignorable=""/>
                </a:solidFill>
                <a:effectLst>
                  <a:innerShdw blurRad="69850" dist="43180" dir="5400000">
                    <a:srgbClr xmlns:mc="http://schemas.openxmlformats.org/markup-compatibility/2006" xmlns:a14="http://schemas.microsoft.com/office/drawing/2010/main" val="000000" mc:Ignorable="">
                      <a:alpha val="65000"/>
                    </a:srgbClr>
                  </a:innerShdw>
                </a:effectLst>
                <a:latin typeface="メイリオ" pitchFamily="50" charset="-128"/>
                <a:ea typeface="メイリオ" pitchFamily="50" charset="-128"/>
              </a:rPr>
              <a:t>MicrosoftFixit50041.msi</a:t>
            </a:r>
            <a:r>
              <a:rPr lang="en-US" altLang="ja-JP" sz="2400" b="1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xmlns:mc="http://schemas.openxmlformats.org/markup-compatibility/2006" xmlns:a14="http://schemas.microsoft.com/office/drawing/2010/main" val="000000" mc:Ignorable="">
                      <a:alpha val="65000"/>
                    </a:srgbClr>
                  </a:innerShdw>
                </a:effectLst>
                <a:latin typeface="メイリオ" pitchFamily="50" charset="-128"/>
                <a:ea typeface="メイリオ" pitchFamily="50" charset="-128"/>
              </a:rPr>
              <a:t> </a:t>
            </a:r>
            <a:r>
              <a:rPr lang="ja-JP" altLang="en-US" sz="2400" b="1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xmlns:mc="http://schemas.openxmlformats.org/markup-compatibility/2006" xmlns:a14="http://schemas.microsoft.com/office/drawing/2010/main" val="000000" mc:Ignorable="">
                      <a:alpha val="65000"/>
                    </a:srgbClr>
                  </a:innerShdw>
                </a:effectLst>
                <a:latin typeface="メイリオ" pitchFamily="50" charset="-128"/>
                <a:ea typeface="メイリオ" pitchFamily="50" charset="-128"/>
              </a:rPr>
              <a:t>を実行します</a:t>
            </a:r>
            <a:endParaRPr kumimoji="0" lang="en-US" altLang="ja-JP" sz="2400" b="1" i="0" u="none" strike="noStrike" normalizeH="0" baseline="0" dirty="0" smtClean="0">
              <a:ln w="1905"/>
              <a:solidFill>
                <a:schemeClr val="accent2">
                  <a:lumMod val="50000"/>
                </a:schemeClr>
              </a:solidFill>
              <a:effectLst>
                <a:innerShdw blurRad="69850" dist="43180" dir="5400000">
                  <a:srgbClr xmlns:mc="http://schemas.openxmlformats.org/markup-compatibility/2006" xmlns:a14="http://schemas.microsoft.com/office/drawing/2010/main" val="000000" mc:Ignorable="">
                    <a:alpha val="65000"/>
                  </a:srgbClr>
                </a:innerShdw>
              </a:effectLst>
              <a:latin typeface="メイリオ" pitchFamily="50" charset="-128"/>
              <a:ea typeface="メイリオ" pitchFamily="50" charset="-128"/>
            </a:endParaRP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ja-JP" sz="1600" b="1" i="0" u="none" strike="noStrike" normalizeH="0" baseline="0" dirty="0" smtClean="0">
              <a:ln w="1905"/>
              <a:solidFill>
                <a:schemeClr val="accent2">
                  <a:lumMod val="50000"/>
                </a:schemeClr>
              </a:solidFill>
              <a:effectLst>
                <a:innerShdw blurRad="69850" dist="43180" dir="5400000">
                  <a:srgbClr xmlns:mc="http://schemas.openxmlformats.org/markup-compatibility/2006" xmlns:a14="http://schemas.microsoft.com/office/drawing/2010/main" val="000000" mc:Ignorable="">
                    <a:alpha val="65000"/>
                  </a:srgbClr>
                </a:innerShdw>
              </a:effectLst>
              <a:latin typeface="メイリオ" pitchFamily="50" charset="-128"/>
              <a:ea typeface="メイリオ" pitchFamily="50" charset="-128"/>
            </a:endParaRP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ja-JP" sz="1600" b="1" i="0" u="none" strike="noStrike" normalizeH="0" baseline="0" dirty="0" smtClean="0">
              <a:ln w="1905"/>
              <a:solidFill>
                <a:srgbClr xmlns:mc="http://schemas.openxmlformats.org/markup-compatibility/2006" xmlns:a14="http://schemas.microsoft.com/office/drawing/2010/main" val="FF0000" mc:Ignorable=""/>
              </a:solidFill>
              <a:effectLst>
                <a:innerShdw blurRad="69850" dist="43180" dir="5400000">
                  <a:srgbClr xmlns:mc="http://schemas.openxmlformats.org/markup-compatibility/2006" xmlns:a14="http://schemas.microsoft.com/office/drawing/2010/main" val="000000" mc:Ignorable="">
                    <a:alpha val="65000"/>
                  </a:srgbClr>
                </a:innerShdw>
              </a:effectLst>
              <a:latin typeface="メイリオ" pitchFamily="50" charset="-128"/>
              <a:ea typeface="メイリオ" pitchFamily="50" charset="-128"/>
            </a:endParaRP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ja-JP" sz="1600" b="1" i="0" u="none" strike="noStrike" normalizeH="0" baseline="0" dirty="0" smtClean="0">
              <a:ln w="1905"/>
              <a:solidFill>
                <a:srgbClr xmlns:mc="http://schemas.openxmlformats.org/markup-compatibility/2006" xmlns:a14="http://schemas.microsoft.com/office/drawing/2010/main" val="FF0000" mc:Ignorable=""/>
              </a:solidFill>
              <a:effectLst>
                <a:innerShdw blurRad="69850" dist="43180" dir="5400000">
                  <a:srgbClr xmlns:mc="http://schemas.openxmlformats.org/markup-compatibility/2006" xmlns:a14="http://schemas.microsoft.com/office/drawing/2010/main" val="000000" mc:Ignorable="">
                    <a:alpha val="65000"/>
                  </a:srgbClr>
                </a:innerShdw>
              </a:effectLst>
              <a:latin typeface="メイリオ" pitchFamily="50" charset="-128"/>
              <a:ea typeface="メイリオ" pitchFamily="50" charset="-128"/>
            </a:endParaRPr>
          </a:p>
        </p:txBody>
      </p:sp>
      <p:grpSp>
        <p:nvGrpSpPr>
          <p:cNvPr id="3" name="グループ化 12"/>
          <p:cNvGrpSpPr/>
          <p:nvPr/>
        </p:nvGrpSpPr>
        <p:grpSpPr>
          <a:xfrm>
            <a:off x="1786469" y="1632231"/>
            <a:ext cx="5661948" cy="4696379"/>
            <a:chOff x="2229198" y="1742438"/>
            <a:chExt cx="5366589" cy="4398667"/>
          </a:xfrm>
        </p:grpSpPr>
        <p:pic>
          <p:nvPicPr>
            <p:cNvPr id="3076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229198" y="1742438"/>
              <a:ext cx="5366589" cy="439866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xmlns:mc="http://schemas.openxmlformats.org/markup-compatibility/2006" xmlns:a14="http://schemas.microsoft.com/office/drawing/2010/main" val="333333" mc:Ignorable="">
                  <a:alpha val="65000"/>
                </a:srgbClr>
              </a:outerShdw>
            </a:effectLst>
          </p:spPr>
        </p:pic>
        <p:sp>
          <p:nvSpPr>
            <p:cNvPr id="12" name="角丸四角形 11"/>
            <p:cNvSpPr/>
            <p:nvPr/>
          </p:nvSpPr>
          <p:spPr bwMode="auto">
            <a:xfrm>
              <a:off x="2303720" y="2860198"/>
              <a:ext cx="2002466" cy="198474"/>
            </a:xfrm>
            <a:prstGeom prst="roundRect">
              <a:avLst/>
            </a:prstGeom>
            <a:noFill/>
            <a:ln>
              <a:solidFill>
                <a:srgbClr xmlns:mc="http://schemas.openxmlformats.org/markup-compatibility/2006" xmlns:a14="http://schemas.microsoft.com/office/drawing/2010/main" val="FF0000" mc:Ignorable=""/>
              </a:solidFill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1800" b="0" i="0" u="none" strike="noStrike" cap="none" normalizeH="0" baseline="0" dirty="0" smtClean="0">
                <a:ln>
                  <a:noFill/>
                </a:ln>
                <a:solidFill>
                  <a:srgbClr xmlns:mc="http://schemas.openxmlformats.org/markup-compatibility/2006" xmlns:a14="http://schemas.microsoft.com/office/drawing/2010/main" val="FF0000" mc:Ignorable="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1" name="角丸四角形吹き出し 10"/>
          <p:cNvSpPr/>
          <p:nvPr/>
        </p:nvSpPr>
        <p:spPr bwMode="auto">
          <a:xfrm>
            <a:off x="1145408" y="2336387"/>
            <a:ext cx="6637105" cy="1571946"/>
          </a:xfrm>
          <a:prstGeom prst="wedgeRoundRectCallout">
            <a:avLst>
              <a:gd name="adj1" fmla="val -23646"/>
              <a:gd name="adj2" fmla="val 74614"/>
              <a:gd name="adj3" fmla="val 16667"/>
            </a:avLst>
          </a:prstGeom>
          <a:solidFill>
            <a:schemeClr val="accent4"/>
          </a:solidFill>
          <a:ln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Aft>
                <a:spcPts val="0"/>
              </a:spcAft>
            </a:pPr>
            <a:r>
              <a:rPr lang="ja-JP" altLang="en-US" sz="2400" b="1" dirty="0" smtClean="0">
                <a:ln w="1905"/>
                <a:solidFill>
                  <a:srgbClr xmlns:mc="http://schemas.openxmlformats.org/markup-compatibility/2006" xmlns:a14="http://schemas.microsoft.com/office/drawing/2010/main" val="FF0000" mc:Ignorable=""/>
                </a:solidFill>
                <a:effectLst>
                  <a:innerShdw blurRad="69850" dist="43180" dir="5400000">
                    <a:srgbClr xmlns:mc="http://schemas.openxmlformats.org/markup-compatibility/2006" xmlns:a14="http://schemas.microsoft.com/office/drawing/2010/main" val="000000" mc:Ignorable="">
                      <a:alpha val="65000"/>
                    </a:srgbClr>
                  </a:innerShdw>
                </a:effectLst>
                <a:latin typeface="メイリオ" pitchFamily="50" charset="-128"/>
                <a:ea typeface="メイリオ" pitchFamily="50" charset="-128"/>
              </a:rPr>
              <a:t> </a:t>
            </a:r>
            <a:r>
              <a:rPr lang="en-US" altLang="ja-JP" sz="2400" b="1" dirty="0" smtClean="0">
                <a:ln w="1905"/>
                <a:solidFill>
                  <a:srgbClr xmlns:mc="http://schemas.openxmlformats.org/markup-compatibility/2006" xmlns:a14="http://schemas.microsoft.com/office/drawing/2010/main" val="FF0000" mc:Ignorable=""/>
                </a:solidFill>
                <a:effectLst>
                  <a:innerShdw blurRad="69850" dist="43180" dir="5400000">
                    <a:srgbClr xmlns:mc="http://schemas.openxmlformats.org/markup-compatibility/2006" xmlns:a14="http://schemas.microsoft.com/office/drawing/2010/main" val="000000" mc:Ignorable="">
                      <a:alpha val="65000"/>
                    </a:srgbClr>
                  </a:innerShdw>
                </a:effectLst>
                <a:latin typeface="メイリオ" pitchFamily="50" charset="-128"/>
                <a:ea typeface="メイリオ" pitchFamily="50" charset="-128"/>
              </a:rPr>
              <a:t>!! </a:t>
            </a:r>
            <a:r>
              <a:rPr lang="ja-JP" altLang="en-US" sz="2400" b="1" dirty="0" smtClean="0">
                <a:ln w="1905"/>
                <a:solidFill>
                  <a:srgbClr xmlns:mc="http://schemas.openxmlformats.org/markup-compatibility/2006" xmlns:a14="http://schemas.microsoft.com/office/drawing/2010/main" val="FF0000" mc:Ignorable=""/>
                </a:solidFill>
                <a:effectLst>
                  <a:innerShdw blurRad="69850" dist="43180" dir="5400000">
                    <a:srgbClr xmlns:mc="http://schemas.openxmlformats.org/markup-compatibility/2006" xmlns:a14="http://schemas.microsoft.com/office/drawing/2010/main" val="000000" mc:Ignorable="">
                      <a:alpha val="65000"/>
                    </a:srgbClr>
                  </a:innerShdw>
                </a:effectLst>
                <a:latin typeface="メイリオ" pitchFamily="50" charset="-128"/>
                <a:ea typeface="メイリオ" pitchFamily="50" charset="-128"/>
              </a:rPr>
              <a:t>現象回避 </a:t>
            </a:r>
            <a:r>
              <a:rPr lang="en-US" altLang="ja-JP" sz="2400" b="1" dirty="0" smtClean="0">
                <a:ln w="1905"/>
                <a:solidFill>
                  <a:srgbClr xmlns:mc="http://schemas.openxmlformats.org/markup-compatibility/2006" xmlns:a14="http://schemas.microsoft.com/office/drawing/2010/main" val="FF0000" mc:Ignorable=""/>
                </a:solidFill>
                <a:effectLst>
                  <a:innerShdw blurRad="69850" dist="43180" dir="5400000">
                    <a:srgbClr xmlns:mc="http://schemas.openxmlformats.org/markup-compatibility/2006" xmlns:a14="http://schemas.microsoft.com/office/drawing/2010/main" val="000000" mc:Ignorable="">
                      <a:alpha val="65000"/>
                    </a:srgbClr>
                  </a:innerShdw>
                </a:effectLst>
                <a:latin typeface="メイリオ" pitchFamily="50" charset="-128"/>
                <a:ea typeface="メイリオ" pitchFamily="50" charset="-128"/>
              </a:rPr>
              <a:t>!!</a:t>
            </a:r>
          </a:p>
          <a:p>
            <a:pPr>
              <a:spcAft>
                <a:spcPts val="0"/>
              </a:spcAft>
            </a:pPr>
            <a:r>
              <a:rPr lang="ja-JP" alt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xmlns:mc="http://schemas.openxmlformats.org/markup-compatibility/2006" xmlns:a14="http://schemas.microsoft.com/office/drawing/2010/main" val="000000" mc:Ignorable="">
                      <a:alpha val="65000"/>
                    </a:srgbClr>
                  </a:innerShdw>
                </a:effectLst>
                <a:latin typeface="メイリオ" pitchFamily="50" charset="-128"/>
                <a:ea typeface="メイリオ" pitchFamily="50" charset="-128"/>
              </a:rPr>
              <a:t>・</a:t>
            </a:r>
            <a:r>
              <a:rPr lang="en-US" altLang="ja-JP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xmlns:mc="http://schemas.openxmlformats.org/markup-compatibility/2006" xmlns:a14="http://schemas.microsoft.com/office/drawing/2010/main" val="000000" mc:Ignorable="">
                      <a:alpha val="65000"/>
                    </a:srgbClr>
                  </a:innerShdw>
                </a:effectLst>
                <a:latin typeface="メイリオ" pitchFamily="50" charset="-128"/>
                <a:ea typeface="メイリオ" pitchFamily="50" charset="-128"/>
              </a:rPr>
              <a:t>TNEF </a:t>
            </a:r>
            <a:r>
              <a:rPr lang="ja-JP" alt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xmlns:mc="http://schemas.openxmlformats.org/markup-compatibility/2006" xmlns:a14="http://schemas.microsoft.com/office/drawing/2010/main" val="000000" mc:Ignorable="">
                      <a:alpha val="65000"/>
                    </a:srgbClr>
                  </a:innerShdw>
                </a:effectLst>
                <a:latin typeface="メイリオ" pitchFamily="50" charset="-128"/>
                <a:ea typeface="メイリオ" pitchFamily="50" charset="-128"/>
              </a:rPr>
              <a:t>形式を使用せずにメールを送信</a:t>
            </a:r>
            <a:endParaRPr lang="en-US" altLang="ja-JP" sz="2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xmlns:mc="http://schemas.openxmlformats.org/markup-compatibility/2006" xmlns:a14="http://schemas.microsoft.com/office/drawing/2010/main" val="000000" mc:Ignorable="">
                    <a:alpha val="65000"/>
                  </a:srgbClr>
                </a:innerShdw>
              </a:effectLst>
              <a:latin typeface="メイリオ" pitchFamily="50" charset="-128"/>
              <a:ea typeface="メイリオ" pitchFamily="50" charset="-128"/>
            </a:endParaRPr>
          </a:p>
          <a:p>
            <a:r>
              <a:rPr lang="ja-JP" alt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xmlns:mc="http://schemas.openxmlformats.org/markup-compatibility/2006" xmlns:a14="http://schemas.microsoft.com/office/drawing/2010/main" val="000000" mc:Ignorable="">
                      <a:alpha val="65000"/>
                    </a:srgbClr>
                  </a:innerShdw>
                </a:effectLst>
                <a:latin typeface="メイリオ" pitchFamily="50" charset="-128"/>
                <a:ea typeface="メイリオ" pitchFamily="50" charset="-128"/>
              </a:rPr>
              <a:t>・</a:t>
            </a:r>
            <a:r>
              <a:rPr lang="en-US" altLang="ja-JP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xmlns:mc="http://schemas.openxmlformats.org/markup-compatibility/2006" xmlns:a14="http://schemas.microsoft.com/office/drawing/2010/main" val="000000" mc:Ignorable="">
                      <a:alpha val="65000"/>
                    </a:srgbClr>
                  </a:innerShdw>
                </a:effectLst>
                <a:latin typeface="メイリオ" pitchFamily="50" charset="-128"/>
                <a:ea typeface="メイリオ" pitchFamily="50" charset="-128"/>
              </a:rPr>
              <a:t>WINMAIL.DAT </a:t>
            </a:r>
            <a:r>
              <a:rPr lang="ja-JP" altLang="en-US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xmlns:mc="http://schemas.openxmlformats.org/markup-compatibility/2006" xmlns:a14="http://schemas.microsoft.com/office/drawing/2010/main" val="000000" mc:Ignorable="">
                      <a:alpha val="65000"/>
                    </a:srgbClr>
                  </a:innerShdw>
                </a:effectLst>
                <a:latin typeface="メイリオ" pitchFamily="50" charset="-128"/>
                <a:ea typeface="メイリオ" pitchFamily="50" charset="-128"/>
              </a:rPr>
              <a:t>を添</a:t>
            </a:r>
            <a:r>
              <a:rPr lang="ja-JP" alt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xmlns:mc="http://schemas.openxmlformats.org/markup-compatibility/2006" xmlns:a14="http://schemas.microsoft.com/office/drawing/2010/main" val="000000" mc:Ignorable="">
                      <a:alpha val="65000"/>
                    </a:srgbClr>
                  </a:innerShdw>
                </a:effectLst>
                <a:latin typeface="メイリオ" pitchFamily="50" charset="-128"/>
                <a:ea typeface="メイリオ" pitchFamily="50" charset="-128"/>
              </a:rPr>
              <a:t>付しない</a:t>
            </a:r>
            <a:endParaRPr lang="en-US" altLang="ja-JP" sz="2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xmlns:mc="http://schemas.openxmlformats.org/markup-compatibility/2006" xmlns:a14="http://schemas.microsoft.com/office/drawing/2010/main" val="000000" mc:Ignorable="">
                    <a:alpha val="65000"/>
                  </a:srgbClr>
                </a:innerShdw>
              </a:effectLst>
              <a:latin typeface="メイリオ" pitchFamily="50" charset="-128"/>
              <a:ea typeface="メイリオ" pitchFamily="50" charset="-128"/>
            </a:endParaRPr>
          </a:p>
        </p:txBody>
      </p:sp>
      <p:pic>
        <p:nvPicPr>
          <p:cNvPr id="14" name="図 13" descr="outlook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44773" y="5509127"/>
            <a:ext cx="523967" cy="5206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xmlns:mc="http://schemas.openxmlformats.org/markup-compatibility/2006" xmlns:a14="http://schemas.microsoft.com/office/drawing/2010/main" val="000000" mc:Ignorable="">
                <a:alpha val="70000"/>
              </a:srgbClr>
            </a:outerShdw>
          </a:effectLst>
        </p:spPr>
      </p:pic>
      <p:pic>
        <p:nvPicPr>
          <p:cNvPr id="13" name="Picture 2" descr="C:\Users\osuket\Desktop\Button_FixIt_Silver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51119" y="4747342"/>
            <a:ext cx="3769635" cy="1518703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 advTm="49721">
        <p14:doors dir="vert"/>
      </p:transition>
    </mc:Choice>
    <mc:Fallback xmlns="">
      <p:transition xmlns:p14="http://schemas.microsoft.com/office/powerpoint/2010/main" spd="slow" advTm="49721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0" grpId="1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Exchange </a:t>
            </a:r>
            <a:r>
              <a:rPr lang="ja-JP" altLang="en-US" dirty="0" smtClean="0"/>
              <a:t>サーバーを使用していない場合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>      </a:t>
            </a:r>
            <a:r>
              <a:rPr lang="en-US" altLang="ja-JP" sz="2400" dirty="0" smtClean="0">
                <a:solidFill>
                  <a:srgbClr xmlns:mc="http://schemas.openxmlformats.org/markup-compatibility/2006" xmlns:a14="http://schemas.microsoft.com/office/drawing/2010/main" val="00B050" mc:Ignorable=""/>
                </a:solidFill>
              </a:rPr>
              <a:t>- Outlook 2007 </a:t>
            </a:r>
            <a:r>
              <a:rPr lang="ja-JP" altLang="en-US" sz="2400" dirty="0" err="1" smtClean="0">
                <a:solidFill>
                  <a:srgbClr xmlns:mc="http://schemas.openxmlformats.org/markup-compatibility/2006" xmlns:a14="http://schemas.microsoft.com/office/drawing/2010/main" val="00B050" mc:Ignorable=""/>
                </a:solidFill>
              </a:rPr>
              <a:t>での</a:t>
            </a:r>
            <a:r>
              <a:rPr lang="ja-JP" altLang="en-US" sz="2400" dirty="0" smtClean="0">
                <a:solidFill>
                  <a:srgbClr xmlns:mc="http://schemas.openxmlformats.org/markup-compatibility/2006" xmlns:a14="http://schemas.microsoft.com/office/drawing/2010/main" val="00B050" mc:Ignorable=""/>
                </a:solidFill>
              </a:rPr>
              <a:t>回避方法 </a:t>
            </a:r>
            <a:r>
              <a:rPr lang="en-US" altLang="ja-JP" sz="2400" dirty="0" smtClean="0">
                <a:solidFill>
                  <a:srgbClr xmlns:mc="http://schemas.openxmlformats.org/markup-compatibility/2006" xmlns:a14="http://schemas.microsoft.com/office/drawing/2010/main" val="00B050" mc:Ignorable=""/>
                </a:solidFill>
              </a:rPr>
              <a:t>/</a:t>
            </a:r>
            <a:r>
              <a:rPr lang="ja-JP" altLang="en-US" sz="2400" dirty="0" smtClean="0">
                <a:solidFill>
                  <a:srgbClr xmlns:mc="http://schemas.openxmlformats.org/markup-compatibility/2006" xmlns:a14="http://schemas.microsoft.com/office/drawing/2010/main" val="00B050" mc:Ignorable=""/>
                </a:solidFill>
              </a:rPr>
              <a:t> </a:t>
            </a:r>
            <a:r>
              <a:rPr lang="en-US" altLang="ja-JP" sz="2400" dirty="0" smtClean="0">
                <a:solidFill>
                  <a:srgbClr xmlns:mc="http://schemas.openxmlformats.org/markup-compatibility/2006" xmlns:a14="http://schemas.microsoft.com/office/drawing/2010/main" val="00B050" mc:Ignorable=""/>
                </a:solidFill>
              </a:rPr>
              <a:t>Fixit </a:t>
            </a:r>
            <a:r>
              <a:rPr lang="ja-JP" altLang="en-US" sz="2400" dirty="0" smtClean="0">
                <a:solidFill>
                  <a:srgbClr xmlns:mc="http://schemas.openxmlformats.org/markup-compatibility/2006" xmlns:a14="http://schemas.microsoft.com/office/drawing/2010/main" val="00B050" mc:Ignorable=""/>
                </a:solidFill>
              </a:rPr>
              <a:t>実行後 </a:t>
            </a:r>
            <a:r>
              <a:rPr lang="en-US" altLang="ja-JP" sz="2400" dirty="0" smtClean="0">
                <a:solidFill>
                  <a:srgbClr xmlns:mc="http://schemas.openxmlformats.org/markup-compatibility/2006" xmlns:a14="http://schemas.microsoft.com/office/drawing/2010/main" val="00B050" mc:Ignorable=""/>
                </a:solidFill>
              </a:rPr>
              <a:t>(1)</a:t>
            </a:r>
            <a:endParaRPr kumimoji="1" lang="ja-JP" altLang="en-US" sz="1800" dirty="0">
              <a:solidFill>
                <a:srgbClr xmlns:mc="http://schemas.openxmlformats.org/markup-compatibility/2006" xmlns:a14="http://schemas.microsoft.com/office/drawing/2010/main" val="00B050" mc:Ignorable=""/>
              </a:solidFill>
            </a:endParaRP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88950" lvl="1" indent="-488950"/>
            <a:r>
              <a:rPr lang="en-US" altLang="ja-JP" sz="2000" dirty="0" err="1" smtClean="0"/>
              <a:t>DisableTNEF</a:t>
            </a:r>
            <a:r>
              <a:rPr lang="ja-JP" altLang="en-US" sz="2000" dirty="0" smtClean="0"/>
              <a:t> のレジストリが設定される</a:t>
            </a:r>
            <a:endParaRPr lang="en-US" altLang="ja-JP" sz="2000" dirty="0" smtClean="0"/>
          </a:p>
          <a:p>
            <a:pPr marL="488950" lvl="1" indent="-488950">
              <a:buNone/>
            </a:pPr>
            <a:r>
              <a:rPr lang="ja-JP" altLang="en-US" sz="2000" dirty="0" smtClean="0"/>
              <a:t>      </a:t>
            </a:r>
            <a:r>
              <a:rPr lang="ja-JP" altLang="en-US" sz="1600" dirty="0" smtClean="0"/>
              <a:t>値の場所 </a:t>
            </a:r>
            <a:r>
              <a:rPr lang="en-US" altLang="ja-JP" sz="1600" dirty="0" smtClean="0"/>
              <a:t>: </a:t>
            </a:r>
            <a:r>
              <a:rPr lang="en-US" altLang="ja-JP" sz="1200" dirty="0" smtClean="0"/>
              <a:t>HKEY_CURRENT_USER\Software\Microsoft\Office\12.0\Outlook\Preferences</a:t>
            </a:r>
            <a:r>
              <a:rPr lang="en-US" altLang="ja-JP" sz="1600" dirty="0" smtClean="0"/>
              <a:t/>
            </a:r>
            <a:br>
              <a:rPr lang="en-US" altLang="ja-JP" sz="1600" dirty="0" smtClean="0"/>
            </a:br>
            <a:r>
              <a:rPr lang="ja-JP" altLang="en-US" sz="1600" dirty="0" smtClean="0"/>
              <a:t>値の名前 </a:t>
            </a:r>
            <a:r>
              <a:rPr lang="en-US" altLang="ja-JP" sz="1600" dirty="0" smtClean="0"/>
              <a:t>: </a:t>
            </a:r>
            <a:r>
              <a:rPr lang="en-US" altLang="ja-JP" sz="1600" dirty="0" err="1" smtClean="0"/>
              <a:t>DisableTNEF</a:t>
            </a:r>
            <a:r>
              <a:rPr lang="en-US" altLang="ja-JP" sz="1600" dirty="0" smtClean="0"/>
              <a:t/>
            </a:r>
            <a:br>
              <a:rPr lang="en-US" altLang="ja-JP" sz="1600" dirty="0" smtClean="0"/>
            </a:br>
            <a:r>
              <a:rPr lang="ja-JP" altLang="en-US" sz="1600" dirty="0" smtClean="0"/>
              <a:t>値の種類 </a:t>
            </a:r>
            <a:r>
              <a:rPr lang="en-US" altLang="ja-JP" sz="1600" dirty="0" smtClean="0"/>
              <a:t>: DWORD </a:t>
            </a:r>
            <a:r>
              <a:rPr lang="ja-JP" altLang="en-US" sz="1600" dirty="0" smtClean="0"/>
              <a:t>値 </a:t>
            </a:r>
            <a:r>
              <a:rPr lang="en-US" altLang="ja-JP" sz="1600" dirty="0" smtClean="0"/>
              <a:t>(REG_DWORD)</a:t>
            </a:r>
            <a:br>
              <a:rPr lang="en-US" altLang="ja-JP" sz="1600" dirty="0" smtClean="0"/>
            </a:br>
            <a:r>
              <a:rPr lang="ja-JP" altLang="en-US" sz="1600" dirty="0" smtClean="0"/>
              <a:t>値のデータ </a:t>
            </a:r>
            <a:r>
              <a:rPr lang="en-US" altLang="ja-JP" sz="1600" dirty="0" smtClean="0"/>
              <a:t>: 1</a:t>
            </a:r>
          </a:p>
          <a:p>
            <a:pPr marL="488950" lvl="1" indent="-488950">
              <a:buNone/>
            </a:pPr>
            <a:endParaRPr lang="en-US" altLang="ja-JP" sz="2000" dirty="0" smtClean="0"/>
          </a:p>
          <a:p>
            <a:pPr>
              <a:buNone/>
            </a:pPr>
            <a:endParaRPr kumimoji="1" lang="ja-JP" alt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4018" y="3249355"/>
            <a:ext cx="8059829" cy="3087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角丸四角形 6"/>
          <p:cNvSpPr/>
          <p:nvPr/>
        </p:nvSpPr>
        <p:spPr bwMode="auto">
          <a:xfrm>
            <a:off x="3771015" y="5202864"/>
            <a:ext cx="4171506" cy="230373"/>
          </a:xfrm>
          <a:prstGeom prst="roundRect">
            <a:avLst/>
          </a:prstGeom>
          <a:noFill/>
          <a:ln>
            <a:solidFill>
              <a:srgbClr xmlns:mc="http://schemas.openxmlformats.org/markup-compatibility/2006" xmlns:a14="http://schemas.microsoft.com/office/drawing/2010/main" val="FF0000" mc:Ignorable="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normalizeH="0" baseline="0" dirty="0" smtClean="0">
              <a:ln>
                <a:noFill/>
              </a:ln>
              <a:solidFill>
                <a:srgbClr xmlns:mc="http://schemas.openxmlformats.org/markup-compatibility/2006" xmlns:a14="http://schemas.microsoft.com/office/drawing/2010/main" val="FF0000" mc:Ignorable=""/>
              </a:solidFill>
              <a:effectLst/>
              <a:latin typeface="Arial" charset="0"/>
            </a:endParaRPr>
          </a:p>
        </p:txBody>
      </p:sp>
      <p:sp>
        <p:nvSpPr>
          <p:cNvPr id="9" name="角丸四角形吹き出し 8"/>
          <p:cNvSpPr/>
          <p:nvPr/>
        </p:nvSpPr>
        <p:spPr bwMode="auto">
          <a:xfrm>
            <a:off x="914400" y="2964578"/>
            <a:ext cx="7526956" cy="1578546"/>
          </a:xfrm>
          <a:prstGeom prst="wedgeRoundRectCallout">
            <a:avLst>
              <a:gd name="adj1" fmla="val 22901"/>
              <a:gd name="adj2" fmla="val 82426"/>
              <a:gd name="adj3" fmla="val 16667"/>
            </a:avLst>
          </a:prstGeom>
          <a:solidFill>
            <a:schemeClr val="accent4"/>
          </a:solidFill>
          <a:ln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Aft>
                <a:spcPts val="0"/>
              </a:spcAft>
            </a:pPr>
            <a:r>
              <a:rPr lang="en-US" altLang="ja-JP" sz="2400" b="1" dirty="0" smtClean="0">
                <a:ln w="1905"/>
                <a:solidFill>
                  <a:srgbClr xmlns:mc="http://schemas.openxmlformats.org/markup-compatibility/2006" xmlns:a14="http://schemas.microsoft.com/office/drawing/2010/main" val="FF0000" mc:Ignorable=""/>
                </a:solidFill>
                <a:effectLst>
                  <a:innerShdw blurRad="69850" dist="43180" dir="5400000">
                    <a:srgbClr xmlns:mc="http://schemas.openxmlformats.org/markup-compatibility/2006" xmlns:a14="http://schemas.microsoft.com/office/drawing/2010/main" val="000000" mc:Ignorable="">
                      <a:alpha val="65000"/>
                    </a:srgbClr>
                  </a:innerShdw>
                </a:effectLst>
                <a:latin typeface="メイリオ" pitchFamily="50" charset="-128"/>
                <a:ea typeface="メイリオ" pitchFamily="50" charset="-128"/>
              </a:rPr>
              <a:t>&lt;</a:t>
            </a:r>
            <a:r>
              <a:rPr lang="ja-JP" altLang="en-US" sz="2400" b="1" dirty="0" smtClean="0">
                <a:ln w="1905"/>
                <a:solidFill>
                  <a:srgbClr xmlns:mc="http://schemas.openxmlformats.org/markup-compatibility/2006" xmlns:a14="http://schemas.microsoft.com/office/drawing/2010/main" val="FF0000" mc:Ignorable=""/>
                </a:solidFill>
                <a:effectLst>
                  <a:innerShdw blurRad="69850" dist="43180" dir="5400000">
                    <a:srgbClr xmlns:mc="http://schemas.openxmlformats.org/markup-compatibility/2006" xmlns:a14="http://schemas.microsoft.com/office/drawing/2010/main" val="000000" mc:Ignorable="">
                      <a:alpha val="65000"/>
                    </a:srgbClr>
                  </a:innerShdw>
                </a:effectLst>
                <a:latin typeface="メイリオ" pitchFamily="50" charset="-128"/>
                <a:ea typeface="メイリオ" pitchFamily="50" charset="-128"/>
              </a:rPr>
              <a:t>参考情報</a:t>
            </a:r>
            <a:r>
              <a:rPr lang="en-US" altLang="ja-JP" sz="2400" b="1" dirty="0" smtClean="0">
                <a:ln w="1905"/>
                <a:solidFill>
                  <a:srgbClr xmlns:mc="http://schemas.openxmlformats.org/markup-compatibility/2006" xmlns:a14="http://schemas.microsoft.com/office/drawing/2010/main" val="FF0000" mc:Ignorable=""/>
                </a:solidFill>
                <a:effectLst>
                  <a:innerShdw blurRad="69850" dist="43180" dir="5400000">
                    <a:srgbClr xmlns:mc="http://schemas.openxmlformats.org/markup-compatibility/2006" xmlns:a14="http://schemas.microsoft.com/office/drawing/2010/main" val="000000" mc:Ignorable="">
                      <a:alpha val="65000"/>
                    </a:srgbClr>
                  </a:innerShdw>
                </a:effectLst>
                <a:latin typeface="メイリオ" pitchFamily="50" charset="-128"/>
                <a:ea typeface="メイリオ" pitchFamily="50" charset="-128"/>
              </a:rPr>
              <a:t>&gt;</a:t>
            </a:r>
          </a:p>
          <a:p>
            <a:pPr algn="ctr"/>
            <a:r>
              <a:rPr lang="en-US" altLang="ja-JP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xmlns:mc="http://schemas.openxmlformats.org/markup-compatibility/2006" xmlns:a14="http://schemas.microsoft.com/office/drawing/2010/main" val="000000" mc:Ignorable="">
                      <a:alpha val="65000"/>
                    </a:srgbClr>
                  </a:innerShdw>
                </a:effectLst>
                <a:latin typeface="メイリオ" pitchFamily="50" charset="-128"/>
                <a:ea typeface="メイリオ" pitchFamily="50" charset="-128"/>
              </a:rPr>
              <a:t>TNEF </a:t>
            </a:r>
            <a:r>
              <a:rPr lang="ja-JP" alt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xmlns:mc="http://schemas.openxmlformats.org/markup-compatibility/2006" xmlns:a14="http://schemas.microsoft.com/office/drawing/2010/main" val="000000" mc:Ignorable="">
                      <a:alpha val="65000"/>
                    </a:srgbClr>
                  </a:innerShdw>
                </a:effectLst>
                <a:latin typeface="メイリオ" pitchFamily="50" charset="-128"/>
                <a:ea typeface="メイリオ" pitchFamily="50" charset="-128"/>
              </a:rPr>
              <a:t>形式でのメールの送信を有効にするためには、</a:t>
            </a:r>
            <a:endParaRPr lang="en-US" altLang="ja-JP" sz="2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xmlns:mc="http://schemas.openxmlformats.org/markup-compatibility/2006" xmlns:a14="http://schemas.microsoft.com/office/drawing/2010/main" val="000000" mc:Ignorable="">
                    <a:alpha val="65000"/>
                  </a:srgbClr>
                </a:innerShdw>
              </a:effectLst>
              <a:latin typeface="メイリオ" pitchFamily="50" charset="-128"/>
              <a:ea typeface="メイリオ" pitchFamily="50" charset="-128"/>
            </a:endParaRPr>
          </a:p>
          <a:p>
            <a:pPr algn="ctr"/>
            <a:r>
              <a:rPr lang="en-US" altLang="ja-JP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xmlns:mc="http://schemas.openxmlformats.org/markup-compatibility/2006" xmlns:a14="http://schemas.microsoft.com/office/drawing/2010/main" val="000000" mc:Ignorable="">
                      <a:alpha val="65000"/>
                    </a:srgbClr>
                  </a:innerShdw>
                </a:effectLst>
                <a:latin typeface="メイリオ" pitchFamily="50" charset="-128"/>
                <a:ea typeface="メイリオ" pitchFamily="50" charset="-128"/>
              </a:rPr>
              <a:t>DisableTNEF</a:t>
            </a:r>
            <a:r>
              <a:rPr lang="en-US" altLang="ja-JP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xmlns:mc="http://schemas.openxmlformats.org/markup-compatibility/2006" xmlns:a14="http://schemas.microsoft.com/office/drawing/2010/main" val="000000" mc:Ignorable="">
                      <a:alpha val="65000"/>
                    </a:srgbClr>
                  </a:innerShdw>
                </a:effectLst>
                <a:latin typeface="メイリオ" pitchFamily="50" charset="-128"/>
                <a:ea typeface="メイリオ" pitchFamily="50" charset="-128"/>
              </a:rPr>
              <a:t> </a:t>
            </a:r>
            <a:r>
              <a:rPr lang="ja-JP" alt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xmlns:mc="http://schemas.openxmlformats.org/markup-compatibility/2006" xmlns:a14="http://schemas.microsoft.com/office/drawing/2010/main" val="000000" mc:Ignorable="">
                      <a:alpha val="65000"/>
                    </a:srgbClr>
                  </a:innerShdw>
                </a:effectLst>
                <a:latin typeface="メイリオ" pitchFamily="50" charset="-128"/>
                <a:ea typeface="メイリオ" pitchFamily="50" charset="-128"/>
              </a:rPr>
              <a:t>の値を </a:t>
            </a:r>
            <a:r>
              <a:rPr lang="en-US" altLang="ja-JP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xmlns:mc="http://schemas.openxmlformats.org/markup-compatibility/2006" xmlns:a14="http://schemas.microsoft.com/office/drawing/2010/main" val="000000" mc:Ignorable="">
                      <a:alpha val="65000"/>
                    </a:srgbClr>
                  </a:innerShdw>
                </a:effectLst>
                <a:latin typeface="メイリオ" pitchFamily="50" charset="-128"/>
                <a:ea typeface="メイリオ" pitchFamily="50" charset="-128"/>
              </a:rPr>
              <a:t>0 </a:t>
            </a:r>
            <a:r>
              <a:rPr lang="ja-JP" alt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xmlns:mc="http://schemas.openxmlformats.org/markup-compatibility/2006" xmlns:a14="http://schemas.microsoft.com/office/drawing/2010/main" val="000000" mc:Ignorable="">
                      <a:alpha val="65000"/>
                    </a:srgbClr>
                  </a:innerShdw>
                </a:effectLst>
                <a:latin typeface="メイリオ" pitchFamily="50" charset="-128"/>
                <a:ea typeface="メイリオ" pitchFamily="50" charset="-128"/>
              </a:rPr>
              <a:t>に変更します。</a:t>
            </a:r>
            <a:endParaRPr lang="en-US" altLang="ja-JP" sz="2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xmlns:mc="http://schemas.openxmlformats.org/markup-compatibility/2006" xmlns:a14="http://schemas.microsoft.com/office/drawing/2010/main" val="000000" mc:Ignorable="">
                    <a:alpha val="65000"/>
                  </a:srgbClr>
                </a:innerShdw>
              </a:effectLst>
              <a:latin typeface="メイリオ" pitchFamily="50" charset="-128"/>
              <a:ea typeface="メイリオ" pitchFamily="50" charset="-128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 advTm="22679">
        <p14:doors dir="vert"/>
      </p:transition>
    </mc:Choice>
    <mc:Fallback xmlns="">
      <p:transition xmlns:p14="http://schemas.microsoft.com/office/powerpoint/2010/main" spd="slow" advTm="22679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solidFill>
                  <a:srgbClr xmlns:mc="http://schemas.openxmlformats.org/markup-compatibility/2006" xmlns:a14="http://schemas.microsoft.com/office/drawing/2010/main" val="FFCC00" mc:Ignorable=""/>
                </a:solidFill>
              </a:rPr>
              <a:t>Exchange </a:t>
            </a:r>
            <a:r>
              <a:rPr lang="ja-JP" altLang="en-US" dirty="0" smtClean="0">
                <a:solidFill>
                  <a:srgbClr xmlns:mc="http://schemas.openxmlformats.org/markup-compatibility/2006" xmlns:a14="http://schemas.microsoft.com/office/drawing/2010/main" val="FFCC00" mc:Ignorable=""/>
                </a:solidFill>
              </a:rPr>
              <a:t>サーバーを使用していない場合</a:t>
            </a:r>
            <a:r>
              <a:rPr lang="en-US" altLang="ja-JP" dirty="0" smtClean="0">
                <a:solidFill>
                  <a:srgbClr xmlns:mc="http://schemas.openxmlformats.org/markup-compatibility/2006" xmlns:a14="http://schemas.microsoft.com/office/drawing/2010/main" val="FFCC00" mc:Ignorable=""/>
                </a:solidFill>
              </a:rPr>
              <a:t/>
            </a:r>
            <a:br>
              <a:rPr lang="en-US" altLang="ja-JP" dirty="0" smtClean="0">
                <a:solidFill>
                  <a:srgbClr xmlns:mc="http://schemas.openxmlformats.org/markup-compatibility/2006" xmlns:a14="http://schemas.microsoft.com/office/drawing/2010/main" val="FFCC00" mc:Ignorable=""/>
                </a:solidFill>
              </a:rPr>
            </a:br>
            <a:r>
              <a:rPr lang="en-US" altLang="ja-JP" dirty="0" smtClean="0">
                <a:solidFill>
                  <a:srgbClr xmlns:mc="http://schemas.openxmlformats.org/markup-compatibility/2006" xmlns:a14="http://schemas.microsoft.com/office/drawing/2010/main" val="FFCC00" mc:Ignorable=""/>
                </a:solidFill>
              </a:rPr>
              <a:t>      </a:t>
            </a:r>
            <a:r>
              <a:rPr lang="en-US" altLang="ja-JP" sz="2400" dirty="0" smtClean="0">
                <a:solidFill>
                  <a:srgbClr xmlns:mc="http://schemas.openxmlformats.org/markup-compatibility/2006" xmlns:a14="http://schemas.microsoft.com/office/drawing/2010/main" val="00B050" mc:Ignorable=""/>
                </a:solidFill>
              </a:rPr>
              <a:t>- Outlook 2007 </a:t>
            </a:r>
            <a:r>
              <a:rPr lang="ja-JP" altLang="en-US" sz="2400" dirty="0" err="1" smtClean="0">
                <a:solidFill>
                  <a:srgbClr xmlns:mc="http://schemas.openxmlformats.org/markup-compatibility/2006" xmlns:a14="http://schemas.microsoft.com/office/drawing/2010/main" val="00B050" mc:Ignorable=""/>
                </a:solidFill>
              </a:rPr>
              <a:t>での</a:t>
            </a:r>
            <a:r>
              <a:rPr lang="ja-JP" altLang="en-US" sz="2400" dirty="0" smtClean="0">
                <a:solidFill>
                  <a:srgbClr xmlns:mc="http://schemas.openxmlformats.org/markup-compatibility/2006" xmlns:a14="http://schemas.microsoft.com/office/drawing/2010/main" val="00B050" mc:Ignorable=""/>
                </a:solidFill>
              </a:rPr>
              <a:t>回避方法 </a:t>
            </a:r>
            <a:r>
              <a:rPr lang="en-US" altLang="ja-JP" sz="2400" dirty="0" smtClean="0">
                <a:solidFill>
                  <a:srgbClr xmlns:mc="http://schemas.openxmlformats.org/markup-compatibility/2006" xmlns:a14="http://schemas.microsoft.com/office/drawing/2010/main" val="00B050" mc:Ignorable=""/>
                </a:solidFill>
              </a:rPr>
              <a:t>/</a:t>
            </a:r>
            <a:r>
              <a:rPr lang="ja-JP" altLang="en-US" sz="2400" dirty="0" smtClean="0">
                <a:solidFill>
                  <a:srgbClr xmlns:mc="http://schemas.openxmlformats.org/markup-compatibility/2006" xmlns:a14="http://schemas.microsoft.com/office/drawing/2010/main" val="00B050" mc:Ignorable=""/>
                </a:solidFill>
              </a:rPr>
              <a:t> </a:t>
            </a:r>
            <a:r>
              <a:rPr lang="en-US" altLang="ja-JP" sz="2400" dirty="0" smtClean="0">
                <a:solidFill>
                  <a:srgbClr xmlns:mc="http://schemas.openxmlformats.org/markup-compatibility/2006" xmlns:a14="http://schemas.microsoft.com/office/drawing/2010/main" val="00B050" mc:Ignorable=""/>
                </a:solidFill>
              </a:rPr>
              <a:t>Fixit</a:t>
            </a:r>
            <a:r>
              <a:rPr lang="ja-JP" altLang="en-US" sz="2400" dirty="0" smtClean="0">
                <a:solidFill>
                  <a:srgbClr xmlns:mc="http://schemas.openxmlformats.org/markup-compatibility/2006" xmlns:a14="http://schemas.microsoft.com/office/drawing/2010/main" val="00B050" mc:Ignorable=""/>
                </a:solidFill>
              </a:rPr>
              <a:t>実行後 </a:t>
            </a:r>
            <a:r>
              <a:rPr lang="en-US" altLang="ja-JP" sz="2400" dirty="0" smtClean="0">
                <a:solidFill>
                  <a:srgbClr xmlns:mc="http://schemas.openxmlformats.org/markup-compatibility/2006" xmlns:a14="http://schemas.microsoft.com/office/drawing/2010/main" val="00B050" mc:Ignorable=""/>
                </a:solidFill>
              </a:rPr>
              <a:t>(2)</a:t>
            </a:r>
            <a:endParaRPr kumimoji="1" lang="ja-JP" altLang="en-US" sz="1800" dirty="0">
              <a:solidFill>
                <a:srgbClr xmlns:mc="http://schemas.openxmlformats.org/markup-compatibility/2006" xmlns:a14="http://schemas.microsoft.com/office/drawing/2010/main" val="00B050" mc:Ignorable=""/>
              </a:solidFill>
            </a:endParaRP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88950" lvl="1" indent="-488950"/>
            <a:r>
              <a:rPr lang="en-US" altLang="ja-JP" sz="2000" dirty="0" smtClean="0"/>
              <a:t>KB 957692 (2008 </a:t>
            </a:r>
            <a:r>
              <a:rPr lang="ja-JP" altLang="en-US" sz="2000" dirty="0" smtClean="0"/>
              <a:t>年 </a:t>
            </a:r>
            <a:r>
              <a:rPr lang="en-US" altLang="ja-JP" sz="2000" dirty="0" smtClean="0"/>
              <a:t>10 </a:t>
            </a:r>
            <a:r>
              <a:rPr lang="ja-JP" altLang="en-US" sz="2000" dirty="0" smtClean="0"/>
              <a:t>月の修正プログラム</a:t>
            </a:r>
            <a:r>
              <a:rPr lang="en-US" altLang="ja-JP" sz="2000" dirty="0" smtClean="0"/>
              <a:t>) </a:t>
            </a:r>
            <a:r>
              <a:rPr lang="ja-JP" altLang="en-US" sz="2000" dirty="0" smtClean="0"/>
              <a:t>が適用される</a:t>
            </a:r>
            <a:endParaRPr lang="en-US" altLang="ja-JP" sz="2000" dirty="0" smtClean="0"/>
          </a:p>
          <a:p>
            <a:pPr marL="488950" lvl="1" indent="-488950">
              <a:buNone/>
            </a:pPr>
            <a:r>
              <a:rPr lang="ja-JP" altLang="en-US" sz="2000" dirty="0" smtClean="0"/>
              <a:t>      </a:t>
            </a:r>
            <a:r>
              <a:rPr lang="ja-JP" altLang="en-US" sz="1600" dirty="0" smtClean="0"/>
              <a:t>文書番号</a:t>
            </a:r>
            <a:r>
              <a:rPr lang="en-US" altLang="ja-JP" sz="1600" dirty="0" smtClean="0"/>
              <a:t> : 957692</a:t>
            </a:r>
          </a:p>
          <a:p>
            <a:pPr marL="488950" lvl="1" indent="-488950">
              <a:buNone/>
            </a:pPr>
            <a:r>
              <a:rPr lang="ja-JP" altLang="en-US" sz="1600" dirty="0" smtClean="0"/>
              <a:t>       </a:t>
            </a:r>
            <a:r>
              <a:rPr lang="en-US" altLang="ja-JP" sz="1600" dirty="0" smtClean="0"/>
              <a:t>Title : </a:t>
            </a:r>
            <a:r>
              <a:rPr lang="en-US" altLang="ja-JP" sz="1200" dirty="0" smtClean="0"/>
              <a:t>Outlook 2007 </a:t>
            </a:r>
            <a:r>
              <a:rPr lang="ja-JP" altLang="en-US" sz="1200" dirty="0" smtClean="0"/>
              <a:t>修正プログラム パッケージ </a:t>
            </a:r>
            <a:r>
              <a:rPr lang="en-US" altLang="ja-JP" sz="1200" dirty="0" smtClean="0"/>
              <a:t>(Outlook.msp) </a:t>
            </a:r>
            <a:r>
              <a:rPr lang="ja-JP" altLang="en-US" sz="1200" dirty="0" smtClean="0"/>
              <a:t>の説明</a:t>
            </a:r>
            <a:r>
              <a:rPr lang="en-US" altLang="ja-JP" sz="1200" dirty="0" smtClean="0"/>
              <a:t>: 2008 </a:t>
            </a:r>
            <a:r>
              <a:rPr lang="ja-JP" altLang="en-US" sz="1200" dirty="0" smtClean="0"/>
              <a:t>年 </a:t>
            </a:r>
            <a:r>
              <a:rPr lang="en-US" altLang="ja-JP" sz="1200" dirty="0" smtClean="0"/>
              <a:t>10 </a:t>
            </a:r>
            <a:r>
              <a:rPr lang="ja-JP" altLang="en-US" sz="1200" dirty="0" smtClean="0"/>
              <a:t>月 </a:t>
            </a:r>
            <a:r>
              <a:rPr lang="en-US" altLang="ja-JP" sz="1200" dirty="0" smtClean="0"/>
              <a:t>28 </a:t>
            </a:r>
            <a:r>
              <a:rPr lang="ja-JP" altLang="en-US" sz="1200" dirty="0" smtClean="0"/>
              <a:t>日</a:t>
            </a:r>
            <a:r>
              <a:rPr lang="en-US" altLang="ja-JP" sz="1600" dirty="0" smtClean="0"/>
              <a:t>URL : </a:t>
            </a:r>
            <a:r>
              <a:rPr lang="en-US" altLang="ja-JP" sz="1600" dirty="0" smtClean="0">
                <a:hlinkClick r:id="rId3"/>
              </a:rPr>
              <a:t>http://support.microsoft.com/kb/957692/</a:t>
            </a:r>
            <a:endParaRPr lang="en-US" altLang="ja-JP" sz="1600" dirty="0" smtClean="0"/>
          </a:p>
          <a:p>
            <a:pPr marL="488950" lvl="1" indent="-488950">
              <a:buNone/>
            </a:pPr>
            <a:endParaRPr lang="en-US" altLang="ja-JP" sz="1600" dirty="0" smtClean="0"/>
          </a:p>
          <a:p>
            <a:pPr marL="488950" lvl="1" indent="-488950">
              <a:buNone/>
            </a:pPr>
            <a:endParaRPr lang="en-US" altLang="ja-JP" sz="2000" dirty="0" smtClean="0"/>
          </a:p>
          <a:p>
            <a:pPr>
              <a:buNone/>
            </a:pPr>
            <a:endParaRPr kumimoji="1" lang="ja-JP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0968" y="3037035"/>
            <a:ext cx="8306465" cy="3370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角丸四角形 4"/>
          <p:cNvSpPr/>
          <p:nvPr/>
        </p:nvSpPr>
        <p:spPr bwMode="auto">
          <a:xfrm>
            <a:off x="2282457" y="5256027"/>
            <a:ext cx="6393711" cy="230373"/>
          </a:xfrm>
          <a:prstGeom prst="roundRect">
            <a:avLst/>
          </a:prstGeom>
          <a:noFill/>
          <a:ln>
            <a:solidFill>
              <a:srgbClr xmlns:mc="http://schemas.openxmlformats.org/markup-compatibility/2006" xmlns:a14="http://schemas.microsoft.com/office/drawing/2010/main" val="FF0000" mc:Ignorable="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normalizeH="0" baseline="0" dirty="0" smtClean="0">
              <a:ln>
                <a:noFill/>
              </a:ln>
              <a:solidFill>
                <a:srgbClr xmlns:mc="http://schemas.openxmlformats.org/markup-compatibility/2006" xmlns:a14="http://schemas.microsoft.com/office/drawing/2010/main" val="FF0000" mc:Ignorable="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 advTm="28380">
        <p14:doors dir="vert"/>
      </p:transition>
    </mc:Choice>
    <mc:Fallback xmlns="">
      <p:transition xmlns:p14="http://schemas.microsoft.com/office/powerpoint/2010/main" spd="slow" advTm="2838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Exchange </a:t>
            </a:r>
            <a:r>
              <a:rPr lang="ja-JP" altLang="en-US" dirty="0" smtClean="0"/>
              <a:t>サーバーの使用に関わらない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>          </a:t>
            </a:r>
            <a:r>
              <a:rPr lang="en-US" altLang="ja-JP" sz="2400" dirty="0" smtClean="0">
                <a:solidFill>
                  <a:srgbClr xmlns:mc="http://schemas.openxmlformats.org/markup-compatibility/2006" xmlns:a14="http://schemas.microsoft.com/office/drawing/2010/main" val="00B050" mc:Ignorable=""/>
                </a:solidFill>
              </a:rPr>
              <a:t>- Outlook 2003/2007 </a:t>
            </a:r>
            <a:r>
              <a:rPr lang="ja-JP" altLang="en-US" sz="2400" dirty="0" err="1" smtClean="0">
                <a:solidFill>
                  <a:srgbClr xmlns:mc="http://schemas.openxmlformats.org/markup-compatibility/2006" xmlns:a14="http://schemas.microsoft.com/office/drawing/2010/main" val="00B050" mc:Ignorable=""/>
                </a:solidFill>
              </a:rPr>
              <a:t>での</a:t>
            </a:r>
            <a:r>
              <a:rPr lang="ja-JP" altLang="en-US" sz="2400" dirty="0" smtClean="0">
                <a:solidFill>
                  <a:srgbClr xmlns:mc="http://schemas.openxmlformats.org/markup-compatibility/2006" xmlns:a14="http://schemas.microsoft.com/office/drawing/2010/main" val="00B050" mc:Ignorable=""/>
                </a:solidFill>
              </a:rPr>
              <a:t>回避方法 </a:t>
            </a:r>
            <a:endParaRPr kumimoji="1" lang="ja-JP" altLang="en-US" sz="2400" dirty="0">
              <a:solidFill>
                <a:srgbClr xmlns:mc="http://schemas.openxmlformats.org/markup-compatibility/2006" xmlns:a14="http://schemas.microsoft.com/office/drawing/2010/main" val="00B050" mc:Ignorable=""/>
              </a:solidFill>
            </a:endParaRPr>
          </a:p>
        </p:txBody>
      </p: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13073" y="1581285"/>
            <a:ext cx="5798371" cy="5098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1" name="グループ化 40"/>
          <p:cNvGrpSpPr/>
          <p:nvPr/>
        </p:nvGrpSpPr>
        <p:grpSpPr>
          <a:xfrm>
            <a:off x="3006969" y="1664636"/>
            <a:ext cx="4924679" cy="1129935"/>
            <a:chOff x="2791211" y="1644088"/>
            <a:chExt cx="4852762" cy="1140209"/>
          </a:xfrm>
        </p:grpSpPr>
        <p:sp>
          <p:nvSpPr>
            <p:cNvPr id="34" name="角丸四角形吹き出し 33"/>
            <p:cNvSpPr/>
            <p:nvPr/>
          </p:nvSpPr>
          <p:spPr bwMode="auto">
            <a:xfrm>
              <a:off x="4693879" y="1644088"/>
              <a:ext cx="2950094" cy="698420"/>
            </a:xfrm>
            <a:prstGeom prst="wedgeRoundRectCallout">
              <a:avLst>
                <a:gd name="adj1" fmla="val -47100"/>
                <a:gd name="adj2" fmla="val 87942"/>
                <a:gd name="adj3" fmla="val 16667"/>
              </a:avLst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ja-JP" sz="1800" b="1" i="0" u="none" strike="noStrike" normalizeH="0" baseline="0" dirty="0" smtClean="0">
                <a:ln w="1905"/>
                <a:solidFill>
                  <a:srgbClr xmlns:mc="http://schemas.openxmlformats.org/markup-compatibility/2006" xmlns:a14="http://schemas.microsoft.com/office/drawing/2010/main" val="FF0000" mc:Ignorable=""/>
                </a:solidFill>
                <a:effectLst>
                  <a:innerShdw blurRad="69850" dist="43180" dir="5400000">
                    <a:srgbClr xmlns:mc="http://schemas.openxmlformats.org/markup-compatibility/2006" xmlns:a14="http://schemas.microsoft.com/office/drawing/2010/main" val="000000" mc:Ignorable="">
                      <a:alpha val="65000"/>
                    </a:srgbClr>
                  </a:innerShdw>
                </a:effectLst>
                <a:latin typeface="メイリオ" pitchFamily="50" charset="-128"/>
                <a:ea typeface="メイリオ" pitchFamily="50" charset="-128"/>
              </a:endParaRP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ja-JP" altLang="en-US" sz="1600" b="1" dirty="0" smtClean="0">
                  <a:ln w="1905"/>
                  <a:solidFill>
                    <a:srgbClr xmlns:mc="http://schemas.openxmlformats.org/markup-compatibility/2006" xmlns:a14="http://schemas.microsoft.com/office/drawing/2010/main" val="FF0000" mc:Ignorable=""/>
                  </a:solidFill>
                  <a:effectLst>
                    <a:innerShdw blurRad="69850" dist="43180" dir="5400000">
                      <a:srgbClr xmlns:mc="http://schemas.openxmlformats.org/markup-compatibility/2006" xmlns:a14="http://schemas.microsoft.com/office/drawing/2010/main" val="000000" mc:Ignorable="">
                        <a:alpha val="65000"/>
                      </a:srgbClr>
                    </a:innerShdw>
                  </a:effectLst>
                  <a:latin typeface="メイリオ" pitchFamily="50" charset="-128"/>
                  <a:ea typeface="メイリオ" pitchFamily="50" charset="-128"/>
                </a:rPr>
                <a:t>連絡先 </a:t>
              </a:r>
              <a:r>
                <a:rPr lang="ja-JP" altLang="en-US" sz="1600" b="1" dirty="0" smtClean="0">
                  <a:ln w="1905"/>
                  <a:solidFill>
                    <a:schemeClr val="accent2">
                      <a:lumMod val="50000"/>
                    </a:schemeClr>
                  </a:solidFill>
                  <a:effectLst>
                    <a:innerShdw blurRad="69850" dist="43180" dir="5400000">
                      <a:srgbClr xmlns:mc="http://schemas.openxmlformats.org/markup-compatibility/2006" xmlns:a14="http://schemas.microsoft.com/office/drawing/2010/main" val="000000" mc:Ignorable="">
                        <a:alpha val="65000"/>
                      </a:srgbClr>
                    </a:innerShdw>
                  </a:effectLst>
                  <a:latin typeface="メイリオ" pitchFamily="50" charset="-128"/>
                  <a:ea typeface="メイリオ" pitchFamily="50" charset="-128"/>
                </a:rPr>
                <a:t>をダブルクリック</a:t>
              </a:r>
              <a:endParaRPr lang="en-US" altLang="ja-JP" sz="1600" b="1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xmlns:mc="http://schemas.openxmlformats.org/markup-compatibility/2006" xmlns:a14="http://schemas.microsoft.com/office/drawing/2010/main" val="000000" mc:Ignorable="">
                      <a:alpha val="65000"/>
                    </a:srgbClr>
                  </a:innerShdw>
                </a:effectLst>
                <a:latin typeface="メイリオ" pitchFamily="50" charset="-128"/>
                <a:ea typeface="メイリオ" pitchFamily="50" charset="-128"/>
              </a:endParaRPr>
            </a:p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ja-JP" sz="1600" b="1" i="0" u="none" strike="noStrike" normalizeH="0" baseline="0" dirty="0" smtClean="0">
                <a:ln w="1905"/>
                <a:solidFill>
                  <a:srgbClr xmlns:mc="http://schemas.openxmlformats.org/markup-compatibility/2006" xmlns:a14="http://schemas.microsoft.com/office/drawing/2010/main" val="FF0000" mc:Ignorable=""/>
                </a:solidFill>
                <a:effectLst>
                  <a:innerShdw blurRad="69850" dist="43180" dir="5400000">
                    <a:srgbClr xmlns:mc="http://schemas.openxmlformats.org/markup-compatibility/2006" xmlns:a14="http://schemas.microsoft.com/office/drawing/2010/main" val="000000" mc:Ignorable="">
                      <a:alpha val="65000"/>
                    </a:srgbClr>
                  </a:innerShdw>
                </a:effectLst>
                <a:latin typeface="メイリオ" pitchFamily="50" charset="-128"/>
                <a:ea typeface="メイリオ" pitchFamily="50" charset="-128"/>
              </a:endParaRPr>
            </a:p>
          </p:txBody>
        </p:sp>
        <p:sp>
          <p:nvSpPr>
            <p:cNvPr id="39" name="角丸四角形 38"/>
            <p:cNvSpPr/>
            <p:nvPr/>
          </p:nvSpPr>
          <p:spPr bwMode="auto">
            <a:xfrm>
              <a:off x="2791211" y="2506894"/>
              <a:ext cx="1791063" cy="277403"/>
            </a:xfrm>
            <a:prstGeom prst="roundRect">
              <a:avLst/>
            </a:prstGeom>
            <a:noFill/>
            <a:ln>
              <a:solidFill>
                <a:srgbClr xmlns:mc="http://schemas.openxmlformats.org/markup-compatibility/2006" xmlns:a14="http://schemas.microsoft.com/office/drawing/2010/main" val="FF0000" mc:Ignorable=""/>
              </a:solidFill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1800" b="0" i="0" u="none" strike="noStrike" cap="none" normalizeH="0" baseline="0" dirty="0" smtClean="0">
                <a:ln>
                  <a:noFill/>
                </a:ln>
                <a:solidFill>
                  <a:srgbClr xmlns:mc="http://schemas.openxmlformats.org/markup-compatibility/2006" xmlns:a14="http://schemas.microsoft.com/office/drawing/2010/main" val="FF0000" mc:Ignorable="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47" name="グループ化 46"/>
          <p:cNvGrpSpPr/>
          <p:nvPr/>
        </p:nvGrpSpPr>
        <p:grpSpPr>
          <a:xfrm>
            <a:off x="767002" y="2049220"/>
            <a:ext cx="7011855" cy="3832735"/>
            <a:chOff x="767002" y="2049220"/>
            <a:chExt cx="7011855" cy="3832735"/>
          </a:xfrm>
        </p:grpSpPr>
        <p:pic>
          <p:nvPicPr>
            <p:cNvPr id="42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67002" y="2049220"/>
              <a:ext cx="7011855" cy="38327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5" name="角丸四角形 44"/>
            <p:cNvSpPr/>
            <p:nvPr/>
          </p:nvSpPr>
          <p:spPr bwMode="auto">
            <a:xfrm>
              <a:off x="5883735" y="3238773"/>
              <a:ext cx="1657498" cy="141425"/>
            </a:xfrm>
            <a:prstGeom prst="roundRect">
              <a:avLst/>
            </a:prstGeom>
            <a:noFill/>
            <a:ln>
              <a:solidFill>
                <a:srgbClr xmlns:mc="http://schemas.openxmlformats.org/markup-compatibility/2006" xmlns:a14="http://schemas.microsoft.com/office/drawing/2010/main" val="FF0000" mc:Ignorable=""/>
              </a:solidFill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1800" b="0" i="0" u="none" strike="noStrike" cap="none" normalizeH="0" baseline="0" dirty="0" smtClean="0">
                <a:ln>
                  <a:noFill/>
                </a:ln>
                <a:solidFill>
                  <a:srgbClr xmlns:mc="http://schemas.openxmlformats.org/markup-compatibility/2006" xmlns:a14="http://schemas.microsoft.com/office/drawing/2010/main" val="FF0000" mc:Ignorable="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46" name="角丸四角形吹き出し 45"/>
          <p:cNvSpPr/>
          <p:nvPr/>
        </p:nvSpPr>
        <p:spPr bwMode="auto">
          <a:xfrm>
            <a:off x="4103914" y="3915833"/>
            <a:ext cx="2993814" cy="692127"/>
          </a:xfrm>
          <a:prstGeom prst="wedgeRoundRectCallout">
            <a:avLst>
              <a:gd name="adj1" fmla="val 24281"/>
              <a:gd name="adj2" fmla="val -96128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ja-JP" sz="1800" b="1" i="0" u="none" strike="noStrike" normalizeH="0" baseline="0" dirty="0" smtClean="0">
              <a:ln w="1905"/>
              <a:solidFill>
                <a:srgbClr xmlns:mc="http://schemas.openxmlformats.org/markup-compatibility/2006" xmlns:a14="http://schemas.microsoft.com/office/drawing/2010/main" val="FF0000" mc:Ignorable=""/>
              </a:solidFill>
              <a:effectLst>
                <a:innerShdw blurRad="69850" dist="43180" dir="5400000">
                  <a:srgbClr xmlns:mc="http://schemas.openxmlformats.org/markup-compatibility/2006" xmlns:a14="http://schemas.microsoft.com/office/drawing/2010/main" val="000000" mc:Ignorable="">
                    <a:alpha val="65000"/>
                  </a:srgbClr>
                </a:innerShdw>
              </a:effectLst>
              <a:latin typeface="メイリオ" pitchFamily="50" charset="-128"/>
              <a:ea typeface="メイリオ" pitchFamily="50" charset="-128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ja-JP" altLang="en-US" sz="1600" b="1" dirty="0" smtClean="0">
                <a:ln w="1905"/>
                <a:solidFill>
                  <a:srgbClr xmlns:mc="http://schemas.openxmlformats.org/markup-compatibility/2006" xmlns:a14="http://schemas.microsoft.com/office/drawing/2010/main" val="FF0000" mc:Ignorable=""/>
                </a:solidFill>
                <a:effectLst>
                  <a:innerShdw blurRad="69850" dist="43180" dir="5400000">
                    <a:srgbClr xmlns:mc="http://schemas.openxmlformats.org/markup-compatibility/2006" xmlns:a14="http://schemas.microsoft.com/office/drawing/2010/main" val="000000" mc:Ignorable="">
                      <a:alpha val="65000"/>
                    </a:srgbClr>
                  </a:innerShdw>
                </a:effectLst>
                <a:latin typeface="メイリオ" pitchFamily="50" charset="-128"/>
                <a:ea typeface="メイリオ" pitchFamily="50" charset="-128"/>
              </a:rPr>
              <a:t>電子メール </a:t>
            </a:r>
            <a:r>
              <a:rPr lang="ja-JP" altLang="en-US" sz="1600" b="1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xmlns:mc="http://schemas.openxmlformats.org/markup-compatibility/2006" xmlns:a14="http://schemas.microsoft.com/office/drawing/2010/main" val="000000" mc:Ignorable="">
                      <a:alpha val="65000"/>
                    </a:srgbClr>
                  </a:innerShdw>
                </a:effectLst>
                <a:latin typeface="メイリオ" pitchFamily="50" charset="-128"/>
                <a:ea typeface="メイリオ" pitchFamily="50" charset="-128"/>
              </a:rPr>
              <a:t>をダブルクリック</a:t>
            </a:r>
            <a:endParaRPr lang="en-US" altLang="ja-JP" sz="1600" b="1" dirty="0" smtClean="0">
              <a:ln w="1905"/>
              <a:solidFill>
                <a:schemeClr val="accent2">
                  <a:lumMod val="50000"/>
                </a:schemeClr>
              </a:solidFill>
              <a:effectLst>
                <a:innerShdw blurRad="69850" dist="43180" dir="5400000">
                  <a:srgbClr xmlns:mc="http://schemas.openxmlformats.org/markup-compatibility/2006" xmlns:a14="http://schemas.microsoft.com/office/drawing/2010/main" val="000000" mc:Ignorable="">
                    <a:alpha val="65000"/>
                  </a:srgbClr>
                </a:innerShdw>
              </a:effectLst>
              <a:latin typeface="メイリオ" pitchFamily="50" charset="-128"/>
              <a:ea typeface="メイリオ" pitchFamily="50" charset="-128"/>
            </a:endParaRP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ja-JP" sz="1600" b="1" i="0" u="none" strike="noStrike" normalizeH="0" baseline="0" dirty="0" smtClean="0">
              <a:ln w="1905"/>
              <a:solidFill>
                <a:srgbClr xmlns:mc="http://schemas.openxmlformats.org/markup-compatibility/2006" xmlns:a14="http://schemas.microsoft.com/office/drawing/2010/main" val="FF0000" mc:Ignorable=""/>
              </a:solidFill>
              <a:effectLst>
                <a:innerShdw blurRad="69850" dist="43180" dir="5400000">
                  <a:srgbClr xmlns:mc="http://schemas.openxmlformats.org/markup-compatibility/2006" xmlns:a14="http://schemas.microsoft.com/office/drawing/2010/main" val="000000" mc:Ignorable="">
                    <a:alpha val="65000"/>
                  </a:srgbClr>
                </a:innerShdw>
              </a:effectLst>
              <a:latin typeface="メイリオ" pitchFamily="50" charset="-128"/>
              <a:ea typeface="メイリオ" pitchFamily="50" charset="-128"/>
            </a:endParaRPr>
          </a:p>
        </p:txBody>
      </p:sp>
      <p:grpSp>
        <p:nvGrpSpPr>
          <p:cNvPr id="48" name="グループ化 47"/>
          <p:cNvGrpSpPr/>
          <p:nvPr/>
        </p:nvGrpSpPr>
        <p:grpSpPr>
          <a:xfrm>
            <a:off x="1849472" y="2707455"/>
            <a:ext cx="5076825" cy="1962150"/>
            <a:chOff x="3865045" y="4154813"/>
            <a:chExt cx="5076825" cy="1962150"/>
          </a:xfrm>
        </p:grpSpPr>
        <p:pic>
          <p:nvPicPr>
            <p:cNvPr id="49" name="Picture 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865045" y="4154813"/>
              <a:ext cx="5076825" cy="1962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0" name="角丸四角形 49"/>
            <p:cNvSpPr/>
            <p:nvPr/>
          </p:nvSpPr>
          <p:spPr bwMode="auto">
            <a:xfrm>
              <a:off x="5939943" y="5336937"/>
              <a:ext cx="2889889" cy="197588"/>
            </a:xfrm>
            <a:prstGeom prst="roundRect">
              <a:avLst/>
            </a:prstGeom>
            <a:noFill/>
            <a:ln>
              <a:solidFill>
                <a:srgbClr xmlns:mc="http://schemas.openxmlformats.org/markup-compatibility/2006" xmlns:a14="http://schemas.microsoft.com/office/drawing/2010/main" val="FF0000" mc:Ignorable=""/>
              </a:solidFill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1800" b="0" i="0" u="none" strike="noStrike" cap="none" normalizeH="0" baseline="0" dirty="0" smtClean="0">
                <a:ln>
                  <a:noFill/>
                </a:ln>
                <a:solidFill>
                  <a:srgbClr xmlns:mc="http://schemas.openxmlformats.org/markup-compatibility/2006" xmlns:a14="http://schemas.microsoft.com/office/drawing/2010/main" val="FF0000" mc:Ignorable="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59" name="グループ化 58"/>
          <p:cNvGrpSpPr/>
          <p:nvPr/>
        </p:nvGrpSpPr>
        <p:grpSpPr>
          <a:xfrm>
            <a:off x="1842671" y="2694717"/>
            <a:ext cx="5063650" cy="1995436"/>
            <a:chOff x="1605253" y="4698935"/>
            <a:chExt cx="5063650" cy="1995436"/>
          </a:xfrm>
        </p:grpSpPr>
        <p:pic>
          <p:nvPicPr>
            <p:cNvPr id="60" name="Picture 4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605253" y="4698935"/>
              <a:ext cx="5063650" cy="19954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" name="角丸四角形 60"/>
            <p:cNvSpPr/>
            <p:nvPr/>
          </p:nvSpPr>
          <p:spPr bwMode="auto">
            <a:xfrm>
              <a:off x="3678161" y="5931994"/>
              <a:ext cx="2925957" cy="180049"/>
            </a:xfrm>
            <a:prstGeom prst="roundRect">
              <a:avLst/>
            </a:prstGeom>
            <a:noFill/>
            <a:ln>
              <a:solidFill>
                <a:srgbClr xmlns:mc="http://schemas.openxmlformats.org/markup-compatibility/2006" xmlns:a14="http://schemas.microsoft.com/office/drawing/2010/main" val="FF0000" mc:Ignorable=""/>
              </a:solidFill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1800" b="0" i="0" u="none" strike="noStrike" cap="none" normalizeH="0" baseline="0" dirty="0" smtClean="0">
                <a:ln>
                  <a:noFill/>
                </a:ln>
                <a:solidFill>
                  <a:srgbClr xmlns:mc="http://schemas.openxmlformats.org/markup-compatibility/2006" xmlns:a14="http://schemas.microsoft.com/office/drawing/2010/main" val="FF0000" mc:Ignorable="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58" name="角丸四角形吹き出し 57"/>
          <p:cNvSpPr/>
          <p:nvPr/>
        </p:nvSpPr>
        <p:spPr bwMode="auto">
          <a:xfrm>
            <a:off x="3927372" y="2095939"/>
            <a:ext cx="2853571" cy="1130684"/>
          </a:xfrm>
          <a:prstGeom prst="wedgeRoundRectCallout">
            <a:avLst>
              <a:gd name="adj1" fmla="val 22598"/>
              <a:gd name="adj2" fmla="val 91913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ja-JP" sz="1800" b="1" i="0" u="none" strike="noStrike" normalizeH="0" baseline="0" dirty="0" smtClean="0">
              <a:ln w="1905"/>
              <a:solidFill>
                <a:srgbClr xmlns:mc="http://schemas.openxmlformats.org/markup-compatibility/2006" xmlns:a14="http://schemas.microsoft.com/office/drawing/2010/main" val="FF0000" mc:Ignorable=""/>
              </a:solidFill>
              <a:effectLst>
                <a:innerShdw blurRad="69850" dist="43180" dir="5400000">
                  <a:srgbClr xmlns:mc="http://schemas.openxmlformats.org/markup-compatibility/2006" xmlns:a14="http://schemas.microsoft.com/office/drawing/2010/main" val="000000" mc:Ignorable="">
                    <a:alpha val="65000"/>
                  </a:srgbClr>
                </a:innerShdw>
              </a:effectLst>
              <a:latin typeface="メイリオ" pitchFamily="50" charset="-128"/>
              <a:ea typeface="メイリオ" pitchFamily="50" charset="-128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ja-JP" sz="1600" b="1" dirty="0" smtClean="0">
              <a:ln w="1905"/>
              <a:solidFill>
                <a:srgbClr xmlns:mc="http://schemas.openxmlformats.org/markup-compatibility/2006" xmlns:a14="http://schemas.microsoft.com/office/drawing/2010/main" val="FF0000" mc:Ignorable=""/>
              </a:solidFill>
              <a:effectLst>
                <a:innerShdw blurRad="69850" dist="43180" dir="5400000">
                  <a:srgbClr xmlns:mc="http://schemas.openxmlformats.org/markup-compatibility/2006" xmlns:a14="http://schemas.microsoft.com/office/drawing/2010/main" val="000000" mc:Ignorable="">
                    <a:alpha val="65000"/>
                  </a:srgbClr>
                </a:innerShdw>
              </a:effectLst>
              <a:latin typeface="メイリオ" pitchFamily="50" charset="-128"/>
              <a:ea typeface="メイリオ" pitchFamily="50" charset="-128"/>
            </a:endParaRP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600" b="1" i="0" u="none" strike="noStrike" normalizeH="0" baseline="0" dirty="0" smtClean="0">
                <a:ln w="1905"/>
                <a:solidFill>
                  <a:srgbClr xmlns:mc="http://schemas.openxmlformats.org/markup-compatibility/2006" xmlns:a14="http://schemas.microsoft.com/office/drawing/2010/main" val="FF0000" mc:Ignorable=""/>
                </a:solidFill>
                <a:effectLst>
                  <a:innerShdw blurRad="69850" dist="43180" dir="5400000">
                    <a:srgbClr xmlns:mc="http://schemas.openxmlformats.org/markup-compatibility/2006" xmlns:a14="http://schemas.microsoft.com/office/drawing/2010/main" val="000000" mc:Ignorable="">
                      <a:alpha val="65000"/>
                    </a:srgbClr>
                  </a:innerShdw>
                </a:effectLst>
                <a:latin typeface="メイリオ" pitchFamily="50" charset="-128"/>
                <a:ea typeface="メイリオ" pitchFamily="50" charset="-128"/>
              </a:rPr>
              <a:t>テキスト形式で送信 </a:t>
            </a:r>
            <a:r>
              <a:rPr kumimoji="0" lang="ja-JP" altLang="en-US" sz="1600" b="1" i="0" u="none" strike="noStrike" normalizeH="0" baseline="0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xmlns:mc="http://schemas.openxmlformats.org/markup-compatibility/2006" xmlns:a14="http://schemas.microsoft.com/office/drawing/2010/main" val="000000" mc:Ignorable="">
                      <a:alpha val="65000"/>
                    </a:srgbClr>
                  </a:innerShdw>
                </a:effectLst>
                <a:latin typeface="メイリオ" pitchFamily="50" charset="-128"/>
                <a:ea typeface="メイリオ" pitchFamily="50" charset="-128"/>
              </a:rPr>
              <a:t>に変更</a:t>
            </a:r>
            <a:endParaRPr kumimoji="0" lang="en-US" altLang="ja-JP" sz="1600" b="1" i="0" u="none" strike="noStrike" normalizeH="0" baseline="0" dirty="0" smtClean="0">
              <a:ln w="1905"/>
              <a:solidFill>
                <a:schemeClr val="accent2">
                  <a:lumMod val="50000"/>
                </a:schemeClr>
              </a:solidFill>
              <a:effectLst>
                <a:innerShdw blurRad="69850" dist="43180" dir="5400000">
                  <a:srgbClr xmlns:mc="http://schemas.openxmlformats.org/markup-compatibility/2006" xmlns:a14="http://schemas.microsoft.com/office/drawing/2010/main" val="000000" mc:Ignorable="">
                    <a:alpha val="65000"/>
                  </a:srgbClr>
                </a:innerShdw>
              </a:effectLst>
              <a:latin typeface="メイリオ" pitchFamily="50" charset="-128"/>
              <a:ea typeface="メイリオ" pitchFamily="50" charset="-128"/>
            </a:endParaRP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ja-JP" sz="1600" b="1" i="0" u="none" strike="noStrike" normalizeH="0" baseline="0" dirty="0" smtClean="0">
              <a:ln w="1905"/>
              <a:solidFill>
                <a:srgbClr xmlns:mc="http://schemas.openxmlformats.org/markup-compatibility/2006" xmlns:a14="http://schemas.microsoft.com/office/drawing/2010/main" val="FF0000" mc:Ignorable=""/>
              </a:solidFill>
              <a:effectLst>
                <a:innerShdw blurRad="69850" dist="43180" dir="5400000">
                  <a:srgbClr xmlns:mc="http://schemas.openxmlformats.org/markup-compatibility/2006" xmlns:a14="http://schemas.microsoft.com/office/drawing/2010/main" val="000000" mc:Ignorable="">
                    <a:alpha val="65000"/>
                  </a:srgbClr>
                </a:innerShdw>
              </a:effectLst>
              <a:latin typeface="メイリオ" pitchFamily="50" charset="-128"/>
              <a:ea typeface="メイリオ" pitchFamily="50" charset="-128"/>
            </a:endParaRP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ja-JP" sz="1600" b="1" i="0" u="none" strike="noStrike" normalizeH="0" baseline="0" dirty="0" smtClean="0">
              <a:ln w="1905"/>
              <a:solidFill>
                <a:srgbClr xmlns:mc="http://schemas.openxmlformats.org/markup-compatibility/2006" xmlns:a14="http://schemas.microsoft.com/office/drawing/2010/main" val="FF0000" mc:Ignorable=""/>
              </a:solidFill>
              <a:effectLst>
                <a:innerShdw blurRad="69850" dist="43180" dir="5400000">
                  <a:srgbClr xmlns:mc="http://schemas.openxmlformats.org/markup-compatibility/2006" xmlns:a14="http://schemas.microsoft.com/office/drawing/2010/main" val="000000" mc:Ignorable="">
                    <a:alpha val="65000"/>
                  </a:srgbClr>
                </a:innerShdw>
              </a:effectLst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62" name="角丸四角形吹き出し 61"/>
          <p:cNvSpPr/>
          <p:nvPr/>
        </p:nvSpPr>
        <p:spPr bwMode="auto">
          <a:xfrm>
            <a:off x="431513" y="1756880"/>
            <a:ext cx="8178231" cy="1767155"/>
          </a:xfrm>
          <a:prstGeom prst="wedgeRoundRectCallout">
            <a:avLst>
              <a:gd name="adj1" fmla="val 20358"/>
              <a:gd name="adj2" fmla="val 66834"/>
              <a:gd name="adj3" fmla="val 16667"/>
            </a:avLst>
          </a:prstGeom>
          <a:solidFill>
            <a:schemeClr val="accent4"/>
          </a:solidFill>
          <a:ln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Aft>
                <a:spcPts val="0"/>
              </a:spcAft>
            </a:pPr>
            <a:r>
              <a:rPr lang="en-US" altLang="ja-JP" sz="2400" b="1" dirty="0" smtClean="0">
                <a:ln w="1905"/>
                <a:solidFill>
                  <a:srgbClr xmlns:mc="http://schemas.openxmlformats.org/markup-compatibility/2006" xmlns:a14="http://schemas.microsoft.com/office/drawing/2010/main" val="FF0000" mc:Ignorable=""/>
                </a:solidFill>
                <a:effectLst>
                  <a:innerShdw blurRad="69850" dist="43180" dir="5400000">
                    <a:srgbClr xmlns:mc="http://schemas.openxmlformats.org/markup-compatibility/2006" xmlns:a14="http://schemas.microsoft.com/office/drawing/2010/main" val="000000" mc:Ignorable="">
                      <a:alpha val="65000"/>
                    </a:srgbClr>
                  </a:innerShdw>
                </a:effectLst>
                <a:latin typeface="メイリオ" pitchFamily="50" charset="-128"/>
                <a:ea typeface="メイリオ" pitchFamily="50" charset="-128"/>
              </a:rPr>
              <a:t>!!</a:t>
            </a:r>
            <a:r>
              <a:rPr lang="ja-JP" altLang="en-US" sz="2400" b="1" dirty="0" smtClean="0">
                <a:ln w="1905"/>
                <a:solidFill>
                  <a:srgbClr xmlns:mc="http://schemas.openxmlformats.org/markup-compatibility/2006" xmlns:a14="http://schemas.microsoft.com/office/drawing/2010/main" val="FF0000" mc:Ignorable=""/>
                </a:solidFill>
                <a:effectLst>
                  <a:innerShdw blurRad="69850" dist="43180" dir="5400000">
                    <a:srgbClr xmlns:mc="http://schemas.openxmlformats.org/markup-compatibility/2006" xmlns:a14="http://schemas.microsoft.com/office/drawing/2010/main" val="000000" mc:Ignorable="">
                      <a:alpha val="65000"/>
                    </a:srgbClr>
                  </a:innerShdw>
                </a:effectLst>
                <a:latin typeface="メイリオ" pitchFamily="50" charset="-128"/>
                <a:ea typeface="メイリオ" pitchFamily="50" charset="-128"/>
              </a:rPr>
              <a:t> 現象回避 </a:t>
            </a:r>
            <a:r>
              <a:rPr lang="en-US" altLang="ja-JP" sz="2400" b="1" dirty="0" smtClean="0">
                <a:ln w="1905"/>
                <a:solidFill>
                  <a:srgbClr xmlns:mc="http://schemas.openxmlformats.org/markup-compatibility/2006" xmlns:a14="http://schemas.microsoft.com/office/drawing/2010/main" val="FF0000" mc:Ignorable=""/>
                </a:solidFill>
                <a:effectLst>
                  <a:innerShdw blurRad="69850" dist="43180" dir="5400000">
                    <a:srgbClr xmlns:mc="http://schemas.openxmlformats.org/markup-compatibility/2006" xmlns:a14="http://schemas.microsoft.com/office/drawing/2010/main" val="000000" mc:Ignorable="">
                      <a:alpha val="65000"/>
                    </a:srgbClr>
                  </a:innerShdw>
                </a:effectLst>
                <a:latin typeface="メイリオ" pitchFamily="50" charset="-128"/>
                <a:ea typeface="メイリオ" pitchFamily="50" charset="-128"/>
              </a:rPr>
              <a:t>!!</a:t>
            </a:r>
          </a:p>
          <a:p>
            <a:pPr>
              <a:spcAft>
                <a:spcPts val="0"/>
              </a:spcAft>
            </a:pPr>
            <a:r>
              <a:rPr lang="ja-JP" alt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xmlns:mc="http://schemas.openxmlformats.org/markup-compatibility/2006" xmlns:a14="http://schemas.microsoft.com/office/drawing/2010/main" val="000000" mc:Ignorable="">
                      <a:alpha val="65000"/>
                    </a:srgbClr>
                  </a:innerShdw>
                </a:effectLst>
                <a:latin typeface="メイリオ" pitchFamily="50" charset="-128"/>
                <a:ea typeface="メイリオ" pitchFamily="50" charset="-128"/>
              </a:rPr>
              <a:t>・対象の連絡先に </a:t>
            </a:r>
            <a:r>
              <a:rPr lang="en-US" altLang="ja-JP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xmlns:mc="http://schemas.openxmlformats.org/markup-compatibility/2006" xmlns:a14="http://schemas.microsoft.com/office/drawing/2010/main" val="000000" mc:Ignorable="">
                      <a:alpha val="65000"/>
                    </a:srgbClr>
                  </a:innerShdw>
                </a:effectLst>
                <a:latin typeface="メイリオ" pitchFamily="50" charset="-128"/>
                <a:ea typeface="メイリオ" pitchFamily="50" charset="-128"/>
              </a:rPr>
              <a:t>TNEF </a:t>
            </a:r>
            <a:r>
              <a:rPr lang="ja-JP" alt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xmlns:mc="http://schemas.openxmlformats.org/markup-compatibility/2006" xmlns:a14="http://schemas.microsoft.com/office/drawing/2010/main" val="000000" mc:Ignorable="">
                      <a:alpha val="65000"/>
                    </a:srgbClr>
                  </a:innerShdw>
                </a:effectLst>
                <a:latin typeface="メイリオ" pitchFamily="50" charset="-128"/>
                <a:ea typeface="メイリオ" pitchFamily="50" charset="-128"/>
              </a:rPr>
              <a:t>形式を使用せずにメールを送信</a:t>
            </a:r>
            <a:endParaRPr lang="en-US" altLang="ja-JP" sz="2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xmlns:mc="http://schemas.openxmlformats.org/markup-compatibility/2006" xmlns:a14="http://schemas.microsoft.com/office/drawing/2010/main" val="000000" mc:Ignorable="">
                    <a:alpha val="65000"/>
                  </a:srgbClr>
                </a:innerShdw>
              </a:effectLst>
              <a:latin typeface="メイリオ" pitchFamily="50" charset="-128"/>
              <a:ea typeface="メイリオ" pitchFamily="50" charset="-128"/>
            </a:endParaRPr>
          </a:p>
          <a:p>
            <a:r>
              <a:rPr lang="ja-JP" alt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xmlns:mc="http://schemas.openxmlformats.org/markup-compatibility/2006" xmlns:a14="http://schemas.microsoft.com/office/drawing/2010/main" val="000000" mc:Ignorable="">
                      <a:alpha val="65000"/>
                    </a:srgbClr>
                  </a:innerShdw>
                </a:effectLst>
                <a:latin typeface="メイリオ" pitchFamily="50" charset="-128"/>
                <a:ea typeface="メイリオ" pitchFamily="50" charset="-128"/>
              </a:rPr>
              <a:t>・</a:t>
            </a:r>
            <a:r>
              <a:rPr lang="en-US" altLang="ja-JP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xmlns:mc="http://schemas.openxmlformats.org/markup-compatibility/2006" xmlns:a14="http://schemas.microsoft.com/office/drawing/2010/main" val="000000" mc:Ignorable="">
                      <a:alpha val="65000"/>
                    </a:srgbClr>
                  </a:innerShdw>
                </a:effectLst>
                <a:latin typeface="メイリオ" pitchFamily="50" charset="-128"/>
                <a:ea typeface="メイリオ" pitchFamily="50" charset="-128"/>
              </a:rPr>
              <a:t>WINMAIL.DAT </a:t>
            </a:r>
            <a:r>
              <a:rPr lang="ja-JP" altLang="en-US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xmlns:mc="http://schemas.openxmlformats.org/markup-compatibility/2006" xmlns:a14="http://schemas.microsoft.com/office/drawing/2010/main" val="000000" mc:Ignorable="">
                      <a:alpha val="65000"/>
                    </a:srgbClr>
                  </a:innerShdw>
                </a:effectLst>
                <a:latin typeface="メイリオ" pitchFamily="50" charset="-128"/>
                <a:ea typeface="メイリオ" pitchFamily="50" charset="-128"/>
              </a:rPr>
              <a:t>を添</a:t>
            </a:r>
            <a:r>
              <a:rPr lang="ja-JP" alt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xmlns:mc="http://schemas.openxmlformats.org/markup-compatibility/2006" xmlns:a14="http://schemas.microsoft.com/office/drawing/2010/main" val="000000" mc:Ignorable="">
                      <a:alpha val="65000"/>
                    </a:srgbClr>
                  </a:innerShdw>
                </a:effectLst>
                <a:latin typeface="メイリオ" pitchFamily="50" charset="-128"/>
                <a:ea typeface="メイリオ" pitchFamily="50" charset="-128"/>
              </a:rPr>
              <a:t>付しない</a:t>
            </a:r>
            <a:endParaRPr lang="en-US" altLang="ja-JP" sz="2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xmlns:mc="http://schemas.openxmlformats.org/markup-compatibility/2006" xmlns:a14="http://schemas.microsoft.com/office/drawing/2010/main" val="000000" mc:Ignorable="">
                    <a:alpha val="65000"/>
                  </a:srgbClr>
                </a:innerShdw>
              </a:effectLst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64" name="角丸四角形吹き出し 63"/>
          <p:cNvSpPr/>
          <p:nvPr/>
        </p:nvSpPr>
        <p:spPr bwMode="auto">
          <a:xfrm>
            <a:off x="544530" y="4592547"/>
            <a:ext cx="7911101" cy="1674686"/>
          </a:xfrm>
          <a:prstGeom prst="wedgeRoundRectCallout">
            <a:avLst>
              <a:gd name="adj1" fmla="val -25434"/>
              <a:gd name="adj2" fmla="val -66193"/>
              <a:gd name="adj3" fmla="val 16667"/>
            </a:avLst>
          </a:prstGeom>
          <a:solidFill>
            <a:schemeClr val="accent4"/>
          </a:solidFill>
          <a:ln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Aft>
                <a:spcPts val="0"/>
              </a:spcAft>
            </a:pPr>
            <a:r>
              <a:rPr lang="en-US" altLang="ja-JP" sz="2400" b="1" dirty="0" smtClean="0">
                <a:ln w="1905"/>
                <a:solidFill>
                  <a:srgbClr xmlns:mc="http://schemas.openxmlformats.org/markup-compatibility/2006" xmlns:a14="http://schemas.microsoft.com/office/drawing/2010/main" val="FF0000" mc:Ignorable=""/>
                </a:solidFill>
                <a:effectLst>
                  <a:innerShdw blurRad="69850" dist="43180" dir="5400000">
                    <a:srgbClr xmlns:mc="http://schemas.openxmlformats.org/markup-compatibility/2006" xmlns:a14="http://schemas.microsoft.com/office/drawing/2010/main" val="000000" mc:Ignorable="">
                      <a:alpha val="65000"/>
                    </a:srgbClr>
                  </a:innerShdw>
                </a:effectLst>
                <a:latin typeface="メイリオ" pitchFamily="50" charset="-128"/>
                <a:ea typeface="メイリオ" pitchFamily="50" charset="-128"/>
              </a:rPr>
              <a:t>&lt;</a:t>
            </a:r>
            <a:r>
              <a:rPr lang="ja-JP" altLang="en-US" sz="2400" b="1" dirty="0" smtClean="0">
                <a:ln w="1905"/>
                <a:solidFill>
                  <a:srgbClr xmlns:mc="http://schemas.openxmlformats.org/markup-compatibility/2006" xmlns:a14="http://schemas.microsoft.com/office/drawing/2010/main" val="FF0000" mc:Ignorable=""/>
                </a:solidFill>
                <a:effectLst>
                  <a:innerShdw blurRad="69850" dist="43180" dir="5400000">
                    <a:srgbClr xmlns:mc="http://schemas.openxmlformats.org/markup-compatibility/2006" xmlns:a14="http://schemas.microsoft.com/office/drawing/2010/main" val="000000" mc:Ignorable="">
                      <a:alpha val="65000"/>
                    </a:srgbClr>
                  </a:innerShdw>
                </a:effectLst>
                <a:latin typeface="メイリオ" pitchFamily="50" charset="-128"/>
                <a:ea typeface="メイリオ" pitchFamily="50" charset="-128"/>
              </a:rPr>
              <a:t>補足情報</a:t>
            </a:r>
            <a:r>
              <a:rPr lang="en-US" altLang="ja-JP" sz="2400" b="1" dirty="0" smtClean="0">
                <a:ln w="1905"/>
                <a:solidFill>
                  <a:srgbClr xmlns:mc="http://schemas.openxmlformats.org/markup-compatibility/2006" xmlns:a14="http://schemas.microsoft.com/office/drawing/2010/main" val="FF0000" mc:Ignorable=""/>
                </a:solidFill>
                <a:effectLst>
                  <a:innerShdw blurRad="69850" dist="43180" dir="5400000">
                    <a:srgbClr xmlns:mc="http://schemas.openxmlformats.org/markup-compatibility/2006" xmlns:a14="http://schemas.microsoft.com/office/drawing/2010/main" val="000000" mc:Ignorable="">
                      <a:alpha val="65000"/>
                    </a:srgbClr>
                  </a:innerShdw>
                </a:effectLst>
                <a:latin typeface="メイリオ" pitchFamily="50" charset="-128"/>
                <a:ea typeface="メイリオ" pitchFamily="50" charset="-128"/>
              </a:rPr>
              <a:t>&gt;</a:t>
            </a:r>
          </a:p>
          <a:p>
            <a:pPr algn="ctr"/>
            <a:r>
              <a:rPr lang="ja-JP" alt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xmlns:mc="http://schemas.openxmlformats.org/markup-compatibility/2006" xmlns:a14="http://schemas.microsoft.com/office/drawing/2010/main" val="000000" mc:Ignorable="">
                      <a:alpha val="65000"/>
                    </a:srgbClr>
                  </a:innerShdw>
                </a:effectLst>
                <a:latin typeface="メイリオ" pitchFamily="50" charset="-128"/>
                <a:ea typeface="メイリオ" pitchFamily="50" charset="-128"/>
              </a:rPr>
              <a:t>変更を一括で行う設定が存在しないため、連絡先ごとに</a:t>
            </a:r>
            <a:endParaRPr lang="en-US" altLang="ja-JP" sz="2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xmlns:mc="http://schemas.openxmlformats.org/markup-compatibility/2006" xmlns:a14="http://schemas.microsoft.com/office/drawing/2010/main" val="000000" mc:Ignorable="">
                    <a:alpha val="65000"/>
                  </a:srgbClr>
                </a:innerShdw>
              </a:effectLst>
              <a:latin typeface="メイリオ" pitchFamily="50" charset="-128"/>
              <a:ea typeface="メイリオ" pitchFamily="50" charset="-128"/>
            </a:endParaRPr>
          </a:p>
          <a:p>
            <a:pPr algn="ctr"/>
            <a:r>
              <a:rPr lang="ja-JP" alt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xmlns:mc="http://schemas.openxmlformats.org/markup-compatibility/2006" xmlns:a14="http://schemas.microsoft.com/office/drawing/2010/main" val="000000" mc:Ignorable="">
                      <a:alpha val="65000"/>
                    </a:srgbClr>
                  </a:innerShdw>
                </a:effectLst>
                <a:latin typeface="メイリオ" pitchFamily="50" charset="-128"/>
                <a:ea typeface="メイリオ" pitchFamily="50" charset="-128"/>
              </a:rPr>
              <a:t>インターネット メール形式の変更を行う必要がある。</a:t>
            </a:r>
            <a:endParaRPr lang="en-US" altLang="ja-JP" sz="2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xmlns:mc="http://schemas.openxmlformats.org/markup-compatibility/2006" xmlns:a14="http://schemas.microsoft.com/office/drawing/2010/main" val="000000" mc:Ignorable="">
                    <a:alpha val="65000"/>
                  </a:srgbClr>
                </a:innerShdw>
              </a:effectLst>
              <a:latin typeface="メイリオ" pitchFamily="50" charset="-128"/>
              <a:ea typeface="メイリオ" pitchFamily="50" charset="-128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 advTm="77875">
        <p14:doors dir="vert"/>
      </p:transition>
    </mc:Choice>
    <mc:Fallback xmlns="">
      <p:transition xmlns:p14="http://schemas.microsoft.com/office/powerpoint/2010/main" spd="slow" advTm="77875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6" grpId="1" animBg="1"/>
      <p:bldP spid="58" grpId="0" animBg="1"/>
      <p:bldP spid="62" grpId="0" animBg="1"/>
      <p:bldP spid="6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TNEF </a:t>
            </a:r>
            <a:r>
              <a:rPr lang="ja-JP" altLang="en-US" dirty="0" smtClean="0"/>
              <a:t>を禁止した場合の制限</a:t>
            </a:r>
            <a:endParaRPr kumimoji="1" lang="ja-JP" altLang="en-US" dirty="0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sz="2400" dirty="0" smtClean="0"/>
              <a:t>カスタム フォームが使用できません。フォームに埋め込んだプロパティやスクリプトは失われます。</a:t>
            </a:r>
            <a:endParaRPr lang="en-US" altLang="ja-JP" sz="2400" dirty="0" smtClean="0"/>
          </a:p>
          <a:p>
            <a:r>
              <a:rPr lang="ja-JP" altLang="en-US" sz="2400" dirty="0" smtClean="0"/>
              <a:t>会議出席依頼は常に </a:t>
            </a:r>
            <a:r>
              <a:rPr lang="en-US" altLang="ja-JP" sz="2400" dirty="0" err="1" smtClean="0"/>
              <a:t>iCalendar</a:t>
            </a:r>
            <a:r>
              <a:rPr lang="en-US" altLang="ja-JP" sz="2400" dirty="0" smtClean="0"/>
              <a:t> </a:t>
            </a:r>
            <a:r>
              <a:rPr lang="ja-JP" altLang="en-US" sz="2400" dirty="0" smtClean="0"/>
              <a:t>形式が使用されます。</a:t>
            </a:r>
            <a:endParaRPr lang="en-US" altLang="ja-JP" sz="2400" dirty="0" smtClean="0"/>
          </a:p>
          <a:p>
            <a:r>
              <a:rPr lang="ja-JP" altLang="en-US" sz="2400" dirty="0" smtClean="0"/>
              <a:t>仕事の依頼が使用できません。通常のメッセージに変換されます。</a:t>
            </a:r>
            <a:endParaRPr lang="en-US" altLang="ja-JP" sz="2400" dirty="0" smtClean="0"/>
          </a:p>
          <a:p>
            <a:r>
              <a:rPr lang="ja-JP" altLang="en-US" sz="2400" dirty="0" smtClean="0"/>
              <a:t>投票ボタンが使用できません。設定することは可能ですが、受信者には表示されません。</a:t>
            </a:r>
            <a:endParaRPr lang="en-US" altLang="ja-JP" sz="2400" dirty="0" smtClean="0"/>
          </a:p>
          <a:p>
            <a:r>
              <a:rPr lang="en-US" altLang="ja-JP" sz="2400" dirty="0" smtClean="0"/>
              <a:t>OLE </a:t>
            </a:r>
            <a:r>
              <a:rPr lang="ja-JP" altLang="en-US" sz="2400" dirty="0" smtClean="0"/>
              <a:t>オブジェクトの本文への埋め込みが使用できません。画像ファイルなどに置き換えられます。 </a:t>
            </a:r>
            <a:r>
              <a:rPr lang="ja-JP" altLang="en-US" dirty="0" smtClean="0"/>
              <a:t/>
            </a:r>
            <a:br>
              <a:rPr lang="ja-JP" altLang="en-US" dirty="0" smtClean="0"/>
            </a:br>
            <a:endParaRPr kumimoji="1" lang="ja-JP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06528" y="5276299"/>
            <a:ext cx="929539" cy="10285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6323" y="5255395"/>
            <a:ext cx="958791" cy="10436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27998" y="5280459"/>
            <a:ext cx="964280" cy="10212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96177" y="5255738"/>
            <a:ext cx="885525" cy="10436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8" name="直線コネクタ 17"/>
          <p:cNvCxnSpPr/>
          <p:nvPr/>
        </p:nvCxnSpPr>
        <p:spPr bwMode="auto">
          <a:xfrm rot="16200000" flipH="1">
            <a:off x="3320712" y="5361268"/>
            <a:ext cx="914404" cy="818149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xmlns:mc="http://schemas.openxmlformats.org/markup-compatibility/2006" xmlns:a14="http://schemas.microsoft.com/office/drawing/2010/main" val="FF0000" mc:Ignorable="">
                <a:alpha val="7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</p:cxnSp>
      <p:cxnSp>
        <p:nvCxnSpPr>
          <p:cNvPr id="19" name="直線コネクタ 18"/>
          <p:cNvCxnSpPr/>
          <p:nvPr/>
        </p:nvCxnSpPr>
        <p:spPr bwMode="auto">
          <a:xfrm rot="5400000">
            <a:off x="3315903" y="5385344"/>
            <a:ext cx="875909" cy="770013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xmlns:mc="http://schemas.openxmlformats.org/markup-compatibility/2006" xmlns:a14="http://schemas.microsoft.com/office/drawing/2010/main" val="FF0000" mc:Ignorable="">
                <a:alpha val="7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</p:spPr>
      </p:cxnSp>
      <p:cxnSp>
        <p:nvCxnSpPr>
          <p:cNvPr id="29" name="直線コネクタ 28"/>
          <p:cNvCxnSpPr/>
          <p:nvPr/>
        </p:nvCxnSpPr>
        <p:spPr bwMode="auto">
          <a:xfrm rot="5400000">
            <a:off x="1886553" y="5417430"/>
            <a:ext cx="883926" cy="713864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xmlns:mc="http://schemas.openxmlformats.org/markup-compatibility/2006" xmlns:a14="http://schemas.microsoft.com/office/drawing/2010/main" val="FF0000" mc:Ignorable="">
                <a:alpha val="7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  <a:bevelB/>
          </a:sp3d>
        </p:spPr>
      </p:cxnSp>
      <p:cxnSp>
        <p:nvCxnSpPr>
          <p:cNvPr id="30" name="直線コネクタ 29"/>
          <p:cNvCxnSpPr/>
          <p:nvPr/>
        </p:nvCxnSpPr>
        <p:spPr bwMode="auto">
          <a:xfrm rot="16200000" flipH="1">
            <a:off x="1894569" y="5388539"/>
            <a:ext cx="916011" cy="800508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xmlns:mc="http://schemas.openxmlformats.org/markup-compatibility/2006" xmlns:a14="http://schemas.microsoft.com/office/drawing/2010/main" val="FF0000" mc:Ignorable="">
                <a:alpha val="7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</p:spPr>
      </p:cxnSp>
      <p:cxnSp>
        <p:nvCxnSpPr>
          <p:cNvPr id="35" name="直線コネクタ 34"/>
          <p:cNvCxnSpPr/>
          <p:nvPr/>
        </p:nvCxnSpPr>
        <p:spPr bwMode="auto">
          <a:xfrm rot="5400000">
            <a:off x="4425279" y="5456057"/>
            <a:ext cx="841208" cy="490013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xmlns:mc="http://schemas.openxmlformats.org/markup-compatibility/2006" xmlns:a14="http://schemas.microsoft.com/office/drawing/2010/main" val="FFFF00" mc:Ignorable="">
                <a:alpha val="7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</p:spPr>
      </p:cxnSp>
      <p:cxnSp>
        <p:nvCxnSpPr>
          <p:cNvPr id="42" name="直線コネクタ 41"/>
          <p:cNvCxnSpPr/>
          <p:nvPr/>
        </p:nvCxnSpPr>
        <p:spPr bwMode="auto">
          <a:xfrm rot="16200000" flipH="1">
            <a:off x="4938624" y="5429511"/>
            <a:ext cx="833189" cy="551122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xmlns:mc="http://schemas.openxmlformats.org/markup-compatibility/2006" xmlns:a14="http://schemas.microsoft.com/office/drawing/2010/main" val="FFFF00" mc:Ignorable="">
                <a:alpha val="7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</p:spPr>
      </p:cxnSp>
      <p:cxnSp>
        <p:nvCxnSpPr>
          <p:cNvPr id="47" name="直線コネクタ 46"/>
          <p:cNvCxnSpPr/>
          <p:nvPr/>
        </p:nvCxnSpPr>
        <p:spPr bwMode="auto">
          <a:xfrm flipV="1">
            <a:off x="4600875" y="6102417"/>
            <a:ext cx="1039529" cy="9625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xmlns:mc="http://schemas.openxmlformats.org/markup-compatibility/2006" xmlns:a14="http://schemas.microsoft.com/office/drawing/2010/main" val="FFFF00" mc:Ignorable="">
                <a:alpha val="7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</p:spPr>
      </p:cxnSp>
      <p:cxnSp>
        <p:nvCxnSpPr>
          <p:cNvPr id="62" name="直線コネクタ 61"/>
          <p:cNvCxnSpPr/>
          <p:nvPr/>
        </p:nvCxnSpPr>
        <p:spPr bwMode="auto">
          <a:xfrm rot="16200000" flipH="1">
            <a:off x="6120059" y="5378913"/>
            <a:ext cx="906387" cy="810133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xmlns:mc="http://schemas.openxmlformats.org/markup-compatibility/2006" xmlns:a14="http://schemas.microsoft.com/office/drawing/2010/main" val="FF0000" mc:Ignorable="">
                <a:alpha val="7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</p:cxnSp>
      <p:cxnSp>
        <p:nvCxnSpPr>
          <p:cNvPr id="65" name="直線コネクタ 64"/>
          <p:cNvCxnSpPr/>
          <p:nvPr/>
        </p:nvCxnSpPr>
        <p:spPr bwMode="auto">
          <a:xfrm rot="5400000">
            <a:off x="6129688" y="5409397"/>
            <a:ext cx="906384" cy="74917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xmlns:mc="http://schemas.openxmlformats.org/markup-compatibility/2006" xmlns:a14="http://schemas.microsoft.com/office/drawing/2010/main" val="FF0000" mc:Ignorable="">
                <a:alpha val="7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 advTm="17593">
        <p14:doors dir="vert"/>
      </p:transition>
    </mc:Choice>
    <mc:Fallback xmlns="">
      <p:transition xmlns:p14="http://schemas.microsoft.com/office/powerpoint/2010/main" spd="slow" advTm="17593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参考情報</a:t>
            </a:r>
            <a:endParaRPr kumimoji="1" lang="ja-JP" altLang="en-US" dirty="0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kumimoji="1" lang="en-US" altLang="ja-JP" sz="1200" dirty="0" smtClean="0">
                <a:solidFill>
                  <a:srgbClr xmlns:mc="http://schemas.openxmlformats.org/markup-compatibility/2006" xmlns:a14="http://schemas.microsoft.com/office/drawing/2010/main" val="FFFF00" mc:Ignorable=""/>
                </a:solidFill>
              </a:rPr>
              <a:t>Outlook 2007 </a:t>
            </a:r>
            <a:r>
              <a:rPr kumimoji="1" lang="ja-JP" altLang="en-US" sz="1200" dirty="0" smtClean="0">
                <a:solidFill>
                  <a:srgbClr xmlns:mc="http://schemas.openxmlformats.org/markup-compatibility/2006" xmlns:a14="http://schemas.microsoft.com/office/drawing/2010/main" val="FFFF00" mc:Ignorable=""/>
                </a:solidFill>
              </a:rPr>
              <a:t>を使用して電子メール メッセージを送信すると、</a:t>
            </a:r>
            <a:endParaRPr kumimoji="1" lang="en-US" altLang="ja-JP" sz="1200" dirty="0" smtClean="0">
              <a:solidFill>
                <a:srgbClr xmlns:mc="http://schemas.openxmlformats.org/markup-compatibility/2006" xmlns:a14="http://schemas.microsoft.com/office/drawing/2010/main" val="FFFF00" mc:Ignorable=""/>
              </a:solidFill>
            </a:endParaRPr>
          </a:p>
          <a:p>
            <a:pPr>
              <a:buNone/>
            </a:pPr>
            <a:r>
              <a:rPr kumimoji="1" lang="en-US" altLang="ja-JP" sz="1200" smtClean="0">
                <a:solidFill>
                  <a:srgbClr xmlns:mc="http://schemas.openxmlformats.org/markup-compatibility/2006" xmlns:a14="http://schemas.microsoft.com/office/drawing/2010/main" val="FFFF00" mc:Ignorable=""/>
                </a:solidFill>
              </a:rPr>
              <a:t>Winmail.dat </a:t>
            </a:r>
            <a:r>
              <a:rPr kumimoji="1" lang="ja-JP" altLang="en-US" sz="1200" dirty="0" smtClean="0">
                <a:solidFill>
                  <a:srgbClr xmlns:mc="http://schemas.openxmlformats.org/markup-compatibility/2006" xmlns:a14="http://schemas.microsoft.com/office/drawing/2010/main" val="FFFF00" mc:Ignorable=""/>
                </a:solidFill>
              </a:rPr>
              <a:t>という添付ファイルが電子メールの受信者に表示されます</a:t>
            </a:r>
          </a:p>
          <a:p>
            <a:pPr>
              <a:buNone/>
            </a:pPr>
            <a:r>
              <a:rPr kumimoji="1" lang="en-US" altLang="ja-JP" sz="1200" dirty="0" smtClean="0"/>
              <a:t>URL: http://support.microsoft.com/kb/958012</a:t>
            </a:r>
          </a:p>
          <a:p>
            <a:pPr>
              <a:buNone/>
            </a:pPr>
            <a:endParaRPr kumimoji="1" lang="en-US" altLang="ja-JP" sz="1200" dirty="0" smtClean="0"/>
          </a:p>
          <a:p>
            <a:pPr>
              <a:buNone/>
            </a:pPr>
            <a:r>
              <a:rPr kumimoji="1" lang="ja-JP" altLang="en-US" sz="1200" dirty="0" smtClean="0">
                <a:solidFill>
                  <a:srgbClr xmlns:mc="http://schemas.openxmlformats.org/markup-compatibility/2006" xmlns:a14="http://schemas.microsoft.com/office/drawing/2010/main" val="FFFF00" mc:Ignorable=""/>
                </a:solidFill>
              </a:rPr>
              <a:t>電子メールの添付ファイルが一部の受信者に表示されない</a:t>
            </a:r>
          </a:p>
          <a:p>
            <a:pPr>
              <a:buNone/>
            </a:pPr>
            <a:r>
              <a:rPr kumimoji="1" lang="en-US" altLang="ja-JP" sz="1200" dirty="0" smtClean="0"/>
              <a:t>URL: http://support.microsoft.com/kb/830302/</a:t>
            </a:r>
          </a:p>
          <a:p>
            <a:pPr>
              <a:buNone/>
            </a:pPr>
            <a:endParaRPr kumimoji="1" lang="en-US" altLang="ja-JP" sz="1200" dirty="0" smtClean="0"/>
          </a:p>
          <a:p>
            <a:pPr>
              <a:buNone/>
            </a:pPr>
            <a:r>
              <a:rPr kumimoji="1" lang="en-US" altLang="ja-JP" sz="1200" dirty="0" smtClean="0">
                <a:solidFill>
                  <a:srgbClr xmlns:mc="http://schemas.openxmlformats.org/markup-compatibility/2006" xmlns:a14="http://schemas.microsoft.com/office/drawing/2010/main" val="FFFF00" mc:Ignorable=""/>
                </a:solidFill>
              </a:rPr>
              <a:t>How e-mail message formats affect Internet e-mail messages in Outlook</a:t>
            </a:r>
          </a:p>
          <a:p>
            <a:pPr>
              <a:buNone/>
            </a:pPr>
            <a:r>
              <a:rPr kumimoji="1" lang="en-US" altLang="ja-JP" sz="1200" dirty="0" smtClean="0"/>
              <a:t>URL: http://support.microsoft.com/kb/290809/ </a:t>
            </a:r>
          </a:p>
          <a:p>
            <a:pPr>
              <a:buNone/>
            </a:pPr>
            <a:endParaRPr kumimoji="1" lang="en-US" altLang="ja-JP" sz="1200" dirty="0" smtClean="0"/>
          </a:p>
          <a:p>
            <a:pPr>
              <a:buNone/>
            </a:pPr>
            <a:r>
              <a:rPr kumimoji="1" lang="en-US" altLang="ja-JP" sz="1200" dirty="0" smtClean="0">
                <a:solidFill>
                  <a:srgbClr xmlns:mc="http://schemas.openxmlformats.org/markup-compatibility/2006" xmlns:a14="http://schemas.microsoft.com/office/drawing/2010/main" val="FFFF00" mc:Ignorable=""/>
                </a:solidFill>
              </a:rPr>
              <a:t>Outlook </a:t>
            </a:r>
            <a:r>
              <a:rPr kumimoji="1" lang="ja-JP" altLang="en-US" sz="1200" dirty="0" smtClean="0">
                <a:solidFill>
                  <a:srgbClr xmlns:mc="http://schemas.openxmlformats.org/markup-compatibility/2006" xmlns:a14="http://schemas.microsoft.com/office/drawing/2010/main" val="FFFF00" mc:Ignorable=""/>
                </a:solidFill>
              </a:rPr>
              <a:t>で受信した電子メール メッセージに添付ファイル </a:t>
            </a:r>
            <a:r>
              <a:rPr kumimoji="1" lang="en-US" altLang="ja-JP" sz="1200" dirty="0" smtClean="0">
                <a:solidFill>
                  <a:srgbClr xmlns:mc="http://schemas.openxmlformats.org/markup-compatibility/2006" xmlns:a14="http://schemas.microsoft.com/office/drawing/2010/main" val="FFFF00" mc:Ignorable=""/>
                </a:solidFill>
              </a:rPr>
              <a:t>Winmail.dat </a:t>
            </a:r>
            <a:r>
              <a:rPr kumimoji="1" lang="ja-JP" altLang="en-US" sz="1200" dirty="0" smtClean="0">
                <a:solidFill>
                  <a:srgbClr xmlns:mc="http://schemas.openxmlformats.org/markup-compatibility/2006" xmlns:a14="http://schemas.microsoft.com/office/drawing/2010/main" val="FFFF00" mc:Ignorable=""/>
                </a:solidFill>
              </a:rPr>
              <a:t>が含まれる</a:t>
            </a:r>
          </a:p>
          <a:p>
            <a:pPr>
              <a:buNone/>
            </a:pPr>
            <a:r>
              <a:rPr kumimoji="1" lang="en-US" altLang="ja-JP" sz="1200" dirty="0" smtClean="0"/>
              <a:t>URL: http://support.microsoft.com/kb/278061/</a:t>
            </a:r>
          </a:p>
          <a:p>
            <a:pPr>
              <a:buNone/>
            </a:pPr>
            <a:endParaRPr kumimoji="1" lang="en-US" altLang="ja-JP" sz="1200" dirty="0" smtClean="0"/>
          </a:p>
          <a:p>
            <a:pPr>
              <a:buNone/>
            </a:pPr>
            <a:r>
              <a:rPr kumimoji="1" lang="ja-JP" altLang="en-US" sz="1200" dirty="0" smtClean="0">
                <a:solidFill>
                  <a:srgbClr xmlns:mc="http://schemas.openxmlformats.org/markup-compatibility/2006" xmlns:a14="http://schemas.microsoft.com/office/drawing/2010/main" val="FFFF00" mc:Ignorable=""/>
                </a:solidFill>
              </a:rPr>
              <a:t>クライアントの設定に関係なく</a:t>
            </a:r>
            <a:r>
              <a:rPr kumimoji="1" lang="en-US" altLang="ja-JP" sz="1200" dirty="0" smtClean="0">
                <a:solidFill>
                  <a:srgbClr xmlns:mc="http://schemas.openxmlformats.org/markup-compatibility/2006" xmlns:a14="http://schemas.microsoft.com/office/drawing/2010/main" val="FFFF00" mc:Ignorable=""/>
                </a:solidFill>
              </a:rPr>
              <a:t>Winmail.dat</a:t>
            </a:r>
            <a:r>
              <a:rPr kumimoji="1" lang="ja-JP" altLang="en-US" sz="1200" dirty="0" smtClean="0">
                <a:solidFill>
                  <a:srgbClr xmlns:mc="http://schemas.openxmlformats.org/markup-compatibility/2006" xmlns:a14="http://schemas.microsoft.com/office/drawing/2010/main" val="FFFF00" mc:Ignorable=""/>
                </a:solidFill>
              </a:rPr>
              <a:t>がインターネットメッセージに添付される</a:t>
            </a:r>
          </a:p>
          <a:p>
            <a:pPr>
              <a:buNone/>
            </a:pPr>
            <a:r>
              <a:rPr kumimoji="1" lang="en-US" altLang="ja-JP" sz="1200" dirty="0" smtClean="0"/>
              <a:t>URL: http://support.microsoft.com/kb/257800/</a:t>
            </a:r>
          </a:p>
          <a:p>
            <a:pPr>
              <a:buNone/>
            </a:pPr>
            <a:endParaRPr kumimoji="1" lang="en-US" altLang="ja-JP" sz="1200" dirty="0" smtClean="0"/>
          </a:p>
          <a:p>
            <a:pPr>
              <a:buNone/>
            </a:pPr>
            <a:r>
              <a:rPr kumimoji="1" lang="en-US" altLang="ja-JP" sz="1200" dirty="0" smtClean="0">
                <a:solidFill>
                  <a:srgbClr xmlns:mc="http://schemas.openxmlformats.org/markup-compatibility/2006" xmlns:a14="http://schemas.microsoft.com/office/drawing/2010/main" val="FFFF00" mc:Ignorable=""/>
                </a:solidFill>
              </a:rPr>
              <a:t>Outlook 2007 </a:t>
            </a:r>
            <a:r>
              <a:rPr kumimoji="1" lang="ja-JP" altLang="en-US" sz="1200" dirty="0" smtClean="0">
                <a:solidFill>
                  <a:srgbClr xmlns:mc="http://schemas.openxmlformats.org/markup-compatibility/2006" xmlns:a14="http://schemas.microsoft.com/office/drawing/2010/main" val="FFFF00" mc:Ignorable=""/>
                </a:solidFill>
              </a:rPr>
              <a:t>修正プログラム パッケージ </a:t>
            </a:r>
            <a:r>
              <a:rPr kumimoji="1" lang="en-US" altLang="ja-JP" sz="1200" dirty="0" smtClean="0">
                <a:solidFill>
                  <a:srgbClr xmlns:mc="http://schemas.openxmlformats.org/markup-compatibility/2006" xmlns:a14="http://schemas.microsoft.com/office/drawing/2010/main" val="FFFF00" mc:Ignorable=""/>
                </a:solidFill>
              </a:rPr>
              <a:t>(Outlook.msp) </a:t>
            </a:r>
            <a:r>
              <a:rPr kumimoji="1" lang="ja-JP" altLang="en-US" sz="1200" dirty="0" smtClean="0">
                <a:solidFill>
                  <a:srgbClr xmlns:mc="http://schemas.openxmlformats.org/markup-compatibility/2006" xmlns:a14="http://schemas.microsoft.com/office/drawing/2010/main" val="FFFF00" mc:Ignorable=""/>
                </a:solidFill>
              </a:rPr>
              <a:t>の説明</a:t>
            </a:r>
            <a:r>
              <a:rPr kumimoji="1" lang="en-US" altLang="ja-JP" sz="1200" dirty="0" smtClean="0">
                <a:solidFill>
                  <a:srgbClr xmlns:mc="http://schemas.openxmlformats.org/markup-compatibility/2006" xmlns:a14="http://schemas.microsoft.com/office/drawing/2010/main" val="FFFF00" mc:Ignorable=""/>
                </a:solidFill>
              </a:rPr>
              <a:t>: 2008 </a:t>
            </a:r>
            <a:r>
              <a:rPr kumimoji="1" lang="ja-JP" altLang="en-US" sz="1200" dirty="0" smtClean="0">
                <a:solidFill>
                  <a:srgbClr xmlns:mc="http://schemas.openxmlformats.org/markup-compatibility/2006" xmlns:a14="http://schemas.microsoft.com/office/drawing/2010/main" val="FFFF00" mc:Ignorable=""/>
                </a:solidFill>
              </a:rPr>
              <a:t>年 </a:t>
            </a:r>
            <a:r>
              <a:rPr kumimoji="1" lang="en-US" altLang="ja-JP" sz="1200" dirty="0" smtClean="0">
                <a:solidFill>
                  <a:srgbClr xmlns:mc="http://schemas.openxmlformats.org/markup-compatibility/2006" xmlns:a14="http://schemas.microsoft.com/office/drawing/2010/main" val="FFFF00" mc:Ignorable=""/>
                </a:solidFill>
              </a:rPr>
              <a:t>10 </a:t>
            </a:r>
            <a:r>
              <a:rPr kumimoji="1" lang="ja-JP" altLang="en-US" sz="1200" dirty="0" smtClean="0">
                <a:solidFill>
                  <a:srgbClr xmlns:mc="http://schemas.openxmlformats.org/markup-compatibility/2006" xmlns:a14="http://schemas.microsoft.com/office/drawing/2010/main" val="FFFF00" mc:Ignorable=""/>
                </a:solidFill>
              </a:rPr>
              <a:t>月 </a:t>
            </a:r>
            <a:r>
              <a:rPr kumimoji="1" lang="en-US" altLang="ja-JP" sz="1200" dirty="0" smtClean="0">
                <a:solidFill>
                  <a:srgbClr xmlns:mc="http://schemas.openxmlformats.org/markup-compatibility/2006" xmlns:a14="http://schemas.microsoft.com/office/drawing/2010/main" val="FFFF00" mc:Ignorable=""/>
                </a:solidFill>
              </a:rPr>
              <a:t>28 </a:t>
            </a:r>
            <a:r>
              <a:rPr kumimoji="1" lang="ja-JP" altLang="en-US" sz="1200" dirty="0" smtClean="0">
                <a:solidFill>
                  <a:srgbClr xmlns:mc="http://schemas.openxmlformats.org/markup-compatibility/2006" xmlns:a14="http://schemas.microsoft.com/office/drawing/2010/main" val="FFFF00" mc:Ignorable=""/>
                </a:solidFill>
              </a:rPr>
              <a:t>日</a:t>
            </a:r>
          </a:p>
          <a:p>
            <a:pPr>
              <a:buNone/>
            </a:pPr>
            <a:r>
              <a:rPr kumimoji="1" lang="en-US" altLang="ja-JP" sz="1200" dirty="0" smtClean="0"/>
              <a:t>URL : http://support.microsoft.com/kb/957692/</a:t>
            </a:r>
          </a:p>
          <a:p>
            <a:pPr>
              <a:buNone/>
            </a:pPr>
            <a:endParaRPr kumimoji="1" lang="en-US" altLang="ja-JP" sz="1200" dirty="0" smtClean="0"/>
          </a:p>
          <a:p>
            <a:pPr>
              <a:buNone/>
            </a:pPr>
            <a:r>
              <a:rPr kumimoji="1" lang="ja-JP" altLang="en-US" sz="1200" dirty="0" smtClean="0">
                <a:solidFill>
                  <a:srgbClr xmlns:mc="http://schemas.openxmlformats.org/markup-compatibility/2006" xmlns:a14="http://schemas.microsoft.com/office/drawing/2010/main" val="FFFF00" mc:Ignorable=""/>
                </a:solidFill>
              </a:rPr>
              <a:t>リモート ドメインを作成する方法</a:t>
            </a:r>
          </a:p>
          <a:p>
            <a:pPr>
              <a:buNone/>
            </a:pPr>
            <a:r>
              <a:rPr kumimoji="1" lang="en-US" altLang="ja-JP" sz="1200" dirty="0" smtClean="0"/>
              <a:t>URL : http://technet.microsoft.com/ja-jp/library/aa996747.aspx</a:t>
            </a:r>
            <a:endParaRPr kumimoji="1" lang="ja-JP" altLang="en-US" sz="1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 advTm="19557">
        <p14:doors dir="vert"/>
      </p:transition>
    </mc:Choice>
    <mc:Fallback xmlns="">
      <p:transition xmlns:p14="http://schemas.microsoft.com/office/powerpoint/2010/main" spd="slow" advTm="19557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53" name="Rectangle 9"/>
          <p:cNvSpPr>
            <a:spLocks noGrp="1" noChangeArrowheads="1"/>
          </p:cNvSpPr>
          <p:nvPr>
            <p:ph type="ctrTitle"/>
          </p:nvPr>
        </p:nvSpPr>
        <p:spPr>
          <a:xfrm>
            <a:off x="2103438" y="-1692275"/>
            <a:ext cx="6594475" cy="1470025"/>
          </a:xfrm>
          <a:noFill/>
          <a:ln/>
        </p:spPr>
        <p:txBody>
          <a:bodyPr/>
          <a:lstStyle/>
          <a:p>
            <a:r>
              <a:rPr lang="de-DE"/>
              <a:t>Ihr Potenzial. Unser Antrieb.</a:t>
            </a:r>
          </a:p>
        </p:txBody>
      </p:sp>
      <p:pic>
        <p:nvPicPr>
          <p:cNvPr id="7" name="図 6" descr="TechNet Tech net logo revers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25827" y="2827638"/>
            <a:ext cx="57912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 advTm="21249">
        <p14:doors dir="vert"/>
      </p:transition>
    </mc:Choice>
    <mc:Fallback xmlns="">
      <p:transition xmlns:p14="http://schemas.microsoft.com/office/powerpoint/2010/main" spd="slow" advTm="21249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概要</a:t>
            </a:r>
            <a:endParaRPr kumimoji="1" lang="ja-JP" altLang="en-US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idx="1"/>
          </p:nvPr>
        </p:nvSpPr>
        <p:spPr>
          <a:xfrm>
            <a:off x="457199" y="1625601"/>
            <a:ext cx="8686801" cy="4989208"/>
          </a:xfrm>
        </p:spPr>
        <p:txBody>
          <a:bodyPr/>
          <a:lstStyle/>
          <a:p>
            <a:r>
              <a:rPr lang="ja-JP" altLang="en-US" dirty="0" smtClean="0"/>
              <a:t>主な内容</a:t>
            </a:r>
            <a:endParaRPr lang="en-US" altLang="ja-JP" dirty="0" smtClean="0"/>
          </a:p>
          <a:p>
            <a:pPr lvl="1">
              <a:buFont typeface="Wingdings" pitchFamily="2" charset="2"/>
              <a:buChar char="Ø"/>
            </a:pPr>
            <a:r>
              <a:rPr kumimoji="1" lang="ja-JP" altLang="en-US" dirty="0" smtClean="0"/>
              <a:t>現象について</a:t>
            </a:r>
            <a:endParaRPr kumimoji="1" lang="en-US" altLang="ja-JP" dirty="0" smtClean="0"/>
          </a:p>
          <a:p>
            <a:pPr lvl="1">
              <a:buFont typeface="Wingdings" pitchFamily="2" charset="2"/>
              <a:buChar char="Ø"/>
            </a:pPr>
            <a:r>
              <a:rPr kumimoji="1" lang="en-US" altLang="ja-JP" dirty="0" smtClean="0"/>
              <a:t>TNEF </a:t>
            </a:r>
            <a:r>
              <a:rPr kumimoji="1" lang="ja-JP" altLang="en-US" dirty="0" smtClean="0"/>
              <a:t>形式とは</a:t>
            </a:r>
            <a:endParaRPr kumimoji="1" lang="en-US" altLang="ja-JP" dirty="0" smtClean="0"/>
          </a:p>
          <a:p>
            <a:pPr lvl="1">
              <a:buFont typeface="Wingdings" pitchFamily="2" charset="2"/>
              <a:buChar char="Ø"/>
            </a:pPr>
            <a:r>
              <a:rPr kumimoji="1" lang="ja-JP" altLang="en-US" dirty="0" smtClean="0"/>
              <a:t>リッチ テキスト形式と </a:t>
            </a:r>
            <a:r>
              <a:rPr kumimoji="1" lang="en-US" altLang="ja-JP" dirty="0" smtClean="0"/>
              <a:t>TNEF </a:t>
            </a:r>
            <a:r>
              <a:rPr kumimoji="1" lang="ja-JP" altLang="en-US" dirty="0" smtClean="0"/>
              <a:t>形式</a:t>
            </a:r>
            <a:endParaRPr kumimoji="1" lang="en-US" altLang="ja-JP" dirty="0" smtClean="0"/>
          </a:p>
          <a:p>
            <a:pPr lvl="1">
              <a:buFont typeface="Wingdings" pitchFamily="2" charset="2"/>
              <a:buChar char="Ø"/>
            </a:pPr>
            <a:r>
              <a:rPr kumimoji="1" lang="en-US" altLang="ja-JP" dirty="0" smtClean="0"/>
              <a:t>TNEF </a:t>
            </a:r>
            <a:r>
              <a:rPr kumimoji="1" lang="ja-JP" altLang="en-US" dirty="0" smtClean="0"/>
              <a:t>形式でメールを受信</a:t>
            </a:r>
            <a:endParaRPr kumimoji="1" lang="en-US" altLang="ja-JP" dirty="0" smtClean="0"/>
          </a:p>
          <a:p>
            <a:pPr lvl="1">
              <a:buFont typeface="Wingdings" pitchFamily="2" charset="2"/>
              <a:buChar char="Ø"/>
            </a:pPr>
            <a:r>
              <a:rPr kumimoji="1" lang="ja-JP" altLang="en-US" dirty="0" smtClean="0"/>
              <a:t>回避方法</a:t>
            </a:r>
            <a:endParaRPr kumimoji="1" lang="en-US" altLang="ja-JP" dirty="0" smtClean="0"/>
          </a:p>
          <a:p>
            <a:pPr lvl="1">
              <a:buFont typeface="Wingdings" pitchFamily="2" charset="2"/>
              <a:buChar char="Ø"/>
            </a:pPr>
            <a:r>
              <a:rPr kumimoji="1" lang="en-US" altLang="ja-JP" dirty="0" smtClean="0"/>
              <a:t>TNEF </a:t>
            </a:r>
            <a:r>
              <a:rPr kumimoji="1" lang="ja-JP" altLang="en-US" dirty="0" smtClean="0"/>
              <a:t>形式を禁止した場合の制限</a:t>
            </a:r>
            <a:endParaRPr kumimoji="1" lang="en-US" altLang="ja-JP" dirty="0" smtClean="0"/>
          </a:p>
          <a:p>
            <a:pPr lvl="1">
              <a:buFont typeface="Wingdings" pitchFamily="2" charset="2"/>
              <a:buChar char="Ø"/>
            </a:pPr>
            <a:r>
              <a:rPr kumimoji="1" lang="ja-JP" altLang="en-US" dirty="0" smtClean="0"/>
              <a:t>参考情報</a:t>
            </a:r>
            <a:endParaRPr kumimoji="1" lang="en-US" altLang="ja-JP" dirty="0" smtClean="0"/>
          </a:p>
          <a:p>
            <a:pPr lvl="1">
              <a:buFont typeface="Wingdings" pitchFamily="2" charset="2"/>
              <a:buChar char="Ø"/>
            </a:pPr>
            <a:r>
              <a:rPr kumimoji="1" lang="ja-JP" altLang="en-US" dirty="0" smtClean="0"/>
              <a:t>最後に</a:t>
            </a:r>
            <a:endParaRPr kumimoji="1" lang="en-US" altLang="ja-JP" dirty="0" smtClean="0"/>
          </a:p>
          <a:p>
            <a:pPr>
              <a:buNone/>
            </a:pPr>
            <a:endParaRPr lang="en-US" altLang="ja-JP" dirty="0" smtClean="0">
              <a:solidFill>
                <a:srgbClr xmlns:mc="http://schemas.openxmlformats.org/markup-compatibility/2006" xmlns:a14="http://schemas.microsoft.com/office/drawing/2010/main" val="FFFFFF" mc:Ignorable="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 advTm="26253">
        <p14:doors dir="vert"/>
      </p:transition>
    </mc:Choice>
    <mc:Fallback xmlns="">
      <p:transition xmlns:p14="http://schemas.microsoft.com/office/powerpoint/2010/main" spd="slow" advTm="26253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現象について</a:t>
            </a:r>
            <a:endParaRPr kumimoji="1" lang="ja-JP" altLang="en-US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idx="1"/>
          </p:nvPr>
        </p:nvSpPr>
        <p:spPr>
          <a:xfrm>
            <a:off x="457199" y="1625601"/>
            <a:ext cx="8686801" cy="4989208"/>
          </a:xfrm>
        </p:spPr>
        <p:txBody>
          <a:bodyPr/>
          <a:lstStyle/>
          <a:p>
            <a:pPr lvl="1"/>
            <a:r>
              <a:rPr kumimoji="1" lang="ja-JP" altLang="en-US" sz="2000" dirty="0" smtClean="0"/>
              <a:t>現象のパターン</a:t>
            </a:r>
            <a:endParaRPr kumimoji="1" lang="en-US" altLang="ja-JP" sz="2000" dirty="0" smtClean="0"/>
          </a:p>
          <a:p>
            <a:pPr lvl="2">
              <a:buFont typeface="Wingdings" pitchFamily="2" charset="2"/>
              <a:buChar char="Ø"/>
            </a:pPr>
            <a:r>
              <a:rPr kumimoji="1" lang="ja-JP" altLang="en-US" sz="1600" dirty="0" smtClean="0"/>
              <a:t>メール受信時に添付されたファイルがなくなる</a:t>
            </a:r>
            <a:endParaRPr kumimoji="1" lang="en-US" altLang="ja-JP" sz="1600" dirty="0" smtClean="0"/>
          </a:p>
          <a:p>
            <a:pPr lvl="2">
              <a:buFont typeface="Wingdings" pitchFamily="2" charset="2"/>
              <a:buChar char="Ø"/>
            </a:pPr>
            <a:r>
              <a:rPr kumimoji="1" lang="en-US" altLang="ja-JP" sz="1600" dirty="0" smtClean="0"/>
              <a:t>WINMAIL.DAT </a:t>
            </a:r>
            <a:r>
              <a:rPr kumimoji="1" lang="ja-JP" altLang="en-US" sz="1600" dirty="0" smtClean="0"/>
              <a:t>というファイルが添付される</a:t>
            </a:r>
            <a:endParaRPr kumimoji="1" lang="en-US" altLang="ja-JP" sz="1600" dirty="0" smtClean="0"/>
          </a:p>
          <a:p>
            <a:pPr lvl="2">
              <a:buFont typeface="Wingdings" pitchFamily="2" charset="2"/>
              <a:buChar char="Ø"/>
            </a:pPr>
            <a:r>
              <a:rPr kumimoji="1" lang="ja-JP" altLang="en-US" sz="1600" dirty="0" smtClean="0"/>
              <a:t>添付ファイルが </a:t>
            </a:r>
            <a:r>
              <a:rPr kumimoji="1" lang="en-US" altLang="ja-JP" sz="1600" dirty="0" smtClean="0"/>
              <a:t>WINMAIL.DAT </a:t>
            </a:r>
            <a:r>
              <a:rPr kumimoji="1" lang="ja-JP" altLang="en-US" sz="1600" dirty="0" smtClean="0"/>
              <a:t>というファイルに置き換わる</a:t>
            </a:r>
            <a:endParaRPr kumimoji="1" lang="en-US" altLang="ja-JP" sz="2000" dirty="0" smtClean="0"/>
          </a:p>
          <a:p>
            <a:pPr lvl="1"/>
            <a:r>
              <a:rPr kumimoji="1" lang="ja-JP" altLang="en-US" sz="2000" dirty="0" smtClean="0"/>
              <a:t>発生条件</a:t>
            </a:r>
            <a:endParaRPr kumimoji="1" lang="en-US" altLang="ja-JP" sz="2000" dirty="0" smtClean="0"/>
          </a:p>
          <a:p>
            <a:pPr lvl="2">
              <a:buFont typeface="Wingdings" pitchFamily="2" charset="2"/>
              <a:buChar char="Ø"/>
            </a:pPr>
            <a:r>
              <a:rPr kumimoji="1" lang="en-US" altLang="ja-JP" sz="1600" dirty="0" smtClean="0">
                <a:solidFill>
                  <a:srgbClr xmlns:mc="http://schemas.openxmlformats.org/markup-compatibility/2006" xmlns:a14="http://schemas.microsoft.com/office/drawing/2010/main" val="FF0000" mc:Ignorable=""/>
                </a:solidFill>
              </a:rPr>
              <a:t>TNEF </a:t>
            </a:r>
            <a:r>
              <a:rPr kumimoji="1" lang="ja-JP" altLang="en-US" sz="1600" dirty="0" smtClean="0">
                <a:solidFill>
                  <a:srgbClr xmlns:mc="http://schemas.openxmlformats.org/markup-compatibility/2006" xmlns:a14="http://schemas.microsoft.com/office/drawing/2010/main" val="FF0000" mc:Ignorable=""/>
                </a:solidFill>
              </a:rPr>
              <a:t>形式</a:t>
            </a:r>
            <a:r>
              <a:rPr kumimoji="1" lang="ja-JP" altLang="en-US" sz="1600" dirty="0" smtClean="0"/>
              <a:t>のメールを受信 かつ、</a:t>
            </a:r>
            <a:endParaRPr kumimoji="1" lang="en-US" altLang="ja-JP" sz="1600" dirty="0" smtClean="0"/>
          </a:p>
          <a:p>
            <a:pPr lvl="2">
              <a:buFont typeface="Wingdings" pitchFamily="2" charset="2"/>
              <a:buChar char="Ø"/>
            </a:pPr>
            <a:r>
              <a:rPr kumimoji="1" lang="ja-JP" altLang="en-US" sz="1600" dirty="0" smtClean="0"/>
              <a:t>受信側で </a:t>
            </a:r>
            <a:r>
              <a:rPr kumimoji="1" lang="en-US" altLang="ja-JP" sz="1600" dirty="0" smtClean="0">
                <a:solidFill>
                  <a:srgbClr xmlns:mc="http://schemas.openxmlformats.org/markup-compatibility/2006" xmlns:a14="http://schemas.microsoft.com/office/drawing/2010/main" val="FF0000" mc:Ignorable=""/>
                </a:solidFill>
              </a:rPr>
              <a:t>Outlook </a:t>
            </a:r>
            <a:r>
              <a:rPr kumimoji="1" lang="ja-JP" altLang="en-US" sz="1600" dirty="0" smtClean="0">
                <a:solidFill>
                  <a:srgbClr xmlns:mc="http://schemas.openxmlformats.org/markup-compatibility/2006" xmlns:a14="http://schemas.microsoft.com/office/drawing/2010/main" val="FF0000" mc:Ignorable=""/>
                </a:solidFill>
              </a:rPr>
              <a:t>以外</a:t>
            </a:r>
            <a:r>
              <a:rPr kumimoji="1" lang="ja-JP" altLang="en-US" sz="1600" dirty="0" smtClean="0"/>
              <a:t>のメール クライアントを使用</a:t>
            </a:r>
            <a:endParaRPr kumimoji="1" lang="en-US" altLang="ja-JP" sz="1600" dirty="0" smtClean="0"/>
          </a:p>
          <a:p>
            <a:pPr>
              <a:buNone/>
            </a:pPr>
            <a:endParaRPr lang="en-US" altLang="ja-JP" dirty="0" smtClean="0">
              <a:solidFill>
                <a:srgbClr xmlns:mc="http://schemas.openxmlformats.org/markup-compatibility/2006" xmlns:a14="http://schemas.microsoft.com/office/drawing/2010/main" val="FFFFFF" mc:Ignorable=""/>
              </a:solidFill>
            </a:endParaRPr>
          </a:p>
        </p:txBody>
      </p:sp>
      <p:grpSp>
        <p:nvGrpSpPr>
          <p:cNvPr id="25" name="グループ化 24"/>
          <p:cNvGrpSpPr/>
          <p:nvPr/>
        </p:nvGrpSpPr>
        <p:grpSpPr>
          <a:xfrm>
            <a:off x="125128" y="4127635"/>
            <a:ext cx="8822478" cy="2518609"/>
            <a:chOff x="125128" y="4127635"/>
            <a:chExt cx="8822478" cy="2518609"/>
          </a:xfrm>
        </p:grpSpPr>
        <p:cxnSp>
          <p:nvCxnSpPr>
            <p:cNvPr id="8" name="直線矢印コネクタ 7"/>
            <p:cNvCxnSpPr/>
            <p:nvPr/>
          </p:nvCxnSpPr>
          <p:spPr bwMode="auto">
            <a:xfrm>
              <a:off x="1636295" y="5091764"/>
              <a:ext cx="5861785" cy="741145"/>
            </a:xfrm>
            <a:prstGeom prst="straightConnector1">
              <a:avLst/>
            </a:prstGeom>
            <a:solidFill>
              <a:schemeClr val="accent1"/>
            </a:solidFill>
            <a:ln w="508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pic>
          <p:nvPicPr>
            <p:cNvPr id="10" name="Picture 62" descr="envelopes_s"/>
            <p:cNvPicPr preferRelativeResize="0"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374829" y="4894055"/>
              <a:ext cx="731838" cy="581025"/>
            </a:xfrm>
            <a:prstGeom prst="rect">
              <a:avLst/>
            </a:prstGeom>
            <a:noFill/>
          </p:spPr>
        </p:pic>
        <p:pic>
          <p:nvPicPr>
            <p:cNvPr id="6" name="Picture 54" descr="notebook wireless_white_s"/>
            <p:cNvPicPr preferRelativeResize="0"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315890" y="4485144"/>
              <a:ext cx="1202466" cy="1362203"/>
            </a:xfrm>
            <a:prstGeom prst="rect">
              <a:avLst/>
            </a:prstGeom>
            <a:noFill/>
          </p:spPr>
        </p:pic>
        <p:pic>
          <p:nvPicPr>
            <p:cNvPr id="5" name="Picture 54" descr="notebook wireless_white_s"/>
            <p:cNvPicPr preferRelativeResize="0"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25128" y="4195043"/>
              <a:ext cx="1202466" cy="1362203"/>
            </a:xfrm>
            <a:prstGeom prst="rect">
              <a:avLst/>
            </a:prstGeom>
            <a:noFill/>
          </p:spPr>
        </p:pic>
        <p:sp>
          <p:nvSpPr>
            <p:cNvPr id="19" name="四角形吹き出し 18"/>
            <p:cNvSpPr/>
            <p:nvPr/>
          </p:nvSpPr>
          <p:spPr bwMode="auto">
            <a:xfrm>
              <a:off x="1386034" y="4129238"/>
              <a:ext cx="2974209" cy="442761"/>
            </a:xfrm>
            <a:prstGeom prst="wedgeRectCallout">
              <a:avLst>
                <a:gd name="adj1" fmla="val -46994"/>
                <a:gd name="adj2" fmla="val 101652"/>
              </a:avLst>
            </a:prstGeom>
            <a:solidFill>
              <a:schemeClr val="accent5">
                <a:lumMod val="90000"/>
                <a:alpha val="91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50800" dir="5400000" algn="ctr" rotWithShape="0">
                <a:srgbClr xmlns:mc="http://schemas.openxmlformats.org/markup-compatibility/2006" xmlns:a14="http://schemas.microsoft.com/office/drawing/2010/main" val="000000" mc:Ignorable=""/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r>
                <a:rPr lang="en-US" altLang="ja-JP" b="1" dirty="0" smtClean="0">
                  <a:ln w="1905"/>
                  <a:solidFill>
                    <a:srgbClr xmlns:mc="http://schemas.openxmlformats.org/markup-compatibility/2006" xmlns:a14="http://schemas.microsoft.com/office/drawing/2010/main" val="FF0000" mc:Ignorable=""/>
                  </a:solidFill>
                  <a:effectLst>
                    <a:innerShdw blurRad="69850" dist="43180" dir="5400000">
                      <a:srgbClr xmlns:mc="http://schemas.openxmlformats.org/markup-compatibility/2006" xmlns:a14="http://schemas.microsoft.com/office/drawing/2010/main" val="000000" mc:Ignorable="">
                        <a:alpha val="65000"/>
                      </a:srgbClr>
                    </a:innerShdw>
                  </a:effectLst>
                  <a:latin typeface="メイリオ" pitchFamily="50" charset="-128"/>
                  <a:ea typeface="メイリオ" pitchFamily="50" charset="-128"/>
                </a:rPr>
                <a:t>Outlook </a:t>
              </a:r>
              <a:r>
                <a:rPr lang="ja-JP" altLang="en-US" b="1" dirty="0" smtClean="0">
                  <a:ln w="1905"/>
                  <a:solidFill>
                    <a:schemeClr val="accent2">
                      <a:lumMod val="50000"/>
                    </a:schemeClr>
                  </a:solidFill>
                  <a:effectLst>
                    <a:innerShdw blurRad="69850" dist="43180" dir="5400000">
                      <a:srgbClr xmlns:mc="http://schemas.openxmlformats.org/markup-compatibility/2006" xmlns:a14="http://schemas.microsoft.com/office/drawing/2010/main" val="000000" mc:Ignorable="">
                        <a:alpha val="65000"/>
                      </a:srgbClr>
                    </a:innerShdw>
                  </a:effectLst>
                  <a:latin typeface="メイリオ" pitchFamily="50" charset="-128"/>
                  <a:ea typeface="メイリオ" pitchFamily="50" charset="-128"/>
                </a:rPr>
                <a:t>でメールを送信</a:t>
              </a:r>
              <a:endParaRPr lang="en-US" altLang="ja-JP" b="1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xmlns:mc="http://schemas.openxmlformats.org/markup-compatibility/2006" xmlns:a14="http://schemas.microsoft.com/office/drawing/2010/main" val="000000" mc:Ignorable="">
                      <a:alpha val="65000"/>
                    </a:srgbClr>
                  </a:innerShdw>
                </a:effectLst>
                <a:latin typeface="メイリオ" pitchFamily="50" charset="-128"/>
                <a:ea typeface="メイリオ" pitchFamily="50" charset="-128"/>
              </a:endParaRPr>
            </a:p>
          </p:txBody>
        </p:sp>
        <p:sp>
          <p:nvSpPr>
            <p:cNvPr id="20" name="四角形吹き出し 19"/>
            <p:cNvSpPr/>
            <p:nvPr/>
          </p:nvSpPr>
          <p:spPr bwMode="auto">
            <a:xfrm>
              <a:off x="6264441" y="4127635"/>
              <a:ext cx="1378020" cy="425115"/>
            </a:xfrm>
            <a:prstGeom prst="wedgeRectCallout">
              <a:avLst>
                <a:gd name="adj1" fmla="val -23281"/>
                <a:gd name="adj2" fmla="val 121940"/>
              </a:avLst>
            </a:prstGeom>
            <a:solidFill>
              <a:schemeClr val="accent5">
                <a:lumMod val="90000"/>
                <a:alpha val="99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50800" dir="5400000" algn="ctr" rotWithShape="0">
                <a:srgbClr xmlns:mc="http://schemas.openxmlformats.org/markup-compatibility/2006" xmlns:a14="http://schemas.microsoft.com/office/drawing/2010/main" val="000000" mc:Ignorable=""/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r>
                <a:rPr lang="en-US" altLang="ja-JP" b="1" dirty="0" smtClean="0">
                  <a:ln w="1905"/>
                  <a:solidFill>
                    <a:srgbClr xmlns:mc="http://schemas.openxmlformats.org/markup-compatibility/2006" xmlns:a14="http://schemas.microsoft.com/office/drawing/2010/main" val="FF0000" mc:Ignorable=""/>
                  </a:solidFill>
                  <a:effectLst>
                    <a:innerShdw blurRad="69850" dist="43180" dir="5400000">
                      <a:srgbClr xmlns:mc="http://schemas.openxmlformats.org/markup-compatibility/2006" xmlns:a14="http://schemas.microsoft.com/office/drawing/2010/main" val="000000" mc:Ignorable="">
                        <a:alpha val="65000"/>
                      </a:srgbClr>
                    </a:innerShdw>
                  </a:effectLst>
                  <a:latin typeface="メイリオ" pitchFamily="50" charset="-128"/>
                  <a:ea typeface="メイリオ" pitchFamily="50" charset="-128"/>
                </a:rPr>
                <a:t>TNEF </a:t>
              </a:r>
              <a:r>
                <a:rPr lang="ja-JP" altLang="en-US" b="1" dirty="0" smtClean="0">
                  <a:ln w="1905"/>
                  <a:solidFill>
                    <a:srgbClr xmlns:mc="http://schemas.openxmlformats.org/markup-compatibility/2006" xmlns:a14="http://schemas.microsoft.com/office/drawing/2010/main" val="FF0000" mc:Ignorable=""/>
                  </a:solidFill>
                  <a:effectLst>
                    <a:innerShdw blurRad="69850" dist="43180" dir="5400000">
                      <a:srgbClr xmlns:mc="http://schemas.openxmlformats.org/markup-compatibility/2006" xmlns:a14="http://schemas.microsoft.com/office/drawing/2010/main" val="000000" mc:Ignorable="">
                        <a:alpha val="65000"/>
                      </a:srgbClr>
                    </a:innerShdw>
                  </a:effectLst>
                  <a:latin typeface="メイリオ" pitchFamily="50" charset="-128"/>
                  <a:ea typeface="メイリオ" pitchFamily="50" charset="-128"/>
                </a:rPr>
                <a:t>形式 </a:t>
              </a:r>
              <a:endParaRPr lang="en-US" altLang="ja-JP" b="1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xmlns:mc="http://schemas.openxmlformats.org/markup-compatibility/2006" xmlns:a14="http://schemas.microsoft.com/office/drawing/2010/main" val="000000" mc:Ignorable="">
                      <a:alpha val="65000"/>
                    </a:srgbClr>
                  </a:innerShdw>
                </a:effectLst>
                <a:latin typeface="メイリオ" pitchFamily="50" charset="-128"/>
                <a:ea typeface="メイリオ" pitchFamily="50" charset="-128"/>
              </a:endParaRPr>
            </a:p>
          </p:txBody>
        </p:sp>
        <p:sp>
          <p:nvSpPr>
            <p:cNvPr id="26" name="四角形吹き出し 25"/>
            <p:cNvSpPr/>
            <p:nvPr/>
          </p:nvSpPr>
          <p:spPr bwMode="auto">
            <a:xfrm>
              <a:off x="2021306" y="5958037"/>
              <a:ext cx="4639377" cy="683394"/>
            </a:xfrm>
            <a:prstGeom prst="wedgeRectCallout">
              <a:avLst>
                <a:gd name="adj1" fmla="val 61939"/>
                <a:gd name="adj2" fmla="val -27442"/>
              </a:avLst>
            </a:prstGeom>
            <a:solidFill>
              <a:schemeClr val="accent5">
                <a:lumMod val="90000"/>
                <a:alpha val="99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50800" dir="5400000" algn="ctr" rotWithShape="0">
                <a:srgbClr xmlns:mc="http://schemas.openxmlformats.org/markup-compatibility/2006" xmlns:a14="http://schemas.microsoft.com/office/drawing/2010/main" val="000000" mc:Ignorable=""/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r>
                <a:rPr lang="en-US" altLang="ja-JP" b="1" dirty="0" smtClean="0">
                  <a:ln w="1905"/>
                  <a:solidFill>
                    <a:srgbClr xmlns:mc="http://schemas.openxmlformats.org/markup-compatibility/2006" xmlns:a14="http://schemas.microsoft.com/office/drawing/2010/main" val="FF0000" mc:Ignorable=""/>
                  </a:solidFill>
                  <a:effectLst>
                    <a:innerShdw blurRad="69850" dist="43180" dir="5400000">
                      <a:srgbClr xmlns:mc="http://schemas.openxmlformats.org/markup-compatibility/2006" xmlns:a14="http://schemas.microsoft.com/office/drawing/2010/main" val="000000" mc:Ignorable="">
                        <a:alpha val="65000"/>
                      </a:srgbClr>
                    </a:innerShdw>
                  </a:effectLst>
                  <a:latin typeface="メイリオ" pitchFamily="50" charset="-128"/>
                  <a:ea typeface="メイリオ" pitchFamily="50" charset="-128"/>
                </a:rPr>
                <a:t>Outlook Express</a:t>
              </a:r>
              <a:r>
                <a:rPr lang="ja-JP" altLang="en-US" b="1" dirty="0" smtClean="0">
                  <a:ln w="1905"/>
                  <a:solidFill>
                    <a:schemeClr val="accent2">
                      <a:lumMod val="50000"/>
                    </a:schemeClr>
                  </a:solidFill>
                  <a:effectLst>
                    <a:innerShdw blurRad="69850" dist="43180" dir="5400000">
                      <a:srgbClr xmlns:mc="http://schemas.openxmlformats.org/markup-compatibility/2006" xmlns:a14="http://schemas.microsoft.com/office/drawing/2010/main" val="000000" mc:Ignorable="">
                        <a:alpha val="65000"/>
                      </a:srgbClr>
                    </a:innerShdw>
                  </a:effectLst>
                  <a:latin typeface="メイリオ" pitchFamily="50" charset="-128"/>
                  <a:ea typeface="メイリオ" pitchFamily="50" charset="-128"/>
                </a:rPr>
                <a:t> など </a:t>
              </a:r>
              <a:r>
                <a:rPr lang="en-US" altLang="ja-JP" b="1" dirty="0" smtClean="0">
                  <a:ln w="1905"/>
                  <a:solidFill>
                    <a:srgbClr xmlns:mc="http://schemas.openxmlformats.org/markup-compatibility/2006" xmlns:a14="http://schemas.microsoft.com/office/drawing/2010/main" val="FF0000" mc:Ignorable=""/>
                  </a:solidFill>
                  <a:effectLst>
                    <a:innerShdw blurRad="69850" dist="43180" dir="5400000">
                      <a:srgbClr xmlns:mc="http://schemas.openxmlformats.org/markup-compatibility/2006" xmlns:a14="http://schemas.microsoft.com/office/drawing/2010/main" val="000000" mc:Ignorable="">
                        <a:alpha val="65000"/>
                      </a:srgbClr>
                    </a:innerShdw>
                  </a:effectLst>
                  <a:latin typeface="メイリオ" pitchFamily="50" charset="-128"/>
                  <a:ea typeface="メイリオ" pitchFamily="50" charset="-128"/>
                </a:rPr>
                <a:t>Outlook</a:t>
              </a:r>
              <a:r>
                <a:rPr lang="ja-JP" altLang="en-US" b="1" dirty="0" smtClean="0">
                  <a:ln w="1905"/>
                  <a:solidFill>
                    <a:srgbClr xmlns:mc="http://schemas.openxmlformats.org/markup-compatibility/2006" xmlns:a14="http://schemas.microsoft.com/office/drawing/2010/main" val="FF0000" mc:Ignorable=""/>
                  </a:solidFill>
                  <a:effectLst>
                    <a:innerShdw blurRad="69850" dist="43180" dir="5400000">
                      <a:srgbClr xmlns:mc="http://schemas.openxmlformats.org/markup-compatibility/2006" xmlns:a14="http://schemas.microsoft.com/office/drawing/2010/main" val="000000" mc:Ignorable="">
                        <a:alpha val="65000"/>
                      </a:srgbClr>
                    </a:innerShdw>
                  </a:effectLst>
                  <a:latin typeface="メイリオ" pitchFamily="50" charset="-128"/>
                  <a:ea typeface="メイリオ" pitchFamily="50" charset="-128"/>
                </a:rPr>
                <a:t> 以外</a:t>
              </a:r>
              <a:r>
                <a:rPr lang="ja-JP" altLang="en-US" b="1" dirty="0" smtClean="0">
                  <a:ln w="1905"/>
                  <a:solidFill>
                    <a:schemeClr val="accent2">
                      <a:lumMod val="50000"/>
                    </a:schemeClr>
                  </a:solidFill>
                  <a:effectLst>
                    <a:innerShdw blurRad="69850" dist="43180" dir="5400000">
                      <a:srgbClr xmlns:mc="http://schemas.openxmlformats.org/markup-compatibility/2006" xmlns:a14="http://schemas.microsoft.com/office/drawing/2010/main" val="000000" mc:Ignorable="">
                        <a:alpha val="65000"/>
                      </a:srgbClr>
                    </a:innerShdw>
                  </a:effectLst>
                  <a:latin typeface="メイリオ" pitchFamily="50" charset="-128"/>
                  <a:ea typeface="メイリオ" pitchFamily="50" charset="-128"/>
                </a:rPr>
                <a:t> の</a:t>
              </a:r>
              <a:endParaRPr lang="en-US" altLang="ja-JP" b="1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xmlns:mc="http://schemas.openxmlformats.org/markup-compatibility/2006" xmlns:a14="http://schemas.microsoft.com/office/drawing/2010/main" val="000000" mc:Ignorable="">
                      <a:alpha val="65000"/>
                    </a:srgbClr>
                  </a:innerShdw>
                </a:effectLst>
                <a:latin typeface="メイリオ" pitchFamily="50" charset="-128"/>
                <a:ea typeface="メイリオ" pitchFamily="50" charset="-128"/>
              </a:endParaRPr>
            </a:p>
            <a:p>
              <a:r>
                <a:rPr lang="ja-JP" altLang="en-US" b="1" dirty="0" smtClean="0">
                  <a:ln w="1905"/>
                  <a:solidFill>
                    <a:schemeClr val="accent2">
                      <a:lumMod val="50000"/>
                    </a:schemeClr>
                  </a:solidFill>
                  <a:effectLst>
                    <a:innerShdw blurRad="69850" dist="43180" dir="5400000">
                      <a:srgbClr xmlns:mc="http://schemas.openxmlformats.org/markup-compatibility/2006" xmlns:a14="http://schemas.microsoft.com/office/drawing/2010/main" val="000000" mc:Ignorable="">
                        <a:alpha val="65000"/>
                      </a:srgbClr>
                    </a:innerShdw>
                  </a:effectLst>
                  <a:latin typeface="メイリオ" pitchFamily="50" charset="-128"/>
                  <a:ea typeface="メイリオ" pitchFamily="50" charset="-128"/>
                </a:rPr>
                <a:t>メール クライアントでメールを受信</a:t>
              </a:r>
              <a:endParaRPr lang="en-US" altLang="ja-JP" b="1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xmlns:mc="http://schemas.openxmlformats.org/markup-compatibility/2006" xmlns:a14="http://schemas.microsoft.com/office/drawing/2010/main" val="000000" mc:Ignorable="">
                      <a:alpha val="65000"/>
                    </a:srgbClr>
                  </a:innerShdw>
                </a:effectLst>
                <a:latin typeface="メイリオ" pitchFamily="50" charset="-128"/>
                <a:ea typeface="メイリオ" pitchFamily="50" charset="-128"/>
              </a:endParaRPr>
            </a:p>
          </p:txBody>
        </p:sp>
        <p:pic>
          <p:nvPicPr>
            <p:cNvPr id="18" name="図 17" descr="outlook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93709" y="4918586"/>
              <a:ext cx="504044" cy="504044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xmlns:mc="http://schemas.openxmlformats.org/markup-compatibility/2006" xmlns:a14="http://schemas.microsoft.com/office/drawing/2010/main" val="000000" mc:Ignorable="">
                  <a:alpha val="70000"/>
                </a:srgbClr>
              </a:outerShdw>
            </a:effectLst>
          </p:spPr>
        </p:pic>
        <p:pic>
          <p:nvPicPr>
            <p:cNvPr id="21" name="図 20" descr="OE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169204" y="5040618"/>
              <a:ext cx="494538" cy="494538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xmlns:mc="http://schemas.openxmlformats.org/markup-compatibility/2006" xmlns:a14="http://schemas.microsoft.com/office/drawing/2010/main" val="000000" mc:Ignorable="">
                  <a:alpha val="70000"/>
                </a:srgbClr>
              </a:outerShdw>
            </a:effectLst>
          </p:spPr>
        </p:pic>
        <p:pic>
          <p:nvPicPr>
            <p:cNvPr id="23" name="Picture 54" descr="notebook wireless_white_s"/>
            <p:cNvPicPr preferRelativeResize="0"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720154" y="5284041"/>
              <a:ext cx="1202466" cy="1362203"/>
            </a:xfrm>
            <a:prstGeom prst="rect">
              <a:avLst/>
            </a:prstGeom>
            <a:noFill/>
          </p:spPr>
        </p:pic>
        <p:pic>
          <p:nvPicPr>
            <p:cNvPr id="22" name="図 21" descr="win7.jp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365378" y="5810858"/>
              <a:ext cx="582228" cy="582228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xmlns:mc="http://schemas.openxmlformats.org/markup-compatibility/2006" xmlns:a14="http://schemas.microsoft.com/office/drawing/2010/main" val="000000" mc:Ignorable="">
                  <a:alpha val="70000"/>
                </a:srgbClr>
              </a:outerShdw>
            </a:effectLst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 advTm="40187">
        <p14:doors dir="vert"/>
      </p:transition>
    </mc:Choice>
    <mc:Fallback xmlns="">
      <p:transition xmlns:p14="http://schemas.microsoft.com/office/powerpoint/2010/main" spd="slow" advTm="40187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TNEF </a:t>
            </a:r>
            <a:r>
              <a:rPr kumimoji="1" lang="ja-JP" altLang="en-US" dirty="0" smtClean="0"/>
              <a:t>形式とは</a:t>
            </a:r>
            <a:endParaRPr kumimoji="1" lang="ja-JP" altLang="en-US" dirty="0"/>
          </a:p>
        </p:txBody>
      </p:sp>
      <p:pic>
        <p:nvPicPr>
          <p:cNvPr id="5" name="Picture 62" descr="envelopes_s"/>
          <p:cNvPicPr preferRelativeResize="0"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71233" y="3844222"/>
            <a:ext cx="1202001" cy="954300"/>
          </a:xfrm>
          <a:prstGeom prst="rect">
            <a:avLst/>
          </a:prstGeom>
          <a:noFill/>
        </p:spPr>
      </p:pic>
      <p:grpSp>
        <p:nvGrpSpPr>
          <p:cNvPr id="3" name="グループ化 10"/>
          <p:cNvGrpSpPr/>
          <p:nvPr/>
        </p:nvGrpSpPr>
        <p:grpSpPr>
          <a:xfrm rot="285395">
            <a:off x="4730211" y="3746365"/>
            <a:ext cx="948279" cy="1252505"/>
            <a:chOff x="2672321" y="3138154"/>
            <a:chExt cx="948279" cy="1252505"/>
          </a:xfrm>
        </p:grpSpPr>
        <p:pic>
          <p:nvPicPr>
            <p:cNvPr id="12" name="Picture 13" descr="Folder sm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21039366">
              <a:off x="2679120" y="3138154"/>
              <a:ext cx="941480" cy="1252505"/>
            </a:xfrm>
            <a:prstGeom prst="rect">
              <a:avLst/>
            </a:prstGeom>
            <a:noFill/>
            <a:ln>
              <a:miter lim="800000"/>
              <a:headEnd/>
              <a:tailEnd/>
            </a:ln>
          </p:spPr>
        </p:pic>
        <p:sp>
          <p:nvSpPr>
            <p:cNvPr id="13" name="テキスト ボックス 12"/>
            <p:cNvSpPr txBox="1"/>
            <p:nvPr/>
          </p:nvSpPr>
          <p:spPr>
            <a:xfrm rot="721539">
              <a:off x="2672321" y="3656381"/>
              <a:ext cx="8500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900" b="1" dirty="0" smtClean="0">
                  <a:ln w="1905"/>
                  <a:solidFill>
                    <a:srgbClr xmlns:mc="http://schemas.openxmlformats.org/markup-compatibility/2006" xmlns:a14="http://schemas.microsoft.com/office/drawing/2010/main" val="FF0000" mc:Ignorable=""/>
                  </a:solidFill>
                  <a:effectLst>
                    <a:innerShdw blurRad="69850" dist="43180" dir="5400000">
                      <a:srgbClr xmlns:mc="http://schemas.openxmlformats.org/markup-compatibility/2006" xmlns:a14="http://schemas.microsoft.com/office/drawing/2010/main" val="000000" mc:Ignorable="">
                        <a:alpha val="65000"/>
                      </a:srgbClr>
                    </a:innerShdw>
                  </a:effectLst>
                  <a:latin typeface="メイリオ" pitchFamily="50" charset="-128"/>
                  <a:ea typeface="メイリオ" pitchFamily="50" charset="-128"/>
                </a:rPr>
                <a:t>WINMAIL</a:t>
              </a:r>
            </a:p>
            <a:p>
              <a:r>
                <a:rPr lang="en-US" altLang="ja-JP" sz="900" b="1" dirty="0" smtClean="0">
                  <a:ln w="1905"/>
                  <a:solidFill>
                    <a:srgbClr xmlns:mc="http://schemas.openxmlformats.org/markup-compatibility/2006" xmlns:a14="http://schemas.microsoft.com/office/drawing/2010/main" val="FF0000" mc:Ignorable=""/>
                  </a:solidFill>
                  <a:effectLst>
                    <a:innerShdw blurRad="69850" dist="43180" dir="5400000">
                      <a:srgbClr xmlns:mc="http://schemas.openxmlformats.org/markup-compatibility/2006" xmlns:a14="http://schemas.microsoft.com/office/drawing/2010/main" val="000000" mc:Ignorable="">
                        <a:alpha val="65000"/>
                      </a:srgbClr>
                    </a:innerShdw>
                  </a:effectLst>
                  <a:latin typeface="メイリオ" pitchFamily="50" charset="-128"/>
                  <a:ea typeface="メイリオ" pitchFamily="50" charset="-128"/>
                </a:rPr>
                <a:t>   .DAT</a:t>
              </a:r>
            </a:p>
          </p:txBody>
        </p:sp>
      </p:grpSp>
      <p:sp>
        <p:nvSpPr>
          <p:cNvPr id="14" name="四角形吹き出し 13"/>
          <p:cNvSpPr/>
          <p:nvPr/>
        </p:nvSpPr>
        <p:spPr bwMode="auto">
          <a:xfrm>
            <a:off x="3728421" y="3340446"/>
            <a:ext cx="1378020" cy="378799"/>
          </a:xfrm>
          <a:prstGeom prst="wedgeRectCallout">
            <a:avLst>
              <a:gd name="adj1" fmla="val -24246"/>
              <a:gd name="adj2" fmla="val 77241"/>
            </a:avLst>
          </a:prstGeom>
          <a:solidFill>
            <a:schemeClr val="accent5">
              <a:lumMod val="90000"/>
              <a:alpha val="99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rgbClr xmlns:mc="http://schemas.openxmlformats.org/markup-compatibility/2006" xmlns:a14="http://schemas.microsoft.com/office/drawing/2010/main" val="000000" mc:Ignorable="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altLang="ja-JP" b="1" dirty="0" smtClean="0">
                <a:ln w="1905"/>
                <a:solidFill>
                  <a:srgbClr xmlns:mc="http://schemas.openxmlformats.org/markup-compatibility/2006" xmlns:a14="http://schemas.microsoft.com/office/drawing/2010/main" val="FF0000" mc:Ignorable=""/>
                </a:solidFill>
                <a:effectLst>
                  <a:innerShdw blurRad="69850" dist="43180" dir="5400000">
                    <a:srgbClr xmlns:mc="http://schemas.openxmlformats.org/markup-compatibility/2006" xmlns:a14="http://schemas.microsoft.com/office/drawing/2010/main" val="000000" mc:Ignorable="">
                      <a:alpha val="65000"/>
                    </a:srgbClr>
                  </a:innerShdw>
                </a:effectLst>
                <a:latin typeface="メイリオ" pitchFamily="50" charset="-128"/>
                <a:ea typeface="メイリオ" pitchFamily="50" charset="-128"/>
              </a:rPr>
              <a:t>TNEF </a:t>
            </a:r>
            <a:r>
              <a:rPr lang="ja-JP" altLang="en-US" b="1" dirty="0" smtClean="0">
                <a:ln w="1905"/>
                <a:solidFill>
                  <a:srgbClr xmlns:mc="http://schemas.openxmlformats.org/markup-compatibility/2006" xmlns:a14="http://schemas.microsoft.com/office/drawing/2010/main" val="FF0000" mc:Ignorable=""/>
                </a:solidFill>
                <a:effectLst>
                  <a:innerShdw blurRad="69850" dist="43180" dir="5400000">
                    <a:srgbClr xmlns:mc="http://schemas.openxmlformats.org/markup-compatibility/2006" xmlns:a14="http://schemas.microsoft.com/office/drawing/2010/main" val="000000" mc:Ignorable="">
                      <a:alpha val="65000"/>
                    </a:srgbClr>
                  </a:innerShdw>
                </a:effectLst>
                <a:latin typeface="メイリオ" pitchFamily="50" charset="-128"/>
                <a:ea typeface="メイリオ" pitchFamily="50" charset="-128"/>
              </a:rPr>
              <a:t>形式 </a:t>
            </a:r>
            <a:endParaRPr lang="en-US" altLang="ja-JP" b="1" dirty="0" smtClean="0">
              <a:ln w="1905"/>
              <a:solidFill>
                <a:schemeClr val="accent2">
                  <a:lumMod val="50000"/>
                </a:schemeClr>
              </a:solidFill>
              <a:effectLst>
                <a:innerShdw blurRad="69850" dist="43180" dir="5400000">
                  <a:srgbClr xmlns:mc="http://schemas.openxmlformats.org/markup-compatibility/2006" xmlns:a14="http://schemas.microsoft.com/office/drawing/2010/main" val="000000" mc:Ignorable="">
                    <a:alpha val="65000"/>
                  </a:srgbClr>
                </a:innerShdw>
              </a:effectLst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15" name="角丸四角形吹き出し 14"/>
          <p:cNvSpPr/>
          <p:nvPr/>
        </p:nvSpPr>
        <p:spPr bwMode="auto">
          <a:xfrm>
            <a:off x="184498" y="1741915"/>
            <a:ext cx="5065596" cy="1206767"/>
          </a:xfrm>
          <a:prstGeom prst="wedgeRoundRectCallout">
            <a:avLst>
              <a:gd name="adj1" fmla="val 22048"/>
              <a:gd name="adj2" fmla="val 69608"/>
              <a:gd name="adj3" fmla="val 16667"/>
            </a:avLst>
          </a:prstGeom>
          <a:solidFill>
            <a:schemeClr val="accent4"/>
          </a:solidFill>
          <a:ln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spcAft>
                <a:spcPts val="0"/>
              </a:spcAft>
            </a:pPr>
            <a:r>
              <a:rPr lang="en-US" altLang="ja-JP" sz="1600" b="1" dirty="0" smtClean="0">
                <a:ln w="1905"/>
                <a:solidFill>
                  <a:srgbClr xmlns:mc="http://schemas.openxmlformats.org/markup-compatibility/2006" xmlns:a14="http://schemas.microsoft.com/office/drawing/2010/main" val="FF0000" mc:Ignorable=""/>
                </a:solidFill>
                <a:effectLst>
                  <a:innerShdw blurRad="69850" dist="43180" dir="5400000">
                    <a:srgbClr xmlns:mc="http://schemas.openxmlformats.org/markup-compatibility/2006" xmlns:a14="http://schemas.microsoft.com/office/drawing/2010/main" val="000000" mc:Ignorable="">
                      <a:alpha val="65000"/>
                    </a:srgbClr>
                  </a:innerShdw>
                </a:effectLst>
                <a:latin typeface="メイリオ" pitchFamily="50" charset="-128"/>
                <a:ea typeface="メイリオ" pitchFamily="50" charset="-128"/>
              </a:rPr>
              <a:t>T</a:t>
            </a:r>
            <a:r>
              <a:rPr lang="en-US" altLang="ja-JP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xmlns:mc="http://schemas.openxmlformats.org/markup-compatibility/2006" xmlns:a14="http://schemas.microsoft.com/office/drawing/2010/main" val="000000" mc:Ignorable="">
                      <a:alpha val="65000"/>
                    </a:srgbClr>
                  </a:innerShdw>
                </a:effectLst>
                <a:latin typeface="メイリオ" pitchFamily="50" charset="-128"/>
                <a:ea typeface="メイリオ" pitchFamily="50" charset="-128"/>
              </a:rPr>
              <a:t>ransport : </a:t>
            </a:r>
            <a:r>
              <a:rPr lang="ja-JP" altLang="en-US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xmlns:mc="http://schemas.openxmlformats.org/markup-compatibility/2006" xmlns:a14="http://schemas.microsoft.com/office/drawing/2010/main" val="000000" mc:Ignorable="">
                      <a:alpha val="65000"/>
                    </a:srgbClr>
                  </a:innerShdw>
                </a:effectLst>
                <a:latin typeface="メイリオ" pitchFamily="50" charset="-128"/>
                <a:ea typeface="メイリオ" pitchFamily="50" charset="-128"/>
              </a:rPr>
              <a:t>メールの送受信時に</a:t>
            </a:r>
            <a:endParaRPr lang="en-US" altLang="ja-JP" sz="1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xmlns:mc="http://schemas.openxmlformats.org/markup-compatibility/2006" xmlns:a14="http://schemas.microsoft.com/office/drawing/2010/main" val="000000" mc:Ignorable="">
                    <a:alpha val="65000"/>
                  </a:srgbClr>
                </a:innerShdw>
              </a:effectLst>
              <a:latin typeface="メイリオ" pitchFamily="50" charset="-128"/>
              <a:ea typeface="メイリオ" pitchFamily="50" charset="-128"/>
            </a:endParaRPr>
          </a:p>
          <a:p>
            <a:r>
              <a:rPr lang="en-US" altLang="ja-JP" sz="1600" b="1" dirty="0" smtClean="0">
                <a:ln w="1905"/>
                <a:solidFill>
                  <a:srgbClr xmlns:mc="http://schemas.openxmlformats.org/markup-compatibility/2006" xmlns:a14="http://schemas.microsoft.com/office/drawing/2010/main" val="FF0000" mc:Ignorable=""/>
                </a:solidFill>
                <a:effectLst>
                  <a:innerShdw blurRad="69850" dist="43180" dir="5400000">
                    <a:srgbClr xmlns:mc="http://schemas.openxmlformats.org/markup-compatibility/2006" xmlns:a14="http://schemas.microsoft.com/office/drawing/2010/main" val="000000" mc:Ignorable="">
                      <a:alpha val="65000"/>
                    </a:srgbClr>
                  </a:innerShdw>
                </a:effectLst>
                <a:latin typeface="メイリオ" pitchFamily="50" charset="-128"/>
                <a:ea typeface="メイリオ" pitchFamily="50" charset="-128"/>
              </a:rPr>
              <a:t>N</a:t>
            </a:r>
            <a:r>
              <a:rPr lang="en-US" altLang="ja-JP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xmlns:mc="http://schemas.openxmlformats.org/markup-compatibility/2006" xmlns:a14="http://schemas.microsoft.com/office/drawing/2010/main" val="000000" mc:Ignorable="">
                      <a:alpha val="65000"/>
                    </a:srgbClr>
                  </a:innerShdw>
                </a:effectLst>
                <a:latin typeface="メイリオ" pitchFamily="50" charset="-128"/>
                <a:ea typeface="メイリオ" pitchFamily="50" charset="-128"/>
              </a:rPr>
              <a:t>eutral</a:t>
            </a:r>
            <a:r>
              <a:rPr lang="ja-JP" altLang="en-US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xmlns:mc="http://schemas.openxmlformats.org/markup-compatibility/2006" xmlns:a14="http://schemas.microsoft.com/office/drawing/2010/main" val="000000" mc:Ignorable="">
                      <a:alpha val="65000"/>
                    </a:srgbClr>
                  </a:innerShdw>
                </a:effectLst>
                <a:latin typeface="メイリオ" pitchFamily="50" charset="-128"/>
                <a:ea typeface="メイリオ" pitchFamily="50" charset="-128"/>
              </a:rPr>
              <a:t> </a:t>
            </a:r>
            <a:r>
              <a:rPr lang="en-US" altLang="ja-JP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xmlns:mc="http://schemas.openxmlformats.org/markup-compatibility/2006" xmlns:a14="http://schemas.microsoft.com/office/drawing/2010/main" val="000000" mc:Ignorable="">
                      <a:alpha val="65000"/>
                    </a:srgbClr>
                  </a:innerShdw>
                </a:effectLst>
                <a:latin typeface="メイリオ" pitchFamily="50" charset="-128"/>
                <a:ea typeface="メイリオ" pitchFamily="50" charset="-128"/>
              </a:rPr>
              <a:t>: </a:t>
            </a:r>
            <a:r>
              <a:rPr lang="ja-JP" altLang="en-US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xmlns:mc="http://schemas.openxmlformats.org/markup-compatibility/2006" xmlns:a14="http://schemas.microsoft.com/office/drawing/2010/main" val="000000" mc:Ignorable="">
                      <a:alpha val="65000"/>
                    </a:srgbClr>
                  </a:innerShdw>
                </a:effectLst>
                <a:latin typeface="メイリオ" pitchFamily="50" charset="-128"/>
                <a:ea typeface="メイリオ" pitchFamily="50" charset="-128"/>
              </a:rPr>
              <a:t>プロトコルに依存しないで</a:t>
            </a:r>
          </a:p>
          <a:p>
            <a:r>
              <a:rPr lang="en-US" altLang="ja-JP" sz="1600" b="1" dirty="0" smtClean="0">
                <a:ln w="1905"/>
                <a:solidFill>
                  <a:srgbClr xmlns:mc="http://schemas.openxmlformats.org/markup-compatibility/2006" xmlns:a14="http://schemas.microsoft.com/office/drawing/2010/main" val="FF0000" mc:Ignorable=""/>
                </a:solidFill>
                <a:effectLst>
                  <a:innerShdw blurRad="69850" dist="43180" dir="5400000">
                    <a:srgbClr xmlns:mc="http://schemas.openxmlformats.org/markup-compatibility/2006" xmlns:a14="http://schemas.microsoft.com/office/drawing/2010/main" val="000000" mc:Ignorable="">
                      <a:alpha val="65000"/>
                    </a:srgbClr>
                  </a:innerShdw>
                </a:effectLst>
                <a:latin typeface="メイリオ" pitchFamily="50" charset="-128"/>
                <a:ea typeface="メイリオ" pitchFamily="50" charset="-128"/>
              </a:rPr>
              <a:t>E</a:t>
            </a:r>
            <a:r>
              <a:rPr lang="en-US" altLang="ja-JP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xmlns:mc="http://schemas.openxmlformats.org/markup-compatibility/2006" xmlns:a14="http://schemas.microsoft.com/office/drawing/2010/main" val="000000" mc:Ignorable="">
                      <a:alpha val="65000"/>
                    </a:srgbClr>
                  </a:innerShdw>
                </a:effectLst>
                <a:latin typeface="メイリオ" pitchFamily="50" charset="-128"/>
                <a:ea typeface="メイリオ" pitchFamily="50" charset="-128"/>
              </a:rPr>
              <a:t>ncapsulation : Outlook </a:t>
            </a:r>
            <a:r>
              <a:rPr lang="ja-JP" altLang="en-US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xmlns:mc="http://schemas.openxmlformats.org/markup-compatibility/2006" xmlns:a14="http://schemas.microsoft.com/office/drawing/2010/main" val="000000" mc:Ignorable="">
                      <a:alpha val="65000"/>
                    </a:srgbClr>
                  </a:innerShdw>
                </a:effectLst>
                <a:latin typeface="メイリオ" pitchFamily="50" charset="-128"/>
                <a:ea typeface="メイリオ" pitchFamily="50" charset="-128"/>
              </a:rPr>
              <a:t>データをカプセル化する</a:t>
            </a:r>
          </a:p>
          <a:p>
            <a:r>
              <a:rPr lang="en-US" altLang="ja-JP" sz="1600" b="1" dirty="0" smtClean="0">
                <a:ln w="1905"/>
                <a:solidFill>
                  <a:srgbClr xmlns:mc="http://schemas.openxmlformats.org/markup-compatibility/2006" xmlns:a14="http://schemas.microsoft.com/office/drawing/2010/main" val="FF0000" mc:Ignorable=""/>
                </a:solidFill>
                <a:effectLst>
                  <a:innerShdw blurRad="69850" dist="43180" dir="5400000">
                    <a:srgbClr xmlns:mc="http://schemas.openxmlformats.org/markup-compatibility/2006" xmlns:a14="http://schemas.microsoft.com/office/drawing/2010/main" val="000000" mc:Ignorable="">
                      <a:alpha val="65000"/>
                    </a:srgbClr>
                  </a:innerShdw>
                </a:effectLst>
                <a:latin typeface="メイリオ" pitchFamily="50" charset="-128"/>
                <a:ea typeface="メイリオ" pitchFamily="50" charset="-128"/>
              </a:rPr>
              <a:t>F</a:t>
            </a:r>
            <a:r>
              <a:rPr lang="en-US" altLang="ja-JP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xmlns:mc="http://schemas.openxmlformats.org/markup-compatibility/2006" xmlns:a14="http://schemas.microsoft.com/office/drawing/2010/main" val="000000" mc:Ignorable="">
                      <a:alpha val="65000"/>
                    </a:srgbClr>
                  </a:innerShdw>
                </a:effectLst>
                <a:latin typeface="メイリオ" pitchFamily="50" charset="-128"/>
                <a:ea typeface="メイリオ" pitchFamily="50" charset="-128"/>
              </a:rPr>
              <a:t>ormat</a:t>
            </a:r>
            <a:r>
              <a:rPr lang="ja-JP" altLang="en-US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xmlns:mc="http://schemas.openxmlformats.org/markup-compatibility/2006" xmlns:a14="http://schemas.microsoft.com/office/drawing/2010/main" val="000000" mc:Ignorable="">
                      <a:alpha val="65000"/>
                    </a:srgbClr>
                  </a:innerShdw>
                </a:effectLst>
                <a:latin typeface="メイリオ" pitchFamily="50" charset="-128"/>
                <a:ea typeface="メイリオ" pitchFamily="50" charset="-128"/>
              </a:rPr>
              <a:t> </a:t>
            </a:r>
            <a:r>
              <a:rPr lang="en-US" altLang="ja-JP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xmlns:mc="http://schemas.openxmlformats.org/markup-compatibility/2006" xmlns:a14="http://schemas.microsoft.com/office/drawing/2010/main" val="000000" mc:Ignorable="">
                      <a:alpha val="65000"/>
                    </a:srgbClr>
                  </a:innerShdw>
                </a:effectLst>
                <a:latin typeface="メイリオ" pitchFamily="50" charset="-128"/>
                <a:ea typeface="メイリオ" pitchFamily="50" charset="-128"/>
              </a:rPr>
              <a:t>: </a:t>
            </a:r>
            <a:r>
              <a:rPr lang="ja-JP" altLang="en-US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xmlns:mc="http://schemas.openxmlformats.org/markup-compatibility/2006" xmlns:a14="http://schemas.microsoft.com/office/drawing/2010/main" val="000000" mc:Ignorable="">
                      <a:alpha val="65000"/>
                    </a:srgbClr>
                  </a:innerShdw>
                </a:effectLst>
                <a:latin typeface="メイリオ" pitchFamily="50" charset="-128"/>
                <a:ea typeface="メイリオ" pitchFamily="50" charset="-128"/>
              </a:rPr>
              <a:t>送信形式</a:t>
            </a:r>
            <a:endParaRPr lang="ja-JP" altLang="en-US" sz="1600" b="1" dirty="0" smtClean="0">
              <a:ln w="1905"/>
              <a:solidFill>
                <a:srgbClr xmlns:mc="http://schemas.openxmlformats.org/markup-compatibility/2006" xmlns:a14="http://schemas.microsoft.com/office/drawing/2010/main" val="FF0000" mc:Ignorable=""/>
              </a:solidFill>
              <a:effectLst>
                <a:innerShdw blurRad="69850" dist="43180" dir="5400000">
                  <a:srgbClr xmlns:mc="http://schemas.openxmlformats.org/markup-compatibility/2006" xmlns:a14="http://schemas.microsoft.com/office/drawing/2010/main" val="000000" mc:Ignorable="">
                    <a:alpha val="65000"/>
                  </a:srgbClr>
                </a:innerShdw>
              </a:effectLst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16" name="角丸四角形吹き出し 15"/>
          <p:cNvSpPr/>
          <p:nvPr/>
        </p:nvSpPr>
        <p:spPr bwMode="auto">
          <a:xfrm>
            <a:off x="4852787" y="5185686"/>
            <a:ext cx="4133013" cy="1226549"/>
          </a:xfrm>
          <a:prstGeom prst="wedgeRoundRectCallout">
            <a:avLst>
              <a:gd name="adj1" fmla="val -23082"/>
              <a:gd name="adj2" fmla="val -70669"/>
              <a:gd name="adj3" fmla="val 16667"/>
            </a:avLst>
          </a:prstGeom>
          <a:solidFill>
            <a:schemeClr val="accent4"/>
          </a:solidFill>
          <a:ln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spcAft>
                <a:spcPts val="0"/>
              </a:spcAft>
            </a:pPr>
            <a:r>
              <a:rPr lang="ja-JP" altLang="en-US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xmlns:mc="http://schemas.openxmlformats.org/markup-compatibility/2006" xmlns:a14="http://schemas.microsoft.com/office/drawing/2010/main" val="000000" mc:Ignorable="">
                      <a:alpha val="65000"/>
                    </a:srgbClr>
                  </a:innerShdw>
                </a:effectLst>
                <a:latin typeface="メイリオ" pitchFamily="50" charset="-128"/>
                <a:ea typeface="メイリオ" pitchFamily="50" charset="-128"/>
              </a:rPr>
              <a:t>・リッチ テキスト形式で送信</a:t>
            </a:r>
          </a:p>
          <a:p>
            <a:pPr>
              <a:spcAft>
                <a:spcPts val="0"/>
              </a:spcAft>
            </a:pPr>
            <a:r>
              <a:rPr lang="ja-JP" altLang="en-US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xmlns:mc="http://schemas.openxmlformats.org/markup-compatibility/2006" xmlns:a14="http://schemas.microsoft.com/office/drawing/2010/main" val="000000" mc:Ignorable="">
                      <a:alpha val="65000"/>
                    </a:srgbClr>
                  </a:innerShdw>
                </a:effectLst>
                <a:latin typeface="メイリオ" pitchFamily="50" charset="-128"/>
                <a:ea typeface="メイリオ" pitchFamily="50" charset="-128"/>
              </a:rPr>
              <a:t>・フォームやスクリプトを使用</a:t>
            </a:r>
            <a:endParaRPr lang="en-US" altLang="ja-JP" sz="1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xmlns:mc="http://schemas.openxmlformats.org/markup-compatibility/2006" xmlns:a14="http://schemas.microsoft.com/office/drawing/2010/main" val="000000" mc:Ignorable="">
                    <a:alpha val="65000"/>
                  </a:srgbClr>
                </a:innerShdw>
              </a:effectLst>
              <a:latin typeface="メイリオ" pitchFamily="50" charset="-128"/>
              <a:ea typeface="メイリオ" pitchFamily="50" charset="-128"/>
            </a:endParaRPr>
          </a:p>
          <a:p>
            <a:pPr>
              <a:spcAft>
                <a:spcPts val="0"/>
              </a:spcAft>
            </a:pPr>
            <a:r>
              <a:rPr lang="ja-JP" altLang="en-US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xmlns:mc="http://schemas.openxmlformats.org/markup-compatibility/2006" xmlns:a14="http://schemas.microsoft.com/office/drawing/2010/main" val="000000" mc:Ignorable="">
                      <a:alpha val="65000"/>
                    </a:srgbClr>
                  </a:innerShdw>
                </a:effectLst>
                <a:latin typeface="メイリオ" pitchFamily="50" charset="-128"/>
                <a:ea typeface="メイリオ" pitchFamily="50" charset="-128"/>
              </a:rPr>
              <a:t>・</a:t>
            </a:r>
            <a:r>
              <a:rPr lang="en-US" altLang="ja-JP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xmlns:mc="http://schemas.openxmlformats.org/markup-compatibility/2006" xmlns:a14="http://schemas.microsoft.com/office/drawing/2010/main" val="000000" mc:Ignorable="">
                      <a:alpha val="65000"/>
                    </a:srgbClr>
                  </a:innerShdw>
                </a:effectLst>
                <a:latin typeface="メイリオ" pitchFamily="50" charset="-128"/>
                <a:ea typeface="メイリオ" pitchFamily="50" charset="-128"/>
              </a:rPr>
              <a:t>Outlook </a:t>
            </a:r>
            <a:r>
              <a:rPr lang="ja-JP" altLang="en-US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xmlns:mc="http://schemas.openxmlformats.org/markup-compatibility/2006" xmlns:a14="http://schemas.microsoft.com/office/drawing/2010/main" val="000000" mc:Ignorable="">
                      <a:alpha val="65000"/>
                    </a:srgbClr>
                  </a:innerShdw>
                </a:effectLst>
                <a:latin typeface="メイリオ" pitchFamily="50" charset="-128"/>
                <a:ea typeface="メイリオ" pitchFamily="50" charset="-128"/>
              </a:rPr>
              <a:t>の特殊機能 </a:t>
            </a:r>
            <a:r>
              <a:rPr lang="en-US" altLang="ja-JP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xmlns:mc="http://schemas.openxmlformats.org/markup-compatibility/2006" xmlns:a14="http://schemas.microsoft.com/office/drawing/2010/main" val="000000" mc:Ignorable="">
                      <a:alpha val="65000"/>
                    </a:srgbClr>
                  </a:innerShdw>
                </a:effectLst>
                <a:latin typeface="メイリオ" pitchFamily="50" charset="-128"/>
                <a:ea typeface="メイリオ" pitchFamily="50" charset="-128"/>
              </a:rPr>
              <a:t>(</a:t>
            </a:r>
            <a:r>
              <a:rPr lang="ja-JP" altLang="en-US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xmlns:mc="http://schemas.openxmlformats.org/markup-compatibility/2006" xmlns:a14="http://schemas.microsoft.com/office/drawing/2010/main" val="000000" mc:Ignorable="">
                      <a:alpha val="65000"/>
                    </a:srgbClr>
                  </a:innerShdw>
                </a:effectLst>
                <a:latin typeface="メイリオ" pitchFamily="50" charset="-128"/>
                <a:ea typeface="メイリオ" pitchFamily="50" charset="-128"/>
              </a:rPr>
              <a:t>投票ボタンなど</a:t>
            </a:r>
            <a:r>
              <a:rPr lang="en-US" altLang="ja-JP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xmlns:mc="http://schemas.openxmlformats.org/markup-compatibility/2006" xmlns:a14="http://schemas.microsoft.com/office/drawing/2010/main" val="000000" mc:Ignorable="">
                      <a:alpha val="65000"/>
                    </a:srgbClr>
                  </a:innerShdw>
                </a:effectLst>
                <a:latin typeface="メイリオ" pitchFamily="50" charset="-128"/>
                <a:ea typeface="メイリオ" pitchFamily="50" charset="-128"/>
              </a:rPr>
              <a:t>)</a:t>
            </a:r>
            <a:endParaRPr lang="ja-JP" altLang="en-US" sz="1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xmlns:mc="http://schemas.openxmlformats.org/markup-compatibility/2006" xmlns:a14="http://schemas.microsoft.com/office/drawing/2010/main" val="000000" mc:Ignorable="">
                    <a:alpha val="65000"/>
                  </a:srgbClr>
                </a:innerShdw>
              </a:effectLst>
              <a:latin typeface="メイリオ" pitchFamily="50" charset="-128"/>
              <a:ea typeface="メイリオ" pitchFamily="50" charset="-128"/>
            </a:endParaRPr>
          </a:p>
          <a:p>
            <a:pPr>
              <a:spcAft>
                <a:spcPts val="0"/>
              </a:spcAft>
            </a:pPr>
            <a:r>
              <a:rPr lang="ja-JP" altLang="en-US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xmlns:mc="http://schemas.openxmlformats.org/markup-compatibility/2006" xmlns:a14="http://schemas.microsoft.com/office/drawing/2010/main" val="000000" mc:Ignorable="">
                      <a:alpha val="65000"/>
                    </a:srgbClr>
                  </a:innerShdw>
                </a:effectLst>
                <a:latin typeface="メイリオ" pitchFamily="50" charset="-128"/>
                <a:ea typeface="メイリオ" pitchFamily="50" charset="-128"/>
              </a:rPr>
              <a:t>・</a:t>
            </a:r>
            <a:r>
              <a:rPr lang="en-US" altLang="ja-JP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xmlns:mc="http://schemas.openxmlformats.org/markup-compatibility/2006" xmlns:a14="http://schemas.microsoft.com/office/drawing/2010/main" val="000000" mc:Ignorable="">
                      <a:alpha val="65000"/>
                    </a:srgbClr>
                  </a:innerShdw>
                </a:effectLst>
                <a:latin typeface="メイリオ" pitchFamily="50" charset="-128"/>
                <a:ea typeface="メイリオ" pitchFamily="50" charset="-128"/>
              </a:rPr>
              <a:t>Outlook </a:t>
            </a:r>
            <a:r>
              <a:rPr lang="ja-JP" altLang="en-US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xmlns:mc="http://schemas.openxmlformats.org/markup-compatibility/2006" xmlns:a14="http://schemas.microsoft.com/office/drawing/2010/main" val="000000" mc:Ignorable="">
                      <a:alpha val="65000"/>
                    </a:srgbClr>
                  </a:innerShdw>
                </a:effectLst>
                <a:latin typeface="メイリオ" pitchFamily="50" charset="-128"/>
                <a:ea typeface="メイリオ" pitchFamily="50" charset="-128"/>
              </a:rPr>
              <a:t>固有プロパティを保有</a:t>
            </a:r>
          </a:p>
        </p:txBody>
      </p:sp>
      <p:sp>
        <p:nvSpPr>
          <p:cNvPr id="17" name="角丸四角形吹き出し 16"/>
          <p:cNvSpPr/>
          <p:nvPr/>
        </p:nvSpPr>
        <p:spPr bwMode="auto">
          <a:xfrm>
            <a:off x="333413" y="5108260"/>
            <a:ext cx="4119716" cy="1221476"/>
          </a:xfrm>
          <a:prstGeom prst="wedgeRoundRectCallout">
            <a:avLst>
              <a:gd name="adj1" fmla="val 20426"/>
              <a:gd name="adj2" fmla="val -85833"/>
              <a:gd name="adj3" fmla="val 16667"/>
            </a:avLst>
          </a:prstGeom>
          <a:solidFill>
            <a:schemeClr val="accent4"/>
          </a:solidFill>
          <a:ln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spcAft>
                <a:spcPts val="0"/>
              </a:spcAft>
            </a:pPr>
            <a:r>
              <a:rPr lang="en-US" altLang="ja-JP" sz="1600" b="1" dirty="0" smtClean="0">
                <a:ln w="1905"/>
                <a:solidFill>
                  <a:srgbClr xmlns:mc="http://schemas.openxmlformats.org/markup-compatibility/2006" xmlns:a14="http://schemas.microsoft.com/office/drawing/2010/main" val="FF0000" mc:Ignorable=""/>
                </a:solidFill>
                <a:effectLst>
                  <a:innerShdw blurRad="69850" dist="43180" dir="5400000">
                    <a:srgbClr xmlns:mc="http://schemas.openxmlformats.org/markup-compatibility/2006" xmlns:a14="http://schemas.microsoft.com/office/drawing/2010/main" val="000000" mc:Ignorable="">
                      <a:alpha val="65000"/>
                    </a:srgbClr>
                  </a:innerShdw>
                </a:effectLst>
                <a:latin typeface="メイリオ" pitchFamily="50" charset="-128"/>
                <a:ea typeface="メイリオ" pitchFamily="50" charset="-128"/>
              </a:rPr>
              <a:t>WINMAIL.DAT </a:t>
            </a:r>
            <a:r>
              <a:rPr lang="ja-JP" altLang="en-US" sz="1600" b="1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xmlns:mc="http://schemas.openxmlformats.org/markup-compatibility/2006" xmlns:a14="http://schemas.microsoft.com/office/drawing/2010/main" val="000000" mc:Ignorable="">
                      <a:alpha val="65000"/>
                    </a:srgbClr>
                  </a:innerShdw>
                </a:effectLst>
                <a:latin typeface="メイリオ" pitchFamily="50" charset="-128"/>
                <a:ea typeface="メイリオ" pitchFamily="50" charset="-128"/>
              </a:rPr>
              <a:t>という名前のファイルに</a:t>
            </a:r>
            <a:endParaRPr lang="en-US" altLang="ja-JP" sz="1600" b="1" dirty="0" smtClean="0">
              <a:ln w="1905"/>
              <a:solidFill>
                <a:schemeClr val="accent2">
                  <a:lumMod val="50000"/>
                </a:schemeClr>
              </a:solidFill>
              <a:effectLst>
                <a:innerShdw blurRad="69850" dist="43180" dir="5400000">
                  <a:srgbClr xmlns:mc="http://schemas.openxmlformats.org/markup-compatibility/2006" xmlns:a14="http://schemas.microsoft.com/office/drawing/2010/main" val="000000" mc:Ignorable="">
                    <a:alpha val="65000"/>
                  </a:srgbClr>
                </a:innerShdw>
              </a:effectLst>
              <a:latin typeface="メイリオ" pitchFamily="50" charset="-128"/>
              <a:ea typeface="メイリオ" pitchFamily="50" charset="-128"/>
            </a:endParaRPr>
          </a:p>
          <a:p>
            <a:r>
              <a:rPr lang="ja-JP" altLang="en-US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xmlns:mc="http://schemas.openxmlformats.org/markup-compatibility/2006" xmlns:a14="http://schemas.microsoft.com/office/drawing/2010/main" val="000000" mc:Ignorable="">
                      <a:alpha val="65000"/>
                    </a:srgbClr>
                  </a:innerShdw>
                </a:effectLst>
                <a:latin typeface="メイリオ" pitchFamily="50" charset="-128"/>
                <a:ea typeface="メイリオ" pitchFamily="50" charset="-128"/>
              </a:rPr>
              <a:t>本文や件名、受信者、添付ファイルなどの</a:t>
            </a:r>
            <a:endParaRPr lang="en-US" altLang="ja-JP" sz="1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xmlns:mc="http://schemas.openxmlformats.org/markup-compatibility/2006" xmlns:a14="http://schemas.microsoft.com/office/drawing/2010/main" val="000000" mc:Ignorable="">
                    <a:alpha val="65000"/>
                  </a:srgbClr>
                </a:innerShdw>
              </a:effectLst>
              <a:latin typeface="メイリオ" pitchFamily="50" charset="-128"/>
              <a:ea typeface="メイリオ" pitchFamily="50" charset="-128"/>
            </a:endParaRPr>
          </a:p>
          <a:p>
            <a:r>
              <a:rPr lang="ja-JP" altLang="en-US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xmlns:mc="http://schemas.openxmlformats.org/markup-compatibility/2006" xmlns:a14="http://schemas.microsoft.com/office/drawing/2010/main" val="000000" mc:Ignorable="">
                      <a:alpha val="65000"/>
                    </a:srgbClr>
                  </a:innerShdw>
                </a:effectLst>
                <a:latin typeface="メイリオ" pitchFamily="50" charset="-128"/>
                <a:ea typeface="メイリオ" pitchFamily="50" charset="-128"/>
              </a:rPr>
              <a:t>データをまとめて格納 </a:t>
            </a:r>
            <a:r>
              <a:rPr lang="en-US" altLang="ja-JP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xmlns:mc="http://schemas.openxmlformats.org/markup-compatibility/2006" xmlns:a14="http://schemas.microsoft.com/office/drawing/2010/main" val="000000" mc:Ignorable="">
                      <a:alpha val="65000"/>
                    </a:srgbClr>
                  </a:innerShdw>
                </a:effectLst>
                <a:latin typeface="メイリオ" pitchFamily="50" charset="-128"/>
                <a:ea typeface="メイリオ" pitchFamily="50" charset="-128"/>
              </a:rPr>
              <a:t>(</a:t>
            </a:r>
            <a:r>
              <a:rPr lang="ja-JP" altLang="en-US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xmlns:mc="http://schemas.openxmlformats.org/markup-compatibility/2006" xmlns:a14="http://schemas.microsoft.com/office/drawing/2010/main" val="000000" mc:Ignorable="">
                      <a:alpha val="65000"/>
                    </a:srgbClr>
                  </a:innerShdw>
                </a:effectLst>
                <a:latin typeface="メイリオ" pitchFamily="50" charset="-128"/>
                <a:ea typeface="メイリオ" pitchFamily="50" charset="-128"/>
              </a:rPr>
              <a:t>カプセル化</a:t>
            </a:r>
            <a:r>
              <a:rPr lang="en-US" altLang="ja-JP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xmlns:mc="http://schemas.openxmlformats.org/markup-compatibility/2006" xmlns:a14="http://schemas.microsoft.com/office/drawing/2010/main" val="000000" mc:Ignorable="">
                      <a:alpha val="65000"/>
                    </a:srgbClr>
                  </a:innerShdw>
                </a:effectLst>
                <a:latin typeface="メイリオ" pitchFamily="50" charset="-128"/>
                <a:ea typeface="メイリオ" pitchFamily="50" charset="-128"/>
              </a:rPr>
              <a:t>)</a:t>
            </a:r>
          </a:p>
        </p:txBody>
      </p:sp>
      <p:sp>
        <p:nvSpPr>
          <p:cNvPr id="18" name="角丸四角形吹き出し 17"/>
          <p:cNvSpPr/>
          <p:nvPr/>
        </p:nvSpPr>
        <p:spPr bwMode="auto">
          <a:xfrm>
            <a:off x="5430744" y="1705814"/>
            <a:ext cx="3569418" cy="1209368"/>
          </a:xfrm>
          <a:prstGeom prst="wedgeRoundRectCallout">
            <a:avLst>
              <a:gd name="adj1" fmla="val -18781"/>
              <a:gd name="adj2" fmla="val 72378"/>
              <a:gd name="adj3" fmla="val 16667"/>
            </a:avLst>
          </a:prstGeom>
          <a:solidFill>
            <a:schemeClr val="accent4"/>
          </a:solidFill>
          <a:ln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spcAft>
                <a:spcPts val="0"/>
              </a:spcAft>
            </a:pPr>
            <a:r>
              <a:rPr lang="en-US" altLang="ja-JP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xmlns:mc="http://schemas.openxmlformats.org/markup-compatibility/2006" xmlns:a14="http://schemas.microsoft.com/office/drawing/2010/main" val="000000" mc:Ignorable="">
                      <a:alpha val="65000"/>
                    </a:srgbClr>
                  </a:innerShdw>
                </a:effectLst>
                <a:latin typeface="メイリオ" pitchFamily="50" charset="-128"/>
                <a:ea typeface="メイリオ" pitchFamily="50" charset="-128"/>
              </a:rPr>
              <a:t>Outlook </a:t>
            </a:r>
            <a:r>
              <a:rPr lang="ja-JP" altLang="en-US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xmlns:mc="http://schemas.openxmlformats.org/markup-compatibility/2006" xmlns:a14="http://schemas.microsoft.com/office/drawing/2010/main" val="000000" mc:Ignorable="">
                      <a:alpha val="65000"/>
                    </a:srgbClr>
                  </a:innerShdw>
                </a:effectLst>
                <a:latin typeface="メイリオ" pitchFamily="50" charset="-128"/>
                <a:ea typeface="メイリオ" pitchFamily="50" charset="-128"/>
              </a:rPr>
              <a:t>特有のデータやプロパティ</a:t>
            </a:r>
            <a:endParaRPr lang="en-US" altLang="ja-JP" sz="1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xmlns:mc="http://schemas.openxmlformats.org/markup-compatibility/2006" xmlns:a14="http://schemas.microsoft.com/office/drawing/2010/main" val="000000" mc:Ignorable="">
                    <a:alpha val="65000"/>
                  </a:srgbClr>
                </a:innerShdw>
              </a:effectLst>
              <a:latin typeface="メイリオ" pitchFamily="50" charset="-128"/>
              <a:ea typeface="メイリオ" pitchFamily="50" charset="-128"/>
            </a:endParaRPr>
          </a:p>
          <a:p>
            <a:pPr>
              <a:spcAft>
                <a:spcPts val="0"/>
              </a:spcAft>
            </a:pPr>
            <a:r>
              <a:rPr lang="ja-JP" altLang="en-US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xmlns:mc="http://schemas.openxmlformats.org/markup-compatibility/2006" xmlns:a14="http://schemas.microsoft.com/office/drawing/2010/main" val="000000" mc:Ignorable="">
                      <a:alpha val="65000"/>
                    </a:srgbClr>
                  </a:innerShdw>
                </a:effectLst>
                <a:latin typeface="メイリオ" pitchFamily="50" charset="-128"/>
                <a:ea typeface="メイリオ" pitchFamily="50" charset="-128"/>
              </a:rPr>
              <a:t>などを格納して損失なく送付する</a:t>
            </a:r>
            <a:endParaRPr lang="en-US" altLang="ja-JP" sz="1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xmlns:mc="http://schemas.openxmlformats.org/markup-compatibility/2006" xmlns:a14="http://schemas.microsoft.com/office/drawing/2010/main" val="000000" mc:Ignorable="">
                    <a:alpha val="65000"/>
                  </a:srgbClr>
                </a:innerShdw>
              </a:effectLst>
              <a:latin typeface="メイリオ" pitchFamily="50" charset="-128"/>
              <a:ea typeface="メイリオ" pitchFamily="50" charset="-128"/>
            </a:endParaRPr>
          </a:p>
          <a:p>
            <a:pPr>
              <a:spcAft>
                <a:spcPts val="0"/>
              </a:spcAft>
            </a:pPr>
            <a:r>
              <a:rPr lang="ja-JP" altLang="en-US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xmlns:mc="http://schemas.openxmlformats.org/markup-compatibility/2006" xmlns:a14="http://schemas.microsoft.com/office/drawing/2010/main" val="000000" mc:Ignorable="">
                      <a:alpha val="65000"/>
                    </a:srgbClr>
                  </a:innerShdw>
                </a:effectLst>
                <a:latin typeface="メイリオ" pitchFamily="50" charset="-128"/>
                <a:ea typeface="メイリオ" pitchFamily="50" charset="-128"/>
              </a:rPr>
              <a:t>ための形式</a:t>
            </a:r>
            <a:endParaRPr lang="en-US" altLang="ja-JP" sz="1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xmlns:mc="http://schemas.openxmlformats.org/markup-compatibility/2006" xmlns:a14="http://schemas.microsoft.com/office/drawing/2010/main" val="000000" mc:Ignorable="">
                    <a:alpha val="65000"/>
                  </a:srgbClr>
                </a:innerShdw>
              </a:effectLst>
              <a:latin typeface="メイリオ" pitchFamily="50" charset="-128"/>
              <a:ea typeface="メイリオ" pitchFamily="50" charset="-128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 advTm="62932">
        <p14:doors dir="vert"/>
      </p:transition>
    </mc:Choice>
    <mc:Fallback xmlns="">
      <p:transition xmlns:p14="http://schemas.microsoft.com/office/powerpoint/2010/main" spd="slow" advTm="62932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リッチ テキスト形式と </a:t>
            </a:r>
            <a:r>
              <a:rPr kumimoji="1" lang="en-US" altLang="ja-JP" dirty="0" smtClean="0"/>
              <a:t>TNEF </a:t>
            </a:r>
            <a:r>
              <a:rPr kumimoji="1" lang="ja-JP" altLang="en-US" dirty="0" smtClean="0"/>
              <a:t>形式</a:t>
            </a:r>
            <a:endParaRPr kumimoji="1" lang="ja-JP" altLang="en-US" dirty="0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sz="2400" dirty="0" smtClean="0"/>
              <a:t>TNEF </a:t>
            </a:r>
            <a:r>
              <a:rPr kumimoji="1" lang="ja-JP" altLang="en-US" sz="2400" dirty="0" smtClean="0"/>
              <a:t>形式はリッチ テキスト形式のメッセージを</a:t>
            </a:r>
            <a:r>
              <a:rPr kumimoji="1" lang="en-US" altLang="ja-JP" sz="2400" dirty="0" smtClean="0"/>
              <a:t/>
            </a:r>
            <a:br>
              <a:rPr kumimoji="1" lang="en-US" altLang="ja-JP" sz="2400" dirty="0" smtClean="0"/>
            </a:br>
            <a:r>
              <a:rPr kumimoji="1" lang="ja-JP" altLang="en-US" sz="2400" dirty="0" smtClean="0"/>
              <a:t>そのまま送信するために使用される</a:t>
            </a:r>
          </a:p>
          <a:p>
            <a:r>
              <a:rPr kumimoji="1" lang="ja-JP" altLang="en-US" sz="2400" dirty="0" smtClean="0"/>
              <a:t>既定では、リッチ テキスト形式が </a:t>
            </a:r>
            <a:r>
              <a:rPr kumimoji="1" lang="en-US" altLang="ja-JP" sz="2400" dirty="0" smtClean="0"/>
              <a:t>HTML </a:t>
            </a:r>
            <a:r>
              <a:rPr kumimoji="1" lang="ja-JP" altLang="en-US" sz="2400" dirty="0" smtClean="0"/>
              <a:t>形式に変換できる場合は </a:t>
            </a:r>
            <a:r>
              <a:rPr kumimoji="1" lang="en-US" altLang="ja-JP" sz="2400" dirty="0" smtClean="0"/>
              <a:t>TNEF</a:t>
            </a:r>
            <a:r>
              <a:rPr kumimoji="1" lang="ja-JP" altLang="en-US" sz="2400" dirty="0" smtClean="0"/>
              <a:t> 形式は使われない</a:t>
            </a:r>
          </a:p>
          <a:p>
            <a:r>
              <a:rPr kumimoji="1" lang="ja-JP" altLang="en-US" sz="2400" dirty="0" smtClean="0"/>
              <a:t>本文がリッチ テキスト形式でなくても、以下の要因で </a:t>
            </a:r>
            <a:r>
              <a:rPr kumimoji="1" lang="en-US" altLang="ja-JP" sz="2400" dirty="0" smtClean="0"/>
              <a:t>TNEF</a:t>
            </a:r>
            <a:r>
              <a:rPr kumimoji="1" lang="ja-JP" altLang="en-US" sz="2400" dirty="0" smtClean="0"/>
              <a:t> 形式が使われる</a:t>
            </a:r>
          </a:p>
          <a:p>
            <a:pPr lvl="1">
              <a:buFont typeface="Wingdings" pitchFamily="2" charset="2"/>
              <a:buChar char="Ø"/>
            </a:pPr>
            <a:r>
              <a:rPr kumimoji="1" lang="ja-JP" altLang="en-US" sz="1800" dirty="0" smtClean="0"/>
              <a:t>メッセージに </a:t>
            </a:r>
            <a:r>
              <a:rPr kumimoji="1" lang="en-US" altLang="ja-JP" sz="1800" dirty="0" smtClean="0"/>
              <a:t>TNEF</a:t>
            </a:r>
            <a:r>
              <a:rPr kumimoji="1" lang="ja-JP" altLang="en-US" sz="1800" dirty="0" smtClean="0"/>
              <a:t> 形式でなければ送信できないデータが含まれる</a:t>
            </a:r>
          </a:p>
          <a:p>
            <a:pPr lvl="1">
              <a:buFont typeface="Wingdings" pitchFamily="2" charset="2"/>
              <a:buChar char="Ø"/>
            </a:pPr>
            <a:r>
              <a:rPr kumimoji="1" lang="ja-JP" altLang="en-US" sz="1800" dirty="0" smtClean="0"/>
              <a:t>受信者のアドレスのプロパティでリッチ テキスト形式での送信が</a:t>
            </a:r>
            <a:r>
              <a:rPr kumimoji="1" lang="en-US" altLang="ja-JP" sz="1800" dirty="0" smtClean="0"/>
              <a:t/>
            </a:r>
            <a:br>
              <a:rPr kumimoji="1" lang="en-US" altLang="ja-JP" sz="1800" dirty="0" smtClean="0"/>
            </a:br>
            <a:r>
              <a:rPr kumimoji="1" lang="ja-JP" altLang="en-US" sz="1800" dirty="0" smtClean="0"/>
              <a:t>指定されている</a:t>
            </a:r>
            <a:endParaRPr kumimoji="1" lang="ja-JP" altLang="en-US" sz="1800" dirty="0"/>
          </a:p>
        </p:txBody>
      </p:sp>
      <p:sp>
        <p:nvSpPr>
          <p:cNvPr id="5" name="角丸四角形吹き出し 4"/>
          <p:cNvSpPr/>
          <p:nvPr/>
        </p:nvSpPr>
        <p:spPr bwMode="auto">
          <a:xfrm>
            <a:off x="1874649" y="5255394"/>
            <a:ext cx="5167731" cy="1073218"/>
          </a:xfrm>
          <a:prstGeom prst="wedgeRoundRectCallout">
            <a:avLst>
              <a:gd name="adj1" fmla="val -20308"/>
              <a:gd name="adj2" fmla="val -75961"/>
              <a:gd name="adj3" fmla="val 16667"/>
            </a:avLst>
          </a:prstGeom>
          <a:solidFill>
            <a:schemeClr val="accent4"/>
          </a:solidFill>
          <a:ln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spcAft>
                <a:spcPts val="0"/>
              </a:spcAft>
            </a:pPr>
            <a:r>
              <a:rPr lang="ja-JP" alt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xmlns:mc="http://schemas.openxmlformats.org/markup-compatibility/2006" xmlns:a14="http://schemas.microsoft.com/office/drawing/2010/main" val="000000" mc:Ignorable="">
                      <a:alpha val="65000"/>
                    </a:srgbClr>
                  </a:innerShdw>
                </a:effectLst>
                <a:latin typeface="メイリオ" pitchFamily="50" charset="-128"/>
                <a:ea typeface="メイリオ" pitchFamily="50" charset="-128"/>
              </a:rPr>
              <a:t>リッチ テキスト形式 </a:t>
            </a:r>
            <a:r>
              <a:rPr lang="ja-JP" altLang="en-US" sz="2400" b="1" dirty="0" smtClean="0">
                <a:ln w="1905"/>
                <a:solidFill>
                  <a:srgbClr xmlns:mc="http://schemas.openxmlformats.org/markup-compatibility/2006" xmlns:a14="http://schemas.microsoft.com/office/drawing/2010/main" val="FF0000" mc:Ignorable=""/>
                </a:solidFill>
                <a:effectLst>
                  <a:innerShdw blurRad="69850" dist="43180" dir="5400000">
                    <a:srgbClr xmlns:mc="http://schemas.openxmlformats.org/markup-compatibility/2006" xmlns:a14="http://schemas.microsoft.com/office/drawing/2010/main" val="000000" mc:Ignorable="">
                      <a:alpha val="65000"/>
                    </a:srgbClr>
                  </a:innerShdw>
                </a:effectLst>
                <a:latin typeface="メイリオ" pitchFamily="50" charset="-128"/>
                <a:ea typeface="メイリオ" pitchFamily="50" charset="-128"/>
              </a:rPr>
              <a:t>≒ </a:t>
            </a:r>
            <a:r>
              <a:rPr lang="en-US" altLang="ja-JP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xmlns:mc="http://schemas.openxmlformats.org/markup-compatibility/2006" xmlns:a14="http://schemas.microsoft.com/office/drawing/2010/main" val="000000" mc:Ignorable="">
                      <a:alpha val="65000"/>
                    </a:srgbClr>
                  </a:innerShdw>
                </a:effectLst>
                <a:latin typeface="メイリオ" pitchFamily="50" charset="-128"/>
                <a:ea typeface="メイリオ" pitchFamily="50" charset="-128"/>
              </a:rPr>
              <a:t>TNEF</a:t>
            </a:r>
            <a:r>
              <a:rPr lang="ja-JP" alt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xmlns:mc="http://schemas.openxmlformats.org/markup-compatibility/2006" xmlns:a14="http://schemas.microsoft.com/office/drawing/2010/main" val="000000" mc:Ignorable="">
                      <a:alpha val="65000"/>
                    </a:srgbClr>
                  </a:innerShdw>
                </a:effectLst>
                <a:latin typeface="メイリオ" pitchFamily="50" charset="-128"/>
                <a:ea typeface="メイリオ" pitchFamily="50" charset="-128"/>
              </a:rPr>
              <a:t> 形式</a:t>
            </a:r>
            <a:endParaRPr lang="ja-JP" altLang="en-US" sz="2400" b="1" dirty="0" smtClean="0">
              <a:ln w="1905"/>
              <a:solidFill>
                <a:srgbClr xmlns:mc="http://schemas.openxmlformats.org/markup-compatibility/2006" xmlns:a14="http://schemas.microsoft.com/office/drawing/2010/main" val="FF0000" mc:Ignorable=""/>
              </a:solidFill>
              <a:effectLst>
                <a:innerShdw blurRad="69850" dist="43180" dir="5400000">
                  <a:srgbClr xmlns:mc="http://schemas.openxmlformats.org/markup-compatibility/2006" xmlns:a14="http://schemas.microsoft.com/office/drawing/2010/main" val="000000" mc:Ignorable="">
                    <a:alpha val="65000"/>
                  </a:srgbClr>
                </a:innerShdw>
              </a:effectLst>
              <a:latin typeface="メイリオ" pitchFamily="50" charset="-128"/>
              <a:ea typeface="メイリオ" pitchFamily="50" charset="-12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 advTm="57051">
        <p14:doors dir="vert"/>
      </p:transition>
    </mc:Choice>
    <mc:Fallback xmlns="">
      <p:transition xmlns:p14="http://schemas.microsoft.com/office/powerpoint/2010/main" spd="slow" advTm="57051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182881" y="0"/>
            <a:ext cx="8961120" cy="1143000"/>
          </a:xfrm>
        </p:spPr>
        <p:txBody>
          <a:bodyPr/>
          <a:lstStyle/>
          <a:p>
            <a:r>
              <a:rPr kumimoji="1" lang="ja-JP" altLang="en-US" dirty="0" smtClean="0"/>
              <a:t>  </a:t>
            </a:r>
            <a:r>
              <a:rPr kumimoji="1" lang="en-US" altLang="ja-JP" dirty="0" smtClean="0"/>
              <a:t>TNEF </a:t>
            </a:r>
            <a:r>
              <a:rPr kumimoji="1" lang="ja-JP" altLang="en-US" dirty="0" smtClean="0"/>
              <a:t>形式でメールを受信 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en-US" altLang="ja-JP" dirty="0" smtClean="0"/>
              <a:t>              </a:t>
            </a:r>
            <a:r>
              <a:rPr kumimoji="1" lang="en-US" altLang="ja-JP" sz="2400" dirty="0" smtClean="0">
                <a:solidFill>
                  <a:srgbClr xmlns:mc="http://schemas.openxmlformats.org/markup-compatibility/2006" xmlns:a14="http://schemas.microsoft.com/office/drawing/2010/main" val="00B050" mc:Ignorable=""/>
                </a:solidFill>
              </a:rPr>
              <a:t>- Exchange </a:t>
            </a:r>
            <a:r>
              <a:rPr kumimoji="1" lang="ja-JP" altLang="en-US" sz="2400" dirty="0" smtClean="0">
                <a:solidFill>
                  <a:srgbClr xmlns:mc="http://schemas.openxmlformats.org/markup-compatibility/2006" xmlns:a14="http://schemas.microsoft.com/office/drawing/2010/main" val="00B050" mc:Ignorable=""/>
                </a:solidFill>
              </a:rPr>
              <a:t>や </a:t>
            </a:r>
            <a:r>
              <a:rPr kumimoji="1" lang="en-US" altLang="ja-JP" sz="2400" dirty="0" smtClean="0">
                <a:solidFill>
                  <a:srgbClr xmlns:mc="http://schemas.openxmlformats.org/markup-compatibility/2006" xmlns:a14="http://schemas.microsoft.com/office/drawing/2010/main" val="00B050" mc:Ignorable=""/>
                </a:solidFill>
              </a:rPr>
              <a:t>O</a:t>
            </a:r>
            <a:r>
              <a:rPr lang="en-US" altLang="ja-JP" sz="2400" dirty="0" smtClean="0">
                <a:solidFill>
                  <a:srgbClr xmlns:mc="http://schemas.openxmlformats.org/markup-compatibility/2006" xmlns:a14="http://schemas.microsoft.com/office/drawing/2010/main" val="00B050" mc:Ignorable=""/>
                </a:solidFill>
              </a:rPr>
              <a:t>utlook </a:t>
            </a:r>
            <a:r>
              <a:rPr lang="ja-JP" altLang="en-US" sz="2400" dirty="0" smtClean="0">
                <a:solidFill>
                  <a:srgbClr xmlns:mc="http://schemas.openxmlformats.org/markup-compatibility/2006" xmlns:a14="http://schemas.microsoft.com/office/drawing/2010/main" val="00B050" mc:Ignorable=""/>
                </a:solidFill>
              </a:rPr>
              <a:t>で受信</a:t>
            </a:r>
            <a:endParaRPr kumimoji="1" lang="ja-JP" altLang="en-US" sz="2400" dirty="0">
              <a:solidFill>
                <a:srgbClr xmlns:mc="http://schemas.openxmlformats.org/markup-compatibility/2006" xmlns:a14="http://schemas.microsoft.com/office/drawing/2010/main" val="00B050" mc:Ignorable=""/>
              </a:solidFill>
            </a:endParaRPr>
          </a:p>
        </p:txBody>
      </p:sp>
      <p:cxnSp>
        <p:nvCxnSpPr>
          <p:cNvPr id="8" name="直線矢印コネクタ 7"/>
          <p:cNvCxnSpPr/>
          <p:nvPr/>
        </p:nvCxnSpPr>
        <p:spPr bwMode="auto">
          <a:xfrm>
            <a:off x="1684421" y="4668253"/>
            <a:ext cx="5409398" cy="741145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0" name="Picture 62" descr="envelopes_s"/>
          <p:cNvPicPr preferRelativeResize="0"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302900">
            <a:off x="1913262" y="3550723"/>
            <a:ext cx="976041" cy="774904"/>
          </a:xfrm>
          <a:prstGeom prst="rect">
            <a:avLst/>
          </a:prstGeom>
          <a:noFill/>
        </p:spPr>
      </p:pic>
      <p:grpSp>
        <p:nvGrpSpPr>
          <p:cNvPr id="2" name="グループ化 18"/>
          <p:cNvGrpSpPr/>
          <p:nvPr/>
        </p:nvGrpSpPr>
        <p:grpSpPr>
          <a:xfrm>
            <a:off x="2672321" y="3138154"/>
            <a:ext cx="948279" cy="1252505"/>
            <a:chOff x="2672321" y="3138154"/>
            <a:chExt cx="948279" cy="1252505"/>
          </a:xfrm>
        </p:grpSpPr>
        <p:pic>
          <p:nvPicPr>
            <p:cNvPr id="14" name="Picture 13" descr="Folder sm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21039366">
              <a:off x="2679120" y="3138154"/>
              <a:ext cx="941480" cy="1252505"/>
            </a:xfrm>
            <a:prstGeom prst="rect">
              <a:avLst/>
            </a:prstGeom>
            <a:noFill/>
            <a:ln>
              <a:miter lim="800000"/>
              <a:headEnd/>
              <a:tailEnd/>
            </a:ln>
          </p:spPr>
        </p:pic>
        <p:sp>
          <p:nvSpPr>
            <p:cNvPr id="18" name="テキスト ボックス 17"/>
            <p:cNvSpPr txBox="1"/>
            <p:nvPr/>
          </p:nvSpPr>
          <p:spPr>
            <a:xfrm rot="721539">
              <a:off x="2672321" y="3656381"/>
              <a:ext cx="8500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900" b="1" dirty="0" smtClean="0">
                  <a:ln w="1905"/>
                  <a:solidFill>
                    <a:srgbClr xmlns:mc="http://schemas.openxmlformats.org/markup-compatibility/2006" xmlns:a14="http://schemas.microsoft.com/office/drawing/2010/main" val="FF0000" mc:Ignorable=""/>
                  </a:solidFill>
                  <a:effectLst>
                    <a:innerShdw blurRad="69850" dist="43180" dir="5400000">
                      <a:srgbClr xmlns:mc="http://schemas.openxmlformats.org/markup-compatibility/2006" xmlns:a14="http://schemas.microsoft.com/office/drawing/2010/main" val="000000" mc:Ignorable="">
                        <a:alpha val="65000"/>
                      </a:srgbClr>
                    </a:innerShdw>
                  </a:effectLst>
                  <a:latin typeface="メイリオ" pitchFamily="50" charset="-128"/>
                  <a:ea typeface="メイリオ" pitchFamily="50" charset="-128"/>
                </a:rPr>
                <a:t>WINMAIL</a:t>
              </a:r>
            </a:p>
            <a:p>
              <a:r>
                <a:rPr lang="en-US" altLang="ja-JP" sz="900" b="1" dirty="0" smtClean="0">
                  <a:ln w="1905"/>
                  <a:solidFill>
                    <a:srgbClr xmlns:mc="http://schemas.openxmlformats.org/markup-compatibility/2006" xmlns:a14="http://schemas.microsoft.com/office/drawing/2010/main" val="FF0000" mc:Ignorable=""/>
                  </a:solidFill>
                  <a:effectLst>
                    <a:innerShdw blurRad="69850" dist="43180" dir="5400000">
                      <a:srgbClr xmlns:mc="http://schemas.openxmlformats.org/markup-compatibility/2006" xmlns:a14="http://schemas.microsoft.com/office/drawing/2010/main" val="000000" mc:Ignorable="">
                        <a:alpha val="65000"/>
                      </a:srgbClr>
                    </a:innerShdw>
                  </a:effectLst>
                  <a:latin typeface="メイリオ" pitchFamily="50" charset="-128"/>
                  <a:ea typeface="メイリオ" pitchFamily="50" charset="-128"/>
                </a:rPr>
                <a:t>   .DAT</a:t>
              </a:r>
            </a:p>
          </p:txBody>
        </p:sp>
      </p:grpSp>
      <p:pic>
        <p:nvPicPr>
          <p:cNvPr id="27" name="Picture 17" descr="openfile_orenge_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953534">
            <a:off x="6348888" y="3704945"/>
            <a:ext cx="1134922" cy="1201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34" descr="Exchange Server sm"/>
          <p:cNvPicPr preferRelativeResize="0"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78693" y="4273618"/>
            <a:ext cx="914538" cy="13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" name="四角形吹き出し 24"/>
          <p:cNvSpPr/>
          <p:nvPr/>
        </p:nvSpPr>
        <p:spPr bwMode="auto">
          <a:xfrm>
            <a:off x="6825400" y="2971161"/>
            <a:ext cx="1973280" cy="656914"/>
          </a:xfrm>
          <a:prstGeom prst="wedgeRectCallout">
            <a:avLst>
              <a:gd name="adj1" fmla="val -19752"/>
              <a:gd name="adj2" fmla="val 74110"/>
            </a:avLst>
          </a:prstGeom>
          <a:solidFill>
            <a:schemeClr val="accent5">
              <a:lumMod val="90000"/>
              <a:alpha val="99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rgbClr xmlns:mc="http://schemas.openxmlformats.org/markup-compatibility/2006" xmlns:a14="http://schemas.microsoft.com/office/drawing/2010/main" val="000000" mc:Ignorable="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altLang="ja-JP" b="1" dirty="0" smtClean="0">
                <a:ln w="1905"/>
                <a:solidFill>
                  <a:srgbClr xmlns:mc="http://schemas.openxmlformats.org/markup-compatibility/2006" xmlns:a14="http://schemas.microsoft.com/office/drawing/2010/main" val="FF0000" mc:Ignorable=""/>
                </a:solidFill>
                <a:effectLst>
                  <a:innerShdw blurRad="69850" dist="43180" dir="5400000">
                    <a:srgbClr xmlns:mc="http://schemas.openxmlformats.org/markup-compatibility/2006" xmlns:a14="http://schemas.microsoft.com/office/drawing/2010/main" val="000000" mc:Ignorable="">
                      <a:alpha val="65000"/>
                    </a:srgbClr>
                  </a:innerShdw>
                </a:effectLst>
                <a:latin typeface="メイリオ" pitchFamily="50" charset="-128"/>
                <a:ea typeface="メイリオ" pitchFamily="50" charset="-128"/>
              </a:rPr>
              <a:t>WINMAIL.DAT</a:t>
            </a:r>
          </a:p>
          <a:p>
            <a:r>
              <a:rPr lang="ja-JP" altLang="en-US" b="1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xmlns:mc="http://schemas.openxmlformats.org/markup-compatibility/2006" xmlns:a14="http://schemas.microsoft.com/office/drawing/2010/main" val="000000" mc:Ignorable="">
                      <a:alpha val="65000"/>
                    </a:srgbClr>
                  </a:innerShdw>
                </a:effectLst>
                <a:latin typeface="メイリオ" pitchFamily="50" charset="-128"/>
                <a:ea typeface="メイリオ" pitchFamily="50" charset="-128"/>
              </a:rPr>
              <a:t>をデコード</a:t>
            </a:r>
            <a:endParaRPr lang="en-US" altLang="ja-JP" b="1" dirty="0" smtClean="0">
              <a:ln w="1905"/>
              <a:solidFill>
                <a:schemeClr val="accent2">
                  <a:lumMod val="50000"/>
                </a:schemeClr>
              </a:solidFill>
              <a:effectLst>
                <a:innerShdw blurRad="69850" dist="43180" dir="5400000">
                  <a:srgbClr xmlns:mc="http://schemas.openxmlformats.org/markup-compatibility/2006" xmlns:a14="http://schemas.microsoft.com/office/drawing/2010/main" val="000000" mc:Ignorable="">
                    <a:alpha val="65000"/>
                  </a:srgbClr>
                </a:innerShdw>
              </a:effectLst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28" name="四角形吹き出し 27"/>
          <p:cNvSpPr/>
          <p:nvPr/>
        </p:nvSpPr>
        <p:spPr bwMode="auto">
          <a:xfrm>
            <a:off x="377791" y="2413347"/>
            <a:ext cx="1872250" cy="656914"/>
          </a:xfrm>
          <a:prstGeom prst="wedgeRectCallout">
            <a:avLst>
              <a:gd name="adj1" fmla="val -17148"/>
              <a:gd name="adj2" fmla="val 81930"/>
            </a:avLst>
          </a:prstGeom>
          <a:solidFill>
            <a:schemeClr val="accent5">
              <a:lumMod val="90000"/>
              <a:alpha val="99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rgbClr xmlns:mc="http://schemas.openxmlformats.org/markup-compatibility/2006" xmlns:a14="http://schemas.microsoft.com/office/drawing/2010/main" val="000000" mc:Ignorable="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altLang="ja-JP" b="1" dirty="0" smtClean="0">
                <a:ln w="1905"/>
                <a:solidFill>
                  <a:srgbClr xmlns:mc="http://schemas.openxmlformats.org/markup-compatibility/2006" xmlns:a14="http://schemas.microsoft.com/office/drawing/2010/main" val="FF0000" mc:Ignorable=""/>
                </a:solidFill>
                <a:effectLst>
                  <a:innerShdw blurRad="69850" dist="43180" dir="5400000">
                    <a:srgbClr xmlns:mc="http://schemas.openxmlformats.org/markup-compatibility/2006" xmlns:a14="http://schemas.microsoft.com/office/drawing/2010/main" val="000000" mc:Ignorable="">
                      <a:alpha val="65000"/>
                    </a:srgbClr>
                  </a:innerShdw>
                </a:effectLst>
                <a:latin typeface="メイリオ" pitchFamily="50" charset="-128"/>
                <a:ea typeface="メイリオ" pitchFamily="50" charset="-128"/>
              </a:rPr>
              <a:t>WINMAIL.DAT</a:t>
            </a:r>
          </a:p>
          <a:p>
            <a:r>
              <a:rPr lang="ja-JP" altLang="en-US" b="1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xmlns:mc="http://schemas.openxmlformats.org/markup-compatibility/2006" xmlns:a14="http://schemas.microsoft.com/office/drawing/2010/main" val="000000" mc:Ignorable="">
                      <a:alpha val="65000"/>
                    </a:srgbClr>
                  </a:innerShdw>
                </a:effectLst>
                <a:latin typeface="メイリオ" pitchFamily="50" charset="-128"/>
                <a:ea typeface="メイリオ" pitchFamily="50" charset="-128"/>
              </a:rPr>
              <a:t>を添付</a:t>
            </a:r>
            <a:endParaRPr lang="en-US" altLang="ja-JP" b="1" dirty="0" smtClean="0">
              <a:ln w="1905"/>
              <a:solidFill>
                <a:schemeClr val="accent2">
                  <a:lumMod val="50000"/>
                </a:schemeClr>
              </a:solidFill>
              <a:effectLst>
                <a:innerShdw blurRad="69850" dist="43180" dir="5400000">
                  <a:srgbClr xmlns:mc="http://schemas.openxmlformats.org/markup-compatibility/2006" xmlns:a14="http://schemas.microsoft.com/office/drawing/2010/main" val="000000" mc:Ignorable="">
                    <a:alpha val="65000"/>
                  </a:srgbClr>
                </a:innerShdw>
              </a:effectLst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29" name="四角形吹き出し 28"/>
          <p:cNvSpPr/>
          <p:nvPr/>
        </p:nvSpPr>
        <p:spPr bwMode="auto">
          <a:xfrm>
            <a:off x="4253500" y="5640512"/>
            <a:ext cx="2753475" cy="655835"/>
          </a:xfrm>
          <a:prstGeom prst="wedgeRectCallout">
            <a:avLst>
              <a:gd name="adj1" fmla="val 55283"/>
              <a:gd name="adj2" fmla="val -26164"/>
            </a:avLst>
          </a:prstGeom>
          <a:solidFill>
            <a:schemeClr val="accent5">
              <a:lumMod val="90000"/>
              <a:alpha val="99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rgbClr xmlns:mc="http://schemas.openxmlformats.org/markup-compatibility/2006" xmlns:a14="http://schemas.microsoft.com/office/drawing/2010/main" val="000000" mc:Ignorable="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altLang="ja-JP" b="1" dirty="0" smtClean="0">
                <a:ln w="1905"/>
                <a:solidFill>
                  <a:srgbClr xmlns:mc="http://schemas.openxmlformats.org/markup-compatibility/2006" xmlns:a14="http://schemas.microsoft.com/office/drawing/2010/main" val="FF0000" mc:Ignorable=""/>
                </a:solidFill>
                <a:effectLst>
                  <a:innerShdw blurRad="69850" dist="43180" dir="5400000">
                    <a:srgbClr xmlns:mc="http://schemas.openxmlformats.org/markup-compatibility/2006" xmlns:a14="http://schemas.microsoft.com/office/drawing/2010/main" val="000000" mc:Ignorable="">
                      <a:alpha val="65000"/>
                    </a:srgbClr>
                  </a:innerShdw>
                </a:effectLst>
                <a:latin typeface="メイリオ" pitchFamily="50" charset="-128"/>
                <a:ea typeface="メイリオ" pitchFamily="50" charset="-128"/>
              </a:rPr>
              <a:t>Exchange</a:t>
            </a:r>
            <a:r>
              <a:rPr lang="ja-JP" altLang="en-US" b="1" dirty="0" smtClean="0">
                <a:ln w="1905"/>
                <a:solidFill>
                  <a:srgbClr xmlns:mc="http://schemas.openxmlformats.org/markup-compatibility/2006" xmlns:a14="http://schemas.microsoft.com/office/drawing/2010/main" val="FF0000" mc:Ignorable=""/>
                </a:solidFill>
                <a:effectLst>
                  <a:innerShdw blurRad="69850" dist="43180" dir="5400000">
                    <a:srgbClr xmlns:mc="http://schemas.openxmlformats.org/markup-compatibility/2006" xmlns:a14="http://schemas.microsoft.com/office/drawing/2010/main" val="000000" mc:Ignorable="">
                      <a:alpha val="65000"/>
                    </a:srgbClr>
                  </a:innerShdw>
                </a:effectLst>
                <a:latin typeface="メイリオ" pitchFamily="50" charset="-128"/>
                <a:ea typeface="メイリオ" pitchFamily="50" charset="-128"/>
              </a:rPr>
              <a:t> </a:t>
            </a:r>
            <a:r>
              <a:rPr lang="ja-JP" altLang="en-US" b="1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xmlns:mc="http://schemas.openxmlformats.org/markup-compatibility/2006" xmlns:a14="http://schemas.microsoft.com/office/drawing/2010/main" val="000000" mc:Ignorable="">
                      <a:alpha val="65000"/>
                    </a:srgbClr>
                  </a:innerShdw>
                </a:effectLst>
                <a:latin typeface="メイリオ" pitchFamily="50" charset="-128"/>
                <a:ea typeface="メイリオ" pitchFamily="50" charset="-128"/>
              </a:rPr>
              <a:t>や </a:t>
            </a:r>
            <a:r>
              <a:rPr lang="en-US" altLang="ja-JP" b="1" dirty="0" smtClean="0">
                <a:ln w="1905"/>
                <a:solidFill>
                  <a:srgbClr xmlns:mc="http://schemas.openxmlformats.org/markup-compatibility/2006" xmlns:a14="http://schemas.microsoft.com/office/drawing/2010/main" val="FF0000" mc:Ignorable=""/>
                </a:solidFill>
                <a:effectLst>
                  <a:innerShdw blurRad="69850" dist="43180" dir="5400000">
                    <a:srgbClr xmlns:mc="http://schemas.openxmlformats.org/markup-compatibility/2006" xmlns:a14="http://schemas.microsoft.com/office/drawing/2010/main" val="000000" mc:Ignorable="">
                      <a:alpha val="65000"/>
                    </a:srgbClr>
                  </a:innerShdw>
                </a:effectLst>
                <a:latin typeface="メイリオ" pitchFamily="50" charset="-128"/>
                <a:ea typeface="メイリオ" pitchFamily="50" charset="-128"/>
              </a:rPr>
              <a:t>Outlook</a:t>
            </a:r>
            <a:r>
              <a:rPr lang="ja-JP" altLang="en-US" b="1" dirty="0" smtClean="0">
                <a:ln w="1905"/>
                <a:solidFill>
                  <a:srgbClr xmlns:mc="http://schemas.openxmlformats.org/markup-compatibility/2006" xmlns:a14="http://schemas.microsoft.com/office/drawing/2010/main" val="FF0000" mc:Ignorable=""/>
                </a:solidFill>
                <a:effectLst>
                  <a:innerShdw blurRad="69850" dist="43180" dir="5400000">
                    <a:srgbClr xmlns:mc="http://schemas.openxmlformats.org/markup-compatibility/2006" xmlns:a14="http://schemas.microsoft.com/office/drawing/2010/main" val="000000" mc:Ignorable="">
                      <a:alpha val="65000"/>
                    </a:srgbClr>
                  </a:innerShdw>
                </a:effectLst>
                <a:latin typeface="メイリオ" pitchFamily="50" charset="-128"/>
                <a:ea typeface="メイリオ" pitchFamily="50" charset="-128"/>
              </a:rPr>
              <a:t> </a:t>
            </a:r>
            <a:endParaRPr lang="en-US" altLang="ja-JP" b="1" dirty="0" smtClean="0">
              <a:ln w="1905"/>
              <a:solidFill>
                <a:srgbClr xmlns:mc="http://schemas.openxmlformats.org/markup-compatibility/2006" xmlns:a14="http://schemas.microsoft.com/office/drawing/2010/main" val="FF0000" mc:Ignorable=""/>
              </a:solidFill>
              <a:effectLst>
                <a:innerShdw blurRad="69850" dist="43180" dir="5400000">
                  <a:srgbClr xmlns:mc="http://schemas.openxmlformats.org/markup-compatibility/2006" xmlns:a14="http://schemas.microsoft.com/office/drawing/2010/main" val="000000" mc:Ignorable="">
                    <a:alpha val="65000"/>
                  </a:srgbClr>
                </a:innerShdw>
              </a:effectLst>
              <a:latin typeface="メイリオ" pitchFamily="50" charset="-128"/>
              <a:ea typeface="メイリオ" pitchFamily="50" charset="-128"/>
            </a:endParaRPr>
          </a:p>
          <a:p>
            <a:r>
              <a:rPr lang="ja-JP" altLang="en-US" b="1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xmlns:mc="http://schemas.openxmlformats.org/markup-compatibility/2006" xmlns:a14="http://schemas.microsoft.com/office/drawing/2010/main" val="000000" mc:Ignorable="">
                      <a:alpha val="65000"/>
                    </a:srgbClr>
                  </a:innerShdw>
                </a:effectLst>
                <a:latin typeface="メイリオ" pitchFamily="50" charset="-128"/>
                <a:ea typeface="メイリオ" pitchFamily="50" charset="-128"/>
              </a:rPr>
              <a:t>でメールを受信</a:t>
            </a:r>
            <a:endParaRPr lang="en-US" altLang="ja-JP" b="1" dirty="0" smtClean="0">
              <a:ln w="1905"/>
              <a:solidFill>
                <a:schemeClr val="accent2">
                  <a:lumMod val="50000"/>
                </a:schemeClr>
              </a:solidFill>
              <a:effectLst>
                <a:innerShdw blurRad="69850" dist="43180" dir="5400000">
                  <a:srgbClr xmlns:mc="http://schemas.openxmlformats.org/markup-compatibility/2006" xmlns:a14="http://schemas.microsoft.com/office/drawing/2010/main" val="000000" mc:Ignorable="">
                    <a:alpha val="65000"/>
                  </a:srgbClr>
                </a:innerShdw>
              </a:effectLst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30" name="四角形吹き出し 29"/>
          <p:cNvSpPr/>
          <p:nvPr/>
        </p:nvSpPr>
        <p:spPr bwMode="auto">
          <a:xfrm>
            <a:off x="482887" y="5639432"/>
            <a:ext cx="2825393" cy="656914"/>
          </a:xfrm>
          <a:prstGeom prst="wedgeRectCallout">
            <a:avLst>
              <a:gd name="adj1" fmla="val -25255"/>
              <a:gd name="adj2" fmla="val -83854"/>
            </a:avLst>
          </a:prstGeom>
          <a:solidFill>
            <a:schemeClr val="accent5">
              <a:lumMod val="90000"/>
              <a:alpha val="99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rgbClr xmlns:mc="http://schemas.openxmlformats.org/markup-compatibility/2006" xmlns:a14="http://schemas.microsoft.com/office/drawing/2010/main" val="000000" mc:Ignorable="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altLang="ja-JP" b="1" dirty="0" smtClean="0">
                <a:ln w="1905"/>
                <a:solidFill>
                  <a:srgbClr xmlns:mc="http://schemas.openxmlformats.org/markup-compatibility/2006" xmlns:a14="http://schemas.microsoft.com/office/drawing/2010/main" val="FF0000" mc:Ignorable=""/>
                </a:solidFill>
                <a:effectLst>
                  <a:innerShdw blurRad="69850" dist="43180" dir="5400000">
                    <a:srgbClr xmlns:mc="http://schemas.openxmlformats.org/markup-compatibility/2006" xmlns:a14="http://schemas.microsoft.com/office/drawing/2010/main" val="000000" mc:Ignorable="">
                      <a:alpha val="65000"/>
                    </a:srgbClr>
                  </a:innerShdw>
                </a:effectLst>
                <a:latin typeface="メイリオ" pitchFamily="50" charset="-128"/>
                <a:ea typeface="メイリオ" pitchFamily="50" charset="-128"/>
              </a:rPr>
              <a:t>Outlook</a:t>
            </a:r>
            <a:r>
              <a:rPr lang="ja-JP" altLang="en-US" b="1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xmlns:mc="http://schemas.openxmlformats.org/markup-compatibility/2006" xmlns:a14="http://schemas.microsoft.com/office/drawing/2010/main" val="000000" mc:Ignorable="">
                      <a:alpha val="65000"/>
                    </a:srgbClr>
                  </a:innerShdw>
                </a:effectLst>
                <a:latin typeface="メイリオ" pitchFamily="50" charset="-128"/>
                <a:ea typeface="メイリオ" pitchFamily="50" charset="-128"/>
              </a:rPr>
              <a:t> </a:t>
            </a:r>
            <a:r>
              <a:rPr lang="ja-JP" altLang="en-US" b="1" dirty="0" smtClean="0">
                <a:ln w="1905"/>
                <a:solidFill>
                  <a:srgbClr xmlns:mc="http://schemas.openxmlformats.org/markup-compatibility/2006" xmlns:a14="http://schemas.microsoft.com/office/drawing/2010/main" val="FF0000" mc:Ignorable=""/>
                </a:solidFill>
                <a:effectLst>
                  <a:innerShdw blurRad="69850" dist="43180" dir="5400000">
                    <a:srgbClr xmlns:mc="http://schemas.openxmlformats.org/markup-compatibility/2006" xmlns:a14="http://schemas.microsoft.com/office/drawing/2010/main" val="000000" mc:Ignorable="">
                      <a:alpha val="65000"/>
                    </a:srgbClr>
                  </a:innerShdw>
                </a:effectLst>
                <a:latin typeface="メイリオ" pitchFamily="50" charset="-128"/>
                <a:ea typeface="メイリオ" pitchFamily="50" charset="-128"/>
              </a:rPr>
              <a:t>で </a:t>
            </a:r>
            <a:r>
              <a:rPr lang="en-US" altLang="ja-JP" b="1" dirty="0" smtClean="0">
                <a:ln w="1905"/>
                <a:solidFill>
                  <a:srgbClr xmlns:mc="http://schemas.openxmlformats.org/markup-compatibility/2006" xmlns:a14="http://schemas.microsoft.com/office/drawing/2010/main" val="FF0000" mc:Ignorable=""/>
                </a:solidFill>
                <a:effectLst>
                  <a:innerShdw blurRad="69850" dist="43180" dir="5400000">
                    <a:srgbClr xmlns:mc="http://schemas.openxmlformats.org/markup-compatibility/2006" xmlns:a14="http://schemas.microsoft.com/office/drawing/2010/main" val="000000" mc:Ignorable="">
                      <a:alpha val="65000"/>
                    </a:srgbClr>
                  </a:innerShdw>
                </a:effectLst>
                <a:latin typeface="メイリオ" pitchFamily="50" charset="-128"/>
                <a:ea typeface="メイリオ" pitchFamily="50" charset="-128"/>
              </a:rPr>
              <a:t>TNEF </a:t>
            </a:r>
            <a:r>
              <a:rPr lang="ja-JP" altLang="en-US" b="1" dirty="0" smtClean="0">
                <a:ln w="1905"/>
                <a:solidFill>
                  <a:srgbClr xmlns:mc="http://schemas.openxmlformats.org/markup-compatibility/2006" xmlns:a14="http://schemas.microsoft.com/office/drawing/2010/main" val="FF0000" mc:Ignorable=""/>
                </a:solidFill>
                <a:effectLst>
                  <a:innerShdw blurRad="69850" dist="43180" dir="5400000">
                    <a:srgbClr xmlns:mc="http://schemas.openxmlformats.org/markup-compatibility/2006" xmlns:a14="http://schemas.microsoft.com/office/drawing/2010/main" val="000000" mc:Ignorable="">
                      <a:alpha val="65000"/>
                    </a:srgbClr>
                  </a:innerShdw>
                </a:effectLst>
                <a:latin typeface="メイリオ" pitchFamily="50" charset="-128"/>
                <a:ea typeface="メイリオ" pitchFamily="50" charset="-128"/>
              </a:rPr>
              <a:t>形式 </a:t>
            </a:r>
            <a:endParaRPr lang="en-US" altLang="ja-JP" b="1" dirty="0" smtClean="0">
              <a:ln w="1905"/>
              <a:solidFill>
                <a:srgbClr xmlns:mc="http://schemas.openxmlformats.org/markup-compatibility/2006" xmlns:a14="http://schemas.microsoft.com/office/drawing/2010/main" val="FF0000" mc:Ignorable=""/>
              </a:solidFill>
              <a:effectLst>
                <a:innerShdw blurRad="69850" dist="43180" dir="5400000">
                  <a:srgbClr xmlns:mc="http://schemas.openxmlformats.org/markup-compatibility/2006" xmlns:a14="http://schemas.microsoft.com/office/drawing/2010/main" val="000000" mc:Ignorable="">
                    <a:alpha val="65000"/>
                  </a:srgbClr>
                </a:innerShdw>
              </a:effectLst>
              <a:latin typeface="メイリオ" pitchFamily="50" charset="-128"/>
              <a:ea typeface="メイリオ" pitchFamily="50" charset="-128"/>
            </a:endParaRPr>
          </a:p>
          <a:p>
            <a:r>
              <a:rPr lang="ja-JP" altLang="en-US" b="1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xmlns:mc="http://schemas.openxmlformats.org/markup-compatibility/2006" xmlns:a14="http://schemas.microsoft.com/office/drawing/2010/main" val="000000" mc:Ignorable="">
                      <a:alpha val="65000"/>
                    </a:srgbClr>
                  </a:innerShdw>
                </a:effectLst>
                <a:latin typeface="メイリオ" pitchFamily="50" charset="-128"/>
                <a:ea typeface="メイリオ" pitchFamily="50" charset="-128"/>
              </a:rPr>
              <a:t>のメールを送信 </a:t>
            </a:r>
            <a:endParaRPr lang="en-US" altLang="ja-JP" b="1" dirty="0" smtClean="0">
              <a:ln w="1905"/>
              <a:solidFill>
                <a:schemeClr val="accent2">
                  <a:lumMod val="50000"/>
                </a:schemeClr>
              </a:solidFill>
              <a:effectLst>
                <a:innerShdw blurRad="69850" dist="43180" dir="5400000">
                  <a:srgbClr xmlns:mc="http://schemas.openxmlformats.org/markup-compatibility/2006" xmlns:a14="http://schemas.microsoft.com/office/drawing/2010/main" val="000000" mc:Ignorable="">
                    <a:alpha val="65000"/>
                  </a:srgbClr>
                </a:innerShdw>
              </a:effectLst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19" name="角丸四角形吹き出し 18"/>
          <p:cNvSpPr/>
          <p:nvPr/>
        </p:nvSpPr>
        <p:spPr bwMode="auto">
          <a:xfrm>
            <a:off x="202017" y="2011141"/>
            <a:ext cx="6488513" cy="1402261"/>
          </a:xfrm>
          <a:prstGeom prst="wedgeRoundRectCallout">
            <a:avLst>
              <a:gd name="adj1" fmla="val 21589"/>
              <a:gd name="adj2" fmla="val 70762"/>
              <a:gd name="adj3" fmla="val 16667"/>
            </a:avLst>
          </a:prstGeom>
          <a:solidFill>
            <a:schemeClr val="accent4"/>
          </a:solidFill>
          <a:ln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ja-JP" altLang="en-US" sz="2400" b="1" dirty="0" smtClean="0">
                <a:ln w="1905"/>
                <a:solidFill>
                  <a:srgbClr xmlns:mc="http://schemas.openxmlformats.org/markup-compatibility/2006" xmlns:a14="http://schemas.microsoft.com/office/drawing/2010/main" val="FF0000" mc:Ignorable=""/>
                </a:solidFill>
                <a:effectLst>
                  <a:innerShdw blurRad="69850" dist="43180" dir="5400000">
                    <a:srgbClr xmlns:mc="http://schemas.openxmlformats.org/markup-compatibility/2006" xmlns:a14="http://schemas.microsoft.com/office/drawing/2010/main" val="000000" mc:Ignorable="">
                      <a:alpha val="65000"/>
                    </a:srgbClr>
                  </a:innerShdw>
                </a:effectLst>
                <a:latin typeface="メイリオ" pitchFamily="50" charset="-128"/>
                <a:ea typeface="メイリオ" pitchFamily="50" charset="-128"/>
              </a:rPr>
              <a:t>受信側の </a:t>
            </a:r>
            <a:r>
              <a:rPr lang="en-US" altLang="ja-JP" sz="2400" b="1" dirty="0" smtClean="0">
                <a:ln w="1905"/>
                <a:solidFill>
                  <a:srgbClr xmlns:mc="http://schemas.openxmlformats.org/markup-compatibility/2006" xmlns:a14="http://schemas.microsoft.com/office/drawing/2010/main" val="FF0000" mc:Ignorable=""/>
                </a:solidFill>
                <a:effectLst>
                  <a:innerShdw blurRad="69850" dist="43180" dir="5400000">
                    <a:srgbClr xmlns:mc="http://schemas.openxmlformats.org/markup-compatibility/2006" xmlns:a14="http://schemas.microsoft.com/office/drawing/2010/main" val="000000" mc:Ignorable="">
                      <a:alpha val="65000"/>
                    </a:srgbClr>
                  </a:innerShdw>
                </a:effectLst>
                <a:latin typeface="メイリオ" pitchFamily="50" charset="-128"/>
                <a:ea typeface="メイリオ" pitchFamily="50" charset="-128"/>
              </a:rPr>
              <a:t>Outlook </a:t>
            </a:r>
            <a:r>
              <a:rPr lang="ja-JP" altLang="en-US" sz="2400" b="1" dirty="0" smtClean="0">
                <a:ln w="1905"/>
                <a:solidFill>
                  <a:srgbClr xmlns:mc="http://schemas.openxmlformats.org/markup-compatibility/2006" xmlns:a14="http://schemas.microsoft.com/office/drawing/2010/main" val="FF0000" mc:Ignorable=""/>
                </a:solidFill>
                <a:effectLst>
                  <a:innerShdw blurRad="69850" dist="43180" dir="5400000">
                    <a:srgbClr xmlns:mc="http://schemas.openxmlformats.org/markup-compatibility/2006" xmlns:a14="http://schemas.microsoft.com/office/drawing/2010/main" val="000000" mc:Ignorable="">
                      <a:alpha val="65000"/>
                    </a:srgbClr>
                  </a:innerShdw>
                </a:effectLst>
                <a:latin typeface="メイリオ" pitchFamily="50" charset="-128"/>
                <a:ea typeface="メイリオ" pitchFamily="50" charset="-128"/>
              </a:rPr>
              <a:t>や </a:t>
            </a:r>
            <a:r>
              <a:rPr lang="en-US" altLang="ja-JP" sz="2400" b="1" dirty="0" smtClean="0">
                <a:ln w="1905"/>
                <a:solidFill>
                  <a:srgbClr xmlns:mc="http://schemas.openxmlformats.org/markup-compatibility/2006" xmlns:a14="http://schemas.microsoft.com/office/drawing/2010/main" val="FF0000" mc:Ignorable=""/>
                </a:solidFill>
                <a:effectLst>
                  <a:innerShdw blurRad="69850" dist="43180" dir="5400000">
                    <a:srgbClr xmlns:mc="http://schemas.openxmlformats.org/markup-compatibility/2006" xmlns:a14="http://schemas.microsoft.com/office/drawing/2010/main" val="000000" mc:Ignorable="">
                      <a:alpha val="65000"/>
                    </a:srgbClr>
                  </a:innerShdw>
                </a:effectLst>
                <a:latin typeface="メイリオ" pitchFamily="50" charset="-128"/>
                <a:ea typeface="メイリオ" pitchFamily="50" charset="-128"/>
              </a:rPr>
              <a:t>Exchange </a:t>
            </a:r>
            <a:r>
              <a:rPr lang="ja-JP" alt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xmlns:mc="http://schemas.openxmlformats.org/markup-compatibility/2006" xmlns:a14="http://schemas.microsoft.com/office/drawing/2010/main" val="000000" mc:Ignorable="">
                      <a:alpha val="65000"/>
                    </a:srgbClr>
                  </a:innerShdw>
                </a:effectLst>
                <a:latin typeface="メイリオ" pitchFamily="50" charset="-128"/>
                <a:ea typeface="メイリオ" pitchFamily="50" charset="-128"/>
              </a:rPr>
              <a:t>で</a:t>
            </a:r>
            <a:endParaRPr lang="en-US" altLang="ja-JP" sz="2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xmlns:mc="http://schemas.openxmlformats.org/markup-compatibility/2006" xmlns:a14="http://schemas.microsoft.com/office/drawing/2010/main" val="000000" mc:Ignorable="">
                    <a:alpha val="65000"/>
                  </a:srgbClr>
                </a:innerShdw>
              </a:effectLst>
              <a:latin typeface="メイリオ" pitchFamily="50" charset="-128"/>
              <a:ea typeface="メイリオ" pitchFamily="50" charset="-128"/>
            </a:endParaRPr>
          </a:p>
          <a:p>
            <a:r>
              <a:rPr lang="en-US" altLang="ja-JP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xmlns:mc="http://schemas.openxmlformats.org/markup-compatibility/2006" xmlns:a14="http://schemas.microsoft.com/office/drawing/2010/main" val="000000" mc:Ignorable="">
                      <a:alpha val="65000"/>
                    </a:srgbClr>
                  </a:innerShdw>
                </a:effectLst>
                <a:latin typeface="メイリオ" pitchFamily="50" charset="-128"/>
                <a:ea typeface="メイリオ" pitchFamily="50" charset="-128"/>
              </a:rPr>
              <a:t>WINMAIL.DAT </a:t>
            </a:r>
            <a:r>
              <a:rPr lang="ja-JP" alt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xmlns:mc="http://schemas.openxmlformats.org/markup-compatibility/2006" xmlns:a14="http://schemas.microsoft.com/office/drawing/2010/main" val="000000" mc:Ignorable="">
                      <a:alpha val="65000"/>
                    </a:srgbClr>
                  </a:innerShdw>
                </a:effectLst>
                <a:latin typeface="メイリオ" pitchFamily="50" charset="-128"/>
                <a:ea typeface="メイリオ" pitchFamily="50" charset="-128"/>
              </a:rPr>
              <a:t>のデコードが行われるため、</a:t>
            </a:r>
            <a:endParaRPr lang="en-US" altLang="ja-JP" sz="2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xmlns:mc="http://schemas.openxmlformats.org/markup-compatibility/2006" xmlns:a14="http://schemas.microsoft.com/office/drawing/2010/main" val="000000" mc:Ignorable="">
                    <a:alpha val="65000"/>
                  </a:srgbClr>
                </a:innerShdw>
              </a:effectLst>
              <a:latin typeface="メイリオ" pitchFamily="50" charset="-128"/>
              <a:ea typeface="メイリオ" pitchFamily="50" charset="-128"/>
            </a:endParaRPr>
          </a:p>
          <a:p>
            <a:r>
              <a:rPr lang="ja-JP" alt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xmlns:mc="http://schemas.openxmlformats.org/markup-compatibility/2006" xmlns:a14="http://schemas.microsoft.com/office/drawing/2010/main" val="000000" mc:Ignorable="">
                      <a:alpha val="65000"/>
                    </a:srgbClr>
                  </a:innerShdw>
                </a:effectLst>
                <a:latin typeface="メイリオ" pitchFamily="50" charset="-128"/>
                <a:ea typeface="メイリオ" pitchFamily="50" charset="-128"/>
              </a:rPr>
              <a:t>現象は発生しない</a:t>
            </a:r>
            <a:endParaRPr lang="en-US" altLang="ja-JP" sz="2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xmlns:mc="http://schemas.openxmlformats.org/markup-compatibility/2006" xmlns:a14="http://schemas.microsoft.com/office/drawing/2010/main" val="000000" mc:Ignorable="">
                    <a:alpha val="65000"/>
                  </a:srgbClr>
                </a:innerShdw>
              </a:effectLst>
              <a:latin typeface="メイリオ" pitchFamily="50" charset="-128"/>
              <a:ea typeface="メイリオ" pitchFamily="50" charset="-128"/>
            </a:endParaRPr>
          </a:p>
        </p:txBody>
      </p:sp>
      <p:pic>
        <p:nvPicPr>
          <p:cNvPr id="21" name="図 20" descr="Exc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flipH="1">
            <a:off x="8075593" y="4827409"/>
            <a:ext cx="577518" cy="567715"/>
          </a:xfrm>
          <a:prstGeom prst="rect">
            <a:avLst/>
          </a:prstGeom>
        </p:spPr>
      </p:pic>
      <p:grpSp>
        <p:nvGrpSpPr>
          <p:cNvPr id="24" name="グループ化 23"/>
          <p:cNvGrpSpPr/>
          <p:nvPr/>
        </p:nvGrpSpPr>
        <p:grpSpPr>
          <a:xfrm>
            <a:off x="7649080" y="5231331"/>
            <a:ext cx="1244661" cy="1395662"/>
            <a:chOff x="6598629" y="4331369"/>
            <a:chExt cx="1244661" cy="1395662"/>
          </a:xfrm>
        </p:grpSpPr>
        <p:pic>
          <p:nvPicPr>
            <p:cNvPr id="6" name="Picture 54" descr="notebook wireless_white_s"/>
            <p:cNvPicPr preferRelativeResize="0"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6598629" y="4331369"/>
              <a:ext cx="1232002" cy="1395662"/>
            </a:xfrm>
            <a:prstGeom prst="rect">
              <a:avLst/>
            </a:prstGeom>
            <a:noFill/>
          </p:spPr>
        </p:pic>
        <p:pic>
          <p:nvPicPr>
            <p:cNvPr id="22" name="図 21" descr="outlook.jpg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335533" y="5158332"/>
              <a:ext cx="507757" cy="50775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xmlns:mc="http://schemas.openxmlformats.org/markup-compatibility/2006" xmlns:a14="http://schemas.microsoft.com/office/drawing/2010/main" val="333333" mc:Ignorable="">
                  <a:alpha val="65000"/>
                </a:srgbClr>
              </a:outerShdw>
            </a:effectLst>
          </p:spPr>
        </p:pic>
      </p:grpSp>
      <p:grpSp>
        <p:nvGrpSpPr>
          <p:cNvPr id="26" name="グループ化 25"/>
          <p:cNvGrpSpPr/>
          <p:nvPr/>
        </p:nvGrpSpPr>
        <p:grpSpPr>
          <a:xfrm>
            <a:off x="205850" y="3848501"/>
            <a:ext cx="1294951" cy="1395662"/>
            <a:chOff x="7695909" y="4215865"/>
            <a:chExt cx="1294951" cy="1395662"/>
          </a:xfrm>
        </p:grpSpPr>
        <p:pic>
          <p:nvPicPr>
            <p:cNvPr id="31" name="Picture 54" descr="notebook wireless_white_s"/>
            <p:cNvPicPr preferRelativeResize="0"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7695909" y="4215865"/>
              <a:ext cx="1232002" cy="1395662"/>
            </a:xfrm>
            <a:prstGeom prst="rect">
              <a:avLst/>
            </a:prstGeom>
            <a:noFill/>
          </p:spPr>
        </p:pic>
        <p:pic>
          <p:nvPicPr>
            <p:cNvPr id="32" name="図 31" descr="outlook.jpg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474929" y="5014002"/>
              <a:ext cx="515931" cy="51593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xmlns:mc="http://schemas.openxmlformats.org/markup-compatibility/2006" xmlns:a14="http://schemas.microsoft.com/office/drawing/2010/main" val="333333" mc:Ignorable="">
                  <a:alpha val="65000"/>
                </a:srgbClr>
              </a:outerShdw>
            </a:effectLst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 advTm="43310">
        <p14:doors dir="vert"/>
      </p:transition>
    </mc:Choice>
    <mc:Fallback xmlns="">
      <p:transition xmlns:p14="http://schemas.microsoft.com/office/powerpoint/2010/main" spd="slow" advTm="43310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99098E-6 L 0.40538 0.08767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00" y="440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7164E-6 L 0.40399 0.09299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200" y="4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8" grpId="0" animBg="1"/>
      <p:bldP spid="28" grpId="1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TNEF </a:t>
            </a:r>
            <a:r>
              <a:rPr kumimoji="1" lang="ja-JP" altLang="en-US" dirty="0" smtClean="0"/>
              <a:t>形式でメールを受信 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en-US" altLang="ja-JP" dirty="0" smtClean="0"/>
              <a:t>            </a:t>
            </a:r>
            <a:r>
              <a:rPr kumimoji="1" lang="en-US" altLang="ja-JP" sz="2400" dirty="0" smtClean="0">
                <a:solidFill>
                  <a:srgbClr xmlns:mc="http://schemas.openxmlformats.org/markup-compatibility/2006" xmlns:a14="http://schemas.microsoft.com/office/drawing/2010/main" val="00B050" mc:Ignorable=""/>
                </a:solidFill>
              </a:rPr>
              <a:t>- Exchange </a:t>
            </a:r>
            <a:r>
              <a:rPr kumimoji="1" lang="ja-JP" altLang="en-US" sz="2400" dirty="0" smtClean="0">
                <a:solidFill>
                  <a:srgbClr xmlns:mc="http://schemas.openxmlformats.org/markup-compatibility/2006" xmlns:a14="http://schemas.microsoft.com/office/drawing/2010/main" val="00B050" mc:Ignorable=""/>
                </a:solidFill>
              </a:rPr>
              <a:t>や </a:t>
            </a:r>
            <a:r>
              <a:rPr kumimoji="1" lang="en-US" altLang="ja-JP" sz="2400" dirty="0" smtClean="0">
                <a:solidFill>
                  <a:srgbClr xmlns:mc="http://schemas.openxmlformats.org/markup-compatibility/2006" xmlns:a14="http://schemas.microsoft.com/office/drawing/2010/main" val="00B050" mc:Ignorable=""/>
                </a:solidFill>
              </a:rPr>
              <a:t>O</a:t>
            </a:r>
            <a:r>
              <a:rPr lang="en-US" altLang="ja-JP" sz="2400" dirty="0" smtClean="0">
                <a:solidFill>
                  <a:srgbClr xmlns:mc="http://schemas.openxmlformats.org/markup-compatibility/2006" xmlns:a14="http://schemas.microsoft.com/office/drawing/2010/main" val="00B050" mc:Ignorable=""/>
                </a:solidFill>
              </a:rPr>
              <a:t>utlook </a:t>
            </a:r>
            <a:r>
              <a:rPr lang="ja-JP" altLang="en-US" sz="2400" dirty="0" smtClean="0">
                <a:solidFill>
                  <a:srgbClr xmlns:mc="http://schemas.openxmlformats.org/markup-compatibility/2006" xmlns:a14="http://schemas.microsoft.com/office/drawing/2010/main" val="00B050" mc:Ignorable=""/>
                </a:solidFill>
              </a:rPr>
              <a:t>以外で受信</a:t>
            </a:r>
            <a:endParaRPr kumimoji="1" lang="ja-JP" altLang="en-US" dirty="0">
              <a:solidFill>
                <a:srgbClr xmlns:mc="http://schemas.openxmlformats.org/markup-compatibility/2006" xmlns:a14="http://schemas.microsoft.com/office/drawing/2010/main" val="00B050" mc:Ignorable=""/>
              </a:solidFill>
            </a:endParaRPr>
          </a:p>
        </p:txBody>
      </p:sp>
      <p:cxnSp>
        <p:nvCxnSpPr>
          <p:cNvPr id="8" name="直線矢印コネクタ 7"/>
          <p:cNvCxnSpPr/>
          <p:nvPr/>
        </p:nvCxnSpPr>
        <p:spPr bwMode="auto">
          <a:xfrm>
            <a:off x="1698172" y="4595750"/>
            <a:ext cx="5568902" cy="804023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0" name="Picture 62" descr="envelopes_s"/>
          <p:cNvPicPr preferRelativeResize="0"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302900">
            <a:off x="1913262" y="3550723"/>
            <a:ext cx="976041" cy="774904"/>
          </a:xfrm>
          <a:prstGeom prst="rect">
            <a:avLst/>
          </a:prstGeom>
          <a:noFill/>
        </p:spPr>
      </p:pic>
      <p:pic>
        <p:nvPicPr>
          <p:cNvPr id="5" name="Picture 54" descr="notebook wireless_white_s"/>
          <p:cNvPicPr preferRelativeResize="0"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4379" y="3466973"/>
            <a:ext cx="1202466" cy="1362203"/>
          </a:xfrm>
          <a:prstGeom prst="rect">
            <a:avLst/>
          </a:prstGeom>
          <a:noFill/>
        </p:spPr>
      </p:pic>
      <p:grpSp>
        <p:nvGrpSpPr>
          <p:cNvPr id="2" name="グループ化 18"/>
          <p:cNvGrpSpPr/>
          <p:nvPr/>
        </p:nvGrpSpPr>
        <p:grpSpPr>
          <a:xfrm>
            <a:off x="2672321" y="3138154"/>
            <a:ext cx="948279" cy="1252505"/>
            <a:chOff x="2672321" y="3138154"/>
            <a:chExt cx="948279" cy="1252505"/>
          </a:xfrm>
        </p:grpSpPr>
        <p:pic>
          <p:nvPicPr>
            <p:cNvPr id="14" name="Picture 13" descr="Folder sm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rot="21039366">
              <a:off x="2679120" y="3138154"/>
              <a:ext cx="941480" cy="1252505"/>
            </a:xfrm>
            <a:prstGeom prst="rect">
              <a:avLst/>
            </a:prstGeom>
            <a:noFill/>
            <a:ln>
              <a:miter lim="800000"/>
              <a:headEnd/>
              <a:tailEnd/>
            </a:ln>
          </p:spPr>
        </p:pic>
        <p:sp>
          <p:nvSpPr>
            <p:cNvPr id="18" name="テキスト ボックス 17"/>
            <p:cNvSpPr txBox="1"/>
            <p:nvPr/>
          </p:nvSpPr>
          <p:spPr>
            <a:xfrm rot="721539">
              <a:off x="2672321" y="3656381"/>
              <a:ext cx="8500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900" b="1" dirty="0" smtClean="0">
                  <a:ln w="1905"/>
                  <a:solidFill>
                    <a:srgbClr xmlns:mc="http://schemas.openxmlformats.org/markup-compatibility/2006" xmlns:a14="http://schemas.microsoft.com/office/drawing/2010/main" val="FF0000" mc:Ignorable=""/>
                  </a:solidFill>
                  <a:effectLst>
                    <a:innerShdw blurRad="69850" dist="43180" dir="5400000">
                      <a:srgbClr xmlns:mc="http://schemas.openxmlformats.org/markup-compatibility/2006" xmlns:a14="http://schemas.microsoft.com/office/drawing/2010/main" val="000000" mc:Ignorable="">
                        <a:alpha val="65000"/>
                      </a:srgbClr>
                    </a:innerShdw>
                  </a:effectLst>
                  <a:latin typeface="メイリオ" pitchFamily="50" charset="-128"/>
                  <a:ea typeface="メイリオ" pitchFamily="50" charset="-128"/>
                </a:rPr>
                <a:t>WINMAIL</a:t>
              </a:r>
            </a:p>
            <a:p>
              <a:r>
                <a:rPr lang="en-US" altLang="ja-JP" sz="900" b="1" dirty="0" smtClean="0">
                  <a:ln w="1905"/>
                  <a:solidFill>
                    <a:srgbClr xmlns:mc="http://schemas.openxmlformats.org/markup-compatibility/2006" xmlns:a14="http://schemas.microsoft.com/office/drawing/2010/main" val="FF0000" mc:Ignorable=""/>
                  </a:solidFill>
                  <a:effectLst>
                    <a:innerShdw blurRad="69850" dist="43180" dir="5400000">
                      <a:srgbClr xmlns:mc="http://schemas.openxmlformats.org/markup-compatibility/2006" xmlns:a14="http://schemas.microsoft.com/office/drawing/2010/main" val="000000" mc:Ignorable="">
                        <a:alpha val="65000"/>
                      </a:srgbClr>
                    </a:innerShdw>
                  </a:effectLst>
                  <a:latin typeface="メイリオ" pitchFamily="50" charset="-128"/>
                  <a:ea typeface="メイリオ" pitchFamily="50" charset="-128"/>
                </a:rPr>
                <a:t>   .DAT</a:t>
              </a:r>
            </a:p>
          </p:txBody>
        </p:sp>
      </p:grpSp>
      <p:sp>
        <p:nvSpPr>
          <p:cNvPr id="19" name="角丸四角形吹き出し 18"/>
          <p:cNvSpPr/>
          <p:nvPr/>
        </p:nvSpPr>
        <p:spPr bwMode="auto">
          <a:xfrm>
            <a:off x="673654" y="1733846"/>
            <a:ext cx="5378906" cy="1494728"/>
          </a:xfrm>
          <a:prstGeom prst="wedgeRoundRectCallout">
            <a:avLst>
              <a:gd name="adj1" fmla="val 25236"/>
              <a:gd name="adj2" fmla="val 69639"/>
              <a:gd name="adj3" fmla="val 16667"/>
            </a:avLst>
          </a:prstGeom>
          <a:solidFill>
            <a:schemeClr val="accent4"/>
          </a:solidFill>
          <a:ln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ja-JP" sz="2400" b="1" dirty="0" smtClean="0">
                <a:ln w="1905"/>
                <a:solidFill>
                  <a:srgbClr xmlns:mc="http://schemas.openxmlformats.org/markup-compatibility/2006" xmlns:a14="http://schemas.microsoft.com/office/drawing/2010/main" val="FF0000" mc:Ignorable=""/>
                </a:solidFill>
                <a:effectLst>
                  <a:innerShdw blurRad="69850" dist="43180" dir="5400000">
                    <a:srgbClr xmlns:mc="http://schemas.openxmlformats.org/markup-compatibility/2006" xmlns:a14="http://schemas.microsoft.com/office/drawing/2010/main" val="000000" mc:Ignorable="">
                      <a:alpha val="65000"/>
                    </a:srgbClr>
                  </a:innerShdw>
                </a:effectLst>
                <a:latin typeface="メイリオ" pitchFamily="50" charset="-128"/>
                <a:ea typeface="メイリオ" pitchFamily="50" charset="-128"/>
              </a:rPr>
              <a:t>!! </a:t>
            </a:r>
            <a:r>
              <a:rPr lang="ja-JP" altLang="en-US" sz="2400" b="1" dirty="0" smtClean="0">
                <a:ln w="1905"/>
                <a:solidFill>
                  <a:srgbClr xmlns:mc="http://schemas.openxmlformats.org/markup-compatibility/2006" xmlns:a14="http://schemas.microsoft.com/office/drawing/2010/main" val="FF0000" mc:Ignorable=""/>
                </a:solidFill>
                <a:effectLst>
                  <a:innerShdw blurRad="69850" dist="43180" dir="5400000">
                    <a:srgbClr xmlns:mc="http://schemas.openxmlformats.org/markup-compatibility/2006" xmlns:a14="http://schemas.microsoft.com/office/drawing/2010/main" val="000000" mc:Ignorable="">
                      <a:alpha val="65000"/>
                    </a:srgbClr>
                  </a:innerShdw>
                </a:effectLst>
                <a:latin typeface="メイリオ" pitchFamily="50" charset="-128"/>
                <a:ea typeface="メイリオ" pitchFamily="50" charset="-128"/>
              </a:rPr>
              <a:t>現象発生 </a:t>
            </a:r>
            <a:r>
              <a:rPr lang="en-US" altLang="ja-JP" sz="2400" b="1" dirty="0" smtClean="0">
                <a:ln w="1905"/>
                <a:solidFill>
                  <a:srgbClr xmlns:mc="http://schemas.openxmlformats.org/markup-compatibility/2006" xmlns:a14="http://schemas.microsoft.com/office/drawing/2010/main" val="FF0000" mc:Ignorable=""/>
                </a:solidFill>
                <a:effectLst>
                  <a:innerShdw blurRad="69850" dist="43180" dir="5400000">
                    <a:srgbClr xmlns:mc="http://schemas.openxmlformats.org/markup-compatibility/2006" xmlns:a14="http://schemas.microsoft.com/office/drawing/2010/main" val="000000" mc:Ignorable="">
                      <a:alpha val="65000"/>
                    </a:srgbClr>
                  </a:innerShdw>
                </a:effectLst>
                <a:latin typeface="メイリオ" pitchFamily="50" charset="-128"/>
                <a:ea typeface="メイリオ" pitchFamily="50" charset="-128"/>
              </a:rPr>
              <a:t>!!</a:t>
            </a:r>
            <a:r>
              <a:rPr lang="ja-JP" altLang="en-US" sz="2400" b="1" dirty="0" smtClean="0">
                <a:ln w="1905"/>
                <a:solidFill>
                  <a:srgbClr xmlns:mc="http://schemas.openxmlformats.org/markup-compatibility/2006" xmlns:a14="http://schemas.microsoft.com/office/drawing/2010/main" val="FF0000" mc:Ignorable=""/>
                </a:solidFill>
                <a:effectLst>
                  <a:innerShdw blurRad="69850" dist="43180" dir="5400000">
                    <a:srgbClr xmlns:mc="http://schemas.openxmlformats.org/markup-compatibility/2006" xmlns:a14="http://schemas.microsoft.com/office/drawing/2010/main" val="000000" mc:Ignorable="">
                      <a:alpha val="65000"/>
                    </a:srgbClr>
                  </a:innerShdw>
                </a:effectLst>
                <a:latin typeface="メイリオ" pitchFamily="50" charset="-128"/>
                <a:ea typeface="メイリオ" pitchFamily="50" charset="-128"/>
              </a:rPr>
              <a:t> </a:t>
            </a:r>
            <a:endParaRPr lang="en-US" altLang="ja-JP" sz="2400" b="1" dirty="0" smtClean="0">
              <a:ln w="1905"/>
              <a:solidFill>
                <a:srgbClr xmlns:mc="http://schemas.openxmlformats.org/markup-compatibility/2006" xmlns:a14="http://schemas.microsoft.com/office/drawing/2010/main" val="FF0000" mc:Ignorable=""/>
              </a:solidFill>
              <a:effectLst>
                <a:innerShdw blurRad="69850" dist="43180" dir="5400000">
                  <a:srgbClr xmlns:mc="http://schemas.openxmlformats.org/markup-compatibility/2006" xmlns:a14="http://schemas.microsoft.com/office/drawing/2010/main" val="000000" mc:Ignorable="">
                    <a:alpha val="65000"/>
                  </a:srgbClr>
                </a:innerShdw>
              </a:effectLst>
              <a:latin typeface="メイリオ" pitchFamily="50" charset="-128"/>
              <a:ea typeface="メイリオ" pitchFamily="50" charset="-128"/>
            </a:endParaRPr>
          </a:p>
          <a:p>
            <a:r>
              <a:rPr lang="ja-JP" altLang="en-US" sz="2400" b="1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xmlns:mc="http://schemas.openxmlformats.org/markup-compatibility/2006" xmlns:a14="http://schemas.microsoft.com/office/drawing/2010/main" val="000000" mc:Ignorable="">
                      <a:alpha val="65000"/>
                    </a:srgbClr>
                  </a:innerShdw>
                </a:effectLst>
                <a:latin typeface="メイリオ" pitchFamily="50" charset="-128"/>
                <a:ea typeface="メイリオ" pitchFamily="50" charset="-128"/>
              </a:rPr>
              <a:t>・添付ファイルが表示されない</a:t>
            </a:r>
            <a:endParaRPr lang="en-US" altLang="ja-JP" sz="2400" b="1" dirty="0" smtClean="0">
              <a:ln w="1905"/>
              <a:solidFill>
                <a:schemeClr val="accent2">
                  <a:lumMod val="50000"/>
                </a:schemeClr>
              </a:solidFill>
              <a:effectLst>
                <a:innerShdw blurRad="69850" dist="43180" dir="5400000">
                  <a:srgbClr xmlns:mc="http://schemas.openxmlformats.org/markup-compatibility/2006" xmlns:a14="http://schemas.microsoft.com/office/drawing/2010/main" val="000000" mc:Ignorable="">
                    <a:alpha val="65000"/>
                  </a:srgbClr>
                </a:innerShdw>
              </a:effectLst>
              <a:latin typeface="メイリオ" pitchFamily="50" charset="-128"/>
              <a:ea typeface="メイリオ" pitchFamily="50" charset="-128"/>
            </a:endParaRPr>
          </a:p>
          <a:p>
            <a:r>
              <a:rPr lang="ja-JP" altLang="en-US" sz="2400" b="1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xmlns:mc="http://schemas.openxmlformats.org/markup-compatibility/2006" xmlns:a14="http://schemas.microsoft.com/office/drawing/2010/main" val="000000" mc:Ignorable="">
                      <a:alpha val="65000"/>
                    </a:srgbClr>
                  </a:innerShdw>
                </a:effectLst>
                <a:latin typeface="メイリオ" pitchFamily="50" charset="-128"/>
                <a:ea typeface="メイリオ" pitchFamily="50" charset="-128"/>
              </a:rPr>
              <a:t>・</a:t>
            </a:r>
            <a:r>
              <a:rPr lang="en-US" altLang="ja-JP" sz="2400" b="1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xmlns:mc="http://schemas.openxmlformats.org/markup-compatibility/2006" xmlns:a14="http://schemas.microsoft.com/office/drawing/2010/main" val="000000" mc:Ignorable="">
                      <a:alpha val="65000"/>
                    </a:srgbClr>
                  </a:innerShdw>
                </a:effectLst>
                <a:latin typeface="メイリオ" pitchFamily="50" charset="-128"/>
                <a:ea typeface="メイリオ" pitchFamily="50" charset="-128"/>
              </a:rPr>
              <a:t>WINMAIL.DAT </a:t>
            </a:r>
            <a:r>
              <a:rPr lang="ja-JP" altLang="en-US" sz="2400" b="1" dirty="0" err="1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xmlns:mc="http://schemas.openxmlformats.org/markup-compatibility/2006" xmlns:a14="http://schemas.microsoft.com/office/drawing/2010/main" val="000000" mc:Ignorable="">
                      <a:alpha val="65000"/>
                    </a:srgbClr>
                  </a:innerShdw>
                </a:effectLst>
                <a:latin typeface="メイリオ" pitchFamily="50" charset="-128"/>
                <a:ea typeface="メイリオ" pitchFamily="50" charset="-128"/>
              </a:rPr>
              <a:t>が添</a:t>
            </a:r>
            <a:r>
              <a:rPr lang="ja-JP" altLang="en-US" sz="2400" b="1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xmlns:mc="http://schemas.openxmlformats.org/markup-compatibility/2006" xmlns:a14="http://schemas.microsoft.com/office/drawing/2010/main" val="000000" mc:Ignorable="">
                      <a:alpha val="65000"/>
                    </a:srgbClr>
                  </a:innerShdw>
                </a:effectLst>
                <a:latin typeface="メイリオ" pitchFamily="50" charset="-128"/>
                <a:ea typeface="メイリオ" pitchFamily="50" charset="-128"/>
              </a:rPr>
              <a:t>付される</a:t>
            </a:r>
            <a:endParaRPr lang="en-US" altLang="ja-JP" sz="2400" b="1" dirty="0" smtClean="0">
              <a:ln w="1905"/>
              <a:solidFill>
                <a:schemeClr val="accent2">
                  <a:lumMod val="50000"/>
                </a:schemeClr>
              </a:solidFill>
              <a:effectLst>
                <a:innerShdw blurRad="69850" dist="43180" dir="5400000">
                  <a:srgbClr xmlns:mc="http://schemas.openxmlformats.org/markup-compatibility/2006" xmlns:a14="http://schemas.microsoft.com/office/drawing/2010/main" val="000000" mc:Ignorable="">
                    <a:alpha val="65000"/>
                  </a:srgbClr>
                </a:innerShdw>
              </a:effectLst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20" name="四角形吹き出し 19"/>
          <p:cNvSpPr/>
          <p:nvPr/>
        </p:nvSpPr>
        <p:spPr bwMode="auto">
          <a:xfrm>
            <a:off x="472611" y="5731900"/>
            <a:ext cx="2825393" cy="656914"/>
          </a:xfrm>
          <a:prstGeom prst="wedgeRectCallout">
            <a:avLst>
              <a:gd name="adj1" fmla="val -24165"/>
              <a:gd name="adj2" fmla="val -79162"/>
            </a:avLst>
          </a:prstGeom>
          <a:solidFill>
            <a:schemeClr val="accent5">
              <a:lumMod val="90000"/>
              <a:alpha val="99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rgbClr xmlns:mc="http://schemas.openxmlformats.org/markup-compatibility/2006" xmlns:a14="http://schemas.microsoft.com/office/drawing/2010/main" val="000000" mc:Ignorable="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altLang="ja-JP" b="1" dirty="0" smtClean="0">
                <a:ln w="1905"/>
                <a:solidFill>
                  <a:srgbClr xmlns:mc="http://schemas.openxmlformats.org/markup-compatibility/2006" xmlns:a14="http://schemas.microsoft.com/office/drawing/2010/main" val="FF0000" mc:Ignorable=""/>
                </a:solidFill>
                <a:effectLst>
                  <a:innerShdw blurRad="69850" dist="43180" dir="5400000">
                    <a:srgbClr xmlns:mc="http://schemas.openxmlformats.org/markup-compatibility/2006" xmlns:a14="http://schemas.microsoft.com/office/drawing/2010/main" val="000000" mc:Ignorable="">
                      <a:alpha val="65000"/>
                    </a:srgbClr>
                  </a:innerShdw>
                </a:effectLst>
                <a:latin typeface="メイリオ" pitchFamily="50" charset="-128"/>
                <a:ea typeface="メイリオ" pitchFamily="50" charset="-128"/>
              </a:rPr>
              <a:t>Outlook</a:t>
            </a:r>
            <a:r>
              <a:rPr lang="ja-JP" altLang="en-US" b="1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xmlns:mc="http://schemas.openxmlformats.org/markup-compatibility/2006" xmlns:a14="http://schemas.microsoft.com/office/drawing/2010/main" val="000000" mc:Ignorable="">
                      <a:alpha val="65000"/>
                    </a:srgbClr>
                  </a:innerShdw>
                </a:effectLst>
                <a:latin typeface="メイリオ" pitchFamily="50" charset="-128"/>
                <a:ea typeface="メイリオ" pitchFamily="50" charset="-128"/>
              </a:rPr>
              <a:t> </a:t>
            </a:r>
            <a:r>
              <a:rPr lang="ja-JP" altLang="en-US" b="1" dirty="0" smtClean="0">
                <a:ln w="1905"/>
                <a:solidFill>
                  <a:srgbClr xmlns:mc="http://schemas.openxmlformats.org/markup-compatibility/2006" xmlns:a14="http://schemas.microsoft.com/office/drawing/2010/main" val="FF0000" mc:Ignorable=""/>
                </a:solidFill>
                <a:effectLst>
                  <a:innerShdw blurRad="69850" dist="43180" dir="5400000">
                    <a:srgbClr xmlns:mc="http://schemas.openxmlformats.org/markup-compatibility/2006" xmlns:a14="http://schemas.microsoft.com/office/drawing/2010/main" val="000000" mc:Ignorable="">
                      <a:alpha val="65000"/>
                    </a:srgbClr>
                  </a:innerShdw>
                </a:effectLst>
                <a:latin typeface="メイリオ" pitchFamily="50" charset="-128"/>
                <a:ea typeface="メイリオ" pitchFamily="50" charset="-128"/>
              </a:rPr>
              <a:t>で </a:t>
            </a:r>
            <a:r>
              <a:rPr lang="en-US" altLang="ja-JP" b="1" dirty="0" smtClean="0">
                <a:ln w="1905"/>
                <a:solidFill>
                  <a:srgbClr xmlns:mc="http://schemas.openxmlformats.org/markup-compatibility/2006" xmlns:a14="http://schemas.microsoft.com/office/drawing/2010/main" val="FF0000" mc:Ignorable=""/>
                </a:solidFill>
                <a:effectLst>
                  <a:innerShdw blurRad="69850" dist="43180" dir="5400000">
                    <a:srgbClr xmlns:mc="http://schemas.openxmlformats.org/markup-compatibility/2006" xmlns:a14="http://schemas.microsoft.com/office/drawing/2010/main" val="000000" mc:Ignorable="">
                      <a:alpha val="65000"/>
                    </a:srgbClr>
                  </a:innerShdw>
                </a:effectLst>
                <a:latin typeface="メイリオ" pitchFamily="50" charset="-128"/>
                <a:ea typeface="メイリオ" pitchFamily="50" charset="-128"/>
              </a:rPr>
              <a:t>TNEF </a:t>
            </a:r>
            <a:r>
              <a:rPr lang="ja-JP" altLang="en-US" b="1" dirty="0" smtClean="0">
                <a:ln w="1905"/>
                <a:solidFill>
                  <a:srgbClr xmlns:mc="http://schemas.openxmlformats.org/markup-compatibility/2006" xmlns:a14="http://schemas.microsoft.com/office/drawing/2010/main" val="FF0000" mc:Ignorable=""/>
                </a:solidFill>
                <a:effectLst>
                  <a:innerShdw blurRad="69850" dist="43180" dir="5400000">
                    <a:srgbClr xmlns:mc="http://schemas.openxmlformats.org/markup-compatibility/2006" xmlns:a14="http://schemas.microsoft.com/office/drawing/2010/main" val="000000" mc:Ignorable="">
                      <a:alpha val="65000"/>
                    </a:srgbClr>
                  </a:innerShdw>
                </a:effectLst>
                <a:latin typeface="メイリオ" pitchFamily="50" charset="-128"/>
                <a:ea typeface="メイリオ" pitchFamily="50" charset="-128"/>
              </a:rPr>
              <a:t>形式 </a:t>
            </a:r>
            <a:endParaRPr lang="en-US" altLang="ja-JP" b="1" dirty="0" smtClean="0">
              <a:ln w="1905"/>
              <a:solidFill>
                <a:srgbClr xmlns:mc="http://schemas.openxmlformats.org/markup-compatibility/2006" xmlns:a14="http://schemas.microsoft.com/office/drawing/2010/main" val="FF0000" mc:Ignorable=""/>
              </a:solidFill>
              <a:effectLst>
                <a:innerShdw blurRad="69850" dist="43180" dir="5400000">
                  <a:srgbClr xmlns:mc="http://schemas.openxmlformats.org/markup-compatibility/2006" xmlns:a14="http://schemas.microsoft.com/office/drawing/2010/main" val="000000" mc:Ignorable="">
                    <a:alpha val="65000"/>
                  </a:srgbClr>
                </a:innerShdw>
              </a:effectLst>
              <a:latin typeface="メイリオ" pitchFamily="50" charset="-128"/>
              <a:ea typeface="メイリオ" pitchFamily="50" charset="-128"/>
            </a:endParaRPr>
          </a:p>
          <a:p>
            <a:r>
              <a:rPr lang="ja-JP" altLang="en-US" b="1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xmlns:mc="http://schemas.openxmlformats.org/markup-compatibility/2006" xmlns:a14="http://schemas.microsoft.com/office/drawing/2010/main" val="000000" mc:Ignorable="">
                      <a:alpha val="65000"/>
                    </a:srgbClr>
                  </a:innerShdw>
                </a:effectLst>
                <a:latin typeface="メイリオ" pitchFamily="50" charset="-128"/>
                <a:ea typeface="メイリオ" pitchFamily="50" charset="-128"/>
              </a:rPr>
              <a:t>のメールを送信 </a:t>
            </a:r>
            <a:endParaRPr lang="en-US" altLang="ja-JP" b="1" dirty="0" smtClean="0">
              <a:ln w="1905"/>
              <a:solidFill>
                <a:schemeClr val="accent2">
                  <a:lumMod val="50000"/>
                </a:schemeClr>
              </a:solidFill>
              <a:effectLst>
                <a:innerShdw blurRad="69850" dist="43180" dir="5400000">
                  <a:srgbClr xmlns:mc="http://schemas.openxmlformats.org/markup-compatibility/2006" xmlns:a14="http://schemas.microsoft.com/office/drawing/2010/main" val="000000" mc:Ignorable="">
                    <a:alpha val="65000"/>
                  </a:srgbClr>
                </a:innerShdw>
              </a:effectLst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22" name="四角形吹き出し 21"/>
          <p:cNvSpPr/>
          <p:nvPr/>
        </p:nvSpPr>
        <p:spPr bwMode="auto">
          <a:xfrm>
            <a:off x="3945277" y="5743254"/>
            <a:ext cx="3287729" cy="655835"/>
          </a:xfrm>
          <a:prstGeom prst="wedgeRectCallout">
            <a:avLst>
              <a:gd name="adj1" fmla="val 55283"/>
              <a:gd name="adj2" fmla="val -26164"/>
            </a:avLst>
          </a:prstGeom>
          <a:solidFill>
            <a:schemeClr val="accent5">
              <a:lumMod val="90000"/>
              <a:alpha val="99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rgbClr xmlns:mc="http://schemas.openxmlformats.org/markup-compatibility/2006" xmlns:a14="http://schemas.microsoft.com/office/drawing/2010/main" val="000000" mc:Ignorable="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altLang="ja-JP" b="1" dirty="0" smtClean="0">
                <a:ln w="1905"/>
                <a:solidFill>
                  <a:srgbClr xmlns:mc="http://schemas.openxmlformats.org/markup-compatibility/2006" xmlns:a14="http://schemas.microsoft.com/office/drawing/2010/main" val="FF0000" mc:Ignorable=""/>
                </a:solidFill>
                <a:effectLst>
                  <a:innerShdw blurRad="69850" dist="43180" dir="5400000">
                    <a:srgbClr xmlns:mc="http://schemas.openxmlformats.org/markup-compatibility/2006" xmlns:a14="http://schemas.microsoft.com/office/drawing/2010/main" val="000000" mc:Ignorable="">
                      <a:alpha val="65000"/>
                    </a:srgbClr>
                  </a:innerShdw>
                </a:effectLst>
                <a:latin typeface="メイリオ" pitchFamily="50" charset="-128"/>
                <a:ea typeface="メイリオ" pitchFamily="50" charset="-128"/>
              </a:rPr>
              <a:t>Outlook </a:t>
            </a:r>
            <a:r>
              <a:rPr lang="ja-JP" altLang="en-US" b="1" dirty="0" smtClean="0">
                <a:ln w="1905"/>
                <a:solidFill>
                  <a:srgbClr xmlns:mc="http://schemas.openxmlformats.org/markup-compatibility/2006" xmlns:a14="http://schemas.microsoft.com/office/drawing/2010/main" val="FF0000" mc:Ignorable=""/>
                </a:solidFill>
                <a:effectLst>
                  <a:innerShdw blurRad="69850" dist="43180" dir="5400000">
                    <a:srgbClr xmlns:mc="http://schemas.openxmlformats.org/markup-compatibility/2006" xmlns:a14="http://schemas.microsoft.com/office/drawing/2010/main" val="000000" mc:Ignorable="">
                      <a:alpha val="65000"/>
                    </a:srgbClr>
                  </a:innerShdw>
                </a:effectLst>
                <a:latin typeface="メイリオ" pitchFamily="50" charset="-128"/>
                <a:ea typeface="メイリオ" pitchFamily="50" charset="-128"/>
              </a:rPr>
              <a:t>以外 </a:t>
            </a:r>
            <a:r>
              <a:rPr lang="ja-JP" altLang="en-US" b="1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xmlns:mc="http://schemas.openxmlformats.org/markup-compatibility/2006" xmlns:a14="http://schemas.microsoft.com/office/drawing/2010/main" val="000000" mc:Ignorable="">
                      <a:alpha val="65000"/>
                    </a:srgbClr>
                  </a:innerShdw>
                </a:effectLst>
                <a:latin typeface="メイリオ" pitchFamily="50" charset="-128"/>
                <a:ea typeface="メイリオ" pitchFamily="50" charset="-128"/>
              </a:rPr>
              <a:t>を使用</a:t>
            </a:r>
            <a:endParaRPr lang="en-US" altLang="ja-JP" b="1" dirty="0" smtClean="0">
              <a:ln w="1905"/>
              <a:solidFill>
                <a:schemeClr val="accent2">
                  <a:lumMod val="50000"/>
                </a:schemeClr>
              </a:solidFill>
              <a:effectLst>
                <a:innerShdw blurRad="69850" dist="43180" dir="5400000">
                  <a:srgbClr xmlns:mc="http://schemas.openxmlformats.org/markup-compatibility/2006" xmlns:a14="http://schemas.microsoft.com/office/drawing/2010/main" val="000000" mc:Ignorable="">
                    <a:alpha val="65000"/>
                  </a:srgbClr>
                </a:innerShdw>
              </a:effectLst>
              <a:latin typeface="メイリオ" pitchFamily="50" charset="-128"/>
              <a:ea typeface="メイリオ" pitchFamily="50" charset="-128"/>
            </a:endParaRPr>
          </a:p>
          <a:p>
            <a:r>
              <a:rPr lang="en-US" altLang="ja-JP" b="1" dirty="0" smtClean="0">
                <a:ln w="1905"/>
                <a:solidFill>
                  <a:srgbClr xmlns:mc="http://schemas.openxmlformats.org/markup-compatibility/2006" xmlns:a14="http://schemas.microsoft.com/office/drawing/2010/main" val="FF0000" mc:Ignorable=""/>
                </a:solidFill>
                <a:effectLst>
                  <a:innerShdw blurRad="69850" dist="43180" dir="5400000">
                    <a:srgbClr xmlns:mc="http://schemas.openxmlformats.org/markup-compatibility/2006" xmlns:a14="http://schemas.microsoft.com/office/drawing/2010/main" val="000000" mc:Ignorable="">
                      <a:alpha val="65000"/>
                    </a:srgbClr>
                  </a:innerShdw>
                </a:effectLst>
                <a:latin typeface="メイリオ" pitchFamily="50" charset="-128"/>
                <a:ea typeface="メイリオ" pitchFamily="50" charset="-128"/>
              </a:rPr>
              <a:t>TNEF </a:t>
            </a:r>
            <a:r>
              <a:rPr lang="ja-JP" altLang="en-US" b="1" dirty="0" smtClean="0">
                <a:ln w="1905"/>
                <a:solidFill>
                  <a:srgbClr xmlns:mc="http://schemas.openxmlformats.org/markup-compatibility/2006" xmlns:a14="http://schemas.microsoft.com/office/drawing/2010/main" val="FF0000" mc:Ignorable=""/>
                </a:solidFill>
                <a:effectLst>
                  <a:innerShdw blurRad="69850" dist="43180" dir="5400000">
                    <a:srgbClr xmlns:mc="http://schemas.openxmlformats.org/markup-compatibility/2006" xmlns:a14="http://schemas.microsoft.com/office/drawing/2010/main" val="000000" mc:Ignorable="">
                      <a:alpha val="65000"/>
                    </a:srgbClr>
                  </a:innerShdw>
                </a:effectLst>
                <a:latin typeface="メイリオ" pitchFamily="50" charset="-128"/>
                <a:ea typeface="メイリオ" pitchFamily="50" charset="-128"/>
              </a:rPr>
              <a:t>形式 </a:t>
            </a:r>
            <a:r>
              <a:rPr lang="ja-JP" altLang="en-US" b="1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xmlns:mc="http://schemas.openxmlformats.org/markup-compatibility/2006" xmlns:a14="http://schemas.microsoft.com/office/drawing/2010/main" val="000000" mc:Ignorable="">
                      <a:alpha val="65000"/>
                    </a:srgbClr>
                  </a:innerShdw>
                </a:effectLst>
                <a:latin typeface="メイリオ" pitchFamily="50" charset="-128"/>
                <a:ea typeface="メイリオ" pitchFamily="50" charset="-128"/>
              </a:rPr>
              <a:t>をサポートしない</a:t>
            </a:r>
            <a:endParaRPr lang="en-US" altLang="ja-JP" b="1" dirty="0" smtClean="0">
              <a:ln w="1905"/>
              <a:solidFill>
                <a:schemeClr val="accent2">
                  <a:lumMod val="50000"/>
                </a:schemeClr>
              </a:solidFill>
              <a:effectLst>
                <a:innerShdw blurRad="69850" dist="43180" dir="5400000">
                  <a:srgbClr xmlns:mc="http://schemas.openxmlformats.org/markup-compatibility/2006" xmlns:a14="http://schemas.microsoft.com/office/drawing/2010/main" val="000000" mc:Ignorable="">
                    <a:alpha val="65000"/>
                  </a:srgbClr>
                </a:innerShdw>
              </a:effectLst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23" name="四角形吹き出し 22"/>
          <p:cNvSpPr/>
          <p:nvPr/>
        </p:nvSpPr>
        <p:spPr bwMode="auto">
          <a:xfrm>
            <a:off x="6443431" y="2718993"/>
            <a:ext cx="2405864" cy="656914"/>
          </a:xfrm>
          <a:prstGeom prst="wedgeRectCallout">
            <a:avLst>
              <a:gd name="adj1" fmla="val -20848"/>
              <a:gd name="adj2" fmla="val 77238"/>
            </a:avLst>
          </a:prstGeom>
          <a:solidFill>
            <a:schemeClr val="accent5">
              <a:lumMod val="90000"/>
              <a:alpha val="99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rgbClr xmlns:mc="http://schemas.openxmlformats.org/markup-compatibility/2006" xmlns:a14="http://schemas.microsoft.com/office/drawing/2010/main" val="000000" mc:Ignorable="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altLang="ja-JP" b="1" dirty="0" smtClean="0">
                <a:ln w="1905"/>
                <a:solidFill>
                  <a:srgbClr xmlns:mc="http://schemas.openxmlformats.org/markup-compatibility/2006" xmlns:a14="http://schemas.microsoft.com/office/drawing/2010/main" val="FF0000" mc:Ignorable=""/>
                </a:solidFill>
                <a:effectLst>
                  <a:innerShdw blurRad="69850" dist="43180" dir="5400000">
                    <a:srgbClr xmlns:mc="http://schemas.openxmlformats.org/markup-compatibility/2006" xmlns:a14="http://schemas.microsoft.com/office/drawing/2010/main" val="000000" mc:Ignorable="">
                      <a:alpha val="65000"/>
                    </a:srgbClr>
                  </a:innerShdw>
                </a:effectLst>
                <a:latin typeface="メイリオ" pitchFamily="50" charset="-128"/>
                <a:ea typeface="メイリオ" pitchFamily="50" charset="-128"/>
              </a:rPr>
              <a:t>WINMAIL.DAT</a:t>
            </a:r>
            <a:r>
              <a:rPr lang="ja-JP" altLang="en-US" b="1" dirty="0" smtClean="0">
                <a:ln w="1905"/>
                <a:solidFill>
                  <a:srgbClr xmlns:mc="http://schemas.openxmlformats.org/markup-compatibility/2006" xmlns:a14="http://schemas.microsoft.com/office/drawing/2010/main" val="FF0000" mc:Ignorable=""/>
                </a:solidFill>
                <a:effectLst>
                  <a:innerShdw blurRad="69850" dist="43180" dir="5400000">
                    <a:srgbClr xmlns:mc="http://schemas.openxmlformats.org/markup-compatibility/2006" xmlns:a14="http://schemas.microsoft.com/office/drawing/2010/main" val="000000" mc:Ignorable="">
                      <a:alpha val="65000"/>
                    </a:srgbClr>
                  </a:innerShdw>
                </a:effectLst>
                <a:latin typeface="メイリオ" pitchFamily="50" charset="-128"/>
                <a:ea typeface="メイリオ" pitchFamily="50" charset="-128"/>
              </a:rPr>
              <a:t> </a:t>
            </a:r>
            <a:r>
              <a:rPr lang="ja-JP" altLang="en-US" b="1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xmlns:mc="http://schemas.openxmlformats.org/markup-compatibility/2006" xmlns:a14="http://schemas.microsoft.com/office/drawing/2010/main" val="000000" mc:Ignorable="">
                      <a:alpha val="65000"/>
                    </a:srgbClr>
                  </a:innerShdw>
                </a:effectLst>
                <a:latin typeface="メイリオ" pitchFamily="50" charset="-128"/>
                <a:ea typeface="メイリオ" pitchFamily="50" charset="-128"/>
              </a:rPr>
              <a:t>が</a:t>
            </a:r>
            <a:endParaRPr lang="en-US" altLang="ja-JP" b="1" dirty="0" smtClean="0">
              <a:ln w="1905"/>
              <a:solidFill>
                <a:schemeClr val="accent2">
                  <a:lumMod val="50000"/>
                </a:schemeClr>
              </a:solidFill>
              <a:effectLst>
                <a:innerShdw blurRad="69850" dist="43180" dir="5400000">
                  <a:srgbClr xmlns:mc="http://schemas.openxmlformats.org/markup-compatibility/2006" xmlns:a14="http://schemas.microsoft.com/office/drawing/2010/main" val="000000" mc:Ignorable="">
                    <a:alpha val="65000"/>
                  </a:srgbClr>
                </a:innerShdw>
              </a:effectLst>
              <a:latin typeface="メイリオ" pitchFamily="50" charset="-128"/>
              <a:ea typeface="メイリオ" pitchFamily="50" charset="-128"/>
            </a:endParaRPr>
          </a:p>
          <a:p>
            <a:r>
              <a:rPr lang="ja-JP" altLang="en-US" b="1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xmlns:mc="http://schemas.openxmlformats.org/markup-compatibility/2006" xmlns:a14="http://schemas.microsoft.com/office/drawing/2010/main" val="000000" mc:Ignorable="">
                      <a:alpha val="65000"/>
                    </a:srgbClr>
                  </a:innerShdw>
                </a:effectLst>
                <a:latin typeface="メイリオ" pitchFamily="50" charset="-128"/>
                <a:ea typeface="メイリオ" pitchFamily="50" charset="-128"/>
              </a:rPr>
              <a:t>デコードできない</a:t>
            </a:r>
            <a:endParaRPr lang="en-US" altLang="ja-JP" b="1" dirty="0" smtClean="0">
              <a:ln w="1905"/>
              <a:solidFill>
                <a:schemeClr val="accent2">
                  <a:lumMod val="50000"/>
                </a:schemeClr>
              </a:solidFill>
              <a:effectLst>
                <a:innerShdw blurRad="69850" dist="43180" dir="5400000">
                  <a:srgbClr xmlns:mc="http://schemas.openxmlformats.org/markup-compatibility/2006" xmlns:a14="http://schemas.microsoft.com/office/drawing/2010/main" val="000000" mc:Ignorable="">
                    <a:alpha val="65000"/>
                  </a:srgbClr>
                </a:innerShdw>
              </a:effectLst>
              <a:latin typeface="メイリオ" pitchFamily="50" charset="-128"/>
              <a:ea typeface="メイリオ" pitchFamily="50" charset="-128"/>
            </a:endParaRPr>
          </a:p>
        </p:txBody>
      </p:sp>
      <p:pic>
        <p:nvPicPr>
          <p:cNvPr id="15" name="図 14" descr="outlook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64535" y="4384539"/>
            <a:ext cx="569290" cy="5692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xmlns:mc="http://schemas.openxmlformats.org/markup-compatibility/2006" xmlns:a14="http://schemas.microsoft.com/office/drawing/2010/main" val="000000" mc:Ignorable="">
                <a:alpha val="70000"/>
              </a:srgbClr>
            </a:outerShdw>
          </a:effectLst>
        </p:spPr>
      </p:pic>
      <p:pic>
        <p:nvPicPr>
          <p:cNvPr id="24" name="Picture 54" descr="notebook wireless_white_s"/>
          <p:cNvPicPr preferRelativeResize="0"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96781" y="4379266"/>
            <a:ext cx="1202466" cy="1362203"/>
          </a:xfrm>
          <a:prstGeom prst="rect">
            <a:avLst/>
          </a:prstGeom>
          <a:noFill/>
        </p:spPr>
      </p:pic>
      <p:pic>
        <p:nvPicPr>
          <p:cNvPr id="25" name="図 24" descr="OE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250095" y="4934740"/>
            <a:ext cx="494538" cy="4945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xmlns:mc="http://schemas.openxmlformats.org/markup-compatibility/2006" xmlns:a14="http://schemas.microsoft.com/office/drawing/2010/main" val="000000" mc:Ignorable="">
                <a:alpha val="70000"/>
              </a:srgbClr>
            </a:outerShdw>
          </a:effectLst>
        </p:spPr>
      </p:pic>
      <p:pic>
        <p:nvPicPr>
          <p:cNvPr id="26" name="Picture 54" descr="notebook wireless_white_s"/>
          <p:cNvPicPr preferRelativeResize="0"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01045" y="5178163"/>
            <a:ext cx="1202466" cy="1362203"/>
          </a:xfrm>
          <a:prstGeom prst="rect">
            <a:avLst/>
          </a:prstGeom>
          <a:noFill/>
        </p:spPr>
      </p:pic>
      <p:pic>
        <p:nvPicPr>
          <p:cNvPr id="27" name="図 26" descr="win7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446269" y="5704980"/>
            <a:ext cx="582228" cy="5822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xmlns:mc="http://schemas.openxmlformats.org/markup-compatibility/2006" xmlns:a14="http://schemas.microsoft.com/office/drawing/2010/main" val="000000" mc:Ignorable="">
                <a:alpha val="70000"/>
              </a:srgbClr>
            </a:outerShdw>
          </a:effec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 advTm="35164">
        <p14:doors dir="vert"/>
      </p:transition>
    </mc:Choice>
    <mc:Fallback xmlns="">
      <p:transition xmlns:p14="http://schemas.microsoft.com/office/powerpoint/2010/main" spd="slow" advTm="35164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28307E-6 L 0.43698 0.0959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800" y="48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7164E-6 L 0.44288 0.0971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" y="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回避方法</a:t>
            </a:r>
            <a:endParaRPr kumimoji="1" lang="ja-JP" altLang="en-US" dirty="0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送信側で </a:t>
            </a:r>
            <a:r>
              <a:rPr kumimoji="1" lang="en-US" altLang="ja-JP" dirty="0" smtClean="0">
                <a:solidFill>
                  <a:srgbClr xmlns:mc="http://schemas.openxmlformats.org/markup-compatibility/2006" xmlns:a14="http://schemas.microsoft.com/office/drawing/2010/main" val="FF0000" mc:Ignorable=""/>
                </a:solidFill>
              </a:rPr>
              <a:t>TNEF </a:t>
            </a:r>
            <a:r>
              <a:rPr kumimoji="1" lang="ja-JP" altLang="en-US" dirty="0" smtClean="0">
                <a:solidFill>
                  <a:srgbClr xmlns:mc="http://schemas.openxmlformats.org/markup-compatibility/2006" xmlns:a14="http://schemas.microsoft.com/office/drawing/2010/main" val="FF0000" mc:Ignorable=""/>
                </a:solidFill>
              </a:rPr>
              <a:t>形式 </a:t>
            </a:r>
            <a:r>
              <a:rPr kumimoji="1" lang="ja-JP" altLang="en-US" dirty="0" smtClean="0"/>
              <a:t>のメール送信を禁止する</a:t>
            </a:r>
            <a:endParaRPr kumimoji="1" lang="en-US" altLang="ja-JP" dirty="0" smtClean="0"/>
          </a:p>
          <a:p>
            <a:pPr lvl="1">
              <a:buFont typeface="Wingdings" pitchFamily="2" charset="2"/>
              <a:buChar char="Ø"/>
            </a:pPr>
            <a:r>
              <a:rPr kumimoji="1" lang="en-US" altLang="ja-JP" dirty="0" smtClean="0"/>
              <a:t>Exchange </a:t>
            </a:r>
            <a:r>
              <a:rPr kumimoji="1" lang="ja-JP" altLang="en-US" dirty="0" smtClean="0"/>
              <a:t>サーバーを使用している場合</a:t>
            </a:r>
            <a:endParaRPr kumimoji="1" lang="en-US" altLang="ja-JP" dirty="0" smtClean="0"/>
          </a:p>
          <a:p>
            <a:pPr lvl="1">
              <a:buFont typeface="Wingdings" pitchFamily="2" charset="2"/>
              <a:buChar char="Ø"/>
            </a:pPr>
            <a:r>
              <a:rPr kumimoji="1" lang="en-US" altLang="ja-JP" dirty="0" smtClean="0"/>
              <a:t>Exchange </a:t>
            </a:r>
            <a:r>
              <a:rPr kumimoji="1" lang="ja-JP" altLang="en-US" dirty="0" smtClean="0"/>
              <a:t>サーバーを使用していない場合</a:t>
            </a:r>
            <a:endParaRPr kumimoji="1" lang="en-US" altLang="ja-JP" dirty="0" smtClean="0"/>
          </a:p>
          <a:p>
            <a:pPr lvl="1">
              <a:buNone/>
            </a:pPr>
            <a:r>
              <a:rPr kumimoji="1" lang="ja-JP" altLang="en-US" dirty="0" smtClean="0"/>
              <a:t>    </a:t>
            </a:r>
            <a:endParaRPr kumimoji="1" lang="en-US" altLang="ja-JP" dirty="0" smtClean="0"/>
          </a:p>
          <a:p>
            <a:pPr lvl="1">
              <a:buNone/>
            </a:pPr>
            <a:endParaRPr kumimoji="1" lang="en-US" altLang="ja-JP" dirty="0" smtClean="0"/>
          </a:p>
        </p:txBody>
      </p:sp>
      <p:sp>
        <p:nvSpPr>
          <p:cNvPr id="5" name="角丸四角形吹き出し 4"/>
          <p:cNvSpPr/>
          <p:nvPr/>
        </p:nvSpPr>
        <p:spPr bwMode="auto">
          <a:xfrm>
            <a:off x="969872" y="3667226"/>
            <a:ext cx="6903592" cy="1289784"/>
          </a:xfrm>
          <a:prstGeom prst="wedgeRoundRectCallout">
            <a:avLst>
              <a:gd name="adj1" fmla="val -22293"/>
              <a:gd name="adj2" fmla="val -83532"/>
              <a:gd name="adj3" fmla="val 16667"/>
            </a:avLst>
          </a:prstGeom>
          <a:solidFill>
            <a:schemeClr val="accent4"/>
          </a:solidFill>
          <a:ln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ja-JP" sz="2400" b="1" dirty="0" smtClean="0">
                <a:ln w="1905"/>
                <a:solidFill>
                  <a:srgbClr xmlns:mc="http://schemas.openxmlformats.org/markup-compatibility/2006" xmlns:a14="http://schemas.microsoft.com/office/drawing/2010/main" val="FF0000" mc:Ignorable=""/>
                </a:solidFill>
                <a:effectLst>
                  <a:innerShdw blurRad="69850" dist="43180" dir="5400000">
                    <a:srgbClr xmlns:mc="http://schemas.openxmlformats.org/markup-compatibility/2006" xmlns:a14="http://schemas.microsoft.com/office/drawing/2010/main" val="000000" mc:Ignorable="">
                      <a:alpha val="65000"/>
                    </a:srgbClr>
                  </a:innerShdw>
                </a:effectLst>
                <a:latin typeface="メイリオ" pitchFamily="50" charset="-128"/>
                <a:ea typeface="メイリオ" pitchFamily="50" charset="-128"/>
              </a:rPr>
              <a:t>Exchange</a:t>
            </a:r>
            <a:r>
              <a:rPr lang="ja-JP" altLang="en-US" sz="2400" b="1" dirty="0" smtClean="0">
                <a:ln w="1905"/>
                <a:solidFill>
                  <a:srgbClr xmlns:mc="http://schemas.openxmlformats.org/markup-compatibility/2006" xmlns:a14="http://schemas.microsoft.com/office/drawing/2010/main" val="FF0000" mc:Ignorable=""/>
                </a:solidFill>
                <a:effectLst>
                  <a:innerShdw blurRad="69850" dist="43180" dir="5400000">
                    <a:srgbClr xmlns:mc="http://schemas.openxmlformats.org/markup-compatibility/2006" xmlns:a14="http://schemas.microsoft.com/office/drawing/2010/main" val="000000" mc:Ignorable="">
                      <a:alpha val="65000"/>
                    </a:srgbClr>
                  </a:innerShdw>
                </a:effectLst>
                <a:latin typeface="メイリオ" pitchFamily="50" charset="-128"/>
                <a:ea typeface="メイリオ" pitchFamily="50" charset="-128"/>
              </a:rPr>
              <a:t> サーバーや </a:t>
            </a:r>
            <a:r>
              <a:rPr lang="en-US" altLang="ja-JP" sz="2400" b="1" dirty="0" smtClean="0">
                <a:ln w="1905"/>
                <a:solidFill>
                  <a:srgbClr xmlns:mc="http://schemas.openxmlformats.org/markup-compatibility/2006" xmlns:a14="http://schemas.microsoft.com/office/drawing/2010/main" val="FF0000" mc:Ignorable=""/>
                </a:solidFill>
                <a:effectLst>
                  <a:innerShdw blurRad="69850" dist="43180" dir="5400000">
                    <a:srgbClr xmlns:mc="http://schemas.openxmlformats.org/markup-compatibility/2006" xmlns:a14="http://schemas.microsoft.com/office/drawing/2010/main" val="000000" mc:Ignorable="">
                      <a:alpha val="65000"/>
                    </a:srgbClr>
                  </a:innerShdw>
                </a:effectLst>
                <a:latin typeface="メイリオ" pitchFamily="50" charset="-128"/>
                <a:ea typeface="メイリオ" pitchFamily="50" charset="-128"/>
              </a:rPr>
              <a:t>Outlook </a:t>
            </a:r>
            <a:r>
              <a:rPr lang="ja-JP" altLang="en-US" sz="2400" b="1" dirty="0" smtClean="0">
                <a:ln w="1905"/>
                <a:solidFill>
                  <a:srgbClr xmlns:mc="http://schemas.openxmlformats.org/markup-compatibility/2006" xmlns:a14="http://schemas.microsoft.com/office/drawing/2010/main" val="FF0000" mc:Ignorable=""/>
                </a:solidFill>
                <a:effectLst>
                  <a:innerShdw blurRad="69850" dist="43180" dir="5400000">
                    <a:srgbClr xmlns:mc="http://schemas.openxmlformats.org/markup-compatibility/2006" xmlns:a14="http://schemas.microsoft.com/office/drawing/2010/main" val="000000" mc:Ignorable="">
                      <a:alpha val="65000"/>
                    </a:srgbClr>
                  </a:innerShdw>
                </a:effectLst>
                <a:latin typeface="メイリオ" pitchFamily="50" charset="-128"/>
                <a:ea typeface="メイリオ" pitchFamily="50" charset="-128"/>
              </a:rPr>
              <a:t>のバージョン</a:t>
            </a:r>
            <a:endParaRPr lang="en-US" altLang="ja-JP" sz="2400" b="1" dirty="0" smtClean="0">
              <a:ln w="1905"/>
              <a:solidFill>
                <a:srgbClr xmlns:mc="http://schemas.openxmlformats.org/markup-compatibility/2006" xmlns:a14="http://schemas.microsoft.com/office/drawing/2010/main" val="FF0000" mc:Ignorable=""/>
              </a:solidFill>
              <a:effectLst>
                <a:innerShdw blurRad="69850" dist="43180" dir="5400000">
                  <a:srgbClr xmlns:mc="http://schemas.openxmlformats.org/markup-compatibility/2006" xmlns:a14="http://schemas.microsoft.com/office/drawing/2010/main" val="000000" mc:Ignorable="">
                    <a:alpha val="65000"/>
                  </a:srgbClr>
                </a:innerShdw>
              </a:effectLst>
              <a:latin typeface="メイリオ" pitchFamily="50" charset="-128"/>
              <a:ea typeface="メイリオ" pitchFamily="50" charset="-128"/>
            </a:endParaRPr>
          </a:p>
          <a:p>
            <a:pPr algn="ctr"/>
            <a:r>
              <a:rPr lang="ja-JP" altLang="en-US" sz="2400" b="1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xmlns:mc="http://schemas.openxmlformats.org/markup-compatibility/2006" xmlns:a14="http://schemas.microsoft.com/office/drawing/2010/main" val="000000" mc:Ignorable="">
                      <a:alpha val="65000"/>
                    </a:srgbClr>
                  </a:innerShdw>
                </a:effectLst>
                <a:latin typeface="メイリオ" pitchFamily="50" charset="-128"/>
                <a:ea typeface="メイリオ" pitchFamily="50" charset="-128"/>
              </a:rPr>
              <a:t>で設定方法が異なる</a:t>
            </a:r>
            <a:endParaRPr lang="en-US" altLang="ja-JP" sz="2400" b="1" dirty="0" smtClean="0">
              <a:ln w="1905"/>
              <a:solidFill>
                <a:schemeClr val="accent2">
                  <a:lumMod val="50000"/>
                </a:schemeClr>
              </a:solidFill>
              <a:effectLst>
                <a:innerShdw blurRad="69850" dist="43180" dir="5400000">
                  <a:srgbClr xmlns:mc="http://schemas.openxmlformats.org/markup-compatibility/2006" xmlns:a14="http://schemas.microsoft.com/office/drawing/2010/main" val="000000" mc:Ignorable="">
                    <a:alpha val="65000"/>
                  </a:srgbClr>
                </a:innerShdw>
              </a:effectLst>
              <a:latin typeface="メイリオ" pitchFamily="50" charset="-128"/>
              <a:ea typeface="メイリオ" pitchFamily="50" charset="-128"/>
            </a:endParaRPr>
          </a:p>
        </p:txBody>
      </p:sp>
      <p:pic>
        <p:nvPicPr>
          <p:cNvPr id="6" name="図 5" descr="Ex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2242683" y="5506453"/>
            <a:ext cx="519768" cy="5197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xmlns:mc="http://schemas.openxmlformats.org/markup-compatibility/2006" xmlns:a14="http://schemas.microsoft.com/office/drawing/2010/main" val="000000" mc:Ignorable="">
                <a:alpha val="70000"/>
              </a:srgbClr>
            </a:outerShdw>
          </a:effectLst>
        </p:spPr>
      </p:pic>
      <p:pic>
        <p:nvPicPr>
          <p:cNvPr id="7" name="図 6" descr="outloo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23055" y="5479982"/>
            <a:ext cx="584737" cy="5847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xmlns:mc="http://schemas.openxmlformats.org/markup-compatibility/2006" xmlns:a14="http://schemas.microsoft.com/office/drawing/2010/main" val="000000" mc:Ignorable="">
                <a:alpha val="70000"/>
              </a:srgbClr>
            </a:outerShdw>
          </a:effectLst>
        </p:spPr>
      </p:pic>
      <p:pic>
        <p:nvPicPr>
          <p:cNvPr id="8" name="図 7" descr="outlook200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31568" y="5443086"/>
            <a:ext cx="584735" cy="58473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xmlns:mc="http://schemas.openxmlformats.org/markup-compatibility/2006" xmlns:a14="http://schemas.microsoft.com/office/drawing/2010/main" val="000000" mc:Ignorable="">
                <a:alpha val="70000"/>
              </a:srgbClr>
            </a:outerShdw>
          </a:effectLst>
        </p:spPr>
      </p:pic>
      <p:pic>
        <p:nvPicPr>
          <p:cNvPr id="9" name="図 8" descr="exc200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42900" y="5470358"/>
            <a:ext cx="547838" cy="5478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xmlns:mc="http://schemas.openxmlformats.org/markup-compatibility/2006" xmlns:a14="http://schemas.microsoft.com/office/drawing/2010/main" val="000000" mc:Ignorable="">
                <a:alpha val="7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 advTm="26423">
        <p14:doors dir="vert"/>
      </p:transition>
    </mc:Choice>
    <mc:Fallback xmlns="">
      <p:transition xmlns:p14="http://schemas.microsoft.com/office/powerpoint/2010/main" spd="slow" advTm="26423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Exchange </a:t>
            </a:r>
            <a:r>
              <a:rPr lang="ja-JP" altLang="en-US" dirty="0" smtClean="0"/>
              <a:t>サーバーを使用している場合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>     </a:t>
            </a:r>
            <a:r>
              <a:rPr lang="ja-JP" altLang="en-US" dirty="0" smtClean="0"/>
              <a:t>              </a:t>
            </a:r>
            <a:r>
              <a:rPr lang="en-US" altLang="ja-JP" sz="2400" dirty="0" smtClean="0">
                <a:solidFill>
                  <a:srgbClr xmlns:mc="http://schemas.openxmlformats.org/markup-compatibility/2006" xmlns:a14="http://schemas.microsoft.com/office/drawing/2010/main" val="00B050" mc:Ignorable=""/>
                </a:solidFill>
              </a:rPr>
              <a:t>- Exchange 2007</a:t>
            </a:r>
            <a:r>
              <a:rPr lang="ja-JP" altLang="en-US" sz="2400" dirty="0" smtClean="0">
                <a:solidFill>
                  <a:srgbClr xmlns:mc="http://schemas.openxmlformats.org/markup-compatibility/2006" xmlns:a14="http://schemas.microsoft.com/office/drawing/2010/main" val="00B050" mc:Ignorable=""/>
                </a:solidFill>
              </a:rPr>
              <a:t> </a:t>
            </a:r>
            <a:r>
              <a:rPr lang="ja-JP" altLang="en-US" sz="2400" dirty="0" err="1" smtClean="0">
                <a:solidFill>
                  <a:srgbClr xmlns:mc="http://schemas.openxmlformats.org/markup-compatibility/2006" xmlns:a14="http://schemas.microsoft.com/office/drawing/2010/main" val="00B050" mc:Ignorable=""/>
                </a:solidFill>
              </a:rPr>
              <a:t>での</a:t>
            </a:r>
            <a:r>
              <a:rPr lang="ja-JP" altLang="en-US" sz="2400" dirty="0" smtClean="0">
                <a:solidFill>
                  <a:srgbClr xmlns:mc="http://schemas.openxmlformats.org/markup-compatibility/2006" xmlns:a14="http://schemas.microsoft.com/office/drawing/2010/main" val="00B050" mc:Ignorable=""/>
                </a:solidFill>
              </a:rPr>
              <a:t>回避方法</a:t>
            </a:r>
            <a:endParaRPr kumimoji="1" lang="ja-JP" altLang="en-US" sz="2400" dirty="0">
              <a:solidFill>
                <a:srgbClr xmlns:mc="http://schemas.openxmlformats.org/markup-compatibility/2006" xmlns:a14="http://schemas.microsoft.com/office/drawing/2010/main" val="00B050" mc:Ignorable="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3432" y="1748611"/>
            <a:ext cx="8123409" cy="4365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グループ化 10"/>
          <p:cNvGrpSpPr/>
          <p:nvPr/>
        </p:nvGrpSpPr>
        <p:grpSpPr>
          <a:xfrm>
            <a:off x="147086" y="3097619"/>
            <a:ext cx="3721396" cy="1910318"/>
            <a:chOff x="147086" y="3097619"/>
            <a:chExt cx="3721396" cy="1910318"/>
          </a:xfrm>
        </p:grpSpPr>
        <p:sp>
          <p:nvSpPr>
            <p:cNvPr id="6" name="角丸四角形 5"/>
            <p:cNvSpPr/>
            <p:nvPr/>
          </p:nvSpPr>
          <p:spPr bwMode="auto">
            <a:xfrm>
              <a:off x="942753" y="3097619"/>
              <a:ext cx="1183759" cy="177209"/>
            </a:xfrm>
            <a:prstGeom prst="roundRect">
              <a:avLst/>
            </a:prstGeom>
            <a:noFill/>
            <a:ln>
              <a:solidFill>
                <a:srgbClr xmlns:mc="http://schemas.openxmlformats.org/markup-compatibility/2006" xmlns:a14="http://schemas.microsoft.com/office/drawing/2010/main" val="FF0000" mc:Ignorable=""/>
              </a:solidFill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1800" b="0" i="0" u="none" strike="noStrike" cap="none" normalizeH="0" baseline="0" dirty="0" smtClean="0">
                <a:ln>
                  <a:noFill/>
                </a:ln>
                <a:solidFill>
                  <a:srgbClr xmlns:mc="http://schemas.openxmlformats.org/markup-compatibility/2006" xmlns:a14="http://schemas.microsoft.com/office/drawing/2010/main" val="FF0000" mc:Ignorable=""/>
                </a:solidFill>
                <a:effectLst/>
                <a:latin typeface="Arial" charset="0"/>
              </a:endParaRPr>
            </a:p>
          </p:txBody>
        </p:sp>
        <p:sp>
          <p:nvSpPr>
            <p:cNvPr id="8" name="角丸四角形吹き出し 7"/>
            <p:cNvSpPr/>
            <p:nvPr/>
          </p:nvSpPr>
          <p:spPr bwMode="auto">
            <a:xfrm>
              <a:off x="147086" y="4061637"/>
              <a:ext cx="3721396" cy="946300"/>
            </a:xfrm>
            <a:prstGeom prst="wedgeRoundRectCallout">
              <a:avLst>
                <a:gd name="adj1" fmla="val -24647"/>
                <a:gd name="adj2" fmla="val -122713"/>
                <a:gd name="adj3" fmla="val 16667"/>
              </a:avLst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ja-JP" sz="1800" b="1" i="0" u="none" strike="noStrike" normalizeH="0" baseline="0" dirty="0" smtClean="0">
                <a:ln w="1905"/>
                <a:solidFill>
                  <a:srgbClr xmlns:mc="http://schemas.openxmlformats.org/markup-compatibility/2006" xmlns:a14="http://schemas.microsoft.com/office/drawing/2010/main" val="FF0000" mc:Ignorable=""/>
                </a:solidFill>
                <a:effectLst>
                  <a:innerShdw blurRad="69850" dist="43180" dir="5400000">
                    <a:srgbClr xmlns:mc="http://schemas.openxmlformats.org/markup-compatibility/2006" xmlns:a14="http://schemas.microsoft.com/office/drawing/2010/main" val="000000" mc:Ignorable="">
                      <a:alpha val="65000"/>
                    </a:srgbClr>
                  </a:innerShdw>
                </a:effectLst>
                <a:latin typeface="メイリオ" pitchFamily="50" charset="-128"/>
                <a:ea typeface="メイリオ" pitchFamily="50" charset="-128"/>
              </a:endParaRP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altLang="ja-JP" sz="1600" b="1" dirty="0" smtClean="0">
                <a:ln w="1905"/>
                <a:solidFill>
                  <a:srgbClr xmlns:mc="http://schemas.openxmlformats.org/markup-compatibility/2006" xmlns:a14="http://schemas.microsoft.com/office/drawing/2010/main" val="FF0000" mc:Ignorable=""/>
                </a:solidFill>
                <a:effectLst>
                  <a:innerShdw blurRad="69850" dist="43180" dir="5400000">
                    <a:srgbClr xmlns:mc="http://schemas.openxmlformats.org/markup-compatibility/2006" xmlns:a14="http://schemas.microsoft.com/office/drawing/2010/main" val="000000" mc:Ignorable="">
                      <a:alpha val="65000"/>
                    </a:srgbClr>
                  </a:innerShdw>
                </a:effectLst>
                <a:latin typeface="メイリオ" pitchFamily="50" charset="-128"/>
                <a:ea typeface="メイリオ" pitchFamily="50" charset="-128"/>
              </a:endParaRPr>
            </a:p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ja-JP" sz="1600" b="1" i="0" u="none" strike="noStrike" normalizeH="0" baseline="0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xmlns:mc="http://schemas.openxmlformats.org/markup-compatibility/2006" xmlns:a14="http://schemas.microsoft.com/office/drawing/2010/main" val="000000" mc:Ignorable="">
                      <a:alpha val="65000"/>
                    </a:srgbClr>
                  </a:innerShdw>
                </a:effectLst>
                <a:latin typeface="メイリオ" pitchFamily="50" charset="-128"/>
                <a:ea typeface="メイリオ" pitchFamily="50" charset="-128"/>
              </a:endParaRP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ja-JP" sz="1600" b="1" i="0" u="none" strike="noStrike" normalizeH="0" baseline="0" dirty="0" smtClean="0">
                  <a:ln w="1905"/>
                  <a:solidFill>
                    <a:srgbClr xmlns:mc="http://schemas.openxmlformats.org/markup-compatibility/2006" xmlns:a14="http://schemas.microsoft.com/office/drawing/2010/main" val="FF0000" mc:Ignorable=""/>
                  </a:solidFill>
                  <a:effectLst>
                    <a:innerShdw blurRad="69850" dist="43180" dir="5400000">
                      <a:srgbClr xmlns:mc="http://schemas.openxmlformats.org/markup-compatibility/2006" xmlns:a14="http://schemas.microsoft.com/office/drawing/2010/main" val="000000" mc:Ignorable="">
                        <a:alpha val="65000"/>
                      </a:srgbClr>
                    </a:innerShdw>
                  </a:effectLst>
                  <a:latin typeface="メイリオ" pitchFamily="50" charset="-128"/>
                  <a:ea typeface="メイリオ" pitchFamily="50" charset="-128"/>
                </a:rPr>
                <a:t>[</a:t>
              </a:r>
              <a:r>
                <a:rPr kumimoji="0" lang="ja-JP" altLang="en-US" sz="1600" b="1" i="0" u="none" strike="noStrike" normalizeH="0" baseline="0" dirty="0" smtClean="0">
                  <a:ln w="1905"/>
                  <a:solidFill>
                    <a:srgbClr xmlns:mc="http://schemas.openxmlformats.org/markup-compatibility/2006" xmlns:a14="http://schemas.microsoft.com/office/drawing/2010/main" val="FF0000" mc:Ignorable=""/>
                  </a:solidFill>
                  <a:effectLst>
                    <a:innerShdw blurRad="69850" dist="43180" dir="5400000">
                      <a:srgbClr xmlns:mc="http://schemas.openxmlformats.org/markup-compatibility/2006" xmlns:a14="http://schemas.microsoft.com/office/drawing/2010/main" val="000000" mc:Ignorable="">
                        <a:alpha val="65000"/>
                      </a:srgbClr>
                    </a:innerShdw>
                  </a:effectLst>
                  <a:latin typeface="メイリオ" pitchFamily="50" charset="-128"/>
                  <a:ea typeface="メイリオ" pitchFamily="50" charset="-128"/>
                </a:rPr>
                <a:t>組織の構成</a:t>
              </a:r>
              <a:r>
                <a:rPr kumimoji="0" lang="en-US" altLang="ja-JP" sz="1600" b="1" i="0" u="none" strike="noStrike" normalizeH="0" baseline="0" dirty="0" smtClean="0">
                  <a:ln w="1905"/>
                  <a:solidFill>
                    <a:srgbClr xmlns:mc="http://schemas.openxmlformats.org/markup-compatibility/2006" xmlns:a14="http://schemas.microsoft.com/office/drawing/2010/main" val="FF0000" mc:Ignorable=""/>
                  </a:solidFill>
                  <a:effectLst>
                    <a:innerShdw blurRad="69850" dist="43180" dir="5400000">
                      <a:srgbClr xmlns:mc="http://schemas.openxmlformats.org/markup-compatibility/2006" xmlns:a14="http://schemas.microsoft.com/office/drawing/2010/main" val="000000" mc:Ignorable="">
                        <a:alpha val="65000"/>
                      </a:srgbClr>
                    </a:innerShdw>
                  </a:effectLst>
                  <a:latin typeface="メイリオ" pitchFamily="50" charset="-128"/>
                  <a:ea typeface="メイリオ" pitchFamily="50" charset="-128"/>
                </a:rPr>
                <a:t>]-[</a:t>
              </a:r>
              <a:r>
                <a:rPr kumimoji="0" lang="ja-JP" altLang="en-US" sz="1600" b="1" i="0" u="none" strike="noStrike" normalizeH="0" baseline="0" dirty="0" smtClean="0">
                  <a:ln w="1905"/>
                  <a:solidFill>
                    <a:srgbClr xmlns:mc="http://schemas.openxmlformats.org/markup-compatibility/2006" xmlns:a14="http://schemas.microsoft.com/office/drawing/2010/main" val="FF0000" mc:Ignorable=""/>
                  </a:solidFill>
                  <a:effectLst>
                    <a:innerShdw blurRad="69850" dist="43180" dir="5400000">
                      <a:srgbClr xmlns:mc="http://schemas.openxmlformats.org/markup-compatibility/2006" xmlns:a14="http://schemas.microsoft.com/office/drawing/2010/main" val="000000" mc:Ignorable="">
                        <a:alpha val="65000"/>
                      </a:srgbClr>
                    </a:innerShdw>
                  </a:effectLst>
                  <a:latin typeface="メイリオ" pitchFamily="50" charset="-128"/>
                  <a:ea typeface="メイリオ" pitchFamily="50" charset="-128"/>
                </a:rPr>
                <a:t>ハブ トランスポート</a:t>
              </a:r>
              <a:r>
                <a:rPr kumimoji="0" lang="en-US" altLang="ja-JP" sz="1600" b="1" i="0" u="none" strike="noStrike" normalizeH="0" baseline="0" dirty="0" smtClean="0">
                  <a:ln w="1905"/>
                  <a:solidFill>
                    <a:srgbClr xmlns:mc="http://schemas.openxmlformats.org/markup-compatibility/2006" xmlns:a14="http://schemas.microsoft.com/office/drawing/2010/main" val="FF0000" mc:Ignorable=""/>
                  </a:solidFill>
                  <a:effectLst>
                    <a:innerShdw blurRad="69850" dist="43180" dir="5400000">
                      <a:srgbClr xmlns:mc="http://schemas.openxmlformats.org/markup-compatibility/2006" xmlns:a14="http://schemas.microsoft.com/office/drawing/2010/main" val="000000" mc:Ignorable="">
                        <a:alpha val="65000"/>
                      </a:srgbClr>
                    </a:innerShdw>
                  </a:effectLst>
                  <a:latin typeface="メイリオ" pitchFamily="50" charset="-128"/>
                  <a:ea typeface="メイリオ" pitchFamily="50" charset="-128"/>
                </a:rPr>
                <a:t>]</a:t>
              </a:r>
              <a:r>
                <a:rPr kumimoji="0" lang="ja-JP" altLang="en-US" sz="1600" b="1" i="0" u="none" strike="noStrike" normalizeH="0" dirty="0" smtClean="0">
                  <a:ln w="1905"/>
                  <a:solidFill>
                    <a:srgbClr xmlns:mc="http://schemas.openxmlformats.org/markup-compatibility/2006" xmlns:a14="http://schemas.microsoft.com/office/drawing/2010/main" val="FF0000" mc:Ignorable=""/>
                  </a:solidFill>
                  <a:effectLst>
                    <a:innerShdw blurRad="69850" dist="43180" dir="5400000">
                      <a:srgbClr xmlns:mc="http://schemas.openxmlformats.org/markup-compatibility/2006" xmlns:a14="http://schemas.microsoft.com/office/drawing/2010/main" val="000000" mc:Ignorable="">
                        <a:alpha val="65000"/>
                      </a:srgbClr>
                    </a:innerShdw>
                  </a:effectLst>
                  <a:latin typeface="メイリオ" pitchFamily="50" charset="-128"/>
                  <a:ea typeface="メイリオ" pitchFamily="50" charset="-128"/>
                </a:rPr>
                <a:t> </a:t>
              </a:r>
              <a:endParaRPr kumimoji="0" lang="en-US" altLang="ja-JP" sz="1600" b="1" i="0" u="none" strike="noStrike" normalizeH="0" dirty="0" smtClean="0">
                <a:ln w="1905"/>
                <a:solidFill>
                  <a:srgbClr xmlns:mc="http://schemas.openxmlformats.org/markup-compatibility/2006" xmlns:a14="http://schemas.microsoft.com/office/drawing/2010/main" val="FF0000" mc:Ignorable=""/>
                </a:solidFill>
                <a:effectLst>
                  <a:innerShdw blurRad="69850" dist="43180" dir="5400000">
                    <a:srgbClr xmlns:mc="http://schemas.openxmlformats.org/markup-compatibility/2006" xmlns:a14="http://schemas.microsoft.com/office/drawing/2010/main" val="000000" mc:Ignorable="">
                      <a:alpha val="65000"/>
                    </a:srgbClr>
                  </a:innerShdw>
                </a:effectLst>
                <a:latin typeface="メイリオ" pitchFamily="50" charset="-128"/>
                <a:ea typeface="メイリオ" pitchFamily="50" charset="-128"/>
              </a:endParaRP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ja-JP" altLang="en-US" sz="1600" b="1" dirty="0" smtClean="0">
                  <a:ln w="1905"/>
                  <a:solidFill>
                    <a:schemeClr val="accent2">
                      <a:lumMod val="50000"/>
                    </a:schemeClr>
                  </a:solidFill>
                  <a:effectLst>
                    <a:innerShdw blurRad="69850" dist="43180" dir="5400000">
                      <a:srgbClr xmlns:mc="http://schemas.openxmlformats.org/markup-compatibility/2006" xmlns:a14="http://schemas.microsoft.com/office/drawing/2010/main" val="000000" mc:Ignorable="">
                        <a:alpha val="65000"/>
                      </a:srgbClr>
                    </a:innerShdw>
                  </a:effectLst>
                  <a:latin typeface="メイリオ" pitchFamily="50" charset="-128"/>
                  <a:ea typeface="メイリオ" pitchFamily="50" charset="-128"/>
                </a:rPr>
                <a:t>を選択</a:t>
              </a:r>
              <a:r>
                <a:rPr kumimoji="0" lang="ja-JP" altLang="en-US" sz="1600" b="1" i="0" u="none" strike="noStrike" normalizeH="0" baseline="0" dirty="0" smtClean="0">
                  <a:ln w="1905"/>
                  <a:solidFill>
                    <a:schemeClr val="accent2">
                      <a:lumMod val="50000"/>
                    </a:schemeClr>
                  </a:solidFill>
                  <a:effectLst>
                    <a:innerShdw blurRad="69850" dist="43180" dir="5400000">
                      <a:srgbClr xmlns:mc="http://schemas.openxmlformats.org/markup-compatibility/2006" xmlns:a14="http://schemas.microsoft.com/office/drawing/2010/main" val="000000" mc:Ignorable="">
                        <a:alpha val="65000"/>
                      </a:srgbClr>
                    </a:innerShdw>
                  </a:effectLst>
                  <a:latin typeface="メイリオ" pitchFamily="50" charset="-128"/>
                  <a:ea typeface="メイリオ" pitchFamily="50" charset="-128"/>
                </a:rPr>
                <a:t> </a:t>
              </a:r>
              <a:endParaRPr kumimoji="0" lang="en-US" altLang="ja-JP" sz="1600" b="1" i="0" u="none" strike="noStrike" normalizeH="0" baseline="0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xmlns:mc="http://schemas.openxmlformats.org/markup-compatibility/2006" xmlns:a14="http://schemas.microsoft.com/office/drawing/2010/main" val="000000" mc:Ignorable="">
                      <a:alpha val="65000"/>
                    </a:srgbClr>
                  </a:innerShdw>
                </a:effectLst>
                <a:latin typeface="メイリオ" pitchFamily="50" charset="-128"/>
                <a:ea typeface="メイリオ" pitchFamily="50" charset="-128"/>
              </a:endParaRPr>
            </a:p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ja-JP" sz="1600" b="1" i="0" u="none" strike="noStrike" normalizeH="0" baseline="0" dirty="0" smtClean="0">
                <a:ln w="1905"/>
                <a:solidFill>
                  <a:srgbClr xmlns:mc="http://schemas.openxmlformats.org/markup-compatibility/2006" xmlns:a14="http://schemas.microsoft.com/office/drawing/2010/main" val="FF0000" mc:Ignorable=""/>
                </a:solidFill>
                <a:effectLst>
                  <a:innerShdw blurRad="69850" dist="43180" dir="5400000">
                    <a:srgbClr xmlns:mc="http://schemas.openxmlformats.org/markup-compatibility/2006" xmlns:a14="http://schemas.microsoft.com/office/drawing/2010/main" val="000000" mc:Ignorable="">
                      <a:alpha val="65000"/>
                    </a:srgbClr>
                  </a:innerShdw>
                </a:effectLst>
                <a:latin typeface="メイリオ" pitchFamily="50" charset="-128"/>
                <a:ea typeface="メイリオ" pitchFamily="50" charset="-128"/>
              </a:endParaRPr>
            </a:p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ja-JP" sz="1600" b="1" i="0" u="none" strike="noStrike" normalizeH="0" baseline="0" dirty="0" smtClean="0">
                <a:ln w="1905"/>
                <a:solidFill>
                  <a:srgbClr xmlns:mc="http://schemas.openxmlformats.org/markup-compatibility/2006" xmlns:a14="http://schemas.microsoft.com/office/drawing/2010/main" val="FF0000" mc:Ignorable=""/>
                </a:solidFill>
                <a:effectLst>
                  <a:innerShdw blurRad="69850" dist="43180" dir="5400000">
                    <a:srgbClr xmlns:mc="http://schemas.openxmlformats.org/markup-compatibility/2006" xmlns:a14="http://schemas.microsoft.com/office/drawing/2010/main" val="000000" mc:Ignorable="">
                      <a:alpha val="65000"/>
                    </a:srgbClr>
                  </a:innerShdw>
                </a:effectLst>
                <a:latin typeface="メイリオ" pitchFamily="50" charset="-128"/>
                <a:ea typeface="メイリオ" pitchFamily="50" charset="-128"/>
              </a:endParaRPr>
            </a:p>
          </p:txBody>
        </p:sp>
      </p:grpSp>
      <p:grpSp>
        <p:nvGrpSpPr>
          <p:cNvPr id="4" name="グループ化 12"/>
          <p:cNvGrpSpPr/>
          <p:nvPr/>
        </p:nvGrpSpPr>
        <p:grpSpPr>
          <a:xfrm>
            <a:off x="2527005" y="1632473"/>
            <a:ext cx="3656991" cy="1482866"/>
            <a:chOff x="2527005" y="1632473"/>
            <a:chExt cx="3656991" cy="1482866"/>
          </a:xfrm>
        </p:grpSpPr>
        <p:sp>
          <p:nvSpPr>
            <p:cNvPr id="7" name="角丸四角形 6"/>
            <p:cNvSpPr/>
            <p:nvPr/>
          </p:nvSpPr>
          <p:spPr bwMode="auto">
            <a:xfrm>
              <a:off x="2527005" y="2927497"/>
              <a:ext cx="1332614" cy="187842"/>
            </a:xfrm>
            <a:prstGeom prst="roundRect">
              <a:avLst/>
            </a:prstGeom>
            <a:noFill/>
            <a:ln>
              <a:solidFill>
                <a:srgbClr xmlns:mc="http://schemas.openxmlformats.org/markup-compatibility/2006" xmlns:a14="http://schemas.microsoft.com/office/drawing/2010/main" val="FF0000" mc:Ignorable=""/>
              </a:solidFill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1800" b="0" i="0" u="none" strike="noStrike" cap="none" normalizeH="0" baseline="0" dirty="0" smtClean="0">
                <a:ln>
                  <a:noFill/>
                </a:ln>
                <a:solidFill>
                  <a:srgbClr xmlns:mc="http://schemas.openxmlformats.org/markup-compatibility/2006" xmlns:a14="http://schemas.microsoft.com/office/drawing/2010/main" val="FF0000" mc:Ignorable=""/>
                </a:solidFill>
                <a:effectLst/>
                <a:latin typeface="Arial" charset="0"/>
              </a:endParaRPr>
            </a:p>
          </p:txBody>
        </p:sp>
        <p:sp>
          <p:nvSpPr>
            <p:cNvPr id="12" name="角丸四角形吹き出し 11"/>
            <p:cNvSpPr/>
            <p:nvPr/>
          </p:nvSpPr>
          <p:spPr bwMode="auto">
            <a:xfrm>
              <a:off x="3150025" y="1632473"/>
              <a:ext cx="3033971" cy="794657"/>
            </a:xfrm>
            <a:prstGeom prst="wedgeRoundRectCallout">
              <a:avLst>
                <a:gd name="adj1" fmla="val -35569"/>
                <a:gd name="adj2" fmla="val 96664"/>
                <a:gd name="adj3" fmla="val 16667"/>
              </a:avLst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r>
                <a:rPr lang="ja-JP" altLang="en-US" b="1" dirty="0" smtClean="0">
                  <a:ln w="1905"/>
                  <a:solidFill>
                    <a:srgbClr xmlns:mc="http://schemas.openxmlformats.org/markup-compatibility/2006" xmlns:a14="http://schemas.microsoft.com/office/drawing/2010/main" val="FF0000" mc:Ignorable=""/>
                  </a:solidFill>
                  <a:effectLst>
                    <a:innerShdw blurRad="69850" dist="43180" dir="5400000">
                      <a:srgbClr xmlns:mc="http://schemas.openxmlformats.org/markup-compatibility/2006" xmlns:a14="http://schemas.microsoft.com/office/drawing/2010/main" val="000000" mc:Ignorable="">
                        <a:alpha val="65000"/>
                      </a:srgbClr>
                    </a:innerShdw>
                  </a:effectLst>
                  <a:latin typeface="メイリオ" pitchFamily="50" charset="-128"/>
                  <a:ea typeface="メイリオ" pitchFamily="50" charset="-128"/>
                </a:rPr>
                <a:t>リモート ドメイン</a:t>
              </a:r>
              <a:r>
                <a:rPr lang="ja-JP" altLang="en-US" b="1" dirty="0" smtClean="0">
                  <a:ln w="1905"/>
                  <a:solidFill>
                    <a:schemeClr val="accent2">
                      <a:lumMod val="50000"/>
                    </a:schemeClr>
                  </a:solidFill>
                  <a:effectLst>
                    <a:innerShdw blurRad="69850" dist="43180" dir="5400000">
                      <a:srgbClr xmlns:mc="http://schemas.openxmlformats.org/markup-compatibility/2006" xmlns:a14="http://schemas.microsoft.com/office/drawing/2010/main" val="000000" mc:Ignorable="">
                        <a:alpha val="65000"/>
                      </a:srgbClr>
                    </a:innerShdw>
                  </a:effectLst>
                  <a:latin typeface="メイリオ" pitchFamily="50" charset="-128"/>
                  <a:ea typeface="メイリオ" pitchFamily="50" charset="-128"/>
                </a:rPr>
                <a:t>を選択 </a:t>
              </a:r>
              <a:endParaRPr lang="en-US" altLang="ja-JP" b="1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xmlns:mc="http://schemas.openxmlformats.org/markup-compatibility/2006" xmlns:a14="http://schemas.microsoft.com/office/drawing/2010/main" val="000000" mc:Ignorable="">
                      <a:alpha val="65000"/>
                    </a:srgbClr>
                  </a:innerShdw>
                </a:effectLst>
                <a:latin typeface="メイリオ" pitchFamily="50" charset="-128"/>
                <a:ea typeface="メイリオ" pitchFamily="50" charset="-128"/>
              </a:endParaRPr>
            </a:p>
          </p:txBody>
        </p:sp>
      </p:grpSp>
      <p:grpSp>
        <p:nvGrpSpPr>
          <p:cNvPr id="5" name="グループ化 14"/>
          <p:cNvGrpSpPr/>
          <p:nvPr/>
        </p:nvGrpSpPr>
        <p:grpSpPr>
          <a:xfrm>
            <a:off x="2649532" y="3297104"/>
            <a:ext cx="5771454" cy="1572608"/>
            <a:chOff x="2649532" y="3297104"/>
            <a:chExt cx="5771454" cy="1572608"/>
          </a:xfrm>
        </p:grpSpPr>
        <p:sp>
          <p:nvSpPr>
            <p:cNvPr id="9" name="角丸四角形 8"/>
            <p:cNvSpPr/>
            <p:nvPr/>
          </p:nvSpPr>
          <p:spPr bwMode="auto">
            <a:xfrm>
              <a:off x="2649532" y="3297104"/>
              <a:ext cx="2891297" cy="175439"/>
            </a:xfrm>
            <a:prstGeom prst="roundRect">
              <a:avLst/>
            </a:prstGeom>
            <a:noFill/>
            <a:ln>
              <a:solidFill>
                <a:srgbClr xmlns:mc="http://schemas.openxmlformats.org/markup-compatibility/2006" xmlns:a14="http://schemas.microsoft.com/office/drawing/2010/main" val="FF0000" mc:Ignorable=""/>
              </a:solidFill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1800" b="0" i="0" u="none" strike="noStrike" cap="none" normalizeH="0" baseline="0" dirty="0" smtClean="0">
                <a:ln>
                  <a:noFill/>
                </a:ln>
                <a:solidFill>
                  <a:srgbClr xmlns:mc="http://schemas.openxmlformats.org/markup-compatibility/2006" xmlns:a14="http://schemas.microsoft.com/office/drawing/2010/main" val="FF0000" mc:Ignorable=""/>
                </a:solidFill>
                <a:effectLst/>
                <a:latin typeface="Arial" charset="0"/>
              </a:endParaRPr>
            </a:p>
          </p:txBody>
        </p:sp>
        <p:sp>
          <p:nvSpPr>
            <p:cNvPr id="14" name="角丸四角形吹き出し 13"/>
            <p:cNvSpPr/>
            <p:nvPr/>
          </p:nvSpPr>
          <p:spPr bwMode="auto">
            <a:xfrm>
              <a:off x="4539954" y="4012019"/>
              <a:ext cx="3881032" cy="857693"/>
            </a:xfrm>
            <a:prstGeom prst="wedgeRoundRectCallout">
              <a:avLst>
                <a:gd name="adj1" fmla="val -41226"/>
                <a:gd name="adj2" fmla="val -96432"/>
                <a:gd name="adj3" fmla="val 16667"/>
              </a:avLst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ja-JP" sz="1800" b="1" i="0" u="none" strike="noStrike" normalizeH="0" baseline="0" dirty="0" smtClean="0">
                <a:ln w="1905"/>
                <a:solidFill>
                  <a:srgbClr xmlns:mc="http://schemas.openxmlformats.org/markup-compatibility/2006" xmlns:a14="http://schemas.microsoft.com/office/drawing/2010/main" val="FF0000" mc:Ignorable=""/>
                </a:solidFill>
                <a:effectLst>
                  <a:innerShdw blurRad="69850" dist="43180" dir="5400000">
                    <a:srgbClr xmlns:mc="http://schemas.openxmlformats.org/markup-compatibility/2006" xmlns:a14="http://schemas.microsoft.com/office/drawing/2010/main" val="000000" mc:Ignorable="">
                      <a:alpha val="65000"/>
                    </a:srgbClr>
                  </a:innerShdw>
                </a:effectLst>
                <a:latin typeface="メイリオ" pitchFamily="50" charset="-128"/>
                <a:ea typeface="メイリオ" pitchFamily="50" charset="-128"/>
              </a:endParaRP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altLang="ja-JP" sz="1600" b="1" dirty="0" smtClean="0">
                <a:ln w="1905"/>
                <a:solidFill>
                  <a:srgbClr xmlns:mc="http://schemas.openxmlformats.org/markup-compatibility/2006" xmlns:a14="http://schemas.microsoft.com/office/drawing/2010/main" val="FF0000" mc:Ignorable=""/>
                </a:solidFill>
                <a:effectLst>
                  <a:innerShdw blurRad="69850" dist="43180" dir="5400000">
                    <a:srgbClr xmlns:mc="http://schemas.openxmlformats.org/markup-compatibility/2006" xmlns:a14="http://schemas.microsoft.com/office/drawing/2010/main" val="000000" mc:Ignorable="">
                      <a:alpha val="65000"/>
                    </a:srgbClr>
                  </a:innerShdw>
                </a:effectLst>
                <a:latin typeface="メイリオ" pitchFamily="50" charset="-128"/>
                <a:ea typeface="メイリオ" pitchFamily="50" charset="-128"/>
              </a:endParaRPr>
            </a:p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ja-JP" altLang="en-US" sz="1600" b="1" dirty="0" smtClean="0">
                  <a:ln w="1905"/>
                  <a:solidFill>
                    <a:srgbClr xmlns:mc="http://schemas.openxmlformats.org/markup-compatibility/2006" xmlns:a14="http://schemas.microsoft.com/office/drawing/2010/main" val="FF0000" mc:Ignorable=""/>
                  </a:solidFill>
                  <a:effectLst>
                    <a:innerShdw blurRad="69850" dist="43180" dir="5400000">
                      <a:srgbClr xmlns:mc="http://schemas.openxmlformats.org/markup-compatibility/2006" xmlns:a14="http://schemas.microsoft.com/office/drawing/2010/main" val="000000" mc:Ignorable="">
                        <a:alpha val="65000"/>
                      </a:srgbClr>
                    </a:innerShdw>
                  </a:effectLst>
                  <a:latin typeface="メイリオ" pitchFamily="50" charset="-128"/>
                  <a:ea typeface="メイリオ" pitchFamily="50" charset="-128"/>
                </a:rPr>
                <a:t>対象のドメイン</a:t>
              </a:r>
              <a:r>
                <a:rPr kumimoji="0" lang="ja-JP" altLang="en-US" sz="1600" b="1" i="0" u="none" strike="noStrike" normalizeH="0" baseline="0" dirty="0" smtClean="0">
                  <a:ln w="1905"/>
                  <a:solidFill>
                    <a:srgbClr xmlns:mc="http://schemas.openxmlformats.org/markup-compatibility/2006" xmlns:a14="http://schemas.microsoft.com/office/drawing/2010/main" val="FF0000" mc:Ignorable=""/>
                  </a:solidFill>
                  <a:effectLst>
                    <a:innerShdw blurRad="69850" dist="43180" dir="5400000">
                      <a:srgbClr xmlns:mc="http://schemas.openxmlformats.org/markup-compatibility/2006" xmlns:a14="http://schemas.microsoft.com/office/drawing/2010/main" val="000000" mc:Ignorable="">
                        <a:alpha val="65000"/>
                      </a:srgbClr>
                    </a:innerShdw>
                  </a:effectLst>
                  <a:latin typeface="メイリオ" pitchFamily="50" charset="-128"/>
                  <a:ea typeface="メイリオ" pitchFamily="50" charset="-128"/>
                </a:rPr>
                <a:t> </a:t>
              </a:r>
              <a:r>
                <a:rPr lang="ja-JP" altLang="en-US" sz="1600" b="1" dirty="0" smtClean="0">
                  <a:ln w="1905"/>
                  <a:solidFill>
                    <a:schemeClr val="accent2">
                      <a:lumMod val="50000"/>
                    </a:schemeClr>
                  </a:solidFill>
                  <a:effectLst>
                    <a:innerShdw blurRad="69850" dist="43180" dir="5400000">
                      <a:srgbClr xmlns:mc="http://schemas.openxmlformats.org/markup-compatibility/2006" xmlns:a14="http://schemas.microsoft.com/office/drawing/2010/main" val="000000" mc:Ignorable="">
                        <a:alpha val="65000"/>
                      </a:srgbClr>
                    </a:innerShdw>
                  </a:effectLst>
                  <a:latin typeface="メイリオ" pitchFamily="50" charset="-128"/>
                  <a:ea typeface="メイリオ" pitchFamily="50" charset="-128"/>
                </a:rPr>
                <a:t>のプロパティを開く </a:t>
              </a:r>
              <a:endParaRPr kumimoji="0" lang="en-US" altLang="ja-JP" sz="1600" b="1" i="0" u="none" strike="noStrike" normalizeH="0" baseline="0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xmlns:mc="http://schemas.openxmlformats.org/markup-compatibility/2006" xmlns:a14="http://schemas.microsoft.com/office/drawing/2010/main" val="000000" mc:Ignorable="">
                      <a:alpha val="65000"/>
                    </a:srgbClr>
                  </a:innerShdw>
                </a:effectLst>
                <a:latin typeface="メイリオ" pitchFamily="50" charset="-128"/>
                <a:ea typeface="メイリオ" pitchFamily="50" charset="-128"/>
              </a:endParaRPr>
            </a:p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ja-JP" sz="1600" b="1" i="0" u="none" strike="noStrike" normalizeH="0" baseline="0" dirty="0" smtClean="0">
                <a:ln w="1905"/>
                <a:solidFill>
                  <a:srgbClr xmlns:mc="http://schemas.openxmlformats.org/markup-compatibility/2006" xmlns:a14="http://schemas.microsoft.com/office/drawing/2010/main" val="FF0000" mc:Ignorable=""/>
                </a:solidFill>
                <a:effectLst>
                  <a:innerShdw blurRad="69850" dist="43180" dir="5400000">
                    <a:srgbClr xmlns:mc="http://schemas.openxmlformats.org/markup-compatibility/2006" xmlns:a14="http://schemas.microsoft.com/office/drawing/2010/main" val="000000" mc:Ignorable="">
                      <a:alpha val="65000"/>
                    </a:srgbClr>
                  </a:innerShdw>
                </a:effectLst>
                <a:latin typeface="メイリオ" pitchFamily="50" charset="-128"/>
                <a:ea typeface="メイリオ" pitchFamily="50" charset="-128"/>
              </a:endParaRPr>
            </a:p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ja-JP" sz="1600" b="1" i="0" u="none" strike="noStrike" normalizeH="0" baseline="0" dirty="0" smtClean="0">
                <a:ln w="1905"/>
                <a:solidFill>
                  <a:srgbClr xmlns:mc="http://schemas.openxmlformats.org/markup-compatibility/2006" xmlns:a14="http://schemas.microsoft.com/office/drawing/2010/main" val="FF0000" mc:Ignorable=""/>
                </a:solidFill>
                <a:effectLst>
                  <a:innerShdw blurRad="69850" dist="43180" dir="5400000">
                    <a:srgbClr xmlns:mc="http://schemas.openxmlformats.org/markup-compatibility/2006" xmlns:a14="http://schemas.microsoft.com/office/drawing/2010/main" val="000000" mc:Ignorable="">
                      <a:alpha val="65000"/>
                    </a:srgbClr>
                  </a:innerShdw>
                </a:effectLst>
                <a:latin typeface="メイリオ" pitchFamily="50" charset="-128"/>
                <a:ea typeface="メイリオ" pitchFamily="50" charset="-128"/>
              </a:endParaRPr>
            </a:p>
          </p:txBody>
        </p:sp>
      </p:grp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21246" y="1967024"/>
            <a:ext cx="4549405" cy="468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グループ化 18"/>
          <p:cNvGrpSpPr/>
          <p:nvPr/>
        </p:nvGrpSpPr>
        <p:grpSpPr>
          <a:xfrm>
            <a:off x="3058632" y="1821458"/>
            <a:ext cx="4396417" cy="867313"/>
            <a:chOff x="3058632" y="1821458"/>
            <a:chExt cx="4594025" cy="867313"/>
          </a:xfrm>
        </p:grpSpPr>
        <p:sp>
          <p:nvSpPr>
            <p:cNvPr id="17" name="角丸四角形 16"/>
            <p:cNvSpPr/>
            <p:nvPr/>
          </p:nvSpPr>
          <p:spPr bwMode="auto">
            <a:xfrm>
              <a:off x="3058632" y="2247014"/>
              <a:ext cx="864782" cy="219739"/>
            </a:xfrm>
            <a:prstGeom prst="roundRect">
              <a:avLst/>
            </a:prstGeom>
            <a:noFill/>
            <a:ln>
              <a:solidFill>
                <a:srgbClr xmlns:mc="http://schemas.openxmlformats.org/markup-compatibility/2006" xmlns:a14="http://schemas.microsoft.com/office/drawing/2010/main" val="FF0000" mc:Ignorable=""/>
              </a:solidFill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1800" b="0" i="0" u="none" strike="noStrike" cap="none" normalizeH="0" baseline="0" dirty="0" smtClean="0">
                <a:ln>
                  <a:noFill/>
                </a:ln>
                <a:solidFill>
                  <a:srgbClr xmlns:mc="http://schemas.openxmlformats.org/markup-compatibility/2006" xmlns:a14="http://schemas.microsoft.com/office/drawing/2010/main" val="FF0000" mc:Ignorable=""/>
                </a:solidFill>
                <a:effectLst/>
                <a:latin typeface="Arial" charset="0"/>
              </a:endParaRPr>
            </a:p>
          </p:txBody>
        </p:sp>
        <p:sp>
          <p:nvSpPr>
            <p:cNvPr id="18" name="角丸四角形吹き出し 17"/>
            <p:cNvSpPr/>
            <p:nvPr/>
          </p:nvSpPr>
          <p:spPr bwMode="auto">
            <a:xfrm>
              <a:off x="4853869" y="1821458"/>
              <a:ext cx="2798788" cy="867313"/>
            </a:xfrm>
            <a:prstGeom prst="wedgeRoundRectCallout">
              <a:avLst>
                <a:gd name="adj1" fmla="val -78111"/>
                <a:gd name="adj2" fmla="val -1242"/>
                <a:gd name="adj3" fmla="val 16667"/>
              </a:avLst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ja-JP" sz="1800" b="1" i="0" u="none" strike="noStrike" normalizeH="0" baseline="0" dirty="0" smtClean="0">
                <a:ln w="1905"/>
                <a:solidFill>
                  <a:srgbClr xmlns:mc="http://schemas.openxmlformats.org/markup-compatibility/2006" xmlns:a14="http://schemas.microsoft.com/office/drawing/2010/main" val="FF0000" mc:Ignorable=""/>
                </a:solidFill>
                <a:effectLst>
                  <a:innerShdw blurRad="69850" dist="43180" dir="5400000">
                    <a:srgbClr xmlns:mc="http://schemas.openxmlformats.org/markup-compatibility/2006" xmlns:a14="http://schemas.microsoft.com/office/drawing/2010/main" val="000000" mc:Ignorable="">
                      <a:alpha val="65000"/>
                    </a:srgbClr>
                  </a:innerShdw>
                </a:effectLst>
                <a:latin typeface="メイリオ" pitchFamily="50" charset="-128"/>
                <a:ea typeface="メイリオ" pitchFamily="50" charset="-128"/>
              </a:endParaRP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altLang="ja-JP" sz="1600" b="1" dirty="0" smtClean="0">
                <a:ln w="1905"/>
                <a:solidFill>
                  <a:srgbClr xmlns:mc="http://schemas.openxmlformats.org/markup-compatibility/2006" xmlns:a14="http://schemas.microsoft.com/office/drawing/2010/main" val="FF0000" mc:Ignorable=""/>
                </a:solidFill>
                <a:effectLst>
                  <a:innerShdw blurRad="69850" dist="43180" dir="5400000">
                    <a:srgbClr xmlns:mc="http://schemas.openxmlformats.org/markup-compatibility/2006" xmlns:a14="http://schemas.microsoft.com/office/drawing/2010/main" val="000000" mc:Ignorable="">
                      <a:alpha val="65000"/>
                    </a:srgbClr>
                  </a:innerShdw>
                </a:effectLst>
                <a:latin typeface="メイリオ" pitchFamily="50" charset="-128"/>
                <a:ea typeface="メイリオ" pitchFamily="50" charset="-128"/>
              </a:endParaRPr>
            </a:p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en-US" sz="1600" b="1" i="0" u="none" strike="noStrike" normalizeH="0" baseline="0" dirty="0" smtClean="0">
                  <a:ln w="1905"/>
                  <a:solidFill>
                    <a:srgbClr xmlns:mc="http://schemas.openxmlformats.org/markup-compatibility/2006" xmlns:a14="http://schemas.microsoft.com/office/drawing/2010/main" val="FF0000" mc:Ignorable=""/>
                  </a:solidFill>
                  <a:effectLst>
                    <a:innerShdw blurRad="69850" dist="43180" dir="5400000">
                      <a:srgbClr xmlns:mc="http://schemas.openxmlformats.org/markup-compatibility/2006" xmlns:a14="http://schemas.microsoft.com/office/drawing/2010/main" val="000000" mc:Ignorable="">
                        <a:alpha val="65000"/>
                      </a:srgbClr>
                    </a:innerShdw>
                  </a:effectLst>
                  <a:latin typeface="メイリオ" pitchFamily="50" charset="-128"/>
                  <a:ea typeface="メイリオ" pitchFamily="50" charset="-128"/>
                </a:rPr>
                <a:t>メッセージ形式 </a:t>
              </a:r>
              <a:r>
                <a:rPr lang="ja-JP" altLang="en-US" sz="1600" b="1" dirty="0" smtClean="0">
                  <a:ln w="1905"/>
                  <a:solidFill>
                    <a:schemeClr val="accent2">
                      <a:lumMod val="50000"/>
                    </a:schemeClr>
                  </a:solidFill>
                  <a:effectLst>
                    <a:innerShdw blurRad="69850" dist="43180" dir="5400000">
                      <a:srgbClr xmlns:mc="http://schemas.openxmlformats.org/markup-compatibility/2006" xmlns:a14="http://schemas.microsoft.com/office/drawing/2010/main" val="000000" mc:Ignorable="">
                        <a:alpha val="65000"/>
                      </a:srgbClr>
                    </a:innerShdw>
                  </a:effectLst>
                  <a:latin typeface="メイリオ" pitchFamily="50" charset="-128"/>
                  <a:ea typeface="メイリオ" pitchFamily="50" charset="-128"/>
                </a:rPr>
                <a:t>を選択</a:t>
              </a:r>
              <a:r>
                <a:rPr kumimoji="0" lang="ja-JP" altLang="en-US" sz="1600" b="1" i="0" u="none" strike="noStrike" normalizeH="0" baseline="0" dirty="0" smtClean="0">
                  <a:ln w="1905"/>
                  <a:solidFill>
                    <a:schemeClr val="accent2">
                      <a:lumMod val="50000"/>
                    </a:schemeClr>
                  </a:solidFill>
                  <a:effectLst>
                    <a:innerShdw blurRad="69850" dist="43180" dir="5400000">
                      <a:srgbClr xmlns:mc="http://schemas.openxmlformats.org/markup-compatibility/2006" xmlns:a14="http://schemas.microsoft.com/office/drawing/2010/main" val="000000" mc:Ignorable="">
                        <a:alpha val="65000"/>
                      </a:srgbClr>
                    </a:innerShdw>
                  </a:effectLst>
                  <a:latin typeface="メイリオ" pitchFamily="50" charset="-128"/>
                  <a:ea typeface="メイリオ" pitchFamily="50" charset="-128"/>
                </a:rPr>
                <a:t> </a:t>
              </a:r>
              <a:endParaRPr kumimoji="0" lang="en-US" altLang="ja-JP" sz="1600" b="1" i="0" u="none" strike="noStrike" normalizeH="0" baseline="0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xmlns:mc="http://schemas.openxmlformats.org/markup-compatibility/2006" xmlns:a14="http://schemas.microsoft.com/office/drawing/2010/main" val="000000" mc:Ignorable="">
                      <a:alpha val="65000"/>
                    </a:srgbClr>
                  </a:innerShdw>
                </a:effectLst>
                <a:latin typeface="メイリオ" pitchFamily="50" charset="-128"/>
                <a:ea typeface="メイリオ" pitchFamily="50" charset="-128"/>
              </a:endParaRPr>
            </a:p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ja-JP" sz="1600" b="1" i="0" u="none" strike="noStrike" normalizeH="0" baseline="0" dirty="0" smtClean="0">
                <a:ln w="1905"/>
                <a:solidFill>
                  <a:srgbClr xmlns:mc="http://schemas.openxmlformats.org/markup-compatibility/2006" xmlns:a14="http://schemas.microsoft.com/office/drawing/2010/main" val="FF0000" mc:Ignorable=""/>
                </a:solidFill>
                <a:effectLst>
                  <a:innerShdw blurRad="69850" dist="43180" dir="5400000">
                    <a:srgbClr xmlns:mc="http://schemas.openxmlformats.org/markup-compatibility/2006" xmlns:a14="http://schemas.microsoft.com/office/drawing/2010/main" val="000000" mc:Ignorable="">
                      <a:alpha val="65000"/>
                    </a:srgbClr>
                  </a:innerShdw>
                </a:effectLst>
                <a:latin typeface="メイリオ" pitchFamily="50" charset="-128"/>
                <a:ea typeface="メイリオ" pitchFamily="50" charset="-128"/>
              </a:endParaRPr>
            </a:p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ja-JP" sz="1600" b="1" i="0" u="none" strike="noStrike" normalizeH="0" baseline="0" dirty="0" smtClean="0">
                <a:ln w="1905"/>
                <a:solidFill>
                  <a:srgbClr xmlns:mc="http://schemas.openxmlformats.org/markup-compatibility/2006" xmlns:a14="http://schemas.microsoft.com/office/drawing/2010/main" val="FF0000" mc:Ignorable=""/>
                </a:solidFill>
                <a:effectLst>
                  <a:innerShdw blurRad="69850" dist="43180" dir="5400000">
                    <a:srgbClr xmlns:mc="http://schemas.openxmlformats.org/markup-compatibility/2006" xmlns:a14="http://schemas.microsoft.com/office/drawing/2010/main" val="000000" mc:Ignorable="">
                      <a:alpha val="65000"/>
                    </a:srgbClr>
                  </a:innerShdw>
                </a:effectLst>
                <a:latin typeface="メイリオ" pitchFamily="50" charset="-128"/>
                <a:ea typeface="メイリオ" pitchFamily="50" charset="-128"/>
              </a:endParaRPr>
            </a:p>
          </p:txBody>
        </p:sp>
      </p:grpSp>
      <p:grpSp>
        <p:nvGrpSpPr>
          <p:cNvPr id="11" name="グループ化 21"/>
          <p:cNvGrpSpPr/>
          <p:nvPr/>
        </p:nvGrpSpPr>
        <p:grpSpPr>
          <a:xfrm>
            <a:off x="1318416" y="2863704"/>
            <a:ext cx="3562054" cy="1899681"/>
            <a:chOff x="1318416" y="2863704"/>
            <a:chExt cx="3562054" cy="1899681"/>
          </a:xfrm>
        </p:grpSpPr>
        <p:sp>
          <p:nvSpPr>
            <p:cNvPr id="20" name="角丸四角形 19"/>
            <p:cNvSpPr/>
            <p:nvPr/>
          </p:nvSpPr>
          <p:spPr bwMode="auto">
            <a:xfrm>
              <a:off x="2792818" y="4511748"/>
              <a:ext cx="1024270" cy="251637"/>
            </a:xfrm>
            <a:prstGeom prst="roundRect">
              <a:avLst/>
            </a:prstGeom>
            <a:noFill/>
            <a:ln>
              <a:solidFill>
                <a:srgbClr xmlns:mc="http://schemas.openxmlformats.org/markup-compatibility/2006" xmlns:a14="http://schemas.microsoft.com/office/drawing/2010/main" val="FF0000" mc:Ignorable=""/>
              </a:solidFill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1800" b="0" i="0" u="none" strike="noStrike" cap="none" normalizeH="0" baseline="0" dirty="0" smtClean="0">
                <a:ln>
                  <a:noFill/>
                </a:ln>
                <a:solidFill>
                  <a:srgbClr xmlns:mc="http://schemas.openxmlformats.org/markup-compatibility/2006" xmlns:a14="http://schemas.microsoft.com/office/drawing/2010/main" val="FF0000" mc:Ignorable=""/>
                </a:solidFill>
                <a:effectLst/>
                <a:latin typeface="Arial" charset="0"/>
              </a:endParaRPr>
            </a:p>
          </p:txBody>
        </p:sp>
        <p:sp>
          <p:nvSpPr>
            <p:cNvPr id="21" name="角丸四角形吹き出し 20"/>
            <p:cNvSpPr/>
            <p:nvPr/>
          </p:nvSpPr>
          <p:spPr bwMode="auto">
            <a:xfrm>
              <a:off x="1318416" y="2863704"/>
              <a:ext cx="3562054" cy="1059711"/>
            </a:xfrm>
            <a:prstGeom prst="wedgeRoundRectCallout">
              <a:avLst>
                <a:gd name="adj1" fmla="val 7437"/>
                <a:gd name="adj2" fmla="val 87548"/>
                <a:gd name="adj3" fmla="val 16667"/>
              </a:avLst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ja-JP" sz="1800" b="1" i="0" u="none" strike="noStrike" normalizeH="0" baseline="0" dirty="0" smtClean="0">
                <a:ln w="1905"/>
                <a:solidFill>
                  <a:srgbClr xmlns:mc="http://schemas.openxmlformats.org/markup-compatibility/2006" xmlns:a14="http://schemas.microsoft.com/office/drawing/2010/main" val="FF0000" mc:Ignorable=""/>
                </a:solidFill>
                <a:effectLst>
                  <a:innerShdw blurRad="69850" dist="43180" dir="5400000">
                    <a:srgbClr xmlns:mc="http://schemas.openxmlformats.org/markup-compatibility/2006" xmlns:a14="http://schemas.microsoft.com/office/drawing/2010/main" val="000000" mc:Ignorable="">
                      <a:alpha val="65000"/>
                    </a:srgbClr>
                  </a:innerShdw>
                </a:effectLst>
                <a:latin typeface="メイリオ" pitchFamily="50" charset="-128"/>
                <a:ea typeface="メイリオ" pitchFamily="50" charset="-128"/>
              </a:endParaRP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altLang="ja-JP" sz="1600" b="1" dirty="0" smtClean="0">
                <a:ln w="1905"/>
                <a:solidFill>
                  <a:srgbClr xmlns:mc="http://schemas.openxmlformats.org/markup-compatibility/2006" xmlns:a14="http://schemas.microsoft.com/office/drawing/2010/main" val="FF0000" mc:Ignorable=""/>
                </a:solidFill>
                <a:effectLst>
                  <a:innerShdw blurRad="69850" dist="43180" dir="5400000">
                    <a:srgbClr xmlns:mc="http://schemas.openxmlformats.org/markup-compatibility/2006" xmlns:a14="http://schemas.microsoft.com/office/drawing/2010/main" val="000000" mc:Ignorable="">
                      <a:alpha val="65000"/>
                    </a:srgbClr>
                  </a:innerShdw>
                </a:effectLst>
                <a:latin typeface="メイリオ" pitchFamily="50" charset="-128"/>
                <a:ea typeface="メイリオ" pitchFamily="50" charset="-128"/>
              </a:endParaRPr>
            </a:p>
            <a:p>
              <a:pPr algn="ctr"/>
              <a:r>
                <a:rPr lang="en-US" altLang="ja-JP" sz="1600" b="1" dirty="0" smtClean="0">
                  <a:ln w="1905"/>
                  <a:solidFill>
                    <a:srgbClr xmlns:mc="http://schemas.openxmlformats.org/markup-compatibility/2006" xmlns:a14="http://schemas.microsoft.com/office/drawing/2010/main" val="FF0000" mc:Ignorable=""/>
                  </a:solidFill>
                  <a:effectLst>
                    <a:innerShdw blurRad="69850" dist="43180" dir="5400000">
                      <a:srgbClr xmlns:mc="http://schemas.openxmlformats.org/markup-compatibility/2006" xmlns:a14="http://schemas.microsoft.com/office/drawing/2010/main" val="000000" mc:Ignorable="">
                        <a:alpha val="65000"/>
                      </a:srgbClr>
                    </a:innerShdw>
                  </a:effectLst>
                  <a:latin typeface="メイリオ" pitchFamily="50" charset="-128"/>
                  <a:ea typeface="メイリオ" pitchFamily="50" charset="-128"/>
                </a:rPr>
                <a:t>Exchange </a:t>
              </a:r>
              <a:r>
                <a:rPr lang="ja-JP" altLang="en-US" sz="1600" b="1" dirty="0" smtClean="0">
                  <a:ln w="1905"/>
                  <a:solidFill>
                    <a:srgbClr xmlns:mc="http://schemas.openxmlformats.org/markup-compatibility/2006" xmlns:a14="http://schemas.microsoft.com/office/drawing/2010/main" val="FF0000" mc:Ignorable=""/>
                  </a:solidFill>
                  <a:effectLst>
                    <a:innerShdw blurRad="69850" dist="43180" dir="5400000">
                      <a:srgbClr xmlns:mc="http://schemas.openxmlformats.org/markup-compatibility/2006" xmlns:a14="http://schemas.microsoft.com/office/drawing/2010/main" val="000000" mc:Ignorable="">
                        <a:alpha val="65000"/>
                      </a:srgbClr>
                    </a:innerShdw>
                  </a:effectLst>
                  <a:latin typeface="メイリオ" pitchFamily="50" charset="-128"/>
                  <a:ea typeface="メイリオ" pitchFamily="50" charset="-128"/>
                </a:rPr>
                <a:t>リッチ テキスト</a:t>
              </a:r>
              <a:r>
                <a:rPr kumimoji="0" lang="ja-JP" altLang="en-US" sz="1600" b="1" i="0" u="none" strike="noStrike" normalizeH="0" baseline="0" dirty="0" smtClean="0">
                  <a:ln w="1905"/>
                  <a:solidFill>
                    <a:srgbClr xmlns:mc="http://schemas.openxmlformats.org/markup-compatibility/2006" xmlns:a14="http://schemas.microsoft.com/office/drawing/2010/main" val="FF0000" mc:Ignorable=""/>
                  </a:solidFill>
                  <a:effectLst>
                    <a:innerShdw blurRad="69850" dist="43180" dir="5400000">
                      <a:srgbClr xmlns:mc="http://schemas.openxmlformats.org/markup-compatibility/2006" xmlns:a14="http://schemas.microsoft.com/office/drawing/2010/main" val="000000" mc:Ignorable="">
                        <a:alpha val="65000"/>
                      </a:srgbClr>
                    </a:innerShdw>
                  </a:effectLst>
                  <a:latin typeface="メイリオ" pitchFamily="50" charset="-128"/>
                  <a:ea typeface="メイリオ" pitchFamily="50" charset="-128"/>
                </a:rPr>
                <a:t>形式 </a:t>
              </a:r>
              <a:r>
                <a:rPr lang="ja-JP" altLang="en-US" sz="1600" b="1" dirty="0" smtClean="0">
                  <a:ln w="1905"/>
                  <a:solidFill>
                    <a:schemeClr val="accent2">
                      <a:lumMod val="50000"/>
                    </a:schemeClr>
                  </a:solidFill>
                  <a:effectLst>
                    <a:innerShdw blurRad="69850" dist="43180" dir="5400000">
                      <a:srgbClr xmlns:mc="http://schemas.openxmlformats.org/markup-compatibility/2006" xmlns:a14="http://schemas.microsoft.com/office/drawing/2010/main" val="000000" mc:Ignorable="">
                        <a:alpha val="65000"/>
                      </a:srgbClr>
                    </a:innerShdw>
                  </a:effectLst>
                  <a:latin typeface="メイリオ" pitchFamily="50" charset="-128"/>
                  <a:ea typeface="メイリオ" pitchFamily="50" charset="-128"/>
                </a:rPr>
                <a:t>を</a:t>
              </a:r>
              <a:endParaRPr kumimoji="0" lang="en-US" altLang="ja-JP" sz="1600" b="1" i="0" u="none" strike="noStrike" normalizeH="0" baseline="0" dirty="0" smtClean="0">
                <a:ln w="1905"/>
                <a:solidFill>
                  <a:srgbClr xmlns:mc="http://schemas.openxmlformats.org/markup-compatibility/2006" xmlns:a14="http://schemas.microsoft.com/office/drawing/2010/main" val="FF0000" mc:Ignorable=""/>
                </a:solidFill>
                <a:effectLst>
                  <a:innerShdw blurRad="69850" dist="43180" dir="5400000">
                    <a:srgbClr xmlns:mc="http://schemas.openxmlformats.org/markup-compatibility/2006" xmlns:a14="http://schemas.microsoft.com/office/drawing/2010/main" val="000000" mc:Ignorable="">
                      <a:alpha val="65000"/>
                    </a:srgbClr>
                  </a:innerShdw>
                </a:effectLst>
                <a:latin typeface="メイリオ" pitchFamily="50" charset="-128"/>
                <a:ea typeface="メイリオ" pitchFamily="50" charset="-128"/>
              </a:endParaRP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en-US" sz="1600" b="1" i="0" u="none" strike="noStrike" normalizeH="0" baseline="0" dirty="0" smtClean="0">
                  <a:ln w="1905"/>
                  <a:solidFill>
                    <a:srgbClr xmlns:mc="http://schemas.openxmlformats.org/markup-compatibility/2006" xmlns:a14="http://schemas.microsoft.com/office/drawing/2010/main" val="FF0000" mc:Ignorable=""/>
                  </a:solidFill>
                  <a:effectLst>
                    <a:innerShdw blurRad="69850" dist="43180" dir="5400000">
                      <a:srgbClr xmlns:mc="http://schemas.openxmlformats.org/markup-compatibility/2006" xmlns:a14="http://schemas.microsoft.com/office/drawing/2010/main" val="000000" mc:Ignorable="">
                        <a:alpha val="65000"/>
                      </a:srgbClr>
                    </a:innerShdw>
                  </a:effectLst>
                  <a:latin typeface="メイリオ" pitchFamily="50" charset="-128"/>
                  <a:ea typeface="メイリオ" pitchFamily="50" charset="-128"/>
                </a:rPr>
                <a:t>使用しない</a:t>
              </a:r>
              <a:r>
                <a:rPr kumimoji="0" lang="ja-JP" altLang="en-US" sz="1600" b="1" i="0" u="none" strike="noStrike" normalizeH="0" dirty="0" smtClean="0">
                  <a:ln w="1905"/>
                  <a:solidFill>
                    <a:srgbClr xmlns:mc="http://schemas.openxmlformats.org/markup-compatibility/2006" xmlns:a14="http://schemas.microsoft.com/office/drawing/2010/main" val="FF0000" mc:Ignorable=""/>
                  </a:solidFill>
                  <a:effectLst>
                    <a:innerShdw blurRad="69850" dist="43180" dir="5400000">
                      <a:srgbClr xmlns:mc="http://schemas.openxmlformats.org/markup-compatibility/2006" xmlns:a14="http://schemas.microsoft.com/office/drawing/2010/main" val="000000" mc:Ignorable="">
                        <a:alpha val="65000"/>
                      </a:srgbClr>
                    </a:innerShdw>
                  </a:effectLst>
                  <a:latin typeface="メイリオ" pitchFamily="50" charset="-128"/>
                  <a:ea typeface="メイリオ" pitchFamily="50" charset="-128"/>
                </a:rPr>
                <a:t> </a:t>
              </a:r>
              <a:r>
                <a:rPr kumimoji="0" lang="ja-JP" altLang="en-US" sz="1600" b="1" i="0" u="none" strike="noStrike" normalizeH="0" baseline="0" dirty="0" smtClean="0">
                  <a:ln w="1905"/>
                  <a:solidFill>
                    <a:schemeClr val="accent2">
                      <a:lumMod val="50000"/>
                    </a:schemeClr>
                  </a:solidFill>
                  <a:effectLst>
                    <a:innerShdw blurRad="69850" dist="43180" dir="5400000">
                      <a:srgbClr xmlns:mc="http://schemas.openxmlformats.org/markup-compatibility/2006" xmlns:a14="http://schemas.microsoft.com/office/drawing/2010/main" val="000000" mc:Ignorable="">
                        <a:alpha val="65000"/>
                      </a:srgbClr>
                    </a:innerShdw>
                  </a:effectLst>
                  <a:latin typeface="メイリオ" pitchFamily="50" charset="-128"/>
                  <a:ea typeface="メイリオ" pitchFamily="50" charset="-128"/>
                </a:rPr>
                <a:t>に変更 </a:t>
              </a:r>
              <a:endParaRPr kumimoji="0" lang="en-US" altLang="ja-JP" sz="1600" b="1" i="0" u="none" strike="noStrike" normalizeH="0" baseline="0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xmlns:mc="http://schemas.openxmlformats.org/markup-compatibility/2006" xmlns:a14="http://schemas.microsoft.com/office/drawing/2010/main" val="000000" mc:Ignorable="">
                      <a:alpha val="65000"/>
                    </a:srgbClr>
                  </a:innerShdw>
                </a:effectLst>
                <a:latin typeface="メイリオ" pitchFamily="50" charset="-128"/>
                <a:ea typeface="メイリオ" pitchFamily="50" charset="-128"/>
              </a:endParaRPr>
            </a:p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ja-JP" sz="1600" b="1" i="0" u="none" strike="noStrike" normalizeH="0" baseline="0" dirty="0" smtClean="0">
                <a:ln w="1905"/>
                <a:solidFill>
                  <a:srgbClr xmlns:mc="http://schemas.openxmlformats.org/markup-compatibility/2006" xmlns:a14="http://schemas.microsoft.com/office/drawing/2010/main" val="FF0000" mc:Ignorable=""/>
                </a:solidFill>
                <a:effectLst>
                  <a:innerShdw blurRad="69850" dist="43180" dir="5400000">
                    <a:srgbClr xmlns:mc="http://schemas.openxmlformats.org/markup-compatibility/2006" xmlns:a14="http://schemas.microsoft.com/office/drawing/2010/main" val="000000" mc:Ignorable="">
                      <a:alpha val="65000"/>
                    </a:srgbClr>
                  </a:innerShdw>
                </a:effectLst>
                <a:latin typeface="メイリオ" pitchFamily="50" charset="-128"/>
                <a:ea typeface="メイリオ" pitchFamily="50" charset="-128"/>
              </a:endParaRPr>
            </a:p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ja-JP" sz="1600" b="1" i="0" u="none" strike="noStrike" normalizeH="0" baseline="0" dirty="0" smtClean="0">
                <a:ln w="1905"/>
                <a:solidFill>
                  <a:srgbClr xmlns:mc="http://schemas.openxmlformats.org/markup-compatibility/2006" xmlns:a14="http://schemas.microsoft.com/office/drawing/2010/main" val="FF0000" mc:Ignorable=""/>
                </a:solidFill>
                <a:effectLst>
                  <a:innerShdw blurRad="69850" dist="43180" dir="5400000">
                    <a:srgbClr xmlns:mc="http://schemas.openxmlformats.org/markup-compatibility/2006" xmlns:a14="http://schemas.microsoft.com/office/drawing/2010/main" val="000000" mc:Ignorable="">
                      <a:alpha val="65000"/>
                    </a:srgbClr>
                  </a:innerShdw>
                </a:effectLst>
                <a:latin typeface="メイリオ" pitchFamily="50" charset="-128"/>
                <a:ea typeface="メイリオ" pitchFamily="50" charset="-128"/>
              </a:endParaRPr>
            </a:p>
          </p:txBody>
        </p:sp>
      </p:grpSp>
      <p:sp>
        <p:nvSpPr>
          <p:cNvPr id="22" name="角丸四角形吹き出し 21"/>
          <p:cNvSpPr/>
          <p:nvPr/>
        </p:nvSpPr>
        <p:spPr bwMode="auto">
          <a:xfrm>
            <a:off x="513708" y="1746608"/>
            <a:ext cx="8373438" cy="1571946"/>
          </a:xfrm>
          <a:prstGeom prst="wedgeRoundRectCallout">
            <a:avLst>
              <a:gd name="adj1" fmla="val -21478"/>
              <a:gd name="adj2" fmla="val 64810"/>
              <a:gd name="adj3" fmla="val 16667"/>
            </a:avLst>
          </a:prstGeom>
          <a:solidFill>
            <a:schemeClr val="accent4"/>
          </a:solidFill>
          <a:ln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Aft>
                <a:spcPts val="0"/>
              </a:spcAft>
            </a:pPr>
            <a:r>
              <a:rPr lang="ja-JP" altLang="en-US" sz="2400" b="1" dirty="0" smtClean="0">
                <a:ln w="1905"/>
                <a:solidFill>
                  <a:srgbClr xmlns:mc="http://schemas.openxmlformats.org/markup-compatibility/2006" xmlns:a14="http://schemas.microsoft.com/office/drawing/2010/main" val="FF0000" mc:Ignorable=""/>
                </a:solidFill>
                <a:effectLst>
                  <a:innerShdw blurRad="69850" dist="43180" dir="5400000">
                    <a:srgbClr xmlns:mc="http://schemas.openxmlformats.org/markup-compatibility/2006" xmlns:a14="http://schemas.microsoft.com/office/drawing/2010/main" val="000000" mc:Ignorable="">
                      <a:alpha val="65000"/>
                    </a:srgbClr>
                  </a:innerShdw>
                </a:effectLst>
                <a:latin typeface="メイリオ" pitchFamily="50" charset="-128"/>
                <a:ea typeface="メイリオ" pitchFamily="50" charset="-128"/>
              </a:rPr>
              <a:t> </a:t>
            </a:r>
            <a:r>
              <a:rPr lang="en-US" altLang="ja-JP" sz="2400" b="1" dirty="0" smtClean="0">
                <a:ln w="1905"/>
                <a:solidFill>
                  <a:srgbClr xmlns:mc="http://schemas.openxmlformats.org/markup-compatibility/2006" xmlns:a14="http://schemas.microsoft.com/office/drawing/2010/main" val="FF0000" mc:Ignorable=""/>
                </a:solidFill>
                <a:effectLst>
                  <a:innerShdw blurRad="69850" dist="43180" dir="5400000">
                    <a:srgbClr xmlns:mc="http://schemas.openxmlformats.org/markup-compatibility/2006" xmlns:a14="http://schemas.microsoft.com/office/drawing/2010/main" val="000000" mc:Ignorable="">
                      <a:alpha val="65000"/>
                    </a:srgbClr>
                  </a:innerShdw>
                </a:effectLst>
                <a:latin typeface="メイリオ" pitchFamily="50" charset="-128"/>
                <a:ea typeface="メイリオ" pitchFamily="50" charset="-128"/>
              </a:rPr>
              <a:t>!! </a:t>
            </a:r>
            <a:r>
              <a:rPr lang="ja-JP" altLang="en-US" sz="2400" b="1" dirty="0" smtClean="0">
                <a:ln w="1905"/>
                <a:solidFill>
                  <a:srgbClr xmlns:mc="http://schemas.openxmlformats.org/markup-compatibility/2006" xmlns:a14="http://schemas.microsoft.com/office/drawing/2010/main" val="FF0000" mc:Ignorable=""/>
                </a:solidFill>
                <a:effectLst>
                  <a:innerShdw blurRad="69850" dist="43180" dir="5400000">
                    <a:srgbClr xmlns:mc="http://schemas.openxmlformats.org/markup-compatibility/2006" xmlns:a14="http://schemas.microsoft.com/office/drawing/2010/main" val="000000" mc:Ignorable="">
                      <a:alpha val="65000"/>
                    </a:srgbClr>
                  </a:innerShdw>
                </a:effectLst>
                <a:latin typeface="メイリオ" pitchFamily="50" charset="-128"/>
                <a:ea typeface="メイリオ" pitchFamily="50" charset="-128"/>
              </a:rPr>
              <a:t>現象回避 </a:t>
            </a:r>
            <a:r>
              <a:rPr lang="en-US" altLang="ja-JP" sz="2400" b="1" dirty="0" smtClean="0">
                <a:ln w="1905"/>
                <a:solidFill>
                  <a:srgbClr xmlns:mc="http://schemas.openxmlformats.org/markup-compatibility/2006" xmlns:a14="http://schemas.microsoft.com/office/drawing/2010/main" val="FF0000" mc:Ignorable=""/>
                </a:solidFill>
                <a:effectLst>
                  <a:innerShdw blurRad="69850" dist="43180" dir="5400000">
                    <a:srgbClr xmlns:mc="http://schemas.openxmlformats.org/markup-compatibility/2006" xmlns:a14="http://schemas.microsoft.com/office/drawing/2010/main" val="000000" mc:Ignorable="">
                      <a:alpha val="65000"/>
                    </a:srgbClr>
                  </a:innerShdw>
                </a:effectLst>
                <a:latin typeface="メイリオ" pitchFamily="50" charset="-128"/>
                <a:ea typeface="メイリオ" pitchFamily="50" charset="-128"/>
              </a:rPr>
              <a:t>!!</a:t>
            </a:r>
          </a:p>
          <a:p>
            <a:pPr algn="ctr">
              <a:spcAft>
                <a:spcPts val="0"/>
              </a:spcAft>
            </a:pPr>
            <a:r>
              <a:rPr lang="ja-JP" alt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xmlns:mc="http://schemas.openxmlformats.org/markup-compatibility/2006" xmlns:a14="http://schemas.microsoft.com/office/drawing/2010/main" val="000000" mc:Ignorable="">
                      <a:alpha val="65000"/>
                    </a:srgbClr>
                  </a:innerShdw>
                </a:effectLst>
                <a:latin typeface="メイリオ" pitchFamily="50" charset="-128"/>
                <a:ea typeface="メイリオ" pitchFamily="50" charset="-128"/>
              </a:rPr>
              <a:t>・対象のドメインに </a:t>
            </a:r>
            <a:r>
              <a:rPr lang="en-US" altLang="ja-JP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xmlns:mc="http://schemas.openxmlformats.org/markup-compatibility/2006" xmlns:a14="http://schemas.microsoft.com/office/drawing/2010/main" val="000000" mc:Ignorable="">
                      <a:alpha val="65000"/>
                    </a:srgbClr>
                  </a:innerShdw>
                </a:effectLst>
                <a:latin typeface="メイリオ" pitchFamily="50" charset="-128"/>
                <a:ea typeface="メイリオ" pitchFamily="50" charset="-128"/>
              </a:rPr>
              <a:t>TNEF </a:t>
            </a:r>
            <a:r>
              <a:rPr lang="ja-JP" alt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xmlns:mc="http://schemas.openxmlformats.org/markup-compatibility/2006" xmlns:a14="http://schemas.microsoft.com/office/drawing/2010/main" val="000000" mc:Ignorable="">
                      <a:alpha val="65000"/>
                    </a:srgbClr>
                  </a:innerShdw>
                </a:effectLst>
                <a:latin typeface="メイリオ" pitchFamily="50" charset="-128"/>
                <a:ea typeface="メイリオ" pitchFamily="50" charset="-128"/>
              </a:rPr>
              <a:t>形式を使用せずにメールを送信</a:t>
            </a:r>
            <a:endParaRPr lang="en-US" altLang="ja-JP" sz="2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xmlns:mc="http://schemas.openxmlformats.org/markup-compatibility/2006" xmlns:a14="http://schemas.microsoft.com/office/drawing/2010/main" val="000000" mc:Ignorable="">
                    <a:alpha val="65000"/>
                  </a:srgbClr>
                </a:innerShdw>
              </a:effectLst>
              <a:latin typeface="メイリオ" pitchFamily="50" charset="-128"/>
              <a:ea typeface="メイリオ" pitchFamily="50" charset="-128"/>
            </a:endParaRPr>
          </a:p>
          <a:p>
            <a:r>
              <a:rPr lang="ja-JP" alt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xmlns:mc="http://schemas.openxmlformats.org/markup-compatibility/2006" xmlns:a14="http://schemas.microsoft.com/office/drawing/2010/main" val="000000" mc:Ignorable="">
                      <a:alpha val="65000"/>
                    </a:srgbClr>
                  </a:innerShdw>
                </a:effectLst>
                <a:latin typeface="メイリオ" pitchFamily="50" charset="-128"/>
                <a:ea typeface="メイリオ" pitchFamily="50" charset="-128"/>
              </a:rPr>
              <a:t>・</a:t>
            </a:r>
            <a:r>
              <a:rPr lang="en-US" altLang="ja-JP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xmlns:mc="http://schemas.openxmlformats.org/markup-compatibility/2006" xmlns:a14="http://schemas.microsoft.com/office/drawing/2010/main" val="000000" mc:Ignorable="">
                      <a:alpha val="65000"/>
                    </a:srgbClr>
                  </a:innerShdw>
                </a:effectLst>
                <a:latin typeface="メイリオ" pitchFamily="50" charset="-128"/>
                <a:ea typeface="メイリオ" pitchFamily="50" charset="-128"/>
              </a:rPr>
              <a:t>WINMAIL.DAT </a:t>
            </a:r>
            <a:r>
              <a:rPr lang="ja-JP" altLang="en-US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xmlns:mc="http://schemas.openxmlformats.org/markup-compatibility/2006" xmlns:a14="http://schemas.microsoft.com/office/drawing/2010/main" val="000000" mc:Ignorable="">
                      <a:alpha val="65000"/>
                    </a:srgbClr>
                  </a:innerShdw>
                </a:effectLst>
                <a:latin typeface="メイリオ" pitchFamily="50" charset="-128"/>
                <a:ea typeface="メイリオ" pitchFamily="50" charset="-128"/>
              </a:rPr>
              <a:t>を添</a:t>
            </a:r>
            <a:r>
              <a:rPr lang="ja-JP" alt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xmlns:mc="http://schemas.openxmlformats.org/markup-compatibility/2006" xmlns:a14="http://schemas.microsoft.com/office/drawing/2010/main" val="000000" mc:Ignorable="">
                      <a:alpha val="65000"/>
                    </a:srgbClr>
                  </a:innerShdw>
                </a:effectLst>
                <a:latin typeface="メイリオ" pitchFamily="50" charset="-128"/>
                <a:ea typeface="メイリオ" pitchFamily="50" charset="-128"/>
              </a:rPr>
              <a:t>付しない</a:t>
            </a:r>
            <a:endParaRPr lang="en-US" altLang="ja-JP" sz="2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xmlns:mc="http://schemas.openxmlformats.org/markup-compatibility/2006" xmlns:a14="http://schemas.microsoft.com/office/drawing/2010/main" val="000000" mc:Ignorable="">
                    <a:alpha val="65000"/>
                  </a:srgbClr>
                </a:innerShdw>
              </a:effectLst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26" name="角丸四角形 25"/>
          <p:cNvSpPr/>
          <p:nvPr/>
        </p:nvSpPr>
        <p:spPr bwMode="auto">
          <a:xfrm>
            <a:off x="2791214" y="4510144"/>
            <a:ext cx="1024270" cy="251637"/>
          </a:xfrm>
          <a:prstGeom prst="roundRect">
            <a:avLst/>
          </a:prstGeom>
          <a:noFill/>
          <a:ln>
            <a:solidFill>
              <a:srgbClr xmlns:mc="http://schemas.openxmlformats.org/markup-compatibility/2006" xmlns:a14="http://schemas.microsoft.com/office/drawing/2010/main" val="FF0000" mc:Ignorable="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normalizeH="0" baseline="0" dirty="0" smtClean="0">
              <a:ln>
                <a:noFill/>
              </a:ln>
              <a:solidFill>
                <a:srgbClr xmlns:mc="http://schemas.openxmlformats.org/markup-compatibility/2006" xmlns:a14="http://schemas.microsoft.com/office/drawing/2010/main" val="FF0000" mc:Ignorable=""/>
              </a:solidFill>
              <a:effectLst/>
              <a:latin typeface="Arial" charset="0"/>
            </a:endParaRPr>
          </a:p>
        </p:txBody>
      </p:sp>
      <p:sp>
        <p:nvSpPr>
          <p:cNvPr id="25" name="角丸四角形吹き出し 24"/>
          <p:cNvSpPr/>
          <p:nvPr/>
        </p:nvSpPr>
        <p:spPr bwMode="auto">
          <a:xfrm>
            <a:off x="1171903" y="4824961"/>
            <a:ext cx="7551506" cy="1695234"/>
          </a:xfrm>
          <a:prstGeom prst="wedgeRoundRectCallout">
            <a:avLst>
              <a:gd name="adj1" fmla="val 20092"/>
              <a:gd name="adj2" fmla="val -61651"/>
              <a:gd name="adj3" fmla="val 16667"/>
            </a:avLst>
          </a:prstGeom>
          <a:solidFill>
            <a:schemeClr val="accent4"/>
          </a:solidFill>
          <a:ln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Aft>
                <a:spcPts val="0"/>
              </a:spcAft>
            </a:pPr>
            <a:r>
              <a:rPr lang="en-US" altLang="ja-JP" sz="1600" b="1" dirty="0" smtClean="0">
                <a:ln w="1905"/>
                <a:solidFill>
                  <a:srgbClr xmlns:mc="http://schemas.openxmlformats.org/markup-compatibility/2006" xmlns:a14="http://schemas.microsoft.com/office/drawing/2010/main" val="FF0000" mc:Ignorable=""/>
                </a:solidFill>
                <a:effectLst>
                  <a:innerShdw blurRad="69850" dist="43180" dir="5400000">
                    <a:srgbClr xmlns:mc="http://schemas.openxmlformats.org/markup-compatibility/2006" xmlns:a14="http://schemas.microsoft.com/office/drawing/2010/main" val="000000" mc:Ignorable="">
                      <a:alpha val="65000"/>
                    </a:srgbClr>
                  </a:innerShdw>
                </a:effectLst>
                <a:latin typeface="メイリオ" pitchFamily="50" charset="-128"/>
                <a:ea typeface="メイリオ" pitchFamily="50" charset="-128"/>
              </a:rPr>
              <a:t>&lt;</a:t>
            </a:r>
            <a:r>
              <a:rPr lang="ja-JP" altLang="en-US" sz="1600" b="1" dirty="0" smtClean="0">
                <a:ln w="1905"/>
                <a:solidFill>
                  <a:srgbClr xmlns:mc="http://schemas.openxmlformats.org/markup-compatibility/2006" xmlns:a14="http://schemas.microsoft.com/office/drawing/2010/main" val="FF0000" mc:Ignorable=""/>
                </a:solidFill>
                <a:effectLst>
                  <a:innerShdw blurRad="69850" dist="43180" dir="5400000">
                    <a:srgbClr xmlns:mc="http://schemas.openxmlformats.org/markup-compatibility/2006" xmlns:a14="http://schemas.microsoft.com/office/drawing/2010/main" val="000000" mc:Ignorable="">
                      <a:alpha val="65000"/>
                    </a:srgbClr>
                  </a:innerShdw>
                </a:effectLst>
                <a:latin typeface="メイリオ" pitchFamily="50" charset="-128"/>
                <a:ea typeface="メイリオ" pitchFamily="50" charset="-128"/>
              </a:rPr>
              <a:t>補足情報</a:t>
            </a:r>
            <a:r>
              <a:rPr lang="en-US" altLang="ja-JP" sz="1600" b="1" dirty="0" smtClean="0">
                <a:ln w="1905"/>
                <a:solidFill>
                  <a:srgbClr xmlns:mc="http://schemas.openxmlformats.org/markup-compatibility/2006" xmlns:a14="http://schemas.microsoft.com/office/drawing/2010/main" val="FF0000" mc:Ignorable=""/>
                </a:solidFill>
                <a:effectLst>
                  <a:innerShdw blurRad="69850" dist="43180" dir="5400000">
                    <a:srgbClr xmlns:mc="http://schemas.openxmlformats.org/markup-compatibility/2006" xmlns:a14="http://schemas.microsoft.com/office/drawing/2010/main" val="000000" mc:Ignorable="">
                      <a:alpha val="65000"/>
                    </a:srgbClr>
                  </a:innerShdw>
                </a:effectLst>
                <a:latin typeface="メイリオ" pitchFamily="50" charset="-128"/>
                <a:ea typeface="メイリオ" pitchFamily="50" charset="-128"/>
              </a:rPr>
              <a:t>&gt;</a:t>
            </a:r>
          </a:p>
          <a:p>
            <a:r>
              <a:rPr lang="en-US" altLang="ja-JP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xmlns:mc="http://schemas.openxmlformats.org/markup-compatibility/2006" xmlns:a14="http://schemas.microsoft.com/office/drawing/2010/main" val="000000" mc:Ignorable="">
                      <a:alpha val="65000"/>
                    </a:srgbClr>
                  </a:innerShdw>
                </a:effectLst>
                <a:latin typeface="メイリオ" pitchFamily="50" charset="-128"/>
                <a:ea typeface="メイリオ" pitchFamily="50" charset="-128"/>
              </a:rPr>
              <a:t>Title: </a:t>
            </a:r>
            <a:r>
              <a:rPr lang="ja-JP" altLang="en-US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xmlns:mc="http://schemas.openxmlformats.org/markup-compatibility/2006" xmlns:a14="http://schemas.microsoft.com/office/drawing/2010/main" val="000000" mc:Ignorable="">
                      <a:alpha val="65000"/>
                    </a:srgbClr>
                  </a:innerShdw>
                </a:effectLst>
                <a:latin typeface="メイリオ" pitchFamily="50" charset="-128"/>
                <a:ea typeface="メイリオ" pitchFamily="50" charset="-128"/>
              </a:rPr>
              <a:t>リモート ドメインを作成する方法</a:t>
            </a:r>
          </a:p>
          <a:p>
            <a:r>
              <a:rPr lang="en-US" altLang="ja-JP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xmlns:mc="http://schemas.openxmlformats.org/markup-compatibility/2006" xmlns:a14="http://schemas.microsoft.com/office/drawing/2010/main" val="000000" mc:Ignorable="">
                      <a:alpha val="65000"/>
                    </a:srgbClr>
                  </a:innerShdw>
                </a:effectLst>
                <a:latin typeface="メイリオ" pitchFamily="50" charset="-128"/>
                <a:ea typeface="メイリオ" pitchFamily="50" charset="-128"/>
              </a:rPr>
              <a:t>URL : http://technet.microsoft.com/ja-jp/library/aa996747.aspx</a:t>
            </a:r>
          </a:p>
          <a:p>
            <a:endParaRPr lang="en-US" altLang="ja-JP" sz="1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xmlns:mc="http://schemas.openxmlformats.org/markup-compatibility/2006" xmlns:a14="http://schemas.microsoft.com/office/drawing/2010/main" val="000000" mc:Ignorable="">
                    <a:alpha val="65000"/>
                  </a:srgbClr>
                </a:innerShdw>
              </a:effectLst>
              <a:latin typeface="メイリオ" pitchFamily="50" charset="-128"/>
              <a:ea typeface="メイリオ" pitchFamily="50" charset="-128"/>
            </a:endParaRPr>
          </a:p>
          <a:p>
            <a:r>
              <a:rPr lang="en-US" altLang="ja-JP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xmlns:mc="http://schemas.openxmlformats.org/markup-compatibility/2006" xmlns:a14="http://schemas.microsoft.com/office/drawing/2010/main" val="000000" mc:Ignorable="">
                      <a:alpha val="65000"/>
                    </a:srgbClr>
                  </a:innerShdw>
                </a:effectLst>
                <a:latin typeface="メイリオ" pitchFamily="50" charset="-128"/>
                <a:ea typeface="メイリオ" pitchFamily="50" charset="-128"/>
              </a:rPr>
              <a:t>Title:</a:t>
            </a:r>
            <a:r>
              <a:rPr lang="ja-JP" altLang="en-US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xmlns:mc="http://schemas.openxmlformats.org/markup-compatibility/2006" xmlns:a14="http://schemas.microsoft.com/office/drawing/2010/main" val="000000" mc:Ignorable="">
                      <a:alpha val="65000"/>
                    </a:srgbClr>
                  </a:innerShdw>
                </a:effectLst>
                <a:latin typeface="メイリオ" pitchFamily="50" charset="-128"/>
                <a:ea typeface="メイリオ" pitchFamily="50" charset="-128"/>
              </a:rPr>
              <a:t> </a:t>
            </a:r>
            <a:r>
              <a:rPr lang="en-US" altLang="ja-JP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xmlns:mc="http://schemas.openxmlformats.org/markup-compatibility/2006" xmlns:a14="http://schemas.microsoft.com/office/drawing/2010/main" val="000000" mc:Ignorable="">
                      <a:alpha val="65000"/>
                    </a:srgbClr>
                  </a:innerShdw>
                </a:effectLst>
                <a:latin typeface="メイリオ" pitchFamily="50" charset="-128"/>
                <a:ea typeface="メイリオ" pitchFamily="50" charset="-128"/>
              </a:rPr>
              <a:t>Exchange </a:t>
            </a:r>
            <a:r>
              <a:rPr lang="ja-JP" altLang="en-US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xmlns:mc="http://schemas.openxmlformats.org/markup-compatibility/2006" xmlns:a14="http://schemas.microsoft.com/office/drawing/2010/main" val="000000" mc:Ignorable="">
                      <a:alpha val="65000"/>
                    </a:srgbClr>
                  </a:innerShdw>
                </a:effectLst>
                <a:latin typeface="メイリオ" pitchFamily="50" charset="-128"/>
                <a:ea typeface="メイリオ" pitchFamily="50" charset="-128"/>
              </a:rPr>
              <a:t>システム マネージャーでグローバル設定を変更する方法</a:t>
            </a:r>
          </a:p>
          <a:p>
            <a:r>
              <a:rPr lang="en-US" altLang="ja-JP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xmlns:mc="http://schemas.openxmlformats.org/markup-compatibility/2006" xmlns:a14="http://schemas.microsoft.com/office/drawing/2010/main" val="000000" mc:Ignorable="">
                      <a:alpha val="65000"/>
                    </a:srgbClr>
                  </a:innerShdw>
                </a:effectLst>
                <a:latin typeface="メイリオ" pitchFamily="50" charset="-128"/>
                <a:ea typeface="メイリオ" pitchFamily="50" charset="-128"/>
              </a:rPr>
              <a:t>URL : http://support.microsoft.com/kb/821881/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 advTm="80732">
        <p14:doors dir="vert"/>
      </p:transition>
    </mc:Choice>
    <mc:Fallback xmlns="">
      <p:transition xmlns:p14="http://schemas.microsoft.com/office/powerpoint/2010/main" spd="slow" advTm="80732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6" grpId="0" animBg="1"/>
      <p:bldP spid="2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6|9.3|10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9|10.9|8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7|3.9|5.3|6.5|6.6|8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4|10|5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5|6.6|7.6|9.6|8.1|9.8"/>
</p:tagLst>
</file>

<file path=ppt/theme/theme1.xml><?xml version="1.0" encoding="utf-8"?>
<a:theme xmlns:a="http://schemas.openxmlformats.org/drawingml/2006/main" name="TechNet FY06">
  <a:themeElements>
    <a:clrScheme name="">
      <a:dk1>
        <a:srgbClr xmlns:mc="http://schemas.openxmlformats.org/markup-compatibility/2006" xmlns:a14="http://schemas.microsoft.com/office/drawing/2010/main" val="000000" mc:Ignorable=""/>
      </a:dk1>
      <a:lt1>
        <a:srgbClr xmlns:mc="http://schemas.openxmlformats.org/markup-compatibility/2006" xmlns:a14="http://schemas.microsoft.com/office/drawing/2010/main" val="FFFFFF" mc:Ignorable=""/>
      </a:lt1>
      <a:dk2>
        <a:srgbClr xmlns:mc="http://schemas.openxmlformats.org/markup-compatibility/2006" xmlns:a14="http://schemas.microsoft.com/office/drawing/2010/main" val="024684" mc:Ignorable=""/>
      </a:dk2>
      <a:lt2>
        <a:srgbClr xmlns:mc="http://schemas.openxmlformats.org/markup-compatibility/2006" xmlns:a14="http://schemas.microsoft.com/office/drawing/2010/main" val="FFCC00" mc:Ignorable=""/>
      </a:lt2>
      <a:accent1>
        <a:srgbClr xmlns:mc="http://schemas.openxmlformats.org/markup-compatibility/2006" xmlns:a14="http://schemas.microsoft.com/office/drawing/2010/main" val="FCEB98" mc:Ignorable=""/>
      </a:accent1>
      <a:accent2>
        <a:srgbClr xmlns:mc="http://schemas.openxmlformats.org/markup-compatibility/2006" xmlns:a14="http://schemas.microsoft.com/office/drawing/2010/main" val="6699FF" mc:Ignorable=""/>
      </a:accent2>
      <a:accent3>
        <a:srgbClr xmlns:mc="http://schemas.openxmlformats.org/markup-compatibility/2006" xmlns:a14="http://schemas.microsoft.com/office/drawing/2010/main" val="AAB0C2" mc:Ignorable=""/>
      </a:accent3>
      <a:accent4>
        <a:srgbClr xmlns:mc="http://schemas.openxmlformats.org/markup-compatibility/2006" xmlns:a14="http://schemas.microsoft.com/office/drawing/2010/main" val="DADADA" mc:Ignorable=""/>
      </a:accent4>
      <a:accent5>
        <a:srgbClr xmlns:mc="http://schemas.openxmlformats.org/markup-compatibility/2006" xmlns:a14="http://schemas.microsoft.com/office/drawing/2010/main" val="FDF3CA" mc:Ignorable=""/>
      </a:accent5>
      <a:accent6>
        <a:srgbClr xmlns:mc="http://schemas.openxmlformats.org/markup-compatibility/2006" xmlns:a14="http://schemas.microsoft.com/office/drawing/2010/main" val="5C8AE7" mc:Ignorable=""/>
      </a:accent6>
      <a:hlink>
        <a:srgbClr xmlns:mc="http://schemas.openxmlformats.org/markup-compatibility/2006" xmlns:a14="http://schemas.microsoft.com/office/drawing/2010/main" val="FA7438" mc:Ignorable=""/>
      </a:hlink>
      <a:folHlink>
        <a:srgbClr xmlns:mc="http://schemas.openxmlformats.org/markup-compatibility/2006" xmlns:a14="http://schemas.microsoft.com/office/drawing/2010/main" val="66CC66" mc:Ignorable=""/>
      </a:folHlink>
    </a:clrScheme>
    <a:fontScheme name="TechNet FY06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xmlns:mc="http://schemas.openxmlformats.org/markup-compatibility/2006" xmlns:a14="http://schemas.microsoft.com/office/drawing/2010/main" val="000000" mc:Ignorable="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xmlns:mc="http://schemas.openxmlformats.org/markup-compatibility/2006" xmlns:a14="http://schemas.microsoft.com/office/drawing/2010/main" val="000000" mc:Ignorable="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xmlns:mc="http://schemas.openxmlformats.org/markup-compatibility/2006" xmlns:a14="http://schemas.microsoft.com/office/drawing/2010/main" val="000000" mc:Ignorable="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</a:objectDefaults>
  <a:extraClrSchemeLst>
    <a:extraClrScheme>
      <a:clrScheme name="TechNet FY06 1">
        <a:dk1>
          <a:srgbClr xmlns:mc="http://schemas.openxmlformats.org/markup-compatibility/2006" xmlns:a14="http://schemas.microsoft.com/office/drawing/2010/main" val="000000" mc:Ignorable=""/>
        </a:dk1>
        <a:lt1>
          <a:srgbClr xmlns:mc="http://schemas.openxmlformats.org/markup-compatibility/2006" xmlns:a14="http://schemas.microsoft.com/office/drawing/2010/main" val="FFFFFF" mc:Ignorable=""/>
        </a:lt1>
        <a:dk2>
          <a:srgbClr xmlns:mc="http://schemas.openxmlformats.org/markup-compatibility/2006" xmlns:a14="http://schemas.microsoft.com/office/drawing/2010/main" val="000000" mc:Ignorable=""/>
        </a:dk2>
        <a:lt2>
          <a:srgbClr xmlns:mc="http://schemas.openxmlformats.org/markup-compatibility/2006" xmlns:a14="http://schemas.microsoft.com/office/drawing/2010/main" val="808080" mc:Ignorable=""/>
        </a:lt2>
        <a:accent1>
          <a:srgbClr xmlns:mc="http://schemas.openxmlformats.org/markup-compatibility/2006" xmlns:a14="http://schemas.microsoft.com/office/drawing/2010/main" val="BBE0E3" mc:Ignorable=""/>
        </a:accent1>
        <a:accent2>
          <a:srgbClr xmlns:mc="http://schemas.openxmlformats.org/markup-compatibility/2006" xmlns:a14="http://schemas.microsoft.com/office/drawing/2010/main" val="333399" mc:Ignorable=""/>
        </a:accent2>
        <a:accent3>
          <a:srgbClr xmlns:mc="http://schemas.openxmlformats.org/markup-compatibility/2006" xmlns:a14="http://schemas.microsoft.com/office/drawing/2010/main" val="FFFFFF" mc:Ignorable=""/>
        </a:accent3>
        <a:accent4>
          <a:srgbClr xmlns:mc="http://schemas.openxmlformats.org/markup-compatibility/2006" xmlns:a14="http://schemas.microsoft.com/office/drawing/2010/main" val="000000" mc:Ignorable=""/>
        </a:accent4>
        <a:accent5>
          <a:srgbClr xmlns:mc="http://schemas.openxmlformats.org/markup-compatibility/2006" xmlns:a14="http://schemas.microsoft.com/office/drawing/2010/main" val="DAEDEF" mc:Ignorable=""/>
        </a:accent5>
        <a:accent6>
          <a:srgbClr xmlns:mc="http://schemas.openxmlformats.org/markup-compatibility/2006" xmlns:a14="http://schemas.microsoft.com/office/drawing/2010/main" val="2D2D8A" mc:Ignorable=""/>
        </a:accent6>
        <a:hlink>
          <a:srgbClr xmlns:mc="http://schemas.openxmlformats.org/markup-compatibility/2006" xmlns:a14="http://schemas.microsoft.com/office/drawing/2010/main" val="009999" mc:Ignorable=""/>
        </a:hlink>
        <a:folHlink>
          <a:srgbClr xmlns:mc="http://schemas.openxmlformats.org/markup-compatibility/2006" xmlns:a14="http://schemas.microsoft.com/office/drawing/2010/main" val="99CC00" mc:Ignorable="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chNet FY06 2">
        <a:dk1>
          <a:srgbClr xmlns:mc="http://schemas.openxmlformats.org/markup-compatibility/2006" xmlns:a14="http://schemas.microsoft.com/office/drawing/2010/main" val="000000" mc:Ignorable=""/>
        </a:dk1>
        <a:lt1>
          <a:srgbClr xmlns:mc="http://schemas.openxmlformats.org/markup-compatibility/2006" xmlns:a14="http://schemas.microsoft.com/office/drawing/2010/main" val="FFFFFF" mc:Ignorable=""/>
        </a:lt1>
        <a:dk2>
          <a:srgbClr xmlns:mc="http://schemas.openxmlformats.org/markup-compatibility/2006" xmlns:a14="http://schemas.microsoft.com/office/drawing/2010/main" val="000000" mc:Ignorable=""/>
        </a:dk2>
        <a:lt2>
          <a:srgbClr xmlns:mc="http://schemas.openxmlformats.org/markup-compatibility/2006" xmlns:a14="http://schemas.microsoft.com/office/drawing/2010/main" val="969696" mc:Ignorable=""/>
        </a:lt2>
        <a:accent1>
          <a:srgbClr xmlns:mc="http://schemas.openxmlformats.org/markup-compatibility/2006" xmlns:a14="http://schemas.microsoft.com/office/drawing/2010/main" val="FBDF53" mc:Ignorable=""/>
        </a:accent1>
        <a:accent2>
          <a:srgbClr xmlns:mc="http://schemas.openxmlformats.org/markup-compatibility/2006" xmlns:a14="http://schemas.microsoft.com/office/drawing/2010/main" val="FF9966" mc:Ignorable=""/>
        </a:accent2>
        <a:accent3>
          <a:srgbClr xmlns:mc="http://schemas.openxmlformats.org/markup-compatibility/2006" xmlns:a14="http://schemas.microsoft.com/office/drawing/2010/main" val="FFFFFF" mc:Ignorable=""/>
        </a:accent3>
        <a:accent4>
          <a:srgbClr xmlns:mc="http://schemas.openxmlformats.org/markup-compatibility/2006" xmlns:a14="http://schemas.microsoft.com/office/drawing/2010/main" val="000000" mc:Ignorable=""/>
        </a:accent4>
        <a:accent5>
          <a:srgbClr xmlns:mc="http://schemas.openxmlformats.org/markup-compatibility/2006" xmlns:a14="http://schemas.microsoft.com/office/drawing/2010/main" val="FDECB3" mc:Ignorable=""/>
        </a:accent5>
        <a:accent6>
          <a:srgbClr xmlns:mc="http://schemas.openxmlformats.org/markup-compatibility/2006" xmlns:a14="http://schemas.microsoft.com/office/drawing/2010/main" val="E78A5C" mc:Ignorable=""/>
        </a:accent6>
        <a:hlink>
          <a:srgbClr xmlns:mc="http://schemas.openxmlformats.org/markup-compatibility/2006" xmlns:a14="http://schemas.microsoft.com/office/drawing/2010/main" val="CC3300" mc:Ignorable=""/>
        </a:hlink>
        <a:folHlink>
          <a:srgbClr xmlns:mc="http://schemas.openxmlformats.org/markup-compatibility/2006" xmlns:a14="http://schemas.microsoft.com/office/drawing/2010/main" val="996600" mc:Ignorable="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chNet FY06 3">
        <a:dk1>
          <a:srgbClr xmlns:mc="http://schemas.openxmlformats.org/markup-compatibility/2006" xmlns:a14="http://schemas.microsoft.com/office/drawing/2010/main" val="000000" mc:Ignorable=""/>
        </a:dk1>
        <a:lt1>
          <a:srgbClr xmlns:mc="http://schemas.openxmlformats.org/markup-compatibility/2006" xmlns:a14="http://schemas.microsoft.com/office/drawing/2010/main" val="FFFFFF" mc:Ignorable=""/>
        </a:lt1>
        <a:dk2>
          <a:srgbClr xmlns:mc="http://schemas.openxmlformats.org/markup-compatibility/2006" xmlns:a14="http://schemas.microsoft.com/office/drawing/2010/main" val="000000" mc:Ignorable=""/>
        </a:dk2>
        <a:lt2>
          <a:srgbClr xmlns:mc="http://schemas.openxmlformats.org/markup-compatibility/2006" xmlns:a14="http://schemas.microsoft.com/office/drawing/2010/main" val="808080" mc:Ignorable=""/>
        </a:lt2>
        <a:accent1>
          <a:srgbClr xmlns:mc="http://schemas.openxmlformats.org/markup-compatibility/2006" xmlns:a14="http://schemas.microsoft.com/office/drawing/2010/main" val="99CCFF" mc:Ignorable=""/>
        </a:accent1>
        <a:accent2>
          <a:srgbClr xmlns:mc="http://schemas.openxmlformats.org/markup-compatibility/2006" xmlns:a14="http://schemas.microsoft.com/office/drawing/2010/main" val="CCCCFF" mc:Ignorable=""/>
        </a:accent2>
        <a:accent3>
          <a:srgbClr xmlns:mc="http://schemas.openxmlformats.org/markup-compatibility/2006" xmlns:a14="http://schemas.microsoft.com/office/drawing/2010/main" val="FFFFFF" mc:Ignorable=""/>
        </a:accent3>
        <a:accent4>
          <a:srgbClr xmlns:mc="http://schemas.openxmlformats.org/markup-compatibility/2006" xmlns:a14="http://schemas.microsoft.com/office/drawing/2010/main" val="000000" mc:Ignorable=""/>
        </a:accent4>
        <a:accent5>
          <a:srgbClr xmlns:mc="http://schemas.openxmlformats.org/markup-compatibility/2006" xmlns:a14="http://schemas.microsoft.com/office/drawing/2010/main" val="CAE2FF" mc:Ignorable=""/>
        </a:accent5>
        <a:accent6>
          <a:srgbClr xmlns:mc="http://schemas.openxmlformats.org/markup-compatibility/2006" xmlns:a14="http://schemas.microsoft.com/office/drawing/2010/main" val="B9B9E7" mc:Ignorable=""/>
        </a:accent6>
        <a:hlink>
          <a:srgbClr xmlns:mc="http://schemas.openxmlformats.org/markup-compatibility/2006" xmlns:a14="http://schemas.microsoft.com/office/drawing/2010/main" val="3333CC" mc:Ignorable=""/>
        </a:hlink>
        <a:folHlink>
          <a:srgbClr xmlns:mc="http://schemas.openxmlformats.org/markup-compatibility/2006" xmlns:a14="http://schemas.microsoft.com/office/drawing/2010/main" val="AF67FF" mc:Ignorable="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chNet FY06 4">
        <a:dk1>
          <a:srgbClr xmlns:mc="http://schemas.openxmlformats.org/markup-compatibility/2006" xmlns:a14="http://schemas.microsoft.com/office/drawing/2010/main" val="000000" mc:Ignorable=""/>
        </a:dk1>
        <a:lt1>
          <a:srgbClr xmlns:mc="http://schemas.openxmlformats.org/markup-compatibility/2006" xmlns:a14="http://schemas.microsoft.com/office/drawing/2010/main" val="DEF6F1" mc:Ignorable=""/>
        </a:lt1>
        <a:dk2>
          <a:srgbClr xmlns:mc="http://schemas.openxmlformats.org/markup-compatibility/2006" xmlns:a14="http://schemas.microsoft.com/office/drawing/2010/main" val="000000" mc:Ignorable=""/>
        </a:dk2>
        <a:lt2>
          <a:srgbClr xmlns:mc="http://schemas.openxmlformats.org/markup-compatibility/2006" xmlns:a14="http://schemas.microsoft.com/office/drawing/2010/main" val="969696" mc:Ignorable=""/>
        </a:lt2>
        <a:accent1>
          <a:srgbClr xmlns:mc="http://schemas.openxmlformats.org/markup-compatibility/2006" xmlns:a14="http://schemas.microsoft.com/office/drawing/2010/main" val="FFFFFF" mc:Ignorable=""/>
        </a:accent1>
        <a:accent2>
          <a:srgbClr xmlns:mc="http://schemas.openxmlformats.org/markup-compatibility/2006" xmlns:a14="http://schemas.microsoft.com/office/drawing/2010/main" val="8DC6FF" mc:Ignorable=""/>
        </a:accent2>
        <a:accent3>
          <a:srgbClr xmlns:mc="http://schemas.openxmlformats.org/markup-compatibility/2006" xmlns:a14="http://schemas.microsoft.com/office/drawing/2010/main" val="ECFAF7" mc:Ignorable=""/>
        </a:accent3>
        <a:accent4>
          <a:srgbClr xmlns:mc="http://schemas.openxmlformats.org/markup-compatibility/2006" xmlns:a14="http://schemas.microsoft.com/office/drawing/2010/main" val="000000" mc:Ignorable=""/>
        </a:accent4>
        <a:accent5>
          <a:srgbClr xmlns:mc="http://schemas.openxmlformats.org/markup-compatibility/2006" xmlns:a14="http://schemas.microsoft.com/office/drawing/2010/main" val="FFFFFF" mc:Ignorable=""/>
        </a:accent5>
        <a:accent6>
          <a:srgbClr xmlns:mc="http://schemas.openxmlformats.org/markup-compatibility/2006" xmlns:a14="http://schemas.microsoft.com/office/drawing/2010/main" val="7FB3E7" mc:Ignorable=""/>
        </a:accent6>
        <a:hlink>
          <a:srgbClr xmlns:mc="http://schemas.openxmlformats.org/markup-compatibility/2006" xmlns:a14="http://schemas.microsoft.com/office/drawing/2010/main" val="0066CC" mc:Ignorable=""/>
        </a:hlink>
        <a:folHlink>
          <a:srgbClr xmlns:mc="http://schemas.openxmlformats.org/markup-compatibility/2006" xmlns:a14="http://schemas.microsoft.com/office/drawing/2010/main" val="00A800" mc:Ignorable="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chNet FY06 5">
        <a:dk1>
          <a:srgbClr xmlns:mc="http://schemas.openxmlformats.org/markup-compatibility/2006" xmlns:a14="http://schemas.microsoft.com/office/drawing/2010/main" val="000000" mc:Ignorable=""/>
        </a:dk1>
        <a:lt1>
          <a:srgbClr xmlns:mc="http://schemas.openxmlformats.org/markup-compatibility/2006" xmlns:a14="http://schemas.microsoft.com/office/drawing/2010/main" val="FFFFD9" mc:Ignorable=""/>
        </a:lt1>
        <a:dk2>
          <a:srgbClr xmlns:mc="http://schemas.openxmlformats.org/markup-compatibility/2006" xmlns:a14="http://schemas.microsoft.com/office/drawing/2010/main" val="000000" mc:Ignorable=""/>
        </a:dk2>
        <a:lt2>
          <a:srgbClr xmlns:mc="http://schemas.openxmlformats.org/markup-compatibility/2006" xmlns:a14="http://schemas.microsoft.com/office/drawing/2010/main" val="777777" mc:Ignorable=""/>
        </a:lt2>
        <a:accent1>
          <a:srgbClr xmlns:mc="http://schemas.openxmlformats.org/markup-compatibility/2006" xmlns:a14="http://schemas.microsoft.com/office/drawing/2010/main" val="FFFFF7" mc:Ignorable=""/>
        </a:accent1>
        <a:accent2>
          <a:srgbClr xmlns:mc="http://schemas.openxmlformats.org/markup-compatibility/2006" xmlns:a14="http://schemas.microsoft.com/office/drawing/2010/main" val="33CCCC" mc:Ignorable=""/>
        </a:accent2>
        <a:accent3>
          <a:srgbClr xmlns:mc="http://schemas.openxmlformats.org/markup-compatibility/2006" xmlns:a14="http://schemas.microsoft.com/office/drawing/2010/main" val="FFFFE9" mc:Ignorable=""/>
        </a:accent3>
        <a:accent4>
          <a:srgbClr xmlns:mc="http://schemas.openxmlformats.org/markup-compatibility/2006" xmlns:a14="http://schemas.microsoft.com/office/drawing/2010/main" val="000000" mc:Ignorable=""/>
        </a:accent4>
        <a:accent5>
          <a:srgbClr xmlns:mc="http://schemas.openxmlformats.org/markup-compatibility/2006" xmlns:a14="http://schemas.microsoft.com/office/drawing/2010/main" val="FFFFFA" mc:Ignorable=""/>
        </a:accent5>
        <a:accent6>
          <a:srgbClr xmlns:mc="http://schemas.openxmlformats.org/markup-compatibility/2006" xmlns:a14="http://schemas.microsoft.com/office/drawing/2010/main" val="2DB9B9" mc:Ignorable=""/>
        </a:accent6>
        <a:hlink>
          <a:srgbClr xmlns:mc="http://schemas.openxmlformats.org/markup-compatibility/2006" xmlns:a14="http://schemas.microsoft.com/office/drawing/2010/main" val="FF5050" mc:Ignorable=""/>
        </a:hlink>
        <a:folHlink>
          <a:srgbClr xmlns:mc="http://schemas.openxmlformats.org/markup-compatibility/2006" xmlns:a14="http://schemas.microsoft.com/office/drawing/2010/main" val="FF9900" mc:Ignorable="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chNet FY06 6">
        <a:dk1>
          <a:srgbClr xmlns:mc="http://schemas.openxmlformats.org/markup-compatibility/2006" xmlns:a14="http://schemas.microsoft.com/office/drawing/2010/main" val="005A58" mc:Ignorable=""/>
        </a:dk1>
        <a:lt1>
          <a:srgbClr xmlns:mc="http://schemas.openxmlformats.org/markup-compatibility/2006" xmlns:a14="http://schemas.microsoft.com/office/drawing/2010/main" val="FFFFFF" mc:Ignorable=""/>
        </a:lt1>
        <a:dk2>
          <a:srgbClr xmlns:mc="http://schemas.openxmlformats.org/markup-compatibility/2006" xmlns:a14="http://schemas.microsoft.com/office/drawing/2010/main" val="008080" mc:Ignorable=""/>
        </a:dk2>
        <a:lt2>
          <a:srgbClr xmlns:mc="http://schemas.openxmlformats.org/markup-compatibility/2006" xmlns:a14="http://schemas.microsoft.com/office/drawing/2010/main" val="FFFF99" mc:Ignorable=""/>
        </a:lt2>
        <a:accent1>
          <a:srgbClr xmlns:mc="http://schemas.openxmlformats.org/markup-compatibility/2006" xmlns:a14="http://schemas.microsoft.com/office/drawing/2010/main" val="006462" mc:Ignorable=""/>
        </a:accent1>
        <a:accent2>
          <a:srgbClr xmlns:mc="http://schemas.openxmlformats.org/markup-compatibility/2006" xmlns:a14="http://schemas.microsoft.com/office/drawing/2010/main" val="6D6FC7" mc:Ignorable=""/>
        </a:accent2>
        <a:accent3>
          <a:srgbClr xmlns:mc="http://schemas.openxmlformats.org/markup-compatibility/2006" xmlns:a14="http://schemas.microsoft.com/office/drawing/2010/main" val="AAC0C0" mc:Ignorable=""/>
        </a:accent3>
        <a:accent4>
          <a:srgbClr xmlns:mc="http://schemas.openxmlformats.org/markup-compatibility/2006" xmlns:a14="http://schemas.microsoft.com/office/drawing/2010/main" val="DADADA" mc:Ignorable=""/>
        </a:accent4>
        <a:accent5>
          <a:srgbClr xmlns:mc="http://schemas.openxmlformats.org/markup-compatibility/2006" xmlns:a14="http://schemas.microsoft.com/office/drawing/2010/main" val="AAB8B7" mc:Ignorable=""/>
        </a:accent5>
        <a:accent6>
          <a:srgbClr xmlns:mc="http://schemas.openxmlformats.org/markup-compatibility/2006" xmlns:a14="http://schemas.microsoft.com/office/drawing/2010/main" val="6264B4" mc:Ignorable=""/>
        </a:accent6>
        <a:hlink>
          <a:srgbClr xmlns:mc="http://schemas.openxmlformats.org/markup-compatibility/2006" xmlns:a14="http://schemas.microsoft.com/office/drawing/2010/main" val="00FFFF" mc:Ignorable=""/>
        </a:hlink>
        <a:folHlink>
          <a:srgbClr xmlns:mc="http://schemas.openxmlformats.org/markup-compatibility/2006" xmlns:a14="http://schemas.microsoft.com/office/drawing/2010/main" val="00FF00" mc:Ignorable="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chNet FY06 7">
        <a:dk1>
          <a:srgbClr xmlns:mc="http://schemas.openxmlformats.org/markup-compatibility/2006" xmlns:a14="http://schemas.microsoft.com/office/drawing/2010/main" val="5C1F00" mc:Ignorable=""/>
        </a:dk1>
        <a:lt1>
          <a:srgbClr xmlns:mc="http://schemas.openxmlformats.org/markup-compatibility/2006" xmlns:a14="http://schemas.microsoft.com/office/drawing/2010/main" val="FFFFFF" mc:Ignorable=""/>
        </a:lt1>
        <a:dk2>
          <a:srgbClr xmlns:mc="http://schemas.openxmlformats.org/markup-compatibility/2006" xmlns:a14="http://schemas.microsoft.com/office/drawing/2010/main" val="800000" mc:Ignorable=""/>
        </a:dk2>
        <a:lt2>
          <a:srgbClr xmlns:mc="http://schemas.openxmlformats.org/markup-compatibility/2006" xmlns:a14="http://schemas.microsoft.com/office/drawing/2010/main" val="DFD293" mc:Ignorable=""/>
        </a:lt2>
        <a:accent1>
          <a:srgbClr xmlns:mc="http://schemas.openxmlformats.org/markup-compatibility/2006" xmlns:a14="http://schemas.microsoft.com/office/drawing/2010/main" val="CC3300" mc:Ignorable=""/>
        </a:accent1>
        <a:accent2>
          <a:srgbClr xmlns:mc="http://schemas.openxmlformats.org/markup-compatibility/2006" xmlns:a14="http://schemas.microsoft.com/office/drawing/2010/main" val="BE7960" mc:Ignorable=""/>
        </a:accent2>
        <a:accent3>
          <a:srgbClr xmlns:mc="http://schemas.openxmlformats.org/markup-compatibility/2006" xmlns:a14="http://schemas.microsoft.com/office/drawing/2010/main" val="C0AAAA" mc:Ignorable=""/>
        </a:accent3>
        <a:accent4>
          <a:srgbClr xmlns:mc="http://schemas.openxmlformats.org/markup-compatibility/2006" xmlns:a14="http://schemas.microsoft.com/office/drawing/2010/main" val="DADADA" mc:Ignorable=""/>
        </a:accent4>
        <a:accent5>
          <a:srgbClr xmlns:mc="http://schemas.openxmlformats.org/markup-compatibility/2006" xmlns:a14="http://schemas.microsoft.com/office/drawing/2010/main" val="E2ADAA" mc:Ignorable=""/>
        </a:accent5>
        <a:accent6>
          <a:srgbClr xmlns:mc="http://schemas.openxmlformats.org/markup-compatibility/2006" xmlns:a14="http://schemas.microsoft.com/office/drawing/2010/main" val="AC6D56" mc:Ignorable=""/>
        </a:accent6>
        <a:hlink>
          <a:srgbClr xmlns:mc="http://schemas.openxmlformats.org/markup-compatibility/2006" xmlns:a14="http://schemas.microsoft.com/office/drawing/2010/main" val="FFFF99" mc:Ignorable=""/>
        </a:hlink>
        <a:folHlink>
          <a:srgbClr xmlns:mc="http://schemas.openxmlformats.org/markup-compatibility/2006" xmlns:a14="http://schemas.microsoft.com/office/drawing/2010/main" val="D3A219" mc:Ignorable="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chNet FY06 8">
        <a:dk1>
          <a:srgbClr xmlns:mc="http://schemas.openxmlformats.org/markup-compatibility/2006" xmlns:a14="http://schemas.microsoft.com/office/drawing/2010/main" val="003366" mc:Ignorable=""/>
        </a:dk1>
        <a:lt1>
          <a:srgbClr xmlns:mc="http://schemas.openxmlformats.org/markup-compatibility/2006" xmlns:a14="http://schemas.microsoft.com/office/drawing/2010/main" val="FFFFFF" mc:Ignorable=""/>
        </a:lt1>
        <a:dk2>
          <a:srgbClr xmlns:mc="http://schemas.openxmlformats.org/markup-compatibility/2006" xmlns:a14="http://schemas.microsoft.com/office/drawing/2010/main" val="000099" mc:Ignorable=""/>
        </a:dk2>
        <a:lt2>
          <a:srgbClr xmlns:mc="http://schemas.openxmlformats.org/markup-compatibility/2006" xmlns:a14="http://schemas.microsoft.com/office/drawing/2010/main" val="CCFFFF" mc:Ignorable=""/>
        </a:lt2>
        <a:accent1>
          <a:srgbClr xmlns:mc="http://schemas.openxmlformats.org/markup-compatibility/2006" xmlns:a14="http://schemas.microsoft.com/office/drawing/2010/main" val="3366CC" mc:Ignorable=""/>
        </a:accent1>
        <a:accent2>
          <a:srgbClr xmlns:mc="http://schemas.openxmlformats.org/markup-compatibility/2006" xmlns:a14="http://schemas.microsoft.com/office/drawing/2010/main" val="00B000" mc:Ignorable=""/>
        </a:accent2>
        <a:accent3>
          <a:srgbClr xmlns:mc="http://schemas.openxmlformats.org/markup-compatibility/2006" xmlns:a14="http://schemas.microsoft.com/office/drawing/2010/main" val="AAAACA" mc:Ignorable=""/>
        </a:accent3>
        <a:accent4>
          <a:srgbClr xmlns:mc="http://schemas.openxmlformats.org/markup-compatibility/2006" xmlns:a14="http://schemas.microsoft.com/office/drawing/2010/main" val="DADADA" mc:Ignorable=""/>
        </a:accent4>
        <a:accent5>
          <a:srgbClr xmlns:mc="http://schemas.openxmlformats.org/markup-compatibility/2006" xmlns:a14="http://schemas.microsoft.com/office/drawing/2010/main" val="ADB8E2" mc:Ignorable=""/>
        </a:accent5>
        <a:accent6>
          <a:srgbClr xmlns:mc="http://schemas.openxmlformats.org/markup-compatibility/2006" xmlns:a14="http://schemas.microsoft.com/office/drawing/2010/main" val="009F00" mc:Ignorable=""/>
        </a:accent6>
        <a:hlink>
          <a:srgbClr xmlns:mc="http://schemas.openxmlformats.org/markup-compatibility/2006" xmlns:a14="http://schemas.microsoft.com/office/drawing/2010/main" val="66CCFF" mc:Ignorable=""/>
        </a:hlink>
        <a:folHlink>
          <a:srgbClr xmlns:mc="http://schemas.openxmlformats.org/markup-compatibility/2006" xmlns:a14="http://schemas.microsoft.com/office/drawing/2010/main" val="FFE701" mc:Ignorable="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chNet FY06 9">
        <a:dk1>
          <a:srgbClr xmlns:mc="http://schemas.openxmlformats.org/markup-compatibility/2006" xmlns:a14="http://schemas.microsoft.com/office/drawing/2010/main" val="336699" mc:Ignorable=""/>
        </a:dk1>
        <a:lt1>
          <a:srgbClr xmlns:mc="http://schemas.openxmlformats.org/markup-compatibility/2006" xmlns:a14="http://schemas.microsoft.com/office/drawing/2010/main" val="FFFFFF" mc:Ignorable=""/>
        </a:lt1>
        <a:dk2>
          <a:srgbClr xmlns:mc="http://schemas.openxmlformats.org/markup-compatibility/2006" xmlns:a14="http://schemas.microsoft.com/office/drawing/2010/main" val="000000" mc:Ignorable=""/>
        </a:dk2>
        <a:lt2>
          <a:srgbClr xmlns:mc="http://schemas.openxmlformats.org/markup-compatibility/2006" xmlns:a14="http://schemas.microsoft.com/office/drawing/2010/main" val="E3EBF1" mc:Ignorable=""/>
        </a:lt2>
        <a:accent1>
          <a:srgbClr xmlns:mc="http://schemas.openxmlformats.org/markup-compatibility/2006" xmlns:a14="http://schemas.microsoft.com/office/drawing/2010/main" val="003399" mc:Ignorable=""/>
        </a:accent1>
        <a:accent2>
          <a:srgbClr xmlns:mc="http://schemas.openxmlformats.org/markup-compatibility/2006" xmlns:a14="http://schemas.microsoft.com/office/drawing/2010/main" val="468A4B" mc:Ignorable=""/>
        </a:accent2>
        <a:accent3>
          <a:srgbClr xmlns:mc="http://schemas.openxmlformats.org/markup-compatibility/2006" xmlns:a14="http://schemas.microsoft.com/office/drawing/2010/main" val="AAAAAA" mc:Ignorable=""/>
        </a:accent3>
        <a:accent4>
          <a:srgbClr xmlns:mc="http://schemas.openxmlformats.org/markup-compatibility/2006" xmlns:a14="http://schemas.microsoft.com/office/drawing/2010/main" val="DADADA" mc:Ignorable=""/>
        </a:accent4>
        <a:accent5>
          <a:srgbClr xmlns:mc="http://schemas.openxmlformats.org/markup-compatibility/2006" xmlns:a14="http://schemas.microsoft.com/office/drawing/2010/main" val="AAADCA" mc:Ignorable=""/>
        </a:accent5>
        <a:accent6>
          <a:srgbClr xmlns:mc="http://schemas.openxmlformats.org/markup-compatibility/2006" xmlns:a14="http://schemas.microsoft.com/office/drawing/2010/main" val="3F7D43" mc:Ignorable=""/>
        </a:accent6>
        <a:hlink>
          <a:srgbClr xmlns:mc="http://schemas.openxmlformats.org/markup-compatibility/2006" xmlns:a14="http://schemas.microsoft.com/office/drawing/2010/main" val="66CCFF" mc:Ignorable=""/>
        </a:hlink>
        <a:folHlink>
          <a:srgbClr xmlns:mc="http://schemas.openxmlformats.org/markup-compatibility/2006" xmlns:a14="http://schemas.microsoft.com/office/drawing/2010/main" val="F0E500" mc:Ignorable="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chNet FY06 10">
        <a:dk1>
          <a:srgbClr xmlns:mc="http://schemas.openxmlformats.org/markup-compatibility/2006" xmlns:a14="http://schemas.microsoft.com/office/drawing/2010/main" val="777777" mc:Ignorable=""/>
        </a:dk1>
        <a:lt1>
          <a:srgbClr xmlns:mc="http://schemas.openxmlformats.org/markup-compatibility/2006" xmlns:a14="http://schemas.microsoft.com/office/drawing/2010/main" val="FFFFFF" mc:Ignorable=""/>
        </a:lt1>
        <a:dk2>
          <a:srgbClr xmlns:mc="http://schemas.openxmlformats.org/markup-compatibility/2006" xmlns:a14="http://schemas.microsoft.com/office/drawing/2010/main" val="686B5D" mc:Ignorable=""/>
        </a:dk2>
        <a:lt2>
          <a:srgbClr xmlns:mc="http://schemas.openxmlformats.org/markup-compatibility/2006" xmlns:a14="http://schemas.microsoft.com/office/drawing/2010/main" val="D1D1CB" mc:Ignorable=""/>
        </a:lt2>
        <a:accent1>
          <a:srgbClr xmlns:mc="http://schemas.openxmlformats.org/markup-compatibility/2006" xmlns:a14="http://schemas.microsoft.com/office/drawing/2010/main" val="909082" mc:Ignorable=""/>
        </a:accent1>
        <a:accent2>
          <a:srgbClr xmlns:mc="http://schemas.openxmlformats.org/markup-compatibility/2006" xmlns:a14="http://schemas.microsoft.com/office/drawing/2010/main" val="809EA8" mc:Ignorable=""/>
        </a:accent2>
        <a:accent3>
          <a:srgbClr xmlns:mc="http://schemas.openxmlformats.org/markup-compatibility/2006" xmlns:a14="http://schemas.microsoft.com/office/drawing/2010/main" val="B9BAB6" mc:Ignorable=""/>
        </a:accent3>
        <a:accent4>
          <a:srgbClr xmlns:mc="http://schemas.openxmlformats.org/markup-compatibility/2006" xmlns:a14="http://schemas.microsoft.com/office/drawing/2010/main" val="DADADA" mc:Ignorable=""/>
        </a:accent4>
        <a:accent5>
          <a:srgbClr xmlns:mc="http://schemas.openxmlformats.org/markup-compatibility/2006" xmlns:a14="http://schemas.microsoft.com/office/drawing/2010/main" val="C6C6C1" mc:Ignorable=""/>
        </a:accent5>
        <a:accent6>
          <a:srgbClr xmlns:mc="http://schemas.openxmlformats.org/markup-compatibility/2006" xmlns:a14="http://schemas.microsoft.com/office/drawing/2010/main" val="738F98" mc:Ignorable=""/>
        </a:accent6>
        <a:hlink>
          <a:srgbClr xmlns:mc="http://schemas.openxmlformats.org/markup-compatibility/2006" xmlns:a14="http://schemas.microsoft.com/office/drawing/2010/main" val="FFCC66" mc:Ignorable=""/>
        </a:hlink>
        <a:folHlink>
          <a:srgbClr xmlns:mc="http://schemas.openxmlformats.org/markup-compatibility/2006" xmlns:a14="http://schemas.microsoft.com/office/drawing/2010/main" val="E9DCB9" mc:Ignorable="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chNet FY06 11">
        <a:dk1>
          <a:srgbClr xmlns:mc="http://schemas.openxmlformats.org/markup-compatibility/2006" xmlns:a14="http://schemas.microsoft.com/office/drawing/2010/main" val="3E3E5C" mc:Ignorable=""/>
        </a:dk1>
        <a:lt1>
          <a:srgbClr xmlns:mc="http://schemas.openxmlformats.org/markup-compatibility/2006" xmlns:a14="http://schemas.microsoft.com/office/drawing/2010/main" val="FFFFFF" mc:Ignorable=""/>
        </a:lt1>
        <a:dk2>
          <a:srgbClr xmlns:mc="http://schemas.openxmlformats.org/markup-compatibility/2006" xmlns:a14="http://schemas.microsoft.com/office/drawing/2010/main" val="666699" mc:Ignorable=""/>
        </a:dk2>
        <a:lt2>
          <a:srgbClr xmlns:mc="http://schemas.openxmlformats.org/markup-compatibility/2006" xmlns:a14="http://schemas.microsoft.com/office/drawing/2010/main" val="FFFFFF" mc:Ignorable=""/>
        </a:lt2>
        <a:accent1>
          <a:srgbClr xmlns:mc="http://schemas.openxmlformats.org/markup-compatibility/2006" xmlns:a14="http://schemas.microsoft.com/office/drawing/2010/main" val="60597B" mc:Ignorable=""/>
        </a:accent1>
        <a:accent2>
          <a:srgbClr xmlns:mc="http://schemas.openxmlformats.org/markup-compatibility/2006" xmlns:a14="http://schemas.microsoft.com/office/drawing/2010/main" val="6666FF" mc:Ignorable=""/>
        </a:accent2>
        <a:accent3>
          <a:srgbClr xmlns:mc="http://schemas.openxmlformats.org/markup-compatibility/2006" xmlns:a14="http://schemas.microsoft.com/office/drawing/2010/main" val="B8B8CA" mc:Ignorable=""/>
        </a:accent3>
        <a:accent4>
          <a:srgbClr xmlns:mc="http://schemas.openxmlformats.org/markup-compatibility/2006" xmlns:a14="http://schemas.microsoft.com/office/drawing/2010/main" val="DADADA" mc:Ignorable=""/>
        </a:accent4>
        <a:accent5>
          <a:srgbClr xmlns:mc="http://schemas.openxmlformats.org/markup-compatibility/2006" xmlns:a14="http://schemas.microsoft.com/office/drawing/2010/main" val="B6B5BF" mc:Ignorable=""/>
        </a:accent5>
        <a:accent6>
          <a:srgbClr xmlns:mc="http://schemas.openxmlformats.org/markup-compatibility/2006" xmlns:a14="http://schemas.microsoft.com/office/drawing/2010/main" val="5C5CE7" mc:Ignorable=""/>
        </a:accent6>
        <a:hlink>
          <a:srgbClr xmlns:mc="http://schemas.openxmlformats.org/markup-compatibility/2006" xmlns:a14="http://schemas.microsoft.com/office/drawing/2010/main" val="99CCFF" mc:Ignorable=""/>
        </a:hlink>
        <a:folHlink>
          <a:srgbClr xmlns:mc="http://schemas.openxmlformats.org/markup-compatibility/2006" xmlns:a14="http://schemas.microsoft.com/office/drawing/2010/main" val="FFFF99" mc:Ignorable="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chNet FY06 12">
        <a:dk1>
          <a:srgbClr xmlns:mc="http://schemas.openxmlformats.org/markup-compatibility/2006" xmlns:a14="http://schemas.microsoft.com/office/drawing/2010/main" val="2D2015" mc:Ignorable=""/>
        </a:dk1>
        <a:lt1>
          <a:srgbClr xmlns:mc="http://schemas.openxmlformats.org/markup-compatibility/2006" xmlns:a14="http://schemas.microsoft.com/office/drawing/2010/main" val="FFFFFF" mc:Ignorable=""/>
        </a:lt1>
        <a:dk2>
          <a:srgbClr xmlns:mc="http://schemas.openxmlformats.org/markup-compatibility/2006" xmlns:a14="http://schemas.microsoft.com/office/drawing/2010/main" val="523E26" mc:Ignorable=""/>
        </a:dk2>
        <a:lt2>
          <a:srgbClr xmlns:mc="http://schemas.openxmlformats.org/markup-compatibility/2006" xmlns:a14="http://schemas.microsoft.com/office/drawing/2010/main" val="DFC08D" mc:Ignorable=""/>
        </a:lt2>
        <a:accent1>
          <a:srgbClr xmlns:mc="http://schemas.openxmlformats.org/markup-compatibility/2006" xmlns:a14="http://schemas.microsoft.com/office/drawing/2010/main" val="8C7B70" mc:Ignorable=""/>
        </a:accent1>
        <a:accent2>
          <a:srgbClr xmlns:mc="http://schemas.openxmlformats.org/markup-compatibility/2006" xmlns:a14="http://schemas.microsoft.com/office/drawing/2010/main" val="8F5F2F" mc:Ignorable=""/>
        </a:accent2>
        <a:accent3>
          <a:srgbClr xmlns:mc="http://schemas.openxmlformats.org/markup-compatibility/2006" xmlns:a14="http://schemas.microsoft.com/office/drawing/2010/main" val="B3AFAC" mc:Ignorable=""/>
        </a:accent3>
        <a:accent4>
          <a:srgbClr xmlns:mc="http://schemas.openxmlformats.org/markup-compatibility/2006" xmlns:a14="http://schemas.microsoft.com/office/drawing/2010/main" val="DADADA" mc:Ignorable=""/>
        </a:accent4>
        <a:accent5>
          <a:srgbClr xmlns:mc="http://schemas.openxmlformats.org/markup-compatibility/2006" xmlns:a14="http://schemas.microsoft.com/office/drawing/2010/main" val="C5BFBB" mc:Ignorable=""/>
        </a:accent5>
        <a:accent6>
          <a:srgbClr xmlns:mc="http://schemas.openxmlformats.org/markup-compatibility/2006" xmlns:a14="http://schemas.microsoft.com/office/drawing/2010/main" val="81552A" mc:Ignorable=""/>
        </a:accent6>
        <a:hlink>
          <a:srgbClr xmlns:mc="http://schemas.openxmlformats.org/markup-compatibility/2006" xmlns:a14="http://schemas.microsoft.com/office/drawing/2010/main" val="CCB400" mc:Ignorable=""/>
        </a:hlink>
        <a:folHlink>
          <a:srgbClr xmlns:mc="http://schemas.openxmlformats.org/markup-compatibility/2006" xmlns:a14="http://schemas.microsoft.com/office/drawing/2010/main" val="8C9EA0" mc:Ignorable="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chNet FY06 13">
        <a:dk1>
          <a:srgbClr xmlns:mc="http://schemas.openxmlformats.org/markup-compatibility/2006" xmlns:a14="http://schemas.microsoft.com/office/drawing/2010/main" val="000000" mc:Ignorable=""/>
        </a:dk1>
        <a:lt1>
          <a:srgbClr xmlns:mc="http://schemas.openxmlformats.org/markup-compatibility/2006" xmlns:a14="http://schemas.microsoft.com/office/drawing/2010/main" val="FFFFFF" mc:Ignorable=""/>
        </a:lt1>
        <a:dk2>
          <a:srgbClr xmlns:mc="http://schemas.openxmlformats.org/markup-compatibility/2006" xmlns:a14="http://schemas.microsoft.com/office/drawing/2010/main" val="435B8A" mc:Ignorable=""/>
        </a:dk2>
        <a:lt2>
          <a:srgbClr xmlns:mc="http://schemas.openxmlformats.org/markup-compatibility/2006" xmlns:a14="http://schemas.microsoft.com/office/drawing/2010/main" val="FFFFFF" mc:Ignorable=""/>
        </a:lt2>
        <a:accent1>
          <a:srgbClr xmlns:mc="http://schemas.openxmlformats.org/markup-compatibility/2006" xmlns:a14="http://schemas.microsoft.com/office/drawing/2010/main" val="6699CC" mc:Ignorable=""/>
        </a:accent1>
        <a:accent2>
          <a:srgbClr xmlns:mc="http://schemas.openxmlformats.org/markup-compatibility/2006" xmlns:a14="http://schemas.microsoft.com/office/drawing/2010/main" val="C4161C" mc:Ignorable=""/>
        </a:accent2>
        <a:accent3>
          <a:srgbClr xmlns:mc="http://schemas.openxmlformats.org/markup-compatibility/2006" xmlns:a14="http://schemas.microsoft.com/office/drawing/2010/main" val="B0B5C4" mc:Ignorable=""/>
        </a:accent3>
        <a:accent4>
          <a:srgbClr xmlns:mc="http://schemas.openxmlformats.org/markup-compatibility/2006" xmlns:a14="http://schemas.microsoft.com/office/drawing/2010/main" val="DADADA" mc:Ignorable=""/>
        </a:accent4>
        <a:accent5>
          <a:srgbClr xmlns:mc="http://schemas.openxmlformats.org/markup-compatibility/2006" xmlns:a14="http://schemas.microsoft.com/office/drawing/2010/main" val="B8CAE2" mc:Ignorable=""/>
        </a:accent5>
        <a:accent6>
          <a:srgbClr xmlns:mc="http://schemas.openxmlformats.org/markup-compatibility/2006" xmlns:a14="http://schemas.microsoft.com/office/drawing/2010/main" val="B11318" mc:Ignorable=""/>
        </a:accent6>
        <a:hlink>
          <a:srgbClr xmlns:mc="http://schemas.openxmlformats.org/markup-compatibility/2006" xmlns:a14="http://schemas.microsoft.com/office/drawing/2010/main" val="66CC66" mc:Ignorable=""/>
        </a:hlink>
        <a:folHlink>
          <a:srgbClr xmlns:mc="http://schemas.openxmlformats.org/markup-compatibility/2006" xmlns:a14="http://schemas.microsoft.com/office/drawing/2010/main" val="DFCD55" mc:Ignorable="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chNet FY06 14">
        <a:dk1>
          <a:srgbClr xmlns:mc="http://schemas.openxmlformats.org/markup-compatibility/2006" xmlns:a14="http://schemas.microsoft.com/office/drawing/2010/main" val="000000" mc:Ignorable=""/>
        </a:dk1>
        <a:lt1>
          <a:srgbClr xmlns:mc="http://schemas.openxmlformats.org/markup-compatibility/2006" xmlns:a14="http://schemas.microsoft.com/office/drawing/2010/main" val="FFFFFF" mc:Ignorable=""/>
        </a:lt1>
        <a:dk2>
          <a:srgbClr xmlns:mc="http://schemas.openxmlformats.org/markup-compatibility/2006" xmlns:a14="http://schemas.microsoft.com/office/drawing/2010/main" val="102A60" mc:Ignorable=""/>
        </a:dk2>
        <a:lt2>
          <a:srgbClr xmlns:mc="http://schemas.openxmlformats.org/markup-compatibility/2006" xmlns:a14="http://schemas.microsoft.com/office/drawing/2010/main" val="CCCCCC" mc:Ignorable=""/>
        </a:lt2>
        <a:accent1>
          <a:srgbClr xmlns:mc="http://schemas.openxmlformats.org/markup-compatibility/2006" xmlns:a14="http://schemas.microsoft.com/office/drawing/2010/main" val="1B70EB" mc:Ignorable=""/>
        </a:accent1>
        <a:accent2>
          <a:srgbClr xmlns:mc="http://schemas.openxmlformats.org/markup-compatibility/2006" xmlns:a14="http://schemas.microsoft.com/office/drawing/2010/main" val="C4161C" mc:Ignorable=""/>
        </a:accent2>
        <a:accent3>
          <a:srgbClr xmlns:mc="http://schemas.openxmlformats.org/markup-compatibility/2006" xmlns:a14="http://schemas.microsoft.com/office/drawing/2010/main" val="AAACB6" mc:Ignorable=""/>
        </a:accent3>
        <a:accent4>
          <a:srgbClr xmlns:mc="http://schemas.openxmlformats.org/markup-compatibility/2006" xmlns:a14="http://schemas.microsoft.com/office/drawing/2010/main" val="DADADA" mc:Ignorable=""/>
        </a:accent4>
        <a:accent5>
          <a:srgbClr xmlns:mc="http://schemas.openxmlformats.org/markup-compatibility/2006" xmlns:a14="http://schemas.microsoft.com/office/drawing/2010/main" val="ABBBF3" mc:Ignorable=""/>
        </a:accent5>
        <a:accent6>
          <a:srgbClr xmlns:mc="http://schemas.openxmlformats.org/markup-compatibility/2006" xmlns:a14="http://schemas.microsoft.com/office/drawing/2010/main" val="B11318" mc:Ignorable=""/>
        </a:accent6>
        <a:hlink>
          <a:srgbClr xmlns:mc="http://schemas.openxmlformats.org/markup-compatibility/2006" xmlns:a14="http://schemas.microsoft.com/office/drawing/2010/main" val="33CC33" mc:Ignorable=""/>
        </a:hlink>
        <a:folHlink>
          <a:srgbClr xmlns:mc="http://schemas.openxmlformats.org/markup-compatibility/2006" xmlns:a14="http://schemas.microsoft.com/office/drawing/2010/main" val="FFCC00" mc:Ignorable="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chNet FY06 15">
        <a:dk1>
          <a:srgbClr xmlns:mc="http://schemas.openxmlformats.org/markup-compatibility/2006" xmlns:a14="http://schemas.microsoft.com/office/drawing/2010/main" val="333333" mc:Ignorable=""/>
        </a:dk1>
        <a:lt1>
          <a:srgbClr xmlns:mc="http://schemas.openxmlformats.org/markup-compatibility/2006" xmlns:a14="http://schemas.microsoft.com/office/drawing/2010/main" val="D7E6F0" mc:Ignorable=""/>
        </a:lt1>
        <a:dk2>
          <a:srgbClr xmlns:mc="http://schemas.openxmlformats.org/markup-compatibility/2006" xmlns:a14="http://schemas.microsoft.com/office/drawing/2010/main" val="0174B5" mc:Ignorable=""/>
        </a:dk2>
        <a:lt2>
          <a:srgbClr xmlns:mc="http://schemas.openxmlformats.org/markup-compatibility/2006" xmlns:a14="http://schemas.microsoft.com/office/drawing/2010/main" val="000000" mc:Ignorable=""/>
        </a:lt2>
        <a:accent1>
          <a:srgbClr xmlns:mc="http://schemas.openxmlformats.org/markup-compatibility/2006" xmlns:a14="http://schemas.microsoft.com/office/drawing/2010/main" val="A1C1E6" mc:Ignorable=""/>
        </a:accent1>
        <a:accent2>
          <a:srgbClr xmlns:mc="http://schemas.openxmlformats.org/markup-compatibility/2006" xmlns:a14="http://schemas.microsoft.com/office/drawing/2010/main" val="EFF3FA" mc:Ignorable=""/>
        </a:accent2>
        <a:accent3>
          <a:srgbClr xmlns:mc="http://schemas.openxmlformats.org/markup-compatibility/2006" xmlns:a14="http://schemas.microsoft.com/office/drawing/2010/main" val="E8F0F6" mc:Ignorable=""/>
        </a:accent3>
        <a:accent4>
          <a:srgbClr xmlns:mc="http://schemas.openxmlformats.org/markup-compatibility/2006" xmlns:a14="http://schemas.microsoft.com/office/drawing/2010/main" val="2A2A2A" mc:Ignorable=""/>
        </a:accent4>
        <a:accent5>
          <a:srgbClr xmlns:mc="http://schemas.openxmlformats.org/markup-compatibility/2006" xmlns:a14="http://schemas.microsoft.com/office/drawing/2010/main" val="CDDDF0" mc:Ignorable=""/>
        </a:accent5>
        <a:accent6>
          <a:srgbClr xmlns:mc="http://schemas.openxmlformats.org/markup-compatibility/2006" xmlns:a14="http://schemas.microsoft.com/office/drawing/2010/main" val="D9DCE3" mc:Ignorable=""/>
        </a:accent6>
        <a:hlink>
          <a:srgbClr xmlns:mc="http://schemas.openxmlformats.org/markup-compatibility/2006" xmlns:a14="http://schemas.microsoft.com/office/drawing/2010/main" val="CC0000" mc:Ignorable=""/>
        </a:hlink>
        <a:folHlink>
          <a:srgbClr xmlns:mc="http://schemas.openxmlformats.org/markup-compatibility/2006" xmlns:a14="http://schemas.microsoft.com/office/drawing/2010/main" val="FFCC00" mc:Ignorable="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chNet FY06 16">
        <a:dk1>
          <a:srgbClr xmlns:mc="http://schemas.openxmlformats.org/markup-compatibility/2006" xmlns:a14="http://schemas.microsoft.com/office/drawing/2010/main" val="000000" mc:Ignorable=""/>
        </a:dk1>
        <a:lt1>
          <a:srgbClr xmlns:mc="http://schemas.openxmlformats.org/markup-compatibility/2006" xmlns:a14="http://schemas.microsoft.com/office/drawing/2010/main" val="A1C1E6" mc:Ignorable=""/>
        </a:lt1>
        <a:dk2>
          <a:srgbClr xmlns:mc="http://schemas.openxmlformats.org/markup-compatibility/2006" xmlns:a14="http://schemas.microsoft.com/office/drawing/2010/main" val="EFF3FA" mc:Ignorable=""/>
        </a:dk2>
        <a:lt2>
          <a:srgbClr xmlns:mc="http://schemas.openxmlformats.org/markup-compatibility/2006" xmlns:a14="http://schemas.microsoft.com/office/drawing/2010/main" val="000000" mc:Ignorable=""/>
        </a:lt2>
        <a:accent1>
          <a:srgbClr xmlns:mc="http://schemas.openxmlformats.org/markup-compatibility/2006" xmlns:a14="http://schemas.microsoft.com/office/drawing/2010/main" val="0174B5" mc:Ignorable=""/>
        </a:accent1>
        <a:accent2>
          <a:srgbClr xmlns:mc="http://schemas.openxmlformats.org/markup-compatibility/2006" xmlns:a14="http://schemas.microsoft.com/office/drawing/2010/main" val="EFF3FA" mc:Ignorable=""/>
        </a:accent2>
        <a:accent3>
          <a:srgbClr xmlns:mc="http://schemas.openxmlformats.org/markup-compatibility/2006" xmlns:a14="http://schemas.microsoft.com/office/drawing/2010/main" val="CDDDF0" mc:Ignorable=""/>
        </a:accent3>
        <a:accent4>
          <a:srgbClr xmlns:mc="http://schemas.openxmlformats.org/markup-compatibility/2006" xmlns:a14="http://schemas.microsoft.com/office/drawing/2010/main" val="000000" mc:Ignorable=""/>
        </a:accent4>
        <a:accent5>
          <a:srgbClr xmlns:mc="http://schemas.openxmlformats.org/markup-compatibility/2006" xmlns:a14="http://schemas.microsoft.com/office/drawing/2010/main" val="AABCD7" mc:Ignorable=""/>
        </a:accent5>
        <a:accent6>
          <a:srgbClr xmlns:mc="http://schemas.openxmlformats.org/markup-compatibility/2006" xmlns:a14="http://schemas.microsoft.com/office/drawing/2010/main" val="D9DCE3" mc:Ignorable=""/>
        </a:accent6>
        <a:hlink>
          <a:srgbClr xmlns:mc="http://schemas.openxmlformats.org/markup-compatibility/2006" xmlns:a14="http://schemas.microsoft.com/office/drawing/2010/main" val="CC0000" mc:Ignorable=""/>
        </a:hlink>
        <a:folHlink>
          <a:srgbClr xmlns:mc="http://schemas.openxmlformats.org/markup-compatibility/2006" xmlns:a14="http://schemas.microsoft.com/office/drawing/2010/main" val="FFCC00" mc:Ignorable="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テーマ">
  <a:themeElements>
    <a:clrScheme name="">
      <a:dk1>
        <a:srgbClr xmlns:mc="http://schemas.openxmlformats.org/markup-compatibility/2006" xmlns:a14="http://schemas.microsoft.com/office/drawing/2010/main" val="000000" mc:Ignorable=""/>
      </a:dk1>
      <a:lt1>
        <a:srgbClr xmlns:mc="http://schemas.openxmlformats.org/markup-compatibility/2006" xmlns:a14="http://schemas.microsoft.com/office/drawing/2010/main" val="FFFFFF" mc:Ignorable=""/>
      </a:lt1>
      <a:dk2>
        <a:srgbClr xmlns:mc="http://schemas.openxmlformats.org/markup-compatibility/2006" xmlns:a14="http://schemas.microsoft.com/office/drawing/2010/main" val="000000" mc:Ignorable=""/>
      </a:dk2>
      <a:lt2>
        <a:srgbClr xmlns:mc="http://schemas.openxmlformats.org/markup-compatibility/2006" xmlns:a14="http://schemas.microsoft.com/office/drawing/2010/main" val="808080" mc:Ignorable=""/>
      </a:lt2>
      <a:accent1>
        <a:srgbClr xmlns:mc="http://schemas.openxmlformats.org/markup-compatibility/2006" xmlns:a14="http://schemas.microsoft.com/office/drawing/2010/main" val="BBE0E3" mc:Ignorable=""/>
      </a:accent1>
      <a:accent2>
        <a:srgbClr xmlns:mc="http://schemas.openxmlformats.org/markup-compatibility/2006" xmlns:a14="http://schemas.microsoft.com/office/drawing/2010/main" val="333399" mc:Ignorable=""/>
      </a:accent2>
      <a:accent3>
        <a:srgbClr xmlns:mc="http://schemas.openxmlformats.org/markup-compatibility/2006" xmlns:a14="http://schemas.microsoft.com/office/drawing/2010/main" val="FFFFFF" mc:Ignorable=""/>
      </a:accent3>
      <a:accent4>
        <a:srgbClr xmlns:mc="http://schemas.openxmlformats.org/markup-compatibility/2006" xmlns:a14="http://schemas.microsoft.com/office/drawing/2010/main" val="000000" mc:Ignorable=""/>
      </a:accent4>
      <a:accent5>
        <a:srgbClr xmlns:mc="http://schemas.openxmlformats.org/markup-compatibility/2006" xmlns:a14="http://schemas.microsoft.com/office/drawing/2010/main" val="DAEDEF" mc:Ignorable=""/>
      </a:accent5>
      <a:accent6>
        <a:srgbClr xmlns:mc="http://schemas.openxmlformats.org/markup-compatibility/2006" xmlns:a14="http://schemas.microsoft.com/office/drawing/2010/main" val="2D2D8A" mc:Ignorable=""/>
      </a:accent6>
      <a:hlink>
        <a:srgbClr xmlns:mc="http://schemas.openxmlformats.org/markup-compatibility/2006" xmlns:a14="http://schemas.microsoft.com/office/drawing/2010/main" val="009999" mc:Ignorable=""/>
      </a:hlink>
      <a:folHlink>
        <a:srgbClr xmlns:mc="http://schemas.openxmlformats.org/markup-compatibility/2006" xmlns:a14="http://schemas.microsoft.com/office/drawing/2010/main" val="99CC00" mc:Ignorable="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xmlns:mc="http://schemas.openxmlformats.org/markup-compatibility/2006" xmlns:a14="http://schemas.microsoft.com/office/drawing/2010/main" val="000000" mc:Ignorable="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xmlns:mc="http://schemas.openxmlformats.org/markup-compatibility/2006" xmlns:a14="http://schemas.microsoft.com/office/drawing/2010/main" val="000000" mc:Ignorable="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xmlns:mc="http://schemas.openxmlformats.org/markup-compatibility/2006" xmlns:a14="http://schemas.microsoft.com/office/drawing/2010/main" val="000000" mc:Ignorable="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">
      <a:dk1>
        <a:srgbClr xmlns:mc="http://schemas.openxmlformats.org/markup-compatibility/2006" xmlns:a14="http://schemas.microsoft.com/office/drawing/2010/main" val="000000" mc:Ignorable=""/>
      </a:dk1>
      <a:lt1>
        <a:srgbClr xmlns:mc="http://schemas.openxmlformats.org/markup-compatibility/2006" xmlns:a14="http://schemas.microsoft.com/office/drawing/2010/main" val="FFFFFF" mc:Ignorable=""/>
      </a:lt1>
      <a:dk2>
        <a:srgbClr xmlns:mc="http://schemas.openxmlformats.org/markup-compatibility/2006" xmlns:a14="http://schemas.microsoft.com/office/drawing/2010/main" val="000000" mc:Ignorable=""/>
      </a:dk2>
      <a:lt2>
        <a:srgbClr xmlns:mc="http://schemas.openxmlformats.org/markup-compatibility/2006" xmlns:a14="http://schemas.microsoft.com/office/drawing/2010/main" val="808080" mc:Ignorable=""/>
      </a:lt2>
      <a:accent1>
        <a:srgbClr xmlns:mc="http://schemas.openxmlformats.org/markup-compatibility/2006" xmlns:a14="http://schemas.microsoft.com/office/drawing/2010/main" val="BBE0E3" mc:Ignorable=""/>
      </a:accent1>
      <a:accent2>
        <a:srgbClr xmlns:mc="http://schemas.openxmlformats.org/markup-compatibility/2006" xmlns:a14="http://schemas.microsoft.com/office/drawing/2010/main" val="333399" mc:Ignorable=""/>
      </a:accent2>
      <a:accent3>
        <a:srgbClr xmlns:mc="http://schemas.openxmlformats.org/markup-compatibility/2006" xmlns:a14="http://schemas.microsoft.com/office/drawing/2010/main" val="FFFFFF" mc:Ignorable=""/>
      </a:accent3>
      <a:accent4>
        <a:srgbClr xmlns:mc="http://schemas.openxmlformats.org/markup-compatibility/2006" xmlns:a14="http://schemas.microsoft.com/office/drawing/2010/main" val="000000" mc:Ignorable=""/>
      </a:accent4>
      <a:accent5>
        <a:srgbClr xmlns:mc="http://schemas.openxmlformats.org/markup-compatibility/2006" xmlns:a14="http://schemas.microsoft.com/office/drawing/2010/main" val="DAEDEF" mc:Ignorable=""/>
      </a:accent5>
      <a:accent6>
        <a:srgbClr xmlns:mc="http://schemas.openxmlformats.org/markup-compatibility/2006" xmlns:a14="http://schemas.microsoft.com/office/drawing/2010/main" val="2D2D8A" mc:Ignorable=""/>
      </a:accent6>
      <a:hlink>
        <a:srgbClr xmlns:mc="http://schemas.openxmlformats.org/markup-compatibility/2006" xmlns:a14="http://schemas.microsoft.com/office/drawing/2010/main" val="009999" mc:Ignorable=""/>
      </a:hlink>
      <a:folHlink>
        <a:srgbClr xmlns:mc="http://schemas.openxmlformats.org/markup-compatibility/2006" xmlns:a14="http://schemas.microsoft.com/office/drawing/2010/main" val="99CC00" mc:Ignorable="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xmlns:mc="http://schemas.openxmlformats.org/markup-compatibility/2006" xmlns:a14="http://schemas.microsoft.com/office/drawing/2010/main" val="000000" mc:Ignorable="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xmlns:mc="http://schemas.openxmlformats.org/markup-compatibility/2006" xmlns:a14="http://schemas.microsoft.com/office/drawing/2010/main" val="000000" mc:Ignorable="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xmlns:mc="http://schemas.openxmlformats.org/markup-compatibility/2006" xmlns:a14="http://schemas.microsoft.com/office/drawing/2010/main" val="000000" mc:Ignorable="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7AD324285EDA0548A5255478839AA78D" ma:contentTypeVersion="0" ma:contentTypeDescription="新しいドキュメントを作成します。" ma:contentTypeScope="" ma:versionID="5ef0b3bc9a3f2d56eea16d055a16d046">
  <xsd:schema xmlns:xsd="http://www.w3.org/2001/XMLSchema" xmlns:p="http://schemas.microsoft.com/office/2006/metadata/properties" targetNamespace="http://schemas.microsoft.com/office/2006/metadata/properties" ma:root="true" ma:fieldsID="f4cff559f9a06213828a8956bc5bb220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 ma:readOnly="true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4.xml><?xml version="1.0" encoding="utf-8"?>
<outs:outSpaceData xmlns:outs="http://schemas.microsoft.com/office/2009/outspace/metadata">
  <outs:relatedDates>
    <outs:relatedDate>
      <outs:type>3</outs:type>
      <outs:displayName>更新日時</outs:displayName>
      <outs:dateTime>2009-07-07T02:13:33Z</outs:dateTime>
      <outs:isPinned>true</outs:isPinned>
    </outs:relatedDate>
    <outs:relatedDate>
      <outs:type>2</outs:type>
      <outs:displayName>作成日時</outs:displayName>
      <outs:dateTime>1900-12-31T23:00:00Z</outs:dateTime>
      <outs:isPinned>true</outs:isPinned>
    </outs:relatedDate>
    <outs:relatedDate>
      <outs:type>4</outs:type>
      <outs:displayName>最終印刷日</outs:displayName>
      <outs:dateTime/>
      <outs:isPinned>true</outs:isPinned>
    </outs:relatedDate>
  </outs:relatedDates>
  <outs:relatedDocuments>
    <outs:relatedDocument>
      <outs:type>2</outs:type>
      <outs:displayName>現在のフォルダーの他のドキュメント</outs:displayName>
      <outs:uri/>
      <outs:isPinned>true</outs:isPinned>
    </outs:relatedDocument>
  </outs:relatedDocuments>
  <outs:relatedPeople>
    <outs:relatedPeopleItem>
      <outs:category>Author</outs:category>
      <outs:people/>
      <outs:source>0</outs:source>
      <outs:isPinned>true</outs:isPinned>
    </outs:relatedPeopleItem>
    <outs:relatedPeopleItem>
      <outs:category>Last modified by</outs:category>
      <outs:people/>
      <outs:source>0</outs:source>
      <outs:isPinned>true</outs:isPinned>
    </outs:relatedPeopleItem>
    <outs:relatedPeopleItem>
      <outs:category>Manager</outs:category>
      <outs:people/>
      <outs:source>0</outs:source>
      <outs:isPinned>false</outs:isPinned>
    </outs:relatedPeopleItem>
  </outs:relatedPeople>
  <propertyMetadataList xmlns="http://schemas.microsoft.com/office/2009/outspace/metadata">
    <propertyMetadata>
      <type>0</type>
      <propertyId>2228224</propertyId>
      <propertyName/>
      <isPinned>true</isPinned>
    </propertyMetadata>
    <propertyMetadata>
      <type>0</type>
      <propertyId>1114115</propertyId>
      <propertyName/>
      <isPinned>true</isPinned>
    </propertyMetadata>
    <propertyMetadata>
      <type>0</type>
      <propertyId>1114117</propertyId>
      <propertyName/>
      <isPinned>true</isPinned>
    </propertyMetadata>
    <propertyMetadata>
      <type>0</type>
      <propertyId>589825</propertyId>
      <propertyName/>
      <isPinned>false</isPinned>
    </propertyMetadata>
    <propertyMetadata>
      <type>0</type>
      <propertyId>1114116</propertyId>
      <propertyName/>
      <isPinned>false</isPinned>
    </propertyMetadata>
    <propertyMetadata>
      <type>0</type>
      <propertyId>14</propertyId>
      <propertyName/>
      <isPinned>true</isPinned>
    </propertyMetadata>
    <propertyMetadata>
      <type>0</type>
      <propertyId>8</propertyId>
      <propertyName/>
      <isPinned>true</isPinned>
    </propertyMetadata>
    <propertyMetadata>
      <type>0</type>
      <propertyId>6</propertyId>
      <propertyName/>
      <isPinned>false</isPinned>
    </propertyMetadata>
    <propertyMetadata>
      <type>0</type>
      <propertyId>1114118</propertyId>
      <propertyName/>
      <isPinned>false</isPinned>
    </propertyMetadata>
    <propertyMetadata>
      <type>0</type>
      <propertyId>1179649</propertyId>
      <propertyName/>
      <isPinned>false</isPinned>
    </propertyMetadata>
    <propertyMetadata>
      <type>0</type>
      <propertyId>655365</propertyId>
      <propertyName/>
      <isPinned>false</isPinned>
    </propertyMetadata>
    <propertyMetadata>
      <type>0</type>
      <propertyId>1</propertyId>
      <propertyName/>
      <isPinned>false</isPinned>
    </propertyMetadata>
    <propertyMetadata>
      <type>0</type>
      <propertyId>0</propertyId>
      <propertyName/>
      <isPinned>true</isPinned>
    </propertyMetadata>
    <propertyMetadata>
      <type>0</type>
      <propertyId>13</propertyId>
      <propertyName/>
      <isPinned>false</isPinned>
    </propertyMetadata>
    <propertyMetadata>
      <type>0</type>
      <propertyId>1179653</propertyId>
      <propertyName/>
      <isPinned>false</isPinned>
    </propertyMetadata>
    <propertyMetadata>
      <type>0</type>
      <propertyId>22</propertyId>
      <propertyName/>
      <isPinned>false</isPinned>
    </propertyMetadata>
  </propertyMetadataList>
  <outs:corruptMetadataWasLost/>
</outs:outSpaceData>
</file>

<file path=customXml/itemProps1.xml><?xml version="1.0" encoding="utf-8"?>
<ds:datastoreItem xmlns:ds="http://schemas.openxmlformats.org/officeDocument/2006/customXml" ds:itemID="{8D4B1CB9-1AE3-4EE5-8892-0C28B7FB793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0175A056-5988-45FE-AAA8-CAE1D2E938D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D1B6C1F-6554-48C3-B03B-56D6B38D38AD}">
  <ds:schemaRefs>
    <ds:schemaRef ds:uri="http://purl.org/dc/terms/"/>
    <ds:schemaRef ds:uri="http://schemas.microsoft.com/office/2006/metadata/properties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dcmitype/"/>
    <ds:schemaRef ds:uri="http://purl.org/dc/elements/1.1/"/>
  </ds:schemaRefs>
</ds:datastoreItem>
</file>

<file path=customXml/itemProps4.xml><?xml version="1.0" encoding="utf-8"?>
<ds:datastoreItem xmlns:ds="http://schemas.openxmlformats.org/officeDocument/2006/customXml" ds:itemID="{75362B69-5E70-4BA5-A1BF-1A14BC9D4D6D}">
  <ds:schemaRefs>
    <ds:schemaRef ds:uri="http://schemas.microsoft.com/office/2009/outspace/metadat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975</Words>
  <Application>Microsoft Office PowerPoint</Application>
  <PresentationFormat>画面に合わせる (4:3)</PresentationFormat>
  <Paragraphs>193</Paragraphs>
  <Slides>16</Slides>
  <Notes>16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16</vt:i4>
      </vt:variant>
    </vt:vector>
  </HeadingPairs>
  <TitlesOfParts>
    <vt:vector size="22" baseType="lpstr">
      <vt:lpstr>Arial</vt:lpstr>
      <vt:lpstr>メイリオ</vt:lpstr>
      <vt:lpstr>Wingdings</vt:lpstr>
      <vt:lpstr>ＭＳ Ｐゴシック</vt:lpstr>
      <vt:lpstr>Verdana</vt:lpstr>
      <vt:lpstr>TechNet FY06</vt:lpstr>
      <vt:lpstr>Outlook で送信したメールの 添付ファイルが消える</vt:lpstr>
      <vt:lpstr>概要</vt:lpstr>
      <vt:lpstr>現象について</vt:lpstr>
      <vt:lpstr>TNEF 形式とは</vt:lpstr>
      <vt:lpstr>リッチ テキスト形式と TNEF 形式</vt:lpstr>
      <vt:lpstr>  TNEF 形式でメールを受信                - Exchange や Outlook で受信</vt:lpstr>
      <vt:lpstr>TNEF 形式でメールを受信              - Exchange や Outlook 以外で受信</vt:lpstr>
      <vt:lpstr>回避方法</vt:lpstr>
      <vt:lpstr>Exchange サーバーを使用している場合                    - Exchange 2007 での回避方法</vt:lpstr>
      <vt:lpstr>Exchange サーバーを使用していない場合                 - Outlook 2007 での回避方法 </vt:lpstr>
      <vt:lpstr>Exchange サーバーを使用していない場合       - Outlook 2007 での回避方法 / Fixit 実行後 (1)</vt:lpstr>
      <vt:lpstr>Exchange サーバーを使用していない場合       - Outlook 2007 での回避方法 / Fixit実行後 (2)</vt:lpstr>
      <vt:lpstr>Exchange サーバーの使用に関わらない           - Outlook 2003/2007 での回避方法 </vt:lpstr>
      <vt:lpstr>TNEF を禁止した場合の制限</vt:lpstr>
      <vt:lpstr>参考情報</vt:lpstr>
      <vt:lpstr>Ihr Potenzial. Unser Antrieb.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Outlook_Winmail</dc:title>
  <dc:creator/>
  <cp:lastModifiedBy/>
  <cp:revision>17</cp:revision>
  <dcterms:created xsi:type="dcterms:W3CDTF">1900-12-31T23:00:00Z</dcterms:created>
  <dcterms:modified xsi:type="dcterms:W3CDTF">2010-02-04T04:17:14Z</dcterms:modified>
  <cp:contentType>ドキュメント</cp:contentTyp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0x0101007AD324285EDA0548A5255478839AA78D</vt:lpwstr>
  </property>
</Properties>
</file>