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0"/>
  </p:notesMasterIdLst>
  <p:sldIdLst>
    <p:sldId id="256" r:id="rId2"/>
    <p:sldId id="263" r:id="rId3"/>
    <p:sldId id="264" r:id="rId4"/>
    <p:sldId id="265" r:id="rId5"/>
    <p:sldId id="257" r:id="rId6"/>
    <p:sldId id="258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62" r:id="rId17"/>
    <p:sldId id="259" r:id="rId18"/>
    <p:sldId id="260" r:id="rId19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EB71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58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26AF19-CEAE-4E42-9FC1-C0BDE8E1EAD3}" type="doc">
      <dgm:prSet loTypeId="urn:microsoft.com/office/officeart/2005/8/layout/chevron1" loCatId="process" qsTypeId="urn:microsoft.com/office/officeart/2005/8/quickstyle/simple4" qsCatId="simple" csTypeId="urn:microsoft.com/office/officeart/2005/8/colors/colorful2" csCatId="colorful" phldr="1"/>
      <dgm:spPr/>
    </dgm:pt>
    <dgm:pt modelId="{E812C3B4-90FA-40C8-9862-C07DF637815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Burger/</a:t>
          </a:r>
          <a:r>
            <a:rPr lang="en-US" dirty="0" err="1" smtClean="0">
              <a:solidFill>
                <a:schemeClr val="tx1"/>
              </a:solidFill>
            </a:rPr>
            <a:t>Klant</a:t>
          </a:r>
          <a:endParaRPr lang="nl-NL" dirty="0">
            <a:solidFill>
              <a:schemeClr val="tx1"/>
            </a:solidFill>
          </a:endParaRPr>
        </a:p>
      </dgm:t>
    </dgm:pt>
    <dgm:pt modelId="{5D0F54F6-6C88-449F-B252-FC56B3F21919}" type="parTrans" cxnId="{FF445B18-06D6-41B9-B5A2-72482C32042A}">
      <dgm:prSet/>
      <dgm:spPr/>
      <dgm:t>
        <a:bodyPr/>
        <a:lstStyle/>
        <a:p>
          <a:endParaRPr lang="nl-NL"/>
        </a:p>
      </dgm:t>
    </dgm:pt>
    <dgm:pt modelId="{BE84B08E-4369-4ABD-A28B-5EFA9E121ED1}" type="sibTrans" cxnId="{FF445B18-06D6-41B9-B5A2-72482C32042A}">
      <dgm:prSet/>
      <dgm:spPr/>
      <dgm:t>
        <a:bodyPr/>
        <a:lstStyle/>
        <a:p>
          <a:endParaRPr lang="nl-NL"/>
        </a:p>
      </dgm:t>
    </dgm:pt>
    <dgm:pt modelId="{FD2209D3-8037-4EA5-9A99-8474AF45349C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Overheid</a:t>
          </a:r>
          <a:endParaRPr lang="nl-NL" dirty="0">
            <a:solidFill>
              <a:schemeClr val="tx1"/>
            </a:solidFill>
          </a:endParaRPr>
        </a:p>
      </dgm:t>
    </dgm:pt>
    <dgm:pt modelId="{A68CA69C-3F9F-406A-8E54-FC3E99C104C1}" type="parTrans" cxnId="{1FBEB965-4166-4608-8C73-7DB4DC3ADE52}">
      <dgm:prSet/>
      <dgm:spPr/>
      <dgm:t>
        <a:bodyPr/>
        <a:lstStyle/>
        <a:p>
          <a:endParaRPr lang="nl-NL"/>
        </a:p>
      </dgm:t>
    </dgm:pt>
    <dgm:pt modelId="{57A33999-5F87-4CC6-BB4B-6B8BDE18A83E}" type="sibTrans" cxnId="{1FBEB965-4166-4608-8C73-7DB4DC3ADE52}">
      <dgm:prSet/>
      <dgm:spPr/>
      <dgm:t>
        <a:bodyPr/>
        <a:lstStyle/>
        <a:p>
          <a:endParaRPr lang="nl-NL"/>
        </a:p>
      </dgm:t>
    </dgm:pt>
    <dgm:pt modelId="{FB30D06C-9C1C-45D8-B693-ABE2C4FDE0CE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Leveranciers</a:t>
          </a:r>
          <a:endParaRPr lang="nl-NL" dirty="0">
            <a:solidFill>
              <a:schemeClr val="tx1"/>
            </a:solidFill>
          </a:endParaRPr>
        </a:p>
      </dgm:t>
    </dgm:pt>
    <dgm:pt modelId="{031110FE-77BE-4263-9DC3-D148F3FD68DE}" type="parTrans" cxnId="{5B37A2B9-BB24-431B-B43A-031594EFF9F5}">
      <dgm:prSet/>
      <dgm:spPr/>
      <dgm:t>
        <a:bodyPr/>
        <a:lstStyle/>
        <a:p>
          <a:endParaRPr lang="nl-NL"/>
        </a:p>
      </dgm:t>
    </dgm:pt>
    <dgm:pt modelId="{B4878A36-DE59-47B3-AEA4-76B21A5B5A5E}" type="sibTrans" cxnId="{5B37A2B9-BB24-431B-B43A-031594EFF9F5}">
      <dgm:prSet/>
      <dgm:spPr/>
      <dgm:t>
        <a:bodyPr/>
        <a:lstStyle/>
        <a:p>
          <a:endParaRPr lang="nl-NL"/>
        </a:p>
      </dgm:t>
    </dgm:pt>
    <dgm:pt modelId="{F4ACA2CC-F992-4C86-AA48-514B059D0A49}">
      <dgm:prSet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Infrastructuur</a:t>
          </a:r>
          <a:endParaRPr lang="nl-NL" dirty="0">
            <a:solidFill>
              <a:schemeClr val="tx1"/>
            </a:solidFill>
          </a:endParaRPr>
        </a:p>
      </dgm:t>
    </dgm:pt>
    <dgm:pt modelId="{37ED64F9-959F-464C-B470-F6618FDA984E}" type="parTrans" cxnId="{6628798C-9A80-4A00-BECB-BF060ADD4282}">
      <dgm:prSet/>
      <dgm:spPr/>
      <dgm:t>
        <a:bodyPr/>
        <a:lstStyle/>
        <a:p>
          <a:endParaRPr lang="nl-NL"/>
        </a:p>
      </dgm:t>
    </dgm:pt>
    <dgm:pt modelId="{D6F5D61E-6E95-44A6-A1AA-52FE795CABAE}" type="sibTrans" cxnId="{6628798C-9A80-4A00-BECB-BF060ADD4282}">
      <dgm:prSet/>
      <dgm:spPr/>
      <dgm:t>
        <a:bodyPr/>
        <a:lstStyle/>
        <a:p>
          <a:endParaRPr lang="nl-NL"/>
        </a:p>
      </dgm:t>
    </dgm:pt>
    <dgm:pt modelId="{75DFBB9B-E581-4FF8-987B-5EEA7BB22C89}" type="pres">
      <dgm:prSet presAssocID="{B126AF19-CEAE-4E42-9FC1-C0BDE8E1EAD3}" presName="Name0" presStyleCnt="0">
        <dgm:presLayoutVars>
          <dgm:dir/>
          <dgm:animLvl val="lvl"/>
          <dgm:resizeHandles val="exact"/>
        </dgm:presLayoutVars>
      </dgm:prSet>
      <dgm:spPr/>
    </dgm:pt>
    <dgm:pt modelId="{796E24F3-5C1A-45BA-A7ED-FE0C42D04525}" type="pres">
      <dgm:prSet presAssocID="{E812C3B4-90FA-40C8-9862-C07DF6378159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FA47D0C-7393-4BD9-A470-E4423A37DBD6}" type="pres">
      <dgm:prSet presAssocID="{BE84B08E-4369-4ABD-A28B-5EFA9E121ED1}" presName="parTxOnlySpace" presStyleCnt="0"/>
      <dgm:spPr/>
    </dgm:pt>
    <dgm:pt modelId="{615509DA-088A-444B-9648-E797811AB9BA}" type="pres">
      <dgm:prSet presAssocID="{FD2209D3-8037-4EA5-9A99-8474AF45349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10F303-C78F-4CBD-B68C-EB03B88CF89A}" type="pres">
      <dgm:prSet presAssocID="{57A33999-5F87-4CC6-BB4B-6B8BDE18A83E}" presName="parTxOnlySpace" presStyleCnt="0"/>
      <dgm:spPr/>
    </dgm:pt>
    <dgm:pt modelId="{C50264AF-67FD-47C4-A2CA-EAE0C6EE32EC}" type="pres">
      <dgm:prSet presAssocID="{FB30D06C-9C1C-45D8-B693-ABE2C4FDE0CE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5F270-6DBF-4EA5-9064-5B09D655DFC9}" type="pres">
      <dgm:prSet presAssocID="{B4878A36-DE59-47B3-AEA4-76B21A5B5A5E}" presName="parTxOnlySpace" presStyleCnt="0"/>
      <dgm:spPr/>
    </dgm:pt>
    <dgm:pt modelId="{1A200FBE-7FE6-4DA4-9EC2-71CC1C468E31}" type="pres">
      <dgm:prSet presAssocID="{F4ACA2CC-F992-4C86-AA48-514B059D0A49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5350E1-4AD1-43C3-9398-1D10580D89A1}" type="presOf" srcId="{B126AF19-CEAE-4E42-9FC1-C0BDE8E1EAD3}" destId="{75DFBB9B-E581-4FF8-987B-5EEA7BB22C89}" srcOrd="0" destOrd="0" presId="urn:microsoft.com/office/officeart/2005/8/layout/chevron1"/>
    <dgm:cxn modelId="{6628798C-9A80-4A00-BECB-BF060ADD4282}" srcId="{B126AF19-CEAE-4E42-9FC1-C0BDE8E1EAD3}" destId="{F4ACA2CC-F992-4C86-AA48-514B059D0A49}" srcOrd="3" destOrd="0" parTransId="{37ED64F9-959F-464C-B470-F6618FDA984E}" sibTransId="{D6F5D61E-6E95-44A6-A1AA-52FE795CABAE}"/>
    <dgm:cxn modelId="{1FBEB965-4166-4608-8C73-7DB4DC3ADE52}" srcId="{B126AF19-CEAE-4E42-9FC1-C0BDE8E1EAD3}" destId="{FD2209D3-8037-4EA5-9A99-8474AF45349C}" srcOrd="1" destOrd="0" parTransId="{A68CA69C-3F9F-406A-8E54-FC3E99C104C1}" sibTransId="{57A33999-5F87-4CC6-BB4B-6B8BDE18A83E}"/>
    <dgm:cxn modelId="{0D0B07FA-2A56-4989-9608-DAB4A9D7B854}" type="presOf" srcId="{F4ACA2CC-F992-4C86-AA48-514B059D0A49}" destId="{1A200FBE-7FE6-4DA4-9EC2-71CC1C468E31}" srcOrd="0" destOrd="0" presId="urn:microsoft.com/office/officeart/2005/8/layout/chevron1"/>
    <dgm:cxn modelId="{5B37A2B9-BB24-431B-B43A-031594EFF9F5}" srcId="{B126AF19-CEAE-4E42-9FC1-C0BDE8E1EAD3}" destId="{FB30D06C-9C1C-45D8-B693-ABE2C4FDE0CE}" srcOrd="2" destOrd="0" parTransId="{031110FE-77BE-4263-9DC3-D148F3FD68DE}" sibTransId="{B4878A36-DE59-47B3-AEA4-76B21A5B5A5E}"/>
    <dgm:cxn modelId="{F156071C-FF7F-4E8C-B1EE-5EDFDFED88B3}" type="presOf" srcId="{E812C3B4-90FA-40C8-9862-C07DF6378159}" destId="{796E24F3-5C1A-45BA-A7ED-FE0C42D04525}" srcOrd="0" destOrd="0" presId="urn:microsoft.com/office/officeart/2005/8/layout/chevron1"/>
    <dgm:cxn modelId="{C1F319F8-8796-4913-B9E0-1FC1E040CD19}" type="presOf" srcId="{FD2209D3-8037-4EA5-9A99-8474AF45349C}" destId="{615509DA-088A-444B-9648-E797811AB9BA}" srcOrd="0" destOrd="0" presId="urn:microsoft.com/office/officeart/2005/8/layout/chevron1"/>
    <dgm:cxn modelId="{FF445B18-06D6-41B9-B5A2-72482C32042A}" srcId="{B126AF19-CEAE-4E42-9FC1-C0BDE8E1EAD3}" destId="{E812C3B4-90FA-40C8-9862-C07DF6378159}" srcOrd="0" destOrd="0" parTransId="{5D0F54F6-6C88-449F-B252-FC56B3F21919}" sibTransId="{BE84B08E-4369-4ABD-A28B-5EFA9E121ED1}"/>
    <dgm:cxn modelId="{CCCC6CAD-0458-4565-A7DC-196A91080152}" type="presOf" srcId="{FB30D06C-9C1C-45D8-B693-ABE2C4FDE0CE}" destId="{C50264AF-67FD-47C4-A2CA-EAE0C6EE32EC}" srcOrd="0" destOrd="0" presId="urn:microsoft.com/office/officeart/2005/8/layout/chevron1"/>
    <dgm:cxn modelId="{AEE02957-220E-4BA7-89E5-5A30A8FC9A0F}" type="presParOf" srcId="{75DFBB9B-E581-4FF8-987B-5EEA7BB22C89}" destId="{796E24F3-5C1A-45BA-A7ED-FE0C42D04525}" srcOrd="0" destOrd="0" presId="urn:microsoft.com/office/officeart/2005/8/layout/chevron1"/>
    <dgm:cxn modelId="{D2C9E99A-FEBA-4DC9-A9A7-ABB1389CBAB5}" type="presParOf" srcId="{75DFBB9B-E581-4FF8-987B-5EEA7BB22C89}" destId="{FFA47D0C-7393-4BD9-A470-E4423A37DBD6}" srcOrd="1" destOrd="0" presId="urn:microsoft.com/office/officeart/2005/8/layout/chevron1"/>
    <dgm:cxn modelId="{846219B5-CC4F-4B76-80C9-DC5BB0B49B3C}" type="presParOf" srcId="{75DFBB9B-E581-4FF8-987B-5EEA7BB22C89}" destId="{615509DA-088A-444B-9648-E797811AB9BA}" srcOrd="2" destOrd="0" presId="urn:microsoft.com/office/officeart/2005/8/layout/chevron1"/>
    <dgm:cxn modelId="{7AF4BB61-C3BE-4C42-836E-53C8B6A89E48}" type="presParOf" srcId="{75DFBB9B-E581-4FF8-987B-5EEA7BB22C89}" destId="{E910F303-C78F-4CBD-B68C-EB03B88CF89A}" srcOrd="3" destOrd="0" presId="urn:microsoft.com/office/officeart/2005/8/layout/chevron1"/>
    <dgm:cxn modelId="{A73D06BE-5F06-40A7-81A7-E6D59F8E2BFF}" type="presParOf" srcId="{75DFBB9B-E581-4FF8-987B-5EEA7BB22C89}" destId="{C50264AF-67FD-47C4-A2CA-EAE0C6EE32EC}" srcOrd="4" destOrd="0" presId="urn:microsoft.com/office/officeart/2005/8/layout/chevron1"/>
    <dgm:cxn modelId="{53E8CC66-0BBB-492D-9FBA-F0875E69DB55}" type="presParOf" srcId="{75DFBB9B-E581-4FF8-987B-5EEA7BB22C89}" destId="{5DD5F270-6DBF-4EA5-9064-5B09D655DFC9}" srcOrd="5" destOrd="0" presId="urn:microsoft.com/office/officeart/2005/8/layout/chevron1"/>
    <dgm:cxn modelId="{8FF52B5A-4AC1-484A-86C8-6C95881BEA15}" type="presParOf" srcId="{75DFBB9B-E581-4FF8-987B-5EEA7BB22C89}" destId="{1A200FBE-7FE6-4DA4-9EC2-71CC1C468E31}" srcOrd="6" destOrd="0" presId="urn:microsoft.com/office/officeart/2005/8/layout/chevro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26AF19-CEAE-4E42-9FC1-C0BDE8E1EAD3}" type="doc">
      <dgm:prSet loTypeId="urn:microsoft.com/office/officeart/2005/8/layout/chevron1" loCatId="process" qsTypeId="urn:microsoft.com/office/officeart/2005/8/quickstyle/simple4" qsCatId="simple" csTypeId="urn:microsoft.com/office/officeart/2005/8/colors/colorful2" csCatId="colorful" phldr="1"/>
      <dgm:spPr/>
    </dgm:pt>
    <dgm:pt modelId="{E812C3B4-90FA-40C8-9862-C07DF6378159}">
      <dgm:prSet phldrT="[Text]" custT="1"/>
      <dgm:spPr/>
      <dgm:t>
        <a:bodyPr/>
        <a:lstStyle/>
        <a:p>
          <a:endParaRPr lang="nl-NL" sz="1200" dirty="0"/>
        </a:p>
      </dgm:t>
    </dgm:pt>
    <dgm:pt modelId="{5D0F54F6-6C88-449F-B252-FC56B3F21919}" type="parTrans" cxnId="{FF445B18-06D6-41B9-B5A2-72482C32042A}">
      <dgm:prSet/>
      <dgm:spPr/>
      <dgm:t>
        <a:bodyPr/>
        <a:lstStyle/>
        <a:p>
          <a:endParaRPr lang="nl-NL" sz="1200"/>
        </a:p>
      </dgm:t>
    </dgm:pt>
    <dgm:pt modelId="{BE84B08E-4369-4ABD-A28B-5EFA9E121ED1}" type="sibTrans" cxnId="{FF445B18-06D6-41B9-B5A2-72482C32042A}">
      <dgm:prSet/>
      <dgm:spPr/>
      <dgm:t>
        <a:bodyPr/>
        <a:lstStyle/>
        <a:p>
          <a:endParaRPr lang="nl-NL" sz="1200"/>
        </a:p>
      </dgm:t>
    </dgm:pt>
    <dgm:pt modelId="{FD2209D3-8037-4EA5-9A99-8474AF45349C}">
      <dgm:prSet phldrT="[Text]" custT="1"/>
      <dgm:spPr/>
      <dgm:t>
        <a:bodyPr/>
        <a:lstStyle/>
        <a:p>
          <a:endParaRPr lang="nl-NL" sz="1200" dirty="0"/>
        </a:p>
      </dgm:t>
    </dgm:pt>
    <dgm:pt modelId="{A68CA69C-3F9F-406A-8E54-FC3E99C104C1}" type="parTrans" cxnId="{1FBEB965-4166-4608-8C73-7DB4DC3ADE52}">
      <dgm:prSet/>
      <dgm:spPr/>
      <dgm:t>
        <a:bodyPr/>
        <a:lstStyle/>
        <a:p>
          <a:endParaRPr lang="nl-NL" sz="1200"/>
        </a:p>
      </dgm:t>
    </dgm:pt>
    <dgm:pt modelId="{57A33999-5F87-4CC6-BB4B-6B8BDE18A83E}" type="sibTrans" cxnId="{1FBEB965-4166-4608-8C73-7DB4DC3ADE52}">
      <dgm:prSet/>
      <dgm:spPr/>
      <dgm:t>
        <a:bodyPr/>
        <a:lstStyle/>
        <a:p>
          <a:endParaRPr lang="nl-NL" sz="1200"/>
        </a:p>
      </dgm:t>
    </dgm:pt>
    <dgm:pt modelId="{FB30D06C-9C1C-45D8-B693-ABE2C4FDE0CE}">
      <dgm:prSet phldrT="[Text]" custT="1"/>
      <dgm:spPr/>
      <dgm:t>
        <a:bodyPr/>
        <a:lstStyle/>
        <a:p>
          <a:endParaRPr lang="nl-NL" sz="1200" dirty="0">
            <a:solidFill>
              <a:schemeClr val="tx1"/>
            </a:solidFill>
          </a:endParaRPr>
        </a:p>
      </dgm:t>
    </dgm:pt>
    <dgm:pt modelId="{031110FE-77BE-4263-9DC3-D148F3FD68DE}" type="parTrans" cxnId="{5B37A2B9-BB24-431B-B43A-031594EFF9F5}">
      <dgm:prSet/>
      <dgm:spPr/>
      <dgm:t>
        <a:bodyPr/>
        <a:lstStyle/>
        <a:p>
          <a:endParaRPr lang="nl-NL" sz="1200"/>
        </a:p>
      </dgm:t>
    </dgm:pt>
    <dgm:pt modelId="{B4878A36-DE59-47B3-AEA4-76B21A5B5A5E}" type="sibTrans" cxnId="{5B37A2B9-BB24-431B-B43A-031594EFF9F5}">
      <dgm:prSet/>
      <dgm:spPr/>
      <dgm:t>
        <a:bodyPr/>
        <a:lstStyle/>
        <a:p>
          <a:endParaRPr lang="nl-NL" sz="1200"/>
        </a:p>
      </dgm:t>
    </dgm:pt>
    <dgm:pt modelId="{F4ACA2CC-F992-4C86-AA48-514B059D0A49}">
      <dgm:prSet custT="1"/>
      <dgm:spPr/>
      <dgm:t>
        <a:bodyPr vert="vert270"/>
        <a:lstStyle/>
        <a:p>
          <a:endParaRPr lang="nl-NL" sz="1200" dirty="0">
            <a:solidFill>
              <a:schemeClr val="tx1"/>
            </a:solidFill>
          </a:endParaRPr>
        </a:p>
      </dgm:t>
    </dgm:pt>
    <dgm:pt modelId="{37ED64F9-959F-464C-B470-F6618FDA984E}" type="parTrans" cxnId="{6628798C-9A80-4A00-BECB-BF060ADD4282}">
      <dgm:prSet/>
      <dgm:spPr/>
      <dgm:t>
        <a:bodyPr/>
        <a:lstStyle/>
        <a:p>
          <a:endParaRPr lang="nl-NL" sz="1200"/>
        </a:p>
      </dgm:t>
    </dgm:pt>
    <dgm:pt modelId="{D6F5D61E-6E95-44A6-A1AA-52FE795CABAE}" type="sibTrans" cxnId="{6628798C-9A80-4A00-BECB-BF060ADD4282}">
      <dgm:prSet/>
      <dgm:spPr/>
      <dgm:t>
        <a:bodyPr/>
        <a:lstStyle/>
        <a:p>
          <a:endParaRPr lang="nl-NL" sz="1200"/>
        </a:p>
      </dgm:t>
    </dgm:pt>
    <dgm:pt modelId="{75DFBB9B-E581-4FF8-987B-5EEA7BB22C89}" type="pres">
      <dgm:prSet presAssocID="{B126AF19-CEAE-4E42-9FC1-C0BDE8E1EAD3}" presName="Name0" presStyleCnt="0">
        <dgm:presLayoutVars>
          <dgm:dir/>
          <dgm:animLvl val="lvl"/>
          <dgm:resizeHandles val="exact"/>
        </dgm:presLayoutVars>
      </dgm:prSet>
      <dgm:spPr/>
    </dgm:pt>
    <dgm:pt modelId="{796E24F3-5C1A-45BA-A7ED-FE0C42D04525}" type="pres">
      <dgm:prSet presAssocID="{E812C3B4-90FA-40C8-9862-C07DF6378159}" presName="parTxOnly" presStyleLbl="node1" presStyleIdx="0" presStyleCnt="4" custAng="108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FA47D0C-7393-4BD9-A470-E4423A37DBD6}" type="pres">
      <dgm:prSet presAssocID="{BE84B08E-4369-4ABD-A28B-5EFA9E121ED1}" presName="parTxOnlySpace" presStyleCnt="0"/>
      <dgm:spPr/>
    </dgm:pt>
    <dgm:pt modelId="{615509DA-088A-444B-9648-E797811AB9BA}" type="pres">
      <dgm:prSet presAssocID="{FD2209D3-8037-4EA5-9A99-8474AF45349C}" presName="parTxOnly" presStyleLbl="node1" presStyleIdx="1" presStyleCnt="4" custAng="108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910F303-C78F-4CBD-B68C-EB03B88CF89A}" type="pres">
      <dgm:prSet presAssocID="{57A33999-5F87-4CC6-BB4B-6B8BDE18A83E}" presName="parTxOnlySpace" presStyleCnt="0"/>
      <dgm:spPr/>
    </dgm:pt>
    <dgm:pt modelId="{C50264AF-67FD-47C4-A2CA-EAE0C6EE32EC}" type="pres">
      <dgm:prSet presAssocID="{FB30D06C-9C1C-45D8-B693-ABE2C4FDE0CE}" presName="parTxOnly" presStyleLbl="node1" presStyleIdx="2" presStyleCnt="4" custAng="108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DD5F270-6DBF-4EA5-9064-5B09D655DFC9}" type="pres">
      <dgm:prSet presAssocID="{B4878A36-DE59-47B3-AEA4-76B21A5B5A5E}" presName="parTxOnlySpace" presStyleCnt="0"/>
      <dgm:spPr/>
    </dgm:pt>
    <dgm:pt modelId="{1A200FBE-7FE6-4DA4-9EC2-71CC1C468E31}" type="pres">
      <dgm:prSet presAssocID="{F4ACA2CC-F992-4C86-AA48-514B059D0A49}" presName="parTxOnly" presStyleLbl="node1" presStyleIdx="3" presStyleCnt="4" custAng="108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DB4B62A-BC5A-4474-B5A6-6085BC10661A}" type="presOf" srcId="{E812C3B4-90FA-40C8-9862-C07DF6378159}" destId="{796E24F3-5C1A-45BA-A7ED-FE0C42D04525}" srcOrd="0" destOrd="0" presId="urn:microsoft.com/office/officeart/2005/8/layout/chevron1"/>
    <dgm:cxn modelId="{8DD11999-7AF8-436E-AFE4-43813B8C4095}" type="presOf" srcId="{F4ACA2CC-F992-4C86-AA48-514B059D0A49}" destId="{1A200FBE-7FE6-4DA4-9EC2-71CC1C468E31}" srcOrd="0" destOrd="0" presId="urn:microsoft.com/office/officeart/2005/8/layout/chevron1"/>
    <dgm:cxn modelId="{6628798C-9A80-4A00-BECB-BF060ADD4282}" srcId="{B126AF19-CEAE-4E42-9FC1-C0BDE8E1EAD3}" destId="{F4ACA2CC-F992-4C86-AA48-514B059D0A49}" srcOrd="3" destOrd="0" parTransId="{37ED64F9-959F-464C-B470-F6618FDA984E}" sibTransId="{D6F5D61E-6E95-44A6-A1AA-52FE795CABAE}"/>
    <dgm:cxn modelId="{1FBEB965-4166-4608-8C73-7DB4DC3ADE52}" srcId="{B126AF19-CEAE-4E42-9FC1-C0BDE8E1EAD3}" destId="{FD2209D3-8037-4EA5-9A99-8474AF45349C}" srcOrd="1" destOrd="0" parTransId="{A68CA69C-3F9F-406A-8E54-FC3E99C104C1}" sibTransId="{57A33999-5F87-4CC6-BB4B-6B8BDE18A83E}"/>
    <dgm:cxn modelId="{DA2A17A3-AF96-4A05-B054-5F92CDB5D327}" type="presOf" srcId="{FB30D06C-9C1C-45D8-B693-ABE2C4FDE0CE}" destId="{C50264AF-67FD-47C4-A2CA-EAE0C6EE32EC}" srcOrd="0" destOrd="0" presId="urn:microsoft.com/office/officeart/2005/8/layout/chevron1"/>
    <dgm:cxn modelId="{DF7DDF27-E502-4E12-BD9C-FC3EB7EA1DE7}" type="presOf" srcId="{B126AF19-CEAE-4E42-9FC1-C0BDE8E1EAD3}" destId="{75DFBB9B-E581-4FF8-987B-5EEA7BB22C89}" srcOrd="0" destOrd="0" presId="urn:microsoft.com/office/officeart/2005/8/layout/chevron1"/>
    <dgm:cxn modelId="{5B37A2B9-BB24-431B-B43A-031594EFF9F5}" srcId="{B126AF19-CEAE-4E42-9FC1-C0BDE8E1EAD3}" destId="{FB30D06C-9C1C-45D8-B693-ABE2C4FDE0CE}" srcOrd="2" destOrd="0" parTransId="{031110FE-77BE-4263-9DC3-D148F3FD68DE}" sibTransId="{B4878A36-DE59-47B3-AEA4-76B21A5B5A5E}"/>
    <dgm:cxn modelId="{295983DE-C99C-4227-B834-1C453EEFE628}" type="presOf" srcId="{FD2209D3-8037-4EA5-9A99-8474AF45349C}" destId="{615509DA-088A-444B-9648-E797811AB9BA}" srcOrd="0" destOrd="0" presId="urn:microsoft.com/office/officeart/2005/8/layout/chevron1"/>
    <dgm:cxn modelId="{FF445B18-06D6-41B9-B5A2-72482C32042A}" srcId="{B126AF19-CEAE-4E42-9FC1-C0BDE8E1EAD3}" destId="{E812C3B4-90FA-40C8-9862-C07DF6378159}" srcOrd="0" destOrd="0" parTransId="{5D0F54F6-6C88-449F-B252-FC56B3F21919}" sibTransId="{BE84B08E-4369-4ABD-A28B-5EFA9E121ED1}"/>
    <dgm:cxn modelId="{4AAB4942-AF75-4418-9264-FD3850538AC9}" type="presParOf" srcId="{75DFBB9B-E581-4FF8-987B-5EEA7BB22C89}" destId="{796E24F3-5C1A-45BA-A7ED-FE0C42D04525}" srcOrd="0" destOrd="0" presId="urn:microsoft.com/office/officeart/2005/8/layout/chevron1"/>
    <dgm:cxn modelId="{FE29991B-1926-4801-90BF-C48B91BB3CFD}" type="presParOf" srcId="{75DFBB9B-E581-4FF8-987B-5EEA7BB22C89}" destId="{FFA47D0C-7393-4BD9-A470-E4423A37DBD6}" srcOrd="1" destOrd="0" presId="urn:microsoft.com/office/officeart/2005/8/layout/chevron1"/>
    <dgm:cxn modelId="{6B73E5EF-4343-425D-92B9-F23E0060C8E9}" type="presParOf" srcId="{75DFBB9B-E581-4FF8-987B-5EEA7BB22C89}" destId="{615509DA-088A-444B-9648-E797811AB9BA}" srcOrd="2" destOrd="0" presId="urn:microsoft.com/office/officeart/2005/8/layout/chevron1"/>
    <dgm:cxn modelId="{F1ECFE85-3C6C-461E-BB9A-92A5F39AB1C2}" type="presParOf" srcId="{75DFBB9B-E581-4FF8-987B-5EEA7BB22C89}" destId="{E910F303-C78F-4CBD-B68C-EB03B88CF89A}" srcOrd="3" destOrd="0" presId="urn:microsoft.com/office/officeart/2005/8/layout/chevron1"/>
    <dgm:cxn modelId="{10089C28-E94F-4617-B2BC-8DD668DCD000}" type="presParOf" srcId="{75DFBB9B-E581-4FF8-987B-5EEA7BB22C89}" destId="{C50264AF-67FD-47C4-A2CA-EAE0C6EE32EC}" srcOrd="4" destOrd="0" presId="urn:microsoft.com/office/officeart/2005/8/layout/chevron1"/>
    <dgm:cxn modelId="{48BD4FED-3D45-4FF8-B40B-51C68A0F7ECE}" type="presParOf" srcId="{75DFBB9B-E581-4FF8-987B-5EEA7BB22C89}" destId="{5DD5F270-6DBF-4EA5-9064-5B09D655DFC9}" srcOrd="5" destOrd="0" presId="urn:microsoft.com/office/officeart/2005/8/layout/chevron1"/>
    <dgm:cxn modelId="{A9454D72-4F37-42D5-9A9B-611D97AD7FAC}" type="presParOf" srcId="{75DFBB9B-E581-4FF8-987B-5EEA7BB22C89}" destId="{1A200FBE-7FE6-4DA4-9EC2-71CC1C468E31}" srcOrd="6" destOrd="0" presId="urn:microsoft.com/office/officeart/2005/8/layout/chevro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30C31C0-56F1-4826-A204-58254A0F4073}" type="datetimeFigureOut">
              <a:rPr lang="nl-NL"/>
              <a:pPr>
                <a:defRPr/>
              </a:pPr>
              <a:t>17-4-2008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N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39A559A-C6F4-413D-BCB5-8CADABC379F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bars_16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95750"/>
            <a:ext cx="91440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 flipV="1">
            <a:off x="0" y="2647950"/>
            <a:ext cx="9144000" cy="57150"/>
          </a:xfrm>
          <a:prstGeom prst="rect">
            <a:avLst/>
          </a:prstGeom>
          <a:solidFill>
            <a:srgbClr val="E85F17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n-lt"/>
            </a:endParaRPr>
          </a:p>
        </p:txBody>
      </p:sp>
      <p:pic>
        <p:nvPicPr>
          <p:cNvPr id="6" name="Picture 19" descr="people_16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86050"/>
            <a:ext cx="91440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7605713" y="6507163"/>
            <a:ext cx="1427162" cy="239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40004" name="Rectangle 4"/>
          <p:cNvSpPr>
            <a:spLocks noGrp="1" noChangeArrowheads="1"/>
          </p:cNvSpPr>
          <p:nvPr>
            <p:ph type="ctrTitle"/>
          </p:nvPr>
        </p:nvSpPr>
        <p:spPr bwMode="gray">
          <a:xfrm>
            <a:off x="2693988" y="1119188"/>
            <a:ext cx="5068887" cy="427037"/>
          </a:xfrm>
        </p:spPr>
        <p:txBody>
          <a:bodyPr anchor="b">
            <a:spAutoFit/>
          </a:bodyPr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40005" name="Rectangle 5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693988" y="1568450"/>
            <a:ext cx="5068887" cy="244475"/>
          </a:xfrm>
        </p:spPr>
        <p:txBody>
          <a:bodyPr>
            <a:spAutoFit/>
          </a:bodyPr>
          <a:lstStyle>
            <a:lvl1pPr marL="0" indent="0" algn="r">
              <a:buFont typeface="Wingdings" pitchFamily="2" charset="2"/>
              <a:buNone/>
              <a:defRPr sz="1600">
                <a:solidFill>
                  <a:srgbClr val="E85F17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B9D1E-0CBC-4558-85A8-C5111087070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5694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71450"/>
            <a:ext cx="6021387" cy="5694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FCF7C-5BB2-41C9-8E61-B74F81C6F68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AD071-8935-40C3-9DE1-F72CB066690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082E1-D73B-4550-B309-75B4F9183B5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24000"/>
            <a:ext cx="4037012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037013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568B1-81AA-4ED6-AD94-B32E64C0018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7BB73-5F86-4736-A795-8DBCEF92FF3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9BA25-5F6A-40F0-B2B9-E4EC0828CC4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FF7B4-F04F-4159-9098-AEF298072F4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A6EC6-1E98-463C-BF11-816B4B72B82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374AD-1FEF-4CC2-B73C-B302D4F5D9B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1" descr="people_1600"/>
          <p:cNvPicPr>
            <a:picLocks noChangeAspect="1" noChangeArrowheads="1"/>
          </p:cNvPicPr>
          <p:nvPr/>
        </p:nvPicPr>
        <p:blipFill>
          <a:blip r:embed="rId13"/>
          <a:srcRect t="36139"/>
          <a:stretch>
            <a:fillRect/>
          </a:stretch>
        </p:blipFill>
        <p:spPr bwMode="auto">
          <a:xfrm>
            <a:off x="0" y="5726113"/>
            <a:ext cx="91440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0" descr="bars_160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538913"/>
            <a:ext cx="91440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171450"/>
            <a:ext cx="8226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24000"/>
            <a:ext cx="8226425" cy="434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8982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763000" y="777875"/>
            <a:ext cx="284163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800" b="1" smtClean="0">
                <a:solidFill>
                  <a:srgbClr val="FF9900"/>
                </a:solidFill>
                <a:latin typeface="Arial" charset="0"/>
              </a:defRPr>
            </a:lvl1pPr>
          </a:lstStyle>
          <a:p>
            <a:pPr>
              <a:defRPr/>
            </a:pPr>
            <a:fld id="{36690094-52F8-4BA5-9F60-AE027BD477C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1031" name="Picture 23" descr="bars_160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5681663"/>
            <a:ext cx="9144000" cy="4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gray">
          <a:xfrm>
            <a:off x="7834313" y="6600825"/>
            <a:ext cx="1198562" cy="201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33" name="Picture 25" descr="bars_160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4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E85F1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E85F17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E85F17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E85F17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E85F17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85F17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85F17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85F17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85F17"/>
          </a:solidFill>
          <a:latin typeface="Calibri" pitchFamily="34" charset="0"/>
        </a:defRPr>
      </a:lvl9pPr>
    </p:titleStyle>
    <p:bodyStyle>
      <a:lvl1pPr marL="457200" indent="-457200" algn="l" rtl="0" fontAlgn="base">
        <a:spcBef>
          <a:spcPct val="60000"/>
        </a:spcBef>
        <a:spcAft>
          <a:spcPct val="0"/>
        </a:spcAft>
        <a:buClr>
          <a:srgbClr val="E85F17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7250" indent="-285750" algn="l" rtl="0" fontAlgn="base">
        <a:spcBef>
          <a:spcPct val="30000"/>
        </a:spcBef>
        <a:spcAft>
          <a:spcPct val="0"/>
        </a:spcAft>
        <a:buClr>
          <a:srgbClr val="E85F17"/>
        </a:buClr>
        <a:buFont typeface="Arial" charset="0"/>
        <a:buChar char="‗"/>
        <a:defRPr sz="2800">
          <a:solidFill>
            <a:schemeClr val="tx1"/>
          </a:solidFill>
          <a:latin typeface="+mn-lt"/>
        </a:defRPr>
      </a:lvl2pPr>
      <a:lvl3pPr marL="1143000" indent="-171450" algn="l" rtl="0" fontAlgn="base">
        <a:spcBef>
          <a:spcPct val="30000"/>
        </a:spcBef>
        <a:spcAft>
          <a:spcPct val="0"/>
        </a:spcAft>
        <a:buClr>
          <a:srgbClr val="E85F17"/>
        </a:buClr>
        <a:buFont typeface="Arial" charset="0"/>
        <a:buChar char="‗"/>
        <a:defRPr sz="1600">
          <a:solidFill>
            <a:schemeClr val="tx1"/>
          </a:solidFill>
          <a:latin typeface="+mn-lt"/>
        </a:defRPr>
      </a:lvl3pPr>
      <a:lvl4pPr marL="1428750" indent="-171450" algn="l" rtl="0" fontAlgn="base">
        <a:spcBef>
          <a:spcPct val="30000"/>
        </a:spcBef>
        <a:spcAft>
          <a:spcPct val="0"/>
        </a:spcAft>
        <a:buClr>
          <a:srgbClr val="E85F17"/>
        </a:buClr>
        <a:buFont typeface="Arial" charset="0"/>
        <a:buChar char="‗"/>
        <a:defRPr sz="1400"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30000"/>
        </a:spcBef>
        <a:spcAft>
          <a:spcPct val="0"/>
        </a:spcAft>
        <a:buClr>
          <a:srgbClr val="E85F17"/>
        </a:buClr>
        <a:buFont typeface="Arial" charset="0"/>
        <a:buChar char="‗"/>
        <a:defRPr sz="12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30000"/>
        </a:spcBef>
        <a:spcAft>
          <a:spcPct val="0"/>
        </a:spcAft>
        <a:buClr>
          <a:srgbClr val="E85F17"/>
        </a:buClr>
        <a:buFont typeface="Arial" charset="0"/>
        <a:buChar char="‗"/>
        <a:defRPr sz="12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30000"/>
        </a:spcBef>
        <a:spcAft>
          <a:spcPct val="0"/>
        </a:spcAft>
        <a:buClr>
          <a:srgbClr val="E85F17"/>
        </a:buClr>
        <a:buFont typeface="Arial" charset="0"/>
        <a:buChar char="‗"/>
        <a:defRPr sz="12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30000"/>
        </a:spcBef>
        <a:spcAft>
          <a:spcPct val="0"/>
        </a:spcAft>
        <a:buClr>
          <a:srgbClr val="E85F17"/>
        </a:buClr>
        <a:buFont typeface="Arial" charset="0"/>
        <a:buChar char="‗"/>
        <a:defRPr sz="12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30000"/>
        </a:spcBef>
        <a:spcAft>
          <a:spcPct val="0"/>
        </a:spcAft>
        <a:buClr>
          <a:srgbClr val="E85F17"/>
        </a:buClr>
        <a:buFont typeface="Arial" charset="0"/>
        <a:buChar char="‗"/>
        <a:defRPr sz="12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zrdesign.co.uk/html_abstract/abstract1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5918" y="0"/>
            <a:ext cx="6069019" cy="1292662"/>
          </a:xfrm>
        </p:spPr>
        <p:txBody>
          <a:bodyPr/>
          <a:lstStyle/>
          <a:p>
            <a:pPr>
              <a:defRPr/>
            </a:pP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Microsoft en Partners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Samen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in Local &amp; Regional Government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4612" y="1785926"/>
            <a:ext cx="5068887" cy="738664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LRG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Partnerdag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15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april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2008</a:t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Jelle van Nieuwenborg</a:t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Business Manager Local &amp; Regional Government</a:t>
            </a:r>
            <a:endParaRPr lang="nl-NL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9243"/>
          <p:cNvSpPr>
            <a:spLocks noChangeArrowheads="1"/>
          </p:cNvSpPr>
          <p:nvPr/>
        </p:nvSpPr>
        <p:spPr bwMode="auto">
          <a:xfrm>
            <a:off x="582613" y="461963"/>
            <a:ext cx="72469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defTabSz="571500" eaLnBrk="0" hangingPunct="0"/>
            <a:endParaRPr lang="en-US" sz="2000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5950" y="1071563"/>
            <a:ext cx="3757613" cy="360362"/>
          </a:xfrm>
          <a:prstGeom prst="rect">
            <a:avLst/>
          </a:prstGeom>
          <a:solidFill>
            <a:srgbClr val="8FA4C7"/>
          </a:solidFill>
          <a:ln w="12700" cap="flat" cmpd="sng" algn="ctr">
            <a:solidFill>
              <a:srgbClr val="4A6899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nl-NL" sz="1400" b="1" dirty="0">
                <a:solidFill>
                  <a:schemeClr val="bg1"/>
                </a:solidFill>
                <a:latin typeface="+mn-lt"/>
              </a:rPr>
              <a:t>Introductie huidige </a:t>
            </a:r>
            <a:r>
              <a:rPr lang="nl-NL" sz="1400" b="1" dirty="0" err="1">
                <a:solidFill>
                  <a:schemeClr val="bg1"/>
                </a:solidFill>
                <a:latin typeface="+mn-lt"/>
              </a:rPr>
              <a:t>Draft</a:t>
            </a:r>
            <a:r>
              <a:rPr lang="nl-NL" sz="1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nl-NL" sz="1400" b="1" dirty="0" err="1">
                <a:solidFill>
                  <a:schemeClr val="bg1"/>
                </a:solidFill>
                <a:latin typeface="+mn-lt"/>
              </a:rPr>
              <a:t>Framework</a:t>
            </a:r>
            <a:endParaRPr lang="en-GB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5950" y="1428750"/>
            <a:ext cx="3757613" cy="471487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4A6899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latin typeface="+mn-lt"/>
              </a:rPr>
              <a:t>Het huidige </a:t>
            </a:r>
            <a:r>
              <a:rPr lang="nl-NL" sz="1200" dirty="0" err="1">
                <a:latin typeface="+mn-lt"/>
              </a:rPr>
              <a:t>Draft</a:t>
            </a:r>
            <a:r>
              <a:rPr lang="nl-NL" sz="1200" dirty="0">
                <a:latin typeface="+mn-lt"/>
              </a:rPr>
              <a:t> </a:t>
            </a:r>
            <a:r>
              <a:rPr lang="nl-NL" sz="1200" dirty="0" err="1">
                <a:latin typeface="+mn-lt"/>
              </a:rPr>
              <a:t>Framwork</a:t>
            </a:r>
            <a:r>
              <a:rPr lang="nl-NL" sz="1200" dirty="0">
                <a:latin typeface="+mn-lt"/>
              </a:rPr>
              <a:t> bestaat uit 3 lagen. Van binnen uit gezien bestaat het uit: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nl-NL" sz="1200" dirty="0">
                <a:latin typeface="+mn-lt"/>
              </a:rPr>
              <a:t>De kern: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000" dirty="0">
                <a:latin typeface="+mn-lt"/>
              </a:rPr>
              <a:t>Kern 1: Core </a:t>
            </a:r>
            <a:r>
              <a:rPr lang="nl-NL" sz="1000" dirty="0" err="1">
                <a:latin typeface="+mn-lt"/>
              </a:rPr>
              <a:t>infrastrutuur</a:t>
            </a:r>
            <a:r>
              <a:rPr lang="nl-NL" sz="1000" dirty="0">
                <a:latin typeface="+mn-lt"/>
              </a:rPr>
              <a:t> van de </a:t>
            </a:r>
            <a:r>
              <a:rPr lang="nl-NL" sz="1000" dirty="0" err="1">
                <a:latin typeface="+mn-lt"/>
              </a:rPr>
              <a:t>IT-afdeling</a:t>
            </a:r>
            <a:endParaRPr lang="nl-NL" sz="1000" dirty="0">
              <a:latin typeface="+mn-lt"/>
            </a:endParaRP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000" dirty="0">
                <a:latin typeface="+mn-lt"/>
              </a:rPr>
              <a:t>Kern 2: </a:t>
            </a:r>
            <a:r>
              <a:rPr lang="nl-NL" sz="1000" dirty="0" err="1">
                <a:latin typeface="+mn-lt"/>
              </a:rPr>
              <a:t>Information</a:t>
            </a:r>
            <a:r>
              <a:rPr lang="nl-NL" sz="1000" dirty="0">
                <a:latin typeface="+mn-lt"/>
              </a:rPr>
              <a:t> </a:t>
            </a:r>
            <a:r>
              <a:rPr lang="nl-NL" sz="1000" dirty="0" err="1">
                <a:latin typeface="+mn-lt"/>
              </a:rPr>
              <a:t>worker</a:t>
            </a:r>
            <a:r>
              <a:rPr lang="nl-NL" sz="1000" dirty="0">
                <a:latin typeface="+mn-lt"/>
              </a:rPr>
              <a:t> basis </a:t>
            </a:r>
            <a:r>
              <a:rPr lang="nl-NL" sz="1000" dirty="0" err="1">
                <a:latin typeface="+mn-lt"/>
              </a:rPr>
              <a:t>infrastrutuur</a:t>
            </a:r>
            <a:endParaRPr lang="nl-NL" sz="1000" dirty="0">
              <a:latin typeface="+mn-lt"/>
            </a:endParaRP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latin typeface="+mn-lt"/>
              </a:rPr>
              <a:t>2. Producten en diensten die toegevoegd kunnen worden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latin typeface="+mn-lt"/>
              </a:rPr>
              <a:t>    op “de kern” om een specifiek klant </a:t>
            </a:r>
            <a:r>
              <a:rPr lang="nl-NL" sz="1200" dirty="0" err="1">
                <a:latin typeface="+mn-lt"/>
              </a:rPr>
              <a:t>probleem-wens</a:t>
            </a:r>
            <a:r>
              <a:rPr lang="nl-NL" sz="1200" dirty="0">
                <a:latin typeface="+mn-lt"/>
              </a:rPr>
              <a:t> op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latin typeface="+mn-lt"/>
              </a:rPr>
              <a:t>    te </a:t>
            </a:r>
            <a:r>
              <a:rPr lang="nl-NL" sz="1200" dirty="0" err="1">
                <a:latin typeface="+mn-lt"/>
              </a:rPr>
              <a:t>lossen-mogelijk</a:t>
            </a:r>
            <a:r>
              <a:rPr lang="nl-NL" sz="1200" dirty="0">
                <a:latin typeface="+mn-lt"/>
              </a:rPr>
              <a:t> te maken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latin typeface="+mn-lt"/>
              </a:rPr>
              <a:t>3. Beschrijving van een zestal klant </a:t>
            </a:r>
            <a:r>
              <a:rPr lang="nl-NL" sz="1200" dirty="0" err="1">
                <a:latin typeface="+mn-lt"/>
              </a:rPr>
              <a:t>problemen-wensen</a:t>
            </a:r>
            <a:endParaRPr lang="nl-NL" sz="1200" dirty="0">
              <a:latin typeface="+mn-lt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latin typeface="+mn-lt"/>
              </a:rPr>
              <a:t>    die we aan de kern kunnen koppelen: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n-lt"/>
              </a:rPr>
              <a:t>Werken waar en waneer u wilt (BCC)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n-lt"/>
              </a:rPr>
              <a:t>Vinden, gebruiken en delen van informatie (FUSI)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n-lt"/>
              </a:rPr>
              <a:t>Beter beslissen door beter inzicht (BI)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n-lt"/>
              </a:rPr>
              <a:t>Grenzeloos ondernemen (ERP)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n-lt"/>
              </a:rPr>
              <a:t>Efficiënte processen (</a:t>
            </a:r>
            <a:r>
              <a:rPr lang="nl-NL" sz="1200" dirty="0" err="1">
                <a:latin typeface="+mn-lt"/>
              </a:rPr>
              <a:t>Biztalk</a:t>
            </a:r>
            <a:r>
              <a:rPr lang="nl-NL" sz="1200" dirty="0">
                <a:latin typeface="+mn-lt"/>
              </a:rPr>
              <a:t>….nog niet scherp)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n-lt"/>
              </a:rPr>
              <a:t>Haal meer uit uw relaties met klanten ( BCC &amp; CRM)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latin typeface="+mn-lt"/>
              </a:rPr>
              <a:t>	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latin typeface="+mn-lt"/>
              </a:rPr>
              <a:t>Zie plaatje hiernaast.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</a:endParaRPr>
          </a:p>
        </p:txBody>
      </p:sp>
      <p:sp>
        <p:nvSpPr>
          <p:cNvPr id="23556" name="TextBox 8224"/>
          <p:cNvSpPr txBox="1">
            <a:spLocks noChangeArrowheads="1"/>
          </p:cNvSpPr>
          <p:nvPr/>
        </p:nvSpPr>
        <p:spPr bwMode="auto">
          <a:xfrm>
            <a:off x="582613" y="1588"/>
            <a:ext cx="67151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43" tIns="46863" rIns="90043" bIns="46863"/>
          <a:lstStyle/>
          <a:p>
            <a:pPr eaLnBrk="0" hangingPunct="0"/>
            <a:r>
              <a:rPr lang="en-US" sz="2400" b="1">
                <a:solidFill>
                  <a:schemeClr val="bg2"/>
                </a:solidFill>
                <a:latin typeface="Calibri" pitchFamily="34" charset="0"/>
              </a:rPr>
              <a:t>Draft Framework</a:t>
            </a:r>
          </a:p>
        </p:txBody>
      </p:sp>
      <p:pic>
        <p:nvPicPr>
          <p:cNvPr id="23557" name="Picture 18" descr="C:\Users\rgraaf\Desktop\new_world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5325" y="1214438"/>
            <a:ext cx="450215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8224"/>
          <p:cNvSpPr txBox="1">
            <a:spLocks noChangeArrowheads="1"/>
          </p:cNvSpPr>
          <p:nvPr/>
        </p:nvSpPr>
        <p:spPr bwMode="auto">
          <a:xfrm>
            <a:off x="615950" y="500063"/>
            <a:ext cx="67135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43" tIns="46863" rIns="90043" bIns="46863"/>
          <a:lstStyle/>
          <a:p>
            <a:pPr eaLnBrk="0" hangingPunct="0"/>
            <a:r>
              <a:rPr lang="en-US" sz="2000" b="1">
                <a:solidFill>
                  <a:schemeClr val="tx2"/>
                </a:solidFill>
                <a:latin typeface="Calibri" pitchFamily="34" charset="0"/>
              </a:rPr>
              <a:t>Introductie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9243"/>
          <p:cNvSpPr>
            <a:spLocks noChangeArrowheads="1"/>
          </p:cNvSpPr>
          <p:nvPr/>
        </p:nvSpPr>
        <p:spPr bwMode="auto">
          <a:xfrm>
            <a:off x="582613" y="461963"/>
            <a:ext cx="72469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defTabSz="571500" eaLnBrk="0" hangingPunct="0"/>
            <a:endParaRPr lang="en-US" sz="2000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5950" y="1214438"/>
            <a:ext cx="3757613" cy="360362"/>
          </a:xfrm>
          <a:prstGeom prst="rect">
            <a:avLst/>
          </a:prstGeom>
          <a:solidFill>
            <a:srgbClr val="8FA4C7"/>
          </a:solidFill>
          <a:ln w="12700" cap="flat" cmpd="sng" algn="ctr">
            <a:solidFill>
              <a:srgbClr val="4A6899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nl-NL" sz="1400" b="1" dirty="0">
                <a:solidFill>
                  <a:schemeClr val="bg1"/>
                </a:solidFill>
                <a:latin typeface="+mn-lt"/>
              </a:rPr>
              <a:t>De onderdelen uit de kern</a:t>
            </a:r>
            <a:endParaRPr lang="en-GB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5950" y="1571625"/>
            <a:ext cx="3757613" cy="442912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4A6899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latin typeface="+mn-lt"/>
              </a:rPr>
              <a:t>Na lang beraad is de kern van ons </a:t>
            </a:r>
            <a:r>
              <a:rPr lang="nl-NL" sz="1200" dirty="0" err="1">
                <a:latin typeface="+mn-lt"/>
              </a:rPr>
              <a:t>framework</a:t>
            </a:r>
            <a:r>
              <a:rPr lang="nl-NL" sz="1200" dirty="0">
                <a:latin typeface="+mn-lt"/>
              </a:rPr>
              <a:t> vast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latin typeface="+mn-lt"/>
              </a:rPr>
              <a:t>gesteld op: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nl-NL" sz="1200" dirty="0">
                <a:latin typeface="+mn-lt"/>
              </a:rPr>
              <a:t>Kern Core infrastructuur: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n-lt"/>
              </a:rPr>
              <a:t>Active Directory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n-lt"/>
              </a:rPr>
              <a:t>Windows Server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n-lt"/>
              </a:rPr>
              <a:t>Windows Vista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 err="1">
                <a:latin typeface="+mn-lt"/>
              </a:rPr>
              <a:t>ForeFront</a:t>
            </a:r>
            <a:endParaRPr lang="nl-NL" sz="1200" dirty="0">
              <a:latin typeface="+mn-lt"/>
            </a:endParaRP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n-lt"/>
              </a:rPr>
              <a:t>System Center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latin typeface="+mn-lt"/>
              </a:rPr>
              <a:t>2. Kern IW: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n-lt"/>
              </a:rPr>
              <a:t>Office System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n-lt"/>
              </a:rPr>
              <a:t>Exchange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 err="1">
                <a:latin typeface="+mn-lt"/>
              </a:rPr>
              <a:t>Sharepoint</a:t>
            </a:r>
            <a:endParaRPr lang="nl-NL" sz="1200" dirty="0">
              <a:latin typeface="+mn-lt"/>
            </a:endParaRP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n-lt"/>
              </a:rPr>
              <a:t>SQL Server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latin typeface="+mn-lt"/>
              </a:rPr>
              <a:t>Deze kern kan in twee versies verschijnen: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nl-NL" sz="1200" dirty="0">
                <a:latin typeface="+mn-lt"/>
              </a:rPr>
              <a:t>Voor TDM met zowel thema’s als onze producten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nl-NL" sz="1200" dirty="0">
                <a:latin typeface="+mn-lt"/>
              </a:rPr>
              <a:t>Voor BDM met uitsluitend de thema’s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nl-NL" sz="1200" dirty="0">
              <a:latin typeface="+mn-lt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latin typeface="+mn-lt"/>
              </a:rPr>
              <a:t>Op de volgende pagina’s is de verdieping te zien per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latin typeface="+mn-lt"/>
              </a:rPr>
              <a:t>Thema….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sz="1200" dirty="0">
              <a:latin typeface="+mn-lt"/>
            </a:endParaRPr>
          </a:p>
        </p:txBody>
      </p:sp>
      <p:sp>
        <p:nvSpPr>
          <p:cNvPr id="24580" name="TextBox 8224"/>
          <p:cNvSpPr txBox="1">
            <a:spLocks noChangeArrowheads="1"/>
          </p:cNvSpPr>
          <p:nvPr/>
        </p:nvSpPr>
        <p:spPr bwMode="auto">
          <a:xfrm>
            <a:off x="582613" y="1588"/>
            <a:ext cx="67151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43" tIns="46863" rIns="90043" bIns="46863"/>
          <a:lstStyle/>
          <a:p>
            <a:pPr eaLnBrk="0" hangingPunct="0"/>
            <a:r>
              <a:rPr lang="en-US" sz="2400" b="1">
                <a:solidFill>
                  <a:schemeClr val="bg2"/>
                </a:solidFill>
                <a:latin typeface="Calibri" pitchFamily="34" charset="0"/>
              </a:rPr>
              <a:t>Draft Framework</a:t>
            </a:r>
          </a:p>
        </p:txBody>
      </p:sp>
      <p:sp>
        <p:nvSpPr>
          <p:cNvPr id="24581" name="TextBox 8224"/>
          <p:cNvSpPr txBox="1">
            <a:spLocks noChangeArrowheads="1"/>
          </p:cNvSpPr>
          <p:nvPr/>
        </p:nvSpPr>
        <p:spPr bwMode="auto">
          <a:xfrm>
            <a:off x="615950" y="500063"/>
            <a:ext cx="67135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43" tIns="46863" rIns="90043" bIns="46863"/>
          <a:lstStyle/>
          <a:p>
            <a:pPr eaLnBrk="0" hangingPunct="0"/>
            <a:r>
              <a:rPr lang="en-US" sz="2000" b="1">
                <a:solidFill>
                  <a:schemeClr val="tx2"/>
                </a:solidFill>
                <a:latin typeface="Calibri" pitchFamily="34" charset="0"/>
              </a:rPr>
              <a:t>Een diepere blik op de kern</a:t>
            </a: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2"/>
          <a:srcRect l="38214" t="47060" r="39285" b="22794"/>
          <a:stretch>
            <a:fillRect/>
          </a:stretch>
        </p:blipFill>
        <p:spPr bwMode="auto">
          <a:xfrm>
            <a:off x="4505325" y="1214438"/>
            <a:ext cx="45275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9243"/>
          <p:cNvSpPr>
            <a:spLocks noChangeArrowheads="1"/>
          </p:cNvSpPr>
          <p:nvPr/>
        </p:nvSpPr>
        <p:spPr bwMode="auto">
          <a:xfrm>
            <a:off x="582613" y="461963"/>
            <a:ext cx="72469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defTabSz="571500" eaLnBrk="0" hangingPunct="0"/>
            <a:endParaRPr lang="en-US" sz="2000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5602" name="TextBox 8224"/>
          <p:cNvSpPr txBox="1">
            <a:spLocks noChangeArrowheads="1"/>
          </p:cNvSpPr>
          <p:nvPr/>
        </p:nvSpPr>
        <p:spPr bwMode="auto">
          <a:xfrm>
            <a:off x="582613" y="1588"/>
            <a:ext cx="67151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43" tIns="46863" rIns="90043" bIns="46863"/>
          <a:lstStyle/>
          <a:p>
            <a:pPr eaLnBrk="0" hangingPunct="0"/>
            <a:r>
              <a:rPr lang="en-US" sz="2400" b="1">
                <a:solidFill>
                  <a:schemeClr val="bg2"/>
                </a:solidFill>
                <a:latin typeface="Calibri" pitchFamily="34" charset="0"/>
              </a:rPr>
              <a:t>Draft Framework</a:t>
            </a:r>
          </a:p>
        </p:txBody>
      </p:sp>
      <p:sp>
        <p:nvSpPr>
          <p:cNvPr id="25603" name="TextBox 8224"/>
          <p:cNvSpPr txBox="1">
            <a:spLocks noChangeArrowheads="1"/>
          </p:cNvSpPr>
          <p:nvPr/>
        </p:nvSpPr>
        <p:spPr bwMode="auto">
          <a:xfrm>
            <a:off x="615950" y="500063"/>
            <a:ext cx="67135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43" tIns="46863" rIns="90043" bIns="46863"/>
          <a:lstStyle/>
          <a:p>
            <a:pPr eaLnBrk="0" hangingPunct="0"/>
            <a:r>
              <a:rPr lang="en-US" sz="2000" b="1">
                <a:solidFill>
                  <a:schemeClr val="tx2"/>
                </a:solidFill>
                <a:latin typeface="Calibri" pitchFamily="34" charset="0"/>
              </a:rPr>
              <a:t>Draft versie van de thema’s 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/>
          <a:srcRect l="30714" t="25000" r="31250" b="11765"/>
          <a:stretch>
            <a:fillRect/>
          </a:stretch>
        </p:blipFill>
        <p:spPr bwMode="auto">
          <a:xfrm>
            <a:off x="285750" y="1071563"/>
            <a:ext cx="3729038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/>
          <a:srcRect l="30714" t="25000" r="29108" b="11765"/>
          <a:stretch>
            <a:fillRect/>
          </a:stretch>
        </p:blipFill>
        <p:spPr bwMode="auto">
          <a:xfrm>
            <a:off x="4770438" y="1071563"/>
            <a:ext cx="3659187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9243"/>
          <p:cNvSpPr>
            <a:spLocks noChangeArrowheads="1"/>
          </p:cNvSpPr>
          <p:nvPr/>
        </p:nvSpPr>
        <p:spPr bwMode="auto">
          <a:xfrm>
            <a:off x="582613" y="461963"/>
            <a:ext cx="72469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defTabSz="571500" eaLnBrk="0" hangingPunct="0"/>
            <a:endParaRPr lang="en-US" sz="2000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6626" name="TextBox 8224"/>
          <p:cNvSpPr txBox="1">
            <a:spLocks noChangeArrowheads="1"/>
          </p:cNvSpPr>
          <p:nvPr/>
        </p:nvSpPr>
        <p:spPr bwMode="auto">
          <a:xfrm>
            <a:off x="582613" y="1588"/>
            <a:ext cx="67151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43" tIns="46863" rIns="90043" bIns="46863"/>
          <a:lstStyle/>
          <a:p>
            <a:pPr eaLnBrk="0" hangingPunct="0"/>
            <a:r>
              <a:rPr lang="en-US" sz="2400" b="1">
                <a:solidFill>
                  <a:schemeClr val="bg2"/>
                </a:solidFill>
                <a:latin typeface="Calibri" pitchFamily="34" charset="0"/>
              </a:rPr>
              <a:t>3. Draft Framework</a:t>
            </a:r>
          </a:p>
        </p:txBody>
      </p:sp>
      <p:sp>
        <p:nvSpPr>
          <p:cNvPr id="26627" name="TextBox 8224"/>
          <p:cNvSpPr txBox="1">
            <a:spLocks noChangeArrowheads="1"/>
          </p:cNvSpPr>
          <p:nvPr/>
        </p:nvSpPr>
        <p:spPr bwMode="auto">
          <a:xfrm>
            <a:off x="615950" y="500063"/>
            <a:ext cx="67135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43" tIns="46863" rIns="90043" bIns="46863"/>
          <a:lstStyle/>
          <a:p>
            <a:pPr eaLnBrk="0" hangingPunct="0"/>
            <a:r>
              <a:rPr lang="en-US" sz="2000" b="1">
                <a:solidFill>
                  <a:schemeClr val="tx2"/>
                </a:solidFill>
                <a:latin typeface="Calibri" pitchFamily="34" charset="0"/>
              </a:rPr>
              <a:t>Draft versie van de thema’s 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/>
          <a:srcRect l="29108" t="25000" r="30714" b="11765"/>
          <a:stretch>
            <a:fillRect/>
          </a:stretch>
        </p:blipFill>
        <p:spPr bwMode="auto">
          <a:xfrm>
            <a:off x="198438" y="1000125"/>
            <a:ext cx="38877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/>
          <a:srcRect l="30000" t="25000" r="28214" b="11765"/>
          <a:stretch>
            <a:fillRect/>
          </a:stretch>
        </p:blipFill>
        <p:spPr bwMode="auto">
          <a:xfrm>
            <a:off x="4703763" y="1000125"/>
            <a:ext cx="38687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9243"/>
          <p:cNvSpPr>
            <a:spLocks noChangeArrowheads="1"/>
          </p:cNvSpPr>
          <p:nvPr/>
        </p:nvSpPr>
        <p:spPr bwMode="auto">
          <a:xfrm>
            <a:off x="582613" y="461963"/>
            <a:ext cx="72469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defTabSz="571500" eaLnBrk="0" hangingPunct="0"/>
            <a:endParaRPr lang="en-US" sz="2000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7650" name="TextBox 8224"/>
          <p:cNvSpPr txBox="1">
            <a:spLocks noChangeArrowheads="1"/>
          </p:cNvSpPr>
          <p:nvPr/>
        </p:nvSpPr>
        <p:spPr bwMode="auto">
          <a:xfrm>
            <a:off x="582613" y="1588"/>
            <a:ext cx="67151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43" tIns="46863" rIns="90043" bIns="46863"/>
          <a:lstStyle/>
          <a:p>
            <a:pPr eaLnBrk="0" hangingPunct="0"/>
            <a:r>
              <a:rPr lang="en-US" sz="2400" b="1">
                <a:solidFill>
                  <a:schemeClr val="bg2"/>
                </a:solidFill>
                <a:latin typeface="Calibri" pitchFamily="34" charset="0"/>
              </a:rPr>
              <a:t>3. Draft Framework</a:t>
            </a:r>
          </a:p>
        </p:txBody>
      </p:sp>
      <p:sp>
        <p:nvSpPr>
          <p:cNvPr id="27651" name="TextBox 8224"/>
          <p:cNvSpPr txBox="1">
            <a:spLocks noChangeArrowheads="1"/>
          </p:cNvSpPr>
          <p:nvPr/>
        </p:nvSpPr>
        <p:spPr bwMode="auto">
          <a:xfrm>
            <a:off x="615950" y="500063"/>
            <a:ext cx="67135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43" tIns="46863" rIns="90043" bIns="46863"/>
          <a:lstStyle/>
          <a:p>
            <a:pPr eaLnBrk="0" hangingPunct="0"/>
            <a:r>
              <a:rPr lang="en-US" sz="2000" b="1">
                <a:solidFill>
                  <a:schemeClr val="tx2"/>
                </a:solidFill>
                <a:latin typeface="Calibri" pitchFamily="34" charset="0"/>
              </a:rPr>
              <a:t>Draft versie van de thema’s 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/>
          <a:srcRect l="30179" t="25000" r="31250" b="11765"/>
          <a:stretch>
            <a:fillRect/>
          </a:stretch>
        </p:blipFill>
        <p:spPr bwMode="auto">
          <a:xfrm>
            <a:off x="193675" y="1071563"/>
            <a:ext cx="3687763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3"/>
          <a:srcRect l="29643" t="25000" r="30714" b="11765"/>
          <a:stretch>
            <a:fillRect/>
          </a:stretch>
        </p:blipFill>
        <p:spPr bwMode="auto">
          <a:xfrm>
            <a:off x="4638675" y="1071563"/>
            <a:ext cx="37909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9243"/>
          <p:cNvSpPr>
            <a:spLocks noChangeArrowheads="1"/>
          </p:cNvSpPr>
          <p:nvPr/>
        </p:nvSpPr>
        <p:spPr bwMode="auto">
          <a:xfrm>
            <a:off x="582613" y="461963"/>
            <a:ext cx="72469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defTabSz="571500" eaLnBrk="0" hangingPunct="0"/>
            <a:endParaRPr lang="en-US" sz="2000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8674" name="TextBox 8224"/>
          <p:cNvSpPr txBox="1">
            <a:spLocks noChangeArrowheads="1"/>
          </p:cNvSpPr>
          <p:nvPr/>
        </p:nvSpPr>
        <p:spPr bwMode="auto">
          <a:xfrm>
            <a:off x="615950" y="500063"/>
            <a:ext cx="67135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43" tIns="46863" rIns="90043" bIns="46863"/>
          <a:lstStyle/>
          <a:p>
            <a:pPr eaLnBrk="0" hangingPunct="0"/>
            <a:endParaRPr lang="en-US" sz="2000" b="1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/>
          <a:srcRect l="38214" t="9560" r="36607" b="13969"/>
          <a:stretch>
            <a:fillRect/>
          </a:stretch>
        </p:blipFill>
        <p:spPr bwMode="auto">
          <a:xfrm>
            <a:off x="3500438" y="500063"/>
            <a:ext cx="2390775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Samenvattend</a:t>
            </a:r>
            <a:endParaRPr lang="nl-NL" smtClean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Microsoft als verbindingsofficier in eco-systeem</a:t>
            </a:r>
          </a:p>
          <a:p>
            <a:r>
              <a:rPr lang="en-US" smtClean="0"/>
              <a:t>Creatie van waardetoevoegende elementen</a:t>
            </a:r>
          </a:p>
          <a:p>
            <a:r>
              <a:rPr lang="en-US" smtClean="0"/>
              <a:t>Focus op thema’s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Hoe gaan we onze klanten helpen?</a:t>
            </a:r>
            <a:endParaRPr lang="nl-NL" smtClean="0"/>
          </a:p>
        </p:txBody>
      </p:sp>
      <p:sp>
        <p:nvSpPr>
          <p:cNvPr id="7" name="Rectangle 6"/>
          <p:cNvSpPr/>
          <p:nvPr/>
        </p:nvSpPr>
        <p:spPr>
          <a:xfrm>
            <a:off x="3643306" y="2786058"/>
            <a:ext cx="1214446" cy="714380"/>
          </a:xfrm>
          <a:prstGeom prst="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(Customer’s)</a:t>
            </a:r>
            <a:r>
              <a:rPr lang="en-US" sz="1200" dirty="0"/>
              <a:t> Customer</a:t>
            </a:r>
            <a:endParaRPr lang="nl-NL" sz="1200" dirty="0"/>
          </a:p>
        </p:txBody>
      </p:sp>
      <p:sp>
        <p:nvSpPr>
          <p:cNvPr id="8" name="Round Diagonal Corner Rectangle 7"/>
          <p:cNvSpPr/>
          <p:nvPr/>
        </p:nvSpPr>
        <p:spPr>
          <a:xfrm>
            <a:off x="3604036" y="1467278"/>
            <a:ext cx="1285884" cy="919550"/>
          </a:xfrm>
          <a:prstGeom prst="round2Diag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200" dirty="0">
                <a:solidFill>
                  <a:schemeClr val="bg1"/>
                </a:solidFill>
              </a:rPr>
              <a:t> Resellers (partners)</a:t>
            </a:r>
            <a:endParaRPr lang="nl-NL" sz="1200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200" dirty="0">
                <a:solidFill>
                  <a:schemeClr val="bg1"/>
                </a:solidFill>
              </a:rPr>
              <a:t> Inside Sales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Account Man.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5572132" y="2682452"/>
            <a:ext cx="1285884" cy="919550"/>
          </a:xfrm>
          <a:prstGeom prst="round2Diag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200" dirty="0">
                <a:solidFill>
                  <a:schemeClr val="bg1"/>
                </a:solidFill>
              </a:rPr>
              <a:t> Press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Koepels</a:t>
            </a:r>
            <a:endParaRPr lang="en-US" sz="1200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Business Consultants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3591682" y="3948522"/>
            <a:ext cx="1315067" cy="919550"/>
          </a:xfrm>
          <a:prstGeom prst="round2Diag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Partners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200" dirty="0">
                <a:solidFill>
                  <a:schemeClr val="bg1"/>
                </a:solidFill>
              </a:rPr>
              <a:t> SI’s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200" dirty="0">
                <a:solidFill>
                  <a:schemeClr val="bg1"/>
                </a:solidFill>
              </a:rPr>
              <a:t> ISV’s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MS Services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1643042" y="2684304"/>
            <a:ext cx="1285884" cy="919550"/>
          </a:xfrm>
          <a:prstGeom prst="round2Diag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200" dirty="0">
                <a:solidFill>
                  <a:schemeClr val="bg1"/>
                </a:solidFill>
              </a:rPr>
              <a:t> Product</a:t>
            </a:r>
            <a:endParaRPr lang="nl-NL" sz="1200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200" dirty="0">
                <a:solidFill>
                  <a:schemeClr val="bg1"/>
                </a:solidFill>
              </a:rPr>
              <a:t> Audience</a:t>
            </a: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2928938" y="2387600"/>
            <a:ext cx="2643187" cy="1560513"/>
            <a:chOff x="2928926" y="2386828"/>
            <a:chExt cx="2643206" cy="1561695"/>
          </a:xfrm>
        </p:grpSpPr>
        <p:cxnSp>
          <p:nvCxnSpPr>
            <p:cNvPr id="13" name="Straight Arrow Connector 12"/>
            <p:cNvCxnSpPr>
              <a:stCxn id="0" idx="0"/>
              <a:endCxn id="7" idx="1"/>
            </p:cNvCxnSpPr>
            <p:nvPr/>
          </p:nvCxnSpPr>
          <p:spPr>
            <a:xfrm flipV="1">
              <a:off x="2928926" y="3143050"/>
              <a:ext cx="714380" cy="15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0" idx="1"/>
              <a:endCxn id="7" idx="0"/>
            </p:cNvCxnSpPr>
            <p:nvPr/>
          </p:nvCxnSpPr>
          <p:spPr>
            <a:xfrm rot="16200000" flipH="1">
              <a:off x="4048766" y="2584623"/>
              <a:ext cx="398765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0" idx="2"/>
              <a:endCxn id="7" idx="3"/>
            </p:cNvCxnSpPr>
            <p:nvPr/>
          </p:nvCxnSpPr>
          <p:spPr>
            <a:xfrm rot="10800000" flipV="1">
              <a:off x="4857752" y="3141462"/>
              <a:ext cx="71438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0" idx="3"/>
              <a:endCxn id="7" idx="2"/>
            </p:cNvCxnSpPr>
            <p:nvPr/>
          </p:nvCxnSpPr>
          <p:spPr>
            <a:xfrm rot="5400000" flipH="1" flipV="1">
              <a:off x="4025728" y="3724516"/>
              <a:ext cx="44801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Het LRG team</a:t>
            </a:r>
            <a:endParaRPr lang="nl-NL" smtClean="0"/>
          </a:p>
        </p:txBody>
      </p:sp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- </a:t>
            </a:r>
            <a:fld id="{8E530996-2BF8-4367-8FC5-D483D50F27B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r>
              <a:rPr lang="en-US"/>
              <a:t> -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14313" y="142875"/>
            <a:ext cx="8750300" cy="6443663"/>
            <a:chOff x="151001" y="229998"/>
            <a:chExt cx="8749718" cy="6443444"/>
          </a:xfrm>
        </p:grpSpPr>
        <p:pic>
          <p:nvPicPr>
            <p:cNvPr id="32780" name="EmployeePicture" descr="http://whoiswho/Picture.aspx?a=ebolte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1001" y="830510"/>
              <a:ext cx="24384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1" name="Picture 2" descr="C:\Users\jellevn\AppData\Local\Microsoft\Windows\Temporary Internet Files\Content.Outlook\AC26C9E8\PA140115 (2)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75420" y="232794"/>
              <a:ext cx="3164305" cy="2373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2" name="Picture 3" descr="C:\Users\jellevn\AppData\Local\Microsoft\Windows\Temporary Internet Files\Content.Outlook\AC26C9E8\071218-bELLEdESIGN-020_jpg (2)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97729" y="229998"/>
              <a:ext cx="1902990" cy="2858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3" name="Picture 4" descr="C:\Users\jellevn\AppData\Local\Microsoft\Windows\Temporary Internet Files\Content.Outlook\AC26C9E8\IMG_0789 (2)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68978" y="2206304"/>
              <a:ext cx="2318507" cy="3091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4" name="Picture 6" descr="C:\Users\jellevn\AppData\Local\Microsoft\Windows\Temporary Internet Files\Content.Outlook\AC26C9E8\IMGP0154 (2)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38201" y="2575420"/>
              <a:ext cx="1978754" cy="2638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5" name="Picture 8" descr="C:\Users\jellevn\Pictures\Barcelona - Marco\DCP_1280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3790" y="3447874"/>
              <a:ext cx="2430748" cy="1613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6" name="Picture 9" descr="C:\Users\jellevn\Pictures\Vakantie 2007\DSC_0145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991704" y="3850547"/>
              <a:ext cx="3485074" cy="2822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7" name="Picture 5" descr="C:\Users\jellevn\Pictures\Barcelona - Marco\DCP_1267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050622" y="998289"/>
              <a:ext cx="2243780" cy="2784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Box 15"/>
          <p:cNvSpPr txBox="1"/>
          <p:nvPr/>
        </p:nvSpPr>
        <p:spPr>
          <a:xfrm>
            <a:off x="142875" y="838200"/>
            <a:ext cx="269398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Eric Bolten, 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Partner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Account Manager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Resellers</a:t>
            </a:r>
            <a:endParaRPr lang="nl-NL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97250" y="334963"/>
            <a:ext cx="2079625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Martin Borghuis,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Marketing Manager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75250" y="1208088"/>
            <a:ext cx="232092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Marco van der Steijle,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Partner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Account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Manager ISV’s</a:t>
            </a:r>
            <a:endParaRPr lang="nl-NL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40600" y="293688"/>
            <a:ext cx="176688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Rob de Lijser,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Internal Account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Manager 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32188" y="2625725"/>
            <a:ext cx="219075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Lars Hamburg,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Account Manager G4</a:t>
            </a:r>
            <a:endParaRPr lang="nl-NL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85913" y="2232025"/>
            <a:ext cx="2089150" cy="922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Cheyenne Matos,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Account Technology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Specialist</a:t>
            </a:r>
            <a:endParaRPr lang="nl-NL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8638" y="3565525"/>
            <a:ext cx="1766887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Lahcen Sissiou,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Internal Account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Manager 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00650" y="3933825"/>
            <a:ext cx="291147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Jelle van Nieuwenborg,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Team Lead</a:t>
            </a:r>
            <a:endParaRPr lang="nl-NL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1"/>
      <p:bldP spid="19" grpId="0"/>
      <p:bldP spid="20" grpId="0"/>
      <p:bldP spid="21" grpId="0"/>
      <p:bldP spid="22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Blik op LRG, de gemiddelde kijk</a:t>
            </a:r>
            <a:endParaRPr lang="nl-NL" smtClean="0"/>
          </a:p>
        </p:txBody>
      </p:sp>
      <p:pic>
        <p:nvPicPr>
          <p:cNvPr id="4" name="Picture 3" descr="Den Haag St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9875"/>
            <a:ext cx="9144000" cy="531812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  <p:sp>
        <p:nvSpPr>
          <p:cNvPr id="6" name="Oval 5"/>
          <p:cNvSpPr/>
          <p:nvPr/>
        </p:nvSpPr>
        <p:spPr bwMode="auto">
          <a:xfrm rot="19912118">
            <a:off x="2071670" y="5286388"/>
            <a:ext cx="571504" cy="785818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2Right"/>
            <a:lightRig rig="threePt" dir="t"/>
          </a:scene3d>
        </p:spPr>
        <p:txBody>
          <a:bodyPr lIns="0" tIns="0" rIns="0" bIns="0">
            <a:spAutoFit/>
          </a:bodyPr>
          <a:lstStyle/>
          <a:p>
            <a:pPr algn="r">
              <a:defRPr/>
            </a:pPr>
            <a:endParaRPr lang="nl-NL">
              <a:solidFill>
                <a:srgbClr val="E85F17"/>
              </a:solidFill>
              <a:latin typeface="Calibri" pitchFamily="34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 rot="-1687882">
            <a:off x="8421688" y="3517900"/>
            <a:ext cx="571500" cy="785813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endParaRPr lang="en-US">
              <a:solidFill>
                <a:srgbClr val="E85F17"/>
              </a:solidFill>
              <a:latin typeface="Calibri" pitchFamily="34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 rot="-327804">
            <a:off x="111125" y="3602038"/>
            <a:ext cx="1382713" cy="388937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endParaRPr lang="en-US">
              <a:solidFill>
                <a:srgbClr val="E85F17"/>
              </a:solidFill>
              <a:latin typeface="Calibri" pitchFamily="34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 rot="-327804">
            <a:off x="3295650" y="4884738"/>
            <a:ext cx="3697288" cy="388937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endParaRPr lang="en-US">
              <a:solidFill>
                <a:srgbClr val="E85F17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0063" y="1928813"/>
            <a:ext cx="5486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Help People Living Better and Longer Lives - Healthcare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0063" y="2214563"/>
            <a:ext cx="4279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Live, Learn and Grow Together - Education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0063" y="2500313"/>
            <a:ext cx="1881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? – Government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Impliciete dienstverlening en expliciete dienstverlening</a:t>
            </a:r>
            <a:endParaRPr lang="nl-NL" smtClean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Waar gaat de elektronische overheid over?</a:t>
            </a:r>
          </a:p>
          <a:p>
            <a:r>
              <a:rPr lang="en-US" smtClean="0"/>
              <a:t>Expliciete dientverlening – nu en straks</a:t>
            </a:r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Waardeketen, ‘is that it?’</a:t>
            </a:r>
            <a:endParaRPr lang="nl-NL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2039942"/>
          <a:ext cx="6096000" cy="88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1500166" y="3071810"/>
          <a:ext cx="6096000" cy="88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17412" name="Straight Arrow Connector 6"/>
          <p:cNvCxnSpPr>
            <a:cxnSpLocks noChangeShapeType="1"/>
          </p:cNvCxnSpPr>
          <p:nvPr/>
        </p:nvCxnSpPr>
        <p:spPr bwMode="auto">
          <a:xfrm rot="5400000">
            <a:off x="2070894" y="2999582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13" name="Straight Arrow Connector 8"/>
          <p:cNvCxnSpPr>
            <a:cxnSpLocks noChangeShapeType="1"/>
          </p:cNvCxnSpPr>
          <p:nvPr/>
        </p:nvCxnSpPr>
        <p:spPr bwMode="auto">
          <a:xfrm rot="5400000">
            <a:off x="3571081" y="2999582"/>
            <a:ext cx="42862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14" name="Straight Arrow Connector 10"/>
          <p:cNvCxnSpPr>
            <a:cxnSpLocks noChangeShapeType="1"/>
          </p:cNvCxnSpPr>
          <p:nvPr/>
        </p:nvCxnSpPr>
        <p:spPr bwMode="auto">
          <a:xfrm rot="5400000">
            <a:off x="5000625" y="3000376"/>
            <a:ext cx="4286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15" name="Straight Arrow Connector 13"/>
          <p:cNvCxnSpPr>
            <a:cxnSpLocks noChangeShapeType="1"/>
          </p:cNvCxnSpPr>
          <p:nvPr/>
        </p:nvCxnSpPr>
        <p:spPr bwMode="auto">
          <a:xfrm rot="5400000">
            <a:off x="6573044" y="2999582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416" name="TextBox 14"/>
          <p:cNvSpPr txBox="1">
            <a:spLocks noChangeArrowheads="1"/>
          </p:cNvSpPr>
          <p:nvPr/>
        </p:nvSpPr>
        <p:spPr bwMode="auto">
          <a:xfrm>
            <a:off x="6357938" y="3357563"/>
            <a:ext cx="928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Platform</a:t>
            </a:r>
            <a:endParaRPr lang="nl-NL" sz="1200">
              <a:latin typeface="Calibri" pitchFamily="34" charset="0"/>
            </a:endParaRPr>
          </a:p>
        </p:txBody>
      </p:sp>
      <p:sp>
        <p:nvSpPr>
          <p:cNvPr id="17417" name="TextBox 15"/>
          <p:cNvSpPr txBox="1">
            <a:spLocks noChangeArrowheads="1"/>
          </p:cNvSpPr>
          <p:nvPr/>
        </p:nvSpPr>
        <p:spPr bwMode="auto">
          <a:xfrm>
            <a:off x="4786313" y="3357563"/>
            <a:ext cx="1000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Oplossingen</a:t>
            </a:r>
            <a:endParaRPr lang="nl-NL" sz="1200">
              <a:latin typeface="Calibri" pitchFamily="34" charset="0"/>
            </a:endParaRPr>
          </a:p>
        </p:txBody>
      </p:sp>
      <p:sp>
        <p:nvSpPr>
          <p:cNvPr id="17418" name="TextBox 16"/>
          <p:cNvSpPr txBox="1">
            <a:spLocks noChangeArrowheads="1"/>
          </p:cNvSpPr>
          <p:nvPr/>
        </p:nvSpPr>
        <p:spPr bwMode="auto">
          <a:xfrm>
            <a:off x="3429000" y="3357563"/>
            <a:ext cx="1000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Belofte</a:t>
            </a:r>
            <a:endParaRPr lang="nl-NL" sz="1200">
              <a:latin typeface="Calibri" pitchFamily="34" charset="0"/>
            </a:endParaRPr>
          </a:p>
        </p:txBody>
      </p:sp>
      <p:sp>
        <p:nvSpPr>
          <p:cNvPr id="17419" name="TextBox 17"/>
          <p:cNvSpPr txBox="1">
            <a:spLocks noChangeArrowheads="1"/>
          </p:cNvSpPr>
          <p:nvPr/>
        </p:nvSpPr>
        <p:spPr bwMode="auto">
          <a:xfrm>
            <a:off x="1928813" y="3357563"/>
            <a:ext cx="1000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Behoefte</a:t>
            </a:r>
            <a:endParaRPr lang="nl-NL" sz="1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de praktijk zijn er veel perspectieven</a:t>
            </a:r>
            <a:endParaRPr lang="nl-NL" smtClean="0"/>
          </a:p>
        </p:txBody>
      </p:sp>
      <p:pic>
        <p:nvPicPr>
          <p:cNvPr id="1843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8925" y="1785938"/>
            <a:ext cx="3594100" cy="3094037"/>
          </a:xfrm>
          <a:prstGeom prst="rect">
            <a:avLst/>
          </a:prstGeom>
          <a:solidFill>
            <a:srgbClr val="89C4FF"/>
          </a:solidFill>
          <a:ln w="9525" algn="ctr">
            <a:noFill/>
            <a:miter lim="800000"/>
            <a:headEnd/>
            <a:tailEnd/>
          </a:ln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400300" y="785813"/>
            <a:ext cx="4429125" cy="1143000"/>
            <a:chOff x="2285984" y="1285860"/>
            <a:chExt cx="4429156" cy="1143008"/>
          </a:xfrm>
        </p:grpSpPr>
        <p:grpSp>
          <p:nvGrpSpPr>
            <p:cNvPr id="18456" name="Group 18"/>
            <p:cNvGrpSpPr>
              <a:grpSpLocks/>
            </p:cNvGrpSpPr>
            <p:nvPr/>
          </p:nvGrpSpPr>
          <p:grpSpPr bwMode="auto">
            <a:xfrm>
              <a:off x="2357422" y="1285860"/>
              <a:ext cx="3932797" cy="416073"/>
              <a:chOff x="2496615" y="6133954"/>
              <a:chExt cx="3932797" cy="416073"/>
            </a:xfrm>
          </p:grpSpPr>
          <p:pic>
            <p:nvPicPr>
              <p:cNvPr id="18459" name="Rounded Rectangle 175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96615" y="6133954"/>
                <a:ext cx="3932797" cy="4160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60" name="Text Box 12"/>
              <p:cNvSpPr txBox="1">
                <a:spLocks noChangeArrowheads="1"/>
              </p:cNvSpPr>
              <p:nvPr/>
            </p:nvSpPr>
            <p:spPr bwMode="auto">
              <a:xfrm>
                <a:off x="2549435" y="6185143"/>
                <a:ext cx="3830177" cy="2756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en-US" sz="1200" i="1">
                    <a:solidFill>
                      <a:srgbClr val="031D4D"/>
                    </a:solidFill>
                    <a:latin typeface="Calibri" pitchFamily="34" charset="0"/>
                  </a:rPr>
                  <a:t>Verwachtingen van Politici</a:t>
                </a:r>
              </a:p>
            </p:txBody>
          </p:sp>
        </p:grpSp>
        <p:sp>
          <p:nvSpPr>
            <p:cNvPr id="7" name="Down Arrow 6"/>
            <p:cNvSpPr/>
            <p:nvPr/>
          </p:nvSpPr>
          <p:spPr>
            <a:xfrm>
              <a:off x="2285984" y="1785925"/>
              <a:ext cx="4429156" cy="642943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43307" y="1785925"/>
              <a:ext cx="1857388" cy="6000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rPr>
                <a:t>OSS &amp; Open Standaarden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rPr>
                <a:t>Lokale economie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rPr>
                <a:t>Lokale innovatie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186488" y="1857375"/>
            <a:ext cx="2743200" cy="3214688"/>
            <a:chOff x="6072198" y="2357430"/>
            <a:chExt cx="2743774" cy="3214710"/>
          </a:xfrm>
        </p:grpSpPr>
        <p:pic>
          <p:nvPicPr>
            <p:cNvPr id="18450" name="Rounded Rectangle 175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15338" y="2571744"/>
              <a:ext cx="600634" cy="2722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1" name="Text Box 14"/>
            <p:cNvSpPr txBox="1">
              <a:spLocks noChangeArrowheads="1"/>
            </p:cNvSpPr>
            <p:nvPr/>
          </p:nvSpPr>
          <p:spPr bwMode="auto">
            <a:xfrm rot="5400000">
              <a:off x="7197251" y="3736456"/>
              <a:ext cx="2648688" cy="3953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110000"/>
                </a:lnSpc>
              </a:pPr>
              <a:r>
                <a:rPr lang="en-US" sz="1200" i="1">
                  <a:solidFill>
                    <a:srgbClr val="031D4D"/>
                  </a:solidFill>
                  <a:latin typeface="Calibri" pitchFamily="34" charset="0"/>
                </a:rPr>
                <a:t>Verwachtingen van Burgers</a:t>
              </a:r>
            </a:p>
          </p:txBody>
        </p:sp>
        <p:grpSp>
          <p:nvGrpSpPr>
            <p:cNvPr id="18452" name="Group 37"/>
            <p:cNvGrpSpPr>
              <a:grpSpLocks/>
            </p:cNvGrpSpPr>
            <p:nvPr/>
          </p:nvGrpSpPr>
          <p:grpSpPr bwMode="auto">
            <a:xfrm>
              <a:off x="6072198" y="2357430"/>
              <a:ext cx="2143140" cy="3214710"/>
              <a:chOff x="5786446" y="2357430"/>
              <a:chExt cx="2143140" cy="3214710"/>
            </a:xfrm>
          </p:grpSpPr>
          <p:sp>
            <p:nvSpPr>
              <p:cNvPr id="15" name="Left Arrow 14"/>
              <p:cNvSpPr/>
              <p:nvPr/>
            </p:nvSpPr>
            <p:spPr>
              <a:xfrm>
                <a:off x="5786446" y="4500570"/>
                <a:ext cx="2143573" cy="1071570"/>
              </a:xfrm>
              <a:prstGeom prst="leftArrow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1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Effectieve dienstverlening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(Bijdrage aan sociale zekerheid, transport, wonen, belasting en uitkeringen)</a:t>
                </a:r>
                <a:endParaRPr lang="nl-NL" sz="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6" name="Left Arrow 15"/>
              <p:cNvSpPr/>
              <p:nvPr/>
            </p:nvSpPr>
            <p:spPr>
              <a:xfrm>
                <a:off x="5786446" y="2357430"/>
                <a:ext cx="2143573" cy="1000132"/>
              </a:xfrm>
              <a:prstGeom prst="leftArrow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1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Verbeterde dienstverlening naar burgers</a:t>
                </a:r>
                <a:endParaRPr lang="nl-NL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7" name="Left Arrow 16"/>
              <p:cNvSpPr/>
              <p:nvPr/>
            </p:nvSpPr>
            <p:spPr>
              <a:xfrm>
                <a:off x="5786446" y="3429000"/>
                <a:ext cx="2143573" cy="1000132"/>
              </a:xfrm>
              <a:prstGeom prst="leftArrow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1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Verbeterde dienstverlening naar bedrijven om lokale economie te stimuleren</a:t>
                </a:r>
                <a:endParaRPr lang="nl-NL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185988" y="4929188"/>
            <a:ext cx="4429125" cy="1120775"/>
            <a:chOff x="2071670" y="5429264"/>
            <a:chExt cx="4429156" cy="1120763"/>
          </a:xfrm>
        </p:grpSpPr>
        <p:grpSp>
          <p:nvGrpSpPr>
            <p:cNvPr id="18444" name="Group 17"/>
            <p:cNvGrpSpPr>
              <a:grpSpLocks/>
            </p:cNvGrpSpPr>
            <p:nvPr/>
          </p:nvGrpSpPr>
          <p:grpSpPr bwMode="auto">
            <a:xfrm>
              <a:off x="2496615" y="6133954"/>
              <a:ext cx="3932797" cy="416073"/>
              <a:chOff x="2496615" y="6133954"/>
              <a:chExt cx="3932797" cy="416073"/>
            </a:xfrm>
          </p:grpSpPr>
          <p:pic>
            <p:nvPicPr>
              <p:cNvPr id="18448" name="Rounded Rectangle 175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96615" y="6133954"/>
                <a:ext cx="3932797" cy="4160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49" name="Text Box 12"/>
              <p:cNvSpPr txBox="1">
                <a:spLocks noChangeArrowheads="1"/>
              </p:cNvSpPr>
              <p:nvPr/>
            </p:nvSpPr>
            <p:spPr bwMode="auto">
              <a:xfrm>
                <a:off x="2549435" y="6185143"/>
                <a:ext cx="3830177" cy="2756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en-US" sz="1200" i="1">
                    <a:solidFill>
                      <a:srgbClr val="031D4D"/>
                    </a:solidFill>
                    <a:latin typeface="Calibri" pitchFamily="34" charset="0"/>
                  </a:rPr>
                  <a:t>Verwachtingen van Medewerkers</a:t>
                </a:r>
              </a:p>
            </p:txBody>
          </p:sp>
        </p:grpSp>
        <p:grpSp>
          <p:nvGrpSpPr>
            <p:cNvPr id="18445" name="Group 36"/>
            <p:cNvGrpSpPr>
              <a:grpSpLocks/>
            </p:cNvGrpSpPr>
            <p:nvPr/>
          </p:nvGrpSpPr>
          <p:grpSpPr bwMode="auto">
            <a:xfrm rot="10800000">
              <a:off x="2071670" y="5429264"/>
              <a:ext cx="4429156" cy="642942"/>
              <a:chOff x="1714480" y="4929198"/>
              <a:chExt cx="4429156" cy="642942"/>
            </a:xfrm>
          </p:grpSpPr>
          <p:sp>
            <p:nvSpPr>
              <p:cNvPr id="21" name="Down Arrow 20"/>
              <p:cNvSpPr/>
              <p:nvPr/>
            </p:nvSpPr>
            <p:spPr>
              <a:xfrm>
                <a:off x="1714480" y="4929210"/>
                <a:ext cx="4429156" cy="642930"/>
              </a:xfrm>
              <a:prstGeom prst="downArrow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10800000">
                <a:off x="2860663" y="4927622"/>
                <a:ext cx="2214579" cy="60006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1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</a:rPr>
                  <a:t>Samenwerking met derden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1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</a:rPr>
                  <a:t>Delen van informatie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1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</a:rPr>
                  <a:t>Bijdrage aan maatschappij leveren</a:t>
                </a:r>
              </a:p>
            </p:txBody>
          </p:sp>
        </p:grp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257175" y="1857375"/>
            <a:ext cx="2714625" cy="3143250"/>
            <a:chOff x="142844" y="2357430"/>
            <a:chExt cx="2714644" cy="3143272"/>
          </a:xfrm>
        </p:grpSpPr>
        <p:pic>
          <p:nvPicPr>
            <p:cNvPr id="18439" name="Rounded Rectangle 175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2844" y="2571744"/>
              <a:ext cx="599125" cy="2722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0" name="Text Box 9"/>
            <p:cNvSpPr txBox="1">
              <a:spLocks noChangeArrowheads="1"/>
            </p:cNvSpPr>
            <p:nvPr/>
          </p:nvSpPr>
          <p:spPr bwMode="auto">
            <a:xfrm rot="5400000">
              <a:off x="-854019" y="3736456"/>
              <a:ext cx="2648688" cy="3953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110000"/>
                </a:lnSpc>
              </a:pPr>
              <a:r>
                <a:rPr lang="en-US" sz="1200" i="1">
                  <a:solidFill>
                    <a:srgbClr val="031D4D"/>
                  </a:solidFill>
                  <a:latin typeface="Calibri" pitchFamily="34" charset="0"/>
                </a:rPr>
                <a:t>Verwachtingen van Wetgever</a:t>
              </a:r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714348" y="3429001"/>
              <a:ext cx="2143140" cy="1000132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1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Compliance</a:t>
              </a:r>
              <a:endParaRPr lang="nl-NL" sz="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714348" y="4500570"/>
              <a:ext cx="2143140" cy="1000132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Transparantie</a:t>
              </a:r>
              <a:endParaRPr lang="nl-NL" sz="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714348" y="2357430"/>
              <a:ext cx="2143140" cy="1000132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Kosteneffectiviteit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(Efficiency en performance management)</a:t>
              </a:r>
              <a:endParaRPr lang="nl-NL" sz="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 ook een veelvoud aan actoren</a:t>
            </a:r>
            <a:endParaRPr lang="nl-NL" smtClean="0"/>
          </a:p>
        </p:txBody>
      </p:sp>
      <p:grpSp>
        <p:nvGrpSpPr>
          <p:cNvPr id="19458" name="Group 420"/>
          <p:cNvGrpSpPr>
            <a:grpSpLocks/>
          </p:cNvGrpSpPr>
          <p:nvPr/>
        </p:nvGrpSpPr>
        <p:grpSpPr bwMode="auto">
          <a:xfrm>
            <a:off x="142875" y="928688"/>
            <a:ext cx="8643938" cy="5092700"/>
            <a:chOff x="357158" y="1285847"/>
            <a:chExt cx="8643997" cy="5092714"/>
          </a:xfrm>
        </p:grpSpPr>
        <p:sp>
          <p:nvSpPr>
            <p:cNvPr id="4" name="Oval 210"/>
            <p:cNvSpPr>
              <a:spLocks noChangeArrowheads="1"/>
            </p:cNvSpPr>
            <p:nvPr/>
          </p:nvSpPr>
          <p:spPr bwMode="auto">
            <a:xfrm>
              <a:off x="1714480" y="3786166"/>
              <a:ext cx="1470035" cy="531814"/>
            </a:xfrm>
            <a:prstGeom prst="ellipse">
              <a:avLst/>
            </a:prstGeom>
            <a:solidFill>
              <a:srgbClr val="92D05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9461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7158" y="1428736"/>
              <a:ext cx="8424862" cy="4949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462" name="Group 7"/>
            <p:cNvGrpSpPr>
              <a:grpSpLocks/>
            </p:cNvGrpSpPr>
            <p:nvPr/>
          </p:nvGrpSpPr>
          <p:grpSpPr bwMode="auto">
            <a:xfrm>
              <a:off x="3521045" y="3762361"/>
              <a:ext cx="1668462" cy="731838"/>
              <a:chOff x="2218" y="2505"/>
              <a:chExt cx="1051" cy="461"/>
            </a:xfrm>
          </p:grpSpPr>
          <p:sp>
            <p:nvSpPr>
              <p:cNvPr id="19845" name="Oval 5"/>
              <p:cNvSpPr>
                <a:spLocks noChangeArrowheads="1"/>
              </p:cNvSpPr>
              <p:nvPr/>
            </p:nvSpPr>
            <p:spPr bwMode="auto">
              <a:xfrm>
                <a:off x="2218" y="2505"/>
                <a:ext cx="1051" cy="461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846" name="Oval 6"/>
              <p:cNvSpPr>
                <a:spLocks noChangeArrowheads="1"/>
              </p:cNvSpPr>
              <p:nvPr/>
            </p:nvSpPr>
            <p:spPr bwMode="auto">
              <a:xfrm>
                <a:off x="2218" y="2505"/>
                <a:ext cx="1051" cy="461"/>
              </a:xfrm>
              <a:prstGeom prst="ellipse">
                <a:avLst/>
              </a:prstGeom>
              <a:noFill/>
              <a:ln w="1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9463" name="Rectangle 8"/>
            <p:cNvSpPr>
              <a:spLocks noChangeArrowheads="1"/>
            </p:cNvSpPr>
            <p:nvPr/>
          </p:nvSpPr>
          <p:spPr bwMode="auto">
            <a:xfrm>
              <a:off x="3640108" y="4002074"/>
              <a:ext cx="1555750" cy="30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7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LRG Ecosystem</a:t>
              </a:r>
              <a:endParaRPr lang="nl-NL">
                <a:cs typeface="Arial" charset="0"/>
              </a:endParaRPr>
            </a:p>
          </p:txBody>
        </p:sp>
        <p:grpSp>
          <p:nvGrpSpPr>
            <p:cNvPr id="19464" name="Group 11"/>
            <p:cNvGrpSpPr>
              <a:grpSpLocks/>
            </p:cNvGrpSpPr>
            <p:nvPr/>
          </p:nvGrpSpPr>
          <p:grpSpPr bwMode="auto">
            <a:xfrm>
              <a:off x="2117695" y="2965436"/>
              <a:ext cx="1470025" cy="531813"/>
              <a:chOff x="1334" y="2003"/>
              <a:chExt cx="926" cy="335"/>
            </a:xfrm>
          </p:grpSpPr>
          <p:sp>
            <p:nvSpPr>
              <p:cNvPr id="19843" name="Oval 9"/>
              <p:cNvSpPr>
                <a:spLocks noChangeArrowheads="1"/>
              </p:cNvSpPr>
              <p:nvPr/>
            </p:nvSpPr>
            <p:spPr bwMode="auto">
              <a:xfrm>
                <a:off x="1334" y="2003"/>
                <a:ext cx="926" cy="335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844" name="Oval 10"/>
              <p:cNvSpPr>
                <a:spLocks noChangeArrowheads="1"/>
              </p:cNvSpPr>
              <p:nvPr/>
            </p:nvSpPr>
            <p:spPr bwMode="auto">
              <a:xfrm>
                <a:off x="1334" y="2003"/>
                <a:ext cx="926" cy="335"/>
              </a:xfrm>
              <a:prstGeom prst="ellipse">
                <a:avLst/>
              </a:prstGeom>
              <a:noFill/>
              <a:ln w="1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9465" name="Rectangle 12"/>
            <p:cNvSpPr>
              <a:spLocks noChangeArrowheads="1"/>
            </p:cNvSpPr>
            <p:nvPr/>
          </p:nvSpPr>
          <p:spPr bwMode="auto">
            <a:xfrm>
              <a:off x="2362170" y="3105136"/>
              <a:ext cx="1101725" cy="30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7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Customers</a:t>
              </a:r>
              <a:endParaRPr lang="nl-NL">
                <a:cs typeface="Arial" charset="0"/>
              </a:endParaRPr>
            </a:p>
          </p:txBody>
        </p:sp>
        <p:grpSp>
          <p:nvGrpSpPr>
            <p:cNvPr id="19466" name="Group 15"/>
            <p:cNvGrpSpPr>
              <a:grpSpLocks/>
            </p:cNvGrpSpPr>
            <p:nvPr/>
          </p:nvGrpSpPr>
          <p:grpSpPr bwMode="auto">
            <a:xfrm>
              <a:off x="2184370" y="4562461"/>
              <a:ext cx="1468437" cy="531813"/>
              <a:chOff x="1376" y="3009"/>
              <a:chExt cx="925" cy="335"/>
            </a:xfrm>
          </p:grpSpPr>
          <p:sp>
            <p:nvSpPr>
              <p:cNvPr id="19841" name="Oval 13"/>
              <p:cNvSpPr>
                <a:spLocks noChangeArrowheads="1"/>
              </p:cNvSpPr>
              <p:nvPr/>
            </p:nvSpPr>
            <p:spPr bwMode="auto">
              <a:xfrm>
                <a:off x="1376" y="3009"/>
                <a:ext cx="925" cy="335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842" name="Oval 14"/>
              <p:cNvSpPr>
                <a:spLocks noChangeArrowheads="1"/>
              </p:cNvSpPr>
              <p:nvPr/>
            </p:nvSpPr>
            <p:spPr bwMode="auto">
              <a:xfrm>
                <a:off x="1376" y="3009"/>
                <a:ext cx="925" cy="335"/>
              </a:xfrm>
              <a:prstGeom prst="ellipse">
                <a:avLst/>
              </a:prstGeom>
              <a:noFill/>
              <a:ln w="1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9467" name="Rectangle 16"/>
            <p:cNvSpPr>
              <a:spLocks noChangeArrowheads="1"/>
            </p:cNvSpPr>
            <p:nvPr/>
          </p:nvSpPr>
          <p:spPr bwMode="auto">
            <a:xfrm>
              <a:off x="2532033" y="4700574"/>
              <a:ext cx="887412" cy="30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7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Partners</a:t>
              </a:r>
              <a:endParaRPr lang="nl-NL">
                <a:cs typeface="Arial" charset="0"/>
              </a:endParaRPr>
            </a:p>
          </p:txBody>
        </p:sp>
        <p:grpSp>
          <p:nvGrpSpPr>
            <p:cNvPr id="19468" name="Group 19"/>
            <p:cNvGrpSpPr>
              <a:grpSpLocks/>
            </p:cNvGrpSpPr>
            <p:nvPr/>
          </p:nvGrpSpPr>
          <p:grpSpPr bwMode="auto">
            <a:xfrm>
              <a:off x="5256182" y="4494199"/>
              <a:ext cx="1468437" cy="531813"/>
              <a:chOff x="3311" y="2966"/>
              <a:chExt cx="925" cy="335"/>
            </a:xfrm>
          </p:grpSpPr>
          <p:sp>
            <p:nvSpPr>
              <p:cNvPr id="19839" name="Oval 17"/>
              <p:cNvSpPr>
                <a:spLocks noChangeArrowheads="1"/>
              </p:cNvSpPr>
              <p:nvPr/>
            </p:nvSpPr>
            <p:spPr bwMode="auto">
              <a:xfrm>
                <a:off x="3311" y="2966"/>
                <a:ext cx="925" cy="335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840" name="Oval 18"/>
              <p:cNvSpPr>
                <a:spLocks noChangeArrowheads="1"/>
              </p:cNvSpPr>
              <p:nvPr/>
            </p:nvSpPr>
            <p:spPr bwMode="auto">
              <a:xfrm>
                <a:off x="3311" y="2966"/>
                <a:ext cx="925" cy="335"/>
              </a:xfrm>
              <a:prstGeom prst="ellipse">
                <a:avLst/>
              </a:prstGeom>
              <a:noFill/>
              <a:ln w="1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9469" name="Rectangle 20"/>
            <p:cNvSpPr>
              <a:spLocks noChangeArrowheads="1"/>
            </p:cNvSpPr>
            <p:nvPr/>
          </p:nvSpPr>
          <p:spPr bwMode="auto">
            <a:xfrm>
              <a:off x="5518120" y="4633899"/>
              <a:ext cx="1062037" cy="30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7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Keystones</a:t>
              </a:r>
              <a:endParaRPr lang="nl-NL">
                <a:cs typeface="Arial" charset="0"/>
              </a:endParaRPr>
            </a:p>
          </p:txBody>
        </p:sp>
        <p:grpSp>
          <p:nvGrpSpPr>
            <p:cNvPr id="19470" name="Group 23"/>
            <p:cNvGrpSpPr>
              <a:grpSpLocks/>
            </p:cNvGrpSpPr>
            <p:nvPr/>
          </p:nvGrpSpPr>
          <p:grpSpPr bwMode="auto">
            <a:xfrm>
              <a:off x="5256182" y="3165461"/>
              <a:ext cx="1468437" cy="531813"/>
              <a:chOff x="3311" y="2129"/>
              <a:chExt cx="925" cy="335"/>
            </a:xfrm>
          </p:grpSpPr>
          <p:sp>
            <p:nvSpPr>
              <p:cNvPr id="19837" name="Oval 21"/>
              <p:cNvSpPr>
                <a:spLocks noChangeArrowheads="1"/>
              </p:cNvSpPr>
              <p:nvPr/>
            </p:nvSpPr>
            <p:spPr bwMode="auto">
              <a:xfrm>
                <a:off x="3311" y="2129"/>
                <a:ext cx="925" cy="335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838" name="Oval 22"/>
              <p:cNvSpPr>
                <a:spLocks noChangeArrowheads="1"/>
              </p:cNvSpPr>
              <p:nvPr/>
            </p:nvSpPr>
            <p:spPr bwMode="auto">
              <a:xfrm>
                <a:off x="3311" y="2129"/>
                <a:ext cx="925" cy="335"/>
              </a:xfrm>
              <a:prstGeom prst="ellipse">
                <a:avLst/>
              </a:prstGeom>
              <a:noFill/>
              <a:ln w="1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9471" name="Rectangle 24"/>
            <p:cNvSpPr>
              <a:spLocks noChangeArrowheads="1"/>
            </p:cNvSpPr>
            <p:nvPr/>
          </p:nvSpPr>
          <p:spPr bwMode="auto">
            <a:xfrm>
              <a:off x="5472082" y="3303574"/>
              <a:ext cx="1158875" cy="30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7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Influencers</a:t>
              </a:r>
              <a:endParaRPr lang="nl-NL">
                <a:cs typeface="Arial" charset="0"/>
              </a:endParaRPr>
            </a:p>
          </p:txBody>
        </p:sp>
        <p:grpSp>
          <p:nvGrpSpPr>
            <p:cNvPr id="19472" name="Group 27"/>
            <p:cNvGrpSpPr>
              <a:grpSpLocks/>
            </p:cNvGrpSpPr>
            <p:nvPr/>
          </p:nvGrpSpPr>
          <p:grpSpPr bwMode="auto">
            <a:xfrm>
              <a:off x="2385983" y="1436674"/>
              <a:ext cx="935037" cy="465138"/>
              <a:chOff x="1503" y="1040"/>
              <a:chExt cx="589" cy="293"/>
            </a:xfrm>
          </p:grpSpPr>
          <p:sp>
            <p:nvSpPr>
              <p:cNvPr id="19835" name="Oval 25"/>
              <p:cNvSpPr>
                <a:spLocks noChangeArrowheads="1"/>
              </p:cNvSpPr>
              <p:nvPr/>
            </p:nvSpPr>
            <p:spPr bwMode="auto">
              <a:xfrm>
                <a:off x="1503" y="1040"/>
                <a:ext cx="589" cy="293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836" name="Oval 26"/>
              <p:cNvSpPr>
                <a:spLocks noChangeArrowheads="1"/>
              </p:cNvSpPr>
              <p:nvPr/>
            </p:nvSpPr>
            <p:spPr bwMode="auto">
              <a:xfrm>
                <a:off x="1503" y="1040"/>
                <a:ext cx="589" cy="293"/>
              </a:xfrm>
              <a:prstGeom prst="ellipse">
                <a:avLst/>
              </a:prstGeom>
              <a:noFill/>
              <a:ln w="1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9473" name="Rectangle 28"/>
            <p:cNvSpPr>
              <a:spLocks noChangeArrowheads="1"/>
            </p:cNvSpPr>
            <p:nvPr/>
          </p:nvSpPr>
          <p:spPr bwMode="auto">
            <a:xfrm>
              <a:off x="2506633" y="1500174"/>
              <a:ext cx="815975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Small cities</a:t>
              </a:r>
              <a:endParaRPr lang="nl-NL">
                <a:cs typeface="Arial" charset="0"/>
              </a:endParaRPr>
            </a:p>
          </p:txBody>
        </p:sp>
        <p:sp>
          <p:nvSpPr>
            <p:cNvPr id="19474" name="Rectangle 29"/>
            <p:cNvSpPr>
              <a:spLocks noChangeArrowheads="1"/>
            </p:cNvSpPr>
            <p:nvPr/>
          </p:nvSpPr>
          <p:spPr bwMode="auto">
            <a:xfrm>
              <a:off x="2616170" y="1666861"/>
              <a:ext cx="579437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(&gt;400)l</a:t>
              </a:r>
              <a:endParaRPr lang="nl-NL">
                <a:cs typeface="Arial" charset="0"/>
              </a:endParaRPr>
            </a:p>
          </p:txBody>
        </p:sp>
        <p:grpSp>
          <p:nvGrpSpPr>
            <p:cNvPr id="19475" name="Group 32"/>
            <p:cNvGrpSpPr>
              <a:grpSpLocks/>
            </p:cNvGrpSpPr>
            <p:nvPr/>
          </p:nvGrpSpPr>
          <p:grpSpPr bwMode="auto">
            <a:xfrm>
              <a:off x="449233" y="2765411"/>
              <a:ext cx="935037" cy="466725"/>
              <a:chOff x="283" y="1877"/>
              <a:chExt cx="589" cy="294"/>
            </a:xfrm>
          </p:grpSpPr>
          <p:sp>
            <p:nvSpPr>
              <p:cNvPr id="19833" name="Oval 30"/>
              <p:cNvSpPr>
                <a:spLocks noChangeArrowheads="1"/>
              </p:cNvSpPr>
              <p:nvPr/>
            </p:nvSpPr>
            <p:spPr bwMode="auto">
              <a:xfrm>
                <a:off x="283" y="1877"/>
                <a:ext cx="589" cy="294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834" name="Oval 31"/>
              <p:cNvSpPr>
                <a:spLocks noChangeArrowheads="1"/>
              </p:cNvSpPr>
              <p:nvPr/>
            </p:nvSpPr>
            <p:spPr bwMode="auto">
              <a:xfrm>
                <a:off x="283" y="1877"/>
                <a:ext cx="589" cy="294"/>
              </a:xfrm>
              <a:prstGeom prst="ellipse">
                <a:avLst/>
              </a:prstGeom>
              <a:noFill/>
              <a:ln w="1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9476" name="Rectangle 33"/>
            <p:cNvSpPr>
              <a:spLocks noChangeArrowheads="1"/>
            </p:cNvSpPr>
            <p:nvPr/>
          </p:nvSpPr>
          <p:spPr bwMode="auto">
            <a:xfrm>
              <a:off x="622270" y="2828911"/>
              <a:ext cx="706437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Provinces</a:t>
              </a:r>
              <a:endParaRPr lang="nl-NL">
                <a:cs typeface="Arial" charset="0"/>
              </a:endParaRPr>
            </a:p>
          </p:txBody>
        </p:sp>
        <p:sp>
          <p:nvSpPr>
            <p:cNvPr id="19477" name="Rectangle 34"/>
            <p:cNvSpPr>
              <a:spLocks noChangeArrowheads="1"/>
            </p:cNvSpPr>
            <p:nvPr/>
          </p:nvSpPr>
          <p:spPr bwMode="auto">
            <a:xfrm>
              <a:off x="785783" y="2997186"/>
              <a:ext cx="349250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(12)</a:t>
              </a:r>
              <a:endParaRPr lang="nl-NL">
                <a:cs typeface="Arial" charset="0"/>
              </a:endParaRPr>
            </a:p>
          </p:txBody>
        </p:sp>
        <p:grpSp>
          <p:nvGrpSpPr>
            <p:cNvPr id="19478" name="Group 37"/>
            <p:cNvGrpSpPr>
              <a:grpSpLocks/>
            </p:cNvGrpSpPr>
            <p:nvPr/>
          </p:nvGrpSpPr>
          <p:grpSpPr bwMode="auto">
            <a:xfrm>
              <a:off x="649258" y="2100249"/>
              <a:ext cx="935037" cy="466725"/>
              <a:chOff x="409" y="1458"/>
              <a:chExt cx="589" cy="294"/>
            </a:xfrm>
          </p:grpSpPr>
          <p:sp>
            <p:nvSpPr>
              <p:cNvPr id="19831" name="Oval 35"/>
              <p:cNvSpPr>
                <a:spLocks noChangeArrowheads="1"/>
              </p:cNvSpPr>
              <p:nvPr/>
            </p:nvSpPr>
            <p:spPr bwMode="auto">
              <a:xfrm>
                <a:off x="409" y="1458"/>
                <a:ext cx="589" cy="294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832" name="Oval 36"/>
              <p:cNvSpPr>
                <a:spLocks noChangeArrowheads="1"/>
              </p:cNvSpPr>
              <p:nvPr/>
            </p:nvSpPr>
            <p:spPr bwMode="auto">
              <a:xfrm>
                <a:off x="409" y="1458"/>
                <a:ext cx="589" cy="294"/>
              </a:xfrm>
              <a:prstGeom prst="ellipse">
                <a:avLst/>
              </a:prstGeom>
              <a:noFill/>
              <a:ln w="1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9479" name="Rectangle 38"/>
            <p:cNvSpPr>
              <a:spLocks noChangeArrowheads="1"/>
            </p:cNvSpPr>
            <p:nvPr/>
          </p:nvSpPr>
          <p:spPr bwMode="auto">
            <a:xfrm>
              <a:off x="763558" y="2162161"/>
              <a:ext cx="830262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Large cities</a:t>
              </a:r>
              <a:endParaRPr lang="nl-NL">
                <a:cs typeface="Arial" charset="0"/>
              </a:endParaRPr>
            </a:p>
          </p:txBody>
        </p:sp>
        <p:sp>
          <p:nvSpPr>
            <p:cNvPr id="19480" name="Rectangle 39"/>
            <p:cNvSpPr>
              <a:spLocks noChangeArrowheads="1"/>
            </p:cNvSpPr>
            <p:nvPr/>
          </p:nvSpPr>
          <p:spPr bwMode="auto">
            <a:xfrm>
              <a:off x="1023908" y="2332024"/>
              <a:ext cx="268287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(4)</a:t>
              </a:r>
              <a:endParaRPr lang="nl-NL">
                <a:cs typeface="Arial" charset="0"/>
              </a:endParaRPr>
            </a:p>
          </p:txBody>
        </p:sp>
        <p:grpSp>
          <p:nvGrpSpPr>
            <p:cNvPr id="19481" name="Group 42"/>
            <p:cNvGrpSpPr>
              <a:grpSpLocks/>
            </p:cNvGrpSpPr>
            <p:nvPr/>
          </p:nvGrpSpPr>
          <p:grpSpPr bwMode="auto">
            <a:xfrm>
              <a:off x="1249333" y="1570024"/>
              <a:ext cx="935037" cy="465138"/>
              <a:chOff x="787" y="1124"/>
              <a:chExt cx="589" cy="293"/>
            </a:xfrm>
          </p:grpSpPr>
          <p:sp>
            <p:nvSpPr>
              <p:cNvPr id="19829" name="Oval 40"/>
              <p:cNvSpPr>
                <a:spLocks noChangeArrowheads="1"/>
              </p:cNvSpPr>
              <p:nvPr/>
            </p:nvSpPr>
            <p:spPr bwMode="auto">
              <a:xfrm>
                <a:off x="787" y="1124"/>
                <a:ext cx="589" cy="293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830" name="Oval 41"/>
              <p:cNvSpPr>
                <a:spLocks noChangeArrowheads="1"/>
              </p:cNvSpPr>
              <p:nvPr/>
            </p:nvSpPr>
            <p:spPr bwMode="auto">
              <a:xfrm>
                <a:off x="787" y="1124"/>
                <a:ext cx="589" cy="293"/>
              </a:xfrm>
              <a:prstGeom prst="ellipse">
                <a:avLst/>
              </a:prstGeom>
              <a:noFill/>
              <a:ln w="1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9482" name="Rectangle 43"/>
            <p:cNvSpPr>
              <a:spLocks noChangeArrowheads="1"/>
            </p:cNvSpPr>
            <p:nvPr/>
          </p:nvSpPr>
          <p:spPr bwMode="auto">
            <a:xfrm>
              <a:off x="1471583" y="1631936"/>
              <a:ext cx="598487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Medium</a:t>
              </a:r>
              <a:endParaRPr lang="nl-NL">
                <a:cs typeface="Arial" charset="0"/>
              </a:endParaRPr>
            </a:p>
          </p:txBody>
        </p:sp>
        <p:sp>
          <p:nvSpPr>
            <p:cNvPr id="19483" name="Rectangle 44"/>
            <p:cNvSpPr>
              <a:spLocks noChangeArrowheads="1"/>
            </p:cNvSpPr>
            <p:nvPr/>
          </p:nvSpPr>
          <p:spPr bwMode="auto">
            <a:xfrm>
              <a:off x="1408083" y="1801799"/>
              <a:ext cx="736600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cities (30)</a:t>
              </a:r>
              <a:endParaRPr lang="nl-NL">
                <a:cs typeface="Arial" charset="0"/>
              </a:endParaRPr>
            </a:p>
          </p:txBody>
        </p:sp>
        <p:grpSp>
          <p:nvGrpSpPr>
            <p:cNvPr id="19484" name="Group 47"/>
            <p:cNvGrpSpPr>
              <a:grpSpLocks/>
            </p:cNvGrpSpPr>
            <p:nvPr/>
          </p:nvGrpSpPr>
          <p:grpSpPr bwMode="auto">
            <a:xfrm>
              <a:off x="582583" y="3432161"/>
              <a:ext cx="935037" cy="465138"/>
              <a:chOff x="367" y="2297"/>
              <a:chExt cx="589" cy="293"/>
            </a:xfrm>
          </p:grpSpPr>
          <p:sp>
            <p:nvSpPr>
              <p:cNvPr id="19827" name="Oval 45"/>
              <p:cNvSpPr>
                <a:spLocks noChangeArrowheads="1"/>
              </p:cNvSpPr>
              <p:nvPr/>
            </p:nvSpPr>
            <p:spPr bwMode="auto">
              <a:xfrm>
                <a:off x="367" y="2297"/>
                <a:ext cx="589" cy="293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828" name="Oval 46"/>
              <p:cNvSpPr>
                <a:spLocks noChangeArrowheads="1"/>
              </p:cNvSpPr>
              <p:nvPr/>
            </p:nvSpPr>
            <p:spPr bwMode="auto">
              <a:xfrm>
                <a:off x="367" y="2297"/>
                <a:ext cx="589" cy="293"/>
              </a:xfrm>
              <a:prstGeom prst="ellipse">
                <a:avLst/>
              </a:prstGeom>
              <a:noFill/>
              <a:ln w="1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9485" name="Rectangle 48"/>
            <p:cNvSpPr>
              <a:spLocks noChangeArrowheads="1"/>
            </p:cNvSpPr>
            <p:nvPr/>
          </p:nvSpPr>
          <p:spPr bwMode="auto">
            <a:xfrm>
              <a:off x="681008" y="3494074"/>
              <a:ext cx="866775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Water auth.</a:t>
              </a:r>
              <a:endParaRPr lang="nl-NL">
                <a:cs typeface="Arial" charset="0"/>
              </a:endParaRPr>
            </a:p>
          </p:txBody>
        </p:sp>
        <p:sp>
          <p:nvSpPr>
            <p:cNvPr id="19486" name="Rectangle 49"/>
            <p:cNvSpPr>
              <a:spLocks noChangeArrowheads="1"/>
            </p:cNvSpPr>
            <p:nvPr/>
          </p:nvSpPr>
          <p:spPr bwMode="auto">
            <a:xfrm>
              <a:off x="919133" y="3662349"/>
              <a:ext cx="349250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(26)</a:t>
              </a:r>
              <a:endParaRPr lang="nl-NL">
                <a:cs typeface="Arial" charset="0"/>
              </a:endParaRPr>
            </a:p>
          </p:txBody>
        </p:sp>
        <p:grpSp>
          <p:nvGrpSpPr>
            <p:cNvPr id="19487" name="Group 52"/>
            <p:cNvGrpSpPr>
              <a:grpSpLocks/>
            </p:cNvGrpSpPr>
            <p:nvPr/>
          </p:nvGrpSpPr>
          <p:grpSpPr bwMode="auto">
            <a:xfrm>
              <a:off x="917545" y="4494199"/>
              <a:ext cx="935037" cy="466725"/>
              <a:chOff x="578" y="2966"/>
              <a:chExt cx="589" cy="294"/>
            </a:xfrm>
          </p:grpSpPr>
          <p:sp>
            <p:nvSpPr>
              <p:cNvPr id="19825" name="Oval 50"/>
              <p:cNvSpPr>
                <a:spLocks noChangeArrowheads="1"/>
              </p:cNvSpPr>
              <p:nvPr/>
            </p:nvSpPr>
            <p:spPr bwMode="auto">
              <a:xfrm>
                <a:off x="578" y="2966"/>
                <a:ext cx="589" cy="294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826" name="Oval 51"/>
              <p:cNvSpPr>
                <a:spLocks noChangeArrowheads="1"/>
              </p:cNvSpPr>
              <p:nvPr/>
            </p:nvSpPr>
            <p:spPr bwMode="auto">
              <a:xfrm>
                <a:off x="578" y="2966"/>
                <a:ext cx="589" cy="294"/>
              </a:xfrm>
              <a:prstGeom prst="ellipse">
                <a:avLst/>
              </a:prstGeom>
              <a:noFill/>
              <a:ln w="1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9488" name="Rectangle 53"/>
            <p:cNvSpPr>
              <a:spLocks noChangeArrowheads="1"/>
            </p:cNvSpPr>
            <p:nvPr/>
          </p:nvSpPr>
          <p:spPr bwMode="auto">
            <a:xfrm>
              <a:off x="1231870" y="4557699"/>
              <a:ext cx="398462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ISV’s</a:t>
              </a:r>
              <a:endParaRPr lang="nl-NL">
                <a:cs typeface="Arial" charset="0"/>
              </a:endParaRPr>
            </a:p>
          </p:txBody>
        </p:sp>
        <p:sp>
          <p:nvSpPr>
            <p:cNvPr id="19489" name="Rectangle 54"/>
            <p:cNvSpPr>
              <a:spLocks noChangeArrowheads="1"/>
            </p:cNvSpPr>
            <p:nvPr/>
          </p:nvSpPr>
          <p:spPr bwMode="auto">
            <a:xfrm>
              <a:off x="1201708" y="4725974"/>
              <a:ext cx="461962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(&gt;30)</a:t>
              </a:r>
              <a:endParaRPr lang="nl-NL">
                <a:cs typeface="Arial" charset="0"/>
              </a:endParaRPr>
            </a:p>
          </p:txBody>
        </p:sp>
        <p:grpSp>
          <p:nvGrpSpPr>
            <p:cNvPr id="19490" name="Group 57"/>
            <p:cNvGrpSpPr>
              <a:grpSpLocks/>
            </p:cNvGrpSpPr>
            <p:nvPr/>
          </p:nvGrpSpPr>
          <p:grpSpPr bwMode="auto">
            <a:xfrm>
              <a:off x="1117570" y="5226036"/>
              <a:ext cx="935037" cy="466725"/>
              <a:chOff x="704" y="3427"/>
              <a:chExt cx="589" cy="294"/>
            </a:xfrm>
          </p:grpSpPr>
          <p:sp>
            <p:nvSpPr>
              <p:cNvPr id="19823" name="Oval 55"/>
              <p:cNvSpPr>
                <a:spLocks noChangeArrowheads="1"/>
              </p:cNvSpPr>
              <p:nvPr/>
            </p:nvSpPr>
            <p:spPr bwMode="auto">
              <a:xfrm>
                <a:off x="704" y="3427"/>
                <a:ext cx="589" cy="294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824" name="Oval 56"/>
              <p:cNvSpPr>
                <a:spLocks noChangeArrowheads="1"/>
              </p:cNvSpPr>
              <p:nvPr/>
            </p:nvSpPr>
            <p:spPr bwMode="auto">
              <a:xfrm>
                <a:off x="704" y="3427"/>
                <a:ext cx="589" cy="294"/>
              </a:xfrm>
              <a:prstGeom prst="ellipse">
                <a:avLst/>
              </a:prstGeom>
              <a:noFill/>
              <a:ln w="1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9491" name="Rectangle 58"/>
            <p:cNvSpPr>
              <a:spLocks noChangeArrowheads="1"/>
            </p:cNvSpPr>
            <p:nvPr/>
          </p:nvSpPr>
          <p:spPr bwMode="auto">
            <a:xfrm>
              <a:off x="1473170" y="5287949"/>
              <a:ext cx="309562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SI’s</a:t>
              </a:r>
              <a:endParaRPr lang="nl-NL">
                <a:cs typeface="Arial" charset="0"/>
              </a:endParaRPr>
            </a:p>
          </p:txBody>
        </p:sp>
        <p:sp>
          <p:nvSpPr>
            <p:cNvPr id="19492" name="Rectangle 59"/>
            <p:cNvSpPr>
              <a:spLocks noChangeArrowheads="1"/>
            </p:cNvSpPr>
            <p:nvPr/>
          </p:nvSpPr>
          <p:spPr bwMode="auto">
            <a:xfrm>
              <a:off x="1403320" y="5457811"/>
              <a:ext cx="461962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(&gt;75)</a:t>
              </a:r>
              <a:endParaRPr lang="nl-NL">
                <a:cs typeface="Arial" charset="0"/>
              </a:endParaRPr>
            </a:p>
          </p:txBody>
        </p:sp>
        <p:grpSp>
          <p:nvGrpSpPr>
            <p:cNvPr id="19493" name="Group 62"/>
            <p:cNvGrpSpPr>
              <a:grpSpLocks/>
            </p:cNvGrpSpPr>
            <p:nvPr/>
          </p:nvGrpSpPr>
          <p:grpSpPr bwMode="auto">
            <a:xfrm>
              <a:off x="1650970" y="5826111"/>
              <a:ext cx="935037" cy="465138"/>
              <a:chOff x="1040" y="3805"/>
              <a:chExt cx="589" cy="293"/>
            </a:xfrm>
          </p:grpSpPr>
          <p:sp>
            <p:nvSpPr>
              <p:cNvPr id="19821" name="Oval 60"/>
              <p:cNvSpPr>
                <a:spLocks noChangeArrowheads="1"/>
              </p:cNvSpPr>
              <p:nvPr/>
            </p:nvSpPr>
            <p:spPr bwMode="auto">
              <a:xfrm>
                <a:off x="1040" y="3805"/>
                <a:ext cx="589" cy="293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822" name="Oval 61"/>
              <p:cNvSpPr>
                <a:spLocks noChangeArrowheads="1"/>
              </p:cNvSpPr>
              <p:nvPr/>
            </p:nvSpPr>
            <p:spPr bwMode="auto">
              <a:xfrm>
                <a:off x="1040" y="3805"/>
                <a:ext cx="589" cy="293"/>
              </a:xfrm>
              <a:prstGeom prst="ellipse">
                <a:avLst/>
              </a:prstGeom>
              <a:noFill/>
              <a:ln w="1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9494" name="Rectangle 63"/>
            <p:cNvSpPr>
              <a:spLocks noChangeArrowheads="1"/>
            </p:cNvSpPr>
            <p:nvPr/>
          </p:nvSpPr>
          <p:spPr bwMode="auto">
            <a:xfrm>
              <a:off x="1757333" y="5888024"/>
              <a:ext cx="850900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Consultants</a:t>
              </a:r>
              <a:endParaRPr lang="nl-NL">
                <a:cs typeface="Arial" charset="0"/>
              </a:endParaRPr>
            </a:p>
          </p:txBody>
        </p:sp>
        <p:sp>
          <p:nvSpPr>
            <p:cNvPr id="19495" name="Rectangle 64"/>
            <p:cNvSpPr>
              <a:spLocks noChangeArrowheads="1"/>
            </p:cNvSpPr>
            <p:nvPr/>
          </p:nvSpPr>
          <p:spPr bwMode="auto">
            <a:xfrm>
              <a:off x="1936720" y="6056299"/>
              <a:ext cx="461962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(&gt;50)</a:t>
              </a:r>
              <a:endParaRPr lang="nl-NL">
                <a:cs typeface="Arial" charset="0"/>
              </a:endParaRPr>
            </a:p>
          </p:txBody>
        </p:sp>
        <p:grpSp>
          <p:nvGrpSpPr>
            <p:cNvPr id="19496" name="Group 67"/>
            <p:cNvGrpSpPr>
              <a:grpSpLocks/>
            </p:cNvGrpSpPr>
            <p:nvPr/>
          </p:nvGrpSpPr>
          <p:grpSpPr bwMode="auto">
            <a:xfrm>
              <a:off x="2719358" y="5757849"/>
              <a:ext cx="933450" cy="466725"/>
              <a:chOff x="1713" y="3762"/>
              <a:chExt cx="588" cy="294"/>
            </a:xfrm>
          </p:grpSpPr>
          <p:sp>
            <p:nvSpPr>
              <p:cNvPr id="19819" name="Oval 65"/>
              <p:cNvSpPr>
                <a:spLocks noChangeArrowheads="1"/>
              </p:cNvSpPr>
              <p:nvPr/>
            </p:nvSpPr>
            <p:spPr bwMode="auto">
              <a:xfrm>
                <a:off x="1713" y="3762"/>
                <a:ext cx="588" cy="294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820" name="Oval 66"/>
              <p:cNvSpPr>
                <a:spLocks noChangeArrowheads="1"/>
              </p:cNvSpPr>
              <p:nvPr/>
            </p:nvSpPr>
            <p:spPr bwMode="auto">
              <a:xfrm>
                <a:off x="1713" y="3762"/>
                <a:ext cx="588" cy="294"/>
              </a:xfrm>
              <a:prstGeom prst="ellipse">
                <a:avLst/>
              </a:prstGeom>
              <a:noFill/>
              <a:ln w="1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9497" name="Rectangle 68"/>
            <p:cNvSpPr>
              <a:spLocks noChangeArrowheads="1"/>
            </p:cNvSpPr>
            <p:nvPr/>
          </p:nvSpPr>
          <p:spPr bwMode="auto">
            <a:xfrm>
              <a:off x="2930495" y="5819761"/>
              <a:ext cx="617537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Services</a:t>
              </a:r>
              <a:endParaRPr lang="nl-NL">
                <a:cs typeface="Arial" charset="0"/>
              </a:endParaRPr>
            </a:p>
          </p:txBody>
        </p:sp>
        <p:sp>
          <p:nvSpPr>
            <p:cNvPr id="19498" name="Rectangle 69"/>
            <p:cNvSpPr>
              <a:spLocks noChangeArrowheads="1"/>
            </p:cNvSpPr>
            <p:nvPr/>
          </p:nvSpPr>
          <p:spPr bwMode="auto">
            <a:xfrm>
              <a:off x="2965420" y="5989624"/>
              <a:ext cx="542925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(&gt;140)</a:t>
              </a:r>
              <a:endParaRPr lang="nl-NL">
                <a:cs typeface="Arial" charset="0"/>
              </a:endParaRPr>
            </a:p>
          </p:txBody>
        </p:sp>
        <p:grpSp>
          <p:nvGrpSpPr>
            <p:cNvPr id="19499" name="Group 72"/>
            <p:cNvGrpSpPr>
              <a:grpSpLocks/>
            </p:cNvGrpSpPr>
            <p:nvPr/>
          </p:nvGrpSpPr>
          <p:grpSpPr bwMode="auto">
            <a:xfrm>
              <a:off x="3721070" y="5492736"/>
              <a:ext cx="935037" cy="466725"/>
              <a:chOff x="2344" y="3595"/>
              <a:chExt cx="589" cy="294"/>
            </a:xfrm>
          </p:grpSpPr>
          <p:sp>
            <p:nvSpPr>
              <p:cNvPr id="19817" name="Oval 70"/>
              <p:cNvSpPr>
                <a:spLocks noChangeArrowheads="1"/>
              </p:cNvSpPr>
              <p:nvPr/>
            </p:nvSpPr>
            <p:spPr bwMode="auto">
              <a:xfrm>
                <a:off x="2344" y="3595"/>
                <a:ext cx="589" cy="294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818" name="Oval 71"/>
              <p:cNvSpPr>
                <a:spLocks noChangeArrowheads="1"/>
              </p:cNvSpPr>
              <p:nvPr/>
            </p:nvSpPr>
            <p:spPr bwMode="auto">
              <a:xfrm>
                <a:off x="2344" y="3595"/>
                <a:ext cx="589" cy="294"/>
              </a:xfrm>
              <a:prstGeom prst="ellipse">
                <a:avLst/>
              </a:prstGeom>
              <a:noFill/>
              <a:ln w="1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9500" name="Rectangle 73"/>
            <p:cNvSpPr>
              <a:spLocks noChangeArrowheads="1"/>
            </p:cNvSpPr>
            <p:nvPr/>
          </p:nvSpPr>
          <p:spPr bwMode="auto">
            <a:xfrm>
              <a:off x="3911570" y="5556236"/>
              <a:ext cx="668337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Resellers</a:t>
              </a:r>
              <a:endParaRPr lang="nl-NL">
                <a:cs typeface="Arial" charset="0"/>
              </a:endParaRPr>
            </a:p>
          </p:txBody>
        </p:sp>
        <p:sp>
          <p:nvSpPr>
            <p:cNvPr id="19501" name="Rectangle 74"/>
            <p:cNvSpPr>
              <a:spLocks noChangeArrowheads="1"/>
            </p:cNvSpPr>
            <p:nvPr/>
          </p:nvSpPr>
          <p:spPr bwMode="auto">
            <a:xfrm>
              <a:off x="3984595" y="5724511"/>
              <a:ext cx="508000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(&gt; 15)</a:t>
              </a:r>
              <a:endParaRPr lang="nl-NL">
                <a:cs typeface="Arial" charset="0"/>
              </a:endParaRPr>
            </a:p>
          </p:txBody>
        </p:sp>
        <p:grpSp>
          <p:nvGrpSpPr>
            <p:cNvPr id="19502" name="Group 77"/>
            <p:cNvGrpSpPr>
              <a:grpSpLocks/>
            </p:cNvGrpSpPr>
            <p:nvPr/>
          </p:nvGrpSpPr>
          <p:grpSpPr bwMode="auto">
            <a:xfrm>
              <a:off x="4587845" y="2433624"/>
              <a:ext cx="935037" cy="465138"/>
              <a:chOff x="2890" y="1668"/>
              <a:chExt cx="589" cy="293"/>
            </a:xfrm>
          </p:grpSpPr>
          <p:sp>
            <p:nvSpPr>
              <p:cNvPr id="19815" name="Oval 75"/>
              <p:cNvSpPr>
                <a:spLocks noChangeArrowheads="1"/>
              </p:cNvSpPr>
              <p:nvPr/>
            </p:nvSpPr>
            <p:spPr bwMode="auto">
              <a:xfrm>
                <a:off x="2890" y="1668"/>
                <a:ext cx="589" cy="293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816" name="Oval 76"/>
              <p:cNvSpPr>
                <a:spLocks noChangeArrowheads="1"/>
              </p:cNvSpPr>
              <p:nvPr/>
            </p:nvSpPr>
            <p:spPr bwMode="auto">
              <a:xfrm>
                <a:off x="2890" y="1668"/>
                <a:ext cx="589" cy="293"/>
              </a:xfrm>
              <a:prstGeom prst="ellipse">
                <a:avLst/>
              </a:prstGeom>
              <a:noFill/>
              <a:ln w="1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9503" name="Rectangle 78"/>
            <p:cNvSpPr>
              <a:spLocks noChangeArrowheads="1"/>
            </p:cNvSpPr>
            <p:nvPr/>
          </p:nvSpPr>
          <p:spPr bwMode="auto">
            <a:xfrm>
              <a:off x="4683095" y="2495536"/>
              <a:ext cx="874712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Professional</a:t>
              </a:r>
              <a:endParaRPr lang="nl-NL">
                <a:cs typeface="Arial" charset="0"/>
              </a:endParaRPr>
            </a:p>
          </p:txBody>
        </p:sp>
        <p:sp>
          <p:nvSpPr>
            <p:cNvPr id="19504" name="Rectangle 79"/>
            <p:cNvSpPr>
              <a:spLocks noChangeArrowheads="1"/>
            </p:cNvSpPr>
            <p:nvPr/>
          </p:nvSpPr>
          <p:spPr bwMode="auto">
            <a:xfrm>
              <a:off x="4932332" y="2665399"/>
              <a:ext cx="334962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org.</a:t>
              </a:r>
              <a:endParaRPr lang="nl-NL">
                <a:cs typeface="Arial" charset="0"/>
              </a:endParaRPr>
            </a:p>
          </p:txBody>
        </p:sp>
        <p:grpSp>
          <p:nvGrpSpPr>
            <p:cNvPr id="19505" name="Group 82"/>
            <p:cNvGrpSpPr>
              <a:grpSpLocks/>
            </p:cNvGrpSpPr>
            <p:nvPr/>
          </p:nvGrpSpPr>
          <p:grpSpPr bwMode="auto">
            <a:xfrm>
              <a:off x="5856257" y="2035161"/>
              <a:ext cx="935037" cy="465138"/>
              <a:chOff x="3689" y="1417"/>
              <a:chExt cx="589" cy="293"/>
            </a:xfrm>
          </p:grpSpPr>
          <p:sp>
            <p:nvSpPr>
              <p:cNvPr id="19813" name="Oval 80"/>
              <p:cNvSpPr>
                <a:spLocks noChangeArrowheads="1"/>
              </p:cNvSpPr>
              <p:nvPr/>
            </p:nvSpPr>
            <p:spPr bwMode="auto">
              <a:xfrm>
                <a:off x="3689" y="1417"/>
                <a:ext cx="589" cy="293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814" name="Oval 81"/>
              <p:cNvSpPr>
                <a:spLocks noChangeArrowheads="1"/>
              </p:cNvSpPr>
              <p:nvPr/>
            </p:nvSpPr>
            <p:spPr bwMode="auto">
              <a:xfrm>
                <a:off x="3689" y="1417"/>
                <a:ext cx="589" cy="293"/>
              </a:xfrm>
              <a:prstGeom prst="ellipse">
                <a:avLst/>
              </a:prstGeom>
              <a:noFill/>
              <a:ln w="1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9506" name="Rectangle 83"/>
            <p:cNvSpPr>
              <a:spLocks noChangeArrowheads="1"/>
            </p:cNvSpPr>
            <p:nvPr/>
          </p:nvSpPr>
          <p:spPr bwMode="auto">
            <a:xfrm>
              <a:off x="6045170" y="2098661"/>
              <a:ext cx="668337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Local gvt</a:t>
              </a:r>
              <a:endParaRPr lang="nl-NL">
                <a:cs typeface="Arial" charset="0"/>
              </a:endParaRPr>
            </a:p>
          </p:txBody>
        </p:sp>
        <p:sp>
          <p:nvSpPr>
            <p:cNvPr id="19507" name="Rectangle 84"/>
            <p:cNvSpPr>
              <a:spLocks noChangeArrowheads="1"/>
            </p:cNvSpPr>
            <p:nvPr/>
          </p:nvSpPr>
          <p:spPr bwMode="auto">
            <a:xfrm>
              <a:off x="5949920" y="2265349"/>
              <a:ext cx="873125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associations</a:t>
              </a:r>
              <a:endParaRPr lang="nl-NL">
                <a:cs typeface="Arial" charset="0"/>
              </a:endParaRPr>
            </a:p>
          </p:txBody>
        </p:sp>
        <p:grpSp>
          <p:nvGrpSpPr>
            <p:cNvPr id="19508" name="Group 87"/>
            <p:cNvGrpSpPr>
              <a:grpSpLocks/>
            </p:cNvGrpSpPr>
            <p:nvPr/>
          </p:nvGrpSpPr>
          <p:grpSpPr bwMode="auto">
            <a:xfrm>
              <a:off x="6791295" y="2566974"/>
              <a:ext cx="933450" cy="466725"/>
              <a:chOff x="4278" y="1752"/>
              <a:chExt cx="588" cy="294"/>
            </a:xfrm>
          </p:grpSpPr>
          <p:sp>
            <p:nvSpPr>
              <p:cNvPr id="19811" name="Oval 85"/>
              <p:cNvSpPr>
                <a:spLocks noChangeArrowheads="1"/>
              </p:cNvSpPr>
              <p:nvPr/>
            </p:nvSpPr>
            <p:spPr bwMode="auto">
              <a:xfrm>
                <a:off x="4278" y="1752"/>
                <a:ext cx="588" cy="294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812" name="Oval 86"/>
              <p:cNvSpPr>
                <a:spLocks noChangeArrowheads="1"/>
              </p:cNvSpPr>
              <p:nvPr/>
            </p:nvSpPr>
            <p:spPr bwMode="auto">
              <a:xfrm>
                <a:off x="4278" y="1752"/>
                <a:ext cx="588" cy="294"/>
              </a:xfrm>
              <a:prstGeom prst="ellipse">
                <a:avLst/>
              </a:prstGeom>
              <a:noFill/>
              <a:ln w="1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9509" name="Rectangle 88"/>
            <p:cNvSpPr>
              <a:spLocks noChangeArrowheads="1"/>
            </p:cNvSpPr>
            <p:nvPr/>
          </p:nvSpPr>
          <p:spPr bwMode="auto">
            <a:xfrm>
              <a:off x="6964332" y="2713024"/>
              <a:ext cx="706437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Programs</a:t>
              </a:r>
              <a:endParaRPr lang="nl-NL">
                <a:cs typeface="Arial" charset="0"/>
              </a:endParaRPr>
            </a:p>
          </p:txBody>
        </p:sp>
        <p:grpSp>
          <p:nvGrpSpPr>
            <p:cNvPr id="19510" name="Group 91"/>
            <p:cNvGrpSpPr>
              <a:grpSpLocks/>
            </p:cNvGrpSpPr>
            <p:nvPr/>
          </p:nvGrpSpPr>
          <p:grpSpPr bwMode="auto">
            <a:xfrm>
              <a:off x="7259607" y="3432161"/>
              <a:ext cx="933450" cy="465138"/>
              <a:chOff x="4573" y="2297"/>
              <a:chExt cx="588" cy="293"/>
            </a:xfrm>
          </p:grpSpPr>
          <p:sp>
            <p:nvSpPr>
              <p:cNvPr id="19809" name="Oval 89"/>
              <p:cNvSpPr>
                <a:spLocks noChangeArrowheads="1"/>
              </p:cNvSpPr>
              <p:nvPr/>
            </p:nvSpPr>
            <p:spPr bwMode="auto">
              <a:xfrm>
                <a:off x="4573" y="2297"/>
                <a:ext cx="588" cy="293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810" name="Oval 90"/>
              <p:cNvSpPr>
                <a:spLocks noChangeArrowheads="1"/>
              </p:cNvSpPr>
              <p:nvPr/>
            </p:nvSpPr>
            <p:spPr bwMode="auto">
              <a:xfrm>
                <a:off x="4573" y="2297"/>
                <a:ext cx="588" cy="293"/>
              </a:xfrm>
              <a:prstGeom prst="ellipse">
                <a:avLst/>
              </a:prstGeom>
              <a:noFill/>
              <a:ln w="1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9511" name="Rectangle 92"/>
            <p:cNvSpPr>
              <a:spLocks noChangeArrowheads="1"/>
            </p:cNvSpPr>
            <p:nvPr/>
          </p:nvSpPr>
          <p:spPr bwMode="auto">
            <a:xfrm>
              <a:off x="7385020" y="3578211"/>
              <a:ext cx="804862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Central gvt</a:t>
              </a:r>
              <a:endParaRPr lang="nl-NL">
                <a:cs typeface="Arial" charset="0"/>
              </a:endParaRPr>
            </a:p>
          </p:txBody>
        </p:sp>
        <p:grpSp>
          <p:nvGrpSpPr>
            <p:cNvPr id="19512" name="Group 99"/>
            <p:cNvGrpSpPr>
              <a:grpSpLocks/>
            </p:cNvGrpSpPr>
            <p:nvPr/>
          </p:nvGrpSpPr>
          <p:grpSpPr bwMode="auto">
            <a:xfrm>
              <a:off x="8126382" y="3165461"/>
              <a:ext cx="633412" cy="265113"/>
              <a:chOff x="5119" y="2129"/>
              <a:chExt cx="399" cy="167"/>
            </a:xfrm>
          </p:grpSpPr>
          <p:sp>
            <p:nvSpPr>
              <p:cNvPr id="19807" name="Oval 97"/>
              <p:cNvSpPr>
                <a:spLocks noChangeArrowheads="1"/>
              </p:cNvSpPr>
              <p:nvPr/>
            </p:nvSpPr>
            <p:spPr bwMode="auto">
              <a:xfrm>
                <a:off x="5119" y="2129"/>
                <a:ext cx="399" cy="167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808" name="Oval 98"/>
              <p:cNvSpPr>
                <a:spLocks noChangeArrowheads="1"/>
              </p:cNvSpPr>
              <p:nvPr/>
            </p:nvSpPr>
            <p:spPr bwMode="auto">
              <a:xfrm>
                <a:off x="5119" y="2129"/>
                <a:ext cx="399" cy="167"/>
              </a:xfrm>
              <a:prstGeom prst="ellipse">
                <a:avLst/>
              </a:prstGeom>
              <a:noFill/>
              <a:ln w="1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9513" name="Rectangle 100"/>
            <p:cNvSpPr>
              <a:spLocks noChangeArrowheads="1"/>
            </p:cNvSpPr>
            <p:nvPr/>
          </p:nvSpPr>
          <p:spPr bwMode="auto">
            <a:xfrm>
              <a:off x="8321645" y="3211499"/>
              <a:ext cx="333375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BZK</a:t>
              </a:r>
              <a:endParaRPr lang="nl-NL">
                <a:cs typeface="Arial" charset="0"/>
              </a:endParaRPr>
            </a:p>
          </p:txBody>
        </p:sp>
        <p:grpSp>
          <p:nvGrpSpPr>
            <p:cNvPr id="19514" name="Group 103"/>
            <p:cNvGrpSpPr>
              <a:grpSpLocks/>
            </p:cNvGrpSpPr>
            <p:nvPr/>
          </p:nvGrpSpPr>
          <p:grpSpPr bwMode="auto">
            <a:xfrm>
              <a:off x="8126382" y="3895711"/>
              <a:ext cx="633412" cy="266700"/>
              <a:chOff x="5119" y="2589"/>
              <a:chExt cx="399" cy="168"/>
            </a:xfrm>
          </p:grpSpPr>
          <p:sp>
            <p:nvSpPr>
              <p:cNvPr id="19805" name="Oval 101"/>
              <p:cNvSpPr>
                <a:spLocks noChangeArrowheads="1"/>
              </p:cNvSpPr>
              <p:nvPr/>
            </p:nvSpPr>
            <p:spPr bwMode="auto">
              <a:xfrm>
                <a:off x="5119" y="2589"/>
                <a:ext cx="399" cy="168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806" name="Oval 102"/>
              <p:cNvSpPr>
                <a:spLocks noChangeArrowheads="1"/>
              </p:cNvSpPr>
              <p:nvPr/>
            </p:nvSpPr>
            <p:spPr bwMode="auto">
              <a:xfrm>
                <a:off x="5119" y="2589"/>
                <a:ext cx="399" cy="168"/>
              </a:xfrm>
              <a:prstGeom prst="ellipse">
                <a:avLst/>
              </a:prstGeom>
              <a:noFill/>
              <a:ln w="1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9515" name="Rectangle 104"/>
            <p:cNvSpPr>
              <a:spLocks noChangeArrowheads="1"/>
            </p:cNvSpPr>
            <p:nvPr/>
          </p:nvSpPr>
          <p:spPr bwMode="auto">
            <a:xfrm>
              <a:off x="8197820" y="3943336"/>
              <a:ext cx="595312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Gemnet</a:t>
              </a:r>
              <a:endParaRPr lang="nl-NL">
                <a:cs typeface="Arial" charset="0"/>
              </a:endParaRPr>
            </a:p>
          </p:txBody>
        </p:sp>
        <p:grpSp>
          <p:nvGrpSpPr>
            <p:cNvPr id="19516" name="Group 107"/>
            <p:cNvGrpSpPr>
              <a:grpSpLocks/>
            </p:cNvGrpSpPr>
            <p:nvPr/>
          </p:nvGrpSpPr>
          <p:grpSpPr bwMode="auto">
            <a:xfrm>
              <a:off x="7793007" y="2168511"/>
              <a:ext cx="635000" cy="265113"/>
              <a:chOff x="4909" y="1501"/>
              <a:chExt cx="400" cy="167"/>
            </a:xfrm>
          </p:grpSpPr>
          <p:sp>
            <p:nvSpPr>
              <p:cNvPr id="19803" name="Oval 105"/>
              <p:cNvSpPr>
                <a:spLocks noChangeArrowheads="1"/>
              </p:cNvSpPr>
              <p:nvPr/>
            </p:nvSpPr>
            <p:spPr bwMode="auto">
              <a:xfrm>
                <a:off x="4909" y="1501"/>
                <a:ext cx="400" cy="167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804" name="Oval 106"/>
              <p:cNvSpPr>
                <a:spLocks noChangeArrowheads="1"/>
              </p:cNvSpPr>
              <p:nvPr/>
            </p:nvSpPr>
            <p:spPr bwMode="auto">
              <a:xfrm>
                <a:off x="4909" y="1501"/>
                <a:ext cx="400" cy="167"/>
              </a:xfrm>
              <a:prstGeom prst="ellipse">
                <a:avLst/>
              </a:prstGeom>
              <a:noFill/>
              <a:ln w="1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9517" name="Rectangle 108"/>
            <p:cNvSpPr>
              <a:spLocks noChangeArrowheads="1"/>
            </p:cNvSpPr>
            <p:nvPr/>
          </p:nvSpPr>
          <p:spPr bwMode="auto">
            <a:xfrm>
              <a:off x="7931120" y="2214549"/>
              <a:ext cx="457200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EGEM</a:t>
              </a:r>
              <a:endParaRPr lang="nl-NL">
                <a:cs typeface="Arial" charset="0"/>
              </a:endParaRPr>
            </a:p>
          </p:txBody>
        </p:sp>
        <p:sp>
          <p:nvSpPr>
            <p:cNvPr id="19518" name="Rectangle 112"/>
            <p:cNvSpPr>
              <a:spLocks noChangeArrowheads="1"/>
            </p:cNvSpPr>
            <p:nvPr/>
          </p:nvSpPr>
          <p:spPr bwMode="auto">
            <a:xfrm>
              <a:off x="8059707" y="2613011"/>
              <a:ext cx="463550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Ososs</a:t>
              </a:r>
              <a:endParaRPr lang="nl-NL">
                <a:cs typeface="Arial" charset="0"/>
              </a:endParaRPr>
            </a:p>
          </p:txBody>
        </p:sp>
        <p:grpSp>
          <p:nvGrpSpPr>
            <p:cNvPr id="19519" name="Group 115"/>
            <p:cNvGrpSpPr>
              <a:grpSpLocks/>
            </p:cNvGrpSpPr>
            <p:nvPr/>
          </p:nvGrpSpPr>
          <p:grpSpPr bwMode="auto">
            <a:xfrm>
              <a:off x="7324695" y="1901811"/>
              <a:ext cx="635000" cy="265113"/>
              <a:chOff x="4614" y="1333"/>
              <a:chExt cx="400" cy="167"/>
            </a:xfrm>
          </p:grpSpPr>
          <p:sp>
            <p:nvSpPr>
              <p:cNvPr id="19801" name="Oval 113"/>
              <p:cNvSpPr>
                <a:spLocks noChangeArrowheads="1"/>
              </p:cNvSpPr>
              <p:nvPr/>
            </p:nvSpPr>
            <p:spPr bwMode="auto">
              <a:xfrm>
                <a:off x="4614" y="1333"/>
                <a:ext cx="400" cy="167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802" name="Oval 114"/>
              <p:cNvSpPr>
                <a:spLocks noChangeArrowheads="1"/>
              </p:cNvSpPr>
              <p:nvPr/>
            </p:nvSpPr>
            <p:spPr bwMode="auto">
              <a:xfrm>
                <a:off x="4614" y="1333"/>
                <a:ext cx="400" cy="167"/>
              </a:xfrm>
              <a:prstGeom prst="ellipse">
                <a:avLst/>
              </a:prstGeom>
              <a:noFill/>
              <a:ln w="1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9520" name="Rectangle 116"/>
            <p:cNvSpPr>
              <a:spLocks noChangeArrowheads="1"/>
            </p:cNvSpPr>
            <p:nvPr/>
          </p:nvSpPr>
          <p:spPr bwMode="auto">
            <a:xfrm>
              <a:off x="7486620" y="1947849"/>
              <a:ext cx="404812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ICTU</a:t>
              </a:r>
              <a:endParaRPr lang="nl-NL">
                <a:cs typeface="Arial" charset="0"/>
              </a:endParaRPr>
            </a:p>
          </p:txBody>
        </p:sp>
        <p:grpSp>
          <p:nvGrpSpPr>
            <p:cNvPr id="19521" name="Group 119"/>
            <p:cNvGrpSpPr>
              <a:grpSpLocks/>
            </p:cNvGrpSpPr>
            <p:nvPr/>
          </p:nvGrpSpPr>
          <p:grpSpPr bwMode="auto">
            <a:xfrm>
              <a:off x="5322857" y="1701786"/>
              <a:ext cx="633412" cy="265113"/>
              <a:chOff x="3353" y="1207"/>
              <a:chExt cx="399" cy="167"/>
            </a:xfrm>
          </p:grpSpPr>
          <p:sp>
            <p:nvSpPr>
              <p:cNvPr id="19799" name="Oval 117"/>
              <p:cNvSpPr>
                <a:spLocks noChangeArrowheads="1"/>
              </p:cNvSpPr>
              <p:nvPr/>
            </p:nvSpPr>
            <p:spPr bwMode="auto">
              <a:xfrm>
                <a:off x="3353" y="1207"/>
                <a:ext cx="399" cy="167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800" name="Oval 118"/>
              <p:cNvSpPr>
                <a:spLocks noChangeArrowheads="1"/>
              </p:cNvSpPr>
              <p:nvPr/>
            </p:nvSpPr>
            <p:spPr bwMode="auto">
              <a:xfrm>
                <a:off x="3353" y="1207"/>
                <a:ext cx="399" cy="167"/>
              </a:xfrm>
              <a:prstGeom prst="ellipse">
                <a:avLst/>
              </a:prstGeom>
              <a:noFill/>
              <a:ln w="1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9522" name="Rectangle 120"/>
            <p:cNvSpPr>
              <a:spLocks noChangeArrowheads="1"/>
            </p:cNvSpPr>
            <p:nvPr/>
          </p:nvSpPr>
          <p:spPr bwMode="auto">
            <a:xfrm>
              <a:off x="5503832" y="1749411"/>
              <a:ext cx="360362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VNG</a:t>
              </a:r>
              <a:endParaRPr lang="nl-NL">
                <a:cs typeface="Arial" charset="0"/>
              </a:endParaRPr>
            </a:p>
          </p:txBody>
        </p:sp>
        <p:grpSp>
          <p:nvGrpSpPr>
            <p:cNvPr id="19523" name="Group 123"/>
            <p:cNvGrpSpPr>
              <a:grpSpLocks/>
            </p:cNvGrpSpPr>
            <p:nvPr/>
          </p:nvGrpSpPr>
          <p:grpSpPr bwMode="auto">
            <a:xfrm>
              <a:off x="5991195" y="1436674"/>
              <a:ext cx="633412" cy="265113"/>
              <a:chOff x="3774" y="1040"/>
              <a:chExt cx="399" cy="167"/>
            </a:xfrm>
          </p:grpSpPr>
          <p:sp>
            <p:nvSpPr>
              <p:cNvPr id="19797" name="Oval 121"/>
              <p:cNvSpPr>
                <a:spLocks noChangeArrowheads="1"/>
              </p:cNvSpPr>
              <p:nvPr/>
            </p:nvSpPr>
            <p:spPr bwMode="auto">
              <a:xfrm>
                <a:off x="3774" y="1040"/>
                <a:ext cx="399" cy="167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798" name="Oval 122"/>
              <p:cNvSpPr>
                <a:spLocks noChangeArrowheads="1"/>
              </p:cNvSpPr>
              <p:nvPr/>
            </p:nvSpPr>
            <p:spPr bwMode="auto">
              <a:xfrm>
                <a:off x="3774" y="1040"/>
                <a:ext cx="399" cy="167"/>
              </a:xfrm>
              <a:prstGeom prst="ellipse">
                <a:avLst/>
              </a:prstGeom>
              <a:noFill/>
              <a:ln w="1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9524" name="Rectangle 124"/>
            <p:cNvSpPr>
              <a:spLocks noChangeArrowheads="1"/>
            </p:cNvSpPr>
            <p:nvPr/>
          </p:nvSpPr>
          <p:spPr bwMode="auto">
            <a:xfrm>
              <a:off x="6192807" y="1482711"/>
              <a:ext cx="315912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IPO</a:t>
              </a:r>
              <a:endParaRPr lang="nl-NL">
                <a:cs typeface="Arial" charset="0"/>
              </a:endParaRPr>
            </a:p>
          </p:txBody>
        </p:sp>
        <p:grpSp>
          <p:nvGrpSpPr>
            <p:cNvPr id="19525" name="Group 127"/>
            <p:cNvGrpSpPr>
              <a:grpSpLocks/>
            </p:cNvGrpSpPr>
            <p:nvPr/>
          </p:nvGrpSpPr>
          <p:grpSpPr bwMode="auto">
            <a:xfrm>
              <a:off x="6657945" y="1635111"/>
              <a:ext cx="635000" cy="266700"/>
              <a:chOff x="4194" y="1165"/>
              <a:chExt cx="400" cy="168"/>
            </a:xfrm>
          </p:grpSpPr>
          <p:sp>
            <p:nvSpPr>
              <p:cNvPr id="19795" name="Oval 125"/>
              <p:cNvSpPr>
                <a:spLocks noChangeArrowheads="1"/>
              </p:cNvSpPr>
              <p:nvPr/>
            </p:nvSpPr>
            <p:spPr bwMode="auto">
              <a:xfrm>
                <a:off x="4194" y="1165"/>
                <a:ext cx="400" cy="168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796" name="Oval 126"/>
              <p:cNvSpPr>
                <a:spLocks noChangeArrowheads="1"/>
              </p:cNvSpPr>
              <p:nvPr/>
            </p:nvSpPr>
            <p:spPr bwMode="auto">
              <a:xfrm>
                <a:off x="4194" y="1165"/>
                <a:ext cx="400" cy="168"/>
              </a:xfrm>
              <a:prstGeom prst="ellipse">
                <a:avLst/>
              </a:prstGeom>
              <a:noFill/>
              <a:ln w="1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9526" name="Rectangle 128"/>
            <p:cNvSpPr>
              <a:spLocks noChangeArrowheads="1"/>
            </p:cNvSpPr>
            <p:nvPr/>
          </p:nvSpPr>
          <p:spPr bwMode="auto">
            <a:xfrm>
              <a:off x="6823045" y="1682736"/>
              <a:ext cx="396875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UVW</a:t>
              </a:r>
              <a:endParaRPr lang="nl-NL">
                <a:cs typeface="Arial" charset="0"/>
              </a:endParaRPr>
            </a:p>
          </p:txBody>
        </p:sp>
        <p:grpSp>
          <p:nvGrpSpPr>
            <p:cNvPr id="19527" name="Group 131"/>
            <p:cNvGrpSpPr>
              <a:grpSpLocks/>
            </p:cNvGrpSpPr>
            <p:nvPr/>
          </p:nvGrpSpPr>
          <p:grpSpPr bwMode="auto">
            <a:xfrm>
              <a:off x="3721070" y="2566974"/>
              <a:ext cx="633412" cy="265113"/>
              <a:chOff x="2344" y="1752"/>
              <a:chExt cx="399" cy="167"/>
            </a:xfrm>
          </p:grpSpPr>
          <p:sp>
            <p:nvSpPr>
              <p:cNvPr id="19793" name="Oval 129"/>
              <p:cNvSpPr>
                <a:spLocks noChangeArrowheads="1"/>
              </p:cNvSpPr>
              <p:nvPr/>
            </p:nvSpPr>
            <p:spPr bwMode="auto">
              <a:xfrm>
                <a:off x="2344" y="1752"/>
                <a:ext cx="399" cy="167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794" name="Oval 130"/>
              <p:cNvSpPr>
                <a:spLocks noChangeArrowheads="1"/>
              </p:cNvSpPr>
              <p:nvPr/>
            </p:nvSpPr>
            <p:spPr bwMode="auto">
              <a:xfrm>
                <a:off x="2344" y="1752"/>
                <a:ext cx="399" cy="167"/>
              </a:xfrm>
              <a:prstGeom prst="ellipse">
                <a:avLst/>
              </a:prstGeom>
              <a:noFill/>
              <a:ln w="1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9528" name="Rectangle 132"/>
            <p:cNvSpPr>
              <a:spLocks noChangeArrowheads="1"/>
            </p:cNvSpPr>
            <p:nvPr/>
          </p:nvSpPr>
          <p:spPr bwMode="auto">
            <a:xfrm>
              <a:off x="3906808" y="2613011"/>
              <a:ext cx="349250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VVG</a:t>
              </a:r>
              <a:endParaRPr lang="nl-NL">
                <a:cs typeface="Arial" charset="0"/>
              </a:endParaRPr>
            </a:p>
          </p:txBody>
        </p:sp>
        <p:grpSp>
          <p:nvGrpSpPr>
            <p:cNvPr id="19529" name="Group 135"/>
            <p:cNvGrpSpPr>
              <a:grpSpLocks/>
            </p:cNvGrpSpPr>
            <p:nvPr/>
          </p:nvGrpSpPr>
          <p:grpSpPr bwMode="auto">
            <a:xfrm>
              <a:off x="4052858" y="2168511"/>
              <a:ext cx="635000" cy="265113"/>
              <a:chOff x="2553" y="1501"/>
              <a:chExt cx="400" cy="167"/>
            </a:xfrm>
          </p:grpSpPr>
          <p:sp>
            <p:nvSpPr>
              <p:cNvPr id="19791" name="Oval 133"/>
              <p:cNvSpPr>
                <a:spLocks noChangeArrowheads="1"/>
              </p:cNvSpPr>
              <p:nvPr/>
            </p:nvSpPr>
            <p:spPr bwMode="auto">
              <a:xfrm>
                <a:off x="2553" y="1501"/>
                <a:ext cx="400" cy="167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792" name="Oval 134"/>
              <p:cNvSpPr>
                <a:spLocks noChangeArrowheads="1"/>
              </p:cNvSpPr>
              <p:nvPr/>
            </p:nvSpPr>
            <p:spPr bwMode="auto">
              <a:xfrm>
                <a:off x="2553" y="1501"/>
                <a:ext cx="400" cy="167"/>
              </a:xfrm>
              <a:prstGeom prst="ellipse">
                <a:avLst/>
              </a:prstGeom>
              <a:noFill/>
              <a:ln w="1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9530" name="Rectangle 136"/>
            <p:cNvSpPr>
              <a:spLocks noChangeArrowheads="1"/>
            </p:cNvSpPr>
            <p:nvPr/>
          </p:nvSpPr>
          <p:spPr bwMode="auto">
            <a:xfrm>
              <a:off x="4241770" y="2214549"/>
              <a:ext cx="344487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VGS</a:t>
              </a:r>
              <a:endParaRPr lang="nl-NL">
                <a:cs typeface="Arial" charset="0"/>
              </a:endParaRPr>
            </a:p>
          </p:txBody>
        </p:sp>
        <p:grpSp>
          <p:nvGrpSpPr>
            <p:cNvPr id="19531" name="Group 139"/>
            <p:cNvGrpSpPr>
              <a:grpSpLocks/>
            </p:cNvGrpSpPr>
            <p:nvPr/>
          </p:nvGrpSpPr>
          <p:grpSpPr bwMode="auto">
            <a:xfrm>
              <a:off x="4454495" y="1835136"/>
              <a:ext cx="635000" cy="265113"/>
              <a:chOff x="2806" y="1291"/>
              <a:chExt cx="400" cy="167"/>
            </a:xfrm>
          </p:grpSpPr>
          <p:sp>
            <p:nvSpPr>
              <p:cNvPr id="19789" name="Oval 137"/>
              <p:cNvSpPr>
                <a:spLocks noChangeArrowheads="1"/>
              </p:cNvSpPr>
              <p:nvPr/>
            </p:nvSpPr>
            <p:spPr bwMode="auto">
              <a:xfrm>
                <a:off x="2806" y="1291"/>
                <a:ext cx="400" cy="167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790" name="Oval 138"/>
              <p:cNvSpPr>
                <a:spLocks noChangeArrowheads="1"/>
              </p:cNvSpPr>
              <p:nvPr/>
            </p:nvSpPr>
            <p:spPr bwMode="auto">
              <a:xfrm>
                <a:off x="2806" y="1291"/>
                <a:ext cx="400" cy="167"/>
              </a:xfrm>
              <a:prstGeom prst="ellipse">
                <a:avLst/>
              </a:prstGeom>
              <a:noFill/>
              <a:ln w="1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9532" name="Rectangle 140"/>
            <p:cNvSpPr>
              <a:spLocks noChangeArrowheads="1"/>
            </p:cNvSpPr>
            <p:nvPr/>
          </p:nvSpPr>
          <p:spPr bwMode="auto">
            <a:xfrm>
              <a:off x="4614832" y="1881174"/>
              <a:ext cx="409575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VIAG</a:t>
              </a:r>
              <a:endParaRPr lang="nl-NL">
                <a:cs typeface="Arial" charset="0"/>
              </a:endParaRPr>
            </a:p>
          </p:txBody>
        </p:sp>
        <p:grpSp>
          <p:nvGrpSpPr>
            <p:cNvPr id="19533" name="Group 143"/>
            <p:cNvGrpSpPr>
              <a:grpSpLocks/>
            </p:cNvGrpSpPr>
            <p:nvPr/>
          </p:nvGrpSpPr>
          <p:grpSpPr bwMode="auto">
            <a:xfrm>
              <a:off x="7324695" y="4562461"/>
              <a:ext cx="935037" cy="465138"/>
              <a:chOff x="4614" y="3009"/>
              <a:chExt cx="589" cy="293"/>
            </a:xfrm>
          </p:grpSpPr>
          <p:sp>
            <p:nvSpPr>
              <p:cNvPr id="19787" name="Oval 141"/>
              <p:cNvSpPr>
                <a:spLocks noChangeArrowheads="1"/>
              </p:cNvSpPr>
              <p:nvPr/>
            </p:nvSpPr>
            <p:spPr bwMode="auto">
              <a:xfrm>
                <a:off x="4614" y="3009"/>
                <a:ext cx="589" cy="293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788" name="Oval 142"/>
              <p:cNvSpPr>
                <a:spLocks noChangeArrowheads="1"/>
              </p:cNvSpPr>
              <p:nvPr/>
            </p:nvSpPr>
            <p:spPr bwMode="auto">
              <a:xfrm>
                <a:off x="4614" y="3009"/>
                <a:ext cx="589" cy="293"/>
              </a:xfrm>
              <a:prstGeom prst="ellipse">
                <a:avLst/>
              </a:prstGeom>
              <a:noFill/>
              <a:ln w="1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9534" name="Rectangle 144"/>
            <p:cNvSpPr>
              <a:spLocks noChangeArrowheads="1"/>
            </p:cNvSpPr>
            <p:nvPr/>
          </p:nvSpPr>
          <p:spPr bwMode="auto">
            <a:xfrm>
              <a:off x="7510432" y="4708511"/>
              <a:ext cx="679450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Microsoft</a:t>
              </a:r>
              <a:endParaRPr lang="nl-NL">
                <a:cs typeface="Arial" charset="0"/>
              </a:endParaRPr>
            </a:p>
          </p:txBody>
        </p:sp>
        <p:grpSp>
          <p:nvGrpSpPr>
            <p:cNvPr id="19535" name="Group 147"/>
            <p:cNvGrpSpPr>
              <a:grpSpLocks/>
            </p:cNvGrpSpPr>
            <p:nvPr/>
          </p:nvGrpSpPr>
          <p:grpSpPr bwMode="auto">
            <a:xfrm>
              <a:off x="7459632" y="5160949"/>
              <a:ext cx="933450" cy="465138"/>
              <a:chOff x="4699" y="3386"/>
              <a:chExt cx="588" cy="293"/>
            </a:xfrm>
          </p:grpSpPr>
          <p:sp>
            <p:nvSpPr>
              <p:cNvPr id="19785" name="Oval 145"/>
              <p:cNvSpPr>
                <a:spLocks noChangeArrowheads="1"/>
              </p:cNvSpPr>
              <p:nvPr/>
            </p:nvSpPr>
            <p:spPr bwMode="auto">
              <a:xfrm>
                <a:off x="4699" y="3386"/>
                <a:ext cx="588" cy="293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786" name="Oval 146"/>
              <p:cNvSpPr>
                <a:spLocks noChangeArrowheads="1"/>
              </p:cNvSpPr>
              <p:nvPr/>
            </p:nvSpPr>
            <p:spPr bwMode="auto">
              <a:xfrm>
                <a:off x="4699" y="3386"/>
                <a:ext cx="588" cy="293"/>
              </a:xfrm>
              <a:prstGeom prst="ellipse">
                <a:avLst/>
              </a:prstGeom>
              <a:noFill/>
              <a:ln w="1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9536" name="Rectangle 148"/>
            <p:cNvSpPr>
              <a:spLocks noChangeArrowheads="1"/>
            </p:cNvSpPr>
            <p:nvPr/>
          </p:nvSpPr>
          <p:spPr bwMode="auto">
            <a:xfrm>
              <a:off x="7727920" y="5306999"/>
              <a:ext cx="495300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Oracle</a:t>
              </a:r>
              <a:endParaRPr lang="nl-NL">
                <a:cs typeface="Arial" charset="0"/>
              </a:endParaRPr>
            </a:p>
          </p:txBody>
        </p:sp>
        <p:grpSp>
          <p:nvGrpSpPr>
            <p:cNvPr id="19537" name="Group 151"/>
            <p:cNvGrpSpPr>
              <a:grpSpLocks/>
            </p:cNvGrpSpPr>
            <p:nvPr/>
          </p:nvGrpSpPr>
          <p:grpSpPr bwMode="auto">
            <a:xfrm>
              <a:off x="6991320" y="5826111"/>
              <a:ext cx="935037" cy="465138"/>
              <a:chOff x="4404" y="3805"/>
              <a:chExt cx="589" cy="293"/>
            </a:xfrm>
          </p:grpSpPr>
          <p:sp>
            <p:nvSpPr>
              <p:cNvPr id="19783" name="Oval 149"/>
              <p:cNvSpPr>
                <a:spLocks noChangeArrowheads="1"/>
              </p:cNvSpPr>
              <p:nvPr/>
            </p:nvSpPr>
            <p:spPr bwMode="auto">
              <a:xfrm>
                <a:off x="4404" y="3805"/>
                <a:ext cx="589" cy="293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784" name="Oval 150"/>
              <p:cNvSpPr>
                <a:spLocks noChangeArrowheads="1"/>
              </p:cNvSpPr>
              <p:nvPr/>
            </p:nvSpPr>
            <p:spPr bwMode="auto">
              <a:xfrm>
                <a:off x="4404" y="3805"/>
                <a:ext cx="589" cy="293"/>
              </a:xfrm>
              <a:prstGeom prst="ellipse">
                <a:avLst/>
              </a:prstGeom>
              <a:noFill/>
              <a:ln w="1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9538" name="Rectangle 152"/>
            <p:cNvSpPr>
              <a:spLocks noChangeArrowheads="1"/>
            </p:cNvSpPr>
            <p:nvPr/>
          </p:nvSpPr>
          <p:spPr bwMode="auto">
            <a:xfrm>
              <a:off x="7337395" y="5972161"/>
              <a:ext cx="327025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SAP</a:t>
              </a:r>
              <a:endParaRPr lang="nl-NL">
                <a:cs typeface="Arial" charset="0"/>
              </a:endParaRPr>
            </a:p>
          </p:txBody>
        </p:sp>
        <p:grpSp>
          <p:nvGrpSpPr>
            <p:cNvPr id="19539" name="Group 155"/>
            <p:cNvGrpSpPr>
              <a:grpSpLocks/>
            </p:cNvGrpSpPr>
            <p:nvPr/>
          </p:nvGrpSpPr>
          <p:grpSpPr bwMode="auto">
            <a:xfrm>
              <a:off x="5856257" y="5891199"/>
              <a:ext cx="935037" cy="466725"/>
              <a:chOff x="3689" y="3846"/>
              <a:chExt cx="589" cy="294"/>
            </a:xfrm>
          </p:grpSpPr>
          <p:sp>
            <p:nvSpPr>
              <p:cNvPr id="19781" name="Oval 153"/>
              <p:cNvSpPr>
                <a:spLocks noChangeArrowheads="1"/>
              </p:cNvSpPr>
              <p:nvPr/>
            </p:nvSpPr>
            <p:spPr bwMode="auto">
              <a:xfrm>
                <a:off x="3689" y="3846"/>
                <a:ext cx="589" cy="294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782" name="Oval 154"/>
              <p:cNvSpPr>
                <a:spLocks noChangeArrowheads="1"/>
              </p:cNvSpPr>
              <p:nvPr/>
            </p:nvSpPr>
            <p:spPr bwMode="auto">
              <a:xfrm>
                <a:off x="3689" y="3846"/>
                <a:ext cx="589" cy="294"/>
              </a:xfrm>
              <a:prstGeom prst="ellipse">
                <a:avLst/>
              </a:prstGeom>
              <a:noFill/>
              <a:ln w="1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9540" name="Rectangle 156"/>
            <p:cNvSpPr>
              <a:spLocks noChangeArrowheads="1"/>
            </p:cNvSpPr>
            <p:nvPr/>
          </p:nvSpPr>
          <p:spPr bwMode="auto">
            <a:xfrm>
              <a:off x="6202332" y="6038836"/>
              <a:ext cx="333375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IBM</a:t>
              </a:r>
              <a:endParaRPr lang="nl-NL">
                <a:cs typeface="Arial" charset="0"/>
              </a:endParaRPr>
            </a:p>
          </p:txBody>
        </p:sp>
        <p:grpSp>
          <p:nvGrpSpPr>
            <p:cNvPr id="19541" name="Group 159"/>
            <p:cNvGrpSpPr>
              <a:grpSpLocks/>
            </p:cNvGrpSpPr>
            <p:nvPr/>
          </p:nvGrpSpPr>
          <p:grpSpPr bwMode="auto">
            <a:xfrm>
              <a:off x="4989482" y="5292711"/>
              <a:ext cx="935037" cy="466725"/>
              <a:chOff x="3143" y="3469"/>
              <a:chExt cx="589" cy="294"/>
            </a:xfrm>
          </p:grpSpPr>
          <p:sp>
            <p:nvSpPr>
              <p:cNvPr id="19779" name="Oval 157"/>
              <p:cNvSpPr>
                <a:spLocks noChangeArrowheads="1"/>
              </p:cNvSpPr>
              <p:nvPr/>
            </p:nvSpPr>
            <p:spPr bwMode="auto">
              <a:xfrm>
                <a:off x="3143" y="3469"/>
                <a:ext cx="589" cy="294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780" name="Oval 158"/>
              <p:cNvSpPr>
                <a:spLocks noChangeArrowheads="1"/>
              </p:cNvSpPr>
              <p:nvPr/>
            </p:nvSpPr>
            <p:spPr bwMode="auto">
              <a:xfrm>
                <a:off x="3143" y="3469"/>
                <a:ext cx="589" cy="294"/>
              </a:xfrm>
              <a:prstGeom prst="ellipse">
                <a:avLst/>
              </a:prstGeom>
              <a:noFill/>
              <a:ln w="1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9542" name="Rectangle 160"/>
            <p:cNvSpPr>
              <a:spLocks noChangeArrowheads="1"/>
            </p:cNvSpPr>
            <p:nvPr/>
          </p:nvSpPr>
          <p:spPr bwMode="auto">
            <a:xfrm>
              <a:off x="5062507" y="5440349"/>
              <a:ext cx="915987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Open source</a:t>
              </a:r>
              <a:endParaRPr lang="nl-NL">
                <a:cs typeface="Arial" charset="0"/>
              </a:endParaRPr>
            </a:p>
          </p:txBody>
        </p:sp>
        <p:sp>
          <p:nvSpPr>
            <p:cNvPr id="19543" name="Line 165"/>
            <p:cNvSpPr>
              <a:spLocks noChangeShapeType="1"/>
            </p:cNvSpPr>
            <p:nvPr/>
          </p:nvSpPr>
          <p:spPr bwMode="auto">
            <a:xfrm flipH="1" flipV="1">
              <a:off x="3371820" y="3428986"/>
              <a:ext cx="393700" cy="43180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4" name="Line 166"/>
            <p:cNvSpPr>
              <a:spLocks noChangeShapeType="1"/>
            </p:cNvSpPr>
            <p:nvPr/>
          </p:nvSpPr>
          <p:spPr bwMode="auto">
            <a:xfrm flipH="1">
              <a:off x="3438495" y="4395774"/>
              <a:ext cx="327025" cy="23495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5" name="Line 167"/>
            <p:cNvSpPr>
              <a:spLocks noChangeShapeType="1"/>
            </p:cNvSpPr>
            <p:nvPr/>
          </p:nvSpPr>
          <p:spPr bwMode="auto">
            <a:xfrm>
              <a:off x="4945032" y="4395774"/>
              <a:ext cx="525462" cy="168275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Line 168"/>
            <p:cNvSpPr>
              <a:spLocks noChangeShapeType="1"/>
            </p:cNvSpPr>
            <p:nvPr/>
          </p:nvSpPr>
          <p:spPr bwMode="auto">
            <a:xfrm flipV="1">
              <a:off x="4945032" y="3627424"/>
              <a:ext cx="525462" cy="23336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7" name="Line 169"/>
            <p:cNvSpPr>
              <a:spLocks noChangeShapeType="1"/>
            </p:cNvSpPr>
            <p:nvPr/>
          </p:nvSpPr>
          <p:spPr bwMode="auto">
            <a:xfrm flipV="1">
              <a:off x="2852708" y="1911336"/>
              <a:ext cx="1587" cy="1044575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Line 170"/>
            <p:cNvSpPr>
              <a:spLocks noChangeShapeType="1"/>
            </p:cNvSpPr>
            <p:nvPr/>
          </p:nvSpPr>
          <p:spPr bwMode="auto">
            <a:xfrm flipH="1" flipV="1">
              <a:off x="1717645" y="2044686"/>
              <a:ext cx="615950" cy="98901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9" name="Line 171"/>
            <p:cNvSpPr>
              <a:spLocks noChangeShapeType="1"/>
            </p:cNvSpPr>
            <p:nvPr/>
          </p:nvSpPr>
          <p:spPr bwMode="auto">
            <a:xfrm flipH="1" flipV="1">
              <a:off x="1447770" y="2506649"/>
              <a:ext cx="885825" cy="52705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0" name="Line 172"/>
            <p:cNvSpPr>
              <a:spLocks noChangeShapeType="1"/>
            </p:cNvSpPr>
            <p:nvPr/>
          </p:nvSpPr>
          <p:spPr bwMode="auto">
            <a:xfrm flipH="1" flipV="1">
              <a:off x="1392208" y="2998774"/>
              <a:ext cx="717550" cy="23336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1" name="Line 173"/>
            <p:cNvSpPr>
              <a:spLocks noChangeShapeType="1"/>
            </p:cNvSpPr>
            <p:nvPr/>
          </p:nvSpPr>
          <p:spPr bwMode="auto">
            <a:xfrm flipH="1">
              <a:off x="1527145" y="3428986"/>
              <a:ext cx="806450" cy="23495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2" name="Line 174"/>
            <p:cNvSpPr>
              <a:spLocks noChangeShapeType="1"/>
            </p:cNvSpPr>
            <p:nvPr/>
          </p:nvSpPr>
          <p:spPr bwMode="auto">
            <a:xfrm flipH="1" flipV="1">
              <a:off x="1860520" y="4727561"/>
              <a:ext cx="314325" cy="10160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3" name="Line 175"/>
            <p:cNvSpPr>
              <a:spLocks noChangeShapeType="1"/>
            </p:cNvSpPr>
            <p:nvPr/>
          </p:nvSpPr>
          <p:spPr bwMode="auto">
            <a:xfrm flipH="1">
              <a:off x="1914495" y="5024424"/>
              <a:ext cx="484187" cy="26193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4" name="Line 178"/>
            <p:cNvSpPr>
              <a:spLocks noChangeShapeType="1"/>
            </p:cNvSpPr>
            <p:nvPr/>
          </p:nvSpPr>
          <p:spPr bwMode="auto">
            <a:xfrm flipH="1">
              <a:off x="2119283" y="5024424"/>
              <a:ext cx="279400" cy="79216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5" name="Line 179"/>
            <p:cNvSpPr>
              <a:spLocks noChangeShapeType="1"/>
            </p:cNvSpPr>
            <p:nvPr/>
          </p:nvSpPr>
          <p:spPr bwMode="auto">
            <a:xfrm>
              <a:off x="2919383" y="5102211"/>
              <a:ext cx="266700" cy="64770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6" name="Line 180"/>
            <p:cNvSpPr>
              <a:spLocks noChangeShapeType="1"/>
            </p:cNvSpPr>
            <p:nvPr/>
          </p:nvSpPr>
          <p:spPr bwMode="auto">
            <a:xfrm>
              <a:off x="3438495" y="5024424"/>
              <a:ext cx="750887" cy="460375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7" name="Line 181"/>
            <p:cNvSpPr>
              <a:spLocks noChangeShapeType="1"/>
            </p:cNvSpPr>
            <p:nvPr/>
          </p:nvSpPr>
          <p:spPr bwMode="auto">
            <a:xfrm flipH="1">
              <a:off x="5457795" y="4957749"/>
              <a:ext cx="12700" cy="327025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8" name="Line 182"/>
            <p:cNvSpPr>
              <a:spLocks noChangeShapeType="1"/>
            </p:cNvSpPr>
            <p:nvPr/>
          </p:nvSpPr>
          <p:spPr bwMode="auto">
            <a:xfrm>
              <a:off x="5991195" y="5035536"/>
              <a:ext cx="333375" cy="847725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9" name="Line 183"/>
            <p:cNvSpPr>
              <a:spLocks noChangeShapeType="1"/>
            </p:cNvSpPr>
            <p:nvPr/>
          </p:nvSpPr>
          <p:spPr bwMode="auto">
            <a:xfrm>
              <a:off x="6510307" y="4957749"/>
              <a:ext cx="617537" cy="92868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0" name="Line 184"/>
            <p:cNvSpPr>
              <a:spLocks noChangeShapeType="1"/>
            </p:cNvSpPr>
            <p:nvPr/>
          </p:nvSpPr>
          <p:spPr bwMode="auto">
            <a:xfrm>
              <a:off x="6510307" y="4957749"/>
              <a:ext cx="939800" cy="434975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1" name="Line 185"/>
            <p:cNvSpPr>
              <a:spLocks noChangeShapeType="1"/>
            </p:cNvSpPr>
            <p:nvPr/>
          </p:nvSpPr>
          <p:spPr bwMode="auto">
            <a:xfrm>
              <a:off x="6734145" y="4760899"/>
              <a:ext cx="582612" cy="34925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2" name="Line 186"/>
            <p:cNvSpPr>
              <a:spLocks noChangeShapeType="1"/>
            </p:cNvSpPr>
            <p:nvPr/>
          </p:nvSpPr>
          <p:spPr bwMode="auto">
            <a:xfrm>
              <a:off x="6734145" y="3432161"/>
              <a:ext cx="515937" cy="23336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3" name="Line 187"/>
            <p:cNvSpPr>
              <a:spLocks noChangeShapeType="1"/>
            </p:cNvSpPr>
            <p:nvPr/>
          </p:nvSpPr>
          <p:spPr bwMode="auto">
            <a:xfrm>
              <a:off x="8056532" y="3836974"/>
              <a:ext cx="161925" cy="9048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4" name="Line 188"/>
            <p:cNvSpPr>
              <a:spLocks noChangeShapeType="1"/>
            </p:cNvSpPr>
            <p:nvPr/>
          </p:nvSpPr>
          <p:spPr bwMode="auto">
            <a:xfrm flipV="1">
              <a:off x="8056532" y="3398824"/>
              <a:ext cx="161925" cy="9366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5" name="Line 189"/>
            <p:cNvSpPr>
              <a:spLocks noChangeShapeType="1"/>
            </p:cNvSpPr>
            <p:nvPr/>
          </p:nvSpPr>
          <p:spPr bwMode="auto">
            <a:xfrm flipV="1">
              <a:off x="6510307" y="2973374"/>
              <a:ext cx="417512" cy="26035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6" name="Line 190"/>
            <p:cNvSpPr>
              <a:spLocks noChangeShapeType="1"/>
            </p:cNvSpPr>
            <p:nvPr/>
          </p:nvSpPr>
          <p:spPr bwMode="auto">
            <a:xfrm flipV="1">
              <a:off x="5991195" y="2509824"/>
              <a:ext cx="333375" cy="64611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7" name="Line 191"/>
            <p:cNvSpPr>
              <a:spLocks noChangeShapeType="1"/>
            </p:cNvSpPr>
            <p:nvPr/>
          </p:nvSpPr>
          <p:spPr bwMode="auto">
            <a:xfrm flipH="1" flipV="1">
              <a:off x="5056157" y="2908286"/>
              <a:ext cx="414337" cy="32543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8" name="Line 192"/>
            <p:cNvSpPr>
              <a:spLocks noChangeShapeType="1"/>
            </p:cNvSpPr>
            <p:nvPr/>
          </p:nvSpPr>
          <p:spPr bwMode="auto">
            <a:xfrm flipH="1" flipV="1">
              <a:off x="5864195" y="1936736"/>
              <a:ext cx="128587" cy="15716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9" name="Line 193"/>
            <p:cNvSpPr>
              <a:spLocks noChangeShapeType="1"/>
            </p:cNvSpPr>
            <p:nvPr/>
          </p:nvSpPr>
          <p:spPr bwMode="auto">
            <a:xfrm flipH="1" flipV="1">
              <a:off x="6308695" y="1709724"/>
              <a:ext cx="15875" cy="31591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0" name="Line 194"/>
            <p:cNvSpPr>
              <a:spLocks noChangeShapeType="1"/>
            </p:cNvSpPr>
            <p:nvPr/>
          </p:nvSpPr>
          <p:spPr bwMode="auto">
            <a:xfrm flipV="1">
              <a:off x="6654770" y="1909749"/>
              <a:ext cx="322262" cy="18415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1" name="Line 195"/>
            <p:cNvSpPr>
              <a:spLocks noChangeShapeType="1"/>
            </p:cNvSpPr>
            <p:nvPr/>
          </p:nvSpPr>
          <p:spPr bwMode="auto">
            <a:xfrm flipV="1">
              <a:off x="7259607" y="2135174"/>
              <a:ext cx="158750" cy="422275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2" name="Line 196"/>
            <p:cNvSpPr>
              <a:spLocks noChangeShapeType="1"/>
            </p:cNvSpPr>
            <p:nvPr/>
          </p:nvSpPr>
          <p:spPr bwMode="auto">
            <a:xfrm flipV="1">
              <a:off x="7588220" y="2401874"/>
              <a:ext cx="296862" cy="225425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3" name="Line 198"/>
            <p:cNvSpPr>
              <a:spLocks noChangeShapeType="1"/>
            </p:cNvSpPr>
            <p:nvPr/>
          </p:nvSpPr>
          <p:spPr bwMode="auto">
            <a:xfrm flipH="1" flipV="1">
              <a:off x="4773582" y="2109774"/>
              <a:ext cx="282575" cy="314325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4" name="Line 199"/>
            <p:cNvSpPr>
              <a:spLocks noChangeShapeType="1"/>
            </p:cNvSpPr>
            <p:nvPr/>
          </p:nvSpPr>
          <p:spPr bwMode="auto">
            <a:xfrm flipH="1" flipV="1">
              <a:off x="4595782" y="2401874"/>
              <a:ext cx="128587" cy="92075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5" name="Line 200"/>
            <p:cNvSpPr>
              <a:spLocks noChangeShapeType="1"/>
            </p:cNvSpPr>
            <p:nvPr/>
          </p:nvSpPr>
          <p:spPr bwMode="auto">
            <a:xfrm flipH="1">
              <a:off x="4364008" y="2666986"/>
              <a:ext cx="214312" cy="3333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576" name="Group 203"/>
            <p:cNvGrpSpPr>
              <a:grpSpLocks/>
            </p:cNvGrpSpPr>
            <p:nvPr/>
          </p:nvGrpSpPr>
          <p:grpSpPr bwMode="auto">
            <a:xfrm>
              <a:off x="6324570" y="3830624"/>
              <a:ext cx="935037" cy="465138"/>
              <a:chOff x="3984" y="2548"/>
              <a:chExt cx="589" cy="293"/>
            </a:xfrm>
          </p:grpSpPr>
          <p:sp>
            <p:nvSpPr>
              <p:cNvPr id="19777" name="Oval 201"/>
              <p:cNvSpPr>
                <a:spLocks noChangeArrowheads="1"/>
              </p:cNvSpPr>
              <p:nvPr/>
            </p:nvSpPr>
            <p:spPr bwMode="auto">
              <a:xfrm>
                <a:off x="3984" y="2548"/>
                <a:ext cx="589" cy="293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778" name="Oval 202"/>
              <p:cNvSpPr>
                <a:spLocks noChangeArrowheads="1"/>
              </p:cNvSpPr>
              <p:nvPr/>
            </p:nvSpPr>
            <p:spPr bwMode="auto">
              <a:xfrm>
                <a:off x="3984" y="2548"/>
                <a:ext cx="589" cy="293"/>
              </a:xfrm>
              <a:prstGeom prst="ellipse">
                <a:avLst/>
              </a:prstGeom>
              <a:noFill/>
              <a:ln w="1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9577" name="Rectangle 204"/>
            <p:cNvSpPr>
              <a:spLocks noChangeArrowheads="1"/>
            </p:cNvSpPr>
            <p:nvPr/>
          </p:nvSpPr>
          <p:spPr bwMode="auto">
            <a:xfrm>
              <a:off x="6627782" y="3976674"/>
              <a:ext cx="425450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Press</a:t>
              </a:r>
              <a:endParaRPr lang="nl-NL">
                <a:cs typeface="Arial" charset="0"/>
              </a:endParaRPr>
            </a:p>
          </p:txBody>
        </p:sp>
        <p:sp>
          <p:nvSpPr>
            <p:cNvPr id="19578" name="Line 205"/>
            <p:cNvSpPr>
              <a:spLocks noChangeShapeType="1"/>
            </p:cNvSpPr>
            <p:nvPr/>
          </p:nvSpPr>
          <p:spPr bwMode="auto">
            <a:xfrm>
              <a:off x="6510307" y="3627424"/>
              <a:ext cx="282575" cy="193675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2" name="Group 208"/>
            <p:cNvGrpSpPr>
              <a:grpSpLocks/>
            </p:cNvGrpSpPr>
            <p:nvPr/>
          </p:nvGrpSpPr>
          <p:grpSpPr bwMode="auto">
            <a:xfrm>
              <a:off x="3521045" y="3762361"/>
              <a:ext cx="1668462" cy="731838"/>
              <a:chOff x="2218" y="2505"/>
              <a:chExt cx="1051" cy="461"/>
            </a:xfrm>
            <a:solidFill>
              <a:srgbClr val="EB7115"/>
            </a:solidFill>
          </p:grpSpPr>
          <p:sp>
            <p:nvSpPr>
              <p:cNvPr id="331" name="Oval 206"/>
              <p:cNvSpPr>
                <a:spLocks noChangeArrowheads="1"/>
              </p:cNvSpPr>
              <p:nvPr/>
            </p:nvSpPr>
            <p:spPr bwMode="auto">
              <a:xfrm>
                <a:off x="2218" y="2505"/>
                <a:ext cx="1051" cy="461"/>
              </a:xfrm>
              <a:prstGeom prst="ellipse">
                <a:avLst/>
              </a:prstGeom>
              <a:grpFill/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  <p:sp>
            <p:nvSpPr>
              <p:cNvPr id="332" name="Oval 207"/>
              <p:cNvSpPr>
                <a:spLocks noChangeArrowheads="1"/>
              </p:cNvSpPr>
              <p:nvPr/>
            </p:nvSpPr>
            <p:spPr bwMode="auto">
              <a:xfrm>
                <a:off x="2218" y="2505"/>
                <a:ext cx="1051" cy="461"/>
              </a:xfrm>
              <a:prstGeom prst="ellipse">
                <a:avLst/>
              </a:prstGeom>
              <a:grpFill/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</p:grpSp>
        <p:sp>
          <p:nvSpPr>
            <p:cNvPr id="19580" name="Rectangle 209"/>
            <p:cNvSpPr>
              <a:spLocks noChangeArrowheads="1"/>
            </p:cNvSpPr>
            <p:nvPr/>
          </p:nvSpPr>
          <p:spPr bwMode="auto">
            <a:xfrm>
              <a:off x="3640108" y="4002074"/>
              <a:ext cx="1397000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7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LRG omgeving</a:t>
              </a:r>
              <a:endParaRPr lang="nl-NL">
                <a:cs typeface="Arial" charset="0"/>
              </a:endParaRPr>
            </a:p>
          </p:txBody>
        </p:sp>
        <p:grpSp>
          <p:nvGrpSpPr>
            <p:cNvPr id="19581" name="Group 212"/>
            <p:cNvGrpSpPr>
              <a:grpSpLocks/>
            </p:cNvGrpSpPr>
            <p:nvPr/>
          </p:nvGrpSpPr>
          <p:grpSpPr bwMode="auto">
            <a:xfrm>
              <a:off x="2117695" y="2965436"/>
              <a:ext cx="1470025" cy="531813"/>
              <a:chOff x="1334" y="2003"/>
              <a:chExt cx="926" cy="335"/>
            </a:xfrm>
          </p:grpSpPr>
          <p:sp>
            <p:nvSpPr>
              <p:cNvPr id="329" name="Oval 210"/>
              <p:cNvSpPr>
                <a:spLocks noChangeArrowheads="1"/>
              </p:cNvSpPr>
              <p:nvPr/>
            </p:nvSpPr>
            <p:spPr bwMode="auto">
              <a:xfrm>
                <a:off x="1334" y="2003"/>
                <a:ext cx="926" cy="33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  <p:sp>
            <p:nvSpPr>
              <p:cNvPr id="330" name="Oval 211"/>
              <p:cNvSpPr>
                <a:spLocks noChangeArrowheads="1"/>
              </p:cNvSpPr>
              <p:nvPr/>
            </p:nvSpPr>
            <p:spPr bwMode="auto">
              <a:xfrm>
                <a:off x="1334" y="2003"/>
                <a:ext cx="926" cy="33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</p:grpSp>
        <p:sp>
          <p:nvSpPr>
            <p:cNvPr id="19582" name="Rectangle 213"/>
            <p:cNvSpPr>
              <a:spLocks noChangeArrowheads="1"/>
            </p:cNvSpPr>
            <p:nvPr/>
          </p:nvSpPr>
          <p:spPr bwMode="auto">
            <a:xfrm>
              <a:off x="2362170" y="3105136"/>
              <a:ext cx="101630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700">
                  <a:solidFill>
                    <a:schemeClr val="bg1"/>
                  </a:solidFill>
                  <a:latin typeface="Tahoma" pitchFamily="34" charset="0"/>
                  <a:cs typeface="Arial" charset="0"/>
                </a:rPr>
                <a:t>Customers</a:t>
              </a:r>
              <a:endParaRPr lang="nl-NL">
                <a:solidFill>
                  <a:schemeClr val="bg1"/>
                </a:solidFill>
                <a:cs typeface="Arial" charset="0"/>
              </a:endParaRPr>
            </a:p>
          </p:txBody>
        </p:sp>
        <p:grpSp>
          <p:nvGrpSpPr>
            <p:cNvPr id="136" name="Group 216"/>
            <p:cNvGrpSpPr>
              <a:grpSpLocks/>
            </p:cNvGrpSpPr>
            <p:nvPr/>
          </p:nvGrpSpPr>
          <p:grpSpPr bwMode="auto">
            <a:xfrm>
              <a:off x="2184370" y="4562461"/>
              <a:ext cx="1468437" cy="531813"/>
              <a:chOff x="1376" y="3009"/>
              <a:chExt cx="925" cy="335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327" name="Oval 214"/>
              <p:cNvSpPr>
                <a:spLocks noChangeArrowheads="1"/>
              </p:cNvSpPr>
              <p:nvPr/>
            </p:nvSpPr>
            <p:spPr bwMode="auto">
              <a:xfrm>
                <a:off x="1376" y="3009"/>
                <a:ext cx="925" cy="335"/>
              </a:xfrm>
              <a:prstGeom prst="ellipse">
                <a:avLst/>
              </a:prstGeom>
              <a:grpFill/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  <p:sp>
            <p:nvSpPr>
              <p:cNvPr id="328" name="Oval 215"/>
              <p:cNvSpPr>
                <a:spLocks noChangeArrowheads="1"/>
              </p:cNvSpPr>
              <p:nvPr/>
            </p:nvSpPr>
            <p:spPr bwMode="auto">
              <a:xfrm>
                <a:off x="1376" y="3009"/>
                <a:ext cx="925" cy="33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</p:grpSp>
        <p:sp>
          <p:nvSpPr>
            <p:cNvPr id="19584" name="Rectangle 217"/>
            <p:cNvSpPr>
              <a:spLocks noChangeArrowheads="1"/>
            </p:cNvSpPr>
            <p:nvPr/>
          </p:nvSpPr>
          <p:spPr bwMode="auto">
            <a:xfrm>
              <a:off x="2532033" y="4700574"/>
              <a:ext cx="887412" cy="30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7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Partners</a:t>
              </a:r>
              <a:endParaRPr lang="nl-NL">
                <a:cs typeface="Arial" charset="0"/>
              </a:endParaRPr>
            </a:p>
          </p:txBody>
        </p:sp>
        <p:grpSp>
          <p:nvGrpSpPr>
            <p:cNvPr id="19585" name="Group 220"/>
            <p:cNvGrpSpPr>
              <a:grpSpLocks/>
            </p:cNvGrpSpPr>
            <p:nvPr/>
          </p:nvGrpSpPr>
          <p:grpSpPr bwMode="auto">
            <a:xfrm>
              <a:off x="5256182" y="4494199"/>
              <a:ext cx="1468437" cy="531813"/>
              <a:chOff x="3311" y="2966"/>
              <a:chExt cx="925" cy="335"/>
            </a:xfrm>
          </p:grpSpPr>
          <p:sp>
            <p:nvSpPr>
              <p:cNvPr id="19773" name="Oval 218"/>
              <p:cNvSpPr>
                <a:spLocks noChangeArrowheads="1"/>
              </p:cNvSpPr>
              <p:nvPr/>
            </p:nvSpPr>
            <p:spPr bwMode="auto">
              <a:xfrm>
                <a:off x="3311" y="2966"/>
                <a:ext cx="925" cy="335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26" name="Oval 219"/>
              <p:cNvSpPr>
                <a:spLocks noChangeArrowheads="1"/>
              </p:cNvSpPr>
              <p:nvPr/>
            </p:nvSpPr>
            <p:spPr bwMode="auto">
              <a:xfrm>
                <a:off x="3311" y="2966"/>
                <a:ext cx="925" cy="33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</p:grpSp>
        <p:sp>
          <p:nvSpPr>
            <p:cNvPr id="19586" name="Rectangle 221"/>
            <p:cNvSpPr>
              <a:spLocks noChangeArrowheads="1"/>
            </p:cNvSpPr>
            <p:nvPr/>
          </p:nvSpPr>
          <p:spPr bwMode="auto">
            <a:xfrm>
              <a:off x="5518120" y="4633899"/>
              <a:ext cx="1062037" cy="30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7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Keystones</a:t>
              </a:r>
              <a:endParaRPr lang="nl-NL">
                <a:cs typeface="Arial" charset="0"/>
              </a:endParaRPr>
            </a:p>
          </p:txBody>
        </p:sp>
        <p:grpSp>
          <p:nvGrpSpPr>
            <p:cNvPr id="19587" name="Group 224"/>
            <p:cNvGrpSpPr>
              <a:grpSpLocks/>
            </p:cNvGrpSpPr>
            <p:nvPr/>
          </p:nvGrpSpPr>
          <p:grpSpPr bwMode="auto">
            <a:xfrm>
              <a:off x="5256182" y="3165461"/>
              <a:ext cx="1468437" cy="531813"/>
              <a:chOff x="3311" y="2129"/>
              <a:chExt cx="925" cy="335"/>
            </a:xfrm>
          </p:grpSpPr>
          <p:sp>
            <p:nvSpPr>
              <p:cNvPr id="323" name="Oval 222"/>
              <p:cNvSpPr>
                <a:spLocks noChangeArrowheads="1"/>
              </p:cNvSpPr>
              <p:nvPr/>
            </p:nvSpPr>
            <p:spPr bwMode="auto">
              <a:xfrm>
                <a:off x="3311" y="2129"/>
                <a:ext cx="925" cy="33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  <p:sp>
            <p:nvSpPr>
              <p:cNvPr id="324" name="Oval 223"/>
              <p:cNvSpPr>
                <a:spLocks noChangeArrowheads="1"/>
              </p:cNvSpPr>
              <p:nvPr/>
            </p:nvSpPr>
            <p:spPr bwMode="auto">
              <a:xfrm>
                <a:off x="3311" y="2129"/>
                <a:ext cx="925" cy="33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</p:grpSp>
        <p:sp>
          <p:nvSpPr>
            <p:cNvPr id="19588" name="Rectangle 225"/>
            <p:cNvSpPr>
              <a:spLocks noChangeArrowheads="1"/>
            </p:cNvSpPr>
            <p:nvPr/>
          </p:nvSpPr>
          <p:spPr bwMode="auto">
            <a:xfrm>
              <a:off x="5472082" y="3303574"/>
              <a:ext cx="1158875" cy="30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7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Influencers</a:t>
              </a:r>
              <a:endParaRPr lang="nl-NL">
                <a:cs typeface="Arial" charset="0"/>
              </a:endParaRPr>
            </a:p>
          </p:txBody>
        </p:sp>
        <p:grpSp>
          <p:nvGrpSpPr>
            <p:cNvPr id="19589" name="Group 228"/>
            <p:cNvGrpSpPr>
              <a:grpSpLocks/>
            </p:cNvGrpSpPr>
            <p:nvPr/>
          </p:nvGrpSpPr>
          <p:grpSpPr bwMode="auto">
            <a:xfrm>
              <a:off x="2385983" y="1436674"/>
              <a:ext cx="935037" cy="465138"/>
              <a:chOff x="1503" y="1040"/>
              <a:chExt cx="589" cy="293"/>
            </a:xfrm>
          </p:grpSpPr>
          <p:sp>
            <p:nvSpPr>
              <p:cNvPr id="19769" name="Oval 226"/>
              <p:cNvSpPr>
                <a:spLocks noChangeArrowheads="1"/>
              </p:cNvSpPr>
              <p:nvPr/>
            </p:nvSpPr>
            <p:spPr bwMode="auto">
              <a:xfrm>
                <a:off x="1503" y="1040"/>
                <a:ext cx="589" cy="293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22" name="Oval 227"/>
              <p:cNvSpPr>
                <a:spLocks noChangeArrowheads="1"/>
              </p:cNvSpPr>
              <p:nvPr/>
            </p:nvSpPr>
            <p:spPr bwMode="auto">
              <a:xfrm>
                <a:off x="1503" y="1040"/>
                <a:ext cx="589" cy="29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</p:grpSp>
        <p:sp>
          <p:nvSpPr>
            <p:cNvPr id="19590" name="Rectangle 229"/>
            <p:cNvSpPr>
              <a:spLocks noChangeArrowheads="1"/>
            </p:cNvSpPr>
            <p:nvPr/>
          </p:nvSpPr>
          <p:spPr bwMode="auto">
            <a:xfrm>
              <a:off x="2506633" y="1500174"/>
              <a:ext cx="815975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Small cities</a:t>
              </a:r>
              <a:endParaRPr lang="nl-NL">
                <a:cs typeface="Arial" charset="0"/>
              </a:endParaRPr>
            </a:p>
          </p:txBody>
        </p:sp>
        <p:sp>
          <p:nvSpPr>
            <p:cNvPr id="19591" name="Rectangle 230"/>
            <p:cNvSpPr>
              <a:spLocks noChangeArrowheads="1"/>
            </p:cNvSpPr>
            <p:nvPr/>
          </p:nvSpPr>
          <p:spPr bwMode="auto">
            <a:xfrm>
              <a:off x="2616170" y="1666861"/>
              <a:ext cx="442912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(&gt;400)</a:t>
              </a:r>
              <a:endParaRPr lang="nl-NL">
                <a:cs typeface="Arial" charset="0"/>
              </a:endParaRPr>
            </a:p>
          </p:txBody>
        </p:sp>
        <p:grpSp>
          <p:nvGrpSpPr>
            <p:cNvPr id="19592" name="Group 233"/>
            <p:cNvGrpSpPr>
              <a:grpSpLocks/>
            </p:cNvGrpSpPr>
            <p:nvPr/>
          </p:nvGrpSpPr>
          <p:grpSpPr bwMode="auto">
            <a:xfrm>
              <a:off x="449233" y="2765411"/>
              <a:ext cx="935037" cy="466725"/>
              <a:chOff x="283" y="1877"/>
              <a:chExt cx="589" cy="294"/>
            </a:xfrm>
          </p:grpSpPr>
          <p:sp>
            <p:nvSpPr>
              <p:cNvPr id="19767" name="Oval 231"/>
              <p:cNvSpPr>
                <a:spLocks noChangeArrowheads="1"/>
              </p:cNvSpPr>
              <p:nvPr/>
            </p:nvSpPr>
            <p:spPr bwMode="auto">
              <a:xfrm>
                <a:off x="283" y="1877"/>
                <a:ext cx="589" cy="294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20" name="Oval 232"/>
              <p:cNvSpPr>
                <a:spLocks noChangeArrowheads="1"/>
              </p:cNvSpPr>
              <p:nvPr/>
            </p:nvSpPr>
            <p:spPr bwMode="auto">
              <a:xfrm>
                <a:off x="283" y="1877"/>
                <a:ext cx="589" cy="29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</p:grpSp>
        <p:sp>
          <p:nvSpPr>
            <p:cNvPr id="19593" name="Rectangle 234"/>
            <p:cNvSpPr>
              <a:spLocks noChangeArrowheads="1"/>
            </p:cNvSpPr>
            <p:nvPr/>
          </p:nvSpPr>
          <p:spPr bwMode="auto">
            <a:xfrm>
              <a:off x="622270" y="2828911"/>
              <a:ext cx="706437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Provinces</a:t>
              </a:r>
              <a:endParaRPr lang="nl-NL">
                <a:cs typeface="Arial" charset="0"/>
              </a:endParaRPr>
            </a:p>
          </p:txBody>
        </p:sp>
        <p:sp>
          <p:nvSpPr>
            <p:cNvPr id="19594" name="Rectangle 235"/>
            <p:cNvSpPr>
              <a:spLocks noChangeArrowheads="1"/>
            </p:cNvSpPr>
            <p:nvPr/>
          </p:nvSpPr>
          <p:spPr bwMode="auto">
            <a:xfrm>
              <a:off x="785783" y="2997186"/>
              <a:ext cx="349250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(12)</a:t>
              </a:r>
              <a:endParaRPr lang="nl-NL">
                <a:cs typeface="Arial" charset="0"/>
              </a:endParaRPr>
            </a:p>
          </p:txBody>
        </p:sp>
        <p:grpSp>
          <p:nvGrpSpPr>
            <p:cNvPr id="19595" name="Group 238"/>
            <p:cNvGrpSpPr>
              <a:grpSpLocks/>
            </p:cNvGrpSpPr>
            <p:nvPr/>
          </p:nvGrpSpPr>
          <p:grpSpPr bwMode="auto">
            <a:xfrm>
              <a:off x="649258" y="2100249"/>
              <a:ext cx="935037" cy="466725"/>
              <a:chOff x="409" y="1458"/>
              <a:chExt cx="589" cy="294"/>
            </a:xfrm>
          </p:grpSpPr>
          <p:sp>
            <p:nvSpPr>
              <p:cNvPr id="19765" name="Oval 236"/>
              <p:cNvSpPr>
                <a:spLocks noChangeArrowheads="1"/>
              </p:cNvSpPr>
              <p:nvPr/>
            </p:nvSpPr>
            <p:spPr bwMode="auto">
              <a:xfrm>
                <a:off x="409" y="1458"/>
                <a:ext cx="589" cy="294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18" name="Oval 237"/>
              <p:cNvSpPr>
                <a:spLocks noChangeArrowheads="1"/>
              </p:cNvSpPr>
              <p:nvPr/>
            </p:nvSpPr>
            <p:spPr bwMode="auto">
              <a:xfrm>
                <a:off x="409" y="1458"/>
                <a:ext cx="589" cy="29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</p:grpSp>
        <p:sp>
          <p:nvSpPr>
            <p:cNvPr id="19596" name="Rectangle 239"/>
            <p:cNvSpPr>
              <a:spLocks noChangeArrowheads="1"/>
            </p:cNvSpPr>
            <p:nvPr/>
          </p:nvSpPr>
          <p:spPr bwMode="auto">
            <a:xfrm>
              <a:off x="763558" y="2162161"/>
              <a:ext cx="830262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Large cities</a:t>
              </a:r>
              <a:endParaRPr lang="nl-NL">
                <a:cs typeface="Arial" charset="0"/>
              </a:endParaRPr>
            </a:p>
          </p:txBody>
        </p:sp>
        <p:sp>
          <p:nvSpPr>
            <p:cNvPr id="19597" name="Rectangle 240"/>
            <p:cNvSpPr>
              <a:spLocks noChangeArrowheads="1"/>
            </p:cNvSpPr>
            <p:nvPr/>
          </p:nvSpPr>
          <p:spPr bwMode="auto">
            <a:xfrm>
              <a:off x="1023908" y="2332024"/>
              <a:ext cx="268287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(4)</a:t>
              </a:r>
              <a:endParaRPr lang="nl-NL">
                <a:cs typeface="Arial" charset="0"/>
              </a:endParaRPr>
            </a:p>
          </p:txBody>
        </p:sp>
        <p:grpSp>
          <p:nvGrpSpPr>
            <p:cNvPr id="19598" name="Group 243"/>
            <p:cNvGrpSpPr>
              <a:grpSpLocks/>
            </p:cNvGrpSpPr>
            <p:nvPr/>
          </p:nvGrpSpPr>
          <p:grpSpPr bwMode="auto">
            <a:xfrm>
              <a:off x="1249333" y="1570024"/>
              <a:ext cx="935037" cy="465138"/>
              <a:chOff x="787" y="1124"/>
              <a:chExt cx="589" cy="293"/>
            </a:xfrm>
          </p:grpSpPr>
          <p:sp>
            <p:nvSpPr>
              <p:cNvPr id="19763" name="Oval 241"/>
              <p:cNvSpPr>
                <a:spLocks noChangeArrowheads="1"/>
              </p:cNvSpPr>
              <p:nvPr/>
            </p:nvSpPr>
            <p:spPr bwMode="auto">
              <a:xfrm>
                <a:off x="787" y="1124"/>
                <a:ext cx="589" cy="293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16" name="Oval 242"/>
              <p:cNvSpPr>
                <a:spLocks noChangeArrowheads="1"/>
              </p:cNvSpPr>
              <p:nvPr/>
            </p:nvSpPr>
            <p:spPr bwMode="auto">
              <a:xfrm>
                <a:off x="787" y="1124"/>
                <a:ext cx="589" cy="29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</p:grpSp>
        <p:sp>
          <p:nvSpPr>
            <p:cNvPr id="19599" name="Rectangle 244"/>
            <p:cNvSpPr>
              <a:spLocks noChangeArrowheads="1"/>
            </p:cNvSpPr>
            <p:nvPr/>
          </p:nvSpPr>
          <p:spPr bwMode="auto">
            <a:xfrm>
              <a:off x="1471583" y="1631936"/>
              <a:ext cx="598487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Medium</a:t>
              </a:r>
              <a:endParaRPr lang="nl-NL">
                <a:cs typeface="Arial" charset="0"/>
              </a:endParaRPr>
            </a:p>
          </p:txBody>
        </p:sp>
        <p:sp>
          <p:nvSpPr>
            <p:cNvPr id="19600" name="Rectangle 245"/>
            <p:cNvSpPr>
              <a:spLocks noChangeArrowheads="1"/>
            </p:cNvSpPr>
            <p:nvPr/>
          </p:nvSpPr>
          <p:spPr bwMode="auto">
            <a:xfrm>
              <a:off x="1408083" y="1801799"/>
              <a:ext cx="736600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cities (30)</a:t>
              </a:r>
              <a:endParaRPr lang="nl-NL">
                <a:cs typeface="Arial" charset="0"/>
              </a:endParaRPr>
            </a:p>
          </p:txBody>
        </p:sp>
        <p:grpSp>
          <p:nvGrpSpPr>
            <p:cNvPr id="19601" name="Group 248"/>
            <p:cNvGrpSpPr>
              <a:grpSpLocks/>
            </p:cNvGrpSpPr>
            <p:nvPr/>
          </p:nvGrpSpPr>
          <p:grpSpPr bwMode="auto">
            <a:xfrm>
              <a:off x="582583" y="3432161"/>
              <a:ext cx="935037" cy="465138"/>
              <a:chOff x="367" y="2297"/>
              <a:chExt cx="589" cy="293"/>
            </a:xfrm>
          </p:grpSpPr>
          <p:sp>
            <p:nvSpPr>
              <p:cNvPr id="19761" name="Oval 246"/>
              <p:cNvSpPr>
                <a:spLocks noChangeArrowheads="1"/>
              </p:cNvSpPr>
              <p:nvPr/>
            </p:nvSpPr>
            <p:spPr bwMode="auto">
              <a:xfrm>
                <a:off x="367" y="2297"/>
                <a:ext cx="589" cy="293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14" name="Oval 247"/>
              <p:cNvSpPr>
                <a:spLocks noChangeArrowheads="1"/>
              </p:cNvSpPr>
              <p:nvPr/>
            </p:nvSpPr>
            <p:spPr bwMode="auto">
              <a:xfrm>
                <a:off x="367" y="2297"/>
                <a:ext cx="589" cy="29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</p:grpSp>
        <p:sp>
          <p:nvSpPr>
            <p:cNvPr id="19602" name="Rectangle 249"/>
            <p:cNvSpPr>
              <a:spLocks noChangeArrowheads="1"/>
            </p:cNvSpPr>
            <p:nvPr/>
          </p:nvSpPr>
          <p:spPr bwMode="auto">
            <a:xfrm>
              <a:off x="681008" y="3494074"/>
              <a:ext cx="866775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Water auth.</a:t>
              </a:r>
              <a:endParaRPr lang="nl-NL">
                <a:cs typeface="Arial" charset="0"/>
              </a:endParaRPr>
            </a:p>
          </p:txBody>
        </p:sp>
        <p:sp>
          <p:nvSpPr>
            <p:cNvPr id="19603" name="Rectangle 250"/>
            <p:cNvSpPr>
              <a:spLocks noChangeArrowheads="1"/>
            </p:cNvSpPr>
            <p:nvPr/>
          </p:nvSpPr>
          <p:spPr bwMode="auto">
            <a:xfrm>
              <a:off x="919133" y="3662349"/>
              <a:ext cx="349250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(26)</a:t>
              </a:r>
              <a:endParaRPr lang="nl-NL">
                <a:cs typeface="Arial" charset="0"/>
              </a:endParaRPr>
            </a:p>
          </p:txBody>
        </p:sp>
        <p:grpSp>
          <p:nvGrpSpPr>
            <p:cNvPr id="19604" name="Group 253"/>
            <p:cNvGrpSpPr>
              <a:grpSpLocks/>
            </p:cNvGrpSpPr>
            <p:nvPr/>
          </p:nvGrpSpPr>
          <p:grpSpPr bwMode="auto">
            <a:xfrm>
              <a:off x="917545" y="4494199"/>
              <a:ext cx="935037" cy="466725"/>
              <a:chOff x="578" y="2966"/>
              <a:chExt cx="589" cy="294"/>
            </a:xfrm>
          </p:grpSpPr>
          <p:sp>
            <p:nvSpPr>
              <p:cNvPr id="311" name="Oval 251"/>
              <p:cNvSpPr>
                <a:spLocks noChangeArrowheads="1"/>
              </p:cNvSpPr>
              <p:nvPr/>
            </p:nvSpPr>
            <p:spPr bwMode="auto">
              <a:xfrm>
                <a:off x="578" y="2966"/>
                <a:ext cx="589" cy="29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  <p:sp>
            <p:nvSpPr>
              <p:cNvPr id="312" name="Oval 252"/>
              <p:cNvSpPr>
                <a:spLocks noChangeArrowheads="1"/>
              </p:cNvSpPr>
              <p:nvPr/>
            </p:nvSpPr>
            <p:spPr bwMode="auto">
              <a:xfrm>
                <a:off x="578" y="2966"/>
                <a:ext cx="589" cy="29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</p:grpSp>
        <p:sp>
          <p:nvSpPr>
            <p:cNvPr id="19605" name="Rectangle 254"/>
            <p:cNvSpPr>
              <a:spLocks noChangeArrowheads="1"/>
            </p:cNvSpPr>
            <p:nvPr/>
          </p:nvSpPr>
          <p:spPr bwMode="auto">
            <a:xfrm>
              <a:off x="1231870" y="4557699"/>
              <a:ext cx="398462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ISV’s</a:t>
              </a:r>
              <a:endParaRPr lang="nl-NL">
                <a:cs typeface="Arial" charset="0"/>
              </a:endParaRPr>
            </a:p>
          </p:txBody>
        </p:sp>
        <p:sp>
          <p:nvSpPr>
            <p:cNvPr id="19606" name="Rectangle 255"/>
            <p:cNvSpPr>
              <a:spLocks noChangeArrowheads="1"/>
            </p:cNvSpPr>
            <p:nvPr/>
          </p:nvSpPr>
          <p:spPr bwMode="auto">
            <a:xfrm>
              <a:off x="1201708" y="4725974"/>
              <a:ext cx="461962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(&gt;30)</a:t>
              </a:r>
              <a:endParaRPr lang="nl-NL">
                <a:cs typeface="Arial" charset="0"/>
              </a:endParaRPr>
            </a:p>
          </p:txBody>
        </p:sp>
        <p:grpSp>
          <p:nvGrpSpPr>
            <p:cNvPr id="19607" name="Group 258"/>
            <p:cNvGrpSpPr>
              <a:grpSpLocks/>
            </p:cNvGrpSpPr>
            <p:nvPr/>
          </p:nvGrpSpPr>
          <p:grpSpPr bwMode="auto">
            <a:xfrm>
              <a:off x="1117570" y="5226036"/>
              <a:ext cx="935037" cy="466725"/>
              <a:chOff x="704" y="3427"/>
              <a:chExt cx="589" cy="294"/>
            </a:xfrm>
          </p:grpSpPr>
          <p:sp>
            <p:nvSpPr>
              <p:cNvPr id="19757" name="Oval 256"/>
              <p:cNvSpPr>
                <a:spLocks noChangeArrowheads="1"/>
              </p:cNvSpPr>
              <p:nvPr/>
            </p:nvSpPr>
            <p:spPr bwMode="auto">
              <a:xfrm>
                <a:off x="704" y="3427"/>
                <a:ext cx="589" cy="294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10" name="Oval 257"/>
              <p:cNvSpPr>
                <a:spLocks noChangeArrowheads="1"/>
              </p:cNvSpPr>
              <p:nvPr/>
            </p:nvSpPr>
            <p:spPr bwMode="auto">
              <a:xfrm>
                <a:off x="704" y="3427"/>
                <a:ext cx="589" cy="29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</p:grpSp>
        <p:sp>
          <p:nvSpPr>
            <p:cNvPr id="19608" name="Rectangle 259"/>
            <p:cNvSpPr>
              <a:spLocks noChangeArrowheads="1"/>
            </p:cNvSpPr>
            <p:nvPr/>
          </p:nvSpPr>
          <p:spPr bwMode="auto">
            <a:xfrm>
              <a:off x="1473170" y="5287949"/>
              <a:ext cx="309562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SI’s</a:t>
              </a:r>
              <a:endParaRPr lang="nl-NL">
                <a:cs typeface="Arial" charset="0"/>
              </a:endParaRPr>
            </a:p>
          </p:txBody>
        </p:sp>
        <p:sp>
          <p:nvSpPr>
            <p:cNvPr id="19609" name="Rectangle 260"/>
            <p:cNvSpPr>
              <a:spLocks noChangeArrowheads="1"/>
            </p:cNvSpPr>
            <p:nvPr/>
          </p:nvSpPr>
          <p:spPr bwMode="auto">
            <a:xfrm>
              <a:off x="1403320" y="5457811"/>
              <a:ext cx="461962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(&gt;75)</a:t>
              </a:r>
              <a:endParaRPr lang="nl-NL">
                <a:cs typeface="Arial" charset="0"/>
              </a:endParaRPr>
            </a:p>
          </p:txBody>
        </p:sp>
        <p:grpSp>
          <p:nvGrpSpPr>
            <p:cNvPr id="19610" name="Group 263"/>
            <p:cNvGrpSpPr>
              <a:grpSpLocks/>
            </p:cNvGrpSpPr>
            <p:nvPr/>
          </p:nvGrpSpPr>
          <p:grpSpPr bwMode="auto">
            <a:xfrm>
              <a:off x="1650970" y="5826111"/>
              <a:ext cx="935037" cy="465138"/>
              <a:chOff x="1040" y="3805"/>
              <a:chExt cx="589" cy="293"/>
            </a:xfrm>
          </p:grpSpPr>
          <p:sp>
            <p:nvSpPr>
              <p:cNvPr id="19755" name="Oval 261"/>
              <p:cNvSpPr>
                <a:spLocks noChangeArrowheads="1"/>
              </p:cNvSpPr>
              <p:nvPr/>
            </p:nvSpPr>
            <p:spPr bwMode="auto">
              <a:xfrm>
                <a:off x="1040" y="3805"/>
                <a:ext cx="589" cy="293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08" name="Oval 262"/>
              <p:cNvSpPr>
                <a:spLocks noChangeArrowheads="1"/>
              </p:cNvSpPr>
              <p:nvPr/>
            </p:nvSpPr>
            <p:spPr bwMode="auto">
              <a:xfrm>
                <a:off x="1040" y="3805"/>
                <a:ext cx="589" cy="29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</p:grpSp>
        <p:sp>
          <p:nvSpPr>
            <p:cNvPr id="19611" name="Rectangle 264"/>
            <p:cNvSpPr>
              <a:spLocks noChangeArrowheads="1"/>
            </p:cNvSpPr>
            <p:nvPr/>
          </p:nvSpPr>
          <p:spPr bwMode="auto">
            <a:xfrm>
              <a:off x="1757333" y="5888024"/>
              <a:ext cx="850900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Consultants</a:t>
              </a:r>
              <a:endParaRPr lang="nl-NL">
                <a:cs typeface="Arial" charset="0"/>
              </a:endParaRPr>
            </a:p>
          </p:txBody>
        </p:sp>
        <p:sp>
          <p:nvSpPr>
            <p:cNvPr id="19612" name="Rectangle 265"/>
            <p:cNvSpPr>
              <a:spLocks noChangeArrowheads="1"/>
            </p:cNvSpPr>
            <p:nvPr/>
          </p:nvSpPr>
          <p:spPr bwMode="auto">
            <a:xfrm>
              <a:off x="1936720" y="6056299"/>
              <a:ext cx="461962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(&gt;50)</a:t>
              </a:r>
              <a:endParaRPr lang="nl-NL">
                <a:cs typeface="Arial" charset="0"/>
              </a:endParaRPr>
            </a:p>
          </p:txBody>
        </p:sp>
        <p:grpSp>
          <p:nvGrpSpPr>
            <p:cNvPr id="19613" name="Group 268"/>
            <p:cNvGrpSpPr>
              <a:grpSpLocks/>
            </p:cNvGrpSpPr>
            <p:nvPr/>
          </p:nvGrpSpPr>
          <p:grpSpPr bwMode="auto">
            <a:xfrm>
              <a:off x="2719358" y="5757849"/>
              <a:ext cx="933450" cy="466725"/>
              <a:chOff x="1713" y="3762"/>
              <a:chExt cx="588" cy="294"/>
            </a:xfrm>
          </p:grpSpPr>
          <p:sp>
            <p:nvSpPr>
              <p:cNvPr id="19753" name="Oval 266"/>
              <p:cNvSpPr>
                <a:spLocks noChangeArrowheads="1"/>
              </p:cNvSpPr>
              <p:nvPr/>
            </p:nvSpPr>
            <p:spPr bwMode="auto">
              <a:xfrm>
                <a:off x="1713" y="3762"/>
                <a:ext cx="588" cy="294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06" name="Oval 267"/>
              <p:cNvSpPr>
                <a:spLocks noChangeArrowheads="1"/>
              </p:cNvSpPr>
              <p:nvPr/>
            </p:nvSpPr>
            <p:spPr bwMode="auto">
              <a:xfrm>
                <a:off x="1713" y="3762"/>
                <a:ext cx="588" cy="29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</p:grpSp>
        <p:sp>
          <p:nvSpPr>
            <p:cNvPr id="19614" name="Rectangle 269"/>
            <p:cNvSpPr>
              <a:spLocks noChangeArrowheads="1"/>
            </p:cNvSpPr>
            <p:nvPr/>
          </p:nvSpPr>
          <p:spPr bwMode="auto">
            <a:xfrm>
              <a:off x="2930495" y="5819761"/>
              <a:ext cx="617537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Services</a:t>
              </a:r>
              <a:endParaRPr lang="nl-NL">
                <a:cs typeface="Arial" charset="0"/>
              </a:endParaRPr>
            </a:p>
          </p:txBody>
        </p:sp>
        <p:sp>
          <p:nvSpPr>
            <p:cNvPr id="19615" name="Rectangle 270"/>
            <p:cNvSpPr>
              <a:spLocks noChangeArrowheads="1"/>
            </p:cNvSpPr>
            <p:nvPr/>
          </p:nvSpPr>
          <p:spPr bwMode="auto">
            <a:xfrm>
              <a:off x="2965420" y="5989624"/>
              <a:ext cx="542925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(&gt;140)</a:t>
              </a:r>
              <a:endParaRPr lang="nl-NL">
                <a:cs typeface="Arial" charset="0"/>
              </a:endParaRPr>
            </a:p>
          </p:txBody>
        </p:sp>
        <p:grpSp>
          <p:nvGrpSpPr>
            <p:cNvPr id="19616" name="Group 273"/>
            <p:cNvGrpSpPr>
              <a:grpSpLocks/>
            </p:cNvGrpSpPr>
            <p:nvPr/>
          </p:nvGrpSpPr>
          <p:grpSpPr bwMode="auto">
            <a:xfrm>
              <a:off x="3721070" y="5492736"/>
              <a:ext cx="935037" cy="466725"/>
              <a:chOff x="2344" y="3595"/>
              <a:chExt cx="589" cy="294"/>
            </a:xfrm>
          </p:grpSpPr>
          <p:sp>
            <p:nvSpPr>
              <p:cNvPr id="19751" name="Oval 271"/>
              <p:cNvSpPr>
                <a:spLocks noChangeArrowheads="1"/>
              </p:cNvSpPr>
              <p:nvPr/>
            </p:nvSpPr>
            <p:spPr bwMode="auto">
              <a:xfrm>
                <a:off x="2344" y="3595"/>
                <a:ext cx="589" cy="294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04" name="Oval 272"/>
              <p:cNvSpPr>
                <a:spLocks noChangeArrowheads="1"/>
              </p:cNvSpPr>
              <p:nvPr/>
            </p:nvSpPr>
            <p:spPr bwMode="auto">
              <a:xfrm>
                <a:off x="2344" y="3595"/>
                <a:ext cx="589" cy="29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</p:grpSp>
        <p:sp>
          <p:nvSpPr>
            <p:cNvPr id="19617" name="Rectangle 274"/>
            <p:cNvSpPr>
              <a:spLocks noChangeArrowheads="1"/>
            </p:cNvSpPr>
            <p:nvPr/>
          </p:nvSpPr>
          <p:spPr bwMode="auto">
            <a:xfrm>
              <a:off x="3911570" y="5556236"/>
              <a:ext cx="668337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Resellers</a:t>
              </a:r>
              <a:endParaRPr lang="nl-NL">
                <a:cs typeface="Arial" charset="0"/>
              </a:endParaRPr>
            </a:p>
          </p:txBody>
        </p:sp>
        <p:sp>
          <p:nvSpPr>
            <p:cNvPr id="19618" name="Rectangle 275"/>
            <p:cNvSpPr>
              <a:spLocks noChangeArrowheads="1"/>
            </p:cNvSpPr>
            <p:nvPr/>
          </p:nvSpPr>
          <p:spPr bwMode="auto">
            <a:xfrm>
              <a:off x="3984595" y="5724511"/>
              <a:ext cx="508000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(&gt; 15)</a:t>
              </a:r>
              <a:endParaRPr lang="nl-NL">
                <a:cs typeface="Arial" charset="0"/>
              </a:endParaRPr>
            </a:p>
          </p:txBody>
        </p:sp>
        <p:grpSp>
          <p:nvGrpSpPr>
            <p:cNvPr id="19619" name="Group 278"/>
            <p:cNvGrpSpPr>
              <a:grpSpLocks/>
            </p:cNvGrpSpPr>
            <p:nvPr/>
          </p:nvGrpSpPr>
          <p:grpSpPr bwMode="auto">
            <a:xfrm>
              <a:off x="4587845" y="2433624"/>
              <a:ext cx="935037" cy="465138"/>
              <a:chOff x="2890" y="1668"/>
              <a:chExt cx="589" cy="293"/>
            </a:xfrm>
          </p:grpSpPr>
          <p:sp>
            <p:nvSpPr>
              <p:cNvPr id="19749" name="Oval 276"/>
              <p:cNvSpPr>
                <a:spLocks noChangeArrowheads="1"/>
              </p:cNvSpPr>
              <p:nvPr/>
            </p:nvSpPr>
            <p:spPr bwMode="auto">
              <a:xfrm>
                <a:off x="2890" y="1668"/>
                <a:ext cx="589" cy="293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02" name="Oval 277"/>
              <p:cNvSpPr>
                <a:spLocks noChangeArrowheads="1"/>
              </p:cNvSpPr>
              <p:nvPr/>
            </p:nvSpPr>
            <p:spPr bwMode="auto">
              <a:xfrm>
                <a:off x="2890" y="1668"/>
                <a:ext cx="589" cy="29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</p:grpSp>
        <p:sp>
          <p:nvSpPr>
            <p:cNvPr id="19620" name="Rectangle 279"/>
            <p:cNvSpPr>
              <a:spLocks noChangeArrowheads="1"/>
            </p:cNvSpPr>
            <p:nvPr/>
          </p:nvSpPr>
          <p:spPr bwMode="auto">
            <a:xfrm>
              <a:off x="4683095" y="2495536"/>
              <a:ext cx="874712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Professional</a:t>
              </a:r>
              <a:endParaRPr lang="nl-NL">
                <a:cs typeface="Arial" charset="0"/>
              </a:endParaRPr>
            </a:p>
          </p:txBody>
        </p:sp>
        <p:sp>
          <p:nvSpPr>
            <p:cNvPr id="19621" name="Rectangle 280"/>
            <p:cNvSpPr>
              <a:spLocks noChangeArrowheads="1"/>
            </p:cNvSpPr>
            <p:nvPr/>
          </p:nvSpPr>
          <p:spPr bwMode="auto">
            <a:xfrm>
              <a:off x="4932332" y="2665399"/>
              <a:ext cx="334962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org.</a:t>
              </a:r>
              <a:endParaRPr lang="nl-NL">
                <a:cs typeface="Arial" charset="0"/>
              </a:endParaRPr>
            </a:p>
          </p:txBody>
        </p:sp>
        <p:grpSp>
          <p:nvGrpSpPr>
            <p:cNvPr id="19622" name="Group 283"/>
            <p:cNvGrpSpPr>
              <a:grpSpLocks/>
            </p:cNvGrpSpPr>
            <p:nvPr/>
          </p:nvGrpSpPr>
          <p:grpSpPr bwMode="auto">
            <a:xfrm>
              <a:off x="5856257" y="2035161"/>
              <a:ext cx="935037" cy="465138"/>
              <a:chOff x="3689" y="1417"/>
              <a:chExt cx="589" cy="293"/>
            </a:xfrm>
          </p:grpSpPr>
          <p:sp>
            <p:nvSpPr>
              <p:cNvPr id="299" name="Oval 281"/>
              <p:cNvSpPr>
                <a:spLocks noChangeArrowheads="1"/>
              </p:cNvSpPr>
              <p:nvPr/>
            </p:nvSpPr>
            <p:spPr bwMode="auto">
              <a:xfrm>
                <a:off x="3689" y="1417"/>
                <a:ext cx="589" cy="29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  <p:sp>
            <p:nvSpPr>
              <p:cNvPr id="300" name="Oval 282"/>
              <p:cNvSpPr>
                <a:spLocks noChangeArrowheads="1"/>
              </p:cNvSpPr>
              <p:nvPr/>
            </p:nvSpPr>
            <p:spPr bwMode="auto">
              <a:xfrm>
                <a:off x="3689" y="1417"/>
                <a:ext cx="589" cy="29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</p:grpSp>
        <p:sp>
          <p:nvSpPr>
            <p:cNvPr id="19623" name="Rectangle 284"/>
            <p:cNvSpPr>
              <a:spLocks noChangeArrowheads="1"/>
            </p:cNvSpPr>
            <p:nvPr/>
          </p:nvSpPr>
          <p:spPr bwMode="auto">
            <a:xfrm>
              <a:off x="6045170" y="2098661"/>
              <a:ext cx="668337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Local gvt</a:t>
              </a:r>
              <a:endParaRPr lang="nl-NL">
                <a:cs typeface="Arial" charset="0"/>
              </a:endParaRPr>
            </a:p>
          </p:txBody>
        </p:sp>
        <p:sp>
          <p:nvSpPr>
            <p:cNvPr id="19624" name="Rectangle 285"/>
            <p:cNvSpPr>
              <a:spLocks noChangeArrowheads="1"/>
            </p:cNvSpPr>
            <p:nvPr/>
          </p:nvSpPr>
          <p:spPr bwMode="auto">
            <a:xfrm>
              <a:off x="5949920" y="2265349"/>
              <a:ext cx="873125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associations</a:t>
              </a:r>
              <a:endParaRPr lang="nl-NL">
                <a:cs typeface="Arial" charset="0"/>
              </a:endParaRPr>
            </a:p>
          </p:txBody>
        </p:sp>
        <p:grpSp>
          <p:nvGrpSpPr>
            <p:cNvPr id="19625" name="Group 288"/>
            <p:cNvGrpSpPr>
              <a:grpSpLocks/>
            </p:cNvGrpSpPr>
            <p:nvPr/>
          </p:nvGrpSpPr>
          <p:grpSpPr bwMode="auto">
            <a:xfrm>
              <a:off x="6791295" y="2566974"/>
              <a:ext cx="933450" cy="466725"/>
              <a:chOff x="4278" y="1752"/>
              <a:chExt cx="588" cy="294"/>
            </a:xfrm>
          </p:grpSpPr>
          <p:sp>
            <p:nvSpPr>
              <p:cNvPr id="19745" name="Oval 286"/>
              <p:cNvSpPr>
                <a:spLocks noChangeArrowheads="1"/>
              </p:cNvSpPr>
              <p:nvPr/>
            </p:nvSpPr>
            <p:spPr bwMode="auto">
              <a:xfrm>
                <a:off x="4278" y="1752"/>
                <a:ext cx="588" cy="294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98" name="Oval 287"/>
              <p:cNvSpPr>
                <a:spLocks noChangeArrowheads="1"/>
              </p:cNvSpPr>
              <p:nvPr/>
            </p:nvSpPr>
            <p:spPr bwMode="auto">
              <a:xfrm>
                <a:off x="4278" y="1752"/>
                <a:ext cx="588" cy="29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</p:grpSp>
        <p:sp>
          <p:nvSpPr>
            <p:cNvPr id="19626" name="Rectangle 289"/>
            <p:cNvSpPr>
              <a:spLocks noChangeArrowheads="1"/>
            </p:cNvSpPr>
            <p:nvPr/>
          </p:nvSpPr>
          <p:spPr bwMode="auto">
            <a:xfrm>
              <a:off x="6964332" y="2713024"/>
              <a:ext cx="706437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Programs</a:t>
              </a:r>
              <a:endParaRPr lang="nl-NL">
                <a:cs typeface="Arial" charset="0"/>
              </a:endParaRPr>
            </a:p>
          </p:txBody>
        </p:sp>
        <p:grpSp>
          <p:nvGrpSpPr>
            <p:cNvPr id="19627" name="Group 292"/>
            <p:cNvGrpSpPr>
              <a:grpSpLocks/>
            </p:cNvGrpSpPr>
            <p:nvPr/>
          </p:nvGrpSpPr>
          <p:grpSpPr bwMode="auto">
            <a:xfrm>
              <a:off x="7259607" y="3432161"/>
              <a:ext cx="933450" cy="465138"/>
              <a:chOff x="4573" y="2297"/>
              <a:chExt cx="588" cy="293"/>
            </a:xfrm>
          </p:grpSpPr>
          <p:sp>
            <p:nvSpPr>
              <p:cNvPr id="19743" name="Oval 290"/>
              <p:cNvSpPr>
                <a:spLocks noChangeArrowheads="1"/>
              </p:cNvSpPr>
              <p:nvPr/>
            </p:nvSpPr>
            <p:spPr bwMode="auto">
              <a:xfrm>
                <a:off x="4573" y="2297"/>
                <a:ext cx="588" cy="293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96" name="Oval 291"/>
              <p:cNvSpPr>
                <a:spLocks noChangeArrowheads="1"/>
              </p:cNvSpPr>
              <p:nvPr/>
            </p:nvSpPr>
            <p:spPr bwMode="auto">
              <a:xfrm>
                <a:off x="4573" y="2297"/>
                <a:ext cx="588" cy="29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</p:grpSp>
        <p:sp>
          <p:nvSpPr>
            <p:cNvPr id="19628" name="Rectangle 293"/>
            <p:cNvSpPr>
              <a:spLocks noChangeArrowheads="1"/>
            </p:cNvSpPr>
            <p:nvPr/>
          </p:nvSpPr>
          <p:spPr bwMode="auto">
            <a:xfrm>
              <a:off x="7385020" y="3578211"/>
              <a:ext cx="804862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Central gvt</a:t>
              </a:r>
              <a:endParaRPr lang="nl-NL">
                <a:cs typeface="Arial" charset="0"/>
              </a:endParaRPr>
            </a:p>
          </p:txBody>
        </p:sp>
        <p:grpSp>
          <p:nvGrpSpPr>
            <p:cNvPr id="19629" name="Group 300"/>
            <p:cNvGrpSpPr>
              <a:grpSpLocks/>
            </p:cNvGrpSpPr>
            <p:nvPr/>
          </p:nvGrpSpPr>
          <p:grpSpPr bwMode="auto">
            <a:xfrm>
              <a:off x="8126382" y="3165461"/>
              <a:ext cx="633412" cy="265113"/>
              <a:chOff x="5119" y="2129"/>
              <a:chExt cx="399" cy="167"/>
            </a:xfrm>
          </p:grpSpPr>
          <p:sp>
            <p:nvSpPr>
              <p:cNvPr id="19741" name="Oval 298"/>
              <p:cNvSpPr>
                <a:spLocks noChangeArrowheads="1"/>
              </p:cNvSpPr>
              <p:nvPr/>
            </p:nvSpPr>
            <p:spPr bwMode="auto">
              <a:xfrm>
                <a:off x="5119" y="2129"/>
                <a:ext cx="399" cy="167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92" name="Oval 299"/>
              <p:cNvSpPr>
                <a:spLocks noChangeArrowheads="1"/>
              </p:cNvSpPr>
              <p:nvPr/>
            </p:nvSpPr>
            <p:spPr bwMode="auto">
              <a:xfrm>
                <a:off x="5119" y="2129"/>
                <a:ext cx="399" cy="16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</p:grpSp>
        <p:sp>
          <p:nvSpPr>
            <p:cNvPr id="19630" name="Rectangle 301"/>
            <p:cNvSpPr>
              <a:spLocks noChangeArrowheads="1"/>
            </p:cNvSpPr>
            <p:nvPr/>
          </p:nvSpPr>
          <p:spPr bwMode="auto">
            <a:xfrm>
              <a:off x="8321645" y="3211499"/>
              <a:ext cx="333375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BZK</a:t>
              </a:r>
              <a:endParaRPr lang="nl-NL">
                <a:cs typeface="Arial" charset="0"/>
              </a:endParaRPr>
            </a:p>
          </p:txBody>
        </p:sp>
        <p:grpSp>
          <p:nvGrpSpPr>
            <p:cNvPr id="19631" name="Group 304"/>
            <p:cNvGrpSpPr>
              <a:grpSpLocks/>
            </p:cNvGrpSpPr>
            <p:nvPr/>
          </p:nvGrpSpPr>
          <p:grpSpPr bwMode="auto">
            <a:xfrm>
              <a:off x="8126382" y="3895711"/>
              <a:ext cx="633412" cy="266700"/>
              <a:chOff x="5119" y="2589"/>
              <a:chExt cx="399" cy="168"/>
            </a:xfrm>
          </p:grpSpPr>
          <p:sp>
            <p:nvSpPr>
              <p:cNvPr id="19739" name="Oval 302"/>
              <p:cNvSpPr>
                <a:spLocks noChangeArrowheads="1"/>
              </p:cNvSpPr>
              <p:nvPr/>
            </p:nvSpPr>
            <p:spPr bwMode="auto">
              <a:xfrm>
                <a:off x="5119" y="2589"/>
                <a:ext cx="399" cy="168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90" name="Oval 303"/>
              <p:cNvSpPr>
                <a:spLocks noChangeArrowheads="1"/>
              </p:cNvSpPr>
              <p:nvPr/>
            </p:nvSpPr>
            <p:spPr bwMode="auto">
              <a:xfrm>
                <a:off x="5119" y="2589"/>
                <a:ext cx="399" cy="16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</p:grpSp>
        <p:sp>
          <p:nvSpPr>
            <p:cNvPr id="187" name="Rectangle 305"/>
            <p:cNvSpPr>
              <a:spLocks noChangeArrowheads="1"/>
            </p:cNvSpPr>
            <p:nvPr/>
          </p:nvSpPr>
          <p:spPr bwMode="auto">
            <a:xfrm>
              <a:off x="8197875" y="3943329"/>
              <a:ext cx="485778" cy="169862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nl-NL" sz="1100" dirty="0" err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Gemnet</a:t>
              </a:r>
              <a:endParaRPr lang="nl-NL" sz="1100" dirty="0">
                <a:solidFill>
                  <a:srgbClr val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grpSp>
          <p:nvGrpSpPr>
            <p:cNvPr id="19633" name="Group 308"/>
            <p:cNvGrpSpPr>
              <a:grpSpLocks/>
            </p:cNvGrpSpPr>
            <p:nvPr/>
          </p:nvGrpSpPr>
          <p:grpSpPr bwMode="auto">
            <a:xfrm>
              <a:off x="7793007" y="2168511"/>
              <a:ext cx="635000" cy="265113"/>
              <a:chOff x="4909" y="1501"/>
              <a:chExt cx="400" cy="167"/>
            </a:xfrm>
          </p:grpSpPr>
          <p:sp>
            <p:nvSpPr>
              <p:cNvPr id="19737" name="Oval 306"/>
              <p:cNvSpPr>
                <a:spLocks noChangeArrowheads="1"/>
              </p:cNvSpPr>
              <p:nvPr/>
            </p:nvSpPr>
            <p:spPr bwMode="auto">
              <a:xfrm>
                <a:off x="4909" y="1501"/>
                <a:ext cx="400" cy="167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88" name="Oval 307"/>
              <p:cNvSpPr>
                <a:spLocks noChangeArrowheads="1"/>
              </p:cNvSpPr>
              <p:nvPr/>
            </p:nvSpPr>
            <p:spPr bwMode="auto">
              <a:xfrm>
                <a:off x="4909" y="1501"/>
                <a:ext cx="400" cy="16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</p:grpSp>
        <p:sp>
          <p:nvSpPr>
            <p:cNvPr id="19634" name="Rectangle 309"/>
            <p:cNvSpPr>
              <a:spLocks noChangeArrowheads="1"/>
            </p:cNvSpPr>
            <p:nvPr/>
          </p:nvSpPr>
          <p:spPr bwMode="auto">
            <a:xfrm>
              <a:off x="7931120" y="2214549"/>
              <a:ext cx="457200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EGEM</a:t>
              </a:r>
              <a:endParaRPr lang="nl-NL">
                <a:cs typeface="Arial" charset="0"/>
              </a:endParaRPr>
            </a:p>
          </p:txBody>
        </p:sp>
        <p:grpSp>
          <p:nvGrpSpPr>
            <p:cNvPr id="19635" name="Group 312"/>
            <p:cNvGrpSpPr>
              <a:grpSpLocks/>
            </p:cNvGrpSpPr>
            <p:nvPr/>
          </p:nvGrpSpPr>
          <p:grpSpPr bwMode="auto">
            <a:xfrm>
              <a:off x="7926356" y="2566974"/>
              <a:ext cx="1074799" cy="576274"/>
              <a:chOff x="4993" y="1752"/>
              <a:chExt cx="399" cy="167"/>
            </a:xfrm>
          </p:grpSpPr>
          <p:sp>
            <p:nvSpPr>
              <p:cNvPr id="19735" name="Oval 310"/>
              <p:cNvSpPr>
                <a:spLocks noChangeArrowheads="1"/>
              </p:cNvSpPr>
              <p:nvPr/>
            </p:nvSpPr>
            <p:spPr bwMode="auto">
              <a:xfrm>
                <a:off x="4993" y="1752"/>
                <a:ext cx="399" cy="167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86" name="Oval 311"/>
              <p:cNvSpPr>
                <a:spLocks noChangeArrowheads="1"/>
              </p:cNvSpPr>
              <p:nvPr/>
            </p:nvSpPr>
            <p:spPr bwMode="auto">
              <a:xfrm>
                <a:off x="4993" y="1752"/>
                <a:ext cx="399" cy="16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</p:grpSp>
        <p:grpSp>
          <p:nvGrpSpPr>
            <p:cNvPr id="19636" name="Group 316"/>
            <p:cNvGrpSpPr>
              <a:grpSpLocks/>
            </p:cNvGrpSpPr>
            <p:nvPr/>
          </p:nvGrpSpPr>
          <p:grpSpPr bwMode="auto">
            <a:xfrm>
              <a:off x="7324695" y="1901811"/>
              <a:ext cx="635000" cy="265113"/>
              <a:chOff x="4614" y="1333"/>
              <a:chExt cx="400" cy="167"/>
            </a:xfrm>
          </p:grpSpPr>
          <p:sp>
            <p:nvSpPr>
              <p:cNvPr id="19733" name="Oval 314"/>
              <p:cNvSpPr>
                <a:spLocks noChangeArrowheads="1"/>
              </p:cNvSpPr>
              <p:nvPr/>
            </p:nvSpPr>
            <p:spPr bwMode="auto">
              <a:xfrm>
                <a:off x="4614" y="1333"/>
                <a:ext cx="400" cy="167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84" name="Oval 315"/>
              <p:cNvSpPr>
                <a:spLocks noChangeArrowheads="1"/>
              </p:cNvSpPr>
              <p:nvPr/>
            </p:nvSpPr>
            <p:spPr bwMode="auto">
              <a:xfrm>
                <a:off x="4614" y="1333"/>
                <a:ext cx="400" cy="16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</p:grpSp>
        <p:sp>
          <p:nvSpPr>
            <p:cNvPr id="19637" name="Rectangle 317"/>
            <p:cNvSpPr>
              <a:spLocks noChangeArrowheads="1"/>
            </p:cNvSpPr>
            <p:nvPr/>
          </p:nvSpPr>
          <p:spPr bwMode="auto">
            <a:xfrm>
              <a:off x="7486620" y="1947849"/>
              <a:ext cx="404812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ICTU</a:t>
              </a:r>
              <a:endParaRPr lang="nl-NL">
                <a:cs typeface="Arial" charset="0"/>
              </a:endParaRPr>
            </a:p>
          </p:txBody>
        </p:sp>
        <p:grpSp>
          <p:nvGrpSpPr>
            <p:cNvPr id="19638" name="Group 320"/>
            <p:cNvGrpSpPr>
              <a:grpSpLocks/>
            </p:cNvGrpSpPr>
            <p:nvPr/>
          </p:nvGrpSpPr>
          <p:grpSpPr bwMode="auto">
            <a:xfrm>
              <a:off x="5322857" y="1701786"/>
              <a:ext cx="633412" cy="265113"/>
              <a:chOff x="3353" y="1207"/>
              <a:chExt cx="399" cy="167"/>
            </a:xfrm>
          </p:grpSpPr>
          <p:sp>
            <p:nvSpPr>
              <p:cNvPr id="281" name="Oval 318"/>
              <p:cNvSpPr>
                <a:spLocks noChangeArrowheads="1"/>
              </p:cNvSpPr>
              <p:nvPr/>
            </p:nvSpPr>
            <p:spPr bwMode="auto">
              <a:xfrm>
                <a:off x="3353" y="1207"/>
                <a:ext cx="399" cy="16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  <p:sp>
            <p:nvSpPr>
              <p:cNvPr id="282" name="Oval 319"/>
              <p:cNvSpPr>
                <a:spLocks noChangeArrowheads="1"/>
              </p:cNvSpPr>
              <p:nvPr/>
            </p:nvSpPr>
            <p:spPr bwMode="auto">
              <a:xfrm>
                <a:off x="3353" y="1207"/>
                <a:ext cx="399" cy="16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</p:grpSp>
        <p:sp>
          <p:nvSpPr>
            <p:cNvPr id="19639" name="Rectangle 321"/>
            <p:cNvSpPr>
              <a:spLocks noChangeArrowheads="1"/>
            </p:cNvSpPr>
            <p:nvPr/>
          </p:nvSpPr>
          <p:spPr bwMode="auto">
            <a:xfrm>
              <a:off x="5503832" y="1749411"/>
              <a:ext cx="360362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VNG</a:t>
              </a:r>
              <a:endParaRPr lang="nl-NL">
                <a:cs typeface="Arial" charset="0"/>
              </a:endParaRPr>
            </a:p>
          </p:txBody>
        </p:sp>
        <p:grpSp>
          <p:nvGrpSpPr>
            <p:cNvPr id="19640" name="Group 324"/>
            <p:cNvGrpSpPr>
              <a:grpSpLocks/>
            </p:cNvGrpSpPr>
            <p:nvPr/>
          </p:nvGrpSpPr>
          <p:grpSpPr bwMode="auto">
            <a:xfrm>
              <a:off x="5991195" y="1436674"/>
              <a:ext cx="633412" cy="265113"/>
              <a:chOff x="3774" y="1040"/>
              <a:chExt cx="399" cy="167"/>
            </a:xfrm>
          </p:grpSpPr>
          <p:sp>
            <p:nvSpPr>
              <p:cNvPr id="19729" name="Oval 322"/>
              <p:cNvSpPr>
                <a:spLocks noChangeArrowheads="1"/>
              </p:cNvSpPr>
              <p:nvPr/>
            </p:nvSpPr>
            <p:spPr bwMode="auto">
              <a:xfrm>
                <a:off x="3774" y="1040"/>
                <a:ext cx="399" cy="167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80" name="Oval 323"/>
              <p:cNvSpPr>
                <a:spLocks noChangeArrowheads="1"/>
              </p:cNvSpPr>
              <p:nvPr/>
            </p:nvSpPr>
            <p:spPr bwMode="auto">
              <a:xfrm>
                <a:off x="3774" y="1040"/>
                <a:ext cx="399" cy="16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</p:grpSp>
        <p:sp>
          <p:nvSpPr>
            <p:cNvPr id="19641" name="Rectangle 325"/>
            <p:cNvSpPr>
              <a:spLocks noChangeArrowheads="1"/>
            </p:cNvSpPr>
            <p:nvPr/>
          </p:nvSpPr>
          <p:spPr bwMode="auto">
            <a:xfrm>
              <a:off x="6192807" y="1482711"/>
              <a:ext cx="315912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IPO</a:t>
              </a:r>
              <a:endParaRPr lang="nl-NL">
                <a:cs typeface="Arial" charset="0"/>
              </a:endParaRPr>
            </a:p>
          </p:txBody>
        </p:sp>
        <p:grpSp>
          <p:nvGrpSpPr>
            <p:cNvPr id="19642" name="Group 328"/>
            <p:cNvGrpSpPr>
              <a:grpSpLocks/>
            </p:cNvGrpSpPr>
            <p:nvPr/>
          </p:nvGrpSpPr>
          <p:grpSpPr bwMode="auto">
            <a:xfrm>
              <a:off x="6657945" y="1635111"/>
              <a:ext cx="635000" cy="266700"/>
              <a:chOff x="4194" y="1165"/>
              <a:chExt cx="400" cy="168"/>
            </a:xfrm>
          </p:grpSpPr>
          <p:sp>
            <p:nvSpPr>
              <p:cNvPr id="19727" name="Oval 326"/>
              <p:cNvSpPr>
                <a:spLocks noChangeArrowheads="1"/>
              </p:cNvSpPr>
              <p:nvPr/>
            </p:nvSpPr>
            <p:spPr bwMode="auto">
              <a:xfrm>
                <a:off x="4194" y="1165"/>
                <a:ext cx="400" cy="168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78" name="Oval 327"/>
              <p:cNvSpPr>
                <a:spLocks noChangeArrowheads="1"/>
              </p:cNvSpPr>
              <p:nvPr/>
            </p:nvSpPr>
            <p:spPr bwMode="auto">
              <a:xfrm>
                <a:off x="4194" y="1165"/>
                <a:ext cx="400" cy="16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</p:grpSp>
        <p:sp>
          <p:nvSpPr>
            <p:cNvPr id="19643" name="Rectangle 329"/>
            <p:cNvSpPr>
              <a:spLocks noChangeArrowheads="1"/>
            </p:cNvSpPr>
            <p:nvPr/>
          </p:nvSpPr>
          <p:spPr bwMode="auto">
            <a:xfrm>
              <a:off x="6823045" y="1682736"/>
              <a:ext cx="396875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UVW</a:t>
              </a:r>
              <a:endParaRPr lang="nl-NL">
                <a:cs typeface="Arial" charset="0"/>
              </a:endParaRPr>
            </a:p>
          </p:txBody>
        </p:sp>
        <p:grpSp>
          <p:nvGrpSpPr>
            <p:cNvPr id="19644" name="Group 332"/>
            <p:cNvGrpSpPr>
              <a:grpSpLocks/>
            </p:cNvGrpSpPr>
            <p:nvPr/>
          </p:nvGrpSpPr>
          <p:grpSpPr bwMode="auto">
            <a:xfrm>
              <a:off x="3721070" y="2566974"/>
              <a:ext cx="633412" cy="265113"/>
              <a:chOff x="2344" y="1752"/>
              <a:chExt cx="399" cy="167"/>
            </a:xfrm>
          </p:grpSpPr>
          <p:sp>
            <p:nvSpPr>
              <p:cNvPr id="19725" name="Oval 330"/>
              <p:cNvSpPr>
                <a:spLocks noChangeArrowheads="1"/>
              </p:cNvSpPr>
              <p:nvPr/>
            </p:nvSpPr>
            <p:spPr bwMode="auto">
              <a:xfrm>
                <a:off x="2344" y="1752"/>
                <a:ext cx="399" cy="167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76" name="Oval 331"/>
              <p:cNvSpPr>
                <a:spLocks noChangeArrowheads="1"/>
              </p:cNvSpPr>
              <p:nvPr/>
            </p:nvSpPr>
            <p:spPr bwMode="auto">
              <a:xfrm>
                <a:off x="2344" y="1752"/>
                <a:ext cx="399" cy="16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</p:grpSp>
        <p:sp>
          <p:nvSpPr>
            <p:cNvPr id="19645" name="Rectangle 333"/>
            <p:cNvSpPr>
              <a:spLocks noChangeArrowheads="1"/>
            </p:cNvSpPr>
            <p:nvPr/>
          </p:nvSpPr>
          <p:spPr bwMode="auto">
            <a:xfrm>
              <a:off x="3906808" y="2613011"/>
              <a:ext cx="366712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FAMO</a:t>
              </a:r>
              <a:endParaRPr lang="nl-NL">
                <a:cs typeface="Arial" charset="0"/>
              </a:endParaRPr>
            </a:p>
          </p:txBody>
        </p:sp>
        <p:grpSp>
          <p:nvGrpSpPr>
            <p:cNvPr id="19646" name="Group 336"/>
            <p:cNvGrpSpPr>
              <a:grpSpLocks/>
            </p:cNvGrpSpPr>
            <p:nvPr/>
          </p:nvGrpSpPr>
          <p:grpSpPr bwMode="auto">
            <a:xfrm>
              <a:off x="4052858" y="2168511"/>
              <a:ext cx="635000" cy="265113"/>
              <a:chOff x="2553" y="1501"/>
              <a:chExt cx="400" cy="167"/>
            </a:xfrm>
          </p:grpSpPr>
          <p:sp>
            <p:nvSpPr>
              <p:cNvPr id="273" name="Oval 334"/>
              <p:cNvSpPr>
                <a:spLocks noChangeArrowheads="1"/>
              </p:cNvSpPr>
              <p:nvPr/>
            </p:nvSpPr>
            <p:spPr bwMode="auto">
              <a:xfrm>
                <a:off x="2553" y="1501"/>
                <a:ext cx="400" cy="16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  <p:sp>
            <p:nvSpPr>
              <p:cNvPr id="274" name="Oval 335"/>
              <p:cNvSpPr>
                <a:spLocks noChangeArrowheads="1"/>
              </p:cNvSpPr>
              <p:nvPr/>
            </p:nvSpPr>
            <p:spPr bwMode="auto">
              <a:xfrm>
                <a:off x="2553" y="1501"/>
                <a:ext cx="400" cy="16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</p:grpSp>
        <p:sp>
          <p:nvSpPr>
            <p:cNvPr id="19647" name="Rectangle 337"/>
            <p:cNvSpPr>
              <a:spLocks noChangeArrowheads="1"/>
            </p:cNvSpPr>
            <p:nvPr/>
          </p:nvSpPr>
          <p:spPr bwMode="auto">
            <a:xfrm>
              <a:off x="4241770" y="2214549"/>
              <a:ext cx="344487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VGS</a:t>
              </a:r>
              <a:endParaRPr lang="nl-NL">
                <a:cs typeface="Arial" charset="0"/>
              </a:endParaRPr>
            </a:p>
          </p:txBody>
        </p:sp>
        <p:grpSp>
          <p:nvGrpSpPr>
            <p:cNvPr id="19648" name="Group 340"/>
            <p:cNvGrpSpPr>
              <a:grpSpLocks/>
            </p:cNvGrpSpPr>
            <p:nvPr/>
          </p:nvGrpSpPr>
          <p:grpSpPr bwMode="auto">
            <a:xfrm>
              <a:off x="4454495" y="1835136"/>
              <a:ext cx="635000" cy="265113"/>
              <a:chOff x="2806" y="1291"/>
              <a:chExt cx="400" cy="167"/>
            </a:xfrm>
          </p:grpSpPr>
          <p:sp>
            <p:nvSpPr>
              <p:cNvPr id="19721" name="Oval 338"/>
              <p:cNvSpPr>
                <a:spLocks noChangeArrowheads="1"/>
              </p:cNvSpPr>
              <p:nvPr/>
            </p:nvSpPr>
            <p:spPr bwMode="auto">
              <a:xfrm>
                <a:off x="2806" y="1291"/>
                <a:ext cx="400" cy="167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72" name="Oval 339"/>
              <p:cNvSpPr>
                <a:spLocks noChangeArrowheads="1"/>
              </p:cNvSpPr>
              <p:nvPr/>
            </p:nvSpPr>
            <p:spPr bwMode="auto">
              <a:xfrm>
                <a:off x="2806" y="1291"/>
                <a:ext cx="400" cy="16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</p:grpSp>
        <p:sp>
          <p:nvSpPr>
            <p:cNvPr id="19649" name="Rectangle 341"/>
            <p:cNvSpPr>
              <a:spLocks noChangeArrowheads="1"/>
            </p:cNvSpPr>
            <p:nvPr/>
          </p:nvSpPr>
          <p:spPr bwMode="auto">
            <a:xfrm>
              <a:off x="4614832" y="1881174"/>
              <a:ext cx="409575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VIAG</a:t>
              </a:r>
              <a:endParaRPr lang="nl-NL">
                <a:cs typeface="Arial" charset="0"/>
              </a:endParaRPr>
            </a:p>
          </p:txBody>
        </p:sp>
        <p:grpSp>
          <p:nvGrpSpPr>
            <p:cNvPr id="19650" name="Group 344"/>
            <p:cNvGrpSpPr>
              <a:grpSpLocks/>
            </p:cNvGrpSpPr>
            <p:nvPr/>
          </p:nvGrpSpPr>
          <p:grpSpPr bwMode="auto">
            <a:xfrm>
              <a:off x="7324695" y="4562461"/>
              <a:ext cx="935037" cy="465138"/>
              <a:chOff x="4614" y="3009"/>
              <a:chExt cx="589" cy="293"/>
            </a:xfrm>
          </p:grpSpPr>
          <p:sp>
            <p:nvSpPr>
              <p:cNvPr id="19719" name="Oval 342"/>
              <p:cNvSpPr>
                <a:spLocks noChangeArrowheads="1"/>
              </p:cNvSpPr>
              <p:nvPr/>
            </p:nvSpPr>
            <p:spPr bwMode="auto">
              <a:xfrm>
                <a:off x="4614" y="3009"/>
                <a:ext cx="589" cy="293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70" name="Oval 343"/>
              <p:cNvSpPr>
                <a:spLocks noChangeArrowheads="1"/>
              </p:cNvSpPr>
              <p:nvPr/>
            </p:nvSpPr>
            <p:spPr bwMode="auto">
              <a:xfrm>
                <a:off x="4614" y="3009"/>
                <a:ext cx="589" cy="29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</p:grpSp>
        <p:sp>
          <p:nvSpPr>
            <p:cNvPr id="19651" name="Rectangle 345"/>
            <p:cNvSpPr>
              <a:spLocks noChangeArrowheads="1"/>
            </p:cNvSpPr>
            <p:nvPr/>
          </p:nvSpPr>
          <p:spPr bwMode="auto">
            <a:xfrm>
              <a:off x="7510432" y="4708511"/>
              <a:ext cx="679450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Microsoft</a:t>
              </a:r>
              <a:endParaRPr lang="nl-NL">
                <a:cs typeface="Arial" charset="0"/>
              </a:endParaRPr>
            </a:p>
          </p:txBody>
        </p:sp>
        <p:grpSp>
          <p:nvGrpSpPr>
            <p:cNvPr id="19652" name="Group 348"/>
            <p:cNvGrpSpPr>
              <a:grpSpLocks/>
            </p:cNvGrpSpPr>
            <p:nvPr/>
          </p:nvGrpSpPr>
          <p:grpSpPr bwMode="auto">
            <a:xfrm>
              <a:off x="7459632" y="5160949"/>
              <a:ext cx="933450" cy="465138"/>
              <a:chOff x="4699" y="3386"/>
              <a:chExt cx="588" cy="293"/>
            </a:xfrm>
          </p:grpSpPr>
          <p:sp>
            <p:nvSpPr>
              <p:cNvPr id="19717" name="Oval 346"/>
              <p:cNvSpPr>
                <a:spLocks noChangeArrowheads="1"/>
              </p:cNvSpPr>
              <p:nvPr/>
            </p:nvSpPr>
            <p:spPr bwMode="auto">
              <a:xfrm>
                <a:off x="4699" y="3386"/>
                <a:ext cx="588" cy="293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68" name="Oval 347"/>
              <p:cNvSpPr>
                <a:spLocks noChangeArrowheads="1"/>
              </p:cNvSpPr>
              <p:nvPr/>
            </p:nvSpPr>
            <p:spPr bwMode="auto">
              <a:xfrm>
                <a:off x="4699" y="3386"/>
                <a:ext cx="588" cy="29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</p:grpSp>
        <p:sp>
          <p:nvSpPr>
            <p:cNvPr id="19653" name="Rectangle 349"/>
            <p:cNvSpPr>
              <a:spLocks noChangeArrowheads="1"/>
            </p:cNvSpPr>
            <p:nvPr/>
          </p:nvSpPr>
          <p:spPr bwMode="auto">
            <a:xfrm>
              <a:off x="7727920" y="5306999"/>
              <a:ext cx="495300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Oracle</a:t>
              </a:r>
              <a:endParaRPr lang="nl-NL">
                <a:cs typeface="Arial" charset="0"/>
              </a:endParaRPr>
            </a:p>
          </p:txBody>
        </p:sp>
        <p:grpSp>
          <p:nvGrpSpPr>
            <p:cNvPr id="19654" name="Group 352"/>
            <p:cNvGrpSpPr>
              <a:grpSpLocks/>
            </p:cNvGrpSpPr>
            <p:nvPr/>
          </p:nvGrpSpPr>
          <p:grpSpPr bwMode="auto">
            <a:xfrm>
              <a:off x="6991320" y="5826111"/>
              <a:ext cx="935037" cy="465138"/>
              <a:chOff x="4404" y="3805"/>
              <a:chExt cx="589" cy="293"/>
            </a:xfrm>
          </p:grpSpPr>
          <p:sp>
            <p:nvSpPr>
              <p:cNvPr id="19715" name="Oval 350"/>
              <p:cNvSpPr>
                <a:spLocks noChangeArrowheads="1"/>
              </p:cNvSpPr>
              <p:nvPr/>
            </p:nvSpPr>
            <p:spPr bwMode="auto">
              <a:xfrm>
                <a:off x="4404" y="3805"/>
                <a:ext cx="589" cy="293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66" name="Oval 351"/>
              <p:cNvSpPr>
                <a:spLocks noChangeArrowheads="1"/>
              </p:cNvSpPr>
              <p:nvPr/>
            </p:nvSpPr>
            <p:spPr bwMode="auto">
              <a:xfrm>
                <a:off x="4404" y="3805"/>
                <a:ext cx="589" cy="29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</p:grpSp>
        <p:sp>
          <p:nvSpPr>
            <p:cNvPr id="19655" name="Rectangle 353"/>
            <p:cNvSpPr>
              <a:spLocks noChangeArrowheads="1"/>
            </p:cNvSpPr>
            <p:nvPr/>
          </p:nvSpPr>
          <p:spPr bwMode="auto">
            <a:xfrm>
              <a:off x="7337395" y="5972161"/>
              <a:ext cx="327025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SAP</a:t>
              </a:r>
              <a:endParaRPr lang="nl-NL">
                <a:cs typeface="Arial" charset="0"/>
              </a:endParaRPr>
            </a:p>
          </p:txBody>
        </p:sp>
        <p:grpSp>
          <p:nvGrpSpPr>
            <p:cNvPr id="19656" name="Group 356"/>
            <p:cNvGrpSpPr>
              <a:grpSpLocks/>
            </p:cNvGrpSpPr>
            <p:nvPr/>
          </p:nvGrpSpPr>
          <p:grpSpPr bwMode="auto">
            <a:xfrm>
              <a:off x="5856257" y="5891199"/>
              <a:ext cx="935037" cy="466725"/>
              <a:chOff x="3689" y="3846"/>
              <a:chExt cx="589" cy="294"/>
            </a:xfrm>
          </p:grpSpPr>
          <p:sp>
            <p:nvSpPr>
              <p:cNvPr id="19713" name="Oval 354"/>
              <p:cNvSpPr>
                <a:spLocks noChangeArrowheads="1"/>
              </p:cNvSpPr>
              <p:nvPr/>
            </p:nvSpPr>
            <p:spPr bwMode="auto">
              <a:xfrm>
                <a:off x="3689" y="3846"/>
                <a:ext cx="589" cy="294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64" name="Oval 355"/>
              <p:cNvSpPr>
                <a:spLocks noChangeArrowheads="1"/>
              </p:cNvSpPr>
              <p:nvPr/>
            </p:nvSpPr>
            <p:spPr bwMode="auto">
              <a:xfrm>
                <a:off x="3689" y="3846"/>
                <a:ext cx="589" cy="29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</p:grpSp>
        <p:sp>
          <p:nvSpPr>
            <p:cNvPr id="19657" name="Rectangle 357"/>
            <p:cNvSpPr>
              <a:spLocks noChangeArrowheads="1"/>
            </p:cNvSpPr>
            <p:nvPr/>
          </p:nvSpPr>
          <p:spPr bwMode="auto">
            <a:xfrm>
              <a:off x="6202332" y="6038836"/>
              <a:ext cx="333375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IBM</a:t>
              </a:r>
              <a:endParaRPr lang="nl-NL">
                <a:cs typeface="Arial" charset="0"/>
              </a:endParaRPr>
            </a:p>
          </p:txBody>
        </p:sp>
        <p:grpSp>
          <p:nvGrpSpPr>
            <p:cNvPr id="19658" name="Group 360"/>
            <p:cNvGrpSpPr>
              <a:grpSpLocks/>
            </p:cNvGrpSpPr>
            <p:nvPr/>
          </p:nvGrpSpPr>
          <p:grpSpPr bwMode="auto">
            <a:xfrm>
              <a:off x="4989482" y="5292711"/>
              <a:ext cx="935037" cy="466725"/>
              <a:chOff x="3143" y="3469"/>
              <a:chExt cx="589" cy="294"/>
            </a:xfrm>
          </p:grpSpPr>
          <p:sp>
            <p:nvSpPr>
              <p:cNvPr id="19711" name="Oval 358"/>
              <p:cNvSpPr>
                <a:spLocks noChangeArrowheads="1"/>
              </p:cNvSpPr>
              <p:nvPr/>
            </p:nvSpPr>
            <p:spPr bwMode="auto">
              <a:xfrm>
                <a:off x="3143" y="3469"/>
                <a:ext cx="589" cy="294"/>
              </a:xfrm>
              <a:prstGeom prst="ellipse">
                <a:avLst/>
              </a:prstGeom>
              <a:solidFill>
                <a:srgbClr val="BBE0E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62" name="Oval 359"/>
              <p:cNvSpPr>
                <a:spLocks noChangeArrowheads="1"/>
              </p:cNvSpPr>
              <p:nvPr/>
            </p:nvSpPr>
            <p:spPr bwMode="auto">
              <a:xfrm>
                <a:off x="3143" y="3469"/>
                <a:ext cx="589" cy="29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</p:grpSp>
        <p:sp>
          <p:nvSpPr>
            <p:cNvPr id="19659" name="Rectangle 361"/>
            <p:cNvSpPr>
              <a:spLocks noChangeArrowheads="1"/>
            </p:cNvSpPr>
            <p:nvPr/>
          </p:nvSpPr>
          <p:spPr bwMode="auto">
            <a:xfrm>
              <a:off x="5062507" y="5440349"/>
              <a:ext cx="915987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Open source</a:t>
              </a:r>
              <a:endParaRPr lang="nl-NL">
                <a:cs typeface="Arial" charset="0"/>
              </a:endParaRPr>
            </a:p>
          </p:txBody>
        </p:sp>
        <p:sp>
          <p:nvSpPr>
            <p:cNvPr id="19660" name="Line 366"/>
            <p:cNvSpPr>
              <a:spLocks noChangeShapeType="1"/>
            </p:cNvSpPr>
            <p:nvPr/>
          </p:nvSpPr>
          <p:spPr bwMode="auto">
            <a:xfrm flipH="1" flipV="1">
              <a:off x="3371820" y="3428986"/>
              <a:ext cx="393700" cy="43180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1" name="Line 367"/>
            <p:cNvSpPr>
              <a:spLocks noChangeShapeType="1"/>
            </p:cNvSpPr>
            <p:nvPr/>
          </p:nvSpPr>
          <p:spPr bwMode="auto">
            <a:xfrm flipH="1">
              <a:off x="3438495" y="4395774"/>
              <a:ext cx="327025" cy="23495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2" name="Line 368"/>
            <p:cNvSpPr>
              <a:spLocks noChangeShapeType="1"/>
            </p:cNvSpPr>
            <p:nvPr/>
          </p:nvSpPr>
          <p:spPr bwMode="auto">
            <a:xfrm>
              <a:off x="4945032" y="4395774"/>
              <a:ext cx="525462" cy="168275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3" name="Line 369"/>
            <p:cNvSpPr>
              <a:spLocks noChangeShapeType="1"/>
            </p:cNvSpPr>
            <p:nvPr/>
          </p:nvSpPr>
          <p:spPr bwMode="auto">
            <a:xfrm flipV="1">
              <a:off x="4945032" y="3627424"/>
              <a:ext cx="525462" cy="23336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4" name="Line 370"/>
            <p:cNvSpPr>
              <a:spLocks noChangeShapeType="1"/>
            </p:cNvSpPr>
            <p:nvPr/>
          </p:nvSpPr>
          <p:spPr bwMode="auto">
            <a:xfrm flipV="1">
              <a:off x="2852708" y="1911336"/>
              <a:ext cx="1587" cy="1044575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5" name="Line 371"/>
            <p:cNvSpPr>
              <a:spLocks noChangeShapeType="1"/>
            </p:cNvSpPr>
            <p:nvPr/>
          </p:nvSpPr>
          <p:spPr bwMode="auto">
            <a:xfrm flipH="1" flipV="1">
              <a:off x="1717645" y="2044686"/>
              <a:ext cx="615950" cy="98901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6" name="Line 372"/>
            <p:cNvSpPr>
              <a:spLocks noChangeShapeType="1"/>
            </p:cNvSpPr>
            <p:nvPr/>
          </p:nvSpPr>
          <p:spPr bwMode="auto">
            <a:xfrm flipH="1" flipV="1">
              <a:off x="1447770" y="2506649"/>
              <a:ext cx="885825" cy="52705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7" name="Line 373"/>
            <p:cNvSpPr>
              <a:spLocks noChangeShapeType="1"/>
            </p:cNvSpPr>
            <p:nvPr/>
          </p:nvSpPr>
          <p:spPr bwMode="auto">
            <a:xfrm flipH="1" flipV="1">
              <a:off x="1392208" y="2998774"/>
              <a:ext cx="717550" cy="23336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8" name="Line 374"/>
            <p:cNvSpPr>
              <a:spLocks noChangeShapeType="1"/>
            </p:cNvSpPr>
            <p:nvPr/>
          </p:nvSpPr>
          <p:spPr bwMode="auto">
            <a:xfrm flipH="1">
              <a:off x="1527145" y="3428986"/>
              <a:ext cx="806450" cy="23495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9" name="Line 375"/>
            <p:cNvSpPr>
              <a:spLocks noChangeShapeType="1"/>
            </p:cNvSpPr>
            <p:nvPr/>
          </p:nvSpPr>
          <p:spPr bwMode="auto">
            <a:xfrm flipH="1" flipV="1">
              <a:off x="1860520" y="4727561"/>
              <a:ext cx="314325" cy="10160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0" name="Line 376"/>
            <p:cNvSpPr>
              <a:spLocks noChangeShapeType="1"/>
            </p:cNvSpPr>
            <p:nvPr/>
          </p:nvSpPr>
          <p:spPr bwMode="auto">
            <a:xfrm flipH="1">
              <a:off x="1914495" y="5024424"/>
              <a:ext cx="484187" cy="26193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1" name="Line 379"/>
            <p:cNvSpPr>
              <a:spLocks noChangeShapeType="1"/>
            </p:cNvSpPr>
            <p:nvPr/>
          </p:nvSpPr>
          <p:spPr bwMode="auto">
            <a:xfrm flipH="1">
              <a:off x="2119283" y="5024424"/>
              <a:ext cx="279400" cy="79216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2" name="Line 380"/>
            <p:cNvSpPr>
              <a:spLocks noChangeShapeType="1"/>
            </p:cNvSpPr>
            <p:nvPr/>
          </p:nvSpPr>
          <p:spPr bwMode="auto">
            <a:xfrm>
              <a:off x="2919383" y="5102211"/>
              <a:ext cx="266700" cy="64770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3" name="Line 381"/>
            <p:cNvSpPr>
              <a:spLocks noChangeShapeType="1"/>
            </p:cNvSpPr>
            <p:nvPr/>
          </p:nvSpPr>
          <p:spPr bwMode="auto">
            <a:xfrm>
              <a:off x="3438495" y="5024424"/>
              <a:ext cx="750887" cy="460375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4" name="Line 382"/>
            <p:cNvSpPr>
              <a:spLocks noChangeShapeType="1"/>
            </p:cNvSpPr>
            <p:nvPr/>
          </p:nvSpPr>
          <p:spPr bwMode="auto">
            <a:xfrm flipH="1">
              <a:off x="5457795" y="4957749"/>
              <a:ext cx="12700" cy="327025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5" name="Line 383"/>
            <p:cNvSpPr>
              <a:spLocks noChangeShapeType="1"/>
            </p:cNvSpPr>
            <p:nvPr/>
          </p:nvSpPr>
          <p:spPr bwMode="auto">
            <a:xfrm>
              <a:off x="5991195" y="5035536"/>
              <a:ext cx="333375" cy="847725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6" name="Line 384"/>
            <p:cNvSpPr>
              <a:spLocks noChangeShapeType="1"/>
            </p:cNvSpPr>
            <p:nvPr/>
          </p:nvSpPr>
          <p:spPr bwMode="auto">
            <a:xfrm>
              <a:off x="6510307" y="4957749"/>
              <a:ext cx="617537" cy="92868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7" name="Line 385"/>
            <p:cNvSpPr>
              <a:spLocks noChangeShapeType="1"/>
            </p:cNvSpPr>
            <p:nvPr/>
          </p:nvSpPr>
          <p:spPr bwMode="auto">
            <a:xfrm>
              <a:off x="6510307" y="4957749"/>
              <a:ext cx="939800" cy="434975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8" name="Line 386"/>
            <p:cNvSpPr>
              <a:spLocks noChangeShapeType="1"/>
            </p:cNvSpPr>
            <p:nvPr/>
          </p:nvSpPr>
          <p:spPr bwMode="auto">
            <a:xfrm>
              <a:off x="6734145" y="4760899"/>
              <a:ext cx="582612" cy="34925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9" name="Line 387"/>
            <p:cNvSpPr>
              <a:spLocks noChangeShapeType="1"/>
            </p:cNvSpPr>
            <p:nvPr/>
          </p:nvSpPr>
          <p:spPr bwMode="auto">
            <a:xfrm>
              <a:off x="6734145" y="3432161"/>
              <a:ext cx="515937" cy="23336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0" name="Line 388"/>
            <p:cNvSpPr>
              <a:spLocks noChangeShapeType="1"/>
            </p:cNvSpPr>
            <p:nvPr/>
          </p:nvSpPr>
          <p:spPr bwMode="auto">
            <a:xfrm>
              <a:off x="8056532" y="3836974"/>
              <a:ext cx="161925" cy="9048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1" name="Line 389"/>
            <p:cNvSpPr>
              <a:spLocks noChangeShapeType="1"/>
            </p:cNvSpPr>
            <p:nvPr/>
          </p:nvSpPr>
          <p:spPr bwMode="auto">
            <a:xfrm flipV="1">
              <a:off x="8056532" y="3398824"/>
              <a:ext cx="161925" cy="9366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2" name="Line 390"/>
            <p:cNvSpPr>
              <a:spLocks noChangeShapeType="1"/>
            </p:cNvSpPr>
            <p:nvPr/>
          </p:nvSpPr>
          <p:spPr bwMode="auto">
            <a:xfrm flipV="1">
              <a:off x="6510307" y="2973374"/>
              <a:ext cx="417512" cy="26035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3" name="Line 391"/>
            <p:cNvSpPr>
              <a:spLocks noChangeShapeType="1"/>
            </p:cNvSpPr>
            <p:nvPr/>
          </p:nvSpPr>
          <p:spPr bwMode="auto">
            <a:xfrm flipV="1">
              <a:off x="5991195" y="2509824"/>
              <a:ext cx="333375" cy="64611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4" name="Line 392"/>
            <p:cNvSpPr>
              <a:spLocks noChangeShapeType="1"/>
            </p:cNvSpPr>
            <p:nvPr/>
          </p:nvSpPr>
          <p:spPr bwMode="auto">
            <a:xfrm flipH="1" flipV="1">
              <a:off x="5056157" y="2908286"/>
              <a:ext cx="414337" cy="32543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5" name="Line 393"/>
            <p:cNvSpPr>
              <a:spLocks noChangeShapeType="1"/>
            </p:cNvSpPr>
            <p:nvPr/>
          </p:nvSpPr>
          <p:spPr bwMode="auto">
            <a:xfrm flipH="1" flipV="1">
              <a:off x="5864195" y="1936736"/>
              <a:ext cx="128587" cy="15716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6" name="Line 394"/>
            <p:cNvSpPr>
              <a:spLocks noChangeShapeType="1"/>
            </p:cNvSpPr>
            <p:nvPr/>
          </p:nvSpPr>
          <p:spPr bwMode="auto">
            <a:xfrm flipH="1" flipV="1">
              <a:off x="6308695" y="1709724"/>
              <a:ext cx="15875" cy="31591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7" name="Line 395"/>
            <p:cNvSpPr>
              <a:spLocks noChangeShapeType="1"/>
            </p:cNvSpPr>
            <p:nvPr/>
          </p:nvSpPr>
          <p:spPr bwMode="auto">
            <a:xfrm flipV="1">
              <a:off x="6654770" y="1909749"/>
              <a:ext cx="322262" cy="18415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8" name="Line 396"/>
            <p:cNvSpPr>
              <a:spLocks noChangeShapeType="1"/>
            </p:cNvSpPr>
            <p:nvPr/>
          </p:nvSpPr>
          <p:spPr bwMode="auto">
            <a:xfrm flipV="1">
              <a:off x="7259607" y="2135174"/>
              <a:ext cx="158750" cy="422275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9" name="Line 397"/>
            <p:cNvSpPr>
              <a:spLocks noChangeShapeType="1"/>
            </p:cNvSpPr>
            <p:nvPr/>
          </p:nvSpPr>
          <p:spPr bwMode="auto">
            <a:xfrm flipV="1">
              <a:off x="7588220" y="2401874"/>
              <a:ext cx="296862" cy="225425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0" name="Line 398"/>
            <p:cNvSpPr>
              <a:spLocks noChangeShapeType="1"/>
            </p:cNvSpPr>
            <p:nvPr/>
          </p:nvSpPr>
          <p:spPr bwMode="auto">
            <a:xfrm flipV="1">
              <a:off x="7734270" y="2754617"/>
              <a:ext cx="195316" cy="45719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1" name="Line 399"/>
            <p:cNvSpPr>
              <a:spLocks noChangeShapeType="1"/>
            </p:cNvSpPr>
            <p:nvPr/>
          </p:nvSpPr>
          <p:spPr bwMode="auto">
            <a:xfrm flipH="1" flipV="1">
              <a:off x="4773582" y="2109774"/>
              <a:ext cx="282575" cy="314325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2" name="Line 400"/>
            <p:cNvSpPr>
              <a:spLocks noChangeShapeType="1"/>
            </p:cNvSpPr>
            <p:nvPr/>
          </p:nvSpPr>
          <p:spPr bwMode="auto">
            <a:xfrm flipH="1" flipV="1">
              <a:off x="4595782" y="2401874"/>
              <a:ext cx="128587" cy="92075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3" name="Line 401"/>
            <p:cNvSpPr>
              <a:spLocks noChangeShapeType="1"/>
            </p:cNvSpPr>
            <p:nvPr/>
          </p:nvSpPr>
          <p:spPr bwMode="auto">
            <a:xfrm flipH="1">
              <a:off x="4364008" y="2666986"/>
              <a:ext cx="214312" cy="3333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694" name="Group 404"/>
            <p:cNvGrpSpPr>
              <a:grpSpLocks/>
            </p:cNvGrpSpPr>
            <p:nvPr/>
          </p:nvGrpSpPr>
          <p:grpSpPr bwMode="auto">
            <a:xfrm>
              <a:off x="6324570" y="3830624"/>
              <a:ext cx="935037" cy="465138"/>
              <a:chOff x="3984" y="2548"/>
              <a:chExt cx="589" cy="293"/>
            </a:xfrm>
          </p:grpSpPr>
          <p:sp>
            <p:nvSpPr>
              <p:cNvPr id="257" name="Oval 402"/>
              <p:cNvSpPr>
                <a:spLocks noChangeArrowheads="1"/>
              </p:cNvSpPr>
              <p:nvPr/>
            </p:nvSpPr>
            <p:spPr bwMode="auto">
              <a:xfrm>
                <a:off x="3984" y="2548"/>
                <a:ext cx="589" cy="29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  <p:sp>
            <p:nvSpPr>
              <p:cNvPr id="258" name="Oval 403"/>
              <p:cNvSpPr>
                <a:spLocks noChangeArrowheads="1"/>
              </p:cNvSpPr>
              <p:nvPr/>
            </p:nvSpPr>
            <p:spPr bwMode="auto">
              <a:xfrm>
                <a:off x="3984" y="2548"/>
                <a:ext cx="589" cy="29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</p:grpSp>
        <p:sp>
          <p:nvSpPr>
            <p:cNvPr id="19695" name="Rectangle 405"/>
            <p:cNvSpPr>
              <a:spLocks noChangeArrowheads="1"/>
            </p:cNvSpPr>
            <p:nvPr/>
          </p:nvSpPr>
          <p:spPr bwMode="auto">
            <a:xfrm>
              <a:off x="6627782" y="3976674"/>
              <a:ext cx="425450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Press</a:t>
              </a:r>
              <a:endParaRPr lang="nl-NL">
                <a:cs typeface="Arial" charset="0"/>
              </a:endParaRPr>
            </a:p>
          </p:txBody>
        </p:sp>
        <p:sp>
          <p:nvSpPr>
            <p:cNvPr id="19696" name="Line 406"/>
            <p:cNvSpPr>
              <a:spLocks noChangeShapeType="1"/>
            </p:cNvSpPr>
            <p:nvPr/>
          </p:nvSpPr>
          <p:spPr bwMode="auto">
            <a:xfrm>
              <a:off x="6510307" y="3627424"/>
              <a:ext cx="282575" cy="193675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697" name="Group 415"/>
            <p:cNvGrpSpPr>
              <a:grpSpLocks/>
            </p:cNvGrpSpPr>
            <p:nvPr/>
          </p:nvGrpSpPr>
          <p:grpSpPr bwMode="auto">
            <a:xfrm>
              <a:off x="8143869" y="1785913"/>
              <a:ext cx="642943" cy="279706"/>
              <a:chOff x="8143899" y="2000240"/>
              <a:chExt cx="642943" cy="279706"/>
            </a:xfrm>
          </p:grpSpPr>
          <p:sp>
            <p:nvSpPr>
              <p:cNvPr id="410" name="Oval 318"/>
              <p:cNvSpPr>
                <a:spLocks noChangeArrowheads="1"/>
              </p:cNvSpPr>
              <p:nvPr/>
            </p:nvSpPr>
            <p:spPr bwMode="auto">
              <a:xfrm>
                <a:off x="8143929" y="2000237"/>
                <a:ext cx="642941" cy="27940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  <p:sp>
            <p:nvSpPr>
              <p:cNvPr id="411" name="Rectangle 321"/>
              <p:cNvSpPr>
                <a:spLocks noChangeArrowheads="1"/>
              </p:cNvSpPr>
              <p:nvPr/>
            </p:nvSpPr>
            <p:spPr bwMode="auto">
              <a:xfrm>
                <a:off x="8286805" y="2071675"/>
                <a:ext cx="357189" cy="168276"/>
              </a:xfrm>
              <a:prstGeom prst="rect">
                <a:avLst/>
              </a:prstGeom>
              <a:ln>
                <a:noFill/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nl-NL" sz="1100" dirty="0">
                    <a:solidFill>
                      <a:srgbClr val="000000"/>
                    </a:solidFill>
                    <a:latin typeface="Tahoma" pitchFamily="34" charset="0"/>
                    <a:cs typeface="Arial" pitchFamily="34" charset="0"/>
                  </a:rPr>
                  <a:t>PEP</a:t>
                </a:r>
                <a:endParaRPr lang="nl-NL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12" name="Oval 318"/>
            <p:cNvSpPr>
              <a:spLocks noChangeArrowheads="1"/>
            </p:cNvSpPr>
            <p:nvPr/>
          </p:nvSpPr>
          <p:spPr bwMode="auto">
            <a:xfrm>
              <a:off x="4643437" y="1285847"/>
              <a:ext cx="714380" cy="500063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9699" name="Rectangle 321"/>
            <p:cNvSpPr>
              <a:spLocks noChangeArrowheads="1"/>
            </p:cNvSpPr>
            <p:nvPr/>
          </p:nvSpPr>
          <p:spPr bwMode="auto">
            <a:xfrm>
              <a:off x="4786284" y="1357285"/>
              <a:ext cx="4286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nl-NL" sz="11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Gov United</a:t>
              </a:r>
              <a:endParaRPr lang="nl-NL">
                <a:cs typeface="Arial" charset="0"/>
              </a:endParaRPr>
            </a:p>
          </p:txBody>
        </p:sp>
        <p:sp>
          <p:nvSpPr>
            <p:cNvPr id="414" name="Oval 318"/>
            <p:cNvSpPr>
              <a:spLocks noChangeArrowheads="1"/>
            </p:cNvSpPr>
            <p:nvPr/>
          </p:nvSpPr>
          <p:spPr bwMode="auto">
            <a:xfrm>
              <a:off x="3643305" y="1643035"/>
              <a:ext cx="714380" cy="500064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9701" name="Rectangle 321"/>
            <p:cNvSpPr>
              <a:spLocks noChangeArrowheads="1"/>
            </p:cNvSpPr>
            <p:nvPr/>
          </p:nvSpPr>
          <p:spPr bwMode="auto">
            <a:xfrm>
              <a:off x="3714714" y="1785913"/>
              <a:ext cx="57150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nl-NL" sz="1100">
                  <a:latin typeface="Tahoma" pitchFamily="34" charset="0"/>
                  <a:cs typeface="Tahoma" pitchFamily="34" charset="0"/>
                </a:rPr>
                <a:t>D!mpact</a:t>
              </a:r>
            </a:p>
          </p:txBody>
        </p:sp>
        <p:sp>
          <p:nvSpPr>
            <p:cNvPr id="19702" name="Rectangle 213"/>
            <p:cNvSpPr>
              <a:spLocks noChangeArrowheads="1"/>
            </p:cNvSpPr>
            <p:nvPr/>
          </p:nvSpPr>
          <p:spPr bwMode="auto">
            <a:xfrm>
              <a:off x="2143078" y="3929053"/>
              <a:ext cx="60638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nl-NL" sz="170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Politici</a:t>
              </a:r>
              <a:endParaRPr lang="nl-NL">
                <a:cs typeface="Arial" charset="0"/>
              </a:endParaRPr>
            </a:p>
          </p:txBody>
        </p:sp>
        <p:cxnSp>
          <p:nvCxnSpPr>
            <p:cNvPr id="417" name="Straight Connector 416"/>
            <p:cNvCxnSpPr/>
            <p:nvPr/>
          </p:nvCxnSpPr>
          <p:spPr>
            <a:xfrm>
              <a:off x="3143240" y="4000479"/>
              <a:ext cx="377828" cy="128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 rot="16200000" flipH="1">
              <a:off x="4857753" y="2071661"/>
              <a:ext cx="642940" cy="714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>
              <a:stCxn id="414" idx="6"/>
            </p:cNvCxnSpPr>
            <p:nvPr/>
          </p:nvCxnSpPr>
          <p:spPr>
            <a:xfrm>
              <a:off x="4357685" y="1893861"/>
              <a:ext cx="571504" cy="5349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 rot="10800000" flipV="1">
              <a:off x="7429519" y="1925611"/>
              <a:ext cx="714380" cy="646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59" name="Rectangle 313"/>
          <p:cNvSpPr>
            <a:spLocks noChangeArrowheads="1"/>
          </p:cNvSpPr>
          <p:nvPr/>
        </p:nvSpPr>
        <p:spPr bwMode="auto">
          <a:xfrm>
            <a:off x="7929563" y="2286000"/>
            <a:ext cx="666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nl-NL" sz="1100">
                <a:solidFill>
                  <a:srgbClr val="000000"/>
                </a:solidFill>
                <a:latin typeface="Tahoma" pitchFamily="34" charset="0"/>
                <a:cs typeface="Arial" charset="0"/>
              </a:rPr>
              <a:t>Open in </a:t>
            </a:r>
            <a:br>
              <a:rPr lang="nl-NL" sz="1100">
                <a:solidFill>
                  <a:srgbClr val="000000"/>
                </a:solidFill>
                <a:latin typeface="Tahoma" pitchFamily="34" charset="0"/>
                <a:cs typeface="Arial" charset="0"/>
              </a:rPr>
            </a:br>
            <a:r>
              <a:rPr lang="nl-NL" sz="1100">
                <a:solidFill>
                  <a:srgbClr val="000000"/>
                </a:solidFill>
                <a:latin typeface="Tahoma" pitchFamily="34" charset="0"/>
                <a:cs typeface="Arial" charset="0"/>
              </a:rPr>
              <a:t>Verbinding</a:t>
            </a:r>
            <a:endParaRPr lang="nl-NL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http://www.zrdesign.co.uk/img_abstract/s_curve3_50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857250"/>
            <a:ext cx="7215187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Wat gaan we doen?</a:t>
            </a:r>
            <a:endParaRPr lang="nl-NL" smtClean="0"/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355725" y="1357313"/>
            <a:ext cx="6361113" cy="3787775"/>
            <a:chOff x="927868" y="1357298"/>
            <a:chExt cx="6360364" cy="3787008"/>
          </a:xfrm>
        </p:grpSpPr>
        <p:cxnSp>
          <p:nvCxnSpPr>
            <p:cNvPr id="6" name="Straight Connector 5"/>
            <p:cNvCxnSpPr/>
            <p:nvPr/>
          </p:nvCxnSpPr>
          <p:spPr bwMode="auto">
            <a:xfrm rot="5400000">
              <a:off x="-964049" y="3250801"/>
              <a:ext cx="3785421" cy="15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auto">
            <a:xfrm rot="5400000">
              <a:off x="1180412" y="3249215"/>
              <a:ext cx="3785420" cy="158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auto">
            <a:xfrm rot="5400000">
              <a:off x="5394727" y="3249215"/>
              <a:ext cx="3785420" cy="15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3251855" y="3249215"/>
              <a:ext cx="3785420" cy="15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215172" y="1428721"/>
              <a:ext cx="1717473" cy="10157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Trends</a:t>
              </a:r>
              <a:b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</a:br>
              <a:r>
                <a: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- New World of Work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Individualisme</a:t>
              </a:r>
              <a:endPara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Enz</a:t>
              </a:r>
              <a:r>
                <a: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15187" y="1428721"/>
              <a:ext cx="1846045" cy="6459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Coalitieakkoord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Focus op </a:t>
              </a:r>
              <a:r>
                <a:rPr lang="en-US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Thema’s</a:t>
              </a:r>
              <a:endPara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58059" y="1428721"/>
              <a:ext cx="1819061" cy="369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Business as Usual</a:t>
              </a:r>
              <a:endPara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23" name="Curved Up Arrow 22"/>
          <p:cNvSpPr/>
          <p:nvPr/>
        </p:nvSpPr>
        <p:spPr bwMode="auto">
          <a:xfrm>
            <a:off x="2643188" y="3000375"/>
            <a:ext cx="1714500" cy="857250"/>
          </a:xfrm>
          <a:prstGeom prst="curvedUp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r">
              <a:defRPr/>
            </a:pPr>
            <a:endParaRPr lang="nl-NL">
              <a:solidFill>
                <a:srgbClr val="E85F17"/>
              </a:solidFill>
              <a:latin typeface="Calibri" pitchFamily="34" charset="0"/>
            </a:endParaRPr>
          </a:p>
        </p:txBody>
      </p:sp>
      <p:sp>
        <p:nvSpPr>
          <p:cNvPr id="24" name="Curved Up Arrow 23"/>
          <p:cNvSpPr/>
          <p:nvPr/>
        </p:nvSpPr>
        <p:spPr bwMode="auto">
          <a:xfrm>
            <a:off x="4786313" y="3000375"/>
            <a:ext cx="1714500" cy="857250"/>
          </a:xfrm>
          <a:prstGeom prst="curvedUp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r">
              <a:defRPr/>
            </a:pPr>
            <a:endParaRPr lang="nl-NL">
              <a:solidFill>
                <a:srgbClr val="E85F17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Welk gat moeten we vullen?</a:t>
            </a:r>
            <a:endParaRPr lang="nl-NL" smtClean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Van Visie naar Operatie vraagt om invulling van het middendeel</a:t>
            </a:r>
          </a:p>
          <a:p>
            <a:r>
              <a:rPr lang="en-US" smtClean="0"/>
              <a:t>Partners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Wat doen we (al) concreet om partners te helpen?</a:t>
            </a:r>
            <a:endParaRPr lang="nl-NL" smtClean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28625" y="1000125"/>
            <a:ext cx="8226425" cy="4341813"/>
          </a:xfrm>
        </p:spPr>
        <p:txBody>
          <a:bodyPr/>
          <a:lstStyle/>
          <a:p>
            <a:r>
              <a:rPr lang="en-US" smtClean="0"/>
              <a:t>Waardeketen aanvullen</a:t>
            </a:r>
          </a:p>
          <a:p>
            <a:r>
              <a:rPr lang="en-US" smtClean="0"/>
              <a:t>Denken vanuit Thema’s, marketing volgt</a:t>
            </a:r>
          </a:p>
          <a:p>
            <a:pPr lvl="1"/>
            <a:r>
              <a:rPr lang="en-US" sz="1600" smtClean="0"/>
              <a:t>Document Management</a:t>
            </a:r>
          </a:p>
          <a:p>
            <a:pPr lvl="1"/>
            <a:r>
              <a:rPr lang="en-US" sz="1600" smtClean="0"/>
              <a:t>E-loket</a:t>
            </a:r>
          </a:p>
          <a:p>
            <a:pPr lvl="1"/>
            <a:r>
              <a:rPr lang="en-US" sz="1600" smtClean="0"/>
              <a:t>Midoffice</a:t>
            </a:r>
          </a:p>
          <a:p>
            <a:pPr lvl="1"/>
            <a:r>
              <a:rPr lang="en-US" sz="1600" smtClean="0"/>
              <a:t>Maar ook: rampenbestrijding en ketenregie</a:t>
            </a:r>
          </a:p>
          <a:p>
            <a:r>
              <a:rPr lang="en-US" smtClean="0"/>
              <a:t>Value Proposition</a:t>
            </a:r>
          </a:p>
          <a:p>
            <a:pPr lvl="1"/>
            <a:r>
              <a:rPr lang="en-US" sz="1600" smtClean="0"/>
              <a:t>Eenduidige manier om evoluerend platform te beschrijven en te koppelen aan klantthema’s</a:t>
            </a:r>
          </a:p>
          <a:p>
            <a:r>
              <a:rPr lang="en-US" smtClean="0"/>
              <a:t>Tender Management Research</a:t>
            </a:r>
          </a:p>
          <a:p>
            <a:r>
              <a:rPr lang="en-US" smtClean="0"/>
              <a:t>Citizen Services Platform</a:t>
            </a:r>
          </a:p>
          <a:p>
            <a:r>
              <a:rPr lang="en-US" smtClean="0"/>
              <a:t>Relaties opbouwen in de markt</a:t>
            </a:r>
          </a:p>
          <a:p>
            <a:pPr>
              <a:buFont typeface="Wingdings" pitchFamily="2" charset="2"/>
              <a:buNone/>
            </a:pPr>
            <a:endParaRPr lang="nl-NL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RG_TitleMaster">
  <a:themeElements>
    <a:clrScheme name="LRG_TitleMaster 1">
      <a:dk1>
        <a:srgbClr val="000000"/>
      </a:dk1>
      <a:lt1>
        <a:srgbClr val="FFFFFF"/>
      </a:lt1>
      <a:dk2>
        <a:srgbClr val="999999"/>
      </a:dk2>
      <a:lt2>
        <a:srgbClr val="DDDDDD"/>
      </a:lt2>
      <a:accent1>
        <a:srgbClr val="0091C9"/>
      </a:accent1>
      <a:accent2>
        <a:srgbClr val="39C6FF"/>
      </a:accent2>
      <a:accent3>
        <a:srgbClr val="FFFFFF"/>
      </a:accent3>
      <a:accent4>
        <a:srgbClr val="000000"/>
      </a:accent4>
      <a:accent5>
        <a:srgbClr val="AAC7E1"/>
      </a:accent5>
      <a:accent6>
        <a:srgbClr val="33B3E7"/>
      </a:accent6>
      <a:hlink>
        <a:srgbClr val="0090CA"/>
      </a:hlink>
      <a:folHlink>
        <a:srgbClr val="006A94"/>
      </a:folHlink>
    </a:clrScheme>
    <a:fontScheme name="LRG_TitleMast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E85F17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E85F17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LRG_TitleMaster 1">
        <a:dk1>
          <a:srgbClr val="000000"/>
        </a:dk1>
        <a:lt1>
          <a:srgbClr val="FFFFFF"/>
        </a:lt1>
        <a:dk2>
          <a:srgbClr val="999999"/>
        </a:dk2>
        <a:lt2>
          <a:srgbClr val="DDDDDD"/>
        </a:lt2>
        <a:accent1>
          <a:srgbClr val="0091C9"/>
        </a:accent1>
        <a:accent2>
          <a:srgbClr val="39C6FF"/>
        </a:accent2>
        <a:accent3>
          <a:srgbClr val="FFFFFF"/>
        </a:accent3>
        <a:accent4>
          <a:srgbClr val="000000"/>
        </a:accent4>
        <a:accent5>
          <a:srgbClr val="AAC7E1"/>
        </a:accent5>
        <a:accent6>
          <a:srgbClr val="33B3E7"/>
        </a:accent6>
        <a:hlink>
          <a:srgbClr val="0090CA"/>
        </a:hlink>
        <a:folHlink>
          <a:srgbClr val="006A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623</Words>
  <Application/>
  <PresentationFormat>On-screen Show (4:3)</PresentationFormat>
  <Paragraphs>249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Arial</vt:lpstr>
      <vt:lpstr>Wingdings</vt:lpstr>
      <vt:lpstr>Tahoma</vt:lpstr>
      <vt:lpstr>LRG_TitleMaster</vt:lpstr>
      <vt:lpstr>LRG_TitleMaster</vt:lpstr>
      <vt:lpstr>Slide 1</vt:lpstr>
      <vt:lpstr>Blik op LRG, de gemiddelde kijk</vt:lpstr>
      <vt:lpstr>Impliciete dienstverlening en expliciete dienstverlening</vt:lpstr>
      <vt:lpstr>Waardeketen, ‘is that it?’</vt:lpstr>
      <vt:lpstr>In de praktijk zijn er veel perspectieven</vt:lpstr>
      <vt:lpstr>En ook een veelvoud aan actoren</vt:lpstr>
      <vt:lpstr>Wat gaan we doen?</vt:lpstr>
      <vt:lpstr>Welk gat moeten we vullen?</vt:lpstr>
      <vt:lpstr>Wat doen we (al) concreet om partners te helpen?</vt:lpstr>
      <vt:lpstr>Slide 10</vt:lpstr>
      <vt:lpstr>Slide 11</vt:lpstr>
      <vt:lpstr>Slide 12</vt:lpstr>
      <vt:lpstr>Slide 13</vt:lpstr>
      <vt:lpstr>Slide 14</vt:lpstr>
      <vt:lpstr>Slide 15</vt:lpstr>
      <vt:lpstr>Samenvattend</vt:lpstr>
      <vt:lpstr>Hoe gaan we onze klanten helpen?</vt:lpstr>
      <vt:lpstr>Het LRG team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1</cp:revision>
  <dcterms:created xsi:type="dcterms:W3CDTF">1900-12-31T22:00:00Z</dcterms:created>
  <dcterms:modified xsi:type="dcterms:W3CDTF">2008-04-17T11:12:19Z</dcterms:modified>
</cp:coreProperties>
</file>