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Default Extension="sldx" ContentType="application/vnd.openxmlformats-officedocument.presentationml.slide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9" r:id="rId1"/>
    <p:sldMasterId id="2147483651" r:id="rId2"/>
  </p:sldMasterIdLst>
  <p:notesMasterIdLst>
    <p:notesMasterId r:id="rId18"/>
  </p:notesMasterIdLst>
  <p:sldIdLst>
    <p:sldId id="256" r:id="rId3"/>
    <p:sldId id="274" r:id="rId4"/>
    <p:sldId id="261" r:id="rId5"/>
    <p:sldId id="262" r:id="rId6"/>
    <p:sldId id="263" r:id="rId7"/>
    <p:sldId id="265" r:id="rId8"/>
    <p:sldId id="266" r:id="rId9"/>
    <p:sldId id="271" r:id="rId10"/>
    <p:sldId id="273" r:id="rId11"/>
    <p:sldId id="268" r:id="rId12"/>
    <p:sldId id="272" r:id="rId13"/>
    <p:sldId id="264" r:id="rId14"/>
    <p:sldId id="269" r:id="rId15"/>
    <p:sldId id="270" r:id="rId16"/>
    <p:sldId id="26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FF5050"/>
    <a:srgbClr val="32BADA"/>
    <a:srgbClr val="FFCC00"/>
    <a:srgbClr val="E9993A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60" autoAdjust="0"/>
    <p:restoredTop sz="86016" autoAdjust="0"/>
  </p:normalViewPr>
  <p:slideViewPr>
    <p:cSldViewPr>
      <p:cViewPr varScale="1">
        <p:scale>
          <a:sx n="97" d="100"/>
          <a:sy n="97" d="100"/>
        </p:scale>
        <p:origin x="-3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780" y="146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8D9400-07C4-4311-9774-03F35A4D8A1C}" type="doc">
      <dgm:prSet loTypeId="urn:microsoft.com/office/officeart/2005/8/layout/arrow5" loCatId="relationship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nl-NL"/>
        </a:p>
      </dgm:t>
    </dgm:pt>
    <dgm:pt modelId="{D20AEF43-4EC8-4CA7-9F1C-4191A334CA70}">
      <dgm:prSet phldrT="[Text]"/>
      <dgm:spPr>
        <a:solidFill>
          <a:srgbClr val="00B050"/>
        </a:solidFill>
      </dgm:spPr>
      <dgm:t>
        <a:bodyPr/>
        <a:lstStyle/>
        <a:p>
          <a:r>
            <a:rPr lang="nl-NL" dirty="0" smtClean="0"/>
            <a:t>Service Level </a:t>
          </a:r>
          <a:r>
            <a:rPr lang="nl-NL" dirty="0" err="1" smtClean="0"/>
            <a:t>Agreement</a:t>
          </a:r>
          <a:endParaRPr lang="nl-NL" dirty="0"/>
        </a:p>
      </dgm:t>
    </dgm:pt>
    <dgm:pt modelId="{F0BEE3CA-34E8-4F54-90D6-D27EF5F1C3CB}" type="parTrans" cxnId="{A4514B74-B321-4D53-885C-734F4D1D6F7A}">
      <dgm:prSet/>
      <dgm:spPr/>
      <dgm:t>
        <a:bodyPr/>
        <a:lstStyle/>
        <a:p>
          <a:endParaRPr lang="nl-NL"/>
        </a:p>
      </dgm:t>
    </dgm:pt>
    <dgm:pt modelId="{B9784983-2C52-4601-B552-411AE608DA5C}" type="sibTrans" cxnId="{A4514B74-B321-4D53-885C-734F4D1D6F7A}">
      <dgm:prSet/>
      <dgm:spPr/>
      <dgm:t>
        <a:bodyPr/>
        <a:lstStyle/>
        <a:p>
          <a:endParaRPr lang="nl-NL"/>
        </a:p>
      </dgm:t>
    </dgm:pt>
    <dgm:pt modelId="{2F1BC906-7F8C-41BD-9392-3D03DB38CD62}">
      <dgm:prSet phldrT="[Text]"/>
      <dgm:spPr>
        <a:solidFill>
          <a:srgbClr val="00B050"/>
        </a:solidFill>
      </dgm:spPr>
      <dgm:t>
        <a:bodyPr/>
        <a:lstStyle/>
        <a:p>
          <a:r>
            <a:rPr lang="nl-NL" dirty="0" smtClean="0"/>
            <a:t>Budget</a:t>
          </a:r>
          <a:endParaRPr lang="nl-NL" dirty="0"/>
        </a:p>
      </dgm:t>
    </dgm:pt>
    <dgm:pt modelId="{C0EBD26D-0272-4683-AF3A-4A271AF2D4E5}" type="parTrans" cxnId="{E27C962D-4212-4C9F-8506-C9BC0FD90F72}">
      <dgm:prSet/>
      <dgm:spPr/>
      <dgm:t>
        <a:bodyPr/>
        <a:lstStyle/>
        <a:p>
          <a:endParaRPr lang="nl-NL"/>
        </a:p>
      </dgm:t>
    </dgm:pt>
    <dgm:pt modelId="{98F7DE42-DFA3-4B92-B405-6F03AFE67581}" type="sibTrans" cxnId="{E27C962D-4212-4C9F-8506-C9BC0FD90F72}">
      <dgm:prSet/>
      <dgm:spPr/>
      <dgm:t>
        <a:bodyPr/>
        <a:lstStyle/>
        <a:p>
          <a:endParaRPr lang="nl-NL"/>
        </a:p>
      </dgm:t>
    </dgm:pt>
    <dgm:pt modelId="{DD5AB3F2-7126-45D7-A51E-E2505FDDB57B}" type="pres">
      <dgm:prSet presAssocID="{938D9400-07C4-4311-9774-03F35A4D8A1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96752CF-A16C-42B2-BF8B-73CFAEFFCBC4}" type="pres">
      <dgm:prSet presAssocID="{D20AEF43-4EC8-4CA7-9F1C-4191A334CA70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F10522B-44CC-456F-A7D4-55D50A7C9C3D}" type="pres">
      <dgm:prSet presAssocID="{2F1BC906-7F8C-41BD-9392-3D03DB38CD62}" presName="arrow" presStyleLbl="node1" presStyleIdx="1" presStyleCnt="2" custScaleY="10008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4514B74-B321-4D53-885C-734F4D1D6F7A}" srcId="{938D9400-07C4-4311-9774-03F35A4D8A1C}" destId="{D20AEF43-4EC8-4CA7-9F1C-4191A334CA70}" srcOrd="0" destOrd="0" parTransId="{F0BEE3CA-34E8-4F54-90D6-D27EF5F1C3CB}" sibTransId="{B9784983-2C52-4601-B552-411AE608DA5C}"/>
    <dgm:cxn modelId="{326AD9BE-69A1-4AF9-9466-9614EEC2A0BF}" type="presOf" srcId="{D20AEF43-4EC8-4CA7-9F1C-4191A334CA70}" destId="{196752CF-A16C-42B2-BF8B-73CFAEFFCBC4}" srcOrd="0" destOrd="0" presId="urn:microsoft.com/office/officeart/2005/8/layout/arrow5"/>
    <dgm:cxn modelId="{B087938B-98F6-4BEC-9396-686C3F55BD9D}" type="presOf" srcId="{2F1BC906-7F8C-41BD-9392-3D03DB38CD62}" destId="{DF10522B-44CC-456F-A7D4-55D50A7C9C3D}" srcOrd="0" destOrd="0" presId="urn:microsoft.com/office/officeart/2005/8/layout/arrow5"/>
    <dgm:cxn modelId="{539F0CC8-08B0-4159-9481-BC2B1947AEF4}" type="presOf" srcId="{938D9400-07C4-4311-9774-03F35A4D8A1C}" destId="{DD5AB3F2-7126-45D7-A51E-E2505FDDB57B}" srcOrd="0" destOrd="0" presId="urn:microsoft.com/office/officeart/2005/8/layout/arrow5"/>
    <dgm:cxn modelId="{E27C962D-4212-4C9F-8506-C9BC0FD90F72}" srcId="{938D9400-07C4-4311-9774-03F35A4D8A1C}" destId="{2F1BC906-7F8C-41BD-9392-3D03DB38CD62}" srcOrd="1" destOrd="0" parTransId="{C0EBD26D-0272-4683-AF3A-4A271AF2D4E5}" sibTransId="{98F7DE42-DFA3-4B92-B405-6F03AFE67581}"/>
    <dgm:cxn modelId="{5ACA8602-6C82-466C-A2D8-9C36A0AA2C59}" type="presParOf" srcId="{DD5AB3F2-7126-45D7-A51E-E2505FDDB57B}" destId="{196752CF-A16C-42B2-BF8B-73CFAEFFCBC4}" srcOrd="0" destOrd="0" presId="urn:microsoft.com/office/officeart/2005/8/layout/arrow5"/>
    <dgm:cxn modelId="{1102F20B-2B6B-45DF-BA94-9683F75D54EF}" type="presParOf" srcId="{DD5AB3F2-7126-45D7-A51E-E2505FDDB57B}" destId="{DF10522B-44CC-456F-A7D4-55D50A7C9C3D}" srcOrd="1" destOrd="0" presId="urn:microsoft.com/office/officeart/2005/8/layout/arrow5"/>
  </dgm:cxnLst>
  <dgm:bg>
    <a:noFill/>
  </dgm:bg>
  <dgm:whole>
    <a:ln>
      <a:noFill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D7ADB7-8BB1-4647-B6DF-FF125B5F7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B5EF56-296C-4634-86A8-2E60DB1009F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30723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PRB-BDM Powerpoint template</a:t>
            </a:r>
          </a:p>
        </p:txBody>
      </p:sp>
      <p:sp>
        <p:nvSpPr>
          <p:cNvPr id="30724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00DC06A-D4B0-437D-AB17-3BDE10D0907D}" type="datetime8">
              <a:rPr lang="en-US" smtClean="0"/>
              <a:pPr/>
              <a:t>17-Apr-2008 13:09</a:t>
            </a:fld>
            <a:endParaRPr lang="en-US" smtClean="0"/>
          </a:p>
        </p:txBody>
      </p:sp>
      <p:sp>
        <p:nvSpPr>
          <p:cNvPr id="30725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6E1B58-7FF9-4DB8-9D63-392FEEA3489F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32771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PRB-BDM Powerpoint template</a:t>
            </a:r>
          </a:p>
        </p:txBody>
      </p:sp>
      <p:sp>
        <p:nvSpPr>
          <p:cNvPr id="32772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A9C6E02-EDDB-4E1D-9790-E37C42368F4A}" type="datetime8">
              <a:rPr lang="en-US" smtClean="0"/>
              <a:pPr/>
              <a:t>17-Apr-2008 13:09</a:t>
            </a:fld>
            <a:endParaRPr lang="en-US" smtClean="0"/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DFF034-44C4-4132-B565-473CDBA01BF0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A82A2F-C487-420B-9482-53DB6CB0EF4B}" type="slidenum">
              <a:rPr lang="en-US" smtClean="0"/>
              <a:pPr/>
              <a:t>6</a:t>
            </a:fld>
            <a:endParaRPr lang="nl-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6EFA4D-F51E-42CB-935F-315BCEE15C8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nl-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E69754-9782-4D5D-80EA-D23CFF452ED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5060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BRAIN FORCE bv  </a:t>
            </a:r>
            <a:br>
              <a:rPr lang="en-US" smtClean="0"/>
            </a:br>
            <a:r>
              <a:rPr lang="en-US" smtClean="0"/>
              <a:t>P.O. Box 1020 | 3900 BA Veenendaal  | </a:t>
            </a:r>
            <a:r>
              <a:rPr lang="en-US" smtClean="0">
                <a:solidFill>
                  <a:srgbClr val="FF0000"/>
                </a:solidFill>
              </a:rPr>
              <a:t>V: </a:t>
            </a:r>
            <a:r>
              <a:rPr lang="en-US" smtClean="0"/>
              <a:t>Vendelier 69 | 3905 PD Veenendaal | The Netherlands                            </a:t>
            </a:r>
            <a:br>
              <a:rPr lang="en-US" smtClean="0"/>
            </a:br>
            <a:r>
              <a:rPr lang="en-US" smtClean="0">
                <a:solidFill>
                  <a:srgbClr val="FF0000"/>
                </a:solidFill>
              </a:rPr>
              <a:t>Tel.: </a:t>
            </a:r>
            <a:r>
              <a:rPr lang="en-US" smtClean="0"/>
              <a:t>+31 318 560 360 | </a:t>
            </a:r>
            <a:r>
              <a:rPr lang="en-US" smtClean="0">
                <a:solidFill>
                  <a:srgbClr val="FF0000"/>
                </a:solidFill>
              </a:rPr>
              <a:t>Fax: </a:t>
            </a:r>
            <a:r>
              <a:rPr lang="en-US" smtClean="0"/>
              <a:t>+31 318 560 370 | </a:t>
            </a:r>
            <a:r>
              <a:rPr lang="en-US" smtClean="0">
                <a:solidFill>
                  <a:srgbClr val="FF0000"/>
                </a:solidFill>
              </a:rPr>
              <a:t>E-mail:</a:t>
            </a:r>
            <a:r>
              <a:rPr lang="en-US" smtClean="0"/>
              <a:t> info@brainforce.nl | </a:t>
            </a:r>
            <a:r>
              <a:rPr lang="en-US" smtClean="0">
                <a:solidFill>
                  <a:srgbClr val="FF0000"/>
                </a:solidFill>
              </a:rPr>
              <a:t>web: </a:t>
            </a:r>
            <a:r>
              <a:rPr lang="en-US" smtClean="0"/>
              <a:t>www.brainforce.nl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58E992-CC5D-4CA3-80CB-3395C78FD000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06MIC778_PPT_internal_cov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810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457200"/>
            <a:ext cx="5410200" cy="1676400"/>
          </a:xfrm>
        </p:spPr>
        <p:txBody>
          <a:bodyPr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28638" y="4938713"/>
            <a:ext cx="3509962" cy="914400"/>
          </a:xfrm>
        </p:spPr>
        <p:txBody>
          <a:bodyPr/>
          <a:lstStyle>
            <a:lvl1pPr>
              <a:defRPr sz="2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225425"/>
            <a:ext cx="2247900" cy="5048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225425"/>
            <a:ext cx="6591300" cy="5048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9525"/>
            <a:ext cx="4152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79525"/>
            <a:ext cx="4152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82563"/>
            <a:ext cx="2171700" cy="5622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2563"/>
            <a:ext cx="6362700" cy="5622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114800" cy="397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14800" cy="397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06MIC778_PPT_internal_pg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225425"/>
            <a:ext cx="8991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82000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9FE"/>
        </a:buClr>
        <a:buFont typeface="Wingdings 2" pitchFamily="18" charset="2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o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06MIC778_PPT_internal_pg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82563"/>
            <a:ext cx="8686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9525"/>
            <a:ext cx="8458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–"/>
        <a:defRPr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har char="o"/>
        <a:defRPr sz="16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5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5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5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5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1.sld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www.microsoft.nl/licenties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licensing/licensewise" TargetMode="External"/><Relationship Id="rId2" Type="http://schemas.openxmlformats.org/officeDocument/2006/relationships/hyperlink" Target="http://www.circleofsuccess.n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jpeg"/><Relationship Id="rId21" Type="http://schemas.openxmlformats.org/officeDocument/2006/relationships/image" Target="../media/image24.tiff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429000"/>
            <a:ext cx="4419600" cy="838200"/>
          </a:xfrm>
        </p:spPr>
        <p:txBody>
          <a:bodyPr/>
          <a:lstStyle/>
          <a:p>
            <a:pPr marL="0" indent="0" eaLnBrk="1" hangingPunct="1"/>
            <a:r>
              <a:rPr lang="en-US" smtClean="0"/>
              <a:t>Tom van Gelder</a:t>
            </a:r>
          </a:p>
          <a:p>
            <a:pPr marL="0" indent="0" eaLnBrk="1" hangingPunct="1"/>
            <a:r>
              <a:rPr lang="en-US" smtClean="0"/>
              <a:t>Licensing Marketing Manager</a:t>
            </a:r>
          </a:p>
        </p:txBody>
      </p:sp>
      <p:sp>
        <p:nvSpPr>
          <p:cNvPr id="26626" name="Title 3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7010400" cy="838200"/>
          </a:xfrm>
        </p:spPr>
        <p:txBody>
          <a:bodyPr/>
          <a:lstStyle/>
          <a:p>
            <a:pPr eaLnBrk="1" hangingPunct="1"/>
            <a:r>
              <a:rPr lang="nl-NL" smtClean="0"/>
              <a:t>Microsoft Volume Licensing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228600" y="5181600"/>
            <a:ext cx="1682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solidFill>
                  <a:schemeClr val="bg1"/>
                </a:solidFill>
              </a:rPr>
              <a:t>16 April 2008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Group 4"/>
          <p:cNvGrpSpPr>
            <a:grpSpLocks/>
          </p:cNvGrpSpPr>
          <p:nvPr/>
        </p:nvGrpSpPr>
        <p:grpSpPr bwMode="auto">
          <a:xfrm>
            <a:off x="2357438" y="1714500"/>
            <a:ext cx="4643437" cy="4071938"/>
            <a:chOff x="2143108" y="1508611"/>
            <a:chExt cx="4071966" cy="3831473"/>
          </a:xfrm>
        </p:grpSpPr>
        <p:sp>
          <p:nvSpPr>
            <p:cNvPr id="6" name="Isosceles Triangle 5"/>
            <p:cNvSpPr/>
            <p:nvPr/>
          </p:nvSpPr>
          <p:spPr bwMode="auto">
            <a:xfrm>
              <a:off x="2143108" y="1714749"/>
              <a:ext cx="4071966" cy="3499860"/>
            </a:xfrm>
            <a:prstGeom prst="triangle">
              <a:avLst/>
            </a:prstGeom>
            <a:solidFill>
              <a:srgbClr val="92D050"/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nl-NL">
                <a:solidFill>
                  <a:schemeClr val="tx1">
                    <a:alpha val="100000"/>
                  </a:schemeClr>
                </a:solidFill>
              </a:endParaRPr>
            </a:p>
          </p:txBody>
        </p:sp>
        <p:pic>
          <p:nvPicPr>
            <p:cNvPr id="40967" name="Picture 17" descr="5arrow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28860" y="1508611"/>
              <a:ext cx="3662367" cy="3831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8" name="Picture 18" descr="text_pla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58662" y="2046364"/>
              <a:ext cx="617933" cy="363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9" name="Picture 19" descr="text_deploy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99521" y="2315240"/>
              <a:ext cx="673892" cy="1008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0" name="Picture 20" descr="text_us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20836" y="4199821"/>
              <a:ext cx="456008" cy="418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1" name="Picture 21" descr="text_maintain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20139" y="4264593"/>
              <a:ext cx="1163184" cy="739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2" name="Picture 22" descr="text_transition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06909" y="2651335"/>
              <a:ext cx="435768" cy="1387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149614" y="3336963"/>
              <a:ext cx="2057309" cy="434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NL" sz="24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Arial" charset="0"/>
                </a:rPr>
                <a:t>Onderneming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743200" y="1143000"/>
            <a:ext cx="4191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System </a:t>
            </a:r>
            <a:r>
              <a:rPr lang="nl-NL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Integrator / ISV</a:t>
            </a:r>
            <a:endParaRPr lang="nl-NL" sz="28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charset="0"/>
            </a:endParaRPr>
          </a:p>
        </p:txBody>
      </p:sp>
      <p:sp>
        <p:nvSpPr>
          <p:cNvPr id="40963" name="Title 1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13750" cy="534988"/>
          </a:xfrm>
        </p:spPr>
        <p:txBody>
          <a:bodyPr/>
          <a:lstStyle/>
          <a:p>
            <a:pPr eaLnBrk="1" hangingPunct="1"/>
            <a:r>
              <a:rPr lang="nl-NL" sz="2400" smtClean="0"/>
              <a:t>Optimale Partnership voor Software Assurance</a:t>
            </a:r>
            <a:endParaRPr lang="en-US" sz="2400" smtClean="0"/>
          </a:p>
        </p:txBody>
      </p:sp>
      <p:sp>
        <p:nvSpPr>
          <p:cNvPr id="17" name="TextBox 16"/>
          <p:cNvSpPr txBox="1"/>
          <p:nvPr/>
        </p:nvSpPr>
        <p:spPr>
          <a:xfrm>
            <a:off x="7239000" y="3657600"/>
            <a:ext cx="1828800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2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Certified</a:t>
            </a:r>
            <a:r>
              <a:rPr lang="nl-NL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 Partner </a:t>
            </a:r>
            <a:r>
              <a:rPr lang="nl-NL" sz="2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Learning</a:t>
            </a:r>
            <a:r>
              <a:rPr lang="nl-NL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 Services (CPLS)</a:t>
            </a:r>
            <a:endParaRPr lang="nl-NL" sz="28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4953000"/>
            <a:ext cx="1905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Licentie Partner</a:t>
            </a:r>
            <a:endParaRPr lang="nl-NL" sz="28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2400" smtClean="0"/>
              <a:t>Software Assurance Werkt!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838200" y="1066800"/>
          <a:ext cx="7485063" cy="5175250"/>
        </p:xfrm>
        <a:graphic>
          <a:graphicData uri="http://schemas.openxmlformats.org/presentationml/2006/ole">
            <p:oleObj spid="_x0000_s2050" name="Slide" r:id="rId3" imgW="2885" imgH="2158" progId="">
              <p:embed/>
            </p:oleObj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3657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accent3"/>
                </a:solidFill>
              </a:rPr>
              <a:t>Infrastructure Optimization Model</a:t>
            </a:r>
          </a:p>
        </p:txBody>
      </p:sp>
      <p:pic>
        <p:nvPicPr>
          <p:cNvPr id="7171" name="Picture 2" descr="sl05-green-b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447800"/>
            <a:ext cx="20478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7172" name="Picture 3" descr="sl05-rose-b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1447800"/>
            <a:ext cx="204787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7173" name="Picture 4" descr="sl05-purple-b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1447800"/>
            <a:ext cx="2047875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7174" name="Picture 5" descr="sl05-blue-ba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1447800"/>
            <a:ext cx="2047875" cy="45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44038" name="Picture 8" descr="Dynami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1143000"/>
            <a:ext cx="1109663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9" descr="Rationalize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6800" y="1143000"/>
            <a:ext cx="151923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10" descr="Standardized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19400" y="1143000"/>
            <a:ext cx="16351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041" name="Group 12"/>
          <p:cNvGrpSpPr>
            <a:grpSpLocks/>
          </p:cNvGrpSpPr>
          <p:nvPr/>
        </p:nvGrpSpPr>
        <p:grpSpPr bwMode="auto">
          <a:xfrm>
            <a:off x="6927850" y="1644650"/>
            <a:ext cx="1374775" cy="1387475"/>
            <a:chOff x="4231" y="1493"/>
            <a:chExt cx="1334" cy="1346"/>
          </a:xfrm>
        </p:grpSpPr>
        <p:pic>
          <p:nvPicPr>
            <p:cNvPr id="44080" name="Picture 13" descr="grey inner shadow circle"/>
            <p:cNvPicPr>
              <a:picLocks noChangeAspect="1" noChangeArrowheads="1"/>
            </p:cNvPicPr>
            <p:nvPr/>
          </p:nvPicPr>
          <p:blipFill>
            <a:blip r:embed="rId10">
              <a:lum bright="100000"/>
            </a:blip>
            <a:srcRect/>
            <a:stretch>
              <a:fillRect/>
            </a:stretch>
          </p:blipFill>
          <p:spPr bwMode="auto">
            <a:xfrm>
              <a:off x="4639" y="1493"/>
              <a:ext cx="518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81" name="Picture 14" descr="grey inner shadow circle"/>
            <p:cNvPicPr>
              <a:picLocks noChangeAspect="1" noChangeArrowheads="1"/>
            </p:cNvPicPr>
            <p:nvPr/>
          </p:nvPicPr>
          <p:blipFill>
            <a:blip r:embed="rId10">
              <a:lum bright="100000"/>
            </a:blip>
            <a:srcRect/>
            <a:stretch>
              <a:fillRect/>
            </a:stretch>
          </p:blipFill>
          <p:spPr bwMode="auto">
            <a:xfrm>
              <a:off x="4231" y="2323"/>
              <a:ext cx="518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82" name="Picture 15" descr="grey inner shadow circle"/>
            <p:cNvPicPr>
              <a:picLocks noChangeAspect="1" noChangeArrowheads="1"/>
            </p:cNvPicPr>
            <p:nvPr/>
          </p:nvPicPr>
          <p:blipFill>
            <a:blip r:embed="rId10">
              <a:lum bright="100000"/>
            </a:blip>
            <a:srcRect/>
            <a:stretch>
              <a:fillRect/>
            </a:stretch>
          </p:blipFill>
          <p:spPr bwMode="auto">
            <a:xfrm>
              <a:off x="5047" y="2323"/>
              <a:ext cx="518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4083" name="Group 16"/>
            <p:cNvGrpSpPr>
              <a:grpSpLocks/>
            </p:cNvGrpSpPr>
            <p:nvPr/>
          </p:nvGrpSpPr>
          <p:grpSpPr bwMode="auto">
            <a:xfrm>
              <a:off x="4676" y="1527"/>
              <a:ext cx="446" cy="446"/>
              <a:chOff x="473" y="1314"/>
              <a:chExt cx="446" cy="446"/>
            </a:xfrm>
          </p:grpSpPr>
          <p:sp>
            <p:nvSpPr>
              <p:cNvPr id="32" name="Oval 17"/>
              <p:cNvSpPr>
                <a:spLocks noChangeArrowheads="1"/>
              </p:cNvSpPr>
              <p:nvPr/>
            </p:nvSpPr>
            <p:spPr bwMode="auto">
              <a:xfrm>
                <a:off x="473" y="1314"/>
                <a:ext cx="444" cy="44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0000"/>
                    </a:schemeClr>
                  </a:gs>
                  <a:gs pos="100000">
                    <a:schemeClr val="accent2">
                      <a:gamma/>
                      <a:tint val="72941"/>
                      <a:invGamma/>
                      <a:alpha val="30000"/>
                    </a:schemeClr>
                  </a:gs>
                </a:gsLst>
                <a:lin ang="2700000" scaled="1"/>
              </a:gradFill>
              <a:ln w="12700" algn="ctr">
                <a:solidFill>
                  <a:srgbClr val="FFFF99">
                    <a:alpha val="50000"/>
                  </a:srgbClr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val 18"/>
              <p:cNvSpPr>
                <a:spLocks noChangeArrowheads="1"/>
              </p:cNvSpPr>
              <p:nvPr/>
            </p:nvSpPr>
            <p:spPr bwMode="auto">
              <a:xfrm>
                <a:off x="493" y="1334"/>
                <a:ext cx="404" cy="40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20000"/>
                    </a:schemeClr>
                  </a:gs>
                  <a:gs pos="100000">
                    <a:schemeClr val="accent1">
                      <a:gamma/>
                      <a:tint val="72941"/>
                      <a:invGamma/>
                      <a:alpha val="0"/>
                    </a:schemeClr>
                  </a:gs>
                </a:gsLst>
                <a:path path="rect">
                  <a:fillToRect l="100000" t="100000"/>
                </a:path>
              </a:gradFill>
              <a:ln w="12700" algn="ctr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4084" name="Group 19"/>
            <p:cNvGrpSpPr>
              <a:grpSpLocks/>
            </p:cNvGrpSpPr>
            <p:nvPr/>
          </p:nvGrpSpPr>
          <p:grpSpPr bwMode="auto">
            <a:xfrm>
              <a:off x="4268" y="2357"/>
              <a:ext cx="446" cy="446"/>
              <a:chOff x="473" y="1314"/>
              <a:chExt cx="446" cy="446"/>
            </a:xfrm>
          </p:grpSpPr>
          <p:sp>
            <p:nvSpPr>
              <p:cNvPr id="30" name="Oval 20"/>
              <p:cNvSpPr>
                <a:spLocks noChangeArrowheads="1"/>
              </p:cNvSpPr>
              <p:nvPr/>
            </p:nvSpPr>
            <p:spPr bwMode="auto">
              <a:xfrm>
                <a:off x="473" y="1314"/>
                <a:ext cx="448" cy="44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0000"/>
                    </a:schemeClr>
                  </a:gs>
                  <a:gs pos="100000">
                    <a:schemeClr val="accent2">
                      <a:gamma/>
                      <a:tint val="72941"/>
                      <a:invGamma/>
                      <a:alpha val="30000"/>
                    </a:schemeClr>
                  </a:gs>
                </a:gsLst>
                <a:lin ang="2700000" scaled="1"/>
              </a:gradFill>
              <a:ln w="12700" algn="ctr">
                <a:solidFill>
                  <a:srgbClr val="FFFF99">
                    <a:alpha val="50000"/>
                  </a:srgbClr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Oval 21"/>
              <p:cNvSpPr>
                <a:spLocks noChangeArrowheads="1"/>
              </p:cNvSpPr>
              <p:nvPr/>
            </p:nvSpPr>
            <p:spPr bwMode="auto">
              <a:xfrm>
                <a:off x="493" y="1334"/>
                <a:ext cx="408" cy="40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20000"/>
                    </a:schemeClr>
                  </a:gs>
                  <a:gs pos="100000">
                    <a:schemeClr val="accent1">
                      <a:gamma/>
                      <a:tint val="72941"/>
                      <a:invGamma/>
                      <a:alpha val="0"/>
                    </a:schemeClr>
                  </a:gs>
                </a:gsLst>
                <a:path path="rect">
                  <a:fillToRect l="100000" t="100000"/>
                </a:path>
              </a:gradFill>
              <a:ln w="12700" algn="ctr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4085" name="Group 22"/>
            <p:cNvGrpSpPr>
              <a:grpSpLocks/>
            </p:cNvGrpSpPr>
            <p:nvPr/>
          </p:nvGrpSpPr>
          <p:grpSpPr bwMode="auto">
            <a:xfrm>
              <a:off x="5082" y="2357"/>
              <a:ext cx="446" cy="446"/>
              <a:chOff x="473" y="1314"/>
              <a:chExt cx="446" cy="446"/>
            </a:xfrm>
          </p:grpSpPr>
          <p:sp>
            <p:nvSpPr>
              <p:cNvPr id="28" name="Oval 23"/>
              <p:cNvSpPr>
                <a:spLocks noChangeArrowheads="1"/>
              </p:cNvSpPr>
              <p:nvPr/>
            </p:nvSpPr>
            <p:spPr bwMode="auto">
              <a:xfrm>
                <a:off x="471" y="1314"/>
                <a:ext cx="448" cy="44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0000"/>
                    </a:schemeClr>
                  </a:gs>
                  <a:gs pos="100000">
                    <a:schemeClr val="accent2">
                      <a:gamma/>
                      <a:tint val="72941"/>
                      <a:invGamma/>
                      <a:alpha val="30000"/>
                    </a:schemeClr>
                  </a:gs>
                </a:gsLst>
                <a:lin ang="2700000" scaled="1"/>
              </a:gradFill>
              <a:ln w="12700" algn="ctr">
                <a:solidFill>
                  <a:srgbClr val="FFFF99">
                    <a:alpha val="50000"/>
                  </a:srgbClr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Oval 24"/>
              <p:cNvSpPr>
                <a:spLocks noChangeArrowheads="1"/>
              </p:cNvSpPr>
              <p:nvPr/>
            </p:nvSpPr>
            <p:spPr bwMode="auto">
              <a:xfrm>
                <a:off x="491" y="1334"/>
                <a:ext cx="408" cy="40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20000"/>
                    </a:schemeClr>
                  </a:gs>
                  <a:gs pos="100000">
                    <a:schemeClr val="accent1">
                      <a:gamma/>
                      <a:tint val="72941"/>
                      <a:invGamma/>
                      <a:alpha val="0"/>
                    </a:schemeClr>
                  </a:gs>
                </a:gsLst>
                <a:path path="rect">
                  <a:fillToRect l="100000" t="100000"/>
                </a:path>
              </a:gradFill>
              <a:ln w="12700" algn="ctr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pic>
          <p:nvPicPr>
            <p:cNvPr id="44086" name="Picture 25" descr="XP icon my computer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163" y="2433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87" name="Picture 26" descr="XP icon my computer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341" y="2433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88" name="Picture 27" descr="XP icon my computer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761" y="1605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89" name="Picture 28" descr="green blue starburst"/>
            <p:cNvPicPr>
              <a:picLocks noChangeAspect="1" noChangeArrowheads="1"/>
            </p:cNvPicPr>
            <p:nvPr/>
          </p:nvPicPr>
          <p:blipFill>
            <a:blip r:embed="rId12">
              <a:lum bright="96000"/>
            </a:blip>
            <a:srcRect/>
            <a:stretch>
              <a:fillRect/>
            </a:stretch>
          </p:blipFill>
          <p:spPr bwMode="auto">
            <a:xfrm>
              <a:off x="4405" y="1864"/>
              <a:ext cx="980" cy="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90" name="Picture 29" descr="grey inner shadow circle"/>
            <p:cNvPicPr>
              <a:picLocks noChangeAspect="1" noChangeArrowheads="1"/>
            </p:cNvPicPr>
            <p:nvPr/>
          </p:nvPicPr>
          <p:blipFill>
            <a:blip r:embed="rId10">
              <a:lum bright="100000"/>
            </a:blip>
            <a:srcRect/>
            <a:stretch>
              <a:fillRect/>
            </a:stretch>
          </p:blipFill>
          <p:spPr bwMode="auto">
            <a:xfrm>
              <a:off x="4639" y="2003"/>
              <a:ext cx="518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4091" name="Group 30"/>
            <p:cNvGrpSpPr>
              <a:grpSpLocks/>
            </p:cNvGrpSpPr>
            <p:nvPr/>
          </p:nvGrpSpPr>
          <p:grpSpPr bwMode="auto">
            <a:xfrm>
              <a:off x="4676" y="2039"/>
              <a:ext cx="446" cy="446"/>
              <a:chOff x="473" y="1314"/>
              <a:chExt cx="446" cy="446"/>
            </a:xfrm>
          </p:grpSpPr>
          <p:sp>
            <p:nvSpPr>
              <p:cNvPr id="26" name="Oval 31"/>
              <p:cNvSpPr>
                <a:spLocks noChangeArrowheads="1"/>
              </p:cNvSpPr>
              <p:nvPr/>
            </p:nvSpPr>
            <p:spPr bwMode="auto">
              <a:xfrm>
                <a:off x="473" y="1316"/>
                <a:ext cx="444" cy="44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0000"/>
                    </a:schemeClr>
                  </a:gs>
                  <a:gs pos="100000">
                    <a:schemeClr val="accent2">
                      <a:gamma/>
                      <a:tint val="72941"/>
                      <a:invGamma/>
                      <a:alpha val="30000"/>
                    </a:schemeClr>
                  </a:gs>
                </a:gsLst>
                <a:lin ang="2700000" scaled="1"/>
              </a:gradFill>
              <a:ln w="12700" algn="ctr">
                <a:solidFill>
                  <a:srgbClr val="FFFF99">
                    <a:alpha val="50000"/>
                  </a:srgbClr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Oval 32"/>
              <p:cNvSpPr>
                <a:spLocks noChangeArrowheads="1"/>
              </p:cNvSpPr>
              <p:nvPr/>
            </p:nvSpPr>
            <p:spPr bwMode="auto">
              <a:xfrm>
                <a:off x="493" y="1336"/>
                <a:ext cx="404" cy="40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20000"/>
                    </a:schemeClr>
                  </a:gs>
                  <a:gs pos="100000">
                    <a:schemeClr val="accent1">
                      <a:gamma/>
                      <a:tint val="72941"/>
                      <a:invGamma/>
                      <a:alpha val="0"/>
                    </a:schemeClr>
                  </a:gs>
                </a:gsLst>
                <a:path path="rect">
                  <a:fillToRect l="100000" t="100000"/>
                </a:path>
              </a:gradFill>
              <a:ln w="12700" algn="ctr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pic>
          <p:nvPicPr>
            <p:cNvPr id="44092" name="Picture 33" descr="Serve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767" y="2071"/>
              <a:ext cx="258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4042" name="Group 34"/>
          <p:cNvGrpSpPr>
            <a:grpSpLocks/>
          </p:cNvGrpSpPr>
          <p:nvPr/>
        </p:nvGrpSpPr>
        <p:grpSpPr bwMode="auto">
          <a:xfrm>
            <a:off x="1066800" y="1676400"/>
            <a:ext cx="1358900" cy="1371600"/>
            <a:chOff x="1011" y="1997"/>
            <a:chExt cx="989" cy="998"/>
          </a:xfrm>
        </p:grpSpPr>
        <p:grpSp>
          <p:nvGrpSpPr>
            <p:cNvPr id="44059" name="Group 35"/>
            <p:cNvGrpSpPr>
              <a:grpSpLocks/>
            </p:cNvGrpSpPr>
            <p:nvPr/>
          </p:nvGrpSpPr>
          <p:grpSpPr bwMode="auto">
            <a:xfrm>
              <a:off x="1011" y="1999"/>
              <a:ext cx="988" cy="1000"/>
              <a:chOff x="28" y="1493"/>
              <a:chExt cx="1334" cy="1346"/>
            </a:xfrm>
          </p:grpSpPr>
          <p:pic>
            <p:nvPicPr>
              <p:cNvPr id="44064" name="Picture 36" descr="grey inner shadow circle"/>
              <p:cNvPicPr>
                <a:picLocks noChangeAspect="1" noChangeArrowheads="1"/>
              </p:cNvPicPr>
              <p:nvPr/>
            </p:nvPicPr>
            <p:blipFill>
              <a:blip r:embed="rId14">
                <a:lum bright="100000"/>
              </a:blip>
              <a:srcRect/>
              <a:stretch>
                <a:fillRect/>
              </a:stretch>
            </p:blipFill>
            <p:spPr bwMode="auto">
              <a:xfrm>
                <a:off x="436" y="2003"/>
                <a:ext cx="518" cy="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065" name="Picture 37" descr="grey inner shadow circle"/>
              <p:cNvPicPr>
                <a:picLocks noChangeAspect="1" noChangeArrowheads="1"/>
              </p:cNvPicPr>
              <p:nvPr/>
            </p:nvPicPr>
            <p:blipFill>
              <a:blip r:embed="rId14">
                <a:lum bright="100000"/>
              </a:blip>
              <a:srcRect/>
              <a:stretch>
                <a:fillRect/>
              </a:stretch>
            </p:blipFill>
            <p:spPr bwMode="auto">
              <a:xfrm>
                <a:off x="436" y="1493"/>
                <a:ext cx="518" cy="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066" name="Picture 38" descr="grey inner shadow circle"/>
              <p:cNvPicPr>
                <a:picLocks noChangeAspect="1" noChangeArrowheads="1"/>
              </p:cNvPicPr>
              <p:nvPr/>
            </p:nvPicPr>
            <p:blipFill>
              <a:blip r:embed="rId14">
                <a:lum bright="100000"/>
              </a:blip>
              <a:srcRect/>
              <a:stretch>
                <a:fillRect/>
              </a:stretch>
            </p:blipFill>
            <p:spPr bwMode="auto">
              <a:xfrm>
                <a:off x="28" y="2323"/>
                <a:ext cx="518" cy="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067" name="Picture 39" descr="grey inner shadow circle"/>
              <p:cNvPicPr>
                <a:picLocks noChangeAspect="1" noChangeArrowheads="1"/>
              </p:cNvPicPr>
              <p:nvPr/>
            </p:nvPicPr>
            <p:blipFill>
              <a:blip r:embed="rId14">
                <a:lum bright="100000"/>
              </a:blip>
              <a:srcRect/>
              <a:stretch>
                <a:fillRect/>
              </a:stretch>
            </p:blipFill>
            <p:spPr bwMode="auto">
              <a:xfrm>
                <a:off x="844" y="2323"/>
                <a:ext cx="518" cy="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4068" name="Group 40"/>
              <p:cNvGrpSpPr>
                <a:grpSpLocks/>
              </p:cNvGrpSpPr>
              <p:nvPr/>
            </p:nvGrpSpPr>
            <p:grpSpPr bwMode="auto">
              <a:xfrm>
                <a:off x="473" y="1527"/>
                <a:ext cx="446" cy="446"/>
                <a:chOff x="473" y="1314"/>
                <a:chExt cx="446" cy="446"/>
              </a:xfrm>
            </p:grpSpPr>
            <p:sp>
              <p:nvSpPr>
                <p:cNvPr id="54" name="Oval 41"/>
                <p:cNvSpPr>
                  <a:spLocks noChangeArrowheads="1"/>
                </p:cNvSpPr>
                <p:nvPr/>
              </p:nvSpPr>
              <p:spPr bwMode="auto">
                <a:xfrm>
                  <a:off x="473" y="1316"/>
                  <a:ext cx="446" cy="44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50000"/>
                      </a:schemeClr>
                    </a:gs>
                    <a:gs pos="100000">
                      <a:schemeClr val="hlink">
                        <a:gamma/>
                        <a:tint val="72941"/>
                        <a:invGamma/>
                        <a:alpha val="30000"/>
                      </a:schemeClr>
                    </a:gs>
                  </a:gsLst>
                  <a:lin ang="2700000" scaled="1"/>
                </a:gradFill>
                <a:ln w="12700" algn="ctr">
                  <a:solidFill>
                    <a:srgbClr val="FFFF99">
                      <a:alpha val="50000"/>
                    </a:srgbClr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5" name="Oval 42"/>
                <p:cNvSpPr>
                  <a:spLocks noChangeArrowheads="1"/>
                </p:cNvSpPr>
                <p:nvPr/>
              </p:nvSpPr>
              <p:spPr bwMode="auto">
                <a:xfrm>
                  <a:off x="493" y="1335"/>
                  <a:ext cx="406" cy="40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20000"/>
                      </a:schemeClr>
                    </a:gs>
                    <a:gs pos="100000">
                      <a:schemeClr val="accent1">
                        <a:gamma/>
                        <a:tint val="72941"/>
                        <a:invGamma/>
                        <a:alpha val="0"/>
                      </a:schemeClr>
                    </a:gs>
                  </a:gsLst>
                  <a:path path="rect">
                    <a:fillToRect l="100000" t="100000"/>
                  </a:path>
                </a:gradFill>
                <a:ln w="12700" algn="ctr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44069" name="Group 43"/>
              <p:cNvGrpSpPr>
                <a:grpSpLocks/>
              </p:cNvGrpSpPr>
              <p:nvPr/>
            </p:nvGrpSpPr>
            <p:grpSpPr bwMode="auto">
              <a:xfrm>
                <a:off x="473" y="2039"/>
                <a:ext cx="446" cy="446"/>
                <a:chOff x="473" y="1314"/>
                <a:chExt cx="446" cy="446"/>
              </a:xfrm>
            </p:grpSpPr>
            <p:sp>
              <p:nvSpPr>
                <p:cNvPr id="52" name="Oval 44"/>
                <p:cNvSpPr>
                  <a:spLocks noChangeArrowheads="1"/>
                </p:cNvSpPr>
                <p:nvPr/>
              </p:nvSpPr>
              <p:spPr bwMode="auto">
                <a:xfrm>
                  <a:off x="473" y="1314"/>
                  <a:ext cx="446" cy="44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50000"/>
                      </a:schemeClr>
                    </a:gs>
                    <a:gs pos="100000">
                      <a:schemeClr val="hlink">
                        <a:gamma/>
                        <a:tint val="72941"/>
                        <a:invGamma/>
                        <a:alpha val="30000"/>
                      </a:schemeClr>
                    </a:gs>
                  </a:gsLst>
                  <a:lin ang="2700000" scaled="1"/>
                </a:gradFill>
                <a:ln w="12700" algn="ctr">
                  <a:solidFill>
                    <a:srgbClr val="FFFF99">
                      <a:alpha val="50000"/>
                    </a:srgbClr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3" name="Oval 45"/>
                <p:cNvSpPr>
                  <a:spLocks noChangeArrowheads="1"/>
                </p:cNvSpPr>
                <p:nvPr/>
              </p:nvSpPr>
              <p:spPr bwMode="auto">
                <a:xfrm>
                  <a:off x="493" y="1334"/>
                  <a:ext cx="406" cy="40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20000"/>
                      </a:schemeClr>
                    </a:gs>
                    <a:gs pos="100000">
                      <a:schemeClr val="accent1">
                        <a:gamma/>
                        <a:tint val="72941"/>
                        <a:invGamma/>
                        <a:alpha val="0"/>
                      </a:schemeClr>
                    </a:gs>
                  </a:gsLst>
                  <a:path path="rect">
                    <a:fillToRect l="100000" t="100000"/>
                  </a:path>
                </a:gradFill>
                <a:ln w="12700" algn="ctr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44070" name="Group 46"/>
              <p:cNvGrpSpPr>
                <a:grpSpLocks/>
              </p:cNvGrpSpPr>
              <p:nvPr/>
            </p:nvGrpSpPr>
            <p:grpSpPr bwMode="auto">
              <a:xfrm>
                <a:off x="65" y="2357"/>
                <a:ext cx="446" cy="446"/>
                <a:chOff x="473" y="1314"/>
                <a:chExt cx="446" cy="446"/>
              </a:xfrm>
            </p:grpSpPr>
            <p:sp>
              <p:nvSpPr>
                <p:cNvPr id="50" name="Oval 47"/>
                <p:cNvSpPr>
                  <a:spLocks noChangeArrowheads="1"/>
                </p:cNvSpPr>
                <p:nvPr/>
              </p:nvSpPr>
              <p:spPr bwMode="auto">
                <a:xfrm>
                  <a:off x="473" y="1312"/>
                  <a:ext cx="446" cy="44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50000"/>
                      </a:schemeClr>
                    </a:gs>
                    <a:gs pos="100000">
                      <a:schemeClr val="hlink">
                        <a:gamma/>
                        <a:tint val="72941"/>
                        <a:invGamma/>
                        <a:alpha val="30000"/>
                      </a:schemeClr>
                    </a:gs>
                  </a:gsLst>
                  <a:lin ang="2700000" scaled="1"/>
                </a:gradFill>
                <a:ln w="12700" algn="ctr">
                  <a:solidFill>
                    <a:srgbClr val="FFFF99">
                      <a:alpha val="50000"/>
                    </a:srgbClr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" name="Oval 48"/>
                <p:cNvSpPr>
                  <a:spLocks noChangeArrowheads="1"/>
                </p:cNvSpPr>
                <p:nvPr/>
              </p:nvSpPr>
              <p:spPr bwMode="auto">
                <a:xfrm>
                  <a:off x="494" y="1334"/>
                  <a:ext cx="407" cy="40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20000"/>
                      </a:schemeClr>
                    </a:gs>
                    <a:gs pos="100000">
                      <a:schemeClr val="accent1">
                        <a:gamma/>
                        <a:tint val="72941"/>
                        <a:invGamma/>
                        <a:alpha val="0"/>
                      </a:schemeClr>
                    </a:gs>
                  </a:gsLst>
                  <a:path path="rect">
                    <a:fillToRect l="100000" t="100000"/>
                  </a:path>
                </a:gradFill>
                <a:ln w="12700" algn="ctr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44071" name="Group 49"/>
              <p:cNvGrpSpPr>
                <a:grpSpLocks/>
              </p:cNvGrpSpPr>
              <p:nvPr/>
            </p:nvGrpSpPr>
            <p:grpSpPr bwMode="auto">
              <a:xfrm>
                <a:off x="879" y="2357"/>
                <a:ext cx="446" cy="446"/>
                <a:chOff x="473" y="1314"/>
                <a:chExt cx="446" cy="446"/>
              </a:xfrm>
            </p:grpSpPr>
            <p:sp>
              <p:nvSpPr>
                <p:cNvPr id="48" name="Oval 50"/>
                <p:cNvSpPr>
                  <a:spLocks noChangeArrowheads="1"/>
                </p:cNvSpPr>
                <p:nvPr/>
              </p:nvSpPr>
              <p:spPr bwMode="auto">
                <a:xfrm>
                  <a:off x="471" y="1312"/>
                  <a:ext cx="446" cy="44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50000"/>
                      </a:schemeClr>
                    </a:gs>
                    <a:gs pos="100000">
                      <a:schemeClr val="hlink">
                        <a:gamma/>
                        <a:tint val="72941"/>
                        <a:invGamma/>
                        <a:alpha val="30000"/>
                      </a:schemeClr>
                    </a:gs>
                  </a:gsLst>
                  <a:lin ang="2700000" scaled="1"/>
                </a:gradFill>
                <a:ln w="12700" algn="ctr">
                  <a:solidFill>
                    <a:srgbClr val="FFFF99">
                      <a:alpha val="50000"/>
                    </a:srgbClr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9" name="Oval 51"/>
                <p:cNvSpPr>
                  <a:spLocks noChangeArrowheads="1"/>
                </p:cNvSpPr>
                <p:nvPr/>
              </p:nvSpPr>
              <p:spPr bwMode="auto">
                <a:xfrm>
                  <a:off x="491" y="1334"/>
                  <a:ext cx="407" cy="40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20000"/>
                      </a:schemeClr>
                    </a:gs>
                    <a:gs pos="100000">
                      <a:schemeClr val="accent1">
                        <a:gamma/>
                        <a:tint val="72941"/>
                        <a:invGamma/>
                        <a:alpha val="0"/>
                      </a:schemeClr>
                    </a:gs>
                  </a:gsLst>
                  <a:path path="rect">
                    <a:fillToRect l="100000" t="100000"/>
                  </a:path>
                </a:gradFill>
                <a:ln w="12700" algn="ctr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pic>
          <p:nvPicPr>
            <p:cNvPr id="44060" name="Picture 52" descr="XP icon my computer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709" y="2694"/>
              <a:ext cx="209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61" name="Picture 53" descr="XP icon my computer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099" y="2694"/>
              <a:ext cx="209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62" name="Picture 54" descr="XP icon my computer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406" y="2080"/>
              <a:ext cx="209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63" name="Picture 55" descr="XP_Man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405" y="2435"/>
              <a:ext cx="18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" name="Text Box 56"/>
          <p:cNvSpPr txBox="1">
            <a:spLocks noChangeArrowheads="1"/>
          </p:cNvSpPr>
          <p:nvPr/>
        </p:nvSpPr>
        <p:spPr bwMode="auto">
          <a:xfrm>
            <a:off x="838200" y="4267200"/>
            <a:ext cx="16891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Kostenpost</a:t>
            </a:r>
            <a:endParaRPr 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" name="Rectangle 57"/>
          <p:cNvSpPr>
            <a:spLocks noChangeArrowheads="1"/>
          </p:cNvSpPr>
          <p:nvPr/>
        </p:nvSpPr>
        <p:spPr bwMode="auto">
          <a:xfrm>
            <a:off x="838200" y="3276600"/>
            <a:ext cx="1784350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15000"/>
              </a:spcBef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en-US" sz="1400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Ongecoördineerd</a:t>
            </a:r>
            <a:r>
              <a:rPr lang="en-US" sz="1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ad hoc </a:t>
            </a:r>
            <a:r>
              <a:rPr lang="en-US" sz="1400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beheer</a:t>
            </a:r>
            <a:endParaRPr lang="en-US" sz="1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 Box 58"/>
          <p:cNvSpPr txBox="1">
            <a:spLocks noChangeArrowheads="1"/>
          </p:cNvSpPr>
          <p:nvPr/>
        </p:nvSpPr>
        <p:spPr bwMode="auto">
          <a:xfrm>
            <a:off x="2590800" y="4114800"/>
            <a:ext cx="19812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Efficiente</a:t>
            </a:r>
            <a:r>
              <a:rPr lang="en-U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Kostenpost</a:t>
            </a:r>
            <a:endParaRPr 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" name="Rectangle 59"/>
          <p:cNvSpPr>
            <a:spLocks noChangeArrowheads="1"/>
          </p:cNvSpPr>
          <p:nvPr/>
        </p:nvSpPr>
        <p:spPr bwMode="auto">
          <a:xfrm>
            <a:off x="2743200" y="3298825"/>
            <a:ext cx="164782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15000"/>
              </a:spcBef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en-US" sz="1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IT </a:t>
            </a:r>
            <a:r>
              <a:rPr lang="en-US" sz="1400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onder</a:t>
            </a:r>
            <a:r>
              <a:rPr lang="en-US" sz="1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sz="1400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beheer</a:t>
            </a:r>
            <a:r>
              <a:rPr lang="en-US" sz="1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met </a:t>
            </a:r>
            <a:r>
              <a:rPr lang="en-US" sz="1400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beperkte</a:t>
            </a:r>
            <a:r>
              <a:rPr lang="en-US" sz="1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</a:t>
            </a:r>
            <a:r>
              <a:rPr lang="en-US" sz="1400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automatisering</a:t>
            </a:r>
            <a:endParaRPr lang="en-US" sz="1400" dirty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60" name="Rectangle 60"/>
          <p:cNvSpPr>
            <a:spLocks noChangeArrowheads="1"/>
          </p:cNvSpPr>
          <p:nvPr/>
        </p:nvSpPr>
        <p:spPr bwMode="auto">
          <a:xfrm>
            <a:off x="4805363" y="3298825"/>
            <a:ext cx="1595437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15000"/>
              </a:spcBef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en-US" sz="1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</a:t>
            </a:r>
            <a:r>
              <a:rPr lang="en-US" sz="1400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onder</a:t>
            </a:r>
            <a:r>
              <a:rPr lang="en-US" sz="1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beheer</a:t>
            </a:r>
            <a:r>
              <a:rPr lang="en-US" sz="1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met </a:t>
            </a:r>
            <a:r>
              <a:rPr lang="en-US" sz="1400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volledige</a:t>
            </a:r>
            <a:r>
              <a:rPr lang="en-US" sz="1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automatisering</a:t>
            </a:r>
            <a:endParaRPr lang="en-US" sz="1400" dirty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" name="Rectangle 61"/>
          <p:cNvSpPr>
            <a:spLocks noChangeArrowheads="1"/>
          </p:cNvSpPr>
          <p:nvPr/>
        </p:nvSpPr>
        <p:spPr bwMode="auto">
          <a:xfrm>
            <a:off x="6553200" y="3048000"/>
            <a:ext cx="2068513" cy="1073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15000"/>
              </a:spcBef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en-US" sz="1400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Volledige</a:t>
            </a:r>
            <a:r>
              <a:rPr lang="en-US" sz="1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automatisering</a:t>
            </a:r>
            <a:r>
              <a:rPr lang="en-US" sz="1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</a:p>
          <a:p>
            <a:pPr algn="ctr">
              <a:lnSpc>
                <a:spcPct val="85000"/>
              </a:lnSpc>
              <a:spcBef>
                <a:spcPct val="15000"/>
              </a:spcBef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en-US" sz="1400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Dynamisch</a:t>
            </a:r>
            <a:r>
              <a:rPr lang="en-US" sz="1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gebruik</a:t>
            </a:r>
            <a:r>
              <a:rPr lang="en-US" sz="1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</a:p>
          <a:p>
            <a:pPr algn="ctr">
              <a:lnSpc>
                <a:spcPct val="85000"/>
              </a:lnSpc>
              <a:spcBef>
                <a:spcPct val="15000"/>
              </a:spcBef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en-US" sz="1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Business </a:t>
            </a:r>
            <a:r>
              <a:rPr lang="en-US" sz="1400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gedreven</a:t>
            </a:r>
            <a:r>
              <a:rPr lang="en-US" sz="1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SLA’s</a:t>
            </a:r>
            <a:endParaRPr lang="en-US" sz="1400" dirty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" name="Text Box 62"/>
          <p:cNvSpPr txBox="1">
            <a:spLocks noChangeArrowheads="1"/>
          </p:cNvSpPr>
          <p:nvPr/>
        </p:nvSpPr>
        <p:spPr bwMode="auto">
          <a:xfrm>
            <a:off x="4800600" y="4114800"/>
            <a:ext cx="16637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Business Enabler</a:t>
            </a:r>
          </a:p>
        </p:txBody>
      </p:sp>
      <p:sp>
        <p:nvSpPr>
          <p:cNvPr id="63" name="Text Box 63"/>
          <p:cNvSpPr txBox="1">
            <a:spLocks noChangeArrowheads="1"/>
          </p:cNvSpPr>
          <p:nvPr/>
        </p:nvSpPr>
        <p:spPr bwMode="auto">
          <a:xfrm>
            <a:off x="6781800" y="4114800"/>
            <a:ext cx="16637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Strategic Asset</a:t>
            </a:r>
          </a:p>
        </p:txBody>
      </p:sp>
      <p:pic>
        <p:nvPicPr>
          <p:cNvPr id="44051" name="Picture 65" descr="slide-05-arrow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752600" y="1905000"/>
            <a:ext cx="1685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2" name="Picture 66" descr="slide-05-arrow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733800" y="1981200"/>
            <a:ext cx="1685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3" name="Picture 67" descr="slide-05-arrow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715000" y="1905000"/>
            <a:ext cx="1685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4" name="Picture 11" descr="Basic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295400" y="1143000"/>
            <a:ext cx="6350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TextBox 31"/>
          <p:cNvSpPr txBox="1">
            <a:spLocks noChangeArrowheads="1"/>
          </p:cNvSpPr>
          <p:nvPr/>
        </p:nvSpPr>
        <p:spPr bwMode="auto">
          <a:xfrm>
            <a:off x="838200" y="4953000"/>
            <a:ext cx="1688177" cy="541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9728" tIns="54864" rIns="109728" bIns="54864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defTabSz="1095375">
              <a:spcBef>
                <a:spcPct val="50000"/>
              </a:spcBef>
              <a:defRPr/>
            </a:pPr>
            <a:r>
              <a:rPr lang="en-US" sz="1400" b="1" dirty="0">
                <a:ln w="50800"/>
                <a:solidFill>
                  <a:schemeClr val="bg1"/>
                </a:solidFill>
              </a:rPr>
              <a:t>FPP, </a:t>
            </a:r>
            <a:r>
              <a:rPr lang="en-US" sz="1400" b="1" dirty="0">
                <a:ln w="50800"/>
                <a:solidFill>
                  <a:schemeClr val="bg1"/>
                </a:solidFill>
              </a:rPr>
              <a:t>OEM, Open License</a:t>
            </a:r>
            <a:endParaRPr lang="en-US" sz="1400" b="1" dirty="0">
              <a:ln w="50800"/>
              <a:solidFill>
                <a:schemeClr val="bg1"/>
              </a:solidFill>
            </a:endParaRPr>
          </a:p>
        </p:txBody>
      </p:sp>
      <p:sp>
        <p:nvSpPr>
          <p:cNvPr id="74" name="TextBox 33"/>
          <p:cNvSpPr txBox="1">
            <a:spLocks noChangeArrowheads="1"/>
          </p:cNvSpPr>
          <p:nvPr/>
        </p:nvSpPr>
        <p:spPr bwMode="auto">
          <a:xfrm>
            <a:off x="2697018" y="4921177"/>
            <a:ext cx="1773382" cy="541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9728" tIns="54864" rIns="109728" bIns="54864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defTabSz="1095375">
              <a:spcBef>
                <a:spcPct val="50000"/>
              </a:spcBef>
              <a:defRPr/>
            </a:pPr>
            <a:r>
              <a:rPr lang="en-US" sz="1400" b="1" dirty="0">
                <a:ln w="50800"/>
                <a:solidFill>
                  <a:schemeClr val="bg1"/>
                </a:solidFill>
              </a:rPr>
              <a:t>Open License, Select License</a:t>
            </a:r>
          </a:p>
        </p:txBody>
      </p:sp>
      <p:sp>
        <p:nvSpPr>
          <p:cNvPr id="75" name="TextBox 37"/>
          <p:cNvSpPr txBox="1">
            <a:spLocks noChangeArrowheads="1"/>
          </p:cNvSpPr>
          <p:nvPr/>
        </p:nvSpPr>
        <p:spPr bwMode="auto">
          <a:xfrm>
            <a:off x="5105400" y="4876800"/>
            <a:ext cx="1254204" cy="7571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9728" tIns="54864" rIns="109728" bIns="54864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defTabSz="1095375">
              <a:spcBef>
                <a:spcPct val="50000"/>
              </a:spcBef>
              <a:defRPr/>
            </a:pPr>
            <a:r>
              <a:rPr lang="en-US" sz="1400" b="1" dirty="0">
                <a:ln w="50800"/>
                <a:solidFill>
                  <a:schemeClr val="bg1"/>
                </a:solidFill>
              </a:rPr>
              <a:t>Open Value, Enterprise Agreement</a:t>
            </a:r>
          </a:p>
        </p:txBody>
      </p:sp>
      <p:sp>
        <p:nvSpPr>
          <p:cNvPr id="76" name="TextBox 37"/>
          <p:cNvSpPr txBox="1">
            <a:spLocks noChangeArrowheads="1"/>
          </p:cNvSpPr>
          <p:nvPr/>
        </p:nvSpPr>
        <p:spPr bwMode="auto">
          <a:xfrm>
            <a:off x="7010400" y="4724400"/>
            <a:ext cx="1447799" cy="11880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9728" tIns="54864" rIns="109728" bIns="54864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defTabSz="1095375">
              <a:spcBef>
                <a:spcPct val="50000"/>
              </a:spcBef>
              <a:defRPr/>
            </a:pPr>
            <a:r>
              <a:rPr lang="en-US" sz="1400" b="1" dirty="0">
                <a:ln w="50800"/>
                <a:solidFill>
                  <a:schemeClr val="bg1"/>
                </a:solidFill>
              </a:rPr>
              <a:t>Open Value Subscription, Enterprise Subscription Agreement</a:t>
            </a:r>
            <a:endParaRPr lang="en-US" sz="1400" b="1" dirty="0">
              <a:ln w="50800"/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381000"/>
          </a:xfrm>
        </p:spPr>
        <p:txBody>
          <a:bodyPr/>
          <a:lstStyle/>
          <a:p>
            <a:pPr eaLnBrk="1" hangingPunct="1"/>
            <a:r>
              <a:rPr lang="nl-NL" sz="2400" smtClean="0"/>
              <a:t>De Licentie Website  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685800" y="1066800"/>
            <a:ext cx="7796213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nl-NL" sz="2400" b="1" dirty="0"/>
              <a:t>Alles </a:t>
            </a:r>
            <a:r>
              <a:rPr lang="nl-NL" sz="2400" b="1" dirty="0"/>
              <a:t>over Volume Licensing &amp; Software </a:t>
            </a:r>
            <a:r>
              <a:rPr lang="nl-NL" sz="2400" b="1" dirty="0"/>
              <a:t>Assurance</a:t>
            </a:r>
            <a:endParaRPr lang="nl-NL" sz="2400" b="1" dirty="0"/>
          </a:p>
          <a:p>
            <a:pPr>
              <a:defRPr/>
            </a:pPr>
            <a:r>
              <a:rPr lang="nl-NL" dirty="0">
                <a:solidFill>
                  <a:schemeClr val="bg1">
                    <a:lumMod val="40000"/>
                    <a:lumOff val="60000"/>
                  </a:schemeClr>
                </a:solidFill>
                <a:hlinkClick r:id="rId2"/>
              </a:rPr>
              <a:t>http</a:t>
            </a:r>
            <a:r>
              <a:rPr lang="nl-NL" dirty="0">
                <a:solidFill>
                  <a:schemeClr val="bg1">
                    <a:lumMod val="40000"/>
                    <a:lumOff val="60000"/>
                  </a:schemeClr>
                </a:solidFill>
                <a:hlinkClick r:id="rId2"/>
              </a:rPr>
              <a:t>://</a:t>
            </a:r>
            <a:r>
              <a:rPr lang="nl-NL" dirty="0">
                <a:solidFill>
                  <a:schemeClr val="bg1">
                    <a:lumMod val="40000"/>
                    <a:lumOff val="60000"/>
                  </a:schemeClr>
                </a:solidFill>
                <a:hlinkClick r:id="rId2"/>
              </a:rPr>
              <a:t>www.microsoft.nl/licenties</a:t>
            </a:r>
            <a:r>
              <a:rPr lang="nl-NL" dirty="0"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endParaRPr lang="nl-NL" dirty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pPr>
              <a:defRPr/>
            </a:pPr>
            <a:endParaRPr lang="nl-NL" dirty="0"/>
          </a:p>
          <a:p>
            <a:pPr>
              <a:defRPr/>
            </a:pPr>
            <a:r>
              <a:rPr lang="nl-NL" dirty="0"/>
              <a:t>Volume Licentiecontracten</a:t>
            </a:r>
          </a:p>
          <a:p>
            <a:pPr>
              <a:defRPr/>
            </a:pPr>
            <a:r>
              <a:rPr lang="nl-NL" dirty="0"/>
              <a:t>Software Assurance</a:t>
            </a:r>
          </a:p>
          <a:p>
            <a:pPr>
              <a:defRPr/>
            </a:pPr>
            <a:r>
              <a:rPr lang="nl-NL" dirty="0"/>
              <a:t>Aanbiedingen</a:t>
            </a:r>
          </a:p>
          <a:p>
            <a:pPr>
              <a:defRPr/>
            </a:pPr>
            <a:r>
              <a:rPr lang="nl-NL" dirty="0"/>
              <a:t>Licentie Tools</a:t>
            </a:r>
          </a:p>
          <a:p>
            <a:pPr>
              <a:defRPr/>
            </a:pPr>
            <a:r>
              <a:rPr lang="nl-NL" dirty="0"/>
              <a:t>Licentiepartners</a:t>
            </a:r>
          </a:p>
          <a:p>
            <a:pPr>
              <a:defRPr/>
            </a:pPr>
            <a:r>
              <a:rPr lang="nl-NL" dirty="0"/>
              <a:t>Referenties</a:t>
            </a:r>
            <a:endParaRPr lang="nl-NL" dirty="0"/>
          </a:p>
          <a:p>
            <a:pPr>
              <a:defRPr/>
            </a:pPr>
            <a:r>
              <a:rPr lang="nl-NL" dirty="0"/>
              <a:t>Interviews</a:t>
            </a:r>
            <a:endParaRPr lang="nl-NL" dirty="0"/>
          </a:p>
          <a:p>
            <a:pPr>
              <a:defRPr/>
            </a:pPr>
            <a:endParaRPr lang="nl-NL" sz="2400" dirty="0"/>
          </a:p>
          <a:p>
            <a:pPr>
              <a:defRPr/>
            </a:pPr>
            <a:r>
              <a:rPr lang="nl-NL" sz="2400" b="1" dirty="0"/>
              <a:t>Zal worden uitgebreid met</a:t>
            </a:r>
            <a:r>
              <a:rPr lang="nl-NL" sz="2400" b="1" dirty="0"/>
              <a:t>:</a:t>
            </a:r>
            <a:endParaRPr lang="nl-NL" b="1" dirty="0"/>
          </a:p>
          <a:p>
            <a:pPr>
              <a:defRPr/>
            </a:pPr>
            <a:r>
              <a:rPr lang="nl-NL" dirty="0"/>
              <a:t>Licentie Advieswijzer</a:t>
            </a:r>
            <a:endParaRPr lang="nl-NL" dirty="0"/>
          </a:p>
          <a:p>
            <a:pPr>
              <a:defRPr/>
            </a:pPr>
            <a:r>
              <a:rPr lang="nl-NL" dirty="0"/>
              <a:t>Software </a:t>
            </a:r>
            <a:r>
              <a:rPr lang="nl-NL" dirty="0" err="1"/>
              <a:t>Asset</a:t>
            </a:r>
            <a:r>
              <a:rPr lang="nl-NL" dirty="0"/>
              <a:t> Management</a:t>
            </a:r>
          </a:p>
          <a:p>
            <a:pPr>
              <a:defRPr/>
            </a:pPr>
            <a:r>
              <a:rPr lang="nl-NL" dirty="0" err="1"/>
              <a:t>Hosting</a:t>
            </a:r>
            <a:endParaRPr lang="nl-NL" dirty="0"/>
          </a:p>
          <a:p>
            <a:pPr>
              <a:defRPr/>
            </a:pPr>
            <a:r>
              <a:rPr lang="nl-NL" dirty="0"/>
              <a:t>Software and a Service</a:t>
            </a:r>
            <a:endParaRPr lang="nl-NL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362200"/>
            <a:ext cx="2763771" cy="32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perspectiveContrastingLeftFacing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2400" smtClean="0"/>
              <a:t>Resources voor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382000" cy="48768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nl-NL" dirty="0" err="1" smtClean="0"/>
              <a:t>Circle</a:t>
            </a:r>
            <a:r>
              <a:rPr lang="nl-NL" dirty="0" smtClean="0"/>
              <a:t> of </a:t>
            </a:r>
            <a:r>
              <a:rPr lang="nl-NL" dirty="0" err="1" smtClean="0"/>
              <a:t>Success</a:t>
            </a:r>
            <a:endParaRPr lang="nl-NL" dirty="0" smtClean="0"/>
          </a:p>
          <a:p>
            <a:pPr marL="0" indent="0" eaLnBrk="1" hangingPunct="1">
              <a:defRPr/>
            </a:pPr>
            <a:r>
              <a:rPr lang="nl-NL" b="0" dirty="0" smtClean="0"/>
              <a:t>Loyaliteitsprogramma voor verkochte volume licentiecontracten; </a:t>
            </a:r>
            <a:r>
              <a:rPr lang="nl-NL" sz="2000" b="0" dirty="0" smtClean="0">
                <a:solidFill>
                  <a:schemeClr val="bg1">
                    <a:lumMod val="40000"/>
                    <a:lumOff val="60000"/>
                  </a:schemeClr>
                </a:solidFill>
                <a:hlinkClick r:id="rId2"/>
              </a:rPr>
              <a:t>http://www.circleofsuccess.nl</a:t>
            </a:r>
            <a:r>
              <a:rPr lang="nl-NL" sz="2000" b="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</a:p>
          <a:p>
            <a:pPr marL="0" indent="0" eaLnBrk="1" hangingPunct="1">
              <a:defRPr/>
            </a:pPr>
            <a:endParaRPr lang="nl-NL" dirty="0" smtClean="0"/>
          </a:p>
          <a:p>
            <a:pPr marL="0" indent="0" eaLnBrk="1" hangingPunct="1">
              <a:defRPr/>
            </a:pPr>
            <a:r>
              <a:rPr lang="nl-NL" dirty="0" err="1" smtClean="0"/>
              <a:t>LicenseWise</a:t>
            </a:r>
            <a:endParaRPr lang="nl-NL" dirty="0" smtClean="0"/>
          </a:p>
          <a:p>
            <a:pPr marL="0" indent="0" eaLnBrk="1" hangingPunct="1">
              <a:defRPr/>
            </a:pPr>
            <a:r>
              <a:rPr lang="nl-NL" b="0" dirty="0" smtClean="0"/>
              <a:t>Online configuratietool voor volume licentiecontracten;</a:t>
            </a:r>
          </a:p>
          <a:p>
            <a:pPr marL="0" indent="0" eaLnBrk="1" hangingPunct="1">
              <a:defRPr/>
            </a:pPr>
            <a:r>
              <a:rPr lang="nl-NL" sz="2000" b="0" dirty="0" smtClean="0">
                <a:hlinkClick r:id="rId3"/>
              </a:rPr>
              <a:t>http://www.microsoft.com/licensing/licensewise</a:t>
            </a:r>
            <a:r>
              <a:rPr lang="nl-NL" b="0" dirty="0" smtClean="0"/>
              <a:t> </a:t>
            </a:r>
          </a:p>
          <a:p>
            <a:pPr marL="0" indent="0" eaLnBrk="1" hangingPunct="1">
              <a:defRPr/>
            </a:pPr>
            <a:endParaRPr lang="nl-NL" dirty="0" smtClean="0"/>
          </a:p>
          <a:p>
            <a:pPr marL="0" indent="0" eaLnBrk="1" hangingPunct="1">
              <a:defRPr/>
            </a:pPr>
            <a:r>
              <a:rPr lang="nl-NL" dirty="0" smtClean="0"/>
              <a:t>Binnenkort beschikbaar:</a:t>
            </a:r>
          </a:p>
          <a:p>
            <a:pPr marL="0" indent="0" eaLnBrk="1" hangingPunct="1">
              <a:buClrTx/>
              <a:buFont typeface="Arial" pitchFamily="34" charset="0"/>
              <a:buChar char="•"/>
              <a:defRPr/>
            </a:pPr>
            <a:r>
              <a:rPr lang="nl-NL" dirty="0" smtClean="0"/>
              <a:t> </a:t>
            </a:r>
            <a:r>
              <a:rPr lang="nl-NL" b="0" dirty="0" smtClean="0"/>
              <a:t>Update Licentie informatie op Partner Portal</a:t>
            </a:r>
          </a:p>
          <a:p>
            <a:pPr marL="0" indent="0" eaLnBrk="1" hangingPunct="1">
              <a:buClrTx/>
              <a:buFont typeface="Arial" pitchFamily="34" charset="0"/>
              <a:buChar char="•"/>
              <a:defRPr/>
            </a:pPr>
            <a:r>
              <a:rPr lang="nl-NL" b="0" dirty="0" smtClean="0"/>
              <a:t> Licensing </a:t>
            </a:r>
            <a:r>
              <a:rPr lang="nl-NL" b="0" dirty="0" err="1" smtClean="0"/>
              <a:t>Reseller</a:t>
            </a:r>
            <a:r>
              <a:rPr lang="nl-NL" b="0" dirty="0" smtClean="0"/>
              <a:t> </a:t>
            </a:r>
            <a:r>
              <a:rPr lang="nl-NL" b="0" dirty="0" err="1" smtClean="0"/>
              <a:t>Handbook</a:t>
            </a:r>
            <a:r>
              <a:rPr lang="nl-NL" b="0" dirty="0" smtClean="0"/>
              <a:t> in het </a:t>
            </a:r>
            <a:r>
              <a:rPr lang="nl-NL" b="0" dirty="0" err="1" smtClean="0"/>
              <a:t>nederlands</a:t>
            </a:r>
            <a:endParaRPr lang="nl-NL" b="0" dirty="0" smtClean="0"/>
          </a:p>
        </p:txBody>
      </p:sp>
      <p:pic>
        <p:nvPicPr>
          <p:cNvPr id="4" name="Picture 3" descr="CO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1219200"/>
            <a:ext cx="1771007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pic>
        <p:nvPicPr>
          <p:cNvPr id="4" name="Picture 13" descr="Microsoft logo and tagline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/>
          <a:stretch>
            <a:fillRect/>
          </a:stretch>
        </p:blipFill>
        <p:spPr bwMode="black">
          <a:xfrm>
            <a:off x="2133600" y="3048000"/>
            <a:ext cx="53340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onfus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371600"/>
            <a:ext cx="4432300" cy="391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35" presetClass="path" presetSubtype="0" accel="50000" decel="50000" autoRev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2400" smtClean="0"/>
              <a:t>Agenda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3978275"/>
          </a:xfrm>
        </p:spPr>
        <p:txBody>
          <a:bodyPr/>
          <a:lstStyle/>
          <a:p>
            <a:pPr marL="514350" indent="-514350" eaLnBrk="1" hangingPunct="1">
              <a:buClrTx/>
              <a:buFont typeface="Arial" charset="0"/>
              <a:buAutoNum type="romanUcPeriod"/>
            </a:pPr>
            <a:r>
              <a:rPr lang="nl-NL" smtClean="0"/>
              <a:t>Positionering Volume Licensing</a:t>
            </a:r>
          </a:p>
          <a:p>
            <a:pPr marL="514350" indent="-514350" eaLnBrk="1" hangingPunct="1">
              <a:buClrTx/>
              <a:buFont typeface="Arial" charset="0"/>
              <a:buAutoNum type="romanUcPeriod"/>
            </a:pPr>
            <a:endParaRPr lang="nl-NL" smtClean="0"/>
          </a:p>
          <a:p>
            <a:pPr marL="514350" indent="-514350" eaLnBrk="1" hangingPunct="1">
              <a:buClrTx/>
              <a:buFont typeface="Arial" charset="0"/>
              <a:buAutoNum type="romanUcPeriod"/>
            </a:pPr>
            <a:r>
              <a:rPr lang="nl-NL" smtClean="0"/>
              <a:t>Overzicht Volume Licensing</a:t>
            </a:r>
          </a:p>
          <a:p>
            <a:pPr marL="514350" indent="-514350" eaLnBrk="1" hangingPunct="1">
              <a:buClrTx/>
              <a:buFont typeface="Arial" charset="0"/>
              <a:buAutoNum type="romanUcPeriod"/>
            </a:pPr>
            <a:endParaRPr lang="nl-NL" smtClean="0"/>
          </a:p>
          <a:p>
            <a:pPr marL="514350" indent="-514350" eaLnBrk="1" hangingPunct="1">
              <a:buClrTx/>
              <a:buFont typeface="Arial" charset="0"/>
              <a:buAutoNum type="romanUcPeriod"/>
            </a:pPr>
            <a:r>
              <a:rPr lang="nl-NL" smtClean="0"/>
              <a:t>Software Assurance</a:t>
            </a:r>
          </a:p>
          <a:p>
            <a:pPr marL="514350" indent="-514350" eaLnBrk="1" hangingPunct="1">
              <a:buClrTx/>
              <a:buFont typeface="Arial" charset="0"/>
              <a:buAutoNum type="romanUcPeriod"/>
            </a:pPr>
            <a:endParaRPr lang="nl-NL" smtClean="0"/>
          </a:p>
          <a:p>
            <a:pPr marL="514350" indent="-514350" eaLnBrk="1" hangingPunct="1">
              <a:buClrTx/>
              <a:buFont typeface="Arial" charset="0"/>
              <a:buAutoNum type="romanUcPeriod"/>
            </a:pPr>
            <a:r>
              <a:rPr lang="nl-NL" smtClean="0"/>
              <a:t>Infrastructure Optimization Model</a:t>
            </a:r>
          </a:p>
          <a:p>
            <a:pPr marL="514350" indent="-514350" eaLnBrk="1" hangingPunct="1">
              <a:buClrTx/>
              <a:buFont typeface="Arial" charset="0"/>
              <a:buAutoNum type="romanUcPeriod"/>
            </a:pPr>
            <a:endParaRPr lang="nl-NL" smtClean="0"/>
          </a:p>
          <a:p>
            <a:pPr marL="514350" indent="-514350" eaLnBrk="1" hangingPunct="1">
              <a:buClrTx/>
              <a:buFont typeface="Arial" charset="0"/>
              <a:buAutoNum type="romanUcPeriod"/>
            </a:pPr>
            <a:r>
              <a:rPr lang="nl-NL" smtClean="0"/>
              <a:t>Resources voor Volume Licensing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MSIT06_work_Alecha2_new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2928938"/>
            <a:ext cx="1620838" cy="2009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9698" name="Group 12"/>
          <p:cNvGrpSpPr>
            <a:grpSpLocks/>
          </p:cNvGrpSpPr>
          <p:nvPr/>
        </p:nvGrpSpPr>
        <p:grpSpPr bwMode="auto">
          <a:xfrm>
            <a:off x="3243263" y="2928938"/>
            <a:ext cx="1547812" cy="2009775"/>
            <a:chOff x="2562225" y="2347913"/>
            <a:chExt cx="2057400" cy="2551112"/>
          </a:xfrm>
        </p:grpSpPr>
        <p:pic>
          <p:nvPicPr>
            <p:cNvPr id="15369" name="Picture 5" descr="MSIT06_Jeff1_new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62225" y="2347913"/>
              <a:ext cx="2057400" cy="255111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9705" name="TextBox 8"/>
            <p:cNvSpPr txBox="1">
              <a:spLocks noChangeArrowheads="1"/>
            </p:cNvSpPr>
            <p:nvPr/>
          </p:nvSpPr>
          <p:spPr bwMode="auto">
            <a:xfrm>
              <a:off x="2809112" y="2499045"/>
              <a:ext cx="1636169" cy="429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sz="1600">
                  <a:solidFill>
                    <a:schemeClr val="bg1"/>
                  </a:solidFill>
                </a:rPr>
                <a:t>IT Manager</a:t>
              </a:r>
            </a:p>
          </p:txBody>
        </p:sp>
      </p:grpSp>
      <p:sp>
        <p:nvSpPr>
          <p:cNvPr id="29699" name="TextBox 9"/>
          <p:cNvSpPr txBox="1">
            <a:spLocks noChangeArrowheads="1"/>
          </p:cNvSpPr>
          <p:nvPr/>
        </p:nvSpPr>
        <p:spPr bwMode="auto">
          <a:xfrm>
            <a:off x="5664200" y="3286125"/>
            <a:ext cx="696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/>
              <a:t>CxO</a:t>
            </a:r>
          </a:p>
        </p:txBody>
      </p:sp>
      <p:graphicFrame>
        <p:nvGraphicFramePr>
          <p:cNvPr id="12" name="Diagram 11"/>
          <p:cNvGraphicFramePr/>
          <p:nvPr/>
        </p:nvGraphicFramePr>
        <p:xfrm>
          <a:off x="3000364" y="1087566"/>
          <a:ext cx="3659054" cy="1731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42875" y="1214438"/>
            <a:ext cx="2454275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/>
              <a:t>Budget  / Investment</a:t>
            </a:r>
          </a:p>
          <a:p>
            <a:endParaRPr lang="nl-NL" sz="1000"/>
          </a:p>
          <a:p>
            <a:r>
              <a:rPr lang="nl-NL"/>
              <a:t>People Competence</a:t>
            </a:r>
          </a:p>
          <a:p>
            <a:endParaRPr lang="nl-NL" sz="1000"/>
          </a:p>
          <a:p>
            <a:r>
              <a:rPr lang="nl-NL"/>
              <a:t>Training</a:t>
            </a:r>
          </a:p>
          <a:p>
            <a:endParaRPr lang="nl-NL" sz="1000"/>
          </a:p>
          <a:p>
            <a:r>
              <a:rPr lang="nl-NL"/>
              <a:t>Hardware / Software</a:t>
            </a:r>
          </a:p>
          <a:p>
            <a:endParaRPr lang="nl-NL" sz="1000"/>
          </a:p>
          <a:p>
            <a:r>
              <a:rPr lang="nl-NL"/>
              <a:t>Deployment / instal.</a:t>
            </a:r>
          </a:p>
          <a:p>
            <a:endParaRPr lang="nl-NL" sz="1000"/>
          </a:p>
          <a:p>
            <a:r>
              <a:rPr lang="nl-NL"/>
              <a:t>Standarisation</a:t>
            </a:r>
          </a:p>
          <a:p>
            <a:endParaRPr lang="nl-NL" sz="1000"/>
          </a:p>
          <a:p>
            <a:r>
              <a:rPr lang="nl-NL"/>
              <a:t>Vendor management</a:t>
            </a:r>
          </a:p>
          <a:p>
            <a:endParaRPr lang="nl-NL" sz="1000"/>
          </a:p>
          <a:p>
            <a:r>
              <a:rPr lang="nl-NL"/>
              <a:t>Out- vs Insourcing</a:t>
            </a:r>
          </a:p>
          <a:p>
            <a:endParaRPr lang="nl-NL" sz="1000"/>
          </a:p>
          <a:p>
            <a:r>
              <a:rPr lang="nl-NL"/>
              <a:t>Helpdesk / Support</a:t>
            </a:r>
          </a:p>
          <a:p>
            <a:endParaRPr lang="nl-NL" sz="1000"/>
          </a:p>
          <a:p>
            <a:r>
              <a:rPr lang="nl-NL"/>
              <a:t>Backup / Recovery</a:t>
            </a:r>
          </a:p>
          <a:p>
            <a:r>
              <a:rPr lang="nl-NL" sz="1000"/>
              <a:t> </a:t>
            </a:r>
          </a:p>
          <a:p>
            <a:r>
              <a:rPr lang="nl-NL"/>
              <a:t>Downtime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143750" y="1214438"/>
            <a:ext cx="1812925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nl-NL"/>
              <a:t>SLA / ROI</a:t>
            </a:r>
          </a:p>
          <a:p>
            <a:pPr algn="r"/>
            <a:endParaRPr lang="nl-NL" sz="1000"/>
          </a:p>
          <a:p>
            <a:pPr algn="r"/>
            <a:r>
              <a:rPr lang="nl-NL"/>
              <a:t>Productivity</a:t>
            </a:r>
          </a:p>
          <a:p>
            <a:pPr algn="r"/>
            <a:endParaRPr lang="nl-NL" sz="1000"/>
          </a:p>
          <a:p>
            <a:pPr algn="r"/>
            <a:r>
              <a:rPr lang="nl-NL"/>
              <a:t>Innovation</a:t>
            </a:r>
          </a:p>
          <a:p>
            <a:pPr algn="r"/>
            <a:endParaRPr lang="nl-NL" sz="1000"/>
          </a:p>
          <a:p>
            <a:pPr algn="r"/>
            <a:r>
              <a:rPr lang="nl-NL"/>
              <a:t>Connectivity</a:t>
            </a:r>
          </a:p>
          <a:p>
            <a:pPr algn="r"/>
            <a:endParaRPr lang="nl-NL" sz="1000"/>
          </a:p>
          <a:p>
            <a:pPr algn="r"/>
            <a:r>
              <a:rPr lang="nl-NL"/>
              <a:t>Communication</a:t>
            </a:r>
          </a:p>
          <a:p>
            <a:pPr algn="r"/>
            <a:endParaRPr lang="nl-NL" sz="1000"/>
          </a:p>
          <a:p>
            <a:pPr algn="r"/>
            <a:r>
              <a:rPr lang="nl-NL"/>
              <a:t>IT as strategy?</a:t>
            </a:r>
          </a:p>
          <a:p>
            <a:pPr algn="r"/>
            <a:endParaRPr lang="nl-NL" sz="1000"/>
          </a:p>
          <a:p>
            <a:pPr algn="r"/>
            <a:r>
              <a:rPr lang="nl-NL"/>
              <a:t>Information flow</a:t>
            </a:r>
          </a:p>
          <a:p>
            <a:pPr algn="r"/>
            <a:endParaRPr lang="nl-NL"/>
          </a:p>
          <a:p>
            <a:pPr algn="r"/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0" y="304800"/>
            <a:ext cx="914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2400" dirty="0">
                <a:solidFill>
                  <a:schemeClr val="accent3"/>
                </a:solidFill>
                <a:latin typeface="+mj-lt"/>
              </a:rPr>
              <a:t>Natuurlijk Spanningsveld</a:t>
            </a:r>
            <a:endParaRPr lang="nl-NL" sz="2400" dirty="0">
              <a:solidFill>
                <a:schemeClr val="accent3"/>
              </a:solidFill>
              <a:latin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ounded Rectangle 105"/>
          <p:cNvSpPr/>
          <p:nvPr/>
        </p:nvSpPr>
        <p:spPr bwMode="auto">
          <a:xfrm>
            <a:off x="304800" y="2590800"/>
            <a:ext cx="2346325" cy="306388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 bwMode="auto">
          <a:xfrm>
            <a:off x="304800" y="5791200"/>
            <a:ext cx="2346325" cy="306388"/>
          </a:xfrm>
          <a:prstGeom prst="roundRect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70" name="Rounded Rectangle 69"/>
          <p:cNvSpPr/>
          <p:nvPr/>
        </p:nvSpPr>
        <p:spPr bwMode="auto">
          <a:xfrm>
            <a:off x="304800" y="5334000"/>
            <a:ext cx="2344738" cy="306388"/>
          </a:xfrm>
          <a:prstGeom prst="roundRect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68" name="Rounded Rectangle 67"/>
          <p:cNvSpPr/>
          <p:nvPr/>
        </p:nvSpPr>
        <p:spPr bwMode="auto">
          <a:xfrm>
            <a:off x="304800" y="4876800"/>
            <a:ext cx="2346325" cy="306388"/>
          </a:xfrm>
          <a:prstGeom prst="roundRect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105" name="Rounded Rectangle 104"/>
          <p:cNvSpPr/>
          <p:nvPr/>
        </p:nvSpPr>
        <p:spPr bwMode="auto">
          <a:xfrm>
            <a:off x="304800" y="3048000"/>
            <a:ext cx="2346325" cy="306388"/>
          </a:xfrm>
          <a:prstGeom prst="roundRect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103" name="Rounded Rectangle 102"/>
          <p:cNvSpPr/>
          <p:nvPr/>
        </p:nvSpPr>
        <p:spPr bwMode="auto">
          <a:xfrm>
            <a:off x="304800" y="1676400"/>
            <a:ext cx="2346325" cy="306388"/>
          </a:xfrm>
          <a:prstGeom prst="roundRect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67" name="Rounded Rectangle 66"/>
          <p:cNvSpPr/>
          <p:nvPr/>
        </p:nvSpPr>
        <p:spPr bwMode="auto">
          <a:xfrm>
            <a:off x="304800" y="2133600"/>
            <a:ext cx="2346325" cy="306388"/>
          </a:xfrm>
          <a:prstGeom prst="roundRect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 bwMode="auto">
          <a:xfrm>
            <a:off x="304800" y="1219200"/>
            <a:ext cx="2346325" cy="306388"/>
          </a:xfrm>
          <a:prstGeom prst="roundRect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304800" y="3048000"/>
            <a:ext cx="2346325" cy="306388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304800" y="2590800"/>
            <a:ext cx="2344738" cy="306388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 bwMode="auto">
          <a:xfrm>
            <a:off x="304800" y="1676400"/>
            <a:ext cx="2344738" cy="306388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108" name="Rounded Rectangle 107"/>
          <p:cNvSpPr/>
          <p:nvPr/>
        </p:nvSpPr>
        <p:spPr bwMode="auto">
          <a:xfrm>
            <a:off x="304800" y="1219200"/>
            <a:ext cx="2346325" cy="3063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109" name="Rounded Rectangle 108"/>
          <p:cNvSpPr/>
          <p:nvPr/>
        </p:nvSpPr>
        <p:spPr bwMode="auto">
          <a:xfrm>
            <a:off x="304800" y="1676400"/>
            <a:ext cx="2346325" cy="3063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110" name="Rounded Rectangle 109"/>
          <p:cNvSpPr/>
          <p:nvPr/>
        </p:nvSpPr>
        <p:spPr bwMode="auto">
          <a:xfrm>
            <a:off x="304800" y="2133600"/>
            <a:ext cx="2344738" cy="3063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111" name="Rounded Rectangle 110"/>
          <p:cNvSpPr/>
          <p:nvPr/>
        </p:nvSpPr>
        <p:spPr bwMode="auto">
          <a:xfrm>
            <a:off x="304800" y="4419600"/>
            <a:ext cx="2346325" cy="3063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112" name="Rounded Rectangle 111"/>
          <p:cNvSpPr/>
          <p:nvPr/>
        </p:nvSpPr>
        <p:spPr bwMode="auto">
          <a:xfrm>
            <a:off x="304800" y="3962400"/>
            <a:ext cx="2438400" cy="34131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113" name="Rounded Rectangle 112"/>
          <p:cNvSpPr/>
          <p:nvPr/>
        </p:nvSpPr>
        <p:spPr bwMode="auto">
          <a:xfrm>
            <a:off x="304800" y="3505200"/>
            <a:ext cx="2344738" cy="30797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114" name="Rounded Rectangle 113"/>
          <p:cNvSpPr/>
          <p:nvPr/>
        </p:nvSpPr>
        <p:spPr bwMode="auto">
          <a:xfrm>
            <a:off x="304800" y="3048000"/>
            <a:ext cx="2346325" cy="3063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115" name="Rounded Rectangle 114"/>
          <p:cNvSpPr/>
          <p:nvPr/>
        </p:nvSpPr>
        <p:spPr bwMode="auto">
          <a:xfrm>
            <a:off x="304800" y="2590800"/>
            <a:ext cx="2344738" cy="3063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116" name="Rounded Rectangle 115"/>
          <p:cNvSpPr/>
          <p:nvPr/>
        </p:nvSpPr>
        <p:spPr bwMode="auto">
          <a:xfrm>
            <a:off x="304800" y="5791200"/>
            <a:ext cx="2346325" cy="3063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117" name="Rounded Rectangle 116"/>
          <p:cNvSpPr/>
          <p:nvPr/>
        </p:nvSpPr>
        <p:spPr bwMode="auto">
          <a:xfrm>
            <a:off x="304800" y="5334000"/>
            <a:ext cx="2346325" cy="3063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118" name="Rounded Rectangle 117"/>
          <p:cNvSpPr/>
          <p:nvPr/>
        </p:nvSpPr>
        <p:spPr bwMode="auto">
          <a:xfrm>
            <a:off x="304800" y="4876800"/>
            <a:ext cx="2346325" cy="3063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119" name="Rounded Rectangle 118"/>
          <p:cNvSpPr/>
          <p:nvPr/>
        </p:nvSpPr>
        <p:spPr bwMode="auto">
          <a:xfrm>
            <a:off x="6629400" y="1295400"/>
            <a:ext cx="2346325" cy="3063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120" name="Rounded Rectangle 119"/>
          <p:cNvSpPr/>
          <p:nvPr/>
        </p:nvSpPr>
        <p:spPr bwMode="auto">
          <a:xfrm>
            <a:off x="6629400" y="1752600"/>
            <a:ext cx="2346325" cy="3063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121" name="Rounded Rectangle 120"/>
          <p:cNvSpPr/>
          <p:nvPr/>
        </p:nvSpPr>
        <p:spPr bwMode="auto">
          <a:xfrm>
            <a:off x="6629400" y="2209800"/>
            <a:ext cx="2346325" cy="3063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122" name="Rounded Rectangle 121"/>
          <p:cNvSpPr/>
          <p:nvPr/>
        </p:nvSpPr>
        <p:spPr bwMode="auto">
          <a:xfrm>
            <a:off x="6629400" y="2667000"/>
            <a:ext cx="2344738" cy="3063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123" name="Rounded Rectangle 122"/>
          <p:cNvSpPr/>
          <p:nvPr/>
        </p:nvSpPr>
        <p:spPr bwMode="auto">
          <a:xfrm>
            <a:off x="6629400" y="3124200"/>
            <a:ext cx="2346325" cy="3063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124" name="Rounded Rectangle 123"/>
          <p:cNvSpPr/>
          <p:nvPr/>
        </p:nvSpPr>
        <p:spPr bwMode="auto">
          <a:xfrm>
            <a:off x="6629400" y="3581400"/>
            <a:ext cx="2346325" cy="3063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125" name="Rounded Rectangle 124"/>
          <p:cNvSpPr/>
          <p:nvPr/>
        </p:nvSpPr>
        <p:spPr bwMode="auto">
          <a:xfrm>
            <a:off x="6629400" y="4038600"/>
            <a:ext cx="2346325" cy="3063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 bwMode="auto">
          <a:xfrm>
            <a:off x="304800" y="4419600"/>
            <a:ext cx="2346325" cy="306388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 bwMode="auto">
          <a:xfrm>
            <a:off x="304800" y="3962400"/>
            <a:ext cx="2438400" cy="341313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 bwMode="auto">
          <a:xfrm>
            <a:off x="304800" y="3505200"/>
            <a:ext cx="2344738" cy="307975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 bwMode="auto">
          <a:xfrm>
            <a:off x="6629400" y="1295400"/>
            <a:ext cx="2346325" cy="307975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 bwMode="auto">
          <a:xfrm>
            <a:off x="6629400" y="2209800"/>
            <a:ext cx="2344738" cy="306388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 bwMode="auto">
          <a:xfrm>
            <a:off x="6629400" y="3581400"/>
            <a:ext cx="2344738" cy="30638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64" name="Rounded Rectangle 63"/>
          <p:cNvSpPr/>
          <p:nvPr/>
        </p:nvSpPr>
        <p:spPr bwMode="auto">
          <a:xfrm>
            <a:off x="6629400" y="4038600"/>
            <a:ext cx="2344738" cy="306388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6629400" y="3124200"/>
            <a:ext cx="2346325" cy="306388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6629400" y="2667000"/>
            <a:ext cx="2346325" cy="306388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 bwMode="auto">
          <a:xfrm>
            <a:off x="6629400" y="1752600"/>
            <a:ext cx="2346325" cy="306388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endParaRPr lang="nl-NL">
              <a:solidFill>
                <a:schemeClr val="tx1"/>
              </a:solidFill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971800" y="1066800"/>
            <a:ext cx="3273425" cy="852488"/>
            <a:chOff x="548639" y="3301466"/>
            <a:chExt cx="7767588" cy="1780674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548639" y="3301466"/>
              <a:ext cx="7767588" cy="1780674"/>
            </a:xfrm>
            <a:prstGeom prst="roundRect">
              <a:avLst/>
            </a:prstGeom>
            <a:ln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endParaRPr lang="nl-NL">
                <a:solidFill>
                  <a:schemeClr val="tx1"/>
                </a:solidFill>
              </a:endParaRPr>
            </a:p>
          </p:txBody>
        </p:sp>
        <p:pic>
          <p:nvPicPr>
            <p:cNvPr id="5165" name="Picture 15" descr="ofc-Pro07_rgb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89381" y="3477213"/>
              <a:ext cx="2441027" cy="341543"/>
            </a:xfrm>
            <a:prstGeom prst="rect">
              <a:avLst/>
            </a:prstGeom>
            <a:ln>
              <a:solidFill>
                <a:srgbClr val="92D050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pic>
        <p:pic>
          <p:nvPicPr>
            <p:cNvPr id="5166" name="Picture 16" descr="wVista_h_cL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98152" y="4402366"/>
              <a:ext cx="2437258" cy="487448"/>
            </a:xfrm>
            <a:prstGeom prst="rect">
              <a:avLst/>
            </a:prstGeom>
            <a:ln>
              <a:solidFill>
                <a:srgbClr val="92D050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pic>
        <p:pic>
          <p:nvPicPr>
            <p:cNvPr id="5167" name="Picture 17" descr="ws03-64_cL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988211" y="3772333"/>
              <a:ext cx="2053025" cy="424443"/>
            </a:xfrm>
            <a:prstGeom prst="rect">
              <a:avLst/>
            </a:prstGeom>
            <a:ln>
              <a:solidFill>
                <a:srgbClr val="92D050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pic>
        <p:pic>
          <p:nvPicPr>
            <p:cNvPr id="5" name="Picture 18" descr="ExchSvr07_bL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89381" y="3928184"/>
              <a:ext cx="2437258" cy="391284"/>
            </a:xfrm>
            <a:prstGeom prst="rect">
              <a:avLst/>
            </a:prstGeom>
            <a:ln>
              <a:solidFill>
                <a:srgbClr val="92D050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pic>
        <p:pic>
          <p:nvPicPr>
            <p:cNvPr id="6" name="Picture 19" descr="SMS03_bL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99226" y="4183513"/>
              <a:ext cx="1823236" cy="391284"/>
            </a:xfrm>
            <a:prstGeom prst="rect">
              <a:avLst/>
            </a:prstGeom>
            <a:ln>
              <a:solidFill>
                <a:srgbClr val="92D050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pic>
        <p:pic>
          <p:nvPicPr>
            <p:cNvPr id="5170" name="Picture 20" descr="SQL-05_bL.jp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124994" y="4408998"/>
              <a:ext cx="2437258" cy="523922"/>
            </a:xfrm>
            <a:prstGeom prst="rect">
              <a:avLst/>
            </a:prstGeom>
            <a:ln>
              <a:solidFill>
                <a:srgbClr val="92D050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pic>
        <p:pic>
          <p:nvPicPr>
            <p:cNvPr id="5171" name="Picture 21" descr="Win_ShrPt_h_c_ai.jp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547184" y="3480528"/>
              <a:ext cx="2441027" cy="630033"/>
            </a:xfrm>
            <a:prstGeom prst="rect">
              <a:avLst/>
            </a:prstGeom>
            <a:ln>
              <a:solidFill>
                <a:srgbClr val="92D050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pic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3554516" y="2429439"/>
            <a:ext cx="1933575" cy="1971675"/>
            <a:chOff x="2438400" y="838200"/>
            <a:chExt cx="4695825" cy="4740275"/>
          </a:xfrm>
          <a:noFill/>
        </p:grpSpPr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3429226" y="2112960"/>
              <a:ext cx="2378757" cy="2381587"/>
            </a:xfrm>
            <a:prstGeom prst="ellipse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nl-NL"/>
            </a:p>
          </p:txBody>
        </p:sp>
        <p:grpSp>
          <p:nvGrpSpPr>
            <p:cNvPr id="4" name="Group 47"/>
            <p:cNvGrpSpPr>
              <a:grpSpLocks/>
            </p:cNvGrpSpPr>
            <p:nvPr/>
          </p:nvGrpSpPr>
          <p:grpSpPr bwMode="auto">
            <a:xfrm>
              <a:off x="3389313" y="2068513"/>
              <a:ext cx="2476500" cy="2470150"/>
              <a:chOff x="2031" y="1313"/>
              <a:chExt cx="1698" cy="1694"/>
            </a:xfrm>
            <a:grpFill/>
          </p:grpSpPr>
          <p:pic>
            <p:nvPicPr>
              <p:cNvPr id="5162" name="Rectangle 26"/>
              <p:cNvPicPr>
                <a:picLocks noChangeAspect="1" noChangeArrowheads="1"/>
              </p:cNvPicPr>
              <p:nvPr/>
            </p:nvPicPr>
            <p:blipFill>
              <a:blip r:embed="rId10">
                <a:lum bright="100000"/>
              </a:blip>
              <a:srcRect/>
              <a:stretch>
                <a:fillRect/>
              </a:stretch>
            </p:blipFill>
            <p:spPr bwMode="auto">
              <a:xfrm>
                <a:off x="2031" y="1313"/>
                <a:ext cx="1698" cy="1694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pic>
          <p:pic>
            <p:nvPicPr>
              <p:cNvPr id="5163" name="Rectangle 27"/>
              <p:cNvPicPr>
                <a:picLocks noChangeAspect="1" noChangeArrowheads="1"/>
              </p:cNvPicPr>
              <p:nvPr/>
            </p:nvPicPr>
            <p:blipFill>
              <a:blip r:embed="rId11">
                <a:lum bright="100000"/>
              </a:blip>
              <a:srcRect/>
              <a:stretch>
                <a:fillRect/>
              </a:stretch>
            </p:blipFill>
            <p:spPr bwMode="auto">
              <a:xfrm>
                <a:off x="2097" y="1379"/>
                <a:ext cx="1566" cy="1562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pic>
        </p:grpSp>
        <p:pic>
          <p:nvPicPr>
            <p:cNvPr id="5154" name="Rectangle 28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373438" y="2284413"/>
              <a:ext cx="2617787" cy="2097087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pic>
          <p:nvPicPr>
            <p:cNvPr id="5155" name="Rectangle 29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438400" y="838200"/>
              <a:ext cx="4695825" cy="4740275"/>
            </a:xfrm>
            <a:prstGeom prst="roundRect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pic>
          <p:nvPicPr>
            <p:cNvPr id="53" name="Rectangle 33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668258" y="3082388"/>
              <a:ext cx="1931535" cy="435098"/>
            </a:xfrm>
            <a:prstGeom prst="rect">
              <a:avLst/>
            </a:prstGeom>
            <a:grpFill/>
            <a:ln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pic>
          <p:nvPicPr>
            <p:cNvPr id="5157" name="Rectangle 39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659188" y="1452563"/>
              <a:ext cx="823912" cy="492125"/>
            </a:xfrm>
            <a:prstGeom prst="rect">
              <a:avLst/>
            </a:prstGeom>
            <a:grp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pic>
          <p:nvPicPr>
            <p:cNvPr id="5158" name="Rectangle 40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578475" y="1808163"/>
              <a:ext cx="898525" cy="1149350"/>
            </a:xfrm>
            <a:prstGeom prst="rect">
              <a:avLst/>
            </a:prstGeom>
            <a:grp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pic>
          <p:nvPicPr>
            <p:cNvPr id="5159" name="Rectangle 41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608638" y="4140200"/>
              <a:ext cx="608012" cy="566738"/>
            </a:xfrm>
            <a:prstGeom prst="rect">
              <a:avLst/>
            </a:prstGeom>
            <a:grp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pic>
          <p:nvPicPr>
            <p:cNvPr id="5160" name="Rectangle 42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3175000" y="4276725"/>
              <a:ext cx="1611313" cy="850900"/>
            </a:xfrm>
            <a:prstGeom prst="rect">
              <a:avLst/>
            </a:prstGeom>
            <a:grp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pic>
          <p:nvPicPr>
            <p:cNvPr id="5161" name="Rectangle 43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2762250" y="2200275"/>
              <a:ext cx="581025" cy="1878013"/>
            </a:xfrm>
            <a:prstGeom prst="rect">
              <a:avLst/>
            </a:prstGeom>
            <a:grp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</p:grp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4357688" y="1879600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3200"/>
              <a:t>+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4386263" y="4344988"/>
            <a:ext cx="365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3200"/>
              <a:t>+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3571875" y="4913313"/>
            <a:ext cx="2105025" cy="442912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nl-NL" dirty="0">
                <a:solidFill>
                  <a:schemeClr val="tx1"/>
                </a:solidFill>
              </a:rPr>
              <a:t>Afrekenmethode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4384675" y="5259388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3200"/>
              <a:t>=</a:t>
            </a:r>
          </a:p>
        </p:txBody>
      </p:sp>
      <p:pic>
        <p:nvPicPr>
          <p:cNvPr id="51" name="Picture 50" descr="MSVL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124200" y="5791200"/>
            <a:ext cx="3168783" cy="428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1791" name="TextBox 53"/>
          <p:cNvSpPr txBox="1">
            <a:spLocks noChangeArrowheads="1"/>
          </p:cNvSpPr>
          <p:nvPr/>
        </p:nvSpPr>
        <p:spPr bwMode="auto">
          <a:xfrm>
            <a:off x="7143750" y="1214438"/>
            <a:ext cx="1812925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nl-NL"/>
              <a:t>SLA / ROI</a:t>
            </a:r>
          </a:p>
          <a:p>
            <a:pPr algn="r"/>
            <a:endParaRPr lang="nl-NL" sz="1000"/>
          </a:p>
          <a:p>
            <a:pPr algn="r"/>
            <a:r>
              <a:rPr lang="nl-NL"/>
              <a:t>Productivity</a:t>
            </a:r>
          </a:p>
          <a:p>
            <a:pPr algn="r"/>
            <a:endParaRPr lang="nl-NL" sz="1000"/>
          </a:p>
          <a:p>
            <a:pPr algn="r"/>
            <a:r>
              <a:rPr lang="nl-NL"/>
              <a:t>Innovation</a:t>
            </a:r>
          </a:p>
          <a:p>
            <a:pPr algn="r"/>
            <a:endParaRPr lang="nl-NL" sz="1000"/>
          </a:p>
          <a:p>
            <a:pPr algn="r"/>
            <a:r>
              <a:rPr lang="nl-NL"/>
              <a:t>Connectivity</a:t>
            </a:r>
          </a:p>
          <a:p>
            <a:pPr algn="r"/>
            <a:endParaRPr lang="nl-NL" sz="1000"/>
          </a:p>
          <a:p>
            <a:pPr algn="r"/>
            <a:r>
              <a:rPr lang="nl-NL"/>
              <a:t>Communication</a:t>
            </a:r>
          </a:p>
          <a:p>
            <a:pPr algn="r"/>
            <a:endParaRPr lang="nl-NL" sz="1000"/>
          </a:p>
          <a:p>
            <a:pPr algn="r"/>
            <a:r>
              <a:rPr lang="nl-NL"/>
              <a:t>IT as strategy?</a:t>
            </a:r>
          </a:p>
          <a:p>
            <a:pPr algn="r"/>
            <a:endParaRPr lang="nl-NL" sz="1000"/>
          </a:p>
          <a:p>
            <a:pPr algn="r"/>
            <a:r>
              <a:rPr lang="nl-NL"/>
              <a:t>Information flow</a:t>
            </a:r>
          </a:p>
          <a:p>
            <a:pPr algn="r"/>
            <a:endParaRPr lang="nl-NL"/>
          </a:p>
          <a:p>
            <a:pPr algn="r"/>
            <a:endParaRPr lang="nl-NL"/>
          </a:p>
        </p:txBody>
      </p:sp>
      <p:sp>
        <p:nvSpPr>
          <p:cNvPr id="55" name="TextBox 54"/>
          <p:cNvSpPr txBox="1"/>
          <p:nvPr/>
        </p:nvSpPr>
        <p:spPr>
          <a:xfrm>
            <a:off x="0" y="304800"/>
            <a:ext cx="914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2400" dirty="0">
                <a:solidFill>
                  <a:schemeClr val="accent3"/>
                </a:solidFill>
                <a:latin typeface="+mj-lt"/>
              </a:rPr>
              <a:t>Hoe om te gaan met dat Spanningsveld</a:t>
            </a:r>
            <a:endParaRPr lang="nl-NL" sz="24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31793" name="TextBox 51"/>
          <p:cNvSpPr txBox="1">
            <a:spLocks noChangeArrowheads="1"/>
          </p:cNvSpPr>
          <p:nvPr/>
        </p:nvSpPr>
        <p:spPr bwMode="auto">
          <a:xfrm>
            <a:off x="228600" y="1143000"/>
            <a:ext cx="261937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/>
              <a:t>Budget /Investment</a:t>
            </a:r>
          </a:p>
          <a:p>
            <a:endParaRPr lang="nl-NL" sz="1000"/>
          </a:p>
          <a:p>
            <a:r>
              <a:rPr lang="nl-NL"/>
              <a:t>People Competence</a:t>
            </a:r>
          </a:p>
          <a:p>
            <a:endParaRPr lang="nl-NL" sz="1000"/>
          </a:p>
          <a:p>
            <a:r>
              <a:rPr lang="nl-NL"/>
              <a:t>Training</a:t>
            </a:r>
          </a:p>
          <a:p>
            <a:endParaRPr lang="nl-NL" sz="1000"/>
          </a:p>
          <a:p>
            <a:r>
              <a:rPr lang="nl-NL"/>
              <a:t>Hardware / Software</a:t>
            </a:r>
          </a:p>
          <a:p>
            <a:endParaRPr lang="nl-NL" sz="1000"/>
          </a:p>
          <a:p>
            <a:r>
              <a:rPr lang="nl-NL"/>
              <a:t>Deployment / instal.</a:t>
            </a:r>
          </a:p>
          <a:p>
            <a:endParaRPr lang="nl-NL" sz="1000"/>
          </a:p>
          <a:p>
            <a:r>
              <a:rPr lang="nl-NL"/>
              <a:t>Standarisation</a:t>
            </a:r>
          </a:p>
          <a:p>
            <a:endParaRPr lang="nl-NL" sz="1000"/>
          </a:p>
          <a:p>
            <a:r>
              <a:rPr lang="nl-NL"/>
              <a:t>Vendor management</a:t>
            </a:r>
          </a:p>
          <a:p>
            <a:endParaRPr lang="nl-NL" sz="1000"/>
          </a:p>
          <a:p>
            <a:r>
              <a:rPr lang="nl-NL"/>
              <a:t>Out- vs Insourcing</a:t>
            </a:r>
          </a:p>
          <a:p>
            <a:endParaRPr lang="nl-NL" sz="1000"/>
          </a:p>
          <a:p>
            <a:r>
              <a:rPr lang="nl-NL"/>
              <a:t>Helpdesk / Support</a:t>
            </a:r>
          </a:p>
          <a:p>
            <a:endParaRPr lang="nl-NL" sz="1000"/>
          </a:p>
          <a:p>
            <a:r>
              <a:rPr lang="nl-NL"/>
              <a:t>Backup / Recovery</a:t>
            </a:r>
          </a:p>
          <a:p>
            <a:endParaRPr lang="nl-NL" sz="1000"/>
          </a:p>
          <a:p>
            <a:r>
              <a:rPr lang="nl-NL"/>
              <a:t>Downtime</a:t>
            </a:r>
          </a:p>
        </p:txBody>
      </p:sp>
      <p:pic>
        <p:nvPicPr>
          <p:cNvPr id="72" name="Picture 71" descr="Tile-SA_h_c.tif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962400" y="3276600"/>
            <a:ext cx="990600" cy="352762"/>
          </a:xfrm>
          <a:prstGeom prst="roundRect">
            <a:avLst>
              <a:gd name="adj" fmla="val 41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6" grpId="1" animBg="1"/>
      <p:bldP spid="71" grpId="0" animBg="1"/>
      <p:bldP spid="71" grpId="1" animBg="1"/>
      <p:bldP spid="70" grpId="0" animBg="1"/>
      <p:bldP spid="70" grpId="1" animBg="1"/>
      <p:bldP spid="68" grpId="0" animBg="1"/>
      <p:bldP spid="68" grpId="1" animBg="1"/>
      <p:bldP spid="105" grpId="0" animBg="1"/>
      <p:bldP spid="105" grpId="1" animBg="1"/>
      <p:bldP spid="103" grpId="0" animBg="1"/>
      <p:bldP spid="103" grpId="1" animBg="1"/>
      <p:bldP spid="67" grpId="0" animBg="1"/>
      <p:bldP spid="67" grpId="1" animBg="1"/>
      <p:bldP spid="65" grpId="0" animBg="1"/>
      <p:bldP spid="65" grpId="1" animBg="1"/>
      <p:bldP spid="56" grpId="0" animBg="1"/>
      <p:bldP spid="56" grpId="1" animBg="1"/>
      <p:bldP spid="54" grpId="0" animBg="1"/>
      <p:bldP spid="54" grpId="1" animBg="1"/>
      <p:bldP spid="73" grpId="0" animBg="1"/>
      <p:bldP spid="73" grpId="1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76" grpId="0" animBg="1"/>
      <p:bldP spid="76" grpId="1" animBg="1"/>
      <p:bldP spid="78" grpId="0" animBg="1"/>
      <p:bldP spid="78" grpId="1" animBg="1"/>
      <p:bldP spid="79" grpId="0" animBg="1"/>
      <p:bldP spid="79" grpId="1" animBg="1"/>
      <p:bldP spid="74" grpId="0" animBg="1"/>
      <p:bldP spid="74" grpId="1" animBg="1"/>
      <p:bldP spid="75" grpId="0" animBg="1"/>
      <p:bldP spid="75" grpId="1" animBg="1"/>
      <p:bldP spid="66" grpId="0" animBg="1"/>
      <p:bldP spid="66" grpId="1" animBg="1"/>
      <p:bldP spid="64" grpId="0" animBg="1"/>
      <p:bldP spid="64" grpId="1" animBg="1"/>
      <p:bldP spid="59" grpId="0" animBg="1"/>
      <p:bldP spid="59" grpId="1" animBg="1"/>
      <p:bldP spid="58" grpId="0" animBg="1"/>
      <p:bldP spid="58" grpId="1" animBg="1"/>
      <p:bldP spid="57" grpId="0" animBg="1"/>
      <p:bldP spid="57" grpId="1" animBg="1"/>
      <p:bldP spid="60" grpId="0"/>
      <p:bldP spid="61" grpId="0"/>
      <p:bldP spid="62" grpId="0" animBg="1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 bwMode="auto">
          <a:xfrm>
            <a:off x="4502686" y="5181600"/>
            <a:ext cx="1898114" cy="1021556"/>
          </a:xfrm>
          <a:prstGeom prst="round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nl-NL" dirty="0">
                <a:solidFill>
                  <a:schemeClr val="accent3"/>
                </a:solidFill>
              </a:rPr>
              <a:t>Werkplek </a:t>
            </a:r>
            <a:r>
              <a:rPr lang="nl-NL" dirty="0" err="1">
                <a:solidFill>
                  <a:schemeClr val="accent3"/>
                </a:solidFill>
              </a:rPr>
              <a:t>Standardisatie</a:t>
            </a:r>
            <a:endParaRPr lang="nl-NL" dirty="0">
              <a:solidFill>
                <a:schemeClr val="accent3"/>
              </a:solidFill>
            </a:endParaRPr>
          </a:p>
          <a:p>
            <a:pPr algn="ctr">
              <a:defRPr/>
            </a:pPr>
            <a:endParaRPr lang="nl-NL" dirty="0">
              <a:solidFill>
                <a:schemeClr val="accent3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477000" y="2286001"/>
            <a:ext cx="1821914" cy="12939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>
              <a:defRPr/>
            </a:pPr>
            <a:endParaRPr lang="nl-NL" sz="1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nl-NL" dirty="0">
                <a:solidFill>
                  <a:schemeClr val="tx1"/>
                </a:solidFill>
              </a:rPr>
              <a:t>Open</a:t>
            </a:r>
          </a:p>
          <a:p>
            <a:pPr algn="ctr">
              <a:defRPr/>
            </a:pPr>
            <a:r>
              <a:rPr lang="nl-NL" dirty="0" err="1">
                <a:solidFill>
                  <a:schemeClr val="tx1"/>
                </a:solidFill>
              </a:rPr>
              <a:t>License</a:t>
            </a:r>
            <a:endParaRPr lang="nl-NL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6477000" y="3733800"/>
            <a:ext cx="1828800" cy="12939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>
              <a:defRPr/>
            </a:pPr>
            <a:endParaRPr lang="nl-NL" sz="1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nl-NL" dirty="0">
                <a:solidFill>
                  <a:schemeClr val="tx1"/>
                </a:solidFill>
              </a:rPr>
              <a:t>Select</a:t>
            </a:r>
          </a:p>
          <a:p>
            <a:pPr algn="ctr">
              <a:defRPr/>
            </a:pPr>
            <a:r>
              <a:rPr lang="nl-NL" dirty="0" err="1">
                <a:solidFill>
                  <a:schemeClr val="tx1"/>
                </a:solidFill>
              </a:rPr>
              <a:t>License</a:t>
            </a:r>
            <a:endParaRPr lang="nl-NL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4495800" y="3733800"/>
            <a:ext cx="1898114" cy="13222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>
              <a:defRPr/>
            </a:pPr>
            <a:endParaRPr lang="nl-NL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nl-NL" dirty="0" err="1">
                <a:solidFill>
                  <a:schemeClr val="tx1"/>
                </a:solidFill>
              </a:rPr>
              <a:t>Enterprise</a:t>
            </a:r>
            <a:endParaRPr lang="nl-NL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nl-NL" dirty="0" err="1">
                <a:solidFill>
                  <a:schemeClr val="tx1"/>
                </a:solidFill>
              </a:rPr>
              <a:t>Agreement</a:t>
            </a:r>
            <a:endParaRPr lang="nl-NL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nl-NL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4495800" y="2286000"/>
            <a:ext cx="1898114" cy="136207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>
              <a:defRPr/>
            </a:pPr>
            <a:endParaRPr lang="nl-NL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nl-NL" dirty="0">
                <a:solidFill>
                  <a:schemeClr val="tx1"/>
                </a:solidFill>
              </a:rPr>
              <a:t>Open</a:t>
            </a:r>
          </a:p>
          <a:p>
            <a:pPr algn="ctr">
              <a:defRPr/>
            </a:pPr>
            <a:r>
              <a:rPr lang="nl-NL" dirty="0" err="1">
                <a:solidFill>
                  <a:schemeClr val="tx1"/>
                </a:solidFill>
              </a:rPr>
              <a:t>Value</a:t>
            </a:r>
            <a:endParaRPr lang="nl-NL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2514601" y="2286000"/>
            <a:ext cx="1898114" cy="13222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>
              <a:defRPr/>
            </a:pPr>
            <a:endParaRPr lang="nl-NL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nl-NL" dirty="0">
                <a:solidFill>
                  <a:schemeClr val="tx1"/>
                </a:solidFill>
              </a:rPr>
              <a:t>Open </a:t>
            </a:r>
            <a:r>
              <a:rPr lang="nl-NL" dirty="0" err="1">
                <a:solidFill>
                  <a:schemeClr val="tx1"/>
                </a:solidFill>
              </a:rPr>
              <a:t>Value</a:t>
            </a:r>
            <a:endParaRPr lang="nl-NL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nl-NL" dirty="0" err="1">
                <a:solidFill>
                  <a:schemeClr val="tx1"/>
                </a:solidFill>
              </a:rPr>
              <a:t>Subscription</a:t>
            </a:r>
            <a:endParaRPr lang="nl-NL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nl-NL" dirty="0">
              <a:solidFill>
                <a:schemeClr val="bg2"/>
              </a:solidFill>
            </a:endParaRPr>
          </a:p>
          <a:p>
            <a:pPr algn="ctr">
              <a:defRPr/>
            </a:pPr>
            <a:endParaRPr lang="nl-NL" dirty="0">
              <a:solidFill>
                <a:schemeClr val="bg2"/>
              </a:solidFill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2514600" y="3733800"/>
            <a:ext cx="1898114" cy="129397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>
              <a:defRPr/>
            </a:pPr>
            <a:endParaRPr lang="nl-NL" sz="1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nl-NL" dirty="0" err="1">
                <a:solidFill>
                  <a:schemeClr val="tx1"/>
                </a:solidFill>
              </a:rPr>
              <a:t>Enterprise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Subscription</a:t>
            </a:r>
            <a:endParaRPr lang="nl-NL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nl-NL" dirty="0" err="1">
                <a:solidFill>
                  <a:schemeClr val="tx1"/>
                </a:solidFill>
              </a:rPr>
              <a:t>Agreement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523837" y="1158940"/>
            <a:ext cx="1895547" cy="1021556"/>
          </a:xfrm>
          <a:prstGeom prst="round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>
              <a:defRPr/>
            </a:pPr>
            <a:endParaRPr lang="nl-NL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nl-NL" dirty="0">
                <a:solidFill>
                  <a:schemeClr val="accent3"/>
                </a:solidFill>
              </a:rPr>
              <a:t>Huur</a:t>
            </a:r>
          </a:p>
          <a:p>
            <a:pPr algn="ctr">
              <a:defRPr/>
            </a:pPr>
            <a:endParaRPr lang="nl-NL" dirty="0">
              <a:solidFill>
                <a:schemeClr val="bg2"/>
              </a:solidFill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4469098" y="1154954"/>
            <a:ext cx="1898114" cy="1021556"/>
          </a:xfrm>
          <a:prstGeom prst="round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nl-NL" dirty="0">
                <a:solidFill>
                  <a:schemeClr val="accent3"/>
                </a:solidFill>
              </a:rPr>
              <a:t>Koop,</a:t>
            </a:r>
            <a:endParaRPr lang="nl-NL" dirty="0">
              <a:solidFill>
                <a:schemeClr val="accent3"/>
              </a:solidFill>
            </a:endParaRPr>
          </a:p>
          <a:p>
            <a:pPr algn="ctr">
              <a:defRPr/>
            </a:pPr>
            <a:r>
              <a:rPr lang="nl-NL" dirty="0">
                <a:solidFill>
                  <a:schemeClr val="accent3"/>
                </a:solidFill>
              </a:rPr>
              <a:t>Gespreid </a:t>
            </a:r>
            <a:r>
              <a:rPr lang="nl-NL" dirty="0">
                <a:solidFill>
                  <a:schemeClr val="accent3"/>
                </a:solidFill>
              </a:rPr>
              <a:t>Betalen</a:t>
            </a:r>
            <a:endParaRPr lang="nl-NL" dirty="0">
              <a:solidFill>
                <a:schemeClr val="accent3"/>
              </a:solidFill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6416924" y="1143000"/>
            <a:ext cx="1898114" cy="1021556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>
              <a:defRPr/>
            </a:pPr>
            <a:endParaRPr lang="nl-NL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nl-NL" dirty="0">
                <a:solidFill>
                  <a:schemeClr val="accent3"/>
                </a:solidFill>
              </a:rPr>
              <a:t>Koop</a:t>
            </a:r>
          </a:p>
          <a:p>
            <a:pPr algn="ctr">
              <a:defRPr/>
            </a:pPr>
            <a:endParaRPr lang="nl-NL" dirty="0">
              <a:solidFill>
                <a:schemeClr val="bg2"/>
              </a:solidFill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533400" y="2286000"/>
            <a:ext cx="1828800" cy="129397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>
              <a:defRPr/>
            </a:pPr>
            <a:endParaRPr lang="nl-NL" sz="1600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nl-NL" dirty="0" err="1">
                <a:solidFill>
                  <a:schemeClr val="accent3"/>
                </a:solidFill>
              </a:rPr>
              <a:t>Kleinzakelijk</a:t>
            </a:r>
            <a:endParaRPr lang="nl-NL" dirty="0">
              <a:solidFill>
                <a:schemeClr val="accent3"/>
              </a:solidFill>
            </a:endParaRPr>
          </a:p>
          <a:p>
            <a:pPr algn="ctr">
              <a:defRPr/>
            </a:pPr>
            <a:r>
              <a:rPr lang="nl-NL" dirty="0">
                <a:solidFill>
                  <a:schemeClr val="accent3"/>
                </a:solidFill>
              </a:rPr>
              <a:t>5-250 </a:t>
            </a:r>
            <a:r>
              <a:rPr lang="nl-NL" dirty="0" err="1">
                <a:solidFill>
                  <a:schemeClr val="accent3"/>
                </a:solidFill>
              </a:rPr>
              <a:t>PC’s</a:t>
            </a:r>
            <a:endParaRPr lang="nl-NL" dirty="0">
              <a:solidFill>
                <a:schemeClr val="accent3"/>
              </a:solidFill>
            </a:endParaRPr>
          </a:p>
          <a:p>
            <a:pPr algn="ctr">
              <a:defRPr/>
            </a:pPr>
            <a:endParaRPr lang="nl-NL" dirty="0">
              <a:solidFill>
                <a:schemeClr val="accent3"/>
              </a:solidFill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533400" y="3733800"/>
            <a:ext cx="1828800" cy="1293971"/>
          </a:xfrm>
          <a:prstGeom prst="roundRect">
            <a:avLst/>
          </a:prstGeom>
          <a:solidFill>
            <a:srgbClr val="00206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>
              <a:defRPr/>
            </a:pPr>
            <a:endParaRPr lang="nl-NL" sz="1600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nl-NL" dirty="0">
                <a:solidFill>
                  <a:schemeClr val="accent3"/>
                </a:solidFill>
              </a:rPr>
              <a:t>Grootzakelijk</a:t>
            </a:r>
          </a:p>
          <a:p>
            <a:pPr algn="ctr">
              <a:defRPr/>
            </a:pPr>
            <a:r>
              <a:rPr lang="nl-NL" dirty="0">
                <a:solidFill>
                  <a:schemeClr val="accent3"/>
                </a:solidFill>
              </a:rPr>
              <a:t>250+ </a:t>
            </a:r>
            <a:r>
              <a:rPr lang="nl-NL" dirty="0" err="1">
                <a:solidFill>
                  <a:schemeClr val="accent3"/>
                </a:solidFill>
              </a:rPr>
              <a:t>PC’s</a:t>
            </a:r>
            <a:endParaRPr lang="nl-NL" dirty="0">
              <a:solidFill>
                <a:schemeClr val="bg2"/>
              </a:solidFill>
            </a:endParaRPr>
          </a:p>
          <a:p>
            <a:pPr algn="ctr">
              <a:defRPr/>
            </a:pPr>
            <a:endParaRPr lang="nl-NL" dirty="0">
              <a:solidFill>
                <a:schemeClr val="bg2"/>
              </a:solidFill>
            </a:endParaRPr>
          </a:p>
        </p:txBody>
      </p:sp>
      <p:pic>
        <p:nvPicPr>
          <p:cNvPr id="28" name="Picture 27" descr="Tile-SA_h_c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352800"/>
            <a:ext cx="1777672" cy="685800"/>
          </a:xfrm>
          <a:prstGeom prst="roundRect">
            <a:avLst>
              <a:gd name="adj" fmla="val 41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30" name="Rounded Rectangle 29"/>
          <p:cNvSpPr/>
          <p:nvPr/>
        </p:nvSpPr>
        <p:spPr bwMode="auto">
          <a:xfrm>
            <a:off x="2543868" y="5181600"/>
            <a:ext cx="1898114" cy="1021556"/>
          </a:xfrm>
          <a:prstGeom prst="round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nl-NL" dirty="0">
                <a:solidFill>
                  <a:schemeClr val="accent3"/>
                </a:solidFill>
              </a:rPr>
              <a:t>Werkplek </a:t>
            </a:r>
            <a:r>
              <a:rPr lang="nl-NL" dirty="0" err="1">
                <a:solidFill>
                  <a:schemeClr val="accent3"/>
                </a:solidFill>
              </a:rPr>
              <a:t>Standardisatie</a:t>
            </a:r>
            <a:endParaRPr lang="nl-NL" dirty="0">
              <a:solidFill>
                <a:schemeClr val="bg2"/>
              </a:solidFill>
            </a:endParaRPr>
          </a:p>
          <a:p>
            <a:pPr algn="ctr">
              <a:defRPr/>
            </a:pPr>
            <a:endParaRPr lang="nl-NL" dirty="0">
              <a:solidFill>
                <a:schemeClr val="bg2"/>
              </a:solidFill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6483886" y="5181600"/>
            <a:ext cx="1821914" cy="1021556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nl-NL" dirty="0">
                <a:solidFill>
                  <a:schemeClr val="accent3"/>
                </a:solidFill>
              </a:rPr>
              <a:t>Geen Werkplek </a:t>
            </a:r>
            <a:endParaRPr lang="nl-NL" dirty="0">
              <a:solidFill>
                <a:schemeClr val="accent3"/>
              </a:solidFill>
            </a:endParaRPr>
          </a:p>
          <a:p>
            <a:pPr algn="ctr">
              <a:defRPr/>
            </a:pPr>
            <a:r>
              <a:rPr lang="nl-NL" dirty="0" err="1">
                <a:solidFill>
                  <a:schemeClr val="accent3"/>
                </a:solidFill>
              </a:rPr>
              <a:t>Standardisatie</a:t>
            </a:r>
            <a:endParaRPr lang="nl-NL" dirty="0">
              <a:solidFill>
                <a:schemeClr val="accent3"/>
              </a:solidFill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836025" cy="4524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nl-NL" sz="2400" dirty="0" smtClean="0">
                <a:solidFill>
                  <a:schemeClr val="accent3"/>
                </a:solidFill>
              </a:rPr>
              <a:t>Microsoft Volume Licensing in Vogelvlucht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85800" y="4572000"/>
            <a:ext cx="7467600" cy="990600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9" name="TextBox 28"/>
          <p:cNvSpPr txBox="1"/>
          <p:nvPr/>
        </p:nvSpPr>
        <p:spPr>
          <a:xfrm>
            <a:off x="685800" y="4648200"/>
            <a:ext cx="7620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nl-NL" sz="2400" b="1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Overheden in </a:t>
            </a:r>
            <a:r>
              <a:rPr lang="nl-NL" sz="2400" b="1" u="sng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staatsalmanak</a:t>
            </a:r>
            <a:r>
              <a:rPr lang="nl-NL" sz="2400" b="1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en hun </a:t>
            </a:r>
          </a:p>
          <a:p>
            <a:pPr>
              <a:defRPr/>
            </a:pPr>
            <a:r>
              <a:rPr lang="nl-NL" sz="2400" b="1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dochterondernemingen met </a:t>
            </a:r>
            <a:r>
              <a:rPr lang="nl-NL" sz="2400" b="1" u="sng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meer dan 50% belang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85800" y="1676400"/>
            <a:ext cx="7467600" cy="990600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37" name="TextBox 36"/>
          <p:cNvSpPr txBox="1"/>
          <p:nvPr/>
        </p:nvSpPr>
        <p:spPr>
          <a:xfrm>
            <a:off x="1219200" y="1828800"/>
            <a:ext cx="65532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nl-NL" sz="3600" b="1" dirty="0" err="1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Prijslevel</a:t>
            </a:r>
            <a:r>
              <a:rPr lang="nl-NL" sz="3600" b="1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 voor Overheden</a:t>
            </a:r>
            <a:endParaRPr lang="nl-NL" sz="3600" b="1" u="sng" dirty="0">
              <a:ln w="11430"/>
              <a:solidFill>
                <a:schemeClr val="accent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457200"/>
          </a:xfrm>
        </p:spPr>
        <p:txBody>
          <a:bodyPr/>
          <a:lstStyle/>
          <a:p>
            <a:pPr eaLnBrk="1" hangingPunct="1"/>
            <a:r>
              <a:rPr lang="nl-NL" sz="2400" smtClean="0"/>
              <a:t>Wat is Software Assurance?</a:t>
            </a:r>
            <a:endParaRPr lang="en-US" sz="2400" smtClean="0"/>
          </a:p>
        </p:txBody>
      </p:sp>
      <p:sp>
        <p:nvSpPr>
          <p:cNvPr id="15363" name="Text Placeholder 17"/>
          <p:cNvSpPr>
            <a:spLocks noGrp="1"/>
          </p:cNvSpPr>
          <p:nvPr>
            <p:ph type="body" idx="4294967295"/>
          </p:nvPr>
        </p:nvSpPr>
        <p:spPr>
          <a:xfrm>
            <a:off x="457200" y="1371600"/>
            <a:ext cx="8221663" cy="3962400"/>
          </a:xfrm>
        </p:spPr>
        <p:txBody>
          <a:bodyPr>
            <a:normAutofit fontScale="92500" lnSpcReduction="10000"/>
          </a:bodyPr>
          <a:lstStyle/>
          <a:p>
            <a:pPr marL="514350" indent="-514350" eaLnBrk="1" hangingPunct="1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800" dirty="0" smtClean="0"/>
              <a:t>Service Contract </a:t>
            </a:r>
            <a:r>
              <a:rPr lang="en-US" sz="2800" dirty="0" err="1" smtClean="0"/>
              <a:t>gekoppeld</a:t>
            </a:r>
            <a:r>
              <a:rPr lang="en-US" sz="2800" dirty="0" smtClean="0"/>
              <a:t> </a:t>
            </a:r>
            <a:r>
              <a:rPr lang="en-US" sz="2800" dirty="0" err="1" smtClean="0"/>
              <a:t>aan</a:t>
            </a:r>
            <a:r>
              <a:rPr lang="en-US" sz="2800" dirty="0" smtClean="0"/>
              <a:t> </a:t>
            </a:r>
            <a:r>
              <a:rPr lang="en-US" sz="2800" dirty="0" err="1" smtClean="0"/>
              <a:t>een</a:t>
            </a:r>
            <a:r>
              <a:rPr lang="en-US" sz="2800" dirty="0" smtClean="0"/>
              <a:t> Volume </a:t>
            </a:r>
            <a:r>
              <a:rPr lang="en-US" sz="2800" dirty="0" err="1" smtClean="0"/>
              <a:t>Licentie</a:t>
            </a:r>
            <a:r>
              <a:rPr lang="en-US" sz="2800" dirty="0" smtClean="0"/>
              <a:t> Contract</a:t>
            </a:r>
          </a:p>
          <a:p>
            <a:pPr marL="514350" indent="-514350" eaLnBrk="1" hangingPunct="1">
              <a:buClr>
                <a:schemeClr val="tx1"/>
              </a:buClr>
              <a:buFont typeface="+mj-lt"/>
              <a:buAutoNum type="arabicPeriod"/>
              <a:defRPr/>
            </a:pPr>
            <a:endParaRPr lang="en-US" sz="2800" dirty="0" smtClean="0"/>
          </a:p>
          <a:p>
            <a:pPr marL="514350" indent="-514350" eaLnBrk="1" hangingPunct="1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800" dirty="0" err="1" smtClean="0"/>
              <a:t>Helpt</a:t>
            </a:r>
            <a:r>
              <a:rPr lang="en-US" sz="2800" dirty="0" smtClean="0"/>
              <a:t> </a:t>
            </a:r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onderneming</a:t>
            </a:r>
            <a:r>
              <a:rPr lang="en-US" sz="2800" dirty="0" smtClean="0"/>
              <a:t> </a:t>
            </a:r>
            <a:r>
              <a:rPr lang="en-US" sz="2800" dirty="0" err="1" smtClean="0"/>
              <a:t>haar</a:t>
            </a:r>
            <a:r>
              <a:rPr lang="en-US" sz="2800" dirty="0" smtClean="0"/>
              <a:t> Microsoft software </a:t>
            </a:r>
            <a:r>
              <a:rPr lang="en-US" sz="2800" dirty="0" err="1" smtClean="0"/>
              <a:t>investering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maximaliseren</a:t>
            </a:r>
            <a:r>
              <a:rPr lang="en-US" sz="2800" dirty="0" smtClean="0"/>
              <a:t> door </a:t>
            </a:r>
            <a:r>
              <a:rPr lang="en-US" sz="2800" dirty="0" err="1" smtClean="0"/>
              <a:t>elke</a:t>
            </a:r>
            <a:r>
              <a:rPr lang="en-US" sz="2800" dirty="0" smtClean="0"/>
              <a:t> </a:t>
            </a:r>
            <a:r>
              <a:rPr lang="en-US" sz="2800" dirty="0" err="1" smtClean="0"/>
              <a:t>fase</a:t>
            </a:r>
            <a:r>
              <a:rPr lang="en-US" sz="2800" dirty="0" smtClean="0"/>
              <a:t> van de software </a:t>
            </a:r>
            <a:r>
              <a:rPr lang="en-US" sz="2800" dirty="0" err="1" smtClean="0"/>
              <a:t>levenscyclus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ondersteunen</a:t>
            </a:r>
            <a:endParaRPr lang="en-US" sz="2800" dirty="0" smtClean="0"/>
          </a:p>
          <a:p>
            <a:pPr marL="514350" indent="-514350" eaLnBrk="1" hangingPunct="1">
              <a:buClr>
                <a:schemeClr val="tx1"/>
              </a:buClr>
              <a:buFont typeface="+mj-lt"/>
              <a:buAutoNum type="arabicPeriod"/>
              <a:defRPr/>
            </a:pPr>
            <a:endParaRPr lang="en-US" sz="2800" dirty="0" smtClean="0"/>
          </a:p>
          <a:p>
            <a:pPr marL="514350" indent="-514350" eaLnBrk="1" hangingPunct="1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800" dirty="0" err="1" smtClean="0"/>
              <a:t>Verschuiving</a:t>
            </a:r>
            <a:r>
              <a:rPr lang="en-US" sz="2800" dirty="0" smtClean="0"/>
              <a:t> van het </a:t>
            </a:r>
            <a:r>
              <a:rPr lang="en-US" sz="2800" dirty="0" err="1" smtClean="0"/>
              <a:t>kopen</a:t>
            </a:r>
            <a:r>
              <a:rPr lang="en-US" sz="2800" dirty="0" smtClean="0"/>
              <a:t> van </a:t>
            </a:r>
            <a:r>
              <a:rPr lang="en-US" sz="2800" dirty="0" err="1" smtClean="0"/>
              <a:t>een</a:t>
            </a:r>
            <a:r>
              <a:rPr lang="en-US" sz="2800" dirty="0" smtClean="0"/>
              <a:t> product </a:t>
            </a:r>
            <a:r>
              <a:rPr lang="en-US" sz="2800" dirty="0" err="1" smtClean="0"/>
              <a:t>naar</a:t>
            </a:r>
            <a:r>
              <a:rPr lang="en-US" sz="2800" dirty="0" smtClean="0"/>
              <a:t> het </a:t>
            </a:r>
            <a:r>
              <a:rPr lang="en-US" sz="2800" dirty="0" err="1" smtClean="0"/>
              <a:t>investeren</a:t>
            </a:r>
            <a:r>
              <a:rPr lang="en-US" sz="2800" dirty="0" smtClean="0"/>
              <a:t> in </a:t>
            </a:r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zakelijke</a:t>
            </a:r>
            <a:r>
              <a:rPr lang="en-US" sz="2800" dirty="0" smtClean="0"/>
              <a:t> </a:t>
            </a:r>
            <a:r>
              <a:rPr lang="en-US" sz="2800" dirty="0" err="1" smtClean="0"/>
              <a:t>oplossing</a:t>
            </a:r>
            <a:endParaRPr lang="en-US" sz="2800" dirty="0" smtClean="0"/>
          </a:p>
          <a:p>
            <a:pPr marL="0" indent="0" eaLnBrk="1" hangingPunct="1">
              <a:defRPr/>
            </a:pPr>
            <a:endParaRPr lang="en-US" dirty="0" smtClean="0"/>
          </a:p>
          <a:p>
            <a:pPr marL="0" indent="0" eaLnBrk="1" hangingPunct="1">
              <a:defRPr/>
            </a:pPr>
            <a:endParaRPr lang="en-US" dirty="0" smtClean="0"/>
          </a:p>
          <a:p>
            <a:pPr marL="0" indent="0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marL="0" indent="0" eaLnBrk="1" hangingPunct="1">
              <a:defRPr/>
            </a:pPr>
            <a:endParaRPr lang="en-US" dirty="0" smtClean="0"/>
          </a:p>
        </p:txBody>
      </p:sp>
      <p:pic>
        <p:nvPicPr>
          <p:cNvPr id="5" name="Picture 4" descr="Tile-SA_h_c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562600"/>
            <a:ext cx="1306296" cy="571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473075"/>
          </a:xfrm>
        </p:spPr>
        <p:txBody>
          <a:bodyPr/>
          <a:lstStyle/>
          <a:p>
            <a:pPr eaLnBrk="1" hangingPunct="1"/>
            <a:r>
              <a:rPr lang="en-US" sz="2400" smtClean="0"/>
              <a:t>SA Benefits en de Software Levenscyclus</a:t>
            </a:r>
          </a:p>
        </p:txBody>
      </p:sp>
      <p:sp>
        <p:nvSpPr>
          <p:cNvPr id="9219" name="Text Box 11"/>
          <p:cNvSpPr txBox="1">
            <a:spLocks noChangeArrowheads="1"/>
          </p:cNvSpPr>
          <p:nvPr/>
        </p:nvSpPr>
        <p:spPr bwMode="auto">
          <a:xfrm>
            <a:off x="762000" y="1295400"/>
            <a:ext cx="2667000" cy="534988"/>
          </a:xfrm>
          <a:prstGeom prst="rect">
            <a:avLst/>
          </a:prstGeom>
          <a:solidFill>
            <a:srgbClr val="E9993A"/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25425" indent="-225425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600" dirty="0" err="1">
                <a:solidFill>
                  <a:schemeClr val="tx1"/>
                </a:solidFill>
              </a:rPr>
              <a:t>Gespreide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Betaling</a:t>
            </a:r>
            <a:endParaRPr lang="en-US" sz="1600" dirty="0">
              <a:solidFill>
                <a:schemeClr val="tx1"/>
              </a:solidFill>
            </a:endParaRPr>
          </a:p>
          <a:p>
            <a:pPr marL="225425" indent="-225425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600" dirty="0" err="1">
                <a:solidFill>
                  <a:schemeClr val="tx1"/>
                </a:solidFill>
              </a:rPr>
              <a:t>Recht</a:t>
            </a:r>
            <a:r>
              <a:rPr lang="en-US" sz="1600" dirty="0">
                <a:solidFill>
                  <a:schemeClr val="tx1"/>
                </a:solidFill>
              </a:rPr>
              <a:t> op </a:t>
            </a:r>
            <a:r>
              <a:rPr lang="en-US" sz="1600" dirty="0" err="1">
                <a:solidFill>
                  <a:schemeClr val="tx1"/>
                </a:solidFill>
              </a:rPr>
              <a:t>Laatste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Versie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225" name="Text Box 12"/>
          <p:cNvSpPr txBox="1">
            <a:spLocks noChangeArrowheads="1"/>
          </p:cNvSpPr>
          <p:nvPr/>
        </p:nvSpPr>
        <p:spPr bwMode="auto">
          <a:xfrm>
            <a:off x="6172200" y="3657600"/>
            <a:ext cx="2852738" cy="255428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25425" indent="-225425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Training Vouchers</a:t>
            </a:r>
          </a:p>
          <a:p>
            <a:pPr marL="225425" indent="-225425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eLearning</a:t>
            </a:r>
          </a:p>
          <a:p>
            <a:pPr marL="225425" indent="-225425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Home Use Program</a:t>
            </a:r>
          </a:p>
          <a:p>
            <a:pPr marL="225425" indent="-225425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Windows® Vista </a:t>
            </a:r>
            <a:r>
              <a:rPr lang="en-US" sz="1600" dirty="0">
                <a:solidFill>
                  <a:schemeClr val="tx1"/>
                </a:solidFill>
              </a:rPr>
              <a:t>Enterprise / Ultimate</a:t>
            </a:r>
            <a:endParaRPr lang="en-US" sz="1600" dirty="0">
              <a:solidFill>
                <a:schemeClr val="tx1"/>
              </a:solidFill>
            </a:endParaRPr>
          </a:p>
          <a:p>
            <a:pPr marL="225425" indent="-225425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Desktop Optimization Pack (MDOP) </a:t>
            </a:r>
          </a:p>
          <a:p>
            <a:pPr marL="225425" indent="-225425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Employee Purchase Program</a:t>
            </a:r>
          </a:p>
          <a:p>
            <a:pPr marL="225425" indent="-225425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Enterprise Source License Program</a:t>
            </a:r>
          </a:p>
        </p:txBody>
      </p:sp>
      <p:sp>
        <p:nvSpPr>
          <p:cNvPr id="9226" name="Text Box 13"/>
          <p:cNvSpPr txBox="1">
            <a:spLocks noChangeArrowheads="1"/>
          </p:cNvSpPr>
          <p:nvPr/>
        </p:nvSpPr>
        <p:spPr bwMode="auto">
          <a:xfrm>
            <a:off x="5867400" y="1219200"/>
            <a:ext cx="3048000" cy="1176338"/>
          </a:xfrm>
          <a:prstGeom prst="rect">
            <a:avLst/>
          </a:prstGeom>
          <a:solidFill>
            <a:srgbClr val="FFCC00"/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25425" indent="-225425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1600" dirty="0">
                <a:solidFill>
                  <a:schemeClr val="tx1"/>
                </a:solidFill>
              </a:rPr>
              <a:t>Packaged Services:</a:t>
            </a:r>
          </a:p>
          <a:p>
            <a:pPr marL="225425" indent="-225425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Desktop Deployment Planning </a:t>
            </a:r>
            <a:r>
              <a:rPr lang="en-US" sz="1600" dirty="0">
                <a:solidFill>
                  <a:schemeClr val="tx1"/>
                </a:solidFill>
              </a:rPr>
              <a:t>Services</a:t>
            </a:r>
          </a:p>
          <a:p>
            <a:pPr marL="225425" indent="-225425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SharePoint Deployment Planning Services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227" name="Text Box 14"/>
          <p:cNvSpPr txBox="1">
            <a:spLocks noChangeArrowheads="1"/>
          </p:cNvSpPr>
          <p:nvPr/>
        </p:nvSpPr>
        <p:spPr bwMode="auto">
          <a:xfrm>
            <a:off x="152400" y="2590800"/>
            <a:ext cx="2128838" cy="1144588"/>
          </a:xfrm>
          <a:prstGeom prst="rect">
            <a:avLst/>
          </a:prstGeom>
          <a:solidFill>
            <a:srgbClr val="FF5050"/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25425" indent="-225425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Extended </a:t>
            </a:r>
            <a:r>
              <a:rPr lang="en-US" sz="1600" dirty="0" err="1">
                <a:solidFill>
                  <a:schemeClr val="tx1"/>
                </a:solidFill>
              </a:rPr>
              <a:t>Hotfix</a:t>
            </a:r>
            <a:r>
              <a:rPr lang="en-US" sz="1600" dirty="0">
                <a:solidFill>
                  <a:schemeClr val="tx1"/>
                </a:solidFill>
              </a:rPr>
              <a:t> Support</a:t>
            </a:r>
          </a:p>
          <a:p>
            <a:pPr marL="225425" indent="-225425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Windows® Fundamentals for Legacy PCs</a:t>
            </a:r>
          </a:p>
        </p:txBody>
      </p:sp>
      <p:sp>
        <p:nvSpPr>
          <p:cNvPr id="9228" name="Text Box 15"/>
          <p:cNvSpPr txBox="1">
            <a:spLocks noChangeArrowheads="1"/>
          </p:cNvSpPr>
          <p:nvPr/>
        </p:nvSpPr>
        <p:spPr bwMode="auto">
          <a:xfrm>
            <a:off x="152400" y="4419600"/>
            <a:ext cx="2455863" cy="1816100"/>
          </a:xfrm>
          <a:prstGeom prst="rect">
            <a:avLst/>
          </a:prstGeom>
          <a:solidFill>
            <a:srgbClr val="32BADA"/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25425" indent="-225425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24x7 Problem Resolution Support</a:t>
            </a:r>
          </a:p>
          <a:p>
            <a:pPr marL="225425" indent="-225425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TechNet Plus Managed Newsgroup</a:t>
            </a:r>
          </a:p>
          <a:p>
            <a:pPr marL="225425" indent="-225425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TechNet Plus Subscription Media</a:t>
            </a:r>
          </a:p>
          <a:p>
            <a:pPr marL="225425" indent="-225425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Cold Backups for Disaster </a:t>
            </a:r>
            <a:r>
              <a:rPr lang="en-US" sz="1600" dirty="0">
                <a:solidFill>
                  <a:schemeClr val="tx1"/>
                </a:solidFill>
              </a:rPr>
              <a:t>Recovery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36871" name="Group 17"/>
          <p:cNvGrpSpPr>
            <a:grpSpLocks/>
          </p:cNvGrpSpPr>
          <p:nvPr/>
        </p:nvGrpSpPr>
        <p:grpSpPr bwMode="auto">
          <a:xfrm>
            <a:off x="2590800" y="1600200"/>
            <a:ext cx="3794125" cy="3810000"/>
            <a:chOff x="2683293" y="1714500"/>
            <a:chExt cx="4176354" cy="4071938"/>
          </a:xfrm>
        </p:grpSpPr>
        <p:pic>
          <p:nvPicPr>
            <p:cNvPr id="36872" name="Picture 17" descr="5arrow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83293" y="1714500"/>
              <a:ext cx="4176354" cy="407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3" name="Picture 18" descr="text_pla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57620" y="2286003"/>
              <a:ext cx="704655" cy="386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4" name="Picture 19" descr="text_deploy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0694" y="2571753"/>
              <a:ext cx="768468" cy="1071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5" name="Picture 20" descr="text_us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25000" y="4574612"/>
              <a:ext cx="520005" cy="444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6" name="Picture 21" descr="text_maintain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57554" y="4643449"/>
              <a:ext cx="1326428" cy="785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7" name="Picture 22" descr="text_transition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00364" y="2928942"/>
              <a:ext cx="496925" cy="1474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 descr="Tile-SA_h_c.ti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05760" y="3463925"/>
              <a:ext cx="1510817" cy="6609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2400" smtClean="0"/>
              <a:t>Software Assurance en Overheden</a:t>
            </a:r>
          </a:p>
        </p:txBody>
      </p:sp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228600" y="1295400"/>
            <a:ext cx="8915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b="1"/>
              <a:t>Wat is de grootste drempel bij overheden?</a:t>
            </a:r>
          </a:p>
          <a:p>
            <a:pPr>
              <a:buFont typeface="Arial" charset="0"/>
              <a:buChar char="•"/>
            </a:pPr>
            <a:r>
              <a:rPr lang="nl-NL"/>
              <a:t> Versie n-1 komt vaak voor in geval van Windows, Office, Server, Exchange</a:t>
            </a:r>
          </a:p>
          <a:p>
            <a:r>
              <a:rPr lang="nl-NL" i="1"/>
              <a:t>Belangrijkste reden die wij hebben teruggekoppeld hebben gekregen:</a:t>
            </a:r>
          </a:p>
          <a:p>
            <a:pPr>
              <a:buFont typeface="Arial" charset="0"/>
              <a:buChar char="•"/>
            </a:pPr>
            <a:r>
              <a:rPr lang="nl-NL"/>
              <a:t> Visual Basic voor applicaties is anders in Office 2007; programmeertaal om </a:t>
            </a:r>
          </a:p>
          <a:p>
            <a:r>
              <a:rPr lang="nl-NL"/>
              <a:t>standaard documenten te creëren in Office.</a:t>
            </a:r>
          </a:p>
          <a:p>
            <a:endParaRPr lang="nl-NL"/>
          </a:p>
          <a:p>
            <a:r>
              <a:rPr lang="nl-NL" b="1"/>
              <a:t>Wat is HOT bij overheden?</a:t>
            </a:r>
          </a:p>
          <a:p>
            <a:pPr>
              <a:buFont typeface="Arial" charset="0"/>
              <a:buChar char="•"/>
            </a:pPr>
            <a:r>
              <a:rPr lang="nl-NL"/>
              <a:t> SharePoint</a:t>
            </a:r>
          </a:p>
          <a:p>
            <a:pPr>
              <a:buFont typeface="Arial" charset="0"/>
              <a:buChar char="•"/>
            </a:pPr>
            <a:r>
              <a:rPr lang="nl-NL"/>
              <a:t> Dynamics CRM</a:t>
            </a:r>
          </a:p>
          <a:p>
            <a:endParaRPr lang="nl-NL"/>
          </a:p>
          <a:p>
            <a:r>
              <a:rPr lang="nl-NL" b="1"/>
              <a:t>Hoe Software Assurance in te zetten?</a:t>
            </a:r>
            <a:r>
              <a:rPr lang="nl-NL"/>
              <a:t>	</a:t>
            </a:r>
          </a:p>
          <a:p>
            <a:pPr>
              <a:buFont typeface="Arial" charset="0"/>
              <a:buChar char="•"/>
            </a:pPr>
            <a:r>
              <a:rPr lang="nl-NL"/>
              <a:t> </a:t>
            </a:r>
            <a:r>
              <a:rPr lang="nl-NL" i="1"/>
              <a:t>Consulting:</a:t>
            </a:r>
            <a:r>
              <a:rPr lang="nl-NL"/>
              <a:t> Packaged Services</a:t>
            </a:r>
          </a:p>
          <a:p>
            <a:pPr>
              <a:buFont typeface="Arial" charset="0"/>
              <a:buChar char="•"/>
            </a:pPr>
            <a:r>
              <a:rPr lang="nl-NL"/>
              <a:t> </a:t>
            </a:r>
            <a:r>
              <a:rPr lang="nl-NL" i="1"/>
              <a:t>Training: </a:t>
            </a:r>
            <a:r>
              <a:rPr lang="nl-NL"/>
              <a:t>Trainingsvouchers &amp; eLearning (Ribbon in Office 2007!)</a:t>
            </a:r>
          </a:p>
          <a:p>
            <a:pPr>
              <a:buFont typeface="Arial" charset="0"/>
              <a:buChar char="•"/>
            </a:pPr>
            <a:r>
              <a:rPr lang="nl-NL"/>
              <a:t> </a:t>
            </a:r>
            <a:r>
              <a:rPr lang="nl-NL" i="1"/>
              <a:t>P&amp;O:</a:t>
            </a:r>
            <a:r>
              <a:rPr lang="nl-NL"/>
              <a:t> Home Use Program &amp; Employee Purchase Program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2400" smtClean="0"/>
              <a:t>Software Assurance de feiten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" y="1295400"/>
            <a:ext cx="7553325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nl-NL"/>
              <a:t> In Nederland 79 overheden met Software Assurance</a:t>
            </a:r>
          </a:p>
          <a:p>
            <a:pPr>
              <a:buFont typeface="Arial" charset="0"/>
              <a:buChar char="•"/>
            </a:pPr>
            <a:r>
              <a:rPr lang="nl-NL"/>
              <a:t> Bij 67 van deze overheden is SA geactiveerd</a:t>
            </a:r>
          </a:p>
          <a:p>
            <a:r>
              <a:rPr lang="nl-NL"/>
              <a:t> </a:t>
            </a:r>
          </a:p>
          <a:p>
            <a:pPr>
              <a:buFont typeface="Arial" charset="0"/>
              <a:buChar char="•"/>
            </a:pPr>
            <a:r>
              <a:rPr lang="nl-NL"/>
              <a:t> 2632 Training Vouchers (nog 1298 ongebruikt)</a:t>
            </a:r>
          </a:p>
          <a:p>
            <a:pPr>
              <a:buFont typeface="Arial" charset="0"/>
              <a:buChar char="•"/>
            </a:pPr>
            <a:r>
              <a:rPr lang="nl-NL"/>
              <a:t> 321736 eLearning Cursussen</a:t>
            </a:r>
          </a:p>
          <a:p>
            <a:pPr>
              <a:buFont typeface="Arial" charset="0"/>
              <a:buChar char="•"/>
            </a:pPr>
            <a:endParaRPr lang="nl-NL"/>
          </a:p>
          <a:p>
            <a:pPr>
              <a:buFont typeface="Arial" charset="0"/>
              <a:buChar char="•"/>
            </a:pPr>
            <a:r>
              <a:rPr lang="nl-NL"/>
              <a:t> 53 overheden hebben recht op Packaged Services (163 dagen)</a:t>
            </a:r>
          </a:p>
          <a:p>
            <a:pPr>
              <a:buFont typeface="Arial" charset="0"/>
              <a:buChar char="•"/>
            </a:pPr>
            <a:r>
              <a:rPr lang="nl-NL"/>
              <a:t> 78 recht op Home Use Program Office</a:t>
            </a:r>
          </a:p>
          <a:p>
            <a:pPr>
              <a:buFont typeface="Arial" charset="0"/>
              <a:buChar char="•"/>
            </a:pPr>
            <a:r>
              <a:rPr lang="nl-NL"/>
              <a:t> 79 recht op Employee Purchase Program</a:t>
            </a:r>
          </a:p>
          <a:p>
            <a:pPr>
              <a:buFont typeface="Arial" charset="0"/>
              <a:buChar char="•"/>
            </a:pPr>
            <a:endParaRPr lang="nl-NL" u="sng"/>
          </a:p>
          <a:p>
            <a:r>
              <a:rPr lang="nl-NL" i="1" u="sng"/>
              <a:t>En dit zijn ze: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4953000"/>
          <a:ext cx="6096000" cy="1114425"/>
        </p:xfrm>
        <a:graphic>
          <a:graphicData uri="http://schemas.openxmlformats.org/drawingml/2006/table">
            <a:tbl>
              <a:tblPr/>
              <a:tblGrid>
                <a:gridCol w="1081567"/>
                <a:gridCol w="1360082"/>
                <a:gridCol w="1601462"/>
                <a:gridCol w="999173"/>
                <a:gridCol w="1053715"/>
              </a:tblGrid>
              <a:tr h="69642"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RDW DIENST WEGVERKEER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Waterschap Aa en Maas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Delta Psychiatrisch Centrum p/a PC-WARE Information Technologies BV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Gemeente Apeldoorn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UWV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642"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Waterschap Roer en Overmaas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N.V. PWN Waterleidingbedrijf Noord Holland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Deelgemeente Noord - Rotterdam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Provincie Overijssel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Gemeente Krimpen aan den IJssel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642"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International Court of Justice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International Criminal Court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Deelgemeente Hoogvliet -  Rotterdam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Gemeente Almelo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Gemeente Nieuwegein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642"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Gemeente Maastricht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Gemeente Westland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Deelgemeente Hillegersberg - Schiebroek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Gemeente Groningen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Dienst voor Complementaire Werkgelegenheid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642"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Gemeente Enschede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Vereniging tot Behoud van Natuurmonumenten In Nederland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Dienst Openbaar Onderwijs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Gemeente Schiedam, Informatie Technologie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Gemeente Sluis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642"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Deelgemeente Delfshaven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HTM Personenvervoer N.V.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Gemeente Rheden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Waterschap Reest en Wieden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642"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Deelgemeente Feijenoord Gemeente Rotterdam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Gemeente Dordrecht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EUROJUST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Provincie Gelderland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Gemeente Wijchen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642"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Gemeente Harderwijk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Raad Van State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Gemeente Nijmegen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Gemeente Purmerend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Syntens Innovatienetwerk voor Ondernemers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642"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Deelgemeente Prins Alexander - Rotterdam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Energieonderzoek Centrum Nederland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Gemeente Amersfoort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Gemeente Hengelo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Provincie Flevoland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642"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Nederlandsche Bank N.V.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Nederlandse Mededingings Autoriteit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Gemeente Emmen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Gemeente Zaanstad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Waterschap Zeeuwse Eilanden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642"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Provincie Groningen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Rivas Zorggroep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Autoriteit Financiële Markten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Gemeente Breda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Agentschap Telecom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642"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Gemeente Zoetermeer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Gemeente Hoorn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Justitiële Jeugdinrichting Het Poortje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Hoogheemraadschap van Delfland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Hulpverleningsdienst Flevoland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642"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Gemeente Lelystad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Ministerie van Binnenlandse Zaken - II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Gemeente Noordoostpolder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Gemeente Amsterdam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Gemeente Heerenveen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642"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Havenbedrijf Rotterdam NV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Provincie Zuid-Holland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Publiekszaken Rotterdam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Defensie Telematica Organisatie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Regio Twente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642"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Dienst Domeinen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Gemeente Deventer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Gemeente Assen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Centrale organisatie Werk en Inkomen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Hoogheemraadschap van Rijnland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642"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Afval Energie Bedrijf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Gemeente Sneek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Vereniging van Nederlandse Gemeenten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Jeugd Onderwijs en Samenleving</a:t>
                      </a: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MSGR PPT Template 2005 v1 1">
  <a:themeElements>
    <a:clrScheme name="SMSGR PPT Template 2005 v1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MSGR PPT Template 2005 v1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SGR PPT Template 2005 v1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SGR PPT Template 2005 v1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SGR PPT Template 2005 v1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SGR PPT Template 2005 v1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SGR PPT Template 2005 v1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SGR PPT Template 2005 v1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SGR PPT Template 2005 v1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SGR PPT Template 2005 v1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SGR PPT Template 2005 v1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SGR PPT Template 2005 v1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SGR PPT Template 2005 v1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SGR PPT Template 2005 v1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766</Words>
  <Application/>
  <PresentationFormat>On-screen Show (4:3)</PresentationFormat>
  <Paragraphs>314</Paragraphs>
  <Slides>15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Wingdings 2</vt:lpstr>
      <vt:lpstr>Verdana</vt:lpstr>
      <vt:lpstr>Calibri</vt:lpstr>
      <vt:lpstr>Wingdings</vt:lpstr>
      <vt:lpstr>SMSGR PPT Template 2005 v1 1</vt:lpstr>
      <vt:lpstr>1_Custom Design</vt:lpstr>
      <vt:lpstr>SMSGR PPT Template 2005 v1 1</vt:lpstr>
      <vt:lpstr>Slide</vt:lpstr>
      <vt:lpstr>Microsoft Volume Licensing</vt:lpstr>
      <vt:lpstr>Agenda</vt:lpstr>
      <vt:lpstr>Slide 3</vt:lpstr>
      <vt:lpstr>Slide 4</vt:lpstr>
      <vt:lpstr>Microsoft Volume Licensing in Vogelvlucht</vt:lpstr>
      <vt:lpstr>Wat is Software Assurance?</vt:lpstr>
      <vt:lpstr>SA Benefits en de Software Levenscyclus</vt:lpstr>
      <vt:lpstr>Software Assurance en Overheden</vt:lpstr>
      <vt:lpstr>Software Assurance de feiten</vt:lpstr>
      <vt:lpstr>Optimale Partnership voor Software Assurance</vt:lpstr>
      <vt:lpstr>Software Assurance Werkt!</vt:lpstr>
      <vt:lpstr>Infrastructure Optimization Model</vt:lpstr>
      <vt:lpstr>De Licentie Website  </vt:lpstr>
      <vt:lpstr>Resources voor partners</vt:lpstr>
      <vt:lpstr>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Volume Licensing</dc:title>
  <dc:creator/>
  <cp:lastModifiedBy/>
  <cp:revision>1</cp:revision>
  <dcterms:created xsi:type="dcterms:W3CDTF">1900-12-31T22:00:00Z</dcterms:created>
  <dcterms:modified xsi:type="dcterms:W3CDTF">2008-04-17T11:09:17Z</dcterms:modified>
</cp:coreProperties>
</file>