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344" r:id="rId3"/>
    <p:sldId id="341" r:id="rId4"/>
    <p:sldId id="343" r:id="rId5"/>
    <p:sldId id="348" r:id="rId6"/>
    <p:sldId id="346" r:id="rId7"/>
    <p:sldId id="356" r:id="rId8"/>
    <p:sldId id="271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92" autoAdjust="0"/>
    <p:restoredTop sz="89647" autoAdjust="0"/>
  </p:normalViewPr>
  <p:slideViewPr>
    <p:cSldViewPr>
      <p:cViewPr varScale="1">
        <p:scale>
          <a:sx n="66" d="100"/>
          <a:sy n="66" d="100"/>
        </p:scale>
        <p:origin x="-7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12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7401626-E51C-4F1B-B961-979CD9186416}" type="datetimeFigureOut">
              <a:rPr lang="en-US"/>
              <a:pPr>
                <a:defRPr/>
              </a:pPr>
              <a:t>12/20/2007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16CD84A-831E-4E09-9C2F-3DA0570B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6CD84A-831E-4E09-9C2F-3DA0570BEB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Semibold" charset="0"/>
                <a:cs typeface="Segoe Semibold" charset="0"/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Segoe Semibold" charset="0"/>
                <a:cs typeface="Segoe Semibold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noProof="0" smtClean="0"/>
              <a:t>Click to edit Master subtitle style</a:t>
            </a:r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5334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4000" b="1" cap="none" spc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emibold" charset="0"/>
                <a:cs typeface="Segoe Semibold" charset="0"/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s-E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5334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Semibold" charset="0"/>
                <a:cs typeface="Segoe Semibold" charset="0"/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s-E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5334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Semibold" charset="0"/>
                <a:cs typeface="Segoe Semibold" charset="0"/>
              </a:defRPr>
            </a:lvl1pPr>
          </a:lstStyle>
          <a:p>
            <a:r>
              <a:rPr lang="es-ES" noProof="0" smtClean="0"/>
              <a:t>Click to edit Master title style</a:t>
            </a:r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second_days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17463" y="-17463"/>
            <a:ext cx="9177338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-19050" y="904875"/>
            <a:ext cx="9172575" cy="55149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ea typeface="ＭＳ Ｐゴシック" pitchFamily="34" charset="-128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Segoe Condensed Bold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Segoe Semibold" charset="0"/>
          <a:ea typeface="+mn-ea"/>
          <a:cs typeface="Segoe Semibold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Semibold" charset="0"/>
          <a:ea typeface="+mn-ea"/>
          <a:cs typeface="Segoe Semibold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Semibold" charset="0"/>
          <a:ea typeface="+mn-ea"/>
          <a:cs typeface="Segoe Semibold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Semibold" charset="0"/>
          <a:ea typeface="+mn-ea"/>
          <a:cs typeface="Segoe Semibold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Semibold" charset="0"/>
          <a:ea typeface="+mn-ea"/>
          <a:cs typeface="Segoe Semibold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sabelg@microsoft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llobo/archive/2007/02/28/newsreader-apps-built-using-newsreader-sdk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avefenix.net/" TargetMode="External"/><Relationship Id="rId5" Type="http://schemas.openxmlformats.org/officeDocument/2006/relationships/hyperlink" Target="http://solidq.com/" TargetMode="External"/><Relationship Id="rId4" Type="http://schemas.openxmlformats.org/officeDocument/2006/relationships/hyperlink" Target="http://dotnetslackers.com/Architecture/re-67224_Introducing_the_Architecture_Journal_Reader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news.com/wpfglobal.xba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2" descr="title_da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-17463"/>
            <a:ext cx="9177338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76200" y="4648200"/>
            <a:ext cx="906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emibold"/>
                <a:ea typeface="Segoe Semibold"/>
                <a:cs typeface="Segoe Semibold"/>
              </a:rPr>
              <a:t>Estado del arte de WPF</a:t>
            </a:r>
            <a:endParaRPr lang="es-ES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5495092"/>
            <a:ext cx="6781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" sz="2000" b="1" dirty="0" smtClean="0">
                <a:latin typeface="Segoe Semibold"/>
                <a:ea typeface="Segoe Semibold"/>
                <a:cs typeface="Segoe Semibold"/>
              </a:rPr>
              <a:t>Isabel Gomez Miragaya</a:t>
            </a:r>
            <a:r>
              <a:rPr lang="es-ES" sz="2000" dirty="0" smtClean="0">
                <a:latin typeface="Segoe Semibold"/>
                <a:ea typeface="Segoe Semibold"/>
                <a:cs typeface="Segoe Semibold"/>
              </a:rPr>
              <a:t> </a:t>
            </a:r>
            <a:r>
              <a:rPr lang="es-ES" sz="2000" b="1" dirty="0" smtClean="0">
                <a:latin typeface="Segoe Semibold"/>
                <a:ea typeface="Segoe Semibold"/>
                <a:cs typeface="Segoe Semibold"/>
              </a:rPr>
              <a:t>- </a:t>
            </a:r>
            <a:r>
              <a:rPr lang="es-ES" sz="2000" b="1" dirty="0" smtClean="0">
                <a:latin typeface="Segoe Semibold"/>
                <a:ea typeface="Segoe Semibold"/>
                <a:cs typeface="Segoe Semibold"/>
                <a:hlinkClick r:id="rId4"/>
              </a:rPr>
              <a:t>isabelg@microsoft.com</a:t>
            </a:r>
            <a:endParaRPr lang="es-ES" sz="2000" b="1" dirty="0" smtClean="0">
              <a:latin typeface="Segoe Semibold"/>
              <a:ea typeface="Segoe Semibold"/>
              <a:cs typeface="Segoe Semibold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" sz="2000" dirty="0" smtClean="0">
                <a:latin typeface="Segoe Semibold"/>
                <a:ea typeface="Segoe Semibold"/>
                <a:cs typeface="Segoe Semibold"/>
              </a:rPr>
              <a:t>Programas </a:t>
            </a:r>
            <a:r>
              <a:rPr lang="es-ES" sz="2000" dirty="0">
                <a:latin typeface="Segoe Semibold"/>
                <a:ea typeface="Segoe Semibold"/>
                <a:cs typeface="Segoe Semibold"/>
              </a:rPr>
              <a:t>Técnicos para </a:t>
            </a:r>
            <a:r>
              <a:rPr lang="es-ES" sz="2000" dirty="0" err="1" smtClean="0">
                <a:latin typeface="Segoe Semibold"/>
                <a:ea typeface="Segoe Semibold"/>
                <a:cs typeface="Segoe Semibold"/>
              </a:rPr>
              <a:t>Partners</a:t>
            </a:r>
            <a:endParaRPr lang="es-ES" sz="2000" dirty="0"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505915"/>
            <a:ext cx="6781800" cy="31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" sz="2000" dirty="0" smtClean="0">
                <a:solidFill>
                  <a:srgbClr val="FFC000"/>
                </a:solidFill>
                <a:latin typeface="Segoe Semibold"/>
                <a:ea typeface="Segoe Semibold"/>
                <a:cs typeface="Segoe Semibold"/>
              </a:rPr>
              <a:t>División </a:t>
            </a:r>
            <a:r>
              <a:rPr lang="es-ES" sz="2000" dirty="0">
                <a:solidFill>
                  <a:srgbClr val="FFC000"/>
                </a:solidFill>
                <a:latin typeface="Segoe Semibold"/>
                <a:ea typeface="Segoe Semibold"/>
                <a:cs typeface="Segoe Semibold"/>
              </a:rPr>
              <a:t>de Desarrollo y Plataforma – Microsoft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SDK de los lectores de noticias</a:t>
            </a:r>
          </a:p>
          <a:p>
            <a:r>
              <a:rPr lang="es-ES" dirty="0" smtClean="0"/>
              <a:t>Demo</a:t>
            </a:r>
          </a:p>
          <a:p>
            <a:r>
              <a:rPr lang="es-ES" dirty="0" smtClean="0"/>
              <a:t>Preguntas y Respuestas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El SDK de los lectores de noticias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Actualmente a punto de salir a beta pública</a:t>
            </a:r>
          </a:p>
          <a:p>
            <a:endParaRPr lang="es-ES" sz="2400" dirty="0" smtClean="0"/>
          </a:p>
          <a:p>
            <a:r>
              <a:rPr lang="es-ES" sz="2400" dirty="0" smtClean="0"/>
              <a:t>Librería fundacional para la creación de mecanismos lectores de información XML tanto conectado como desconectado</a:t>
            </a:r>
          </a:p>
          <a:p>
            <a:endParaRPr lang="es-ES" sz="2400" dirty="0" smtClean="0"/>
          </a:p>
          <a:p>
            <a:r>
              <a:rPr lang="es-ES" sz="2400" dirty="0" smtClean="0"/>
              <a:t>Suministra toda la maquinaria para convertir un conjunto de ficheros planos XML en un todo accesible, homogéneo y susceptible de formatos personalizados</a:t>
            </a:r>
          </a:p>
          <a:p>
            <a:endParaRPr lang="es-ES" sz="2400" dirty="0" smtClean="0"/>
          </a:p>
          <a:p>
            <a:r>
              <a:rPr lang="es-ES" sz="2400" dirty="0" smtClean="0"/>
              <a:t>Agradecimiento a </a:t>
            </a:r>
            <a:r>
              <a:rPr lang="es-ES" sz="2400" b="1" dirty="0" smtClean="0"/>
              <a:t>Brian </a:t>
            </a:r>
            <a:r>
              <a:rPr lang="es-ES" sz="2400" b="1" dirty="0" err="1" smtClean="0"/>
              <a:t>Wheeler</a:t>
            </a:r>
            <a:r>
              <a:rPr lang="es-ES" sz="2400" b="1" dirty="0" smtClean="0"/>
              <a:t> </a:t>
            </a:r>
            <a:r>
              <a:rPr lang="es-ES" sz="2400" dirty="0" smtClean="0"/>
              <a:t>y su equipo de desarrollo en </a:t>
            </a:r>
            <a:r>
              <a:rPr lang="es-ES" sz="2400" dirty="0" err="1" smtClean="0"/>
              <a:t>Redmond</a:t>
            </a:r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El SDK de los lectores de noticias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Navegación por diario, por noticia o por sección</a:t>
            </a:r>
          </a:p>
          <a:p>
            <a:pPr lvl="1"/>
            <a:r>
              <a:rPr lang="es-ES" sz="2000" dirty="0" smtClean="0"/>
              <a:t>Extensible a otras estructuras jerárquicas de información</a:t>
            </a:r>
          </a:p>
          <a:p>
            <a:endParaRPr lang="es-ES" sz="2400" dirty="0" smtClean="0"/>
          </a:p>
          <a:p>
            <a:r>
              <a:rPr lang="es-ES" sz="2400" dirty="0" smtClean="0"/>
              <a:t>Posibilidad de la toma de notas (manuales o escritas) sobre la información presentada.</a:t>
            </a:r>
          </a:p>
          <a:p>
            <a:endParaRPr lang="es-ES" sz="2400" dirty="0" smtClean="0"/>
          </a:p>
          <a:p>
            <a:r>
              <a:rPr lang="es-ES" sz="2400" dirty="0" smtClean="0"/>
              <a:t>Manipulación dinámica de todos los mecanismos de visualización en pantalla</a:t>
            </a:r>
          </a:p>
          <a:p>
            <a:pPr lvl="1"/>
            <a:r>
              <a:rPr lang="es-ES" sz="2000" dirty="0" smtClean="0"/>
              <a:t>Tipo de letra, tamaño, visualización de fotos asociadas a la información, etc.)</a:t>
            </a:r>
          </a:p>
          <a:p>
            <a:endParaRPr lang="es-ES" sz="2400" dirty="0" smtClean="0"/>
          </a:p>
          <a:p>
            <a:r>
              <a:rPr lang="es-ES" sz="2400" dirty="0" smtClean="0"/>
              <a:t>Instalación sencilla con soporte ClickOnce.</a:t>
            </a:r>
          </a:p>
          <a:p>
            <a:endParaRPr lang="es-E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El SDK de los lectores de noticias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Posibilidad de configurar totalmente el comportamiento respecto a la información presentada </a:t>
            </a:r>
          </a:p>
          <a:p>
            <a:pPr lvl="1"/>
            <a:r>
              <a:rPr lang="es-ES" sz="1600" dirty="0" err="1" smtClean="0"/>
              <a:t>Orígen</a:t>
            </a:r>
            <a:r>
              <a:rPr lang="es-ES" sz="1600" dirty="0" smtClean="0"/>
              <a:t>, ubicación, almacenamiento temporal, almacenamiento definitivo (Hemeroteca)</a:t>
            </a:r>
          </a:p>
          <a:p>
            <a:pPr lvl="1"/>
            <a:r>
              <a:rPr lang="es-ES" sz="1600" dirty="0" smtClean="0"/>
              <a:t>Parámetros de configuración de la conexión</a:t>
            </a:r>
          </a:p>
          <a:p>
            <a:pPr lvl="1"/>
            <a:r>
              <a:rPr lang="es-ES" sz="1600" dirty="0" smtClean="0"/>
              <a:t>Frecuencia y modo de acceso a la información dinámica de fuentes de datos</a:t>
            </a:r>
          </a:p>
          <a:p>
            <a:r>
              <a:rPr lang="es-ES" sz="2400" dirty="0" smtClean="0"/>
              <a:t>Y, por supuesto, reproducción fiel del aspecto visual del noticiario o diario al que sirve de soporte.</a:t>
            </a:r>
          </a:p>
          <a:p>
            <a:endParaRPr lang="es-ES" sz="2400" dirty="0"/>
          </a:p>
        </p:txBody>
      </p:sp>
      <p:pic>
        <p:nvPicPr>
          <p:cNvPr id="4" name="3 Imagen" descr="Portad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3733800"/>
            <a:ext cx="3733800" cy="2590800"/>
          </a:xfrm>
          <a:prstGeom prst="rect">
            <a:avLst/>
          </a:prstGeom>
        </p:spPr>
      </p:pic>
      <p:pic>
        <p:nvPicPr>
          <p:cNvPr id="5" name="4 Imagen" descr="Deporte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3733800"/>
            <a:ext cx="36576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El SDK de los lectores de noticias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…del tipo que sea (Portada del lector de noticias de </a:t>
            </a:r>
            <a:r>
              <a:rPr lang="es-ES" sz="2400" dirty="0" err="1" smtClean="0"/>
              <a:t>Code</a:t>
            </a:r>
            <a:r>
              <a:rPr lang="es-ES" sz="2400" dirty="0" smtClean="0"/>
              <a:t> Magazine), donde se ha cambiado totalmente el aspecto de la Portada Principal)</a:t>
            </a:r>
          </a:p>
          <a:p>
            <a:endParaRPr lang="es-ES" sz="2400" dirty="0"/>
          </a:p>
        </p:txBody>
      </p:sp>
      <p:pic>
        <p:nvPicPr>
          <p:cNvPr id="1026" name="Picture 2" descr="http://www.markusegger.com/blog/images/Xiine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62200"/>
            <a:ext cx="5486399" cy="3869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El lector de noticias en funcionamiento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89394" y="2514600"/>
            <a:ext cx="3034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en-US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Blog de Lester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http://blogs.msdn.com/llobo/archive/2007/02/28/newsreader-apps-built-using-newsreader-sdk.aspx</a:t>
            </a:r>
            <a:r>
              <a:rPr lang="en-US" sz="2000" dirty="0" smtClean="0"/>
              <a:t> </a:t>
            </a:r>
            <a:endParaRPr lang="en-US" dirty="0" smtClean="0"/>
          </a:p>
          <a:p>
            <a:r>
              <a:rPr lang="en-US" dirty="0" err="1" smtClean="0"/>
              <a:t>dotNetSlackers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hlinkClick r:id="rId4"/>
              </a:rPr>
              <a:t>http://dotnetslackers.com/Architecture/re-67224_Introducing_the_Architecture_Journal_Reader.aspx</a:t>
            </a:r>
            <a:r>
              <a:rPr lang="en-US" sz="2000" dirty="0" smtClean="0"/>
              <a:t> </a:t>
            </a:r>
            <a:endParaRPr lang="en-US" dirty="0" smtClean="0"/>
          </a:p>
          <a:p>
            <a:r>
              <a:rPr lang="en-US" dirty="0" err="1" smtClean="0"/>
              <a:t>Asesoría</a:t>
            </a:r>
            <a:r>
              <a:rPr lang="en-US" dirty="0" smtClean="0"/>
              <a:t>, Mentoring y </a:t>
            </a:r>
            <a:r>
              <a:rPr lang="en-US" dirty="0" err="1" smtClean="0"/>
              <a:t>formación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tema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http://solidq.com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 </a:t>
            </a:r>
            <a:r>
              <a:rPr lang="en-US" dirty="0" err="1" smtClean="0"/>
              <a:t>sitio</a:t>
            </a:r>
            <a:r>
              <a:rPr lang="en-US" dirty="0" smtClean="0"/>
              <a:t> Web</a:t>
            </a:r>
            <a:r>
              <a:rPr lang="en-US" dirty="0" smtClean="0">
                <a:solidFill>
                  <a:srgbClr val="A2998A"/>
                </a:solidFill>
              </a:rPr>
              <a:t/>
            </a:r>
            <a:br>
              <a:rPr lang="en-US" dirty="0" smtClean="0">
                <a:solidFill>
                  <a:srgbClr val="A2998A"/>
                </a:solidFill>
              </a:rPr>
            </a:br>
            <a:r>
              <a:rPr lang="en-US" dirty="0" smtClean="0">
                <a:hlinkClick r:id="rId6"/>
              </a:rPr>
              <a:t>http://www.elAveFenix.net</a:t>
            </a:r>
            <a:r>
              <a:rPr lang="en-US" dirty="0" smtClean="0"/>
              <a:t>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Preguntas y Respuestas</a:t>
            </a:r>
            <a:endParaRPr lang="es-ES" dirty="0"/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3048000" y="1600200"/>
            <a:ext cx="297180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ES" sz="8000" kern="1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Impact"/>
              </a:rPr>
              <a:t>?</a:t>
            </a:r>
            <a:endParaRPr lang="es-ES" sz="8000" kern="10">
              <a:ln w="9525">
                <a:round/>
                <a:headEnd/>
                <a:tailEnd/>
              </a:ln>
              <a:solidFill>
                <a:srgbClr val="FFC000"/>
              </a:solidFill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TextBox 326658"/>
          <p:cNvSpPr txBox="1">
            <a:spLocks noChangeArrowheads="1"/>
          </p:cNvSpPr>
          <p:nvPr/>
        </p:nvSpPr>
        <p:spPr bwMode="auto">
          <a:xfrm>
            <a:off x="1447800" y="2743200"/>
            <a:ext cx="62753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  <a:tabLst>
                <a:tab pos="174625" algn="l"/>
              </a:tabLst>
              <a:defRPr/>
            </a:pPr>
            <a:r>
              <a:rPr lang="en-US" sz="1100" dirty="0">
                <a:latin typeface="+mj-lt"/>
                <a:cs typeface="Arial" charset="0"/>
              </a:rPr>
              <a:t>© 2007 Microsoft Corporation. All rights reserved.</a:t>
            </a:r>
            <a:r>
              <a:rPr lang="en-US" sz="1100" b="1" dirty="0">
                <a:latin typeface="+mj-lt"/>
                <a:cs typeface="Arial" charset="0"/>
              </a:rPr>
              <a:t/>
            </a:r>
            <a:br>
              <a:rPr lang="en-US" sz="1100" b="1" dirty="0">
                <a:latin typeface="+mj-lt"/>
                <a:cs typeface="Arial" charset="0"/>
              </a:rPr>
            </a:br>
            <a:r>
              <a:rPr lang="en-US" sz="1100" b="1" dirty="0">
                <a:latin typeface="+mj-lt"/>
                <a:cs typeface="Arial" charset="0"/>
              </a:rPr>
              <a:t>	</a:t>
            </a:r>
            <a:r>
              <a:rPr lang="en-US" sz="1100" dirty="0">
                <a:latin typeface="+mj-lt"/>
                <a:cs typeface="Arial" charset="0"/>
              </a:rPr>
              <a:t>This presentation is for informational purposes only.</a:t>
            </a:r>
            <a:br>
              <a:rPr lang="en-US" sz="1100" dirty="0">
                <a:latin typeface="+mj-lt"/>
                <a:cs typeface="Arial" charset="0"/>
              </a:rPr>
            </a:br>
            <a:r>
              <a:rPr lang="en-US" sz="1100" dirty="0">
                <a:latin typeface="+mj-lt"/>
                <a:cs typeface="Arial" charset="0"/>
              </a:rPr>
              <a:t>	MICROSOFT MAKES NO WARRANTIES, EXPRESS OR IMPLIED, IN THIS SUMMARY.</a:t>
            </a:r>
          </a:p>
        </p:txBody>
      </p:sp>
      <p:pic>
        <p:nvPicPr>
          <p:cNvPr id="54275" name="Picture 4" descr="logo_ms_big.png"/>
          <p:cNvPicPr>
            <a:picLocks noChangeAspect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2057400" y="1752600"/>
            <a:ext cx="4937125" cy="82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 descr="Color Logo- 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733800"/>
            <a:ext cx="3968751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Últimas Tendencias del Software</a:t>
            </a:r>
            <a:endParaRPr lang="es-ES" sz="3600" dirty="0"/>
          </a:p>
        </p:txBody>
      </p:sp>
      <p:pic>
        <p:nvPicPr>
          <p:cNvPr id="4" name="Rectangle 7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3017" y="1926326"/>
            <a:ext cx="380365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66092" y="5401364"/>
            <a:ext cx="2770188" cy="55399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>
              <a:lnSpc>
                <a:spcPct val="9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Orientación</a:t>
            </a:r>
            <a:r>
              <a:rPr lang="en-US" sz="2000" dirty="0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a </a:t>
            </a:r>
            <a:r>
              <a:rPr lang="en-US" sz="2000" dirty="0" err="1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Servicios</a:t>
            </a:r>
            <a:r>
              <a:rPr lang="en-US" sz="2000" dirty="0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(SOA)</a:t>
            </a:r>
            <a:endParaRPr lang="en-US" sz="2000" dirty="0">
              <a:effectLst>
                <a:outerShdw blurRad="38100" dist="38100" dir="2700000" algn="tl">
                  <a:srgbClr val="080808"/>
                </a:outerShdw>
              </a:effectLst>
              <a:latin typeface="Segoe Semibold" charset="0"/>
              <a:ea typeface="SimSun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35867" y="1596126"/>
            <a:ext cx="3930650" cy="2769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>
              <a:lnSpc>
                <a:spcPct val="9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Experiencia de Usuario Diferencial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0830" y="3474139"/>
            <a:ext cx="2476500" cy="55399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r" eaLnBrk="0">
              <a:lnSpc>
                <a:spcPct val="9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Modelado</a:t>
            </a:r>
            <a:r>
              <a:rPr lang="en-US" sz="2000" dirty="0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procesos</a:t>
            </a:r>
            <a:r>
              <a:rPr lang="en-US" sz="2000" dirty="0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negocio</a:t>
            </a:r>
            <a:endParaRPr lang="en-US" dirty="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12517" y="3434451"/>
            <a:ext cx="2706688" cy="6463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05" tIns="45705" rIns="45705" bIns="45705">
            <a:spAutoFit/>
          </a:bodyPr>
          <a:lstStyle/>
          <a:p>
            <a:pPr eaLnBrk="0">
              <a:lnSpc>
                <a:spcPct val="90000"/>
              </a:lnSpc>
            </a:pPr>
            <a:r>
              <a:rPr lang="en-US" sz="2000" dirty="0" err="1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Gestión</a:t>
            </a:r>
            <a:r>
              <a:rPr lang="en-US" sz="2000" dirty="0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Identidades</a:t>
            </a:r>
            <a:r>
              <a:rPr lang="en-US" sz="2000" dirty="0" smtClean="0">
                <a:effectLst>
                  <a:outerShdw blurRad="38100" dist="38100" dir="2700000" algn="tl">
                    <a:srgbClr val="080808"/>
                  </a:outerShdw>
                </a:effectLst>
                <a:latin typeface="Segoe Semibold" charset="0"/>
                <a:ea typeface="SimSun" pitchFamily="2" charset="-122"/>
                <a:cs typeface="Times New Roman" pitchFamily="18" charset="0"/>
                <a:sym typeface="Wingdings" pitchFamily="2" charset="2"/>
              </a:rPr>
              <a:t> Digital</a:t>
            </a:r>
            <a:endParaRPr lang="en-US" sz="2000" dirty="0">
              <a:effectLst>
                <a:outerShdw blurRad="38100" dist="38100" dir="2700000" algn="tl">
                  <a:srgbClr val="080808"/>
                </a:outerShdw>
              </a:effectLst>
              <a:latin typeface="Segoe Semibold" charset="0"/>
              <a:ea typeface="SimSun" pitchFamily="2" charset="-122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Experiencia de Usuario</a:t>
            </a:r>
            <a:endParaRPr lang="es-ES" dirty="0"/>
          </a:p>
        </p:txBody>
      </p:sp>
      <p:pic>
        <p:nvPicPr>
          <p:cNvPr id="6" name="Picture 2" descr="http://www.franklins.net/badui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1002006"/>
            <a:ext cx="7162800" cy="53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importancia de UX</a:t>
            </a:r>
            <a:endParaRPr lang="es-ES" dirty="0"/>
          </a:p>
        </p:txBody>
      </p:sp>
      <p:pic>
        <p:nvPicPr>
          <p:cNvPr id="4" name="Picture 3" descr="WinFX_WPF__0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2628900" cy="3600450"/>
          </a:xfrm>
          <a:prstGeom prst="rect">
            <a:avLst/>
          </a:prstGeom>
          <a:noFill/>
        </p:spPr>
      </p:pic>
      <p:pic>
        <p:nvPicPr>
          <p:cNvPr id="5" name="Picture 4" descr="WinFX_WPF__0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4012" y="1371600"/>
            <a:ext cx="2628900" cy="360045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4191" y="3910012"/>
            <a:ext cx="225538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r" eaLnBrk="1" hangingPunct="1">
              <a:lnSpc>
                <a:spcPct val="125000"/>
              </a:lnSpc>
            </a:pPr>
            <a:r>
              <a:rPr lang="en-US" sz="1600" b="1" dirty="0" err="1" smtClean="0">
                <a:solidFill>
                  <a:srgbClr val="FF0000"/>
                </a:solidFill>
              </a:rPr>
              <a:t>Facilidad</a:t>
            </a:r>
            <a:r>
              <a:rPr lang="en-US" sz="1600" b="1" dirty="0" smtClean="0">
                <a:solidFill>
                  <a:srgbClr val="FF0000"/>
                </a:solidFill>
              </a:rPr>
              <a:t> de </a:t>
            </a:r>
            <a:r>
              <a:rPr lang="en-US" sz="1600" b="1" dirty="0" err="1" smtClean="0">
                <a:solidFill>
                  <a:srgbClr val="FF0000"/>
                </a:solidFill>
              </a:rPr>
              <a:t>Uso</a:t>
            </a:r>
            <a:endParaRPr lang="en-US" sz="1600" b="1" dirty="0">
              <a:solidFill>
                <a:srgbClr val="FF0000"/>
              </a:solidFill>
            </a:endParaRPr>
          </a:p>
          <a:p>
            <a:pPr algn="r" eaLnBrk="1" hangingPunct="1">
              <a:lnSpc>
                <a:spcPct val="125000"/>
              </a:lnSpc>
            </a:pPr>
            <a:r>
              <a:rPr lang="en-US" sz="1200" dirty="0" err="1" smtClean="0"/>
              <a:t>Facilidad</a:t>
            </a:r>
            <a:r>
              <a:rPr lang="en-US" sz="1200" dirty="0" smtClean="0"/>
              <a:t> </a:t>
            </a:r>
            <a:r>
              <a:rPr lang="en-US" sz="1200" dirty="0" err="1" smtClean="0"/>
              <a:t>Aprendizaje</a:t>
            </a:r>
            <a:endParaRPr lang="en-US" sz="1200" dirty="0"/>
          </a:p>
          <a:p>
            <a:pPr algn="r" eaLnBrk="1" hangingPunct="1">
              <a:lnSpc>
                <a:spcPct val="125000"/>
              </a:lnSpc>
            </a:pPr>
            <a:r>
              <a:rPr lang="en-US" sz="1200" dirty="0" err="1" smtClean="0"/>
              <a:t>Rendimiento</a:t>
            </a:r>
            <a:r>
              <a:rPr lang="en-US" sz="1200" dirty="0" smtClean="0"/>
              <a:t> y </a:t>
            </a:r>
            <a:r>
              <a:rPr lang="en-US" sz="1200" dirty="0" err="1" smtClean="0"/>
              <a:t>productividad</a:t>
            </a:r>
            <a:endParaRPr lang="en-US" sz="1200" dirty="0"/>
          </a:p>
          <a:p>
            <a:pPr algn="r" eaLnBrk="1" hangingPunct="1">
              <a:lnSpc>
                <a:spcPct val="125000"/>
              </a:lnSpc>
            </a:pPr>
            <a:r>
              <a:rPr lang="en-US" sz="1200" dirty="0" err="1" smtClean="0"/>
              <a:t>Fiabilidad</a:t>
            </a:r>
            <a:r>
              <a:rPr lang="en-US" sz="1200" dirty="0" smtClean="0"/>
              <a:t> y </a:t>
            </a:r>
            <a:r>
              <a:rPr lang="en-US" sz="1200" dirty="0" err="1" smtClean="0"/>
              <a:t>Seguridad</a:t>
            </a:r>
            <a:endParaRPr lang="en-US" sz="1200" dirty="0"/>
          </a:p>
          <a:p>
            <a:pPr algn="r" eaLnBrk="1" hangingPunct="1">
              <a:lnSpc>
                <a:spcPct val="125000"/>
              </a:lnSpc>
            </a:pPr>
            <a:r>
              <a:rPr lang="en-US" sz="1200" dirty="0" err="1" smtClean="0"/>
              <a:t>Factores</a:t>
            </a:r>
            <a:r>
              <a:rPr lang="en-US" sz="1200" dirty="0" smtClean="0"/>
              <a:t> de forma </a:t>
            </a:r>
            <a:r>
              <a:rPr lang="en-US" sz="1200" dirty="0" err="1" smtClean="0"/>
              <a:t>Optimizados</a:t>
            </a:r>
            <a:endParaRPr lang="en-US" sz="1200" dirty="0"/>
          </a:p>
          <a:p>
            <a:pPr algn="r" eaLnBrk="1" hangingPunct="1">
              <a:lnSpc>
                <a:spcPct val="125000"/>
              </a:lnSpc>
            </a:pPr>
            <a:r>
              <a:rPr lang="en-US" sz="1200" dirty="0" err="1" smtClean="0"/>
              <a:t>Legibilidad</a:t>
            </a:r>
            <a:endParaRPr lang="en-US" sz="1200" dirty="0"/>
          </a:p>
          <a:p>
            <a:pPr algn="r" eaLnBrk="1" hangingPunct="1">
              <a:lnSpc>
                <a:spcPct val="125000"/>
              </a:lnSpc>
            </a:pPr>
            <a:r>
              <a:rPr lang="en-US" sz="1200" dirty="0" err="1" smtClean="0"/>
              <a:t>Relevancia</a:t>
            </a:r>
            <a:r>
              <a:rPr lang="en-US" sz="1200" dirty="0" smtClean="0"/>
              <a:t>/</a:t>
            </a:r>
            <a:r>
              <a:rPr lang="en-US" sz="1200" dirty="0" err="1" smtClean="0"/>
              <a:t>Contextualización</a:t>
            </a:r>
            <a:endParaRPr lang="en-US" sz="12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30911" y="3910012"/>
            <a:ext cx="278402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en-US" sz="1600" b="1" dirty="0" err="1" smtClean="0">
                <a:solidFill>
                  <a:srgbClr val="FF0000"/>
                </a:solidFill>
              </a:rPr>
              <a:t>Riqueza</a:t>
            </a:r>
            <a:endParaRPr lang="en-US" sz="1600" b="1" dirty="0">
              <a:solidFill>
                <a:srgbClr val="FF0000"/>
              </a:solidFill>
            </a:endParaRPr>
          </a:p>
          <a:p>
            <a:pPr marL="227013" indent="-227013" eaLnBrk="0" hangingPunct="0">
              <a:lnSpc>
                <a:spcPct val="125000"/>
              </a:lnSpc>
            </a:pPr>
            <a:r>
              <a:rPr lang="es-ES" sz="1200" dirty="0" smtClean="0">
                <a:latin typeface="Segoe"/>
                <a:ea typeface="MS PGothic"/>
                <a:cs typeface="MS PGothic"/>
              </a:rPr>
              <a:t>Gráficos y multimedia</a:t>
            </a:r>
          </a:p>
          <a:p>
            <a:pPr marL="227013" indent="-227013" eaLnBrk="0" hangingPunct="0">
              <a:lnSpc>
                <a:spcPct val="125000"/>
              </a:lnSpc>
            </a:pPr>
            <a:r>
              <a:rPr lang="es-ES" sz="1200" dirty="0" smtClean="0">
                <a:latin typeface="Segoe"/>
                <a:ea typeface="MS PGothic"/>
                <a:cs typeface="MS PGothic"/>
              </a:rPr>
              <a:t>Visualización de datos</a:t>
            </a:r>
          </a:p>
          <a:p>
            <a:pPr marL="227013" indent="-227013" eaLnBrk="0" hangingPunct="0">
              <a:lnSpc>
                <a:spcPct val="125000"/>
              </a:lnSpc>
            </a:pPr>
            <a:r>
              <a:rPr lang="es-ES" sz="1200" dirty="0" smtClean="0">
                <a:latin typeface="Segoe"/>
                <a:ea typeface="MS PGothic"/>
                <a:cs typeface="MS PGothic"/>
              </a:rPr>
              <a:t>Mayor fidelidad de la información</a:t>
            </a:r>
          </a:p>
          <a:p>
            <a:pPr marL="227013" indent="-227013" eaLnBrk="0" hangingPunct="0">
              <a:lnSpc>
                <a:spcPct val="125000"/>
              </a:lnSpc>
            </a:pPr>
            <a:r>
              <a:rPr lang="es-ES" sz="1200" dirty="0" smtClean="0">
                <a:latin typeface="Segoe"/>
                <a:ea typeface="MS PGothic"/>
                <a:cs typeface="MS PGothic"/>
              </a:rPr>
              <a:t>Globalización</a:t>
            </a:r>
          </a:p>
          <a:p>
            <a:pPr marL="227013" indent="-227013" eaLnBrk="0" hangingPunct="0">
              <a:lnSpc>
                <a:spcPct val="125000"/>
              </a:lnSpc>
            </a:pPr>
            <a:r>
              <a:rPr lang="es-ES" sz="1200" dirty="0" smtClean="0">
                <a:latin typeface="Segoe"/>
                <a:ea typeface="MS PGothic"/>
                <a:cs typeface="MS PGothic"/>
              </a:rPr>
              <a:t>Accesibilidad</a:t>
            </a:r>
          </a:p>
          <a:p>
            <a:pPr marL="227013" indent="-227013" eaLnBrk="0" hangingPunct="0">
              <a:lnSpc>
                <a:spcPct val="125000"/>
              </a:lnSpc>
            </a:pPr>
            <a:r>
              <a:rPr lang="es-ES" sz="1200" dirty="0" smtClean="0">
                <a:latin typeface="Segoe"/>
                <a:ea typeface="MS PGothic"/>
                <a:cs typeface="MS PGothic"/>
              </a:rPr>
              <a:t>Integración con la impresión/hardware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138487" y="3529012"/>
            <a:ext cx="2657475" cy="2657475"/>
            <a:chOff x="1958" y="2664"/>
            <a:chExt cx="1674" cy="1674"/>
          </a:xfrm>
        </p:grpSpPr>
        <p:pic>
          <p:nvPicPr>
            <p:cNvPr id="9" name="Picture 9" descr="WinFX_WPF__04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58" y="2664"/>
              <a:ext cx="1674" cy="1674"/>
            </a:xfrm>
            <a:prstGeom prst="rect">
              <a:avLst/>
            </a:prstGeom>
            <a:noFill/>
          </p:spPr>
        </p:pic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2123" y="2905"/>
              <a:ext cx="1344" cy="1266"/>
            </a:xfrm>
            <a:prstGeom prst="roundRect">
              <a:avLst>
                <a:gd name="adj" fmla="val 7222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300" b="1" dirty="0" err="1" smtClean="0">
                  <a:solidFill>
                    <a:schemeClr val="bg1"/>
                  </a:solidFill>
                </a:rPr>
                <a:t>Retorno</a:t>
              </a:r>
              <a:r>
                <a:rPr lang="en-US" sz="1300" b="1" dirty="0" smtClean="0">
                  <a:solidFill>
                    <a:schemeClr val="bg1"/>
                  </a:solidFill>
                </a:rPr>
                <a:t> de </a:t>
              </a:r>
              <a:r>
                <a:rPr lang="en-US" sz="1300" b="1" dirty="0" err="1" smtClean="0">
                  <a:solidFill>
                    <a:schemeClr val="bg1"/>
                  </a:solidFill>
                </a:rPr>
                <a:t>Inversión</a:t>
              </a:r>
              <a:endParaRPr lang="en-US" sz="1300" b="1" dirty="0" smtClean="0">
                <a:solidFill>
                  <a:schemeClr val="bg1"/>
                </a:solidFill>
              </a:endParaRPr>
            </a:p>
            <a:p>
              <a:pPr algn="ctr" eaLnBrk="1" hangingPunct="1"/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 eaLnBrk="1" hangingPunct="1"/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 eaLnBrk="1" hangingPunct="1"/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es-ES" sz="1200" dirty="0" smtClean="0">
                  <a:solidFill>
                    <a:schemeClr val="bg1"/>
                  </a:solidFill>
                  <a:latin typeface="Segoe"/>
                  <a:ea typeface="MS PGothic"/>
                  <a:cs typeface="MS PGothic"/>
                </a:rPr>
                <a:t>Éxito / Productividad</a:t>
              </a:r>
            </a:p>
            <a:p>
              <a:pPr algn="ctr" eaLnBrk="0" hangingPunct="0"/>
              <a:r>
                <a:rPr lang="es-ES" sz="1200" dirty="0" smtClean="0">
                  <a:solidFill>
                    <a:schemeClr val="bg1"/>
                  </a:solidFill>
                  <a:latin typeface="Segoe"/>
                  <a:ea typeface="MS PGothic"/>
                  <a:cs typeface="MS PGothic"/>
                </a:rPr>
                <a:t>Retención y Comprensión</a:t>
              </a:r>
            </a:p>
            <a:p>
              <a:pPr algn="ctr" eaLnBrk="0" hangingPunct="0"/>
              <a:r>
                <a:rPr lang="es-ES" sz="1200" dirty="0" smtClean="0">
                  <a:solidFill>
                    <a:schemeClr val="bg1"/>
                  </a:solidFill>
                  <a:latin typeface="Segoe"/>
                  <a:ea typeface="MS PGothic"/>
                  <a:cs typeface="MS PGothic"/>
                </a:rPr>
                <a:t>Satisfacción / Entusiasmo</a:t>
              </a:r>
            </a:p>
            <a:p>
              <a:pPr algn="ctr" eaLnBrk="0" hangingPunct="0"/>
              <a:r>
                <a:rPr lang="es-ES" sz="1200" dirty="0" smtClean="0">
                  <a:solidFill>
                    <a:schemeClr val="bg1"/>
                  </a:solidFill>
                  <a:latin typeface="Segoe"/>
                  <a:ea typeface="MS PGothic"/>
                  <a:cs typeface="MS PGothic"/>
                </a:rPr>
                <a:t>Uso y Visitas Repetidas</a:t>
              </a:r>
            </a:p>
            <a:p>
              <a:pPr algn="ctr" eaLnBrk="1" hangingPunct="1"/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1520825" y="3367087"/>
            <a:ext cx="1262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Windows Vista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6205537" y="3367087"/>
            <a:ext cx="995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Office 2007</a:t>
            </a:r>
          </a:p>
        </p:txBody>
      </p:sp>
      <p:pic>
        <p:nvPicPr>
          <p:cNvPr id="13" name="Picture 14" descr="WinFX_WPF__12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222" y="3746413"/>
            <a:ext cx="1171575" cy="2355850"/>
          </a:xfrm>
          <a:prstGeom prst="rect">
            <a:avLst/>
          </a:prstGeom>
          <a:noFill/>
        </p:spPr>
      </p:pic>
      <p:pic>
        <p:nvPicPr>
          <p:cNvPr id="14" name="Picture 15" descr="WinFX_WPF__12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3175" y="3713162"/>
            <a:ext cx="1171575" cy="235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 -3.64162E-6 L -5E-6 -3.64162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 0.00486 L 1.66667E-6 1.84971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Windows </a:t>
            </a:r>
            <a:r>
              <a:rPr lang="es-ES" sz="3600" dirty="0" err="1" smtClean="0"/>
              <a:t>Presentation</a:t>
            </a:r>
            <a:r>
              <a:rPr lang="es-ES" sz="3600" dirty="0" smtClean="0"/>
              <a:t> </a:t>
            </a:r>
            <a:r>
              <a:rPr lang="es-ES" sz="3600" dirty="0" err="1" smtClean="0"/>
              <a:t>Foundation</a:t>
            </a:r>
            <a:endParaRPr lang="es-ES" sz="3600" dirty="0"/>
          </a:p>
        </p:txBody>
      </p:sp>
      <p:pic>
        <p:nvPicPr>
          <p:cNvPr id="4" name="Picture 4" descr="Microso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640" y="1583085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icroso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5827" y="1583085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icrosof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4640" y="3464272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Microsof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5827" y="3464272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Microsof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0577" y="2099022"/>
            <a:ext cx="2733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8200" y="13716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.NET 3.0-&gt; WPF 3.0</a:t>
            </a: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.NET 3.5 -&gt; WPF 3.5</a:t>
            </a:r>
          </a:p>
          <a:p>
            <a:endParaRPr lang="es-ES" dirty="0" smtClean="0"/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XBAP (</a:t>
            </a:r>
            <a:r>
              <a:rPr lang="es-ES" dirty="0" err="1" smtClean="0"/>
              <a:t>Firefox</a:t>
            </a:r>
            <a:r>
              <a:rPr lang="es-ES" dirty="0" smtClean="0"/>
              <a:t>, WCF…)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Enlace a datos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Rendimiento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 ….</a:t>
            </a:r>
          </a:p>
          <a:p>
            <a:pPr lvl="1"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 0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 0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 0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33400" y="1219200"/>
            <a:ext cx="8229600" cy="4525963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20000"/>
          </a:bodyPr>
          <a:lstStyle/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Semibold"/>
              </a:rPr>
              <a:t>Tecnología de Presentación</a:t>
            </a: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Segoe Semibold"/>
            </a:endParaRP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Semibold"/>
              </a:rPr>
              <a:t>Programación declarativa (XAML)</a:t>
            </a: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Segoe Semibold"/>
            </a:endParaRP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Semibold"/>
              </a:rPr>
              <a:t>Solución Integrada: UI + Documentos + Media</a:t>
            </a: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Segoe Semibold"/>
            </a:endParaRP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Semibold"/>
              </a:rPr>
              <a:t>Basada en Vectores y usa GPU (acelerada por HW)</a:t>
            </a: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Segoe Semibold"/>
            </a:endParaRP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Semibold"/>
              </a:rPr>
              <a:t>Facilidad</a:t>
            </a: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Semibold"/>
              </a:rPr>
              <a:t> de despliegue</a:t>
            </a: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lang="es-ES" sz="2800" b="1" baseline="0" dirty="0" smtClean="0">
              <a:latin typeface="+mj-lt"/>
              <a:ea typeface="+mn-ea"/>
              <a:cs typeface="Segoe Semibold"/>
            </a:endParaRP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Semibold"/>
              </a:rPr>
              <a:t>Integración con Windows </a:t>
            </a:r>
            <a:r>
              <a:rPr kumimoji="0" lang="es-E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Segoe Semibold"/>
              </a:rPr>
              <a:t>Forms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Segoe Semibold"/>
            </a:endParaRPr>
          </a:p>
          <a:p>
            <a:pPr marL="384864" marR="0" lvl="0" indent="-384864" algn="l" defTabSz="914143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Segoe Semibold"/>
            </a:endParaRPr>
          </a:p>
        </p:txBody>
      </p:sp>
      <p:pic>
        <p:nvPicPr>
          <p:cNvPr id="5" name="Picture 3" descr="WinFX_WPF__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2004" y="4047403"/>
            <a:ext cx="18764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WinFX_WPF__12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404" y="4123603"/>
            <a:ext cx="186531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WinFX_WPF__12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4404" y="4199803"/>
            <a:ext cx="17938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538154" y="4266478"/>
            <a:ext cx="4292600" cy="1774825"/>
            <a:chOff x="2419351" y="4181475"/>
            <a:chExt cx="4292599" cy="1774825"/>
          </a:xfrm>
        </p:grpSpPr>
        <p:pic>
          <p:nvPicPr>
            <p:cNvPr id="9" name="Picture 11" descr="WinFX_WPF__12c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24313" y="4181475"/>
              <a:ext cx="885825" cy="177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2" descr="WinFX_WPF__12c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26125" y="4181475"/>
              <a:ext cx="885825" cy="177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5" descr="WinFX_WPF__12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86101" y="4424363"/>
              <a:ext cx="638175" cy="12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8" descr="WinFX_WPF__12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2419351" y="4424363"/>
              <a:ext cx="638175" cy="12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WinFX_WPF__12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5310188" y="4424363"/>
              <a:ext cx="638175" cy="12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24276" y="4233863"/>
              <a:ext cx="157480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0" descr="WinFX_WPF__12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86100" y="4427538"/>
              <a:ext cx="638175" cy="12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3" descr="WinFX_WPF__12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5310188" y="4427538"/>
              <a:ext cx="638175" cy="12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24275" y="4237038"/>
              <a:ext cx="1574800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" descr="C:\Users\brbecker\Desktop\ExpBlendEN\PPT\ExpBlendEN_3DS_ppt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554" y="4114078"/>
            <a:ext cx="215741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3887" y="4115261"/>
            <a:ext cx="15779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07627" y="3809739"/>
            <a:ext cx="17018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 descr="WinFX_WPF__12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4802" y="3962139"/>
            <a:ext cx="885825" cy="1774825"/>
          </a:xfrm>
          <a:prstGeom prst="rect">
            <a:avLst/>
          </a:prstGeom>
          <a:noFill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46014" y="4062152"/>
            <a:ext cx="1114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823" y="4128654"/>
            <a:ext cx="1114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 descr="WinFX_WPF__12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1025" y="3978764"/>
            <a:ext cx="885825" cy="1774825"/>
          </a:xfrm>
          <a:prstGeom prst="rect">
            <a:avLst/>
          </a:prstGeom>
          <a:noFill/>
        </p:spPr>
      </p:pic>
      <p:pic>
        <p:nvPicPr>
          <p:cNvPr id="33" name="Picture 12" descr="WinFX_WPF__12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837" y="3978764"/>
            <a:ext cx="885825" cy="1774825"/>
          </a:xfrm>
          <a:prstGeom prst="rect">
            <a:avLst/>
          </a:prstGeom>
          <a:noFill/>
        </p:spPr>
      </p:pic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533400"/>
          </a:xfrm>
        </p:spPr>
        <p:txBody>
          <a:bodyPr/>
          <a:lstStyle/>
          <a:p>
            <a:r>
              <a:rPr lang="es-ES" sz="3600" dirty="0" smtClean="0"/>
              <a:t>Windows </a:t>
            </a:r>
            <a:r>
              <a:rPr lang="es-ES" sz="3600" dirty="0" err="1" smtClean="0"/>
              <a:t>Presentation</a:t>
            </a:r>
            <a:r>
              <a:rPr lang="es-ES" sz="3600" dirty="0" smtClean="0"/>
              <a:t> </a:t>
            </a:r>
            <a:r>
              <a:rPr lang="es-ES" sz="3600" dirty="0" err="1" smtClean="0"/>
              <a:t>Foundation</a:t>
            </a:r>
            <a:endParaRPr lang="es-E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7 -0.00231 L 5.27778E-6 4.85549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8.09249E-7 L 5.55556E-7 -8.09249E-7 " pathEditMode="relative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-6.35838E-7 L 2.5E-6 -6.35838E-7 " pathEditMode="relative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8 4.9711E-6 L 4.44444E-6 4.9711E-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8 -2.31214E-6 L -5.55556E-7 -2.31214E-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25 -1.90751E-6 L 0 -1.90751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26666 2.77556E-17 L 5.27778E-6 2.77556E-17 " pathEditMode="relative" ptsTypes="AA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Windows </a:t>
            </a:r>
            <a:r>
              <a:rPr lang="es-ES" sz="3600" dirty="0" err="1" smtClean="0"/>
              <a:t>Presentation</a:t>
            </a:r>
            <a:r>
              <a:rPr lang="es-ES" sz="3600" dirty="0" smtClean="0"/>
              <a:t> </a:t>
            </a:r>
            <a:r>
              <a:rPr lang="es-ES" sz="3600" dirty="0" err="1" smtClean="0"/>
              <a:t>Foundation</a:t>
            </a:r>
            <a:endParaRPr lang="es-ES" sz="36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66800" y="3733800"/>
            <a:ext cx="7264400" cy="2528887"/>
            <a:chOff x="616" y="2763"/>
            <a:chExt cx="4576" cy="1593"/>
          </a:xfrm>
        </p:grpSpPr>
        <p:pic>
          <p:nvPicPr>
            <p:cNvPr id="5" name="Picture 5" descr="WinFX__11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1" y="2798"/>
              <a:ext cx="1946" cy="1174"/>
            </a:xfrm>
            <a:prstGeom prst="rect">
              <a:avLst/>
            </a:prstGeom>
            <a:noFill/>
          </p:spPr>
        </p:pic>
        <p:pic>
          <p:nvPicPr>
            <p:cNvPr id="6" name="Picture 6" descr="WinFX__11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31" y="2831"/>
              <a:ext cx="761" cy="625"/>
            </a:xfrm>
            <a:prstGeom prst="rect">
              <a:avLst/>
            </a:prstGeom>
            <a:noFill/>
          </p:spPr>
        </p:pic>
        <p:pic>
          <p:nvPicPr>
            <p:cNvPr id="7" name="Picture 7" descr="WinFX__11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9" y="2838"/>
              <a:ext cx="761" cy="625"/>
            </a:xfrm>
            <a:prstGeom prst="rect">
              <a:avLst/>
            </a:prstGeom>
            <a:noFill/>
          </p:spPr>
        </p:pic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052" y="2985"/>
              <a:ext cx="43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cs typeface="Arial" pitchFamily="34" charset="0"/>
                </a:rPr>
                <a:t>Property Engine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3595" y="2979"/>
              <a:ext cx="43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cs typeface="Arial" pitchFamily="34" charset="0"/>
                </a:rPr>
                <a:t>Input / Eventing System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190" y="3426"/>
              <a:ext cx="1249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cs typeface="Arial" pitchFamily="34" charset="0"/>
                </a:rPr>
                <a:t>.NET Framework 2.0</a:t>
              </a:r>
            </a:p>
          </p:txBody>
        </p:sp>
        <p:pic>
          <p:nvPicPr>
            <p:cNvPr id="11" name="Picture 11" descr="WinFX__11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0" y="2763"/>
              <a:ext cx="3663" cy="1593"/>
            </a:xfrm>
            <a:prstGeom prst="rect">
              <a:avLst/>
            </a:prstGeom>
            <a:noFill/>
          </p:spPr>
        </p:pic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1188" y="2899"/>
              <a:ext cx="1932" cy="414"/>
              <a:chOff x="2208" y="4123"/>
              <a:chExt cx="1838" cy="394"/>
            </a:xfrm>
          </p:grpSpPr>
          <p:pic>
            <p:nvPicPr>
              <p:cNvPr id="35" name="Picture 13" descr="WinFX__111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82" y="4123"/>
                <a:ext cx="1690" cy="394"/>
              </a:xfrm>
              <a:prstGeom prst="rect">
                <a:avLst/>
              </a:prstGeom>
              <a:noFill/>
            </p:spPr>
          </p:pic>
          <p:sp>
            <p:nvSpPr>
              <p:cNvPr id="36" name="Rectangle 13"/>
              <p:cNvSpPr>
                <a:spLocks noChangeArrowheads="1"/>
              </p:cNvSpPr>
              <p:nvPr/>
            </p:nvSpPr>
            <p:spPr bwMode="auto">
              <a:xfrm>
                <a:off x="2208" y="4258"/>
                <a:ext cx="1838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800">
                    <a:solidFill>
                      <a:schemeClr val="bg1"/>
                    </a:solidFill>
                    <a:cs typeface="Arial" pitchFamily="34" charset="0"/>
                  </a:rPr>
                  <a:t>Desktop Windows Manager</a:t>
                </a:r>
              </a:p>
            </p:txBody>
          </p:sp>
        </p:grp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1188" y="3129"/>
              <a:ext cx="1932" cy="414"/>
              <a:chOff x="2188" y="4320"/>
              <a:chExt cx="1838" cy="394"/>
            </a:xfrm>
          </p:grpSpPr>
          <p:pic>
            <p:nvPicPr>
              <p:cNvPr id="33" name="Picture 16" descr="WinFX__111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62" y="4320"/>
                <a:ext cx="1690" cy="394"/>
              </a:xfrm>
              <a:prstGeom prst="rect">
                <a:avLst/>
              </a:prstGeom>
              <a:noFill/>
            </p:spPr>
          </p:pic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2188" y="4455"/>
                <a:ext cx="1838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800">
                    <a:solidFill>
                      <a:schemeClr val="bg1"/>
                    </a:solidFill>
                    <a:cs typeface="Arial" pitchFamily="34" charset="0"/>
                  </a:rPr>
                  <a:t>Media Integration Layer</a:t>
                </a:r>
              </a:p>
            </p:txBody>
          </p:sp>
        </p:grpSp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1188" y="3359"/>
              <a:ext cx="1932" cy="415"/>
              <a:chOff x="2441" y="4577"/>
              <a:chExt cx="1838" cy="394"/>
            </a:xfrm>
          </p:grpSpPr>
          <p:pic>
            <p:nvPicPr>
              <p:cNvPr id="31" name="Picture 19" descr="WinFX__111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4" y="4577"/>
                <a:ext cx="1690" cy="394"/>
              </a:xfrm>
              <a:prstGeom prst="rect">
                <a:avLst/>
              </a:prstGeom>
              <a:noFill/>
            </p:spPr>
          </p:pic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2441" y="4712"/>
                <a:ext cx="1838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800">
                    <a:solidFill>
                      <a:schemeClr val="bg1"/>
                    </a:solidFill>
                    <a:cs typeface="Arial" pitchFamily="34" charset="0"/>
                  </a:rPr>
                  <a:t>DirectX</a:t>
                </a:r>
              </a:p>
            </p:txBody>
          </p:sp>
        </p:grpSp>
        <p:grpSp>
          <p:nvGrpSpPr>
            <p:cNvPr id="15" name="Group 21"/>
            <p:cNvGrpSpPr>
              <a:grpSpLocks/>
            </p:cNvGrpSpPr>
            <p:nvPr/>
          </p:nvGrpSpPr>
          <p:grpSpPr bwMode="auto">
            <a:xfrm>
              <a:off x="1188" y="3590"/>
              <a:ext cx="1932" cy="414"/>
              <a:chOff x="2495" y="4810"/>
              <a:chExt cx="1838" cy="394"/>
            </a:xfrm>
          </p:grpSpPr>
          <p:pic>
            <p:nvPicPr>
              <p:cNvPr id="29" name="Picture 22" descr="WinFX__111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69" y="4810"/>
                <a:ext cx="1690" cy="394"/>
              </a:xfrm>
              <a:prstGeom prst="rect">
                <a:avLst/>
              </a:prstGeom>
              <a:noFill/>
            </p:spPr>
          </p:pic>
          <p:sp>
            <p:nvSpPr>
              <p:cNvPr id="30" name="Rectangle 13"/>
              <p:cNvSpPr>
                <a:spLocks noChangeArrowheads="1"/>
              </p:cNvSpPr>
              <p:nvPr/>
            </p:nvSpPr>
            <p:spPr bwMode="auto">
              <a:xfrm>
                <a:off x="2495" y="4945"/>
                <a:ext cx="1838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800">
                    <a:solidFill>
                      <a:schemeClr val="bg1"/>
                    </a:solidFill>
                    <a:cs typeface="Arial" pitchFamily="34" charset="0"/>
                  </a:rPr>
                  <a:t>Windows Vista Display Driver (LDDM)</a:t>
                </a:r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1049" y="3384"/>
              <a:ext cx="837" cy="333"/>
              <a:chOff x="8669" y="4161"/>
              <a:chExt cx="797" cy="317"/>
            </a:xfrm>
          </p:grpSpPr>
          <p:pic>
            <p:nvPicPr>
              <p:cNvPr id="27" name="Picture 25" descr="WinFX__110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669" y="4161"/>
                <a:ext cx="797" cy="317"/>
              </a:xfrm>
              <a:prstGeom prst="rect">
                <a:avLst/>
              </a:prstGeom>
              <a:noFill/>
            </p:spPr>
          </p:pic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8777" y="4258"/>
                <a:ext cx="581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800">
                    <a:cs typeface="Arial" pitchFamily="34" charset="0"/>
                  </a:rPr>
                  <a:t>Windows Media Foundation</a:t>
                </a:r>
              </a:p>
            </p:txBody>
          </p:sp>
        </p:grpSp>
        <p:grpSp>
          <p:nvGrpSpPr>
            <p:cNvPr id="17" name="Group 27"/>
            <p:cNvGrpSpPr>
              <a:grpSpLocks/>
            </p:cNvGrpSpPr>
            <p:nvPr/>
          </p:nvGrpSpPr>
          <p:grpSpPr bwMode="auto">
            <a:xfrm>
              <a:off x="1049" y="3153"/>
              <a:ext cx="837" cy="333"/>
              <a:chOff x="8390" y="3804"/>
              <a:chExt cx="797" cy="317"/>
            </a:xfrm>
          </p:grpSpPr>
          <p:pic>
            <p:nvPicPr>
              <p:cNvPr id="25" name="Picture 28" descr="WinFX__110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390" y="3804"/>
                <a:ext cx="797" cy="317"/>
              </a:xfrm>
              <a:prstGeom prst="rect">
                <a:avLst/>
              </a:prstGeom>
              <a:noFill/>
            </p:spPr>
          </p:pic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8498" y="3901"/>
                <a:ext cx="581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800">
                    <a:cs typeface="Arial" pitchFamily="34" charset="0"/>
                  </a:rPr>
                  <a:t>Composition Engine</a:t>
                </a:r>
              </a:p>
            </p:txBody>
          </p:sp>
        </p:grpSp>
        <p:pic>
          <p:nvPicPr>
            <p:cNvPr id="18" name="Picture 30" descr="WinFX__06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82" y="3190"/>
              <a:ext cx="278" cy="310"/>
            </a:xfrm>
            <a:prstGeom prst="rect">
              <a:avLst/>
            </a:prstGeom>
            <a:noFill/>
          </p:spPr>
        </p:pic>
        <p:pic>
          <p:nvPicPr>
            <p:cNvPr id="19" name="Picture 31" descr="WinFX__111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278" y="3831"/>
              <a:ext cx="3365" cy="387"/>
            </a:xfrm>
            <a:prstGeom prst="rect">
              <a:avLst/>
            </a:prstGeom>
            <a:noFill/>
          </p:spPr>
        </p:pic>
        <p:grpSp>
          <p:nvGrpSpPr>
            <p:cNvPr id="20" name="Group 32"/>
            <p:cNvGrpSpPr>
              <a:grpSpLocks/>
            </p:cNvGrpSpPr>
            <p:nvPr/>
          </p:nvGrpSpPr>
          <p:grpSpPr bwMode="auto">
            <a:xfrm>
              <a:off x="1049" y="3834"/>
              <a:ext cx="837" cy="333"/>
              <a:chOff x="5652" y="4558"/>
              <a:chExt cx="797" cy="317"/>
            </a:xfrm>
          </p:grpSpPr>
          <p:pic>
            <p:nvPicPr>
              <p:cNvPr id="23" name="Picture 33" descr="WinFX__110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652" y="4558"/>
                <a:ext cx="797" cy="317"/>
              </a:xfrm>
              <a:prstGeom prst="rect">
                <a:avLst/>
              </a:prstGeom>
              <a:noFill/>
            </p:spPr>
          </p:pic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760" y="4655"/>
                <a:ext cx="581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1" hangingPunct="1"/>
                <a:r>
                  <a:rPr lang="en-US" sz="800">
                    <a:cs typeface="Arial" pitchFamily="34" charset="0"/>
                  </a:rPr>
                  <a:t>Print Spooler</a:t>
                </a:r>
              </a:p>
            </p:txBody>
          </p:sp>
        </p:grpSp>
        <p:sp>
          <p:nvSpPr>
            <p:cNvPr id="21" name="Rectangle 35"/>
            <p:cNvSpPr>
              <a:spLocks noChangeArrowheads="1"/>
            </p:cNvSpPr>
            <p:nvPr/>
          </p:nvSpPr>
          <p:spPr bwMode="auto">
            <a:xfrm>
              <a:off x="4611" y="2940"/>
              <a:ext cx="5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/>
              <a:r>
                <a:rPr lang="en-US" sz="1400">
                  <a:solidFill>
                    <a:schemeClr val="bg1"/>
                  </a:solidFill>
                </a:rPr>
                <a:t>Managed</a:t>
              </a:r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616" y="2940"/>
              <a:ext cx="7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/>
              <a:r>
                <a:rPr lang="en-US" sz="1400">
                  <a:solidFill>
                    <a:schemeClr val="bg1"/>
                  </a:solidFill>
                </a:rPr>
                <a:t>Unmanaged</a:t>
              </a:r>
            </a:p>
          </p:txBody>
        </p:sp>
      </p:grp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2098675" y="674687"/>
            <a:ext cx="5626100" cy="3425825"/>
            <a:chOff x="1266" y="836"/>
            <a:chExt cx="3544" cy="2158"/>
          </a:xfrm>
        </p:grpSpPr>
        <p:pic>
          <p:nvPicPr>
            <p:cNvPr id="38" name="Picture 39" descr="WinFX__1125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66" y="995"/>
              <a:ext cx="356" cy="1858"/>
            </a:xfrm>
            <a:prstGeom prst="rect">
              <a:avLst/>
            </a:prstGeom>
            <a:noFill/>
          </p:spPr>
        </p:pic>
        <p:pic>
          <p:nvPicPr>
            <p:cNvPr id="39" name="Picture 40" descr="WinFX__110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79" y="846"/>
              <a:ext cx="2431" cy="1055"/>
            </a:xfrm>
            <a:prstGeom prst="rect">
              <a:avLst/>
            </a:prstGeom>
            <a:noFill/>
          </p:spPr>
        </p:pic>
        <p:pic>
          <p:nvPicPr>
            <p:cNvPr id="40" name="Picture 41" descr="WinFX__112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64" y="1186"/>
              <a:ext cx="751" cy="320"/>
            </a:xfrm>
            <a:prstGeom prst="rect">
              <a:avLst/>
            </a:prstGeom>
            <a:noFill/>
          </p:spPr>
        </p:pic>
        <p:pic>
          <p:nvPicPr>
            <p:cNvPr id="41" name="Picture 42" descr="WinFX__112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55" y="1170"/>
              <a:ext cx="782" cy="534"/>
            </a:xfrm>
            <a:prstGeom prst="rect">
              <a:avLst/>
            </a:prstGeom>
            <a:noFill/>
          </p:spPr>
        </p:pic>
        <p:pic>
          <p:nvPicPr>
            <p:cNvPr id="42" name="Picture 43" descr="WinFX__112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64" y="1396"/>
              <a:ext cx="751" cy="320"/>
            </a:xfrm>
            <a:prstGeom prst="rect">
              <a:avLst/>
            </a:prstGeom>
            <a:noFill/>
          </p:spPr>
        </p:pic>
        <p:pic>
          <p:nvPicPr>
            <p:cNvPr id="43" name="Picture 44" descr="WinFX__112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15" y="1186"/>
              <a:ext cx="751" cy="320"/>
            </a:xfrm>
            <a:prstGeom prst="rect">
              <a:avLst/>
            </a:prstGeom>
            <a:noFill/>
          </p:spPr>
        </p:pic>
        <p:pic>
          <p:nvPicPr>
            <p:cNvPr id="44" name="Picture 45" descr="WinFX__112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15" y="1396"/>
              <a:ext cx="751" cy="320"/>
            </a:xfrm>
            <a:prstGeom prst="rect">
              <a:avLst/>
            </a:prstGeom>
            <a:noFill/>
          </p:spPr>
        </p:pic>
        <p:pic>
          <p:nvPicPr>
            <p:cNvPr id="45" name="Picture 46" descr="WinFX__11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98" y="1590"/>
              <a:ext cx="1182" cy="1338"/>
            </a:xfrm>
            <a:prstGeom prst="rect">
              <a:avLst/>
            </a:prstGeom>
            <a:noFill/>
          </p:spPr>
        </p:pic>
        <p:pic>
          <p:nvPicPr>
            <p:cNvPr id="46" name="Picture 47" descr="WinFX__112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54" y="1868"/>
              <a:ext cx="873" cy="307"/>
            </a:xfrm>
            <a:prstGeom prst="rect">
              <a:avLst/>
            </a:prstGeom>
            <a:noFill/>
          </p:spPr>
        </p:pic>
        <p:pic>
          <p:nvPicPr>
            <p:cNvPr id="47" name="Picture 48" descr="WinFX__112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54" y="2080"/>
              <a:ext cx="873" cy="307"/>
            </a:xfrm>
            <a:prstGeom prst="rect">
              <a:avLst/>
            </a:prstGeom>
            <a:noFill/>
          </p:spPr>
        </p:pic>
        <p:pic>
          <p:nvPicPr>
            <p:cNvPr id="48" name="Picture 49" descr="WinFX__112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54" y="2292"/>
              <a:ext cx="873" cy="307"/>
            </a:xfrm>
            <a:prstGeom prst="rect">
              <a:avLst/>
            </a:prstGeom>
            <a:noFill/>
          </p:spPr>
        </p:pic>
        <p:pic>
          <p:nvPicPr>
            <p:cNvPr id="49" name="Picture 50" descr="WinFX__112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54" y="2504"/>
              <a:ext cx="873" cy="307"/>
            </a:xfrm>
            <a:prstGeom prst="rect">
              <a:avLst/>
            </a:prstGeom>
            <a:noFill/>
          </p:spPr>
        </p:pic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2645" y="1279"/>
              <a:ext cx="60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Application Services</a:t>
              </a: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2645" y="1489"/>
              <a:ext cx="60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Deployment Services</a:t>
              </a:r>
            </a:p>
          </p:txBody>
        </p:sp>
        <p:sp>
          <p:nvSpPr>
            <p:cNvPr id="52" name="Rectangle 25"/>
            <p:cNvSpPr>
              <a:spLocks noChangeArrowheads="1"/>
            </p:cNvSpPr>
            <p:nvPr/>
          </p:nvSpPr>
          <p:spPr bwMode="auto">
            <a:xfrm>
              <a:off x="3943" y="1351"/>
              <a:ext cx="60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Databinding</a:t>
              </a:r>
            </a:p>
          </p:txBody>
        </p:sp>
        <p:sp>
          <p:nvSpPr>
            <p:cNvPr id="53" name="Rectangle 26"/>
            <p:cNvSpPr>
              <a:spLocks noChangeArrowheads="1"/>
            </p:cNvSpPr>
            <p:nvPr/>
          </p:nvSpPr>
          <p:spPr bwMode="auto">
            <a:xfrm>
              <a:off x="2581" y="1094"/>
              <a:ext cx="130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800" b="1">
                  <a:solidFill>
                    <a:schemeClr val="bg1"/>
                  </a:solidFill>
                  <a:cs typeface="Arial" pitchFamily="34" charset="0"/>
                </a:rPr>
                <a:t>USER INTERFACE SERVICES</a:t>
              </a: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3825" y="1955"/>
              <a:ext cx="72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XAML</a:t>
              </a: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3818" y="2163"/>
              <a:ext cx="7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Accessibility</a:t>
              </a: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3825" y="2585"/>
              <a:ext cx="725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Property System</a:t>
              </a:r>
            </a:p>
          </p:txBody>
        </p:sp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3827" y="2377"/>
              <a:ext cx="726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Input &amp; Eventing</a:t>
              </a: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3767" y="1785"/>
              <a:ext cx="699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800" b="1">
                  <a:solidFill>
                    <a:schemeClr val="bg1"/>
                  </a:solidFill>
                  <a:cs typeface="Arial" pitchFamily="34" charset="0"/>
                </a:rPr>
                <a:t>BASE SERVICES</a:t>
              </a:r>
            </a:p>
          </p:txBody>
        </p:sp>
        <p:pic>
          <p:nvPicPr>
            <p:cNvPr id="59" name="Picture 60" descr="WinFX__110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498" y="836"/>
              <a:ext cx="1236" cy="1076"/>
            </a:xfrm>
            <a:prstGeom prst="rect">
              <a:avLst/>
            </a:prstGeom>
            <a:noFill/>
          </p:spPr>
        </p:pic>
        <p:pic>
          <p:nvPicPr>
            <p:cNvPr id="60" name="Picture 61" descr="WinFX__112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68" y="1407"/>
              <a:ext cx="895" cy="297"/>
            </a:xfrm>
            <a:prstGeom prst="rect">
              <a:avLst/>
            </a:prstGeom>
            <a:noFill/>
          </p:spPr>
        </p:pic>
        <p:pic>
          <p:nvPicPr>
            <p:cNvPr id="61" name="Picture 62" descr="WinFX__112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68" y="1191"/>
              <a:ext cx="895" cy="297"/>
            </a:xfrm>
            <a:prstGeom prst="rect">
              <a:avLst/>
            </a:prstGeom>
            <a:noFill/>
          </p:spPr>
        </p:pic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1697" y="1094"/>
              <a:ext cx="88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800" b="1">
                  <a:solidFill>
                    <a:schemeClr val="bg1"/>
                  </a:solidFill>
                  <a:cs typeface="Arial" pitchFamily="34" charset="0"/>
                </a:rPr>
                <a:t>DOCUMENT SERVICES</a:t>
              </a: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1760" y="1483"/>
              <a:ext cx="71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Packaging Services</a:t>
              </a:r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1760" y="1276"/>
              <a:ext cx="71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XPS Documents</a:t>
              </a:r>
            </a:p>
          </p:txBody>
        </p:sp>
        <p:pic>
          <p:nvPicPr>
            <p:cNvPr id="65" name="Picture 66" descr="WinFX__1106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497" y="1548"/>
              <a:ext cx="2432" cy="1446"/>
            </a:xfrm>
            <a:prstGeom prst="rect">
              <a:avLst/>
            </a:prstGeom>
            <a:noFill/>
          </p:spPr>
        </p:pic>
        <p:pic>
          <p:nvPicPr>
            <p:cNvPr id="66" name="Picture 67" descr="WinFX__1124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58" y="2248"/>
              <a:ext cx="2098" cy="381"/>
            </a:xfrm>
            <a:prstGeom prst="rect">
              <a:avLst/>
            </a:prstGeom>
            <a:noFill/>
          </p:spPr>
        </p:pic>
        <p:sp>
          <p:nvSpPr>
            <p:cNvPr id="67" name="Rectangle 14"/>
            <p:cNvSpPr>
              <a:spLocks noChangeArrowheads="1"/>
            </p:cNvSpPr>
            <p:nvPr/>
          </p:nvSpPr>
          <p:spPr bwMode="auto">
            <a:xfrm>
              <a:off x="1761" y="2377"/>
              <a:ext cx="189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Animation</a:t>
              </a:r>
            </a:p>
          </p:txBody>
        </p:sp>
        <p:pic>
          <p:nvPicPr>
            <p:cNvPr id="68" name="Picture 69" descr="WinFX__110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612" y="2455"/>
              <a:ext cx="2202" cy="409"/>
            </a:xfrm>
            <a:prstGeom prst="rect">
              <a:avLst/>
            </a:prstGeom>
            <a:noFill/>
          </p:spPr>
        </p:pic>
        <p:pic>
          <p:nvPicPr>
            <p:cNvPr id="69" name="Picture 70" descr="WinFX__110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6" y="2052"/>
              <a:ext cx="626" cy="353"/>
            </a:xfrm>
            <a:prstGeom prst="rect">
              <a:avLst/>
            </a:prstGeom>
            <a:noFill/>
          </p:spPr>
        </p:pic>
        <p:pic>
          <p:nvPicPr>
            <p:cNvPr id="70" name="Picture 71" descr="WinFX__1110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615" y="1844"/>
              <a:ext cx="683" cy="557"/>
            </a:xfrm>
            <a:prstGeom prst="rect">
              <a:avLst/>
            </a:prstGeom>
            <a:noFill/>
          </p:spPr>
        </p:pic>
        <p:pic>
          <p:nvPicPr>
            <p:cNvPr id="71" name="Picture 72" descr="WinFX__110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156" y="1846"/>
              <a:ext cx="626" cy="348"/>
            </a:xfrm>
            <a:prstGeom prst="rect">
              <a:avLst/>
            </a:prstGeom>
            <a:noFill/>
          </p:spPr>
        </p:pic>
        <p:pic>
          <p:nvPicPr>
            <p:cNvPr id="72" name="Picture 73" descr="WinFX__110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669" y="2051"/>
              <a:ext cx="627" cy="353"/>
            </a:xfrm>
            <a:prstGeom prst="rect">
              <a:avLst/>
            </a:prstGeom>
            <a:noFill/>
          </p:spPr>
        </p:pic>
        <p:pic>
          <p:nvPicPr>
            <p:cNvPr id="73" name="Picture 74" descr="WinFX__110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668" y="1845"/>
              <a:ext cx="626" cy="353"/>
            </a:xfrm>
            <a:prstGeom prst="rect">
              <a:avLst/>
            </a:prstGeom>
            <a:noFill/>
          </p:spPr>
        </p:pic>
        <p:pic>
          <p:nvPicPr>
            <p:cNvPr id="74" name="Picture 75" descr="WinFX__110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131" y="2052"/>
              <a:ext cx="626" cy="353"/>
            </a:xfrm>
            <a:prstGeom prst="rect">
              <a:avLst/>
            </a:prstGeom>
            <a:noFill/>
          </p:spPr>
        </p:pic>
        <p:pic>
          <p:nvPicPr>
            <p:cNvPr id="75" name="Picture 76" descr="WinFX__110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132" y="1846"/>
              <a:ext cx="626" cy="353"/>
            </a:xfrm>
            <a:prstGeom prst="rect">
              <a:avLst/>
            </a:prstGeom>
            <a:noFill/>
          </p:spPr>
        </p:pic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2251" y="1955"/>
              <a:ext cx="43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2D</a:t>
              </a:r>
            </a:p>
          </p:txBody>
        </p:sp>
        <p:sp>
          <p:nvSpPr>
            <p:cNvPr id="77" name="Rectangle 7"/>
            <p:cNvSpPr>
              <a:spLocks noChangeArrowheads="1"/>
            </p:cNvSpPr>
            <p:nvPr/>
          </p:nvSpPr>
          <p:spPr bwMode="auto">
            <a:xfrm>
              <a:off x="2251" y="2163"/>
              <a:ext cx="43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3D</a:t>
              </a:r>
            </a:p>
          </p:txBody>
        </p:sp>
        <p:sp>
          <p:nvSpPr>
            <p:cNvPr id="78" name="Rectangle 8"/>
            <p:cNvSpPr>
              <a:spLocks noChangeArrowheads="1"/>
            </p:cNvSpPr>
            <p:nvPr/>
          </p:nvSpPr>
          <p:spPr bwMode="auto">
            <a:xfrm>
              <a:off x="3224" y="1955"/>
              <a:ext cx="44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Audio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761" y="1955"/>
              <a:ext cx="439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Imaging</a:t>
              </a:r>
            </a:p>
          </p:txBody>
        </p:sp>
        <p:sp>
          <p:nvSpPr>
            <p:cNvPr id="80" name="Rectangle 10"/>
            <p:cNvSpPr>
              <a:spLocks noChangeArrowheads="1"/>
            </p:cNvSpPr>
            <p:nvPr/>
          </p:nvSpPr>
          <p:spPr bwMode="auto">
            <a:xfrm>
              <a:off x="2740" y="2067"/>
              <a:ext cx="4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Text</a:t>
              </a:r>
            </a:p>
          </p:txBody>
        </p:sp>
        <p:sp>
          <p:nvSpPr>
            <p:cNvPr id="81" name="Rectangle 11"/>
            <p:cNvSpPr>
              <a:spLocks noChangeArrowheads="1"/>
            </p:cNvSpPr>
            <p:nvPr/>
          </p:nvSpPr>
          <p:spPr bwMode="auto">
            <a:xfrm>
              <a:off x="3224" y="2163"/>
              <a:ext cx="4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Video</a:t>
              </a:r>
            </a:p>
          </p:txBody>
        </p:sp>
        <p:sp>
          <p:nvSpPr>
            <p:cNvPr id="82" name="Rectangle 12"/>
            <p:cNvSpPr>
              <a:spLocks noChangeArrowheads="1"/>
            </p:cNvSpPr>
            <p:nvPr/>
          </p:nvSpPr>
          <p:spPr bwMode="auto">
            <a:xfrm>
              <a:off x="1761" y="2163"/>
              <a:ext cx="43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Effects</a:t>
              </a:r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1761" y="2585"/>
              <a:ext cx="189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solidFill>
                    <a:schemeClr val="bg1"/>
                  </a:solidFill>
                  <a:cs typeface="Arial" pitchFamily="34" charset="0"/>
                </a:rPr>
                <a:t>Composition Engine</a:t>
              </a: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1706" y="1785"/>
              <a:ext cx="130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800" b="1">
                  <a:solidFill>
                    <a:schemeClr val="bg1"/>
                  </a:solidFill>
                  <a:cs typeface="Arial" pitchFamily="34" charset="0"/>
                </a:rPr>
                <a:t>MEDIA INTEGRATION LAYER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3283" y="1279"/>
              <a:ext cx="60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Controls</a:t>
              </a:r>
            </a:p>
          </p:txBody>
        </p:sp>
        <p:sp>
          <p:nvSpPr>
            <p:cNvPr id="86" name="Rectangle 24"/>
            <p:cNvSpPr>
              <a:spLocks noChangeArrowheads="1"/>
            </p:cNvSpPr>
            <p:nvPr/>
          </p:nvSpPr>
          <p:spPr bwMode="auto">
            <a:xfrm>
              <a:off x="3283" y="1489"/>
              <a:ext cx="60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800">
                  <a:cs typeface="Arial" pitchFamily="34" charset="0"/>
                </a:rPr>
                <a:t>Layout</a:t>
              </a:r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 rot="-5400000">
              <a:off x="832" y="1838"/>
              <a:ext cx="15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/>
              <a:r>
                <a:rPr lang="en-US" sz="1200">
                  <a:solidFill>
                    <a:schemeClr val="bg1"/>
                  </a:solidFill>
                </a:rPr>
                <a:t>Windows Presentation Foundation</a:t>
              </a:r>
            </a:p>
          </p:txBody>
        </p:sp>
        <p:sp>
          <p:nvSpPr>
            <p:cNvPr id="88" name="Rectangle 28"/>
            <p:cNvSpPr>
              <a:spLocks noChangeArrowheads="1"/>
            </p:cNvSpPr>
            <p:nvPr/>
          </p:nvSpPr>
          <p:spPr bwMode="auto">
            <a:xfrm rot="-5400000">
              <a:off x="765" y="1806"/>
              <a:ext cx="134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1600" b="1">
                  <a:solidFill>
                    <a:schemeClr val="bg1"/>
                  </a:solidFill>
                  <a:cs typeface="Arial" pitchFamily="34" charset="0"/>
                </a:rPr>
                <a:t>XPS Viewer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839200" cy="609600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Algunos Ejemplos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err="1" smtClean="0">
                <a:hlinkClick r:id="rId3"/>
              </a:rPr>
              <a:t>Turning</a:t>
            </a:r>
            <a:r>
              <a:rPr lang="es-ES" dirty="0" smtClean="0">
                <a:hlinkClick r:id="rId3"/>
              </a:rPr>
              <a:t> </a:t>
            </a:r>
            <a:r>
              <a:rPr lang="es-ES" dirty="0" err="1" smtClean="0">
                <a:hlinkClick r:id="rId3"/>
              </a:rPr>
              <a:t>the</a:t>
            </a:r>
            <a:r>
              <a:rPr lang="es-ES" dirty="0" smtClean="0">
                <a:hlinkClick r:id="rId3"/>
              </a:rPr>
              <a:t> </a:t>
            </a:r>
            <a:r>
              <a:rPr lang="es-ES" dirty="0" err="1" smtClean="0">
                <a:hlinkClick r:id="rId3"/>
              </a:rPr>
              <a:t>Pages</a:t>
            </a:r>
            <a:r>
              <a:rPr lang="es-ES" dirty="0" smtClean="0">
                <a:hlinkClick r:id="rId3"/>
              </a:rPr>
              <a:t> </a:t>
            </a:r>
            <a:r>
              <a:rPr lang="es-ES" dirty="0" smtClean="0"/>
              <a:t>y Cliente Dynamics</a:t>
            </a:r>
          </a:p>
          <a:p>
            <a:pPr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89394" y="2514600"/>
            <a:ext cx="3034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  <a:endParaRPr lang="en-US" sz="8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2" descr="title_da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-17463"/>
            <a:ext cx="9177338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76200" y="4648200"/>
            <a:ext cx="906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emibold"/>
                <a:ea typeface="Segoe Semibold"/>
                <a:cs typeface="Segoe Semibold"/>
              </a:rPr>
              <a:t>WPF práctico: Un lector de noticias</a:t>
            </a:r>
            <a:endParaRPr lang="es-ES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5495092"/>
            <a:ext cx="6781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" sz="2000" b="1" dirty="0" smtClean="0">
                <a:latin typeface="Segoe Semibold"/>
                <a:ea typeface="Segoe Semibold"/>
                <a:cs typeface="Segoe Semibold"/>
              </a:rPr>
              <a:t>Marino Posadas – mposadas@solidq.com</a:t>
            </a:r>
            <a:endParaRPr lang="es-ES" sz="2000" b="1" dirty="0">
              <a:latin typeface="Segoe Semibold"/>
              <a:ea typeface="Segoe Semibold"/>
              <a:cs typeface="Segoe Semibold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" sz="2000" dirty="0">
                <a:latin typeface="Segoe Semibold"/>
                <a:ea typeface="Segoe Semibold"/>
                <a:cs typeface="Segoe Semibold"/>
              </a:rPr>
              <a:t>Programas Técnicos para </a:t>
            </a:r>
            <a:r>
              <a:rPr lang="es-ES" sz="2000" dirty="0" err="1" smtClean="0">
                <a:latin typeface="Segoe Semibold"/>
                <a:ea typeface="Segoe Semibold"/>
                <a:cs typeface="Segoe Semibold"/>
              </a:rPr>
              <a:t>Partners</a:t>
            </a:r>
            <a:endParaRPr lang="es-ES" sz="2000" dirty="0">
              <a:latin typeface="Segoe Semibold"/>
              <a:ea typeface="Segoe Semibold"/>
              <a:cs typeface="Segoe Semibold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505915"/>
            <a:ext cx="6781800" cy="31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s-ES" sz="2000" dirty="0" smtClean="0">
                <a:solidFill>
                  <a:srgbClr val="FFC000"/>
                </a:solidFill>
                <a:latin typeface="Segoe Semibold"/>
                <a:ea typeface="Segoe Semibold"/>
                <a:cs typeface="Segoe Semibold"/>
              </a:rPr>
              <a:t>División </a:t>
            </a:r>
            <a:r>
              <a:rPr lang="es-ES" sz="2000" dirty="0">
                <a:solidFill>
                  <a:srgbClr val="FFC000"/>
                </a:solidFill>
                <a:latin typeface="Segoe Semibold"/>
                <a:ea typeface="Segoe Semibold"/>
                <a:cs typeface="Segoe Semibold"/>
              </a:rPr>
              <a:t>de Desarrollo y Plataforma – Microsoft Spain</a:t>
            </a:r>
          </a:p>
        </p:txBody>
      </p:sp>
      <p:pic>
        <p:nvPicPr>
          <p:cNvPr id="7" name="6 Imagen" descr="Color Logo- 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410200"/>
            <a:ext cx="2649141" cy="81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egoe Condensed 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PowerPoint</Application>
  <PresentationFormat>On-screen Show (4:3)</PresentationFormat>
  <Paragraphs>160</Paragraphs>
  <Slides>18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Slide 1</vt:lpstr>
      <vt:lpstr>Últimas Tendencias del Software</vt:lpstr>
      <vt:lpstr>Experiencia de Usuario</vt:lpstr>
      <vt:lpstr>La importancia de UX</vt:lpstr>
      <vt:lpstr>Windows Presentation Foundation</vt:lpstr>
      <vt:lpstr>Windows Presentation Foundation</vt:lpstr>
      <vt:lpstr>Windows Presentation Foundation</vt:lpstr>
      <vt:lpstr>Slide 8</vt:lpstr>
      <vt:lpstr>Slide 9</vt:lpstr>
      <vt:lpstr>Agenda</vt:lpstr>
      <vt:lpstr>El SDK de los lectores de noticias </vt:lpstr>
      <vt:lpstr>El SDK de los lectores de noticias </vt:lpstr>
      <vt:lpstr>El SDK de los lectores de noticias </vt:lpstr>
      <vt:lpstr>El SDK de los lectores de noticias </vt:lpstr>
      <vt:lpstr>Slide 15</vt:lpstr>
      <vt:lpstr>Recursos</vt:lpstr>
      <vt:lpstr>Preguntas y Respuestas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2007-12-20T11:39:38Z</dcterms:created>
  <dcterms:modified xsi:type="dcterms:W3CDTF">2007-12-20T11:39:44Z</dcterms:modified>
</cp:coreProperties>
</file>