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270" r:id="rId3"/>
    <p:sldId id="340" r:id="rId4"/>
    <p:sldId id="341" r:id="rId5"/>
    <p:sldId id="342" r:id="rId6"/>
    <p:sldId id="345" r:id="rId7"/>
    <p:sldId id="349" r:id="rId8"/>
    <p:sldId id="347" r:id="rId9"/>
    <p:sldId id="348" r:id="rId10"/>
    <p:sldId id="353" r:id="rId11"/>
    <p:sldId id="352" r:id="rId12"/>
    <p:sldId id="351" r:id="rId13"/>
    <p:sldId id="354" r:id="rId14"/>
    <p:sldId id="358" r:id="rId15"/>
    <p:sldId id="356" r:id="rId16"/>
    <p:sldId id="357" r:id="rId17"/>
    <p:sldId id="359" r:id="rId18"/>
    <p:sldId id="362" r:id="rId19"/>
    <p:sldId id="363" r:id="rId20"/>
    <p:sldId id="360" r:id="rId21"/>
    <p:sldId id="361" r:id="rId22"/>
    <p:sldId id="339" r:id="rId23"/>
    <p:sldId id="338"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37" autoAdjust="0"/>
    <p:restoredTop sz="89613" autoAdjust="0"/>
  </p:normalViewPr>
  <p:slideViewPr>
    <p:cSldViewPr>
      <p:cViewPr>
        <p:scale>
          <a:sx n="70" d="100"/>
          <a:sy n="70" d="100"/>
        </p:scale>
        <p:origin x="-58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12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34" charset="-128"/>
                <a:cs typeface="+mn-cs"/>
              </a:defRPr>
            </a:lvl1pPr>
          </a:lstStyle>
          <a:p>
            <a:pPr>
              <a:defRPr/>
            </a:pPr>
            <a:fld id="{67401626-E51C-4F1B-B961-979CD9186416}" type="datetimeFigureOut">
              <a:rPr lang="en-US"/>
              <a:pPr>
                <a:defRPr/>
              </a:pPr>
              <a:t>12/20/2007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pitchFamily="34" charset="-128"/>
                <a:cs typeface="+mn-cs"/>
              </a:defRPr>
            </a:lvl1pPr>
          </a:lstStyle>
          <a:p>
            <a:pPr>
              <a:defRPr/>
            </a:pPr>
            <a:fld id="{516CD84A-831E-4E09-9C2F-3DA0570BEB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Service Oriented Architecture (SOA) en .NET 3.5</a:t>
            </a:r>
            <a:endParaRPr lang="es-ES" dirty="0"/>
          </a:p>
        </p:txBody>
      </p:sp>
      <p:sp>
        <p:nvSpPr>
          <p:cNvPr id="4" name="Slide Number Placeholder 3"/>
          <p:cNvSpPr>
            <a:spLocks noGrp="1"/>
          </p:cNvSpPr>
          <p:nvPr>
            <p:ph type="sldNum" sz="quarter" idx="10"/>
          </p:nvPr>
        </p:nvSpPr>
        <p:spPr/>
        <p:txBody>
          <a:bodyPr/>
          <a:lstStyle/>
          <a:p>
            <a:pPr>
              <a:defRPr/>
            </a:pPr>
            <a:fld id="{516CD84A-831E-4E09-9C2F-3DA0570BEB2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248039-9E8B-422F-8B1A-4AF677A6F4F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a:p>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AC248039-9E8B-422F-8B1A-4AF677A6F4FF}"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12/20/2007 12:49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12/20/2007 12:49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116DDF-5B39-42F8-9711-733773EB2D16}" type="slidenum">
              <a:rPr lang="en-US" smtClean="0"/>
              <a:pPr/>
              <a:t>5</a:t>
            </a:fld>
            <a:endParaRPr lang="en-US"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800"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018215-B0FB-4BEC-B52A-F83EA6886AEF}" type="slidenum">
              <a:rPr lang="en-US" smtClean="0"/>
              <a:pPr/>
              <a:t>6</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3382963" cy="2536825"/>
          </a:xfrm>
        </p:spPr>
      </p:sp>
      <p:sp>
        <p:nvSpPr>
          <p:cNvPr id="3" name="Notes Placeholder 2"/>
          <p:cNvSpPr>
            <a:spLocks noGrp="1"/>
          </p:cNvSpPr>
          <p:nvPr>
            <p:ph type="body" idx="1"/>
          </p:nvPr>
        </p:nvSpPr>
        <p:spPr>
          <a:xfrm>
            <a:off x="685800" y="3447738"/>
            <a:ext cx="5486400" cy="5010462"/>
          </a:xfrm>
        </p:spPr>
        <p:txBody>
          <a:bodyPr>
            <a:normAutofit fontScale="55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solidFill>
                <a:srgbClr val="FFC000"/>
              </a:solidFill>
            </a:endParaRPr>
          </a:p>
        </p:txBody>
      </p:sp>
      <p:sp>
        <p:nvSpPr>
          <p:cNvPr id="4" name="Slide Number Placeholder 3"/>
          <p:cNvSpPr>
            <a:spLocks noGrp="1"/>
          </p:cNvSpPr>
          <p:nvPr>
            <p:ph type="sldNum" sz="quarter" idx="10"/>
          </p:nvPr>
        </p:nvSpPr>
        <p:spPr/>
        <p:txBody>
          <a:bodyPr/>
          <a:lstStyle/>
          <a:p>
            <a:fld id="{AC248039-9E8B-422F-8B1A-4AF677A6F4F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516CD84A-831E-4E09-9C2F-3DA0570BEB2E}"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latin typeface="Segoe Semibold" charset="0"/>
                <a:cs typeface="Segoe Semibold" charset="0"/>
              </a:defRPr>
            </a:lvl1pPr>
          </a:lstStyle>
          <a:p>
            <a:r>
              <a:rPr lang="es-ES" noProof="0" smtClean="0"/>
              <a:t>Click to edit Master title style</a:t>
            </a:r>
            <a:endParaRPr lang="es-ES"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Segoe Semibold" charset="0"/>
                <a:cs typeface="Segoe Semibold"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noProof="0" smtClean="0"/>
              <a:t>Click to edit Master subtitle style</a:t>
            </a:r>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solidFill>
                  <a:srgbClr val="FFC000"/>
                </a:solidFill>
                <a:effectLst>
                  <a:outerShdw blurRad="50800" dist="39000" dir="5460000" algn="tl">
                    <a:srgbClr val="000000">
                      <a:alpha val="38000"/>
                    </a:srgbClr>
                  </a:outerShdw>
                </a:effectLst>
                <a:latin typeface="Segoe Semibold" charset="0"/>
                <a:cs typeface="Segoe Semibold" charset="0"/>
              </a:defRPr>
            </a:lvl1pPr>
          </a:lstStyle>
          <a:p>
            <a:r>
              <a:rPr lang="es-ES" noProof="0" smtClean="0"/>
              <a:t>Click to edit Master title style</a:t>
            </a:r>
            <a:endParaRPr lang="es-ES" noProof="0"/>
          </a:p>
        </p:txBody>
      </p:sp>
      <p:sp>
        <p:nvSpPr>
          <p:cNvPr id="3" name="Content Placeholder 2"/>
          <p:cNvSpPr>
            <a:spLocks noGrp="1"/>
          </p:cNvSpPr>
          <p:nvPr>
            <p:ph idx="1"/>
          </p:nvPr>
        </p:nvSpPr>
        <p:spPr/>
        <p:txBody>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a:prstGeom prst="rect">
            <a:avLst/>
          </a:prstGeom>
        </p:spPr>
        <p:txBody>
          <a:bodyPr anchor="t"/>
          <a:lstStyle>
            <a:lvl1pPr algn="l">
              <a:defRPr sz="4000" b="1" cap="all">
                <a:solidFill>
                  <a:schemeClr val="tx1"/>
                </a:solidFill>
              </a:defRPr>
            </a:lvl1pPr>
          </a:lstStyle>
          <a:p>
            <a:r>
              <a:rPr lang="es-ES" noProof="0" smtClean="0"/>
              <a:t>Click to edit Master title style</a:t>
            </a:r>
            <a:endParaRPr lang="es-ES" noProof="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noProof="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33400"/>
          </a:xfrm>
          <a:prstGeom prst="rect">
            <a:avLst/>
          </a:prstGeom>
        </p:spPr>
        <p:txBody>
          <a:bodyPr/>
          <a:lstStyle>
            <a:lvl1pPr>
              <a:defRPr>
                <a:latin typeface="Segoe Semibold" charset="0"/>
                <a:cs typeface="Segoe Semibold" charset="0"/>
              </a:defRPr>
            </a:lvl1pPr>
          </a:lstStyle>
          <a:p>
            <a:r>
              <a:rPr lang="es-ES" noProof="0" smtClean="0"/>
              <a:t>Click to edit Master title style</a:t>
            </a:r>
            <a:endParaRPr lang="es-ES" noProof="0"/>
          </a:p>
        </p:txBody>
      </p:sp>
      <p:sp>
        <p:nvSpPr>
          <p:cNvPr id="3" name="Content Placeholder 2"/>
          <p:cNvSpPr>
            <a:spLocks noGrp="1"/>
          </p:cNvSpPr>
          <p:nvPr>
            <p:ph sz="half" idx="1"/>
          </p:nvPr>
        </p:nvSpPr>
        <p:spPr>
          <a:xfrm>
            <a:off x="152400" y="10668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endParaRPr lang="es-ES" noProof="0"/>
          </a:p>
        </p:txBody>
      </p:sp>
      <p:sp>
        <p:nvSpPr>
          <p:cNvPr id="4" name="Content Placeholder 3"/>
          <p:cNvSpPr>
            <a:spLocks noGrp="1"/>
          </p:cNvSpPr>
          <p:nvPr>
            <p:ph sz="half" idx="2"/>
          </p:nvPr>
        </p:nvSpPr>
        <p:spPr>
          <a:xfrm>
            <a:off x="4648200" y="10668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533400"/>
          </a:xfrm>
          <a:prstGeom prst="rect">
            <a:avLst/>
          </a:prstGeom>
        </p:spPr>
        <p:txBody>
          <a:bodyPr/>
          <a:lstStyle>
            <a:lvl1pPr>
              <a:defRPr>
                <a:latin typeface="Segoe Semibold" charset="0"/>
                <a:cs typeface="Segoe Semibold" charset="0"/>
              </a:defRPr>
            </a:lvl1pPr>
          </a:lstStyle>
          <a:p>
            <a:r>
              <a:rPr lang="es-ES" noProof="0" smtClean="0"/>
              <a:t>Click to edit Master title style</a:t>
            </a:r>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itle"/>
          <p:cNvSpPr>
            <a:spLocks noGrp="1"/>
          </p:cNvSpPr>
          <p:nvPr>
            <p:ph type="title"/>
          </p:nvPr>
        </p:nvSpPr>
        <p:spPr>
          <a:xfrm>
            <a:off x="381000" y="228600"/>
            <a:ext cx="8458200" cy="750888"/>
          </a:xfrm>
          <a:prstGeom prst="rect">
            <a:avLst/>
          </a:prstGeom>
        </p:spPr>
        <p:txBody>
          <a:bodyPr/>
          <a:lstStyle/>
          <a:p>
            <a:r>
              <a:rPr lang="es-ES" smtClean="0"/>
              <a:t>Haga clic para modificar el estilo de título del patrón</a:t>
            </a:r>
            <a:endParaRPr lang="es-ES"/>
          </a:p>
        </p:txBody>
      </p:sp>
      <p:sp>
        <p:nvSpPr>
          <p:cNvPr id="3" name="2 Text Placeholder"/>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539750" y="285750"/>
            <a:ext cx="8048625" cy="1143000"/>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Arial" pitchFamily="34" charset="0"/>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second_days"/>
          <p:cNvPicPr>
            <a:picLocks noChangeAspect="1" noChangeArrowheads="1"/>
          </p:cNvPicPr>
          <p:nvPr userDrawn="1"/>
        </p:nvPicPr>
        <p:blipFill>
          <a:blip r:embed="rId10"/>
          <a:srcRect/>
          <a:stretch>
            <a:fillRect/>
          </a:stretch>
        </p:blipFill>
        <p:spPr bwMode="auto">
          <a:xfrm>
            <a:off x="-17463" y="-17463"/>
            <a:ext cx="9177338" cy="6883401"/>
          </a:xfrm>
          <a:prstGeom prst="rect">
            <a:avLst/>
          </a:prstGeom>
          <a:noFill/>
          <a:ln w="9525">
            <a:noFill/>
            <a:miter lim="800000"/>
            <a:headEnd/>
            <a:tailEnd/>
          </a:ln>
        </p:spPr>
      </p:pic>
      <p:sp>
        <p:nvSpPr>
          <p:cNvPr id="4" name="Rectangle 3"/>
          <p:cNvSpPr/>
          <p:nvPr userDrawn="1"/>
        </p:nvSpPr>
        <p:spPr bwMode="auto">
          <a:xfrm>
            <a:off x="-19050" y="904875"/>
            <a:ext cx="9172575" cy="551497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p:spPr>
        <p:txBody>
          <a:bodyPr/>
          <a:lstStyle/>
          <a:p>
            <a:pPr eaLnBrk="0" hangingPunct="0">
              <a:defRPr/>
            </a:pPr>
            <a:endParaRPr lang="es-ES">
              <a:ea typeface="ＭＳ Ｐゴシック" pitchFamily="34" charset="-128"/>
              <a:cs typeface="+mn-cs"/>
            </a:endParaRPr>
          </a:p>
        </p:txBody>
      </p:sp>
      <p:sp>
        <p:nvSpPr>
          <p:cNvPr id="1028" name="Rectangle 3"/>
          <p:cNvSpPr>
            <a:spLocks noGrp="1" noChangeArrowheads="1"/>
          </p:cNvSpPr>
          <p:nvPr>
            <p:ph type="body" idx="1"/>
          </p:nvPr>
        </p:nvSpPr>
        <p:spPr bwMode="auto">
          <a:xfrm>
            <a:off x="152400" y="1066800"/>
            <a:ext cx="8839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rtl="0" eaLnBrk="0" fontAlgn="base" hangingPunct="0">
        <a:spcBef>
          <a:spcPct val="0"/>
        </a:spcBef>
        <a:spcAft>
          <a:spcPct val="0"/>
        </a:spcAft>
        <a:defRPr sz="2800">
          <a:solidFill>
            <a:schemeClr val="bg1"/>
          </a:solidFill>
          <a:latin typeface="+mj-lt"/>
          <a:ea typeface="+mj-ea"/>
          <a:cs typeface="ＭＳ Ｐゴシック"/>
        </a:defRPr>
      </a:lvl1pPr>
      <a:lvl2pPr algn="l" rtl="0" eaLnBrk="0" fontAlgn="base" hangingPunct="0">
        <a:spcBef>
          <a:spcPct val="0"/>
        </a:spcBef>
        <a:spcAft>
          <a:spcPct val="0"/>
        </a:spcAft>
        <a:defRPr sz="2800">
          <a:solidFill>
            <a:schemeClr val="bg1"/>
          </a:solidFill>
          <a:latin typeface="Segoe Condensed Bold" charset="0"/>
          <a:ea typeface="ＭＳ Ｐゴシック" pitchFamily="34" charset="-128"/>
          <a:cs typeface="ＭＳ Ｐゴシック"/>
        </a:defRPr>
      </a:lvl2pPr>
      <a:lvl3pPr algn="l" rtl="0" eaLnBrk="0" fontAlgn="base" hangingPunct="0">
        <a:spcBef>
          <a:spcPct val="0"/>
        </a:spcBef>
        <a:spcAft>
          <a:spcPct val="0"/>
        </a:spcAft>
        <a:defRPr sz="2800">
          <a:solidFill>
            <a:schemeClr val="bg1"/>
          </a:solidFill>
          <a:latin typeface="Segoe Condensed Bold" charset="0"/>
          <a:ea typeface="ＭＳ Ｐゴシック" pitchFamily="34" charset="-128"/>
          <a:cs typeface="ＭＳ Ｐゴシック"/>
        </a:defRPr>
      </a:lvl3pPr>
      <a:lvl4pPr algn="l" rtl="0" eaLnBrk="0" fontAlgn="base" hangingPunct="0">
        <a:spcBef>
          <a:spcPct val="0"/>
        </a:spcBef>
        <a:spcAft>
          <a:spcPct val="0"/>
        </a:spcAft>
        <a:defRPr sz="2800">
          <a:solidFill>
            <a:schemeClr val="bg1"/>
          </a:solidFill>
          <a:latin typeface="Segoe Condensed Bold" charset="0"/>
          <a:ea typeface="ＭＳ Ｐゴシック" pitchFamily="34" charset="-128"/>
          <a:cs typeface="ＭＳ Ｐゴシック"/>
        </a:defRPr>
      </a:lvl4pPr>
      <a:lvl5pPr algn="l" rtl="0" eaLnBrk="0" fontAlgn="base" hangingPunct="0">
        <a:spcBef>
          <a:spcPct val="0"/>
        </a:spcBef>
        <a:spcAft>
          <a:spcPct val="0"/>
        </a:spcAft>
        <a:defRPr sz="2800">
          <a:solidFill>
            <a:schemeClr val="bg1"/>
          </a:solidFill>
          <a:latin typeface="Segoe Condensed Bold" charset="0"/>
          <a:ea typeface="ＭＳ Ｐゴシック" pitchFamily="34" charset="-128"/>
          <a:cs typeface="ＭＳ Ｐゴシック"/>
        </a:defRPr>
      </a:lvl5pPr>
      <a:lvl6pPr marL="457200" algn="l" rtl="0" fontAlgn="base">
        <a:spcBef>
          <a:spcPct val="0"/>
        </a:spcBef>
        <a:spcAft>
          <a:spcPct val="0"/>
        </a:spcAft>
        <a:defRPr sz="2800">
          <a:solidFill>
            <a:schemeClr val="bg1"/>
          </a:solidFill>
          <a:latin typeface="Segoe Condensed Bold" charset="0"/>
          <a:ea typeface="ＭＳ Ｐゴシック" pitchFamily="34" charset="-128"/>
        </a:defRPr>
      </a:lvl6pPr>
      <a:lvl7pPr marL="914400" algn="l" rtl="0" fontAlgn="base">
        <a:spcBef>
          <a:spcPct val="0"/>
        </a:spcBef>
        <a:spcAft>
          <a:spcPct val="0"/>
        </a:spcAft>
        <a:defRPr sz="2800">
          <a:solidFill>
            <a:schemeClr val="bg1"/>
          </a:solidFill>
          <a:latin typeface="Segoe Condensed Bold" charset="0"/>
          <a:ea typeface="ＭＳ Ｐゴシック" pitchFamily="34" charset="-128"/>
        </a:defRPr>
      </a:lvl7pPr>
      <a:lvl8pPr marL="1371600" algn="l" rtl="0" fontAlgn="base">
        <a:spcBef>
          <a:spcPct val="0"/>
        </a:spcBef>
        <a:spcAft>
          <a:spcPct val="0"/>
        </a:spcAft>
        <a:defRPr sz="2800">
          <a:solidFill>
            <a:schemeClr val="bg1"/>
          </a:solidFill>
          <a:latin typeface="Segoe Condensed Bold" charset="0"/>
          <a:ea typeface="ＭＳ Ｐゴシック" pitchFamily="34" charset="-128"/>
        </a:defRPr>
      </a:lvl8pPr>
      <a:lvl9pPr marL="1828800" algn="l" rtl="0" fontAlgn="base">
        <a:spcBef>
          <a:spcPct val="0"/>
        </a:spcBef>
        <a:spcAft>
          <a:spcPct val="0"/>
        </a:spcAft>
        <a:defRPr sz="2800">
          <a:solidFill>
            <a:schemeClr val="bg1"/>
          </a:solidFill>
          <a:latin typeface="Segoe Condensed Bold"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Segoe Semibold" charset="0"/>
          <a:ea typeface="+mn-ea"/>
          <a:cs typeface="Segoe Semibold" charset="0"/>
        </a:defRPr>
      </a:lvl1pPr>
      <a:lvl2pPr marL="742950" indent="-285750" algn="l" rtl="0" eaLnBrk="0" fontAlgn="base" hangingPunct="0">
        <a:spcBef>
          <a:spcPct val="20000"/>
        </a:spcBef>
        <a:spcAft>
          <a:spcPct val="0"/>
        </a:spcAft>
        <a:buChar char="–"/>
        <a:defRPr sz="2800">
          <a:solidFill>
            <a:schemeClr val="tx1"/>
          </a:solidFill>
          <a:latin typeface="Segoe Semibold" charset="0"/>
          <a:ea typeface="+mn-ea"/>
          <a:cs typeface="Segoe Semibold" charset="0"/>
        </a:defRPr>
      </a:lvl2pPr>
      <a:lvl3pPr marL="1143000" indent="-228600" algn="l" rtl="0" eaLnBrk="0" fontAlgn="base" hangingPunct="0">
        <a:spcBef>
          <a:spcPct val="20000"/>
        </a:spcBef>
        <a:spcAft>
          <a:spcPct val="0"/>
        </a:spcAft>
        <a:buChar char="•"/>
        <a:defRPr sz="2400">
          <a:solidFill>
            <a:schemeClr val="tx1"/>
          </a:solidFill>
          <a:latin typeface="Segoe Semibold" charset="0"/>
          <a:ea typeface="+mn-ea"/>
          <a:cs typeface="Segoe Semibold" charset="0"/>
        </a:defRPr>
      </a:lvl3pPr>
      <a:lvl4pPr marL="1600200" indent="-228600" algn="l" rtl="0" eaLnBrk="0" fontAlgn="base" hangingPunct="0">
        <a:spcBef>
          <a:spcPct val="20000"/>
        </a:spcBef>
        <a:spcAft>
          <a:spcPct val="0"/>
        </a:spcAft>
        <a:buChar char="–"/>
        <a:defRPr sz="2000">
          <a:solidFill>
            <a:schemeClr val="tx1"/>
          </a:solidFill>
          <a:latin typeface="Segoe Semibold" charset="0"/>
          <a:ea typeface="+mn-ea"/>
          <a:cs typeface="Segoe Semibold" charset="0"/>
        </a:defRPr>
      </a:lvl4pPr>
      <a:lvl5pPr marL="2057400" indent="-228600" algn="l" rtl="0" eaLnBrk="0" fontAlgn="base" hangingPunct="0">
        <a:spcBef>
          <a:spcPct val="20000"/>
        </a:spcBef>
        <a:spcAft>
          <a:spcPct val="0"/>
        </a:spcAft>
        <a:buChar char="»"/>
        <a:defRPr sz="2000">
          <a:solidFill>
            <a:schemeClr val="tx1"/>
          </a:solidFill>
          <a:latin typeface="Segoe Semibold" charset="0"/>
          <a:ea typeface="+mn-ea"/>
          <a:cs typeface="Segoe Semibold"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idominio.com/Proveedores/ObtenerTodos/" TargetMode="External"/><Relationship Id="rId7" Type="http://schemas.openxmlformats.org/officeDocument/2006/relationships/hyperlink" Target="http://www.somedomain.com/Customers/GetCustomerByName/Doe/Joh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midominio.com/Proveedores/GetAll" TargetMode="External"/><Relationship Id="rId5" Type="http://schemas.openxmlformats.org/officeDocument/2006/relationships/hyperlink" Target="http://www.somedomain.com/Customers/GetAll" TargetMode="External"/><Relationship Id="rId4" Type="http://schemas.openxmlformats.org/officeDocument/2006/relationships/hyperlink" Target="http://www.somedomain.com/Customers/GetCustomer/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blogs.msdn.com/cesardelatorre/" TargetMode="External"/><Relationship Id="rId4" Type="http://schemas.openxmlformats.org/officeDocument/2006/relationships/hyperlink" Target="mailto:josemurl@microsof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wmf"/><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wmf"/><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2" descr="title_days"/>
          <p:cNvPicPr>
            <a:picLocks noChangeAspect="1" noChangeArrowheads="1"/>
          </p:cNvPicPr>
          <p:nvPr/>
        </p:nvPicPr>
        <p:blipFill>
          <a:blip r:embed="rId3"/>
          <a:srcRect/>
          <a:stretch>
            <a:fillRect/>
          </a:stretch>
        </p:blipFill>
        <p:spPr bwMode="auto">
          <a:xfrm>
            <a:off x="-17463" y="-17463"/>
            <a:ext cx="9177338" cy="6883401"/>
          </a:xfrm>
          <a:prstGeom prst="rect">
            <a:avLst/>
          </a:prstGeom>
          <a:noFill/>
          <a:ln w="9525">
            <a:noFill/>
            <a:miter lim="800000"/>
            <a:headEnd/>
            <a:tailEnd/>
          </a:ln>
        </p:spPr>
      </p:pic>
      <p:sp>
        <p:nvSpPr>
          <p:cNvPr id="12290" name="Rectangle 5"/>
          <p:cNvSpPr>
            <a:spLocks noChangeArrowheads="1"/>
          </p:cNvSpPr>
          <p:nvPr/>
        </p:nvSpPr>
        <p:spPr bwMode="auto">
          <a:xfrm>
            <a:off x="76200" y="4648200"/>
            <a:ext cx="9067800" cy="685800"/>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000" b="1" dirty="0" err="1" smtClean="0">
                <a:ln w="11430"/>
                <a:solidFill>
                  <a:srgbClr val="FFC000"/>
                </a:solidFill>
                <a:effectLst>
                  <a:outerShdw blurRad="50800" dist="39000" dir="5460000" algn="tl">
                    <a:srgbClr val="000000">
                      <a:alpha val="38000"/>
                    </a:srgbClr>
                  </a:outerShdw>
                </a:effectLst>
                <a:latin typeface="Segoe Semibold"/>
                <a:ea typeface="Segoe Semibold"/>
                <a:cs typeface="Segoe Semibold"/>
              </a:rPr>
              <a:t>Service</a:t>
            </a:r>
            <a:r>
              <a:rPr lang="es-ES" sz="3000" b="1" dirty="0" smtClean="0">
                <a:ln w="11430"/>
                <a:solidFill>
                  <a:srgbClr val="FFC000"/>
                </a:solidFill>
                <a:effectLst>
                  <a:outerShdw blurRad="50800" dist="39000" dir="5460000" algn="tl">
                    <a:srgbClr val="000000">
                      <a:alpha val="38000"/>
                    </a:srgbClr>
                  </a:outerShdw>
                </a:effectLst>
                <a:latin typeface="Segoe Semibold"/>
                <a:ea typeface="Segoe Semibold"/>
                <a:cs typeface="Segoe Semibold"/>
              </a:rPr>
              <a:t> </a:t>
            </a:r>
            <a:r>
              <a:rPr lang="es-ES" sz="3000" b="1" dirty="0" err="1" smtClean="0">
                <a:ln w="11430"/>
                <a:solidFill>
                  <a:srgbClr val="FFC000"/>
                </a:solidFill>
                <a:effectLst>
                  <a:outerShdw blurRad="50800" dist="39000" dir="5460000" algn="tl">
                    <a:srgbClr val="000000">
                      <a:alpha val="38000"/>
                    </a:srgbClr>
                  </a:outerShdw>
                </a:effectLst>
                <a:latin typeface="Segoe Semibold"/>
                <a:ea typeface="Segoe Semibold"/>
                <a:cs typeface="Segoe Semibold"/>
              </a:rPr>
              <a:t>Oriented</a:t>
            </a:r>
            <a:r>
              <a:rPr lang="es-ES" sz="3000" b="1" dirty="0" smtClean="0">
                <a:ln w="11430"/>
                <a:solidFill>
                  <a:srgbClr val="FFC000"/>
                </a:solidFill>
                <a:effectLst>
                  <a:outerShdw blurRad="50800" dist="39000" dir="5460000" algn="tl">
                    <a:srgbClr val="000000">
                      <a:alpha val="38000"/>
                    </a:srgbClr>
                  </a:outerShdw>
                </a:effectLst>
                <a:latin typeface="Segoe Semibold"/>
                <a:ea typeface="Segoe Semibold"/>
                <a:cs typeface="Segoe Semibold"/>
              </a:rPr>
              <a:t> </a:t>
            </a:r>
            <a:r>
              <a:rPr lang="es-ES" sz="3000" b="1" dirty="0" err="1" smtClean="0">
                <a:ln w="11430"/>
                <a:solidFill>
                  <a:srgbClr val="FFC000"/>
                </a:solidFill>
                <a:effectLst>
                  <a:outerShdw blurRad="50800" dist="39000" dir="5460000" algn="tl">
                    <a:srgbClr val="000000">
                      <a:alpha val="38000"/>
                    </a:srgbClr>
                  </a:outerShdw>
                </a:effectLst>
                <a:latin typeface="Segoe Semibold"/>
                <a:ea typeface="Segoe Semibold"/>
                <a:cs typeface="Segoe Semibold"/>
              </a:rPr>
              <a:t>Architecture</a:t>
            </a:r>
            <a:r>
              <a:rPr lang="es-ES" sz="3000" b="1" dirty="0" smtClean="0">
                <a:ln w="11430"/>
                <a:solidFill>
                  <a:srgbClr val="FFC000"/>
                </a:solidFill>
                <a:effectLst>
                  <a:outerShdw blurRad="50800" dist="39000" dir="5460000" algn="tl">
                    <a:srgbClr val="000000">
                      <a:alpha val="38000"/>
                    </a:srgbClr>
                  </a:outerShdw>
                </a:effectLst>
                <a:latin typeface="Segoe Semibold"/>
                <a:ea typeface="Segoe Semibold"/>
                <a:cs typeface="Segoe Semibold"/>
              </a:rPr>
              <a:t> (SOA) en .NET 3.5</a:t>
            </a:r>
            <a:endParaRPr lang="es-ES" sz="3000" b="1" dirty="0">
              <a:ln w="11430"/>
              <a:solidFill>
                <a:srgbClr val="FFC000"/>
              </a:solidFill>
              <a:effectLst>
                <a:outerShdw blurRad="50800" dist="39000" dir="5460000" algn="tl">
                  <a:srgbClr val="000000">
                    <a:alpha val="38000"/>
                  </a:srgbClr>
                </a:outerShdw>
              </a:effectLst>
              <a:latin typeface="Segoe Semibold"/>
              <a:ea typeface="Segoe Semibold"/>
              <a:cs typeface="Segoe Semibold"/>
            </a:endParaRPr>
          </a:p>
        </p:txBody>
      </p:sp>
      <p:sp>
        <p:nvSpPr>
          <p:cNvPr id="5" name="Text Box 7"/>
          <p:cNvSpPr txBox="1">
            <a:spLocks noChangeArrowheads="1"/>
          </p:cNvSpPr>
          <p:nvPr/>
        </p:nvSpPr>
        <p:spPr bwMode="auto">
          <a:xfrm>
            <a:off x="0" y="5354360"/>
            <a:ext cx="6781800" cy="1046440"/>
          </a:xfrm>
          <a:prstGeom prst="rect">
            <a:avLst/>
          </a:prstGeom>
          <a:noFill/>
          <a:ln w="9525">
            <a:noFill/>
            <a:miter lim="800000"/>
            <a:headEnd/>
            <a:tailEnd/>
          </a:ln>
        </p:spPr>
        <p:txBody>
          <a:bodyPr>
            <a:spAutoFit/>
          </a:bodyPr>
          <a:lstStyle/>
          <a:p>
            <a:pPr eaLnBrk="0" hangingPunct="0">
              <a:lnSpc>
                <a:spcPct val="70000"/>
              </a:lnSpc>
              <a:spcBef>
                <a:spcPct val="50000"/>
              </a:spcBef>
            </a:pPr>
            <a:r>
              <a:rPr lang="es-ES" sz="2000" b="1" dirty="0" smtClean="0">
                <a:latin typeface="Segoe Semibold"/>
                <a:ea typeface="Segoe Semibold"/>
                <a:cs typeface="Segoe Semibold"/>
              </a:rPr>
              <a:t>César de la Torre- cesardl@microsoft.com– </a:t>
            </a:r>
          </a:p>
          <a:p>
            <a:pPr eaLnBrk="0" hangingPunct="0">
              <a:lnSpc>
                <a:spcPct val="70000"/>
              </a:lnSpc>
              <a:spcBef>
                <a:spcPct val="50000"/>
              </a:spcBef>
            </a:pPr>
            <a:r>
              <a:rPr lang="es-ES" sz="2000" b="1" dirty="0" smtClean="0">
                <a:latin typeface="Segoe Semibold"/>
                <a:ea typeface="Segoe Semibold"/>
                <a:cs typeface="Segoe Semibold"/>
              </a:rPr>
              <a:t>http://blogs.msdn.com/cesardllatorre</a:t>
            </a:r>
            <a:endParaRPr lang="es-ES" sz="2000" b="1" dirty="0">
              <a:latin typeface="Segoe Semibold"/>
              <a:ea typeface="Segoe Semibold"/>
              <a:cs typeface="Segoe Semibold"/>
            </a:endParaRPr>
          </a:p>
          <a:p>
            <a:pPr eaLnBrk="0" hangingPunct="0">
              <a:lnSpc>
                <a:spcPct val="70000"/>
              </a:lnSpc>
              <a:spcBef>
                <a:spcPct val="50000"/>
              </a:spcBef>
            </a:pPr>
            <a:r>
              <a:rPr lang="es-ES" sz="2000" dirty="0" smtClean="0">
                <a:latin typeface="Segoe Semibold"/>
                <a:ea typeface="Segoe Semibold"/>
                <a:cs typeface="Segoe Semibold"/>
              </a:rPr>
              <a:t>ISV </a:t>
            </a:r>
            <a:r>
              <a:rPr lang="es-ES" sz="2000" dirty="0" err="1" smtClean="0">
                <a:latin typeface="Segoe Semibold"/>
                <a:ea typeface="Segoe Semibold"/>
                <a:cs typeface="Segoe Semibold"/>
              </a:rPr>
              <a:t>Developer</a:t>
            </a:r>
            <a:r>
              <a:rPr lang="es-ES" sz="2000" dirty="0" smtClean="0">
                <a:latin typeface="Segoe Semibold"/>
                <a:ea typeface="Segoe Semibold"/>
                <a:cs typeface="Segoe Semibold"/>
              </a:rPr>
              <a:t> </a:t>
            </a:r>
            <a:r>
              <a:rPr lang="es-ES" sz="2000" dirty="0" err="1" smtClean="0">
                <a:latin typeface="Segoe Semibold"/>
                <a:ea typeface="Segoe Semibold"/>
                <a:cs typeface="Segoe Semibold"/>
              </a:rPr>
              <a:t>Advisor</a:t>
            </a:r>
            <a:endParaRPr lang="es-ES" sz="2000" dirty="0">
              <a:latin typeface="Segoe Semibold"/>
              <a:ea typeface="Segoe Semibold"/>
              <a:cs typeface="Segoe Semibold"/>
            </a:endParaRPr>
          </a:p>
        </p:txBody>
      </p:sp>
      <p:sp>
        <p:nvSpPr>
          <p:cNvPr id="6" name="Text Box 7"/>
          <p:cNvSpPr txBox="1">
            <a:spLocks noChangeArrowheads="1"/>
          </p:cNvSpPr>
          <p:nvPr/>
        </p:nvSpPr>
        <p:spPr bwMode="auto">
          <a:xfrm>
            <a:off x="0" y="6505915"/>
            <a:ext cx="6781800" cy="312330"/>
          </a:xfrm>
          <a:prstGeom prst="rect">
            <a:avLst/>
          </a:prstGeom>
          <a:noFill/>
          <a:ln w="9525">
            <a:noFill/>
            <a:miter lim="800000"/>
            <a:headEnd/>
            <a:tailEnd/>
          </a:ln>
        </p:spPr>
        <p:txBody>
          <a:bodyPr>
            <a:spAutoFit/>
          </a:bodyPr>
          <a:lstStyle/>
          <a:p>
            <a:pPr eaLnBrk="0" hangingPunct="0">
              <a:lnSpc>
                <a:spcPct val="70000"/>
              </a:lnSpc>
              <a:spcBef>
                <a:spcPct val="50000"/>
              </a:spcBef>
            </a:pPr>
            <a:r>
              <a:rPr lang="es-ES" sz="2000" dirty="0" smtClean="0">
                <a:solidFill>
                  <a:srgbClr val="FFC000"/>
                </a:solidFill>
                <a:latin typeface="Segoe Semibold"/>
                <a:ea typeface="Segoe Semibold"/>
                <a:cs typeface="Segoe Semibold"/>
              </a:rPr>
              <a:t>División </a:t>
            </a:r>
            <a:r>
              <a:rPr lang="es-ES" sz="2000" dirty="0">
                <a:solidFill>
                  <a:srgbClr val="FFC000"/>
                </a:solidFill>
                <a:latin typeface="Segoe Semibold"/>
                <a:ea typeface="Segoe Semibold"/>
                <a:cs typeface="Segoe Semibold"/>
              </a:rPr>
              <a:t>de Desarrollo y Plataforma – Microsoft Spain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772400" cy="914400"/>
          </a:xfrm>
        </p:spPr>
        <p:txBody>
          <a:bodyPr/>
          <a:lstStyle/>
          <a:p>
            <a:r>
              <a:rPr smtClean="0"/>
              <a:t>REST </a:t>
            </a:r>
            <a:r>
              <a:rPr lang="en-US" dirty="0" smtClean="0"/>
              <a:t>(“</a:t>
            </a:r>
            <a:r>
              <a:rPr lang="en-US" i="1" dirty="0" smtClean="0"/>
              <a:t>Web Programming</a:t>
            </a:r>
            <a:r>
              <a:rPr lang="en-US" dirty="0" smtClean="0"/>
              <a:t>”)</a:t>
            </a:r>
            <a:endParaRPr lang="en-US" dirty="0"/>
          </a:p>
        </p:txBody>
      </p:sp>
      <p:sp>
        <p:nvSpPr>
          <p:cNvPr id="3" name="Text Placeholder 2"/>
          <p:cNvSpPr>
            <a:spLocks noGrp="1"/>
          </p:cNvSpPr>
          <p:nvPr>
            <p:ph idx="1"/>
          </p:nvPr>
        </p:nvSpPr>
        <p:spPr>
          <a:xfrm>
            <a:off x="685800" y="1752600"/>
            <a:ext cx="8229600" cy="4343400"/>
          </a:xfrm>
        </p:spPr>
        <p:txBody>
          <a:bodyPr>
            <a:normAutofit/>
          </a:bodyPr>
          <a:lstStyle/>
          <a:p>
            <a:r>
              <a:rPr lang="en-US" dirty="0" smtClean="0"/>
              <a:t>REST </a:t>
            </a:r>
            <a:r>
              <a:rPr lang="en-US" dirty="0" err="1" smtClean="0"/>
              <a:t>es</a:t>
            </a:r>
            <a:r>
              <a:rPr lang="en-US" dirty="0" smtClean="0"/>
              <a:t> la base </a:t>
            </a:r>
            <a:r>
              <a:rPr lang="en-US" dirty="0" err="1" smtClean="0"/>
              <a:t>para</a:t>
            </a:r>
            <a:r>
              <a:rPr lang="en-US" dirty="0" smtClean="0"/>
              <a:t>:</a:t>
            </a:r>
          </a:p>
          <a:p>
            <a:pPr lvl="1"/>
            <a:r>
              <a:rPr lang="en-US" dirty="0" err="1" smtClean="0"/>
              <a:t>Servicios</a:t>
            </a:r>
            <a:r>
              <a:rPr lang="en-US" dirty="0" smtClean="0"/>
              <a:t> WCF-JSON </a:t>
            </a:r>
            <a:r>
              <a:rPr lang="en-US" dirty="0" err="1" smtClean="0"/>
              <a:t>para</a:t>
            </a:r>
            <a:r>
              <a:rPr lang="en-US" dirty="0" smtClean="0"/>
              <a:t> AJAX</a:t>
            </a:r>
          </a:p>
          <a:p>
            <a:pPr lvl="1"/>
            <a:r>
              <a:rPr lang="en-US" dirty="0" smtClean="0"/>
              <a:t>WCF Syndication </a:t>
            </a:r>
            <a:r>
              <a:rPr lang="en-US" dirty="0" err="1" smtClean="0"/>
              <a:t>para</a:t>
            </a:r>
            <a:r>
              <a:rPr lang="en-US" dirty="0" smtClean="0"/>
              <a:t> RSS</a:t>
            </a:r>
          </a:p>
          <a:p>
            <a:pPr lvl="1"/>
            <a:r>
              <a:rPr lang="en-US" dirty="0" err="1" smtClean="0"/>
              <a:t>Otras</a:t>
            </a:r>
            <a:r>
              <a:rPr lang="en-US" dirty="0" smtClean="0"/>
              <a:t> </a:t>
            </a:r>
            <a:r>
              <a:rPr lang="en-US" dirty="0" err="1" smtClean="0"/>
              <a:t>tipologías</a:t>
            </a:r>
            <a:r>
              <a:rPr lang="en-US" dirty="0" smtClean="0"/>
              <a:t> </a:t>
            </a:r>
            <a:r>
              <a:rPr lang="en-US" dirty="0" err="1" smtClean="0"/>
              <a:t>estándares</a:t>
            </a:r>
            <a:r>
              <a:rPr lang="en-US" dirty="0" smtClean="0"/>
              <a:t> en Internet</a:t>
            </a:r>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772400" cy="914400"/>
          </a:xfrm>
        </p:spPr>
        <p:txBody>
          <a:bodyPr/>
          <a:lstStyle/>
          <a:p>
            <a:r>
              <a:rPr smtClean="0"/>
              <a:t>REST </a:t>
            </a:r>
            <a:r>
              <a:rPr lang="en-US" dirty="0" smtClean="0"/>
              <a:t>(“</a:t>
            </a:r>
            <a:r>
              <a:rPr lang="en-US" i="1" dirty="0" smtClean="0"/>
              <a:t>Web Programming</a:t>
            </a:r>
            <a:r>
              <a:rPr lang="en-US" dirty="0" smtClean="0"/>
              <a:t>”)</a:t>
            </a:r>
            <a:endParaRPr lang="en-US" dirty="0"/>
          </a:p>
        </p:txBody>
      </p:sp>
      <p:sp>
        <p:nvSpPr>
          <p:cNvPr id="3" name="Text Placeholder 2"/>
          <p:cNvSpPr>
            <a:spLocks noGrp="1"/>
          </p:cNvSpPr>
          <p:nvPr>
            <p:ph idx="1"/>
          </p:nvPr>
        </p:nvSpPr>
        <p:spPr>
          <a:xfrm>
            <a:off x="533400" y="990600"/>
            <a:ext cx="8229600" cy="5715000"/>
          </a:xfrm>
        </p:spPr>
        <p:txBody>
          <a:bodyPr>
            <a:normAutofit/>
          </a:bodyPr>
          <a:lstStyle/>
          <a:p>
            <a:r>
              <a:rPr lang="en-US" dirty="0" smtClean="0"/>
              <a:t>La URI </a:t>
            </a:r>
            <a:r>
              <a:rPr lang="en-US" dirty="0" err="1" smtClean="0"/>
              <a:t>es</a:t>
            </a:r>
            <a:r>
              <a:rPr lang="en-US" dirty="0" smtClean="0"/>
              <a:t> lo </a:t>
            </a:r>
            <a:r>
              <a:rPr lang="en-US" dirty="0" err="1" smtClean="0"/>
              <a:t>importante</a:t>
            </a:r>
            <a:r>
              <a:rPr lang="en-US" dirty="0" smtClean="0"/>
              <a:t> en REST</a:t>
            </a:r>
          </a:p>
          <a:p>
            <a:pPr lvl="1"/>
            <a:r>
              <a:rPr lang="en-US" dirty="0" smtClean="0"/>
              <a:t>Los </a:t>
            </a:r>
            <a:r>
              <a:rPr lang="en-US" dirty="0" err="1" smtClean="0"/>
              <a:t>segmentos</a:t>
            </a:r>
            <a:r>
              <a:rPr lang="en-US" dirty="0" smtClean="0"/>
              <a:t> se </a:t>
            </a:r>
            <a:r>
              <a:rPr lang="en-US" dirty="0" err="1" smtClean="0"/>
              <a:t>mapean</a:t>
            </a:r>
            <a:r>
              <a:rPr lang="en-US" dirty="0" smtClean="0"/>
              <a:t> a </a:t>
            </a:r>
            <a:r>
              <a:rPr lang="en-US" dirty="0" err="1" smtClean="0"/>
              <a:t>semánticas</a:t>
            </a:r>
            <a:r>
              <a:rPr lang="en-US" dirty="0" smtClean="0"/>
              <a:t> de </a:t>
            </a:r>
            <a:r>
              <a:rPr lang="en-US" dirty="0" err="1" smtClean="0"/>
              <a:t>dominio</a:t>
            </a:r>
            <a:endParaRPr lang="en-US" dirty="0" smtClean="0"/>
          </a:p>
          <a:p>
            <a:pPr lvl="2"/>
            <a:r>
              <a:rPr lang="en-US" sz="1800" dirty="0" smtClean="0">
                <a:hlinkClick r:id="rId3"/>
              </a:rPr>
              <a:t>http://www.midominio.com/Proveedores/ObtenerTodos/</a:t>
            </a:r>
            <a:endParaRPr lang="en-US" sz="1800" dirty="0" smtClean="0"/>
          </a:p>
          <a:p>
            <a:pPr lvl="2"/>
            <a:r>
              <a:rPr lang="en-US" sz="1800" dirty="0" smtClean="0">
                <a:hlinkClick r:id="rId4"/>
              </a:rPr>
              <a:t>http://www.</a:t>
            </a:r>
            <a:r>
              <a:rPr lang="en-US" sz="1800" dirty="0" smtClean="0">
                <a:hlinkClick r:id="rId5"/>
              </a:rPr>
              <a:t> midominio</a:t>
            </a:r>
            <a:r>
              <a:rPr lang="en-US" sz="1800" dirty="0" smtClean="0">
                <a:hlinkClick r:id="rId4"/>
              </a:rPr>
              <a:t>.com/</a:t>
            </a:r>
            <a:r>
              <a:rPr lang="en-US" sz="1800" dirty="0" err="1" smtClean="0">
                <a:hlinkClick r:id="rId6"/>
              </a:rPr>
              <a:t>Proveedores</a:t>
            </a:r>
            <a:r>
              <a:rPr lang="en-US" sz="1800" dirty="0" smtClean="0">
                <a:hlinkClick r:id="rId4"/>
              </a:rPr>
              <a:t>/</a:t>
            </a:r>
            <a:r>
              <a:rPr lang="en-US" sz="1800" dirty="0" err="1" smtClean="0">
                <a:hlinkClick r:id="rId4"/>
              </a:rPr>
              <a:t>ObtenerProveedor</a:t>
            </a:r>
            <a:r>
              <a:rPr lang="en-US" sz="1800" dirty="0" smtClean="0">
                <a:hlinkClick r:id="rId4"/>
              </a:rPr>
              <a:t>/1</a:t>
            </a:r>
            <a:endParaRPr lang="en-US" sz="1800" dirty="0" smtClean="0"/>
          </a:p>
          <a:p>
            <a:pPr lvl="2"/>
            <a:r>
              <a:rPr lang="en-US" sz="1800" dirty="0" smtClean="0">
                <a:hlinkClick r:id="rId7"/>
              </a:rPr>
              <a:t>http://www.</a:t>
            </a:r>
            <a:r>
              <a:rPr lang="en-US" sz="1800" dirty="0" smtClean="0">
                <a:hlinkClick r:id="rId5"/>
              </a:rPr>
              <a:t>midominio</a:t>
            </a:r>
            <a:r>
              <a:rPr lang="en-US" sz="1800" dirty="0" smtClean="0">
                <a:hlinkClick r:id="rId7"/>
              </a:rPr>
              <a:t>.com/</a:t>
            </a:r>
            <a:r>
              <a:rPr lang="en-US" sz="1800" dirty="0" smtClean="0">
                <a:hlinkClick r:id="rId6"/>
              </a:rPr>
              <a:t>Proveedores</a:t>
            </a:r>
            <a:r>
              <a:rPr lang="en-US" sz="1800" dirty="0" smtClean="0">
                <a:hlinkClick r:id="rId7"/>
              </a:rPr>
              <a:t>/ObtenerProveedorPorNombre/Ramirez/Jose</a:t>
            </a:r>
            <a:endParaRPr lang="en-US" dirty="0" smtClean="0"/>
          </a:p>
          <a:p>
            <a:r>
              <a:rPr lang="en-US" dirty="0" smtClean="0"/>
              <a:t>HTTP GET </a:t>
            </a:r>
            <a:r>
              <a:rPr lang="en-US" dirty="0" err="1" smtClean="0"/>
              <a:t>es</a:t>
            </a:r>
            <a:r>
              <a:rPr lang="en-US" dirty="0" smtClean="0"/>
              <a:t> ‘especial’</a:t>
            </a:r>
          </a:p>
          <a:p>
            <a:pPr lvl="1"/>
            <a:r>
              <a:rPr lang="en-US" dirty="0" smtClean="0"/>
              <a:t>GET </a:t>
            </a:r>
            <a:r>
              <a:rPr lang="en-US" dirty="0" err="1" smtClean="0"/>
              <a:t>es</a:t>
            </a:r>
            <a:r>
              <a:rPr lang="en-US" dirty="0" smtClean="0"/>
              <a:t> lo </a:t>
            </a:r>
            <a:r>
              <a:rPr lang="en-US" dirty="0" err="1" smtClean="0"/>
              <a:t>mas</a:t>
            </a:r>
            <a:r>
              <a:rPr lang="en-US" dirty="0" smtClean="0"/>
              <a:t> </a:t>
            </a:r>
            <a:r>
              <a:rPr lang="en-US" dirty="0" err="1" smtClean="0"/>
              <a:t>importante</a:t>
            </a:r>
            <a:r>
              <a:rPr lang="en-US" dirty="0" smtClean="0"/>
              <a:t> (</a:t>
            </a:r>
            <a:r>
              <a:rPr lang="en-US" dirty="0" err="1" smtClean="0"/>
              <a:t>Miralo</a:t>
            </a:r>
            <a:r>
              <a:rPr lang="en-US" dirty="0" smtClean="0"/>
              <a:t> </a:t>
            </a:r>
            <a:r>
              <a:rPr lang="en-US" dirty="0" err="1" smtClean="0"/>
              <a:t>arriba</a:t>
            </a:r>
            <a:r>
              <a:rPr lang="en-US" dirty="0" smtClean="0"/>
              <a:t> </a:t>
            </a:r>
            <a:r>
              <a:rPr lang="en-US" dirty="0" smtClean="0">
                <a:sym typeface="Wingdings" pitchFamily="2" charset="2"/>
              </a:rPr>
              <a:t></a:t>
            </a:r>
            <a:r>
              <a:rPr lang="en-US" dirty="0" smtClean="0"/>
              <a:t>)</a:t>
            </a:r>
          </a:p>
          <a:p>
            <a:pPr lvl="1"/>
            <a:r>
              <a:rPr lang="en-US" dirty="0" smtClean="0"/>
              <a:t>PUT / POST / DELETE </a:t>
            </a:r>
            <a:r>
              <a:rPr lang="en-US" dirty="0" err="1" smtClean="0"/>
              <a:t>hacen</a:t>
            </a:r>
            <a:r>
              <a:rPr lang="en-US" dirty="0" smtClean="0"/>
              <a:t> </a:t>
            </a:r>
            <a:r>
              <a:rPr lang="en-US" dirty="0" err="1" smtClean="0"/>
              <a:t>otras</a:t>
            </a:r>
            <a:r>
              <a:rPr lang="en-US" dirty="0" smtClean="0"/>
              <a:t> </a:t>
            </a:r>
            <a:r>
              <a:rPr lang="en-US" dirty="0" err="1" smtClean="0"/>
              <a:t>acciones</a:t>
            </a:r>
            <a:endParaRPr lang="en-US" dirty="0" smtClean="0"/>
          </a:p>
          <a:p>
            <a:r>
              <a:rPr lang="en-US" dirty="0" smtClean="0"/>
              <a:t>El </a:t>
            </a:r>
            <a:r>
              <a:rPr lang="en-US" i="1" dirty="0" smtClean="0"/>
              <a:t>Content-type</a:t>
            </a:r>
            <a:r>
              <a:rPr lang="en-US" dirty="0" smtClean="0"/>
              <a:t> </a:t>
            </a:r>
            <a:r>
              <a:rPr lang="en-US" b="1" i="1" u="sng" dirty="0" err="1" smtClean="0"/>
              <a:t>es</a:t>
            </a:r>
            <a:r>
              <a:rPr lang="en-US" dirty="0" smtClean="0"/>
              <a:t> el </a:t>
            </a:r>
            <a:r>
              <a:rPr lang="en-US" dirty="0" err="1" smtClean="0"/>
              <a:t>modelo</a:t>
            </a:r>
            <a:r>
              <a:rPr lang="en-US" dirty="0" smtClean="0"/>
              <a:t> de </a:t>
            </a:r>
            <a:r>
              <a:rPr lang="en-US" dirty="0" err="1" smtClean="0"/>
              <a:t>objetos</a:t>
            </a:r>
            <a:endParaRPr lang="en-US" dirty="0" smtClean="0"/>
          </a:p>
          <a:p>
            <a:pPr lvl="1"/>
            <a:r>
              <a:rPr lang="en-US" dirty="0" smtClean="0"/>
              <a:t>XML, JSON, </a:t>
            </a:r>
            <a:r>
              <a:rPr lang="en-US" dirty="0" err="1" smtClean="0"/>
              <a:t>Imagen</a:t>
            </a:r>
            <a:r>
              <a:rPr lang="en-US" dirty="0" smtClean="0"/>
              <a:t>, etc.</a:t>
            </a:r>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WCF y AJAX</a:t>
            </a:r>
            <a:endParaRPr lang="en-US" dirty="0"/>
          </a:p>
        </p:txBody>
      </p:sp>
      <p:sp>
        <p:nvSpPr>
          <p:cNvPr id="3" name="Content Placeholder 2"/>
          <p:cNvSpPr>
            <a:spLocks noGrp="1"/>
          </p:cNvSpPr>
          <p:nvPr>
            <p:ph idx="1"/>
          </p:nvPr>
        </p:nvSpPr>
        <p:spPr>
          <a:xfrm>
            <a:off x="152400" y="1371600"/>
            <a:ext cx="8839200" cy="5181600"/>
          </a:xfrm>
        </p:spPr>
        <p:txBody>
          <a:bodyPr/>
          <a:lstStyle/>
          <a:p>
            <a:r>
              <a:rPr lang="en-US" sz="2600" dirty="0" err="1" smtClean="0"/>
              <a:t>Basado</a:t>
            </a:r>
            <a:r>
              <a:rPr lang="en-US" sz="2600" dirty="0" smtClean="0"/>
              <a:t> en REST</a:t>
            </a:r>
          </a:p>
          <a:p>
            <a:pPr lvl="1"/>
            <a:r>
              <a:rPr lang="en-US" sz="2400" dirty="0" err="1" smtClean="0"/>
              <a:t>Usar</a:t>
            </a:r>
            <a:r>
              <a:rPr lang="en-US" sz="2400" dirty="0" smtClean="0"/>
              <a:t> </a:t>
            </a:r>
            <a:r>
              <a:rPr lang="en-US" sz="2400" b="1" dirty="0" err="1" smtClean="0">
                <a:solidFill>
                  <a:schemeClr val="accent4"/>
                </a:solidFill>
              </a:rPr>
              <a:t>WebHttpBinding</a:t>
            </a:r>
            <a:r>
              <a:rPr lang="en-US" sz="2400" dirty="0" smtClean="0"/>
              <a:t> + </a:t>
            </a:r>
            <a:r>
              <a:rPr lang="en-US" sz="2400" b="1" dirty="0" err="1" smtClean="0"/>
              <a:t>enableWebScript</a:t>
            </a:r>
            <a:r>
              <a:rPr lang="en-US" sz="2400" dirty="0" smtClean="0"/>
              <a:t> </a:t>
            </a:r>
            <a:r>
              <a:rPr lang="en-US" sz="2400" dirty="0" smtClean="0">
                <a:solidFill>
                  <a:schemeClr val="accent4"/>
                </a:solidFill>
              </a:rPr>
              <a:t>Behavior</a:t>
            </a:r>
            <a:endParaRPr lang="en-US" sz="2400" b="1" dirty="0" smtClean="0">
              <a:solidFill>
                <a:schemeClr val="accent4"/>
              </a:solidFill>
            </a:endParaRPr>
          </a:p>
          <a:p>
            <a:pPr lvl="1">
              <a:buNone/>
            </a:pPr>
            <a:endParaRPr lang="en-US" sz="2200" dirty="0" smtClean="0"/>
          </a:p>
          <a:p>
            <a:r>
              <a:rPr lang="en-US" sz="2600" dirty="0" smtClean="0"/>
              <a:t>[</a:t>
            </a:r>
            <a:r>
              <a:rPr lang="en-US" sz="2600" b="1" dirty="0" err="1" smtClean="0"/>
              <a:t>ServiceContract</a:t>
            </a:r>
            <a:r>
              <a:rPr lang="en-US" sz="2600" dirty="0" smtClean="0"/>
              <a:t>]/[</a:t>
            </a:r>
            <a:r>
              <a:rPr lang="en-US" sz="2600" b="1" dirty="0" err="1" smtClean="0"/>
              <a:t>OperationContract</a:t>
            </a:r>
            <a:r>
              <a:rPr lang="en-US" sz="2600" dirty="0" smtClean="0"/>
              <a:t>] </a:t>
            </a:r>
          </a:p>
          <a:p>
            <a:pPr lvl="1"/>
            <a:r>
              <a:rPr lang="en-US" sz="2600" dirty="0" err="1" smtClean="0"/>
              <a:t>Modo</a:t>
            </a:r>
            <a:r>
              <a:rPr lang="en-US" sz="2600" dirty="0" smtClean="0"/>
              <a:t> normal de WCF</a:t>
            </a:r>
          </a:p>
          <a:p>
            <a:pPr lvl="1"/>
            <a:r>
              <a:rPr lang="en-US" sz="2600" dirty="0" err="1" smtClean="0"/>
              <a:t>Usa</a:t>
            </a:r>
            <a:r>
              <a:rPr lang="en-US" sz="2600" dirty="0" smtClean="0"/>
              <a:t> [</a:t>
            </a:r>
            <a:r>
              <a:rPr lang="en-US" sz="2600" b="1" dirty="0" err="1" smtClean="0"/>
              <a:t>WebGet</a:t>
            </a:r>
            <a:r>
              <a:rPr lang="en-US" sz="2600" dirty="0" smtClean="0"/>
              <a:t>] </a:t>
            </a:r>
            <a:r>
              <a:rPr lang="en-US" sz="2600" dirty="0" err="1" smtClean="0"/>
              <a:t>para</a:t>
            </a:r>
            <a:r>
              <a:rPr lang="en-US" sz="2600" dirty="0" smtClean="0"/>
              <a:t> </a:t>
            </a:r>
            <a:r>
              <a:rPr lang="en-US" sz="2600" dirty="0" err="1" smtClean="0"/>
              <a:t>operaciones</a:t>
            </a:r>
            <a:r>
              <a:rPr lang="en-US" sz="2600" dirty="0" smtClean="0"/>
              <a:t> HTTP GET</a:t>
            </a:r>
          </a:p>
          <a:p>
            <a:r>
              <a:rPr lang="en-US" sz="2600" dirty="0" smtClean="0"/>
              <a:t>[</a:t>
            </a:r>
            <a:r>
              <a:rPr lang="en-US" sz="2600" b="1" dirty="0" err="1" smtClean="0"/>
              <a:t>DataContract</a:t>
            </a:r>
            <a:r>
              <a:rPr lang="en-US" sz="2600" dirty="0" smtClean="0"/>
              <a:t>]/[</a:t>
            </a:r>
            <a:r>
              <a:rPr lang="en-US" sz="2600" b="1" dirty="0" err="1" smtClean="0"/>
              <a:t>DataMember</a:t>
            </a:r>
            <a:r>
              <a:rPr lang="en-US" sz="2600" dirty="0" smtClean="0"/>
              <a:t>]</a:t>
            </a:r>
          </a:p>
          <a:p>
            <a:pPr lvl="1"/>
            <a:r>
              <a:rPr lang="en-US" sz="2600" dirty="0" err="1" smtClean="0"/>
              <a:t>Modo</a:t>
            </a:r>
            <a:r>
              <a:rPr lang="en-US" sz="2600" dirty="0" smtClean="0"/>
              <a:t> normal de WCF </a:t>
            </a:r>
            <a:r>
              <a:rPr lang="es-ES" sz="2400" dirty="0" err="1" smtClean="0"/>
              <a:t>enableWebScript</a:t>
            </a:r>
            <a:endParaRPr lang="en-US" sz="2600" dirty="0" smtClean="0"/>
          </a:p>
          <a:p>
            <a:r>
              <a:rPr lang="en-US" sz="2600" b="1" dirty="0" err="1" smtClean="0">
                <a:solidFill>
                  <a:schemeClr val="accent4"/>
                </a:solidFill>
              </a:rPr>
              <a:t>DataContractJsonSerializer</a:t>
            </a:r>
            <a:r>
              <a:rPr lang="en-US" sz="2600" b="1" dirty="0" smtClean="0">
                <a:solidFill>
                  <a:schemeClr val="accent4"/>
                </a:solidFill>
              </a:rPr>
              <a:t> </a:t>
            </a:r>
            <a:r>
              <a:rPr lang="en-US" sz="2600" dirty="0" err="1" smtClean="0"/>
              <a:t>proporciona</a:t>
            </a:r>
            <a:r>
              <a:rPr lang="en-US" sz="2600" dirty="0" smtClean="0"/>
              <a:t> </a:t>
            </a:r>
            <a:r>
              <a:rPr lang="en-US" sz="2600" dirty="0" err="1" smtClean="0"/>
              <a:t>serialización</a:t>
            </a:r>
            <a:r>
              <a:rPr lang="en-US" sz="2600" dirty="0" smtClean="0"/>
              <a:t>  JSON.</a:t>
            </a:r>
            <a:endParaRPr lang="en-US" sz="2600" dirty="0">
              <a:solidFill>
                <a:schemeClr val="accent4"/>
              </a:solidFill>
            </a:endParaRPr>
          </a:p>
        </p:txBody>
      </p:sp>
      <p:sp>
        <p:nvSpPr>
          <p:cNvPr id="4" name="Rectangle 3"/>
          <p:cNvSpPr/>
          <p:nvPr/>
        </p:nvSpPr>
        <p:spPr>
          <a:xfrm>
            <a:off x="0" y="528935"/>
            <a:ext cx="6858000" cy="461665"/>
          </a:xfrm>
          <a:prstGeom prst="rect">
            <a:avLst/>
          </a:prstGeom>
        </p:spPr>
        <p:txBody>
          <a:bodyPr wrap="square">
            <a:spAutoFit/>
          </a:bodyPr>
          <a:lstStyle/>
          <a:p>
            <a:r>
              <a:rPr lang="en-US" dirty="0" err="1" smtClean="0">
                <a:solidFill>
                  <a:schemeClr val="bg2">
                    <a:lumMod val="50000"/>
                  </a:schemeClr>
                </a:solidFill>
                <a:effectLst>
                  <a:outerShdw blurRad="38100" dist="38100" dir="2700000" algn="tl">
                    <a:srgbClr val="000000">
                      <a:alpha val="43137"/>
                    </a:srgbClr>
                  </a:outerShdw>
                </a:effectLst>
              </a:rPr>
              <a:t>Cómo</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desarrollar</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Servicios</a:t>
            </a:r>
            <a:r>
              <a:rPr lang="en-US" dirty="0" smtClean="0">
                <a:solidFill>
                  <a:schemeClr val="bg2">
                    <a:lumMod val="50000"/>
                  </a:schemeClr>
                </a:solidFill>
                <a:effectLst>
                  <a:outerShdw blurRad="38100" dist="38100" dir="2700000" algn="tl">
                    <a:srgbClr val="000000">
                      <a:alpha val="43137"/>
                    </a:srgbClr>
                  </a:outerShdw>
                </a:effectLst>
              </a:rPr>
              <a:t>-WCF </a:t>
            </a:r>
            <a:r>
              <a:rPr lang="en-US" dirty="0" err="1" smtClean="0">
                <a:solidFill>
                  <a:schemeClr val="bg2">
                    <a:lumMod val="50000"/>
                  </a:schemeClr>
                </a:solidFill>
                <a:effectLst>
                  <a:outerShdw blurRad="38100" dist="38100" dir="2700000" algn="tl">
                    <a:srgbClr val="000000">
                      <a:alpha val="43137"/>
                    </a:srgbClr>
                  </a:outerShdw>
                </a:effectLst>
              </a:rPr>
              <a:t>para</a:t>
            </a:r>
            <a:r>
              <a:rPr lang="en-US" dirty="0" smtClean="0">
                <a:solidFill>
                  <a:schemeClr val="bg2">
                    <a:lumMod val="50000"/>
                  </a:schemeClr>
                </a:solidFill>
                <a:effectLst>
                  <a:outerShdw blurRad="38100" dist="38100" dir="2700000" algn="tl">
                    <a:srgbClr val="000000">
                      <a:alpha val="43137"/>
                    </a:srgbClr>
                  </a:outerShdw>
                </a:effectLst>
              </a:rPr>
              <a:t> AJAX</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57200" y="3532188"/>
            <a:ext cx="7343775" cy="1034129"/>
          </a:xfrm>
          <a:prstGeom prst="rect">
            <a:avLst/>
          </a:prstGeom>
          <a:noFill/>
          <a:ln w="9525" cap="flat" cmpd="sng" algn="ctr">
            <a:noFill/>
            <a:prstDash val="solid"/>
            <a:miter lim="800000"/>
            <a:headEnd type="none" w="med" len="med"/>
            <a:tailEnd type="none" w="med" len="med"/>
          </a:ln>
          <a:effectLst/>
        </p:spPr>
        <p:txBody>
          <a:bodyPr anchor="b">
            <a:spAutoFit/>
          </a:bodyPr>
          <a:lstStyle/>
          <a:p>
            <a:pPr>
              <a:lnSpc>
                <a:spcPct val="85000"/>
              </a:lnSpc>
              <a:defRPr/>
            </a:pPr>
            <a:r>
              <a:rPr lang="es-ES" sz="3600" dirty="0" smtClean="0">
                <a:solidFill>
                  <a:schemeClr val="bg1"/>
                </a:solidFill>
                <a:effectLst>
                  <a:outerShdw blurRad="38100" dist="38100" dir="2700000" algn="tl">
                    <a:srgbClr val="000000"/>
                  </a:outerShdw>
                </a:effectLst>
                <a:latin typeface="Segoe Semibold"/>
              </a:rPr>
              <a:t>AJAX accediendo a servicios WCF REST y </a:t>
            </a:r>
            <a:r>
              <a:rPr lang="es-ES" sz="3600" i="1" dirty="0" err="1" smtClean="0">
                <a:solidFill>
                  <a:schemeClr val="bg1"/>
                </a:solidFill>
                <a:effectLst>
                  <a:outerShdw blurRad="38100" dist="38100" dir="2700000" algn="tl">
                    <a:srgbClr val="000000"/>
                  </a:outerShdw>
                </a:effectLst>
                <a:latin typeface="Segoe Semibold"/>
              </a:rPr>
              <a:t>encoding</a:t>
            </a:r>
            <a:r>
              <a:rPr lang="es-ES" sz="3600" dirty="0" smtClean="0">
                <a:solidFill>
                  <a:schemeClr val="bg1"/>
                </a:solidFill>
                <a:effectLst>
                  <a:outerShdw blurRad="38100" dist="38100" dir="2700000" algn="tl">
                    <a:srgbClr val="000000"/>
                  </a:outerShdw>
                </a:effectLst>
                <a:latin typeface="Segoe Semibold"/>
              </a:rPr>
              <a:t> JSON</a:t>
            </a:r>
            <a:endParaRPr lang="es-ES" sz="3600" dirty="0">
              <a:solidFill>
                <a:schemeClr val="bg1"/>
              </a:solidFill>
              <a:effectLst>
                <a:outerShdw blurRad="38100" dist="38100" dir="2700000" algn="tl">
                  <a:srgbClr val="000000"/>
                </a:outerShdw>
              </a:effectLst>
              <a:latin typeface="Segoe Semibold"/>
            </a:endParaRPr>
          </a:p>
        </p:txBody>
      </p:sp>
      <p:sp>
        <p:nvSpPr>
          <p:cNvPr id="6" name="Rectangle 5"/>
          <p:cNvSpPr/>
          <p:nvPr/>
        </p:nvSpPr>
        <p:spPr>
          <a:xfrm>
            <a:off x="533400" y="2057400"/>
            <a:ext cx="30348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FFC000"/>
                </a:solidFill>
                <a:effectLst>
                  <a:outerShdw blurRad="76200" dist="50800" dir="5400000" algn="tl" rotWithShape="0">
                    <a:srgbClr val="000000">
                      <a:alpha val="65000"/>
                    </a:srgbClr>
                  </a:outerShdw>
                </a:effectLst>
              </a:rPr>
              <a:t>Demo</a:t>
            </a:r>
            <a:endParaRPr lang="en-US" sz="8000" b="1"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en-US" dirty="0" smtClean="0"/>
              <a:t>Syndication</a:t>
            </a:r>
            <a:endParaRPr lang="en-US" dirty="0"/>
          </a:p>
        </p:txBody>
      </p:sp>
      <p:sp>
        <p:nvSpPr>
          <p:cNvPr id="3" name="Content Placeholder 2"/>
          <p:cNvSpPr>
            <a:spLocks noGrp="1"/>
          </p:cNvSpPr>
          <p:nvPr>
            <p:ph idx="1"/>
          </p:nvPr>
        </p:nvSpPr>
        <p:spPr>
          <a:xfrm>
            <a:off x="381000" y="1524000"/>
            <a:ext cx="8534400" cy="4419600"/>
          </a:xfrm>
        </p:spPr>
        <p:txBody>
          <a:bodyPr/>
          <a:lstStyle/>
          <a:p>
            <a:r>
              <a:rPr lang="en-US" sz="2800" dirty="0" err="1" smtClean="0"/>
              <a:t>Modelo</a:t>
            </a:r>
            <a:r>
              <a:rPr lang="en-US" sz="2800" dirty="0" smtClean="0"/>
              <a:t> de </a:t>
            </a:r>
            <a:r>
              <a:rPr lang="en-US" sz="2800" dirty="0" err="1" smtClean="0"/>
              <a:t>programación</a:t>
            </a:r>
            <a:r>
              <a:rPr lang="en-US" sz="2800" dirty="0" smtClean="0"/>
              <a:t> </a:t>
            </a:r>
            <a:r>
              <a:rPr lang="en-US" sz="2800" dirty="0" err="1" smtClean="0"/>
              <a:t>para</a:t>
            </a:r>
            <a:r>
              <a:rPr lang="en-US" sz="2800" dirty="0" smtClean="0"/>
              <a:t> ‘Syndication Feeds’</a:t>
            </a:r>
          </a:p>
          <a:p>
            <a:pPr lvl="1">
              <a:buClr>
                <a:srgbClr val="DDE9EC"/>
              </a:buClr>
              <a:buFont typeface="Wingdings"/>
              <a:buChar char=""/>
            </a:pPr>
            <a:r>
              <a:rPr lang="en-US" sz="2400" dirty="0" err="1" smtClean="0"/>
              <a:t>Creación</a:t>
            </a:r>
            <a:r>
              <a:rPr lang="en-US" sz="2400" dirty="0" smtClean="0"/>
              <a:t> – A </a:t>
            </a:r>
            <a:r>
              <a:rPr lang="en-US" sz="2400" dirty="0" err="1" smtClean="0"/>
              <a:t>partir</a:t>
            </a:r>
            <a:r>
              <a:rPr lang="en-US" sz="2400" dirty="0" smtClean="0"/>
              <a:t> de </a:t>
            </a:r>
            <a:r>
              <a:rPr lang="en-US" sz="2400" dirty="0" err="1" smtClean="0"/>
              <a:t>tipos</a:t>
            </a:r>
            <a:r>
              <a:rPr lang="en-US" sz="2400" dirty="0" smtClean="0"/>
              <a:t> de </a:t>
            </a:r>
            <a:r>
              <a:rPr lang="en-US" sz="2400" dirty="0" err="1" smtClean="0"/>
              <a:t>datos</a:t>
            </a:r>
            <a:r>
              <a:rPr lang="en-US" sz="2400" dirty="0" smtClean="0"/>
              <a:t> </a:t>
            </a:r>
            <a:r>
              <a:rPr lang="en-US" sz="2400" dirty="0" err="1" smtClean="0"/>
              <a:t>existentes</a:t>
            </a:r>
            <a:endParaRPr lang="en-US" sz="2400" dirty="0" smtClean="0"/>
          </a:p>
          <a:p>
            <a:pPr lvl="1">
              <a:buClr>
                <a:srgbClr val="DDE9EC"/>
              </a:buClr>
              <a:buFont typeface="Wingdings"/>
              <a:buChar char=""/>
            </a:pPr>
            <a:r>
              <a:rPr lang="en-US" sz="2400" dirty="0" err="1" smtClean="0"/>
              <a:t>Consumo</a:t>
            </a:r>
            <a:r>
              <a:rPr lang="en-US" sz="2400" dirty="0" smtClean="0"/>
              <a:t> – Con </a:t>
            </a:r>
            <a:r>
              <a:rPr lang="en-US" sz="2400" i="1" dirty="0" smtClean="0"/>
              <a:t>feeds</a:t>
            </a:r>
            <a:r>
              <a:rPr lang="en-US" sz="2400" dirty="0" smtClean="0"/>
              <a:t> </a:t>
            </a:r>
            <a:r>
              <a:rPr lang="en-US" sz="2400" dirty="0" err="1" smtClean="0"/>
              <a:t>externos</a:t>
            </a:r>
            <a:r>
              <a:rPr lang="en-US" sz="2400" dirty="0" smtClean="0"/>
              <a:t> </a:t>
            </a:r>
            <a:r>
              <a:rPr lang="en-US" sz="2400" dirty="0" err="1" smtClean="0"/>
              <a:t>tipo</a:t>
            </a:r>
            <a:r>
              <a:rPr lang="en-US" sz="2400" dirty="0" smtClean="0"/>
              <a:t> RSS / Atom</a:t>
            </a:r>
          </a:p>
          <a:p>
            <a:r>
              <a:rPr lang="en-US" sz="2800" dirty="0" err="1" smtClean="0"/>
              <a:t>Proporcionado</a:t>
            </a:r>
            <a:r>
              <a:rPr lang="en-US" sz="2800" dirty="0" smtClean="0"/>
              <a:t> </a:t>
            </a:r>
            <a:r>
              <a:rPr lang="en-US" sz="2800" dirty="0" err="1" smtClean="0"/>
              <a:t>por</a:t>
            </a:r>
            <a:r>
              <a:rPr lang="en-US" sz="2800" dirty="0" smtClean="0"/>
              <a:t> el </a:t>
            </a:r>
            <a:r>
              <a:rPr lang="en-US" sz="2800" i="1" dirty="0" smtClean="0"/>
              <a:t>namespace</a:t>
            </a:r>
            <a:r>
              <a:rPr lang="en-US" sz="2800" dirty="0" smtClean="0"/>
              <a:t> </a:t>
            </a:r>
            <a:r>
              <a:rPr lang="en-US" sz="2800" b="1" dirty="0" err="1" smtClean="0"/>
              <a:t>System.Syndication</a:t>
            </a:r>
            <a:endParaRPr lang="en-US" sz="2800" b="1" dirty="0" smtClean="0"/>
          </a:p>
          <a:p>
            <a:r>
              <a:rPr lang="en-US" sz="2800" dirty="0" err="1" smtClean="0"/>
              <a:t>Unifica</a:t>
            </a:r>
            <a:r>
              <a:rPr lang="en-US" sz="2800" dirty="0" smtClean="0"/>
              <a:t> </a:t>
            </a:r>
            <a:r>
              <a:rPr lang="en-US" sz="2800" i="1" dirty="0" smtClean="0"/>
              <a:t>Feeds</a:t>
            </a:r>
            <a:r>
              <a:rPr lang="en-US" sz="2800" dirty="0" smtClean="0"/>
              <a:t> RSS / ATOM</a:t>
            </a:r>
          </a:p>
          <a:p>
            <a:r>
              <a:rPr lang="en-US" sz="2800" dirty="0" smtClean="0"/>
              <a:t>Se </a:t>
            </a:r>
            <a:r>
              <a:rPr lang="en-US" sz="2800" dirty="0" err="1" smtClean="0"/>
              <a:t>basa</a:t>
            </a:r>
            <a:r>
              <a:rPr lang="en-US" sz="2800" dirty="0" smtClean="0"/>
              <a:t> en el </a:t>
            </a:r>
            <a:r>
              <a:rPr lang="en-US" sz="2800" dirty="0" err="1" smtClean="0"/>
              <a:t>modelo</a:t>
            </a:r>
            <a:r>
              <a:rPr lang="en-US" sz="2800" dirty="0" smtClean="0"/>
              <a:t> ‘Web programming’ (REST)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57200" y="3532188"/>
            <a:ext cx="7343775" cy="563231"/>
          </a:xfrm>
          <a:prstGeom prst="rect">
            <a:avLst/>
          </a:prstGeom>
          <a:noFill/>
          <a:ln w="9525" cap="flat" cmpd="sng" algn="ctr">
            <a:noFill/>
            <a:prstDash val="solid"/>
            <a:miter lim="800000"/>
            <a:headEnd type="none" w="med" len="med"/>
            <a:tailEnd type="none" w="med" len="med"/>
          </a:ln>
          <a:effectLst/>
        </p:spPr>
        <p:txBody>
          <a:bodyPr anchor="b">
            <a:spAutoFit/>
          </a:bodyPr>
          <a:lstStyle/>
          <a:p>
            <a:pPr>
              <a:lnSpc>
                <a:spcPct val="85000"/>
              </a:lnSpc>
              <a:defRPr/>
            </a:pPr>
            <a:r>
              <a:rPr lang="es-ES" sz="3600" dirty="0" smtClean="0">
                <a:solidFill>
                  <a:schemeClr val="bg1"/>
                </a:solidFill>
                <a:effectLst>
                  <a:outerShdw blurRad="38100" dist="38100" dir="2700000" algn="tl">
                    <a:srgbClr val="000000"/>
                  </a:outerShdw>
                </a:effectLst>
                <a:latin typeface="Segoe Semibold"/>
              </a:rPr>
              <a:t>SYNDICATION con WCF</a:t>
            </a:r>
            <a:endParaRPr lang="es-ES" sz="3600" dirty="0">
              <a:solidFill>
                <a:schemeClr val="bg1"/>
              </a:solidFill>
              <a:effectLst>
                <a:outerShdw blurRad="38100" dist="38100" dir="2700000" algn="tl">
                  <a:srgbClr val="000000"/>
                </a:outerShdw>
              </a:effectLst>
              <a:latin typeface="Segoe Semibold"/>
            </a:endParaRPr>
          </a:p>
        </p:txBody>
      </p:sp>
      <p:sp>
        <p:nvSpPr>
          <p:cNvPr id="6" name="Rectangle 5"/>
          <p:cNvSpPr/>
          <p:nvPr/>
        </p:nvSpPr>
        <p:spPr>
          <a:xfrm>
            <a:off x="533400" y="1981200"/>
            <a:ext cx="30348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FFC000"/>
                </a:solidFill>
                <a:effectLst>
                  <a:outerShdw blurRad="76200" dist="50800" dir="5400000" algn="tl" rotWithShape="0">
                    <a:srgbClr val="000000">
                      <a:alpha val="65000"/>
                    </a:srgbClr>
                  </a:outerShdw>
                </a:effectLst>
              </a:rPr>
              <a:t>Demo</a:t>
            </a:r>
            <a:endParaRPr lang="en-US" sz="8000" b="1"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0"/>
            <a:ext cx="8048625" cy="1143000"/>
          </a:xfrm>
        </p:spPr>
        <p:txBody>
          <a:bodyPr/>
          <a:lstStyle/>
          <a:p>
            <a:r>
              <a:rPr lang="en-GB" dirty="0" smtClean="0">
                <a:solidFill>
                  <a:schemeClr val="accent1"/>
                </a:solidFill>
                <a:latin typeface="+mj-lt"/>
              </a:rPr>
              <a:t>REST “en </a:t>
            </a:r>
            <a:r>
              <a:rPr lang="en-GB" dirty="0" err="1" smtClean="0">
                <a:solidFill>
                  <a:schemeClr val="accent1"/>
                </a:solidFill>
                <a:latin typeface="+mj-lt"/>
              </a:rPr>
              <a:t>Resumen</a:t>
            </a:r>
            <a:r>
              <a:rPr lang="en-GB" dirty="0" smtClean="0">
                <a:solidFill>
                  <a:schemeClr val="accent1"/>
                </a:solidFill>
                <a:latin typeface="+mj-lt"/>
              </a:rPr>
              <a:t>”</a:t>
            </a:r>
            <a:r>
              <a:rPr smtClean="0"/>
              <a:t>	</a:t>
            </a:r>
            <a:endParaRPr lang="en-US" dirty="0"/>
          </a:p>
        </p:txBody>
      </p:sp>
      <p:sp>
        <p:nvSpPr>
          <p:cNvPr id="4" name="Text Placeholder 3"/>
          <p:cNvSpPr>
            <a:spLocks noGrp="1"/>
          </p:cNvSpPr>
          <p:nvPr>
            <p:ph type="body" sz="quarter" idx="10"/>
          </p:nvPr>
        </p:nvSpPr>
        <p:spPr>
          <a:xfrm>
            <a:off x="368300" y="533400"/>
            <a:ext cx="8394700" cy="415498"/>
          </a:xfrm>
        </p:spPr>
        <p:txBody>
          <a:bodyPr/>
          <a:lstStyle/>
          <a:p>
            <a:r>
              <a:rPr sz="2800" smtClean="0">
                <a:solidFill>
                  <a:schemeClr val="tx2"/>
                </a:solidFill>
                <a:latin typeface="+mj-lt"/>
                <a:ea typeface="+mj-ea"/>
                <a:cs typeface="+mj-cs"/>
              </a:rPr>
              <a:t>Mapeo de</a:t>
            </a:r>
            <a:r>
              <a:rPr smtClean="0"/>
              <a:t> </a:t>
            </a:r>
            <a:r>
              <a:rPr sz="2800" smtClean="0">
                <a:solidFill>
                  <a:schemeClr val="tx2"/>
                </a:solidFill>
                <a:latin typeface="+mj-lt"/>
                <a:ea typeface="+mj-ea"/>
                <a:cs typeface="+mj-cs"/>
              </a:rPr>
              <a:t>conceptos</a:t>
            </a:r>
            <a:r>
              <a:rPr smtClean="0"/>
              <a:t> </a:t>
            </a:r>
            <a:r>
              <a:rPr sz="2800" smtClean="0">
                <a:solidFill>
                  <a:schemeClr val="tx2"/>
                </a:solidFill>
                <a:latin typeface="+mj-lt"/>
                <a:ea typeface="+mj-ea"/>
                <a:cs typeface="+mj-cs"/>
              </a:rPr>
              <a:t>-</a:t>
            </a:r>
            <a:r>
              <a:rPr smtClean="0"/>
              <a:t> </a:t>
            </a:r>
            <a:r>
              <a:rPr sz="2800" smtClean="0">
                <a:solidFill>
                  <a:schemeClr val="tx2"/>
                </a:solidFill>
                <a:latin typeface="+mj-lt"/>
                <a:ea typeface="+mj-ea"/>
                <a:cs typeface="+mj-cs"/>
              </a:rPr>
              <a:t>código</a:t>
            </a:r>
            <a:endParaRPr sz="2800" dirty="0" smtClean="0">
              <a:solidFill>
                <a:schemeClr val="tx2"/>
              </a:solidFill>
              <a:latin typeface="+mj-lt"/>
              <a:ea typeface="+mj-ea"/>
              <a:cs typeface="+mj-cs"/>
            </a:endParaRPr>
          </a:p>
        </p:txBody>
      </p:sp>
      <p:sp>
        <p:nvSpPr>
          <p:cNvPr id="5" name="Rounded Rectangle 4"/>
          <p:cNvSpPr/>
          <p:nvPr/>
        </p:nvSpPr>
        <p:spPr bwMode="blackGray">
          <a:xfrm>
            <a:off x="345057" y="1656272"/>
            <a:ext cx="2743200" cy="4442603"/>
          </a:xfrm>
          <a:prstGeom prst="roundRect">
            <a:avLst/>
          </a:prstGeom>
          <a:gradFill flip="none" rotWithShape="1">
            <a:gsLst>
              <a:gs pos="0">
                <a:srgbClr val="D6B19C"/>
              </a:gs>
              <a:gs pos="30000">
                <a:srgbClr val="D49E6C"/>
              </a:gs>
              <a:gs pos="70000">
                <a:srgbClr val="A65528"/>
              </a:gs>
              <a:gs pos="100000">
                <a:srgbClr val="663012"/>
              </a:gs>
            </a:gsLst>
            <a:lin ang="16200000" scaled="0"/>
            <a:tileRect/>
          </a:gradFill>
          <a:ln w="19050">
            <a:solidFill>
              <a:schemeClr val="accent4"/>
            </a:solid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1096963">
              <a:defRPr/>
            </a:pPr>
            <a:r>
              <a:rPr lang="en-US" sz="2400" dirty="0" smtClean="0"/>
              <a:t>El URI </a:t>
            </a:r>
            <a:r>
              <a:rPr lang="en-US" sz="2400" dirty="0" err="1" smtClean="0"/>
              <a:t>es</a:t>
            </a:r>
            <a:r>
              <a:rPr lang="en-US" sz="2400" dirty="0" smtClean="0"/>
              <a:t> la base</a:t>
            </a:r>
          </a:p>
        </p:txBody>
      </p:sp>
      <p:sp>
        <p:nvSpPr>
          <p:cNvPr id="6" name="Rounded Rectangle 5"/>
          <p:cNvSpPr/>
          <p:nvPr/>
        </p:nvSpPr>
        <p:spPr bwMode="blackGray">
          <a:xfrm>
            <a:off x="3249288" y="1670651"/>
            <a:ext cx="2743200" cy="4442603"/>
          </a:xfrm>
          <a:prstGeom prst="roundRect">
            <a:avLst/>
          </a:prstGeom>
          <a:gradFill flip="none" rotWithShape="1">
            <a:gsLst>
              <a:gs pos="0">
                <a:srgbClr val="D6B19C"/>
              </a:gs>
              <a:gs pos="30000">
                <a:srgbClr val="D49E6C"/>
              </a:gs>
              <a:gs pos="70000">
                <a:srgbClr val="A65528"/>
              </a:gs>
              <a:gs pos="100000">
                <a:srgbClr val="663012"/>
              </a:gs>
            </a:gsLst>
            <a:lin ang="16200000" scaled="0"/>
            <a:tileRect/>
          </a:gradFill>
          <a:ln w="19050">
            <a:solidFill>
              <a:schemeClr val="accent4"/>
            </a:solid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1096963">
              <a:defRPr/>
            </a:pPr>
            <a:r>
              <a:rPr lang="en-US" sz="2400" dirty="0" smtClean="0"/>
              <a:t>GET </a:t>
            </a:r>
            <a:r>
              <a:rPr lang="en-US" sz="2400" dirty="0" err="1" smtClean="0"/>
              <a:t>es</a:t>
            </a:r>
            <a:r>
              <a:rPr lang="en-US" sz="2400" dirty="0" smtClean="0"/>
              <a:t> especial</a:t>
            </a:r>
          </a:p>
        </p:txBody>
      </p:sp>
      <p:sp>
        <p:nvSpPr>
          <p:cNvPr id="7" name="Rounded Rectangle 6"/>
          <p:cNvSpPr/>
          <p:nvPr/>
        </p:nvSpPr>
        <p:spPr bwMode="blackGray">
          <a:xfrm>
            <a:off x="6147761" y="1687903"/>
            <a:ext cx="2743200" cy="4442603"/>
          </a:xfrm>
          <a:prstGeom prst="roundRect">
            <a:avLst/>
          </a:prstGeom>
          <a:gradFill flip="none" rotWithShape="1">
            <a:gsLst>
              <a:gs pos="0">
                <a:srgbClr val="D6B19C"/>
              </a:gs>
              <a:gs pos="30000">
                <a:srgbClr val="D49E6C"/>
              </a:gs>
              <a:gs pos="70000">
                <a:srgbClr val="A65528"/>
              </a:gs>
              <a:gs pos="100000">
                <a:srgbClr val="663012"/>
              </a:gs>
            </a:gsLst>
            <a:lin ang="16200000" scaled="0"/>
            <a:tileRect/>
          </a:gradFill>
          <a:ln w="19050">
            <a:solidFill>
              <a:schemeClr val="accent4"/>
            </a:solid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1096963">
              <a:defRPr/>
            </a:pPr>
            <a:r>
              <a:rPr lang="en-US" sz="2400" dirty="0" smtClean="0"/>
              <a:t>El </a:t>
            </a:r>
            <a:r>
              <a:rPr lang="en-US" sz="2400" dirty="0" err="1" smtClean="0"/>
              <a:t>Formato</a:t>
            </a:r>
            <a:r>
              <a:rPr lang="en-US" sz="2400" dirty="0" smtClean="0"/>
              <a:t> </a:t>
            </a:r>
            <a:r>
              <a:rPr lang="en-US" sz="2400" dirty="0" err="1" smtClean="0"/>
              <a:t>importa</a:t>
            </a:r>
            <a:endParaRPr lang="en-US" sz="2400" dirty="0" smtClean="0"/>
          </a:p>
        </p:txBody>
      </p:sp>
      <p:sp>
        <p:nvSpPr>
          <p:cNvPr id="8" name="Rounded Rectangle 7"/>
          <p:cNvSpPr/>
          <p:nvPr/>
        </p:nvSpPr>
        <p:spPr bwMode="blackGray">
          <a:xfrm>
            <a:off x="577970" y="5426015"/>
            <a:ext cx="8108830" cy="439947"/>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r>
              <a:rPr lang="en-US" dirty="0" err="1" smtClean="0">
                <a:solidFill>
                  <a:schemeClr val="tx1"/>
                </a:solidFill>
              </a:rPr>
              <a:t>WebServiceHost</a:t>
            </a:r>
            <a:endParaRPr lang="en-US" dirty="0" smtClean="0">
              <a:solidFill>
                <a:schemeClr val="tx1"/>
              </a:solidFill>
            </a:endParaRPr>
          </a:p>
        </p:txBody>
      </p:sp>
      <p:sp>
        <p:nvSpPr>
          <p:cNvPr id="9" name="Rounded Rectangle 8"/>
          <p:cNvSpPr/>
          <p:nvPr/>
        </p:nvSpPr>
        <p:spPr bwMode="blackGray">
          <a:xfrm>
            <a:off x="560717" y="4390846"/>
            <a:ext cx="5296620" cy="439947"/>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r>
              <a:rPr lang="en-US" dirty="0" err="1" smtClean="0">
                <a:solidFill>
                  <a:schemeClr val="tx1"/>
                </a:solidFill>
              </a:rPr>
              <a:t>UriTemplate</a:t>
            </a:r>
            <a:endParaRPr lang="en-US" dirty="0" smtClean="0">
              <a:solidFill>
                <a:schemeClr val="tx1"/>
              </a:solidFill>
            </a:endParaRPr>
          </a:p>
        </p:txBody>
      </p:sp>
      <p:sp>
        <p:nvSpPr>
          <p:cNvPr id="10" name="Rounded Rectangle 9"/>
          <p:cNvSpPr/>
          <p:nvPr/>
        </p:nvSpPr>
        <p:spPr bwMode="blackGray">
          <a:xfrm>
            <a:off x="557842" y="3861759"/>
            <a:ext cx="5316748" cy="439947"/>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1096963" eaLnBrk="1" latinLnBrk="0" hangingPunct="1">
              <a:lnSpc>
                <a:spcPct val="100000"/>
              </a:lnSpc>
              <a:buClrTx/>
              <a:buSzTx/>
              <a:buFontTx/>
              <a:buNone/>
              <a:tabLst/>
              <a:defRPr/>
            </a:pPr>
            <a:r>
              <a:rPr lang="en-US" dirty="0" smtClean="0">
                <a:solidFill>
                  <a:schemeClr val="tx1"/>
                </a:solidFill>
              </a:rPr>
              <a:t>[</a:t>
            </a:r>
            <a:r>
              <a:rPr lang="en-US" dirty="0" err="1" smtClean="0">
                <a:solidFill>
                  <a:schemeClr val="tx1"/>
                </a:solidFill>
              </a:rPr>
              <a:t>WebGet</a:t>
            </a:r>
            <a:r>
              <a:rPr lang="en-US" dirty="0" smtClean="0">
                <a:solidFill>
                  <a:schemeClr val="tx1"/>
                </a:solidFill>
              </a:rPr>
              <a:t>]/[</a:t>
            </a:r>
            <a:r>
              <a:rPr lang="en-US" dirty="0" err="1" smtClean="0">
                <a:solidFill>
                  <a:schemeClr val="tx1"/>
                </a:solidFill>
              </a:rPr>
              <a:t>WebInvoke</a:t>
            </a:r>
            <a:r>
              <a:rPr lang="en-US" dirty="0" smtClean="0">
                <a:solidFill>
                  <a:schemeClr val="tx1"/>
                </a:solidFill>
              </a:rPr>
              <a:t>]</a:t>
            </a:r>
          </a:p>
        </p:txBody>
      </p:sp>
      <p:sp>
        <p:nvSpPr>
          <p:cNvPr id="12" name="Rounded Rectangle 11"/>
          <p:cNvSpPr/>
          <p:nvPr/>
        </p:nvSpPr>
        <p:spPr bwMode="blackGray">
          <a:xfrm>
            <a:off x="6357664" y="3062378"/>
            <a:ext cx="2363637" cy="491706"/>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r>
              <a:rPr lang="en-US" dirty="0" smtClean="0">
                <a:solidFill>
                  <a:schemeClr val="tx1"/>
                </a:solidFill>
              </a:rPr>
              <a:t>Syndication</a:t>
            </a:r>
          </a:p>
        </p:txBody>
      </p:sp>
      <p:sp>
        <p:nvSpPr>
          <p:cNvPr id="13" name="Rounded Rectangle 12"/>
          <p:cNvSpPr/>
          <p:nvPr/>
        </p:nvSpPr>
        <p:spPr bwMode="blackGray">
          <a:xfrm>
            <a:off x="6354789" y="3602966"/>
            <a:ext cx="2363637" cy="491706"/>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r>
              <a:rPr lang="en-US" dirty="0" smtClean="0">
                <a:solidFill>
                  <a:schemeClr val="tx1"/>
                </a:solidFill>
              </a:rPr>
              <a:t>JSON</a:t>
            </a:r>
          </a:p>
        </p:txBody>
      </p:sp>
      <p:sp>
        <p:nvSpPr>
          <p:cNvPr id="14" name="Rounded Rectangle 13"/>
          <p:cNvSpPr/>
          <p:nvPr/>
        </p:nvSpPr>
        <p:spPr bwMode="blackGray">
          <a:xfrm>
            <a:off x="6354789" y="4155057"/>
            <a:ext cx="2363637" cy="491706"/>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r>
              <a:rPr lang="en-US" dirty="0" smtClean="0">
                <a:solidFill>
                  <a:schemeClr val="tx1"/>
                </a:solidFill>
              </a:rPr>
              <a:t>Bytes </a:t>
            </a:r>
            <a:r>
              <a:rPr lang="en-US" dirty="0" err="1" smtClean="0">
                <a:solidFill>
                  <a:schemeClr val="tx1"/>
                </a:solidFill>
              </a:rPr>
              <a:t>opacos</a:t>
            </a:r>
            <a:endParaRPr lang="en-US" dirty="0" smtClean="0">
              <a:solidFill>
                <a:schemeClr val="tx1"/>
              </a:solidFill>
            </a:endParaRPr>
          </a:p>
        </p:txBody>
      </p:sp>
      <p:sp>
        <p:nvSpPr>
          <p:cNvPr id="15" name="Rounded Rectangle 14"/>
          <p:cNvSpPr/>
          <p:nvPr/>
        </p:nvSpPr>
        <p:spPr bwMode="blackGray">
          <a:xfrm>
            <a:off x="566468" y="4896931"/>
            <a:ext cx="8108830" cy="439947"/>
          </a:xfrm>
          <a:prstGeom prst="roundRect">
            <a:avLst/>
          </a:prstGeom>
          <a:solidFill>
            <a:schemeClr val="bg2"/>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r>
              <a:rPr lang="en-US" dirty="0" err="1" smtClean="0">
                <a:solidFill>
                  <a:schemeClr val="tx1"/>
                </a:solidFill>
              </a:rPr>
              <a:t>WebHttpBinding</a:t>
            </a:r>
            <a:r>
              <a:rPr lang="en-US" dirty="0" smtClean="0">
                <a:solidFill>
                  <a:schemeClr val="tx1"/>
                </a:solidFill>
              </a:rPr>
              <a:t> / </a:t>
            </a:r>
            <a:r>
              <a:rPr lang="en-US" dirty="0" err="1" smtClean="0">
                <a:solidFill>
                  <a:schemeClr val="tx1"/>
                </a:solidFill>
              </a:rPr>
              <a:t>WebHttpBehavior</a:t>
            </a:r>
            <a:endParaRPr lang="en-US"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en-US" dirty="0" smtClean="0"/>
              <a:t>Workflow Services</a:t>
            </a:r>
            <a:endParaRPr lang="en-US" dirty="0"/>
          </a:p>
        </p:txBody>
      </p:sp>
      <p:sp>
        <p:nvSpPr>
          <p:cNvPr id="3" name="Content Placeholder 2"/>
          <p:cNvSpPr>
            <a:spLocks noGrp="1"/>
          </p:cNvSpPr>
          <p:nvPr>
            <p:ph idx="1"/>
          </p:nvPr>
        </p:nvSpPr>
        <p:spPr>
          <a:xfrm>
            <a:off x="228600" y="914400"/>
            <a:ext cx="8763000" cy="5715000"/>
          </a:xfrm>
        </p:spPr>
        <p:txBody>
          <a:bodyPr>
            <a:normAutofit fontScale="92500" lnSpcReduction="20000"/>
          </a:bodyPr>
          <a:lstStyle/>
          <a:p>
            <a:r>
              <a:rPr lang="en-US" dirty="0" smtClean="0"/>
              <a:t>Workflow + </a:t>
            </a:r>
            <a:r>
              <a:rPr lang="en-US" dirty="0" err="1" smtClean="0"/>
              <a:t>Servicios</a:t>
            </a:r>
            <a:endParaRPr lang="en-US" dirty="0" smtClean="0"/>
          </a:p>
          <a:p>
            <a:pPr lvl="1"/>
            <a:r>
              <a:rPr lang="en-US" dirty="0" err="1" smtClean="0"/>
              <a:t>Implementa</a:t>
            </a:r>
            <a:r>
              <a:rPr lang="en-US" dirty="0" smtClean="0"/>
              <a:t> </a:t>
            </a:r>
            <a:r>
              <a:rPr lang="en-US" dirty="0" err="1" smtClean="0"/>
              <a:t>Servicios</a:t>
            </a:r>
            <a:r>
              <a:rPr lang="en-US" dirty="0" smtClean="0"/>
              <a:t>-WCF con un workflow</a:t>
            </a:r>
          </a:p>
          <a:p>
            <a:pPr lvl="2"/>
            <a:r>
              <a:rPr lang="en-US" dirty="0" err="1" smtClean="0"/>
              <a:t>Simplifica</a:t>
            </a:r>
            <a:r>
              <a:rPr lang="en-US" dirty="0" smtClean="0"/>
              <a:t> la </a:t>
            </a:r>
            <a:r>
              <a:rPr lang="en-US" dirty="0" err="1" smtClean="0"/>
              <a:t>integración</a:t>
            </a:r>
            <a:r>
              <a:rPr lang="en-US" dirty="0" smtClean="0"/>
              <a:t> entre WCF y WF</a:t>
            </a:r>
          </a:p>
          <a:p>
            <a:pPr lvl="2"/>
            <a:r>
              <a:rPr lang="en-US" dirty="0" err="1" smtClean="0"/>
              <a:t>Proporciona</a:t>
            </a:r>
            <a:r>
              <a:rPr lang="en-US" dirty="0" smtClean="0"/>
              <a:t> </a:t>
            </a:r>
            <a:r>
              <a:rPr lang="en-US" dirty="0" err="1" smtClean="0"/>
              <a:t>Servicios</a:t>
            </a:r>
            <a:r>
              <a:rPr lang="en-US" dirty="0" smtClean="0"/>
              <a:t> de </a:t>
            </a:r>
            <a:r>
              <a:rPr lang="en-US" dirty="0" err="1" smtClean="0"/>
              <a:t>larga</a:t>
            </a:r>
            <a:r>
              <a:rPr lang="en-US" dirty="0" smtClean="0"/>
              <a:t> </a:t>
            </a:r>
            <a:r>
              <a:rPr lang="en-US" dirty="0" err="1" smtClean="0"/>
              <a:t>duración</a:t>
            </a:r>
            <a:r>
              <a:rPr lang="en-US" dirty="0" smtClean="0"/>
              <a:t> y </a:t>
            </a:r>
            <a:r>
              <a:rPr lang="en-US" dirty="0" err="1" smtClean="0"/>
              <a:t>persistentes</a:t>
            </a:r>
            <a:endParaRPr lang="en-US" dirty="0" smtClean="0"/>
          </a:p>
          <a:p>
            <a:pPr lvl="1"/>
            <a:r>
              <a:rPr lang="en-US" dirty="0" smtClean="0"/>
              <a:t>Consume </a:t>
            </a:r>
            <a:r>
              <a:rPr lang="en-US" dirty="0" err="1" smtClean="0"/>
              <a:t>Servicios</a:t>
            </a:r>
            <a:r>
              <a:rPr lang="en-US" dirty="0" smtClean="0"/>
              <a:t>-WCF </a:t>
            </a:r>
            <a:r>
              <a:rPr lang="en-US" dirty="0" err="1" smtClean="0"/>
              <a:t>dentro</a:t>
            </a:r>
            <a:r>
              <a:rPr lang="en-US" dirty="0" smtClean="0"/>
              <a:t> de un workflow</a:t>
            </a:r>
          </a:p>
          <a:p>
            <a:pPr lvl="2"/>
            <a:r>
              <a:rPr lang="en-US" dirty="0" smtClean="0"/>
              <a:t>Llama a </a:t>
            </a:r>
            <a:r>
              <a:rPr lang="en-US" dirty="0" err="1" smtClean="0"/>
              <a:t>servicios</a:t>
            </a:r>
            <a:r>
              <a:rPr lang="en-US" dirty="0" smtClean="0"/>
              <a:t>-WCF con </a:t>
            </a:r>
            <a:r>
              <a:rPr lang="en-US" dirty="0" err="1" smtClean="0"/>
              <a:t>actividades</a:t>
            </a:r>
            <a:r>
              <a:rPr lang="en-US" dirty="0" smtClean="0"/>
              <a:t> de workflow</a:t>
            </a:r>
          </a:p>
          <a:p>
            <a:pPr lvl="2"/>
            <a:r>
              <a:rPr lang="en-US" dirty="0" err="1" smtClean="0"/>
              <a:t>Enlaza</a:t>
            </a:r>
            <a:r>
              <a:rPr lang="en-US" dirty="0" smtClean="0"/>
              <a:t> y </a:t>
            </a:r>
            <a:r>
              <a:rPr lang="en-US" dirty="0" err="1" smtClean="0"/>
              <a:t>propaga</a:t>
            </a:r>
            <a:r>
              <a:rPr lang="en-US" dirty="0" smtClean="0"/>
              <a:t> </a:t>
            </a:r>
            <a:r>
              <a:rPr lang="en-US" dirty="0" err="1" smtClean="0"/>
              <a:t>datos</a:t>
            </a:r>
            <a:endParaRPr lang="en-US" dirty="0" smtClean="0"/>
          </a:p>
          <a:p>
            <a:pPr lvl="2"/>
            <a:r>
              <a:rPr lang="en-US" dirty="0" err="1" smtClean="0"/>
              <a:t>Permite</a:t>
            </a:r>
            <a:r>
              <a:rPr lang="en-US" dirty="0" smtClean="0"/>
              <a:t> </a:t>
            </a:r>
            <a:r>
              <a:rPr lang="en-US" dirty="0" err="1" smtClean="0"/>
              <a:t>rápidamente</a:t>
            </a:r>
            <a:r>
              <a:rPr lang="en-US" dirty="0" smtClean="0"/>
              <a:t> </a:t>
            </a:r>
            <a:r>
              <a:rPr lang="en-US" dirty="0" err="1" smtClean="0"/>
              <a:t>componer</a:t>
            </a:r>
            <a:r>
              <a:rPr lang="en-US" dirty="0" smtClean="0"/>
              <a:t> </a:t>
            </a:r>
            <a:r>
              <a:rPr lang="en-US" dirty="0" err="1" smtClean="0"/>
              <a:t>aplicaciones</a:t>
            </a:r>
            <a:r>
              <a:rPr lang="en-US" dirty="0" smtClean="0"/>
              <a:t> </a:t>
            </a:r>
            <a:r>
              <a:rPr lang="en-US" dirty="0" err="1" smtClean="0"/>
              <a:t>que</a:t>
            </a:r>
            <a:r>
              <a:rPr lang="en-US" dirty="0" smtClean="0"/>
              <a:t> </a:t>
            </a:r>
            <a:r>
              <a:rPr lang="en-US" dirty="0" err="1" smtClean="0"/>
              <a:t>usan</a:t>
            </a:r>
            <a:r>
              <a:rPr lang="en-US" dirty="0" smtClean="0"/>
              <a:t> </a:t>
            </a:r>
            <a:r>
              <a:rPr lang="en-US" dirty="0" err="1" smtClean="0"/>
              <a:t>servicios</a:t>
            </a:r>
            <a:endParaRPr lang="en-US" dirty="0" smtClean="0"/>
          </a:p>
          <a:p>
            <a:r>
              <a:rPr lang="en-US" dirty="0" smtClean="0"/>
              <a:t>WCF y WF </a:t>
            </a:r>
            <a:r>
              <a:rPr lang="en-US" dirty="0" err="1" smtClean="0"/>
              <a:t>proporcionan</a:t>
            </a:r>
            <a:r>
              <a:rPr lang="en-US" dirty="0" smtClean="0"/>
              <a:t> un framework </a:t>
            </a:r>
            <a:r>
              <a:rPr lang="en-US" dirty="0" err="1" smtClean="0"/>
              <a:t>integrado</a:t>
            </a:r>
            <a:endParaRPr lang="en-US" dirty="0" smtClean="0"/>
          </a:p>
          <a:p>
            <a:pPr lvl="1"/>
            <a:r>
              <a:rPr lang="en-US" dirty="0" smtClean="0"/>
              <a:t>WCF Extensions – </a:t>
            </a:r>
            <a:r>
              <a:rPr lang="en-US" i="1" dirty="0" err="1" smtClean="0"/>
              <a:t>WorkflowServiceHost</a:t>
            </a:r>
            <a:endParaRPr lang="en-US" i="1" dirty="0" smtClean="0"/>
          </a:p>
          <a:p>
            <a:pPr lvl="1"/>
            <a:r>
              <a:rPr lang="en-US" dirty="0" smtClean="0"/>
              <a:t>Activities (Send y Receive)</a:t>
            </a:r>
          </a:p>
          <a:p>
            <a:pPr lvl="1"/>
            <a:r>
              <a:rPr lang="en-US" dirty="0" err="1" smtClean="0"/>
              <a:t>Diseñador</a:t>
            </a:r>
            <a:r>
              <a:rPr lang="en-US" dirty="0" smtClean="0"/>
              <a:t> y </a:t>
            </a:r>
            <a:r>
              <a:rPr lang="en-US" dirty="0" err="1" smtClean="0"/>
              <a:t>herramientas</a:t>
            </a:r>
            <a:r>
              <a:rPr lang="en-US" dirty="0" smtClean="0"/>
              <a:t> </a:t>
            </a:r>
            <a:r>
              <a:rPr lang="en-US" sz="2400" dirty="0" smtClean="0"/>
              <a:t>(Contract-first ó Workflow-first)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84913"/>
          </a:xfrm>
        </p:spPr>
        <p:txBody>
          <a:bodyPr/>
          <a:lstStyle/>
          <a:p>
            <a:r>
              <a:rPr lang="es-ES" dirty="0" smtClean="0"/>
              <a:t>Servicios WCF</a:t>
            </a:r>
            <a:r>
              <a:rPr sz="3300">
                <a:solidFill>
                  <a:schemeClr val="accent1"/>
                </a:solidFill>
              </a:rPr>
              <a:t/>
            </a:r>
            <a:br>
              <a:rPr sz="3300">
                <a:solidFill>
                  <a:schemeClr val="accent1"/>
                </a:solidFill>
              </a:rPr>
            </a:br>
            <a:r>
              <a:rPr sz="3000" spc="-125" smtClean="0">
                <a:solidFill>
                  <a:schemeClr val="tx2"/>
                </a:solidFill>
              </a:rPr>
              <a:t>Ar</a:t>
            </a:r>
            <a:r>
              <a:rPr lang="es-ES" sz="3000" spc="-125" dirty="0" err="1" smtClean="0">
                <a:solidFill>
                  <a:schemeClr val="tx2"/>
                </a:solidFill>
              </a:rPr>
              <a:t>quitectura</a:t>
            </a:r>
            <a:endParaRPr sz="3000" spc="-125">
              <a:solidFill>
                <a:schemeClr val="tx2"/>
              </a:solidFill>
            </a:endParaRPr>
          </a:p>
        </p:txBody>
      </p:sp>
      <p:sp>
        <p:nvSpPr>
          <p:cNvPr id="14" name="Rounded Rectangle 13"/>
          <p:cNvSpPr/>
          <p:nvPr/>
        </p:nvSpPr>
        <p:spPr bwMode="auto">
          <a:xfrm>
            <a:off x="367957" y="3099863"/>
            <a:ext cx="2353849" cy="75189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85" tIns="38092" rIns="76185" bIns="38092" numCol="1" rtlCol="0" anchor="ctr" anchorCtr="0" compatLnSpc="1">
            <a:prstTxWarp prst="textNoShape">
              <a:avLst/>
            </a:prstTxWarp>
          </a:bodyPr>
          <a:lstStyle/>
          <a:p>
            <a:pPr algn="ctr" defTabSz="761629"/>
            <a:r>
              <a:rPr lang="en-US" sz="1900" dirty="0" err="1" smtClean="0">
                <a:solidFill>
                  <a:srgbClr val="FFFFFF"/>
                </a:solidFill>
                <a:effectLst>
                  <a:outerShdw blurRad="38100" dist="38100" dir="2700000" algn="tl">
                    <a:srgbClr val="000000">
                      <a:alpha val="43137"/>
                    </a:srgbClr>
                  </a:outerShdw>
                </a:effectLst>
                <a:latin typeface="Segoe" pitchFamily="34" charset="0"/>
              </a:rPr>
              <a:t>ServiceHost</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5" name="Shape 24"/>
          <p:cNvCxnSpPr>
            <a:stCxn id="54" idx="3"/>
            <a:endCxn id="14" idx="0"/>
          </p:cNvCxnSpPr>
          <p:nvPr/>
        </p:nvCxnSpPr>
        <p:spPr bwMode="auto">
          <a:xfrm>
            <a:off x="1139702" y="2512167"/>
            <a:ext cx="405177" cy="587697"/>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7" name="Shape 26"/>
          <p:cNvCxnSpPr>
            <a:stCxn id="14" idx="2"/>
            <a:endCxn id="15" idx="0"/>
          </p:cNvCxnSpPr>
          <p:nvPr/>
        </p:nvCxnSpPr>
        <p:spPr bwMode="auto">
          <a:xfrm rot="5400000">
            <a:off x="1121421" y="4275215"/>
            <a:ext cx="846916" cy="1"/>
          </a:xfrm>
          <a:prstGeom prst="bent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grpSp>
        <p:nvGrpSpPr>
          <p:cNvPr id="3" name="Group 62"/>
          <p:cNvGrpSpPr/>
          <p:nvPr/>
        </p:nvGrpSpPr>
        <p:grpSpPr>
          <a:xfrm>
            <a:off x="334029" y="4698670"/>
            <a:ext cx="2421698" cy="1700043"/>
            <a:chOff x="400834" y="5638404"/>
            <a:chExt cx="2906038" cy="2040051"/>
          </a:xfrm>
        </p:grpSpPr>
        <p:sp>
          <p:nvSpPr>
            <p:cNvPr id="15" name="Rounded Rectangle 14"/>
            <p:cNvSpPr/>
            <p:nvPr/>
          </p:nvSpPr>
          <p:spPr bwMode="auto">
            <a:xfrm>
              <a:off x="400834" y="5638404"/>
              <a:ext cx="2906038" cy="204005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29"/>
              <a:r>
                <a:rPr lang="en-US" sz="1900" dirty="0" err="1" smtClean="0">
                  <a:solidFill>
                    <a:srgbClr val="FFFFFF"/>
                  </a:solidFill>
                  <a:effectLst>
                    <a:outerShdw blurRad="38100" dist="38100" dir="2700000" algn="tl">
                      <a:srgbClr val="000000">
                        <a:alpha val="43137"/>
                      </a:srgbClr>
                    </a:outerShdw>
                  </a:effectLst>
                  <a:latin typeface="Segoe" pitchFamily="34" charset="0"/>
                </a:rPr>
                <a:t>ServiceDescription</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994775" y="6450904"/>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ServiceBehavior</a:t>
              </a:r>
            </a:p>
          </p:txBody>
        </p:sp>
        <p:sp>
          <p:nvSpPr>
            <p:cNvPr id="40" name="Rounded Rectangle 39"/>
            <p:cNvSpPr/>
            <p:nvPr/>
          </p:nvSpPr>
          <p:spPr bwMode="auto">
            <a:xfrm>
              <a:off x="994775" y="7016663"/>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OperationBehavior</a:t>
              </a:r>
            </a:p>
          </p:txBody>
        </p:sp>
      </p:grpSp>
      <p:sp>
        <p:nvSpPr>
          <p:cNvPr id="41" name="TextBox 40"/>
          <p:cNvSpPr txBox="1"/>
          <p:nvPr/>
        </p:nvSpPr>
        <p:spPr>
          <a:xfrm>
            <a:off x="335919" y="1832948"/>
            <a:ext cx="1064713" cy="307777"/>
          </a:xfrm>
          <a:prstGeom prst="rect">
            <a:avLst/>
          </a:prstGeom>
          <a:noFill/>
        </p:spPr>
        <p:txBody>
          <a:bodyPr wrap="square" lIns="76188" tIns="38093" rIns="76188" bIns="38093" rtlCol="0">
            <a:spAutoFit/>
          </a:bodyPr>
          <a:lstStyle/>
          <a:p>
            <a:r>
              <a:rPr lang="en-US" sz="1500" dirty="0" err="1" smtClean="0">
                <a:solidFill>
                  <a:schemeClr val="tx1"/>
                </a:solidFill>
                <a:latin typeface="Segoe" pitchFamily="34" charset="0"/>
              </a:rPr>
              <a:t>Service.cs</a:t>
            </a:r>
            <a:endParaRPr lang="en-US" sz="1500" dirty="0" smtClean="0">
              <a:solidFill>
                <a:schemeClr val="tx1"/>
              </a:solidFill>
              <a:latin typeface="Segoe" pitchFamily="34" charset="0"/>
            </a:endParaRPr>
          </a:p>
        </p:txBody>
      </p:sp>
      <p:sp>
        <p:nvSpPr>
          <p:cNvPr id="42" name="TextBox 41"/>
          <p:cNvSpPr txBox="1"/>
          <p:nvPr/>
        </p:nvSpPr>
        <p:spPr>
          <a:xfrm>
            <a:off x="345749" y="2726607"/>
            <a:ext cx="1064713" cy="307777"/>
          </a:xfrm>
          <a:prstGeom prst="rect">
            <a:avLst/>
          </a:prstGeom>
          <a:noFill/>
        </p:spPr>
        <p:txBody>
          <a:bodyPr wrap="square" lIns="76188" tIns="38093" rIns="76188" bIns="38093" rtlCol="0">
            <a:spAutoFit/>
          </a:bodyPr>
          <a:lstStyle/>
          <a:p>
            <a:r>
              <a:rPr lang="en-US" sz="1500" dirty="0" err="1" smtClean="0">
                <a:solidFill>
                  <a:schemeClr val="tx1"/>
                </a:solidFill>
                <a:latin typeface="Segoe" pitchFamily="34" charset="0"/>
              </a:rPr>
              <a:t>App.config</a:t>
            </a:r>
            <a:endParaRPr lang="en-US" sz="1500" dirty="0" smtClean="0">
              <a:solidFill>
                <a:schemeClr val="tx1"/>
              </a:solidFill>
              <a:latin typeface="Segoe" pitchFamily="34" charset="0"/>
            </a:endParaRPr>
          </a:p>
        </p:txBody>
      </p:sp>
      <p:grpSp>
        <p:nvGrpSpPr>
          <p:cNvPr id="4" name="Group 63"/>
          <p:cNvGrpSpPr/>
          <p:nvPr/>
        </p:nvGrpSpPr>
        <p:grpSpPr>
          <a:xfrm>
            <a:off x="3456837" y="1935984"/>
            <a:ext cx="2421698" cy="2564688"/>
            <a:chOff x="4148204" y="2323181"/>
            <a:chExt cx="2906038" cy="3077625"/>
          </a:xfrm>
        </p:grpSpPr>
        <p:sp>
          <p:nvSpPr>
            <p:cNvPr id="48" name="Rounded Rectangle 47"/>
            <p:cNvSpPr/>
            <p:nvPr/>
          </p:nvSpPr>
          <p:spPr bwMode="auto">
            <a:xfrm>
              <a:off x="4148204" y="2323181"/>
              <a:ext cx="2906038" cy="307762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29"/>
              <a:r>
                <a:rPr lang="en-US" sz="1900" dirty="0" smtClean="0">
                  <a:solidFill>
                    <a:srgbClr val="FFFFFF"/>
                  </a:solidFill>
                  <a:effectLst>
                    <a:outerShdw blurRad="38100" dist="38100" dir="2700000" algn="tl">
                      <a:srgbClr val="000000">
                        <a:alpha val="43137"/>
                      </a:srgbClr>
                    </a:outerShdw>
                  </a:effectLst>
                  <a:latin typeface="Segoe" pitchFamily="34" charset="0"/>
                </a:rPr>
                <a:t>Service Runtime</a:t>
              </a:r>
            </a:p>
          </p:txBody>
        </p:sp>
        <p:sp>
          <p:nvSpPr>
            <p:cNvPr id="49" name="Rounded Rectangle 48"/>
            <p:cNvSpPr/>
            <p:nvPr/>
          </p:nvSpPr>
          <p:spPr bwMode="auto">
            <a:xfrm>
              <a:off x="4736926" y="3098103"/>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OperationInvoker</a:t>
              </a:r>
              <a:endParaRPr lang="en-US" dirty="0" smtClean="0">
                <a:solidFill>
                  <a:srgbClr val="000000"/>
                </a:solidFill>
                <a:latin typeface="Segoe" pitchFamily="34" charset="0"/>
              </a:endParaRPr>
            </a:p>
          </p:txBody>
        </p:sp>
        <p:sp>
          <p:nvSpPr>
            <p:cNvPr id="50" name="Rounded Rectangle 49"/>
            <p:cNvSpPr/>
            <p:nvPr/>
          </p:nvSpPr>
          <p:spPr bwMode="auto">
            <a:xfrm>
              <a:off x="4736926" y="3663862"/>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OperationSelector</a:t>
              </a:r>
              <a:endParaRPr lang="en-US" dirty="0" smtClean="0">
                <a:solidFill>
                  <a:srgbClr val="000000"/>
                </a:solidFill>
                <a:latin typeface="Segoe" pitchFamily="34" charset="0"/>
              </a:endParaRPr>
            </a:p>
          </p:txBody>
        </p:sp>
        <p:sp>
          <p:nvSpPr>
            <p:cNvPr id="51" name="Rounded Rectangle 50"/>
            <p:cNvSpPr/>
            <p:nvPr/>
          </p:nvSpPr>
          <p:spPr bwMode="auto">
            <a:xfrm>
              <a:off x="4736926" y="4227533"/>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InstanceProvider</a:t>
              </a:r>
              <a:endParaRPr lang="en-US" dirty="0" smtClean="0">
                <a:solidFill>
                  <a:srgbClr val="000000"/>
                </a:solidFill>
                <a:latin typeface="Segoe" pitchFamily="34" charset="0"/>
              </a:endParaRPr>
            </a:p>
          </p:txBody>
        </p:sp>
        <p:sp>
          <p:nvSpPr>
            <p:cNvPr id="52" name="Rounded Rectangle 51"/>
            <p:cNvSpPr/>
            <p:nvPr/>
          </p:nvSpPr>
          <p:spPr bwMode="auto">
            <a:xfrm>
              <a:off x="4736926" y="4793292"/>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MessageInspector</a:t>
              </a:r>
              <a:endParaRPr lang="en-US" dirty="0" smtClean="0">
                <a:solidFill>
                  <a:srgbClr val="000000"/>
                </a:solidFill>
                <a:latin typeface="Segoe" pitchFamily="34" charset="0"/>
              </a:endParaRPr>
            </a:p>
          </p:txBody>
        </p:sp>
      </p:grpSp>
      <p:sp>
        <p:nvSpPr>
          <p:cNvPr id="53" name="Rounded Rectangle 52"/>
          <p:cNvSpPr/>
          <p:nvPr/>
        </p:nvSpPr>
        <p:spPr bwMode="auto">
          <a:xfrm>
            <a:off x="3458576" y="4942234"/>
            <a:ext cx="2421698" cy="74667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85" tIns="38092" rIns="76185" bIns="38092" numCol="1" rtlCol="0" anchor="ctr" anchorCtr="0" compatLnSpc="1">
            <a:prstTxWarp prst="textNoShape">
              <a:avLst/>
            </a:prstTxWarp>
          </a:bodyPr>
          <a:lstStyle/>
          <a:p>
            <a:pPr algn="ctr" defTabSz="761629"/>
            <a:r>
              <a:rPr lang="en-US" sz="1900" dirty="0" err="1" smtClean="0">
                <a:solidFill>
                  <a:srgbClr val="FFFFFF"/>
                </a:solidFill>
                <a:effectLst>
                  <a:outerShdw blurRad="38100" dist="38100" dir="2700000" algn="tl">
                    <a:srgbClr val="000000">
                      <a:alpha val="43137"/>
                    </a:srgbClr>
                  </a:outerShdw>
                </a:effectLst>
                <a:latin typeface="Segoe" pitchFamily="34" charset="0"/>
              </a:rPr>
              <a:t>ListenerChannel</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6" name="Shape 55"/>
          <p:cNvCxnSpPr>
            <a:stCxn id="15" idx="3"/>
            <a:endCxn id="48" idx="0"/>
          </p:cNvCxnSpPr>
          <p:nvPr/>
        </p:nvCxnSpPr>
        <p:spPr bwMode="auto">
          <a:xfrm flipV="1">
            <a:off x="2755730" y="1935984"/>
            <a:ext cx="1911959" cy="3612708"/>
          </a:xfrm>
          <a:prstGeom prst="bentConnector4">
            <a:avLst>
              <a:gd name="adj1" fmla="val 18335"/>
              <a:gd name="adj2" fmla="val 112069"/>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62" name="Picture 54" descr="j0139631"/>
          <p:cNvPicPr>
            <a:picLocks noChangeAspect="1" noChangeArrowheads="1"/>
          </p:cNvPicPr>
          <p:nvPr/>
        </p:nvPicPr>
        <p:blipFill>
          <a:blip r:embed="rId3"/>
          <a:srcRect/>
          <a:stretch>
            <a:fillRect/>
          </a:stretch>
        </p:blipFill>
        <p:spPr bwMode="auto">
          <a:xfrm>
            <a:off x="4353233" y="6063819"/>
            <a:ext cx="632391" cy="475693"/>
          </a:xfrm>
          <a:prstGeom prst="rect">
            <a:avLst/>
          </a:prstGeom>
          <a:noFill/>
          <a:ln w="9525">
            <a:noFill/>
            <a:miter lim="800000"/>
            <a:headEnd/>
            <a:tailEnd/>
          </a:ln>
        </p:spPr>
      </p:pic>
      <p:cxnSp>
        <p:nvCxnSpPr>
          <p:cNvPr id="74" name="Shape 26"/>
          <p:cNvCxnSpPr>
            <a:stCxn id="48" idx="2"/>
            <a:endCxn id="53" idx="0"/>
          </p:cNvCxnSpPr>
          <p:nvPr/>
        </p:nvCxnSpPr>
        <p:spPr bwMode="auto">
          <a:xfrm rot="16200000" flipH="1">
            <a:off x="4447775" y="4720585"/>
            <a:ext cx="441560" cy="1739"/>
          </a:xfrm>
          <a:prstGeom prst="bentConnector3">
            <a:avLst>
              <a:gd name="adj1" fmla="val 50000"/>
            </a:avLst>
          </a:prstGeom>
          <a:ln w="38100">
            <a:headEnd type="arrow" w="med" len="med"/>
            <a:tailEnd type="arrow"/>
          </a:ln>
        </p:spPr>
        <p:style>
          <a:lnRef idx="3">
            <a:schemeClr val="accent5"/>
          </a:lnRef>
          <a:fillRef idx="0">
            <a:schemeClr val="accent5"/>
          </a:fillRef>
          <a:effectRef idx="2">
            <a:schemeClr val="accent5"/>
          </a:effectRef>
          <a:fontRef idx="minor">
            <a:schemeClr val="tx1"/>
          </a:fontRef>
        </p:style>
      </p:cxnSp>
      <p:cxnSp>
        <p:nvCxnSpPr>
          <p:cNvPr id="79" name="Shape 26"/>
          <p:cNvCxnSpPr>
            <a:stCxn id="53" idx="2"/>
            <a:endCxn id="62" idx="0"/>
          </p:cNvCxnSpPr>
          <p:nvPr/>
        </p:nvCxnSpPr>
        <p:spPr bwMode="auto">
          <a:xfrm rot="16200000" flipH="1">
            <a:off x="4481969" y="5876363"/>
            <a:ext cx="374912" cy="1"/>
          </a:xfrm>
          <a:prstGeom prst="bentConnector3">
            <a:avLst>
              <a:gd name="adj1" fmla="val 50000"/>
            </a:avLst>
          </a:prstGeom>
          <a:ln w="38100">
            <a:headEnd type="arrow" w="med" len="med"/>
            <a:tailEnd type="arrow"/>
          </a:ln>
        </p:spPr>
        <p:style>
          <a:lnRef idx="3">
            <a:schemeClr val="accent5"/>
          </a:lnRef>
          <a:fillRef idx="0">
            <a:schemeClr val="accent5"/>
          </a:fillRef>
          <a:effectRef idx="2">
            <a:schemeClr val="accent5"/>
          </a:effectRef>
          <a:fontRef idx="minor">
            <a:schemeClr val="tx1"/>
          </a:fontRef>
        </p:style>
      </p:cxnSp>
      <p:grpSp>
        <p:nvGrpSpPr>
          <p:cNvPr id="5" name="Group 64"/>
          <p:cNvGrpSpPr/>
          <p:nvPr/>
        </p:nvGrpSpPr>
        <p:grpSpPr>
          <a:xfrm>
            <a:off x="6370878" y="1935986"/>
            <a:ext cx="2421698" cy="1759194"/>
            <a:chOff x="7645053" y="2323181"/>
            <a:chExt cx="2906038" cy="2111033"/>
          </a:xfrm>
        </p:grpSpPr>
        <p:sp>
          <p:nvSpPr>
            <p:cNvPr id="90" name="Rounded Rectangle 89"/>
            <p:cNvSpPr/>
            <p:nvPr/>
          </p:nvSpPr>
          <p:spPr bwMode="auto">
            <a:xfrm>
              <a:off x="7645053" y="2323181"/>
              <a:ext cx="2906038" cy="211103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29"/>
              <a:r>
                <a:rPr lang="en-US" sz="1900" dirty="0" smtClean="0">
                  <a:solidFill>
                    <a:srgbClr val="FFFFFF"/>
                  </a:solidFill>
                  <a:effectLst>
                    <a:outerShdw blurRad="38100" dist="38100" dir="2700000" algn="tl">
                      <a:srgbClr val="000000">
                        <a:alpha val="43137"/>
                      </a:srgbClr>
                    </a:outerShdw>
                  </a:effectLst>
                  <a:latin typeface="Segoe" pitchFamily="34" charset="0"/>
                </a:rPr>
                <a:t>Service Instance</a:t>
              </a:r>
            </a:p>
          </p:txBody>
        </p:sp>
        <p:grpSp>
          <p:nvGrpSpPr>
            <p:cNvPr id="13" name="Group 90"/>
            <p:cNvGrpSpPr/>
            <p:nvPr/>
          </p:nvGrpSpPr>
          <p:grpSpPr>
            <a:xfrm>
              <a:off x="8233775" y="3098103"/>
              <a:ext cx="2081409" cy="979118"/>
              <a:chOff x="4962394" y="3534426"/>
              <a:chExt cx="2081409" cy="979118"/>
            </a:xfrm>
          </p:grpSpPr>
          <p:sp>
            <p:nvSpPr>
              <p:cNvPr id="92" name="Rounded Rectangle 91"/>
              <p:cNvSpPr/>
              <p:nvPr/>
            </p:nvSpPr>
            <p:spPr bwMode="auto">
              <a:xfrm>
                <a:off x="4962394" y="3534426"/>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smtClean="0">
                    <a:solidFill>
                      <a:srgbClr val="000000"/>
                    </a:solidFill>
                    <a:latin typeface="Segoe" pitchFamily="34" charset="0"/>
                  </a:rPr>
                  <a:t>Operation 1</a:t>
                </a:r>
                <a:endParaRPr lang="en-US" dirty="0" smtClean="0">
                  <a:solidFill>
                    <a:srgbClr val="000000"/>
                  </a:solidFill>
                  <a:latin typeface="Segoe" pitchFamily="34" charset="0"/>
                </a:endParaRPr>
              </a:p>
            </p:txBody>
          </p:sp>
          <p:sp>
            <p:nvSpPr>
              <p:cNvPr id="93" name="Rounded Rectangle 92"/>
              <p:cNvSpPr/>
              <p:nvPr/>
            </p:nvSpPr>
            <p:spPr bwMode="auto">
              <a:xfrm>
                <a:off x="4962394" y="4100185"/>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smtClean="0">
                    <a:solidFill>
                      <a:srgbClr val="000000"/>
                    </a:solidFill>
                    <a:latin typeface="Segoe" pitchFamily="34" charset="0"/>
                  </a:rPr>
                  <a:t>Operation 2</a:t>
                </a:r>
                <a:endParaRPr lang="en-US" dirty="0" smtClean="0">
                  <a:solidFill>
                    <a:srgbClr val="000000"/>
                  </a:solidFill>
                  <a:latin typeface="Segoe" pitchFamily="34" charset="0"/>
                </a:endParaRPr>
              </a:p>
            </p:txBody>
          </p:sp>
        </p:grpSp>
      </p:grpSp>
      <p:cxnSp>
        <p:nvCxnSpPr>
          <p:cNvPr id="97" name="Shape 96"/>
          <p:cNvCxnSpPr>
            <a:stCxn id="49" idx="3"/>
            <a:endCxn id="92" idx="1"/>
          </p:cNvCxnSpPr>
          <p:nvPr/>
        </p:nvCxnSpPr>
        <p:spPr bwMode="auto">
          <a:xfrm>
            <a:off x="5681949" y="2753989"/>
            <a:ext cx="1179533" cy="1323"/>
          </a:xfrm>
          <a:prstGeom prst="bent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00" name="Shape 96"/>
          <p:cNvCxnSpPr>
            <a:stCxn id="51" idx="3"/>
          </p:cNvCxnSpPr>
          <p:nvPr/>
        </p:nvCxnSpPr>
        <p:spPr bwMode="auto">
          <a:xfrm flipV="1">
            <a:off x="5681946" y="3308959"/>
            <a:ext cx="654137" cy="386218"/>
          </a:xfrm>
          <a:prstGeom prst="bentConnector3">
            <a:avLst>
              <a:gd name="adj1" fmla="val 59574"/>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grpSp>
        <p:nvGrpSpPr>
          <p:cNvPr id="16" name="Group 46"/>
          <p:cNvGrpSpPr>
            <a:grpSpLocks/>
          </p:cNvGrpSpPr>
          <p:nvPr/>
        </p:nvGrpSpPr>
        <p:grpSpPr bwMode="auto">
          <a:xfrm>
            <a:off x="631702" y="2258164"/>
            <a:ext cx="508000" cy="508000"/>
            <a:chOff x="576" y="1728"/>
            <a:chExt cx="384" cy="384"/>
          </a:xfrm>
          <a:solidFill>
            <a:schemeClr val="accent2">
              <a:lumMod val="20000"/>
              <a:lumOff val="80000"/>
            </a:schemeClr>
          </a:solidFill>
        </p:grpSpPr>
        <p:sp>
          <p:nvSpPr>
            <p:cNvPr id="54" name="Rectangle 3"/>
            <p:cNvSpPr>
              <a:spLocks noChangeArrowheads="1"/>
            </p:cNvSpPr>
            <p:nvPr/>
          </p:nvSpPr>
          <p:spPr bwMode="auto">
            <a:xfrm>
              <a:off x="576" y="1728"/>
              <a:ext cx="384" cy="384"/>
            </a:xfrm>
            <a:prstGeom prst="rect">
              <a:avLst/>
            </a:prstGeom>
            <a:grpFill/>
            <a:ln w="19050">
              <a:solidFill>
                <a:schemeClr val="bg2"/>
              </a:solidFill>
              <a:miter lim="800000"/>
              <a:headEnd/>
              <a:tailEnd/>
            </a:ln>
          </p:spPr>
          <p:txBody>
            <a:bodyPr wrap="none" anchor="ctr"/>
            <a:lstStyle/>
            <a:p>
              <a:endParaRPr lang="en-US"/>
            </a:p>
          </p:txBody>
        </p:sp>
        <p:sp>
          <p:nvSpPr>
            <p:cNvPr id="55" name="Line 4"/>
            <p:cNvSpPr>
              <a:spLocks noChangeShapeType="1"/>
            </p:cNvSpPr>
            <p:nvPr/>
          </p:nvSpPr>
          <p:spPr bwMode="auto">
            <a:xfrm>
              <a:off x="624" y="1803"/>
              <a:ext cx="288" cy="0"/>
            </a:xfrm>
            <a:prstGeom prst="line">
              <a:avLst/>
            </a:prstGeom>
            <a:grpFill/>
            <a:ln w="19050">
              <a:solidFill>
                <a:schemeClr val="bg2"/>
              </a:solidFill>
              <a:round/>
              <a:headEnd/>
              <a:tailEnd/>
            </a:ln>
          </p:spPr>
          <p:txBody>
            <a:bodyPr/>
            <a:lstStyle/>
            <a:p>
              <a:endParaRPr lang="en-US"/>
            </a:p>
          </p:txBody>
        </p:sp>
        <p:sp>
          <p:nvSpPr>
            <p:cNvPr id="57" name="Line 5"/>
            <p:cNvSpPr>
              <a:spLocks noChangeShapeType="1"/>
            </p:cNvSpPr>
            <p:nvPr/>
          </p:nvSpPr>
          <p:spPr bwMode="auto">
            <a:xfrm>
              <a:off x="624" y="1857"/>
              <a:ext cx="288" cy="0"/>
            </a:xfrm>
            <a:prstGeom prst="line">
              <a:avLst/>
            </a:prstGeom>
            <a:grpFill/>
            <a:ln w="19050">
              <a:solidFill>
                <a:schemeClr val="bg2"/>
              </a:solidFill>
              <a:round/>
              <a:headEnd/>
              <a:tailEnd/>
            </a:ln>
          </p:spPr>
          <p:txBody>
            <a:bodyPr/>
            <a:lstStyle/>
            <a:p>
              <a:endParaRPr lang="en-US"/>
            </a:p>
          </p:txBody>
        </p:sp>
        <p:sp>
          <p:nvSpPr>
            <p:cNvPr id="58" name="Line 6"/>
            <p:cNvSpPr>
              <a:spLocks noChangeShapeType="1"/>
            </p:cNvSpPr>
            <p:nvPr/>
          </p:nvSpPr>
          <p:spPr bwMode="auto">
            <a:xfrm>
              <a:off x="624" y="1899"/>
              <a:ext cx="288" cy="0"/>
            </a:xfrm>
            <a:prstGeom prst="line">
              <a:avLst/>
            </a:prstGeom>
            <a:grpFill/>
            <a:ln w="19050">
              <a:solidFill>
                <a:schemeClr val="bg2"/>
              </a:solidFill>
              <a:round/>
              <a:headEnd/>
              <a:tailEnd/>
            </a:ln>
          </p:spPr>
          <p:txBody>
            <a:bodyPr/>
            <a:lstStyle/>
            <a:p>
              <a:endParaRPr lang="en-US"/>
            </a:p>
          </p:txBody>
        </p:sp>
        <p:sp>
          <p:nvSpPr>
            <p:cNvPr id="59" name="Line 7"/>
            <p:cNvSpPr>
              <a:spLocks noChangeShapeType="1"/>
            </p:cNvSpPr>
            <p:nvPr/>
          </p:nvSpPr>
          <p:spPr bwMode="auto">
            <a:xfrm>
              <a:off x="624" y="1953"/>
              <a:ext cx="288" cy="0"/>
            </a:xfrm>
            <a:prstGeom prst="line">
              <a:avLst/>
            </a:prstGeom>
            <a:grpFill/>
            <a:ln w="19050">
              <a:solidFill>
                <a:schemeClr val="bg2"/>
              </a:solidFill>
              <a:round/>
              <a:headEnd/>
              <a:tailEnd/>
            </a:ln>
          </p:spPr>
          <p:txBody>
            <a:bodyPr/>
            <a:lstStyle/>
            <a:p>
              <a:endParaRPr lang="en-US"/>
            </a:p>
          </p:txBody>
        </p:sp>
        <p:sp>
          <p:nvSpPr>
            <p:cNvPr id="60" name="Line 8"/>
            <p:cNvSpPr>
              <a:spLocks noChangeShapeType="1"/>
            </p:cNvSpPr>
            <p:nvPr/>
          </p:nvSpPr>
          <p:spPr bwMode="auto">
            <a:xfrm>
              <a:off x="624" y="1995"/>
              <a:ext cx="288" cy="0"/>
            </a:xfrm>
            <a:prstGeom prst="line">
              <a:avLst/>
            </a:prstGeom>
            <a:grpFill/>
            <a:ln w="19050">
              <a:solidFill>
                <a:schemeClr val="bg2"/>
              </a:solidFill>
              <a:round/>
              <a:headEnd/>
              <a:tailEnd/>
            </a:ln>
          </p:spPr>
          <p:txBody>
            <a:bodyPr/>
            <a:lstStyle/>
            <a:p>
              <a:endParaRPr lang="en-US"/>
            </a:p>
          </p:txBody>
        </p:sp>
        <p:sp>
          <p:nvSpPr>
            <p:cNvPr id="61" name="Line 9"/>
            <p:cNvSpPr>
              <a:spLocks noChangeShapeType="1"/>
            </p:cNvSpPr>
            <p:nvPr/>
          </p:nvSpPr>
          <p:spPr bwMode="auto">
            <a:xfrm>
              <a:off x="624" y="2049"/>
              <a:ext cx="288" cy="0"/>
            </a:xfrm>
            <a:prstGeom prst="line">
              <a:avLst/>
            </a:prstGeom>
            <a:grpFill/>
            <a:ln w="19050">
              <a:solidFill>
                <a:schemeClr val="bg2"/>
              </a:solidFill>
              <a:round/>
              <a:headEnd/>
              <a:tailEnd/>
            </a:ln>
          </p:spPr>
          <p:txBody>
            <a:bodyPr/>
            <a:lstStyle/>
            <a:p>
              <a:endParaRPr lang="en-US"/>
            </a:p>
          </p:txBody>
        </p:sp>
      </p:grpSp>
      <p:grpSp>
        <p:nvGrpSpPr>
          <p:cNvPr id="17" name="Group 2"/>
          <p:cNvGrpSpPr>
            <a:grpSpLocks/>
          </p:cNvGrpSpPr>
          <p:nvPr/>
        </p:nvGrpSpPr>
        <p:grpSpPr bwMode="auto">
          <a:xfrm>
            <a:off x="504702" y="2131164"/>
            <a:ext cx="508000" cy="508000"/>
            <a:chOff x="576" y="1728"/>
            <a:chExt cx="384" cy="384"/>
          </a:xfrm>
          <a:solidFill>
            <a:schemeClr val="accent2">
              <a:lumMod val="20000"/>
              <a:lumOff val="80000"/>
            </a:schemeClr>
          </a:solidFill>
        </p:grpSpPr>
        <p:sp>
          <p:nvSpPr>
            <p:cNvPr id="6" name="Rectangle 3"/>
            <p:cNvSpPr>
              <a:spLocks noChangeArrowheads="1"/>
            </p:cNvSpPr>
            <p:nvPr/>
          </p:nvSpPr>
          <p:spPr bwMode="auto">
            <a:xfrm>
              <a:off x="576" y="1728"/>
              <a:ext cx="384" cy="384"/>
            </a:xfrm>
            <a:prstGeom prst="rect">
              <a:avLst/>
            </a:prstGeom>
            <a:grpFill/>
            <a:ln w="19050">
              <a:solidFill>
                <a:schemeClr val="bg2"/>
              </a:solidFill>
              <a:miter lim="800000"/>
              <a:headEnd/>
              <a:tailEnd/>
            </a:ln>
          </p:spPr>
          <p:txBody>
            <a:bodyPr wrap="none" anchor="ctr"/>
            <a:lstStyle/>
            <a:p>
              <a:endParaRPr lang="en-US"/>
            </a:p>
          </p:txBody>
        </p:sp>
        <p:sp>
          <p:nvSpPr>
            <p:cNvPr id="7" name="Line 4"/>
            <p:cNvSpPr>
              <a:spLocks noChangeShapeType="1"/>
            </p:cNvSpPr>
            <p:nvPr/>
          </p:nvSpPr>
          <p:spPr bwMode="auto">
            <a:xfrm>
              <a:off x="624" y="1803"/>
              <a:ext cx="288" cy="0"/>
            </a:xfrm>
            <a:prstGeom prst="line">
              <a:avLst/>
            </a:prstGeom>
            <a:grpFill/>
            <a:ln w="19050">
              <a:solidFill>
                <a:schemeClr val="bg2"/>
              </a:solidFill>
              <a:round/>
              <a:headEnd/>
              <a:tailEnd/>
            </a:ln>
          </p:spPr>
          <p:txBody>
            <a:bodyPr/>
            <a:lstStyle/>
            <a:p>
              <a:endParaRPr lang="en-US"/>
            </a:p>
          </p:txBody>
        </p:sp>
        <p:sp>
          <p:nvSpPr>
            <p:cNvPr id="8" name="Line 5"/>
            <p:cNvSpPr>
              <a:spLocks noChangeShapeType="1"/>
            </p:cNvSpPr>
            <p:nvPr/>
          </p:nvSpPr>
          <p:spPr bwMode="auto">
            <a:xfrm>
              <a:off x="624" y="1857"/>
              <a:ext cx="288" cy="0"/>
            </a:xfrm>
            <a:prstGeom prst="line">
              <a:avLst/>
            </a:prstGeom>
            <a:grpFill/>
            <a:ln w="19050">
              <a:solidFill>
                <a:schemeClr val="bg2"/>
              </a:solidFill>
              <a:round/>
              <a:headEnd/>
              <a:tailEnd/>
            </a:ln>
          </p:spPr>
          <p:txBody>
            <a:bodyPr/>
            <a:lstStyle/>
            <a:p>
              <a:endParaRPr lang="en-US"/>
            </a:p>
          </p:txBody>
        </p:sp>
        <p:sp>
          <p:nvSpPr>
            <p:cNvPr id="9" name="Line 6"/>
            <p:cNvSpPr>
              <a:spLocks noChangeShapeType="1"/>
            </p:cNvSpPr>
            <p:nvPr/>
          </p:nvSpPr>
          <p:spPr bwMode="auto">
            <a:xfrm>
              <a:off x="624" y="1899"/>
              <a:ext cx="288" cy="0"/>
            </a:xfrm>
            <a:prstGeom prst="line">
              <a:avLst/>
            </a:prstGeom>
            <a:grpFill/>
            <a:ln w="19050">
              <a:solidFill>
                <a:schemeClr val="bg2"/>
              </a:solidFill>
              <a:round/>
              <a:headEnd/>
              <a:tailEnd/>
            </a:ln>
          </p:spPr>
          <p:txBody>
            <a:bodyPr/>
            <a:lstStyle/>
            <a:p>
              <a:endParaRPr lang="en-US"/>
            </a:p>
          </p:txBody>
        </p:sp>
        <p:sp>
          <p:nvSpPr>
            <p:cNvPr id="10" name="Line 7"/>
            <p:cNvSpPr>
              <a:spLocks noChangeShapeType="1"/>
            </p:cNvSpPr>
            <p:nvPr/>
          </p:nvSpPr>
          <p:spPr bwMode="auto">
            <a:xfrm>
              <a:off x="624" y="1953"/>
              <a:ext cx="288" cy="0"/>
            </a:xfrm>
            <a:prstGeom prst="line">
              <a:avLst/>
            </a:prstGeom>
            <a:grpFill/>
            <a:ln w="19050">
              <a:solidFill>
                <a:schemeClr val="bg2"/>
              </a:solidFill>
              <a:round/>
              <a:headEnd/>
              <a:tailEnd/>
            </a:ln>
          </p:spPr>
          <p:txBody>
            <a:bodyPr/>
            <a:lstStyle/>
            <a:p>
              <a:endParaRPr lang="en-US"/>
            </a:p>
          </p:txBody>
        </p:sp>
        <p:sp>
          <p:nvSpPr>
            <p:cNvPr id="11" name="Line 8"/>
            <p:cNvSpPr>
              <a:spLocks noChangeShapeType="1"/>
            </p:cNvSpPr>
            <p:nvPr/>
          </p:nvSpPr>
          <p:spPr bwMode="auto">
            <a:xfrm>
              <a:off x="624" y="1995"/>
              <a:ext cx="288" cy="0"/>
            </a:xfrm>
            <a:prstGeom prst="line">
              <a:avLst/>
            </a:prstGeom>
            <a:grpFill/>
            <a:ln w="19050">
              <a:solidFill>
                <a:schemeClr val="bg2"/>
              </a:solidFill>
              <a:round/>
              <a:headEnd/>
              <a:tailEnd/>
            </a:ln>
          </p:spPr>
          <p:txBody>
            <a:bodyPr/>
            <a:lstStyle/>
            <a:p>
              <a:endParaRPr lang="en-US"/>
            </a:p>
          </p:txBody>
        </p:sp>
        <p:sp>
          <p:nvSpPr>
            <p:cNvPr id="12" name="Line 9"/>
            <p:cNvSpPr>
              <a:spLocks noChangeShapeType="1"/>
            </p:cNvSpPr>
            <p:nvPr/>
          </p:nvSpPr>
          <p:spPr bwMode="auto">
            <a:xfrm>
              <a:off x="624" y="2049"/>
              <a:ext cx="288" cy="0"/>
            </a:xfrm>
            <a:prstGeom prst="line">
              <a:avLst/>
            </a:prstGeom>
            <a:grpFill/>
            <a:ln w="19050">
              <a:solidFill>
                <a:schemeClr val="bg2"/>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bwMode="auto">
          <a:xfrm>
            <a:off x="6228639" y="1803905"/>
            <a:ext cx="2742643" cy="2463296"/>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5" tIns="45713" rIns="91425" bIns="45713" numCol="1" rtlCol="0" anchor="b" anchorCtr="0" compatLnSpc="1">
            <a:prstTxWarp prst="textNoShape">
              <a:avLst/>
            </a:prstTxWarp>
          </a:bodyPr>
          <a:lstStyle/>
          <a:p>
            <a:pPr algn="ctr" defTabSz="913990"/>
            <a:r>
              <a:rPr lang="en-US" sz="2000" dirty="0" smtClean="0">
                <a:solidFill>
                  <a:schemeClr val="bg2"/>
                </a:solidFill>
                <a:latin typeface="Segoe" pitchFamily="34" charset="0"/>
              </a:rPr>
              <a:t>Workflow Runtime</a:t>
            </a:r>
          </a:p>
        </p:txBody>
      </p:sp>
      <p:sp>
        <p:nvSpPr>
          <p:cNvPr id="2" name="Title 1"/>
          <p:cNvSpPr>
            <a:spLocks noGrp="1"/>
          </p:cNvSpPr>
          <p:nvPr>
            <p:ph type="title"/>
          </p:nvPr>
        </p:nvSpPr>
        <p:spPr>
          <a:xfrm>
            <a:off x="381000" y="-152400"/>
            <a:ext cx="8382000" cy="1084913"/>
          </a:xfrm>
        </p:spPr>
        <p:txBody>
          <a:bodyPr/>
          <a:lstStyle/>
          <a:p>
            <a:r>
              <a:rPr/>
              <a:t>Workflow Service</a:t>
            </a:r>
            <a:r>
              <a:rPr sz="3000">
                <a:solidFill>
                  <a:schemeClr val="accent1"/>
                </a:solidFill>
              </a:rPr>
              <a:t/>
            </a:r>
            <a:br>
              <a:rPr sz="3000">
                <a:solidFill>
                  <a:schemeClr val="accent1"/>
                </a:solidFill>
              </a:rPr>
            </a:br>
            <a:r>
              <a:rPr sz="3000" spc="-125" smtClean="0">
                <a:solidFill>
                  <a:schemeClr val="tx2"/>
                </a:solidFill>
              </a:rPr>
              <a:t>Ar</a:t>
            </a:r>
            <a:r>
              <a:rPr lang="es-ES" sz="3000" spc="-125" dirty="0" err="1" smtClean="0">
                <a:solidFill>
                  <a:schemeClr val="tx2"/>
                </a:solidFill>
              </a:rPr>
              <a:t>quitectura</a:t>
            </a:r>
            <a:endParaRPr sz="3000" spc="-125">
              <a:solidFill>
                <a:schemeClr val="tx2"/>
              </a:solidFill>
            </a:endParaRPr>
          </a:p>
        </p:txBody>
      </p:sp>
      <p:sp>
        <p:nvSpPr>
          <p:cNvPr id="14" name="Rounded Rectangle 13"/>
          <p:cNvSpPr/>
          <p:nvPr/>
        </p:nvSpPr>
        <p:spPr bwMode="auto">
          <a:xfrm>
            <a:off x="367957" y="3099863"/>
            <a:ext cx="2353849" cy="75189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85" tIns="38092" rIns="76185" bIns="38092" numCol="1" rtlCol="0" anchor="ctr" anchorCtr="0" compatLnSpc="1">
            <a:prstTxWarp prst="textNoShape">
              <a:avLst/>
            </a:prstTxWarp>
          </a:bodyPr>
          <a:lstStyle/>
          <a:p>
            <a:pPr algn="ctr" defTabSz="761629"/>
            <a:r>
              <a:rPr lang="en-US" sz="1900" dirty="0" err="1" smtClean="0">
                <a:solidFill>
                  <a:srgbClr val="FFFFFF"/>
                </a:solidFill>
                <a:effectLst>
                  <a:outerShdw blurRad="38100" dist="38100" dir="2700000" algn="tl">
                    <a:srgbClr val="000000">
                      <a:alpha val="43137"/>
                    </a:srgbClr>
                  </a:outerShdw>
                </a:effectLst>
                <a:latin typeface="Segoe" pitchFamily="34" charset="0"/>
              </a:rPr>
              <a:t>ServiceHost</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5" name="Shape 24"/>
          <p:cNvCxnSpPr>
            <a:stCxn id="54" idx="3"/>
            <a:endCxn id="14" idx="0"/>
          </p:cNvCxnSpPr>
          <p:nvPr/>
        </p:nvCxnSpPr>
        <p:spPr bwMode="auto">
          <a:xfrm>
            <a:off x="1139702" y="2512167"/>
            <a:ext cx="405177" cy="587697"/>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7" name="Shape 26"/>
          <p:cNvCxnSpPr>
            <a:stCxn id="14" idx="2"/>
            <a:endCxn id="15" idx="0"/>
          </p:cNvCxnSpPr>
          <p:nvPr/>
        </p:nvCxnSpPr>
        <p:spPr bwMode="auto">
          <a:xfrm rot="5400000">
            <a:off x="1121421" y="4275215"/>
            <a:ext cx="846916" cy="1"/>
          </a:xfrm>
          <a:prstGeom prst="bent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grpSp>
        <p:nvGrpSpPr>
          <p:cNvPr id="3" name="Group 62"/>
          <p:cNvGrpSpPr/>
          <p:nvPr/>
        </p:nvGrpSpPr>
        <p:grpSpPr>
          <a:xfrm>
            <a:off x="334029" y="4698670"/>
            <a:ext cx="2421698" cy="1700043"/>
            <a:chOff x="400834" y="5638404"/>
            <a:chExt cx="2906038" cy="2040051"/>
          </a:xfrm>
        </p:grpSpPr>
        <p:sp>
          <p:nvSpPr>
            <p:cNvPr id="15" name="Rounded Rectangle 14"/>
            <p:cNvSpPr/>
            <p:nvPr/>
          </p:nvSpPr>
          <p:spPr bwMode="auto">
            <a:xfrm>
              <a:off x="400834" y="5638404"/>
              <a:ext cx="2906038" cy="204005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29"/>
              <a:r>
                <a:rPr lang="en-US" sz="1900" dirty="0" err="1" smtClean="0">
                  <a:solidFill>
                    <a:srgbClr val="FFFFFF"/>
                  </a:solidFill>
                  <a:effectLst>
                    <a:outerShdw blurRad="38100" dist="38100" dir="2700000" algn="tl">
                      <a:srgbClr val="000000">
                        <a:alpha val="43137"/>
                      </a:srgbClr>
                    </a:outerShdw>
                  </a:effectLst>
                  <a:latin typeface="Segoe" pitchFamily="34" charset="0"/>
                </a:rPr>
                <a:t>ServiceDescription</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994775" y="6450904"/>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ServiceBehavior</a:t>
              </a:r>
            </a:p>
          </p:txBody>
        </p:sp>
        <p:sp>
          <p:nvSpPr>
            <p:cNvPr id="40" name="Rounded Rectangle 39"/>
            <p:cNvSpPr/>
            <p:nvPr/>
          </p:nvSpPr>
          <p:spPr bwMode="auto">
            <a:xfrm>
              <a:off x="994775" y="7016663"/>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OperationBehavior</a:t>
              </a:r>
            </a:p>
          </p:txBody>
        </p:sp>
      </p:grpSp>
      <p:sp>
        <p:nvSpPr>
          <p:cNvPr id="42" name="TextBox 41"/>
          <p:cNvSpPr txBox="1"/>
          <p:nvPr/>
        </p:nvSpPr>
        <p:spPr>
          <a:xfrm>
            <a:off x="345749" y="2726607"/>
            <a:ext cx="1064713" cy="307777"/>
          </a:xfrm>
          <a:prstGeom prst="rect">
            <a:avLst/>
          </a:prstGeom>
          <a:noFill/>
        </p:spPr>
        <p:txBody>
          <a:bodyPr wrap="square" lIns="76188" tIns="38093" rIns="76188" bIns="38093" rtlCol="0">
            <a:spAutoFit/>
          </a:bodyPr>
          <a:lstStyle/>
          <a:p>
            <a:r>
              <a:rPr lang="en-US" sz="1500" dirty="0" err="1" smtClean="0">
                <a:solidFill>
                  <a:schemeClr val="tx1"/>
                </a:solidFill>
                <a:latin typeface="Segoe" pitchFamily="34" charset="0"/>
              </a:rPr>
              <a:t>App.config</a:t>
            </a:r>
            <a:endParaRPr lang="en-US" sz="1500" dirty="0" smtClean="0">
              <a:solidFill>
                <a:schemeClr val="tx1"/>
              </a:solidFill>
              <a:latin typeface="Segoe" pitchFamily="34" charset="0"/>
            </a:endParaRPr>
          </a:p>
        </p:txBody>
      </p:sp>
      <p:grpSp>
        <p:nvGrpSpPr>
          <p:cNvPr id="4" name="Group 63"/>
          <p:cNvGrpSpPr/>
          <p:nvPr/>
        </p:nvGrpSpPr>
        <p:grpSpPr>
          <a:xfrm>
            <a:off x="3456837" y="1935984"/>
            <a:ext cx="2421698" cy="2564688"/>
            <a:chOff x="4148204" y="2323181"/>
            <a:chExt cx="2906038" cy="3077625"/>
          </a:xfrm>
        </p:grpSpPr>
        <p:sp>
          <p:nvSpPr>
            <p:cNvPr id="48" name="Rounded Rectangle 47"/>
            <p:cNvSpPr/>
            <p:nvPr/>
          </p:nvSpPr>
          <p:spPr bwMode="auto">
            <a:xfrm>
              <a:off x="4148204" y="2323181"/>
              <a:ext cx="2906038" cy="307762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29"/>
              <a:r>
                <a:rPr lang="en-US" sz="1900" dirty="0" smtClean="0">
                  <a:solidFill>
                    <a:srgbClr val="FFFFFF"/>
                  </a:solidFill>
                  <a:effectLst>
                    <a:outerShdw blurRad="38100" dist="38100" dir="2700000" algn="tl">
                      <a:srgbClr val="000000">
                        <a:alpha val="43137"/>
                      </a:srgbClr>
                    </a:outerShdw>
                  </a:effectLst>
                  <a:latin typeface="Segoe" pitchFamily="34" charset="0"/>
                </a:rPr>
                <a:t>Service Runtime</a:t>
              </a:r>
            </a:p>
          </p:txBody>
        </p:sp>
        <p:sp>
          <p:nvSpPr>
            <p:cNvPr id="49" name="Rounded Rectangle 48"/>
            <p:cNvSpPr/>
            <p:nvPr/>
          </p:nvSpPr>
          <p:spPr bwMode="auto">
            <a:xfrm>
              <a:off x="4736926" y="3098103"/>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OperationInvoker</a:t>
              </a:r>
              <a:endParaRPr lang="en-US" dirty="0" smtClean="0">
                <a:solidFill>
                  <a:srgbClr val="000000"/>
                </a:solidFill>
                <a:latin typeface="Segoe" pitchFamily="34" charset="0"/>
              </a:endParaRPr>
            </a:p>
          </p:txBody>
        </p:sp>
        <p:sp>
          <p:nvSpPr>
            <p:cNvPr id="50" name="Rounded Rectangle 49"/>
            <p:cNvSpPr/>
            <p:nvPr/>
          </p:nvSpPr>
          <p:spPr bwMode="auto">
            <a:xfrm>
              <a:off x="4736926" y="3663862"/>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OperationSelector</a:t>
              </a:r>
              <a:endParaRPr lang="en-US" dirty="0" smtClean="0">
                <a:solidFill>
                  <a:srgbClr val="000000"/>
                </a:solidFill>
                <a:latin typeface="Segoe" pitchFamily="34" charset="0"/>
              </a:endParaRPr>
            </a:p>
          </p:txBody>
        </p:sp>
        <p:sp>
          <p:nvSpPr>
            <p:cNvPr id="51" name="Rounded Rectangle 50"/>
            <p:cNvSpPr/>
            <p:nvPr/>
          </p:nvSpPr>
          <p:spPr bwMode="auto">
            <a:xfrm>
              <a:off x="4736926" y="4227533"/>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InstanceProvider</a:t>
              </a:r>
              <a:endParaRPr lang="en-US" dirty="0" smtClean="0">
                <a:solidFill>
                  <a:srgbClr val="000000"/>
                </a:solidFill>
                <a:latin typeface="Segoe" pitchFamily="34" charset="0"/>
              </a:endParaRPr>
            </a:p>
          </p:txBody>
        </p:sp>
        <p:sp>
          <p:nvSpPr>
            <p:cNvPr id="52" name="Rounded Rectangle 51"/>
            <p:cNvSpPr/>
            <p:nvPr/>
          </p:nvSpPr>
          <p:spPr bwMode="auto">
            <a:xfrm>
              <a:off x="4736926" y="4793292"/>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MessageInspector</a:t>
              </a:r>
              <a:endParaRPr lang="en-US" dirty="0" smtClean="0">
                <a:solidFill>
                  <a:srgbClr val="000000"/>
                </a:solidFill>
                <a:latin typeface="Segoe" pitchFamily="34" charset="0"/>
              </a:endParaRPr>
            </a:p>
          </p:txBody>
        </p:sp>
      </p:grpSp>
      <p:sp>
        <p:nvSpPr>
          <p:cNvPr id="53" name="Rounded Rectangle 52"/>
          <p:cNvSpPr/>
          <p:nvPr/>
        </p:nvSpPr>
        <p:spPr bwMode="auto">
          <a:xfrm>
            <a:off x="3458576" y="5321713"/>
            <a:ext cx="2421698" cy="36719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85" tIns="38092" rIns="76185" bIns="38092" numCol="1" rtlCol="0" anchor="ctr" anchorCtr="0" compatLnSpc="1">
            <a:prstTxWarp prst="textNoShape">
              <a:avLst/>
            </a:prstTxWarp>
          </a:bodyPr>
          <a:lstStyle/>
          <a:p>
            <a:pPr algn="ctr" defTabSz="761629"/>
            <a:r>
              <a:rPr lang="en-US" sz="1900" dirty="0" err="1" smtClean="0">
                <a:solidFill>
                  <a:srgbClr val="FFFFFF"/>
                </a:solidFill>
                <a:effectLst>
                  <a:outerShdw blurRad="38100" dist="38100" dir="2700000" algn="tl">
                    <a:srgbClr val="000000">
                      <a:alpha val="43137"/>
                    </a:srgbClr>
                  </a:outerShdw>
                </a:effectLst>
                <a:latin typeface="Segoe" pitchFamily="34" charset="0"/>
              </a:rPr>
              <a:t>ListenerChannel</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6" name="Shape 55"/>
          <p:cNvCxnSpPr>
            <a:stCxn id="15" idx="3"/>
            <a:endCxn id="48" idx="0"/>
          </p:cNvCxnSpPr>
          <p:nvPr/>
        </p:nvCxnSpPr>
        <p:spPr bwMode="auto">
          <a:xfrm flipV="1">
            <a:off x="2755730" y="1935984"/>
            <a:ext cx="1911959" cy="3612708"/>
          </a:xfrm>
          <a:prstGeom prst="bentConnector4">
            <a:avLst>
              <a:gd name="adj1" fmla="val 18335"/>
              <a:gd name="adj2" fmla="val 112069"/>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62" name="Picture 54" descr="j0139631"/>
          <p:cNvPicPr>
            <a:picLocks noChangeAspect="1" noChangeArrowheads="1"/>
          </p:cNvPicPr>
          <p:nvPr/>
        </p:nvPicPr>
        <p:blipFill>
          <a:blip r:embed="rId3"/>
          <a:srcRect/>
          <a:stretch>
            <a:fillRect/>
          </a:stretch>
        </p:blipFill>
        <p:spPr bwMode="auto">
          <a:xfrm>
            <a:off x="4353233" y="6063819"/>
            <a:ext cx="632391" cy="475693"/>
          </a:xfrm>
          <a:prstGeom prst="rect">
            <a:avLst/>
          </a:prstGeom>
          <a:noFill/>
          <a:ln w="9525">
            <a:noFill/>
            <a:miter lim="800000"/>
            <a:headEnd/>
            <a:tailEnd/>
          </a:ln>
        </p:spPr>
      </p:pic>
      <p:cxnSp>
        <p:nvCxnSpPr>
          <p:cNvPr id="74" name="Shape 26"/>
          <p:cNvCxnSpPr>
            <a:stCxn id="48" idx="2"/>
            <a:endCxn id="53" idx="0"/>
          </p:cNvCxnSpPr>
          <p:nvPr/>
        </p:nvCxnSpPr>
        <p:spPr bwMode="auto">
          <a:xfrm rot="16200000" flipH="1">
            <a:off x="4258036" y="4910324"/>
            <a:ext cx="821038" cy="1739"/>
          </a:xfrm>
          <a:prstGeom prst="bentConnector3">
            <a:avLst>
              <a:gd name="adj1" fmla="val 50000"/>
            </a:avLst>
          </a:prstGeom>
          <a:ln w="38100">
            <a:headEnd type="arrow" w="med" len="med"/>
            <a:tailEnd type="arrow"/>
          </a:ln>
        </p:spPr>
        <p:style>
          <a:lnRef idx="3">
            <a:schemeClr val="accent5"/>
          </a:lnRef>
          <a:fillRef idx="0">
            <a:schemeClr val="accent5"/>
          </a:fillRef>
          <a:effectRef idx="2">
            <a:schemeClr val="accent5"/>
          </a:effectRef>
          <a:fontRef idx="minor">
            <a:schemeClr val="tx1"/>
          </a:fontRef>
        </p:style>
      </p:cxnSp>
      <p:cxnSp>
        <p:nvCxnSpPr>
          <p:cNvPr id="79" name="Shape 26"/>
          <p:cNvCxnSpPr>
            <a:stCxn id="53" idx="2"/>
            <a:endCxn id="62" idx="0"/>
          </p:cNvCxnSpPr>
          <p:nvPr/>
        </p:nvCxnSpPr>
        <p:spPr bwMode="auto">
          <a:xfrm rot="16200000" flipH="1">
            <a:off x="4481969" y="5876363"/>
            <a:ext cx="374912" cy="1"/>
          </a:xfrm>
          <a:prstGeom prst="bentConnector3">
            <a:avLst>
              <a:gd name="adj1" fmla="val 50000"/>
            </a:avLst>
          </a:prstGeom>
          <a:ln w="38100">
            <a:headEnd type="arrow" w="med" len="med"/>
            <a:tailEnd type="arrow"/>
          </a:ln>
        </p:spPr>
        <p:style>
          <a:lnRef idx="3">
            <a:schemeClr val="accent5"/>
          </a:lnRef>
          <a:fillRef idx="0">
            <a:schemeClr val="accent5"/>
          </a:fillRef>
          <a:effectRef idx="2">
            <a:schemeClr val="accent5"/>
          </a:effectRef>
          <a:fontRef idx="minor">
            <a:schemeClr val="tx1"/>
          </a:fontRef>
        </p:style>
      </p:cxnSp>
      <p:grpSp>
        <p:nvGrpSpPr>
          <p:cNvPr id="5" name="Group 64"/>
          <p:cNvGrpSpPr/>
          <p:nvPr/>
        </p:nvGrpSpPr>
        <p:grpSpPr>
          <a:xfrm>
            <a:off x="6370878" y="1935986"/>
            <a:ext cx="2421698" cy="1759194"/>
            <a:chOff x="7645053" y="2323181"/>
            <a:chExt cx="2906038" cy="2111033"/>
          </a:xfrm>
        </p:grpSpPr>
        <p:sp>
          <p:nvSpPr>
            <p:cNvPr id="90" name="Rounded Rectangle 89"/>
            <p:cNvSpPr/>
            <p:nvPr/>
          </p:nvSpPr>
          <p:spPr bwMode="auto">
            <a:xfrm>
              <a:off x="7645053" y="2323181"/>
              <a:ext cx="2906038" cy="211103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29"/>
              <a:r>
                <a:rPr lang="en-US" sz="1900" dirty="0" smtClean="0">
                  <a:solidFill>
                    <a:srgbClr val="FFFFFF"/>
                  </a:solidFill>
                  <a:effectLst>
                    <a:outerShdw blurRad="38100" dist="38100" dir="2700000" algn="tl">
                      <a:srgbClr val="000000">
                        <a:alpha val="43137"/>
                      </a:srgbClr>
                    </a:outerShdw>
                  </a:effectLst>
                  <a:latin typeface="Segoe" pitchFamily="34" charset="0"/>
                </a:rPr>
                <a:t>Service Instance</a:t>
              </a:r>
            </a:p>
          </p:txBody>
        </p:sp>
        <p:grpSp>
          <p:nvGrpSpPr>
            <p:cNvPr id="13" name="Group 90"/>
            <p:cNvGrpSpPr/>
            <p:nvPr/>
          </p:nvGrpSpPr>
          <p:grpSpPr>
            <a:xfrm>
              <a:off x="8233775" y="3098103"/>
              <a:ext cx="2081409" cy="979118"/>
              <a:chOff x="4962394" y="3534426"/>
              <a:chExt cx="2081409" cy="979118"/>
            </a:xfrm>
          </p:grpSpPr>
          <p:sp>
            <p:nvSpPr>
              <p:cNvPr id="92" name="Rounded Rectangle 91"/>
              <p:cNvSpPr/>
              <p:nvPr/>
            </p:nvSpPr>
            <p:spPr bwMode="auto">
              <a:xfrm>
                <a:off x="4962394" y="3534426"/>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smtClean="0">
                    <a:solidFill>
                      <a:srgbClr val="000000"/>
                    </a:solidFill>
                    <a:latin typeface="Segoe" pitchFamily="34" charset="0"/>
                  </a:rPr>
                  <a:t>Operation 1</a:t>
                </a:r>
                <a:endParaRPr lang="en-US" dirty="0" smtClean="0">
                  <a:solidFill>
                    <a:srgbClr val="000000"/>
                  </a:solidFill>
                  <a:latin typeface="Segoe" pitchFamily="34" charset="0"/>
                </a:endParaRPr>
              </a:p>
            </p:txBody>
          </p:sp>
          <p:sp>
            <p:nvSpPr>
              <p:cNvPr id="93" name="Rounded Rectangle 92"/>
              <p:cNvSpPr/>
              <p:nvPr/>
            </p:nvSpPr>
            <p:spPr bwMode="auto">
              <a:xfrm>
                <a:off x="4962394" y="4100185"/>
                <a:ext cx="2081409" cy="41335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smtClean="0">
                    <a:solidFill>
                      <a:srgbClr val="000000"/>
                    </a:solidFill>
                    <a:latin typeface="Segoe" pitchFamily="34" charset="0"/>
                  </a:rPr>
                  <a:t>Operation 2</a:t>
                </a:r>
                <a:endParaRPr lang="en-US" dirty="0" smtClean="0">
                  <a:solidFill>
                    <a:srgbClr val="000000"/>
                  </a:solidFill>
                  <a:latin typeface="Segoe" pitchFamily="34" charset="0"/>
                </a:endParaRPr>
              </a:p>
            </p:txBody>
          </p:sp>
        </p:grpSp>
      </p:grpSp>
      <p:cxnSp>
        <p:nvCxnSpPr>
          <p:cNvPr id="100" name="Shape 96"/>
          <p:cNvCxnSpPr>
            <a:stCxn id="51" idx="3"/>
          </p:cNvCxnSpPr>
          <p:nvPr/>
        </p:nvCxnSpPr>
        <p:spPr bwMode="auto">
          <a:xfrm flipV="1">
            <a:off x="5681946" y="3308959"/>
            <a:ext cx="654137" cy="386218"/>
          </a:xfrm>
          <a:prstGeom prst="bentConnector3">
            <a:avLst>
              <a:gd name="adj1" fmla="val 59574"/>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grpSp>
        <p:nvGrpSpPr>
          <p:cNvPr id="16" name="Group 46"/>
          <p:cNvGrpSpPr>
            <a:grpSpLocks/>
          </p:cNvGrpSpPr>
          <p:nvPr/>
        </p:nvGrpSpPr>
        <p:grpSpPr bwMode="auto">
          <a:xfrm>
            <a:off x="631702" y="2258164"/>
            <a:ext cx="508000" cy="508000"/>
            <a:chOff x="576" y="1728"/>
            <a:chExt cx="384" cy="384"/>
          </a:xfrm>
          <a:solidFill>
            <a:schemeClr val="accent2">
              <a:lumMod val="20000"/>
              <a:lumOff val="80000"/>
            </a:schemeClr>
          </a:solidFill>
        </p:grpSpPr>
        <p:sp>
          <p:nvSpPr>
            <p:cNvPr id="54" name="Rectangle 3"/>
            <p:cNvSpPr>
              <a:spLocks noChangeArrowheads="1"/>
            </p:cNvSpPr>
            <p:nvPr/>
          </p:nvSpPr>
          <p:spPr bwMode="auto">
            <a:xfrm>
              <a:off x="576" y="1728"/>
              <a:ext cx="384" cy="384"/>
            </a:xfrm>
            <a:prstGeom prst="rect">
              <a:avLst/>
            </a:prstGeom>
            <a:grpFill/>
            <a:ln w="19050">
              <a:solidFill>
                <a:schemeClr val="bg2"/>
              </a:solidFill>
              <a:miter lim="800000"/>
              <a:headEnd/>
              <a:tailEnd/>
            </a:ln>
          </p:spPr>
          <p:txBody>
            <a:bodyPr wrap="none" anchor="ctr"/>
            <a:lstStyle/>
            <a:p>
              <a:endParaRPr lang="en-US"/>
            </a:p>
          </p:txBody>
        </p:sp>
        <p:sp>
          <p:nvSpPr>
            <p:cNvPr id="55" name="Line 4"/>
            <p:cNvSpPr>
              <a:spLocks noChangeShapeType="1"/>
            </p:cNvSpPr>
            <p:nvPr/>
          </p:nvSpPr>
          <p:spPr bwMode="auto">
            <a:xfrm>
              <a:off x="624" y="1803"/>
              <a:ext cx="288" cy="0"/>
            </a:xfrm>
            <a:prstGeom prst="line">
              <a:avLst/>
            </a:prstGeom>
            <a:grpFill/>
            <a:ln w="19050">
              <a:solidFill>
                <a:schemeClr val="bg2"/>
              </a:solidFill>
              <a:round/>
              <a:headEnd/>
              <a:tailEnd/>
            </a:ln>
          </p:spPr>
          <p:txBody>
            <a:bodyPr/>
            <a:lstStyle/>
            <a:p>
              <a:endParaRPr lang="en-US"/>
            </a:p>
          </p:txBody>
        </p:sp>
        <p:sp>
          <p:nvSpPr>
            <p:cNvPr id="57" name="Line 5"/>
            <p:cNvSpPr>
              <a:spLocks noChangeShapeType="1"/>
            </p:cNvSpPr>
            <p:nvPr/>
          </p:nvSpPr>
          <p:spPr bwMode="auto">
            <a:xfrm>
              <a:off x="624" y="1857"/>
              <a:ext cx="288" cy="0"/>
            </a:xfrm>
            <a:prstGeom prst="line">
              <a:avLst/>
            </a:prstGeom>
            <a:grpFill/>
            <a:ln w="19050">
              <a:solidFill>
                <a:schemeClr val="bg2"/>
              </a:solidFill>
              <a:round/>
              <a:headEnd/>
              <a:tailEnd/>
            </a:ln>
          </p:spPr>
          <p:txBody>
            <a:bodyPr/>
            <a:lstStyle/>
            <a:p>
              <a:endParaRPr lang="en-US"/>
            </a:p>
          </p:txBody>
        </p:sp>
        <p:sp>
          <p:nvSpPr>
            <p:cNvPr id="58" name="Line 6"/>
            <p:cNvSpPr>
              <a:spLocks noChangeShapeType="1"/>
            </p:cNvSpPr>
            <p:nvPr/>
          </p:nvSpPr>
          <p:spPr bwMode="auto">
            <a:xfrm>
              <a:off x="624" y="1899"/>
              <a:ext cx="288" cy="0"/>
            </a:xfrm>
            <a:prstGeom prst="line">
              <a:avLst/>
            </a:prstGeom>
            <a:grpFill/>
            <a:ln w="19050">
              <a:solidFill>
                <a:schemeClr val="bg2"/>
              </a:solidFill>
              <a:round/>
              <a:headEnd/>
              <a:tailEnd/>
            </a:ln>
          </p:spPr>
          <p:txBody>
            <a:bodyPr/>
            <a:lstStyle/>
            <a:p>
              <a:endParaRPr lang="en-US"/>
            </a:p>
          </p:txBody>
        </p:sp>
        <p:sp>
          <p:nvSpPr>
            <p:cNvPr id="59" name="Line 7"/>
            <p:cNvSpPr>
              <a:spLocks noChangeShapeType="1"/>
            </p:cNvSpPr>
            <p:nvPr/>
          </p:nvSpPr>
          <p:spPr bwMode="auto">
            <a:xfrm>
              <a:off x="624" y="1953"/>
              <a:ext cx="288" cy="0"/>
            </a:xfrm>
            <a:prstGeom prst="line">
              <a:avLst/>
            </a:prstGeom>
            <a:grpFill/>
            <a:ln w="19050">
              <a:solidFill>
                <a:schemeClr val="bg2"/>
              </a:solidFill>
              <a:round/>
              <a:headEnd/>
              <a:tailEnd/>
            </a:ln>
          </p:spPr>
          <p:txBody>
            <a:bodyPr/>
            <a:lstStyle/>
            <a:p>
              <a:endParaRPr lang="en-US"/>
            </a:p>
          </p:txBody>
        </p:sp>
        <p:sp>
          <p:nvSpPr>
            <p:cNvPr id="60" name="Line 8"/>
            <p:cNvSpPr>
              <a:spLocks noChangeShapeType="1"/>
            </p:cNvSpPr>
            <p:nvPr/>
          </p:nvSpPr>
          <p:spPr bwMode="auto">
            <a:xfrm>
              <a:off x="624" y="1995"/>
              <a:ext cx="288" cy="0"/>
            </a:xfrm>
            <a:prstGeom prst="line">
              <a:avLst/>
            </a:prstGeom>
            <a:grpFill/>
            <a:ln w="19050">
              <a:solidFill>
                <a:schemeClr val="bg2"/>
              </a:solidFill>
              <a:round/>
              <a:headEnd/>
              <a:tailEnd/>
            </a:ln>
          </p:spPr>
          <p:txBody>
            <a:bodyPr/>
            <a:lstStyle/>
            <a:p>
              <a:endParaRPr lang="en-US"/>
            </a:p>
          </p:txBody>
        </p:sp>
        <p:sp>
          <p:nvSpPr>
            <p:cNvPr id="61" name="Line 9"/>
            <p:cNvSpPr>
              <a:spLocks noChangeShapeType="1"/>
            </p:cNvSpPr>
            <p:nvPr/>
          </p:nvSpPr>
          <p:spPr bwMode="auto">
            <a:xfrm>
              <a:off x="624" y="2049"/>
              <a:ext cx="288" cy="0"/>
            </a:xfrm>
            <a:prstGeom prst="line">
              <a:avLst/>
            </a:prstGeom>
            <a:grpFill/>
            <a:ln w="19050">
              <a:solidFill>
                <a:schemeClr val="bg2"/>
              </a:solidFill>
              <a:round/>
              <a:headEnd/>
              <a:tailEnd/>
            </a:ln>
          </p:spPr>
          <p:txBody>
            <a:bodyPr/>
            <a:lstStyle/>
            <a:p>
              <a:endParaRPr lang="en-US"/>
            </a:p>
          </p:txBody>
        </p:sp>
      </p:grpSp>
      <p:grpSp>
        <p:nvGrpSpPr>
          <p:cNvPr id="17" name="Group 2"/>
          <p:cNvGrpSpPr>
            <a:grpSpLocks/>
          </p:cNvGrpSpPr>
          <p:nvPr/>
        </p:nvGrpSpPr>
        <p:grpSpPr bwMode="auto">
          <a:xfrm>
            <a:off x="504702" y="2131164"/>
            <a:ext cx="508000" cy="508000"/>
            <a:chOff x="576" y="1728"/>
            <a:chExt cx="384" cy="384"/>
          </a:xfrm>
          <a:solidFill>
            <a:schemeClr val="accent2">
              <a:lumMod val="20000"/>
              <a:lumOff val="80000"/>
            </a:schemeClr>
          </a:solidFill>
        </p:grpSpPr>
        <p:sp>
          <p:nvSpPr>
            <p:cNvPr id="6" name="Rectangle 3"/>
            <p:cNvSpPr>
              <a:spLocks noChangeArrowheads="1"/>
            </p:cNvSpPr>
            <p:nvPr/>
          </p:nvSpPr>
          <p:spPr bwMode="auto">
            <a:xfrm>
              <a:off x="576" y="1728"/>
              <a:ext cx="384" cy="384"/>
            </a:xfrm>
            <a:prstGeom prst="rect">
              <a:avLst/>
            </a:prstGeom>
            <a:grpFill/>
            <a:ln w="19050">
              <a:solidFill>
                <a:schemeClr val="bg2"/>
              </a:solidFill>
              <a:miter lim="800000"/>
              <a:headEnd/>
              <a:tailEnd/>
            </a:ln>
          </p:spPr>
          <p:txBody>
            <a:bodyPr wrap="none" anchor="ctr"/>
            <a:lstStyle/>
            <a:p>
              <a:endParaRPr lang="en-US"/>
            </a:p>
          </p:txBody>
        </p:sp>
        <p:sp>
          <p:nvSpPr>
            <p:cNvPr id="7" name="Line 4"/>
            <p:cNvSpPr>
              <a:spLocks noChangeShapeType="1"/>
            </p:cNvSpPr>
            <p:nvPr/>
          </p:nvSpPr>
          <p:spPr bwMode="auto">
            <a:xfrm>
              <a:off x="624" y="1803"/>
              <a:ext cx="288" cy="0"/>
            </a:xfrm>
            <a:prstGeom prst="line">
              <a:avLst/>
            </a:prstGeom>
            <a:grpFill/>
            <a:ln w="19050">
              <a:solidFill>
                <a:schemeClr val="bg2"/>
              </a:solidFill>
              <a:round/>
              <a:headEnd/>
              <a:tailEnd/>
            </a:ln>
          </p:spPr>
          <p:txBody>
            <a:bodyPr/>
            <a:lstStyle/>
            <a:p>
              <a:endParaRPr lang="en-US"/>
            </a:p>
          </p:txBody>
        </p:sp>
        <p:sp>
          <p:nvSpPr>
            <p:cNvPr id="8" name="Line 5"/>
            <p:cNvSpPr>
              <a:spLocks noChangeShapeType="1"/>
            </p:cNvSpPr>
            <p:nvPr/>
          </p:nvSpPr>
          <p:spPr bwMode="auto">
            <a:xfrm>
              <a:off x="624" y="1857"/>
              <a:ext cx="288" cy="0"/>
            </a:xfrm>
            <a:prstGeom prst="line">
              <a:avLst/>
            </a:prstGeom>
            <a:grpFill/>
            <a:ln w="19050">
              <a:solidFill>
                <a:schemeClr val="bg2"/>
              </a:solidFill>
              <a:round/>
              <a:headEnd/>
              <a:tailEnd/>
            </a:ln>
          </p:spPr>
          <p:txBody>
            <a:bodyPr/>
            <a:lstStyle/>
            <a:p>
              <a:endParaRPr lang="en-US"/>
            </a:p>
          </p:txBody>
        </p:sp>
        <p:sp>
          <p:nvSpPr>
            <p:cNvPr id="9" name="Line 6"/>
            <p:cNvSpPr>
              <a:spLocks noChangeShapeType="1"/>
            </p:cNvSpPr>
            <p:nvPr/>
          </p:nvSpPr>
          <p:spPr bwMode="auto">
            <a:xfrm>
              <a:off x="624" y="1899"/>
              <a:ext cx="288" cy="0"/>
            </a:xfrm>
            <a:prstGeom prst="line">
              <a:avLst/>
            </a:prstGeom>
            <a:grpFill/>
            <a:ln w="19050">
              <a:solidFill>
                <a:schemeClr val="bg2"/>
              </a:solidFill>
              <a:round/>
              <a:headEnd/>
              <a:tailEnd/>
            </a:ln>
          </p:spPr>
          <p:txBody>
            <a:bodyPr/>
            <a:lstStyle/>
            <a:p>
              <a:endParaRPr lang="en-US"/>
            </a:p>
          </p:txBody>
        </p:sp>
        <p:sp>
          <p:nvSpPr>
            <p:cNvPr id="10" name="Line 7"/>
            <p:cNvSpPr>
              <a:spLocks noChangeShapeType="1"/>
            </p:cNvSpPr>
            <p:nvPr/>
          </p:nvSpPr>
          <p:spPr bwMode="auto">
            <a:xfrm>
              <a:off x="624" y="1953"/>
              <a:ext cx="288" cy="0"/>
            </a:xfrm>
            <a:prstGeom prst="line">
              <a:avLst/>
            </a:prstGeom>
            <a:grpFill/>
            <a:ln w="19050">
              <a:solidFill>
                <a:schemeClr val="bg2"/>
              </a:solidFill>
              <a:round/>
              <a:headEnd/>
              <a:tailEnd/>
            </a:ln>
          </p:spPr>
          <p:txBody>
            <a:bodyPr/>
            <a:lstStyle/>
            <a:p>
              <a:endParaRPr lang="en-US"/>
            </a:p>
          </p:txBody>
        </p:sp>
        <p:sp>
          <p:nvSpPr>
            <p:cNvPr id="11" name="Line 8"/>
            <p:cNvSpPr>
              <a:spLocks noChangeShapeType="1"/>
            </p:cNvSpPr>
            <p:nvPr/>
          </p:nvSpPr>
          <p:spPr bwMode="auto">
            <a:xfrm>
              <a:off x="624" y="1995"/>
              <a:ext cx="288" cy="0"/>
            </a:xfrm>
            <a:prstGeom prst="line">
              <a:avLst/>
            </a:prstGeom>
            <a:grpFill/>
            <a:ln w="19050">
              <a:solidFill>
                <a:schemeClr val="bg2"/>
              </a:solidFill>
              <a:round/>
              <a:headEnd/>
              <a:tailEnd/>
            </a:ln>
          </p:spPr>
          <p:txBody>
            <a:bodyPr/>
            <a:lstStyle/>
            <a:p>
              <a:endParaRPr lang="en-US"/>
            </a:p>
          </p:txBody>
        </p:sp>
        <p:sp>
          <p:nvSpPr>
            <p:cNvPr id="12" name="Line 9"/>
            <p:cNvSpPr>
              <a:spLocks noChangeShapeType="1"/>
            </p:cNvSpPr>
            <p:nvPr/>
          </p:nvSpPr>
          <p:spPr bwMode="auto">
            <a:xfrm>
              <a:off x="624" y="2049"/>
              <a:ext cx="288" cy="0"/>
            </a:xfrm>
            <a:prstGeom prst="line">
              <a:avLst/>
            </a:prstGeom>
            <a:grpFill/>
            <a:ln w="19050">
              <a:solidFill>
                <a:schemeClr val="bg2"/>
              </a:solidFill>
              <a:round/>
              <a:headEnd/>
              <a:tailEnd/>
            </a:ln>
          </p:spPr>
          <p:txBody>
            <a:bodyPr/>
            <a:lstStyle/>
            <a:p>
              <a:endParaRPr lang="en-US"/>
            </a:p>
          </p:txBody>
        </p:sp>
      </p:grpSp>
      <p:sp>
        <p:nvSpPr>
          <p:cNvPr id="46" name="TextBox 45"/>
          <p:cNvSpPr txBox="1"/>
          <p:nvPr/>
        </p:nvSpPr>
        <p:spPr>
          <a:xfrm>
            <a:off x="315603" y="1574804"/>
            <a:ext cx="1584321" cy="538595"/>
          </a:xfrm>
          <a:prstGeom prst="rect">
            <a:avLst/>
          </a:prstGeom>
          <a:noFill/>
        </p:spPr>
        <p:txBody>
          <a:bodyPr wrap="square" lIns="76188" tIns="38093" rIns="76188" bIns="38093" rtlCol="0">
            <a:spAutoFit/>
          </a:bodyPr>
          <a:lstStyle/>
          <a:p>
            <a:r>
              <a:rPr lang="en-US" sz="1500" dirty="0" err="1" smtClean="0">
                <a:solidFill>
                  <a:schemeClr val="tx1"/>
                </a:solidFill>
                <a:latin typeface="Segoe" pitchFamily="34" charset="0"/>
              </a:rPr>
              <a:t>Workflow.cs</a:t>
            </a:r>
            <a:r>
              <a:rPr lang="en-US" sz="1500" dirty="0" smtClean="0">
                <a:solidFill>
                  <a:schemeClr val="tx1"/>
                </a:solidFill>
                <a:latin typeface="Segoe" pitchFamily="34" charset="0"/>
              </a:rPr>
              <a:t>  or</a:t>
            </a:r>
          </a:p>
          <a:p>
            <a:r>
              <a:rPr lang="en-US" sz="1500" dirty="0" err="1" smtClean="0">
                <a:solidFill>
                  <a:schemeClr val="tx1"/>
                </a:solidFill>
                <a:latin typeface="Segoe" pitchFamily="34" charset="0"/>
              </a:rPr>
              <a:t>Workflow.xoml</a:t>
            </a:r>
            <a:endParaRPr lang="en-US" sz="1500" dirty="0" smtClean="0">
              <a:solidFill>
                <a:schemeClr val="tx1"/>
              </a:solidFill>
              <a:latin typeface="Segoe" pitchFamily="34" charset="0"/>
            </a:endParaRPr>
          </a:p>
        </p:txBody>
      </p:sp>
      <p:sp>
        <p:nvSpPr>
          <p:cNvPr id="47" name="Rounded Rectangle 46"/>
          <p:cNvSpPr/>
          <p:nvPr/>
        </p:nvSpPr>
        <p:spPr bwMode="auto">
          <a:xfrm>
            <a:off x="319617" y="3145584"/>
            <a:ext cx="2353849" cy="75189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88" tIns="38093" rIns="76188" bIns="38093" numCol="1" rtlCol="0" anchor="ctr" anchorCtr="0" compatLnSpc="1">
            <a:prstTxWarp prst="textNoShape">
              <a:avLst/>
            </a:prstTxWarp>
          </a:bodyPr>
          <a:lstStyle/>
          <a:p>
            <a:pPr algn="ctr" defTabSz="761659"/>
            <a:r>
              <a:rPr lang="en-US" sz="1900" dirty="0" smtClean="0">
                <a:solidFill>
                  <a:srgbClr val="FFFFFF"/>
                </a:solidFill>
                <a:effectLst>
                  <a:outerShdw blurRad="38100" dist="38100" dir="2700000" algn="tl">
                    <a:srgbClr val="000000">
                      <a:alpha val="43137"/>
                    </a:srgbClr>
                  </a:outerShdw>
                </a:effectLst>
                <a:latin typeface="Segoe" pitchFamily="34" charset="0"/>
              </a:rPr>
              <a:t>Workflow</a:t>
            </a:r>
          </a:p>
          <a:p>
            <a:pPr algn="ctr" defTabSz="761659"/>
            <a:r>
              <a:rPr lang="en-US" sz="1900" dirty="0" err="1" smtClean="0">
                <a:solidFill>
                  <a:srgbClr val="FFFFFF"/>
                </a:solidFill>
                <a:effectLst>
                  <a:outerShdw blurRad="38100" dist="38100" dir="2700000" algn="tl">
                    <a:srgbClr val="000000">
                      <a:alpha val="43137"/>
                    </a:srgbClr>
                  </a:outerShdw>
                </a:effectLst>
                <a:latin typeface="Segoe" pitchFamily="34" charset="0"/>
              </a:rPr>
              <a:t>ServiceHost</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8" name="Group 95"/>
          <p:cNvGrpSpPr/>
          <p:nvPr/>
        </p:nvGrpSpPr>
        <p:grpSpPr>
          <a:xfrm>
            <a:off x="193043" y="5401153"/>
            <a:ext cx="2336801" cy="815932"/>
            <a:chOff x="7804007" y="5359720"/>
            <a:chExt cx="2790842" cy="979118"/>
          </a:xfrm>
        </p:grpSpPr>
        <p:sp>
          <p:nvSpPr>
            <p:cNvPr id="64" name="Rounded Rectangle 63"/>
            <p:cNvSpPr/>
            <p:nvPr/>
          </p:nvSpPr>
          <p:spPr bwMode="auto">
            <a:xfrm>
              <a:off x="7804008" y="5359720"/>
              <a:ext cx="2790841" cy="413359"/>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defTabSz="913990"/>
              <a:r>
                <a:rPr lang="en-US" sz="1300" dirty="0" err="1" smtClean="0">
                  <a:solidFill>
                    <a:srgbClr val="000000"/>
                  </a:solidFill>
                  <a:latin typeface="Segoe" pitchFamily="34" charset="0"/>
                </a:rPr>
                <a:t>WorkflowServiceBehavior</a:t>
              </a:r>
              <a:endParaRPr lang="en-US" dirty="0" smtClean="0">
                <a:solidFill>
                  <a:srgbClr val="000000"/>
                </a:solidFill>
                <a:latin typeface="Segoe" pitchFamily="34" charset="0"/>
              </a:endParaRPr>
            </a:p>
          </p:txBody>
        </p:sp>
        <p:sp>
          <p:nvSpPr>
            <p:cNvPr id="65" name="Rounded Rectangle 64"/>
            <p:cNvSpPr/>
            <p:nvPr/>
          </p:nvSpPr>
          <p:spPr bwMode="auto">
            <a:xfrm>
              <a:off x="7804007" y="5925479"/>
              <a:ext cx="2790841" cy="413359"/>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defTabSz="913990"/>
              <a:r>
                <a:rPr lang="en-US" sz="1300" dirty="0" err="1" smtClean="0">
                  <a:solidFill>
                    <a:srgbClr val="000000"/>
                  </a:solidFill>
                  <a:latin typeface="Segoe" pitchFamily="34" charset="0"/>
                </a:rPr>
                <a:t>WorkflowOperationBehavior</a:t>
              </a:r>
              <a:endParaRPr lang="en-US" dirty="0" smtClean="0">
                <a:solidFill>
                  <a:srgbClr val="000000"/>
                </a:solidFill>
                <a:latin typeface="Segoe" pitchFamily="34" charset="0"/>
              </a:endParaRPr>
            </a:p>
          </p:txBody>
        </p:sp>
      </p:grpSp>
      <p:sp>
        <p:nvSpPr>
          <p:cNvPr id="69" name="Rounded Rectangle 68"/>
          <p:cNvSpPr/>
          <p:nvPr/>
        </p:nvSpPr>
        <p:spPr bwMode="auto">
          <a:xfrm>
            <a:off x="3373120" y="2632555"/>
            <a:ext cx="2250440" cy="344466"/>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5" tIns="45713" rIns="91425" bIns="45713" numCol="1" rtlCol="0" anchor="ctr" anchorCtr="0" compatLnSpc="1">
            <a:prstTxWarp prst="textNoShape">
              <a:avLst/>
            </a:prstTxWarp>
          </a:bodyPr>
          <a:lstStyle/>
          <a:p>
            <a:pPr defTabSz="913990"/>
            <a:r>
              <a:rPr lang="en-US" sz="1300" dirty="0" err="1" smtClean="0">
                <a:solidFill>
                  <a:srgbClr val="000000"/>
                </a:solidFill>
                <a:latin typeface="Segoe" pitchFamily="34" charset="0"/>
              </a:rPr>
              <a:t>WorkflowOperationInvoker</a:t>
            </a:r>
            <a:endParaRPr lang="en-US" dirty="0" smtClean="0">
              <a:solidFill>
                <a:srgbClr val="000000"/>
              </a:solidFill>
              <a:latin typeface="Segoe" pitchFamily="34" charset="0"/>
            </a:endParaRPr>
          </a:p>
        </p:txBody>
      </p:sp>
      <p:sp>
        <p:nvSpPr>
          <p:cNvPr id="71" name="Rounded Rectangle 70"/>
          <p:cNvSpPr/>
          <p:nvPr/>
        </p:nvSpPr>
        <p:spPr bwMode="auto">
          <a:xfrm>
            <a:off x="3378200" y="3572355"/>
            <a:ext cx="2250440" cy="344466"/>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5" tIns="45713" rIns="91425" bIns="45713" numCol="1" rtlCol="0" anchor="ctr" anchorCtr="0" compatLnSpc="1">
            <a:prstTxWarp prst="textNoShape">
              <a:avLst/>
            </a:prstTxWarp>
          </a:bodyPr>
          <a:lstStyle/>
          <a:p>
            <a:pPr defTabSz="913990"/>
            <a:r>
              <a:rPr lang="en-US" sz="1300" dirty="0" err="1" smtClean="0">
                <a:solidFill>
                  <a:srgbClr val="000000"/>
                </a:solidFill>
                <a:latin typeface="Segoe" pitchFamily="34" charset="0"/>
              </a:rPr>
              <a:t>DurableInstanceProvider</a:t>
            </a:r>
            <a:endParaRPr lang="en-US" dirty="0" smtClean="0">
              <a:solidFill>
                <a:srgbClr val="000000"/>
              </a:solidFill>
              <a:latin typeface="Segoe" pitchFamily="34" charset="0"/>
            </a:endParaRPr>
          </a:p>
        </p:txBody>
      </p:sp>
      <p:sp>
        <p:nvSpPr>
          <p:cNvPr id="72" name="Rounded Rectangle 71"/>
          <p:cNvSpPr/>
          <p:nvPr/>
        </p:nvSpPr>
        <p:spPr bwMode="auto">
          <a:xfrm>
            <a:off x="3383280" y="4034635"/>
            <a:ext cx="2250440" cy="344466"/>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5" tIns="45713" rIns="91425" bIns="45713" numCol="1" rtlCol="0" anchor="ctr" anchorCtr="0" compatLnSpc="1">
            <a:prstTxWarp prst="textNoShape">
              <a:avLst/>
            </a:prstTxWarp>
          </a:bodyPr>
          <a:lstStyle/>
          <a:p>
            <a:pPr defTabSz="913990"/>
            <a:r>
              <a:rPr lang="en-US" sz="1300" dirty="0" err="1" smtClean="0">
                <a:solidFill>
                  <a:srgbClr val="000000"/>
                </a:solidFill>
                <a:latin typeface="Segoe" pitchFamily="34" charset="0"/>
              </a:rPr>
              <a:t>MessageContextInspector</a:t>
            </a:r>
            <a:endParaRPr lang="en-US" dirty="0" smtClean="0">
              <a:solidFill>
                <a:srgbClr val="000000"/>
              </a:solidFill>
              <a:latin typeface="Segoe" pitchFamily="34" charset="0"/>
            </a:endParaRPr>
          </a:p>
        </p:txBody>
      </p:sp>
      <p:sp>
        <p:nvSpPr>
          <p:cNvPr id="73" name="Rounded Rectangle 72"/>
          <p:cNvSpPr/>
          <p:nvPr/>
        </p:nvSpPr>
        <p:spPr bwMode="auto">
          <a:xfrm>
            <a:off x="3453496" y="4916832"/>
            <a:ext cx="2421698" cy="38668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88" tIns="38093" rIns="76188" bIns="38093" numCol="1" rtlCol="0" anchor="ctr" anchorCtr="0" compatLnSpc="1">
            <a:prstTxWarp prst="textNoShape">
              <a:avLst/>
            </a:prstTxWarp>
          </a:bodyPr>
          <a:lstStyle/>
          <a:p>
            <a:pPr algn="ctr" defTabSz="761659"/>
            <a:r>
              <a:rPr lang="en-US" sz="1900" dirty="0" err="1" smtClean="0">
                <a:solidFill>
                  <a:srgbClr val="FFFFFF"/>
                </a:solidFill>
                <a:effectLst>
                  <a:outerShdw blurRad="38100" dist="38100" dir="2700000" algn="tl">
                    <a:srgbClr val="000000">
                      <a:alpha val="43137"/>
                    </a:srgbClr>
                  </a:outerShdw>
                </a:effectLst>
                <a:latin typeface="Segoe" pitchFamily="34" charset="0"/>
              </a:rPr>
              <a:t>ContextChannel</a:t>
            </a: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AutoShape 104"/>
          <p:cNvSpPr>
            <a:spLocks noChangeArrowheads="1"/>
          </p:cNvSpPr>
          <p:nvPr/>
        </p:nvSpPr>
        <p:spPr bwMode="auto">
          <a:xfrm>
            <a:off x="7091958" y="4879340"/>
            <a:ext cx="1016000" cy="657860"/>
          </a:xfrm>
          <a:prstGeom prst="can">
            <a:avLst>
              <a:gd name="adj" fmla="val 25000"/>
            </a:avLst>
          </a:prstGeom>
          <a:ln>
            <a:headEnd/>
            <a:tailEnd/>
          </a:ln>
        </p:spPr>
        <p:style>
          <a:lnRef idx="1">
            <a:schemeClr val="accent5"/>
          </a:lnRef>
          <a:fillRef idx="2">
            <a:schemeClr val="accent5"/>
          </a:fillRef>
          <a:effectRef idx="1">
            <a:schemeClr val="accent5"/>
          </a:effectRef>
          <a:fontRef idx="minor">
            <a:schemeClr val="dk1"/>
          </a:fontRef>
        </p:style>
        <p:txBody>
          <a:bodyPr wrap="none" lIns="76188" tIns="38093" rIns="76188" bIns="38093" anchor="ctr"/>
          <a:lstStyle/>
          <a:p>
            <a:endParaRPr lang="en-US"/>
          </a:p>
        </p:txBody>
      </p:sp>
      <p:cxnSp>
        <p:nvCxnSpPr>
          <p:cNvPr id="76" name="Shape 26"/>
          <p:cNvCxnSpPr>
            <a:stCxn id="70" idx="2"/>
            <a:endCxn id="75" idx="1"/>
          </p:cNvCxnSpPr>
          <p:nvPr/>
        </p:nvCxnSpPr>
        <p:spPr bwMode="auto">
          <a:xfrm rot="5400000">
            <a:off x="7293888" y="4573273"/>
            <a:ext cx="612140" cy="1"/>
          </a:xfrm>
          <a:prstGeom prst="bentConnector3">
            <a:avLst>
              <a:gd name="adj1" fmla="val 50000"/>
            </a:avLst>
          </a:prstGeom>
          <a:ln w="57150">
            <a:headEnd type="arrow" w="med" len="med"/>
            <a:tailEnd type="arrow"/>
          </a:ln>
        </p:spPr>
        <p:style>
          <a:lnRef idx="3">
            <a:schemeClr val="accent5"/>
          </a:lnRef>
          <a:fillRef idx="0">
            <a:schemeClr val="accent5"/>
          </a:fillRef>
          <a:effectRef idx="2">
            <a:schemeClr val="accent5"/>
          </a:effectRef>
          <a:fontRef idx="minor">
            <a:schemeClr val="tx1"/>
          </a:fontRef>
        </p:style>
      </p:cxnSp>
      <p:grpSp>
        <p:nvGrpSpPr>
          <p:cNvPr id="19" name="Group 84"/>
          <p:cNvGrpSpPr/>
          <p:nvPr/>
        </p:nvGrpSpPr>
        <p:grpSpPr>
          <a:xfrm>
            <a:off x="6322538" y="1951226"/>
            <a:ext cx="2421698" cy="1759194"/>
            <a:chOff x="7587045" y="2341470"/>
            <a:chExt cx="2906038" cy="2111033"/>
          </a:xfrm>
        </p:grpSpPr>
        <p:sp>
          <p:nvSpPr>
            <p:cNvPr id="81" name="Rounded Rectangle 80"/>
            <p:cNvSpPr/>
            <p:nvPr/>
          </p:nvSpPr>
          <p:spPr bwMode="auto">
            <a:xfrm>
              <a:off x="7587045" y="2341470"/>
              <a:ext cx="2906038" cy="211103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761659"/>
              <a:r>
                <a:rPr lang="en-US" sz="1900" dirty="0" err="1" smtClean="0">
                  <a:solidFill>
                    <a:srgbClr val="FFFFFF"/>
                  </a:solidFill>
                  <a:effectLst>
                    <a:outerShdw blurRad="38100" dist="38100" dir="2700000" algn="tl">
                      <a:srgbClr val="000000">
                        <a:alpha val="43137"/>
                      </a:srgbClr>
                    </a:outerShdw>
                  </a:effectLst>
                  <a:latin typeface="Segoe" pitchFamily="34" charset="0"/>
                </a:rPr>
                <a:t>Workflow Instance</a:t>
              </a:r>
            </a:p>
          </p:txBody>
        </p:sp>
        <p:grpSp>
          <p:nvGrpSpPr>
            <p:cNvPr id="20" name="Group 90"/>
            <p:cNvGrpSpPr/>
            <p:nvPr/>
          </p:nvGrpSpPr>
          <p:grpSpPr>
            <a:xfrm>
              <a:off x="8175767" y="3116392"/>
              <a:ext cx="2081409" cy="979118"/>
              <a:chOff x="4962394" y="3534426"/>
              <a:chExt cx="2081409" cy="979118"/>
            </a:xfrm>
          </p:grpSpPr>
          <p:sp>
            <p:nvSpPr>
              <p:cNvPr id="83" name="Rounded Rectangle 82"/>
              <p:cNvSpPr/>
              <p:nvPr/>
            </p:nvSpPr>
            <p:spPr bwMode="auto">
              <a:xfrm>
                <a:off x="4962394" y="3534426"/>
                <a:ext cx="2081409" cy="413359"/>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ReceiveActivity</a:t>
                </a:r>
                <a:r>
                  <a:rPr lang="en-US" sz="1300" dirty="0" smtClean="0">
                    <a:solidFill>
                      <a:srgbClr val="000000"/>
                    </a:solidFill>
                    <a:latin typeface="Segoe" pitchFamily="34" charset="0"/>
                  </a:rPr>
                  <a:t> 1</a:t>
                </a:r>
                <a:endParaRPr lang="en-US" dirty="0" smtClean="0">
                  <a:solidFill>
                    <a:srgbClr val="000000"/>
                  </a:solidFill>
                  <a:latin typeface="Segoe" pitchFamily="34" charset="0"/>
                </a:endParaRPr>
              </a:p>
            </p:txBody>
          </p:sp>
          <p:sp>
            <p:nvSpPr>
              <p:cNvPr id="84" name="Rounded Rectangle 83"/>
              <p:cNvSpPr/>
              <p:nvPr/>
            </p:nvSpPr>
            <p:spPr bwMode="auto">
              <a:xfrm>
                <a:off x="4962394" y="4100185"/>
                <a:ext cx="2081409" cy="413359"/>
              </a:xfrm>
              <a:prstGeom prst="roundRect">
                <a:avLst>
                  <a:gd name="adj" fmla="val 90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3990"/>
                <a:r>
                  <a:rPr lang="en-US" sz="1300" dirty="0" err="1" smtClean="0">
                    <a:solidFill>
                      <a:srgbClr val="000000"/>
                    </a:solidFill>
                    <a:latin typeface="Segoe" pitchFamily="34" charset="0"/>
                  </a:rPr>
                  <a:t>ReceiveActivity</a:t>
                </a:r>
                <a:r>
                  <a:rPr lang="en-US" sz="1300" dirty="0" smtClean="0">
                    <a:solidFill>
                      <a:srgbClr val="000000"/>
                    </a:solidFill>
                    <a:latin typeface="Segoe" pitchFamily="34" charset="0"/>
                  </a:rPr>
                  <a:t> 2</a:t>
                </a:r>
                <a:endParaRPr lang="en-US" dirty="0" smtClean="0">
                  <a:solidFill>
                    <a:srgbClr val="000000"/>
                  </a:solidFill>
                  <a:latin typeface="Segoe" pitchFamily="34" charset="0"/>
                </a:endParaRPr>
              </a:p>
            </p:txBody>
          </p:sp>
        </p:grpSp>
      </p:grpSp>
      <p:cxnSp>
        <p:nvCxnSpPr>
          <p:cNvPr id="97" name="Shape 96"/>
          <p:cNvCxnSpPr>
            <a:stCxn id="49" idx="3"/>
            <a:endCxn id="92" idx="1"/>
          </p:cNvCxnSpPr>
          <p:nvPr/>
        </p:nvCxnSpPr>
        <p:spPr bwMode="auto">
          <a:xfrm>
            <a:off x="5681949" y="2753989"/>
            <a:ext cx="1179533" cy="1323"/>
          </a:xfrm>
          <a:prstGeom prst="bentConnector3">
            <a:avLst>
              <a:gd name="adj1" fmla="val 50000"/>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Agenda</a:t>
            </a:r>
            <a:endParaRPr lang="es-ES" dirty="0"/>
          </a:p>
        </p:txBody>
      </p:sp>
      <p:sp>
        <p:nvSpPr>
          <p:cNvPr id="3" name="Content Placeholder 2"/>
          <p:cNvSpPr>
            <a:spLocks noGrp="1"/>
          </p:cNvSpPr>
          <p:nvPr>
            <p:ph idx="1"/>
          </p:nvPr>
        </p:nvSpPr>
        <p:spPr>
          <a:xfrm>
            <a:off x="152400" y="1066800"/>
            <a:ext cx="8991600" cy="5181600"/>
          </a:xfrm>
        </p:spPr>
        <p:txBody>
          <a:bodyPr/>
          <a:lstStyle/>
          <a:p>
            <a:r>
              <a:rPr lang="es-ES" dirty="0" smtClean="0"/>
              <a:t>Introducción a SOA</a:t>
            </a:r>
          </a:p>
          <a:p>
            <a:r>
              <a:rPr lang="es-ES" dirty="0" smtClean="0"/>
              <a:t>Breve </a:t>
            </a:r>
            <a:r>
              <a:rPr lang="es-ES" i="1" dirty="0" err="1" smtClean="0"/>
              <a:t>review</a:t>
            </a:r>
            <a:r>
              <a:rPr lang="es-ES" dirty="0" smtClean="0"/>
              <a:t> de WCF</a:t>
            </a:r>
          </a:p>
          <a:p>
            <a:r>
              <a:rPr lang="es-ES" dirty="0" smtClean="0"/>
              <a:t>Novedades WCF y WF en .NET 3.5</a:t>
            </a:r>
          </a:p>
          <a:p>
            <a:pPr lvl="1"/>
            <a:r>
              <a:rPr lang="es-ES" dirty="0" smtClean="0"/>
              <a:t>Novedades WCF </a:t>
            </a:r>
          </a:p>
          <a:p>
            <a:pPr lvl="2"/>
            <a:r>
              <a:rPr lang="es-ES" dirty="0" smtClean="0"/>
              <a:t>Herramientas WCF en Visual Studio</a:t>
            </a:r>
          </a:p>
          <a:p>
            <a:pPr lvl="2"/>
            <a:r>
              <a:rPr lang="es-ES" dirty="0" smtClean="0"/>
              <a:t>REST, JSON, </a:t>
            </a:r>
            <a:r>
              <a:rPr lang="es-ES" dirty="0" err="1" smtClean="0"/>
              <a:t>Syndication</a:t>
            </a:r>
            <a:r>
              <a:rPr lang="es-ES" dirty="0" smtClean="0"/>
              <a:t>, etc.</a:t>
            </a:r>
          </a:p>
          <a:p>
            <a:pPr lvl="1"/>
            <a:r>
              <a:rPr lang="es-ES" dirty="0" err="1" smtClean="0"/>
              <a:t>Workflow-Services</a:t>
            </a:r>
            <a:r>
              <a:rPr lang="es-ES" dirty="0" smtClean="0"/>
              <a:t> (SILVER)</a:t>
            </a: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57200" y="3532188"/>
            <a:ext cx="7343775" cy="563231"/>
          </a:xfrm>
          <a:prstGeom prst="rect">
            <a:avLst/>
          </a:prstGeom>
          <a:noFill/>
          <a:ln w="9525" cap="flat" cmpd="sng" algn="ctr">
            <a:noFill/>
            <a:prstDash val="solid"/>
            <a:miter lim="800000"/>
            <a:headEnd type="none" w="med" len="med"/>
            <a:tailEnd type="none" w="med" len="med"/>
          </a:ln>
          <a:effectLst/>
        </p:spPr>
        <p:txBody>
          <a:bodyPr anchor="b">
            <a:spAutoFit/>
          </a:bodyPr>
          <a:lstStyle/>
          <a:p>
            <a:pPr>
              <a:lnSpc>
                <a:spcPct val="85000"/>
              </a:lnSpc>
              <a:defRPr/>
            </a:pPr>
            <a:r>
              <a:rPr lang="es-ES" sz="3600" dirty="0" smtClean="0">
                <a:solidFill>
                  <a:schemeClr val="bg1"/>
                </a:solidFill>
                <a:effectLst>
                  <a:outerShdw blurRad="38100" dist="38100" dir="2700000" algn="tl">
                    <a:srgbClr val="000000"/>
                  </a:outerShdw>
                </a:effectLst>
                <a:latin typeface="Segoe Semibold"/>
              </a:rPr>
              <a:t>Demo </a:t>
            </a:r>
            <a:r>
              <a:rPr lang="es-ES" sz="3600" dirty="0" err="1" smtClean="0">
                <a:solidFill>
                  <a:schemeClr val="bg1"/>
                </a:solidFill>
                <a:effectLst>
                  <a:outerShdw blurRad="38100" dist="38100" dir="2700000" algn="tl">
                    <a:srgbClr val="000000"/>
                  </a:outerShdw>
                </a:effectLst>
                <a:latin typeface="Segoe Semibold"/>
              </a:rPr>
              <a:t>Workflow-Service</a:t>
            </a:r>
            <a:r>
              <a:rPr lang="es-ES" sz="3600" dirty="0" smtClean="0">
                <a:solidFill>
                  <a:schemeClr val="bg1"/>
                </a:solidFill>
                <a:effectLst>
                  <a:outerShdw blurRad="38100" dist="38100" dir="2700000" algn="tl">
                    <a:srgbClr val="000000"/>
                  </a:outerShdw>
                </a:effectLst>
                <a:latin typeface="Segoe Semibold"/>
              </a:rPr>
              <a:t> básico</a:t>
            </a:r>
            <a:endParaRPr lang="es-ES" sz="3600" dirty="0">
              <a:solidFill>
                <a:schemeClr val="bg1"/>
              </a:solidFill>
              <a:effectLst>
                <a:outerShdw blurRad="38100" dist="38100" dir="2700000" algn="tl">
                  <a:srgbClr val="000000"/>
                </a:outerShdw>
              </a:effectLst>
              <a:latin typeface="Segoe Semibold"/>
            </a:endParaRPr>
          </a:p>
        </p:txBody>
      </p:sp>
      <p:sp>
        <p:nvSpPr>
          <p:cNvPr id="6" name="Rectangle 5"/>
          <p:cNvSpPr/>
          <p:nvPr/>
        </p:nvSpPr>
        <p:spPr>
          <a:xfrm>
            <a:off x="533400" y="2057400"/>
            <a:ext cx="30348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FFC000"/>
                </a:solidFill>
                <a:effectLst>
                  <a:outerShdw blurRad="76200" dist="50800" dir="5400000" algn="tl" rotWithShape="0">
                    <a:srgbClr val="000000">
                      <a:alpha val="65000"/>
                    </a:srgbClr>
                  </a:outerShdw>
                </a:effectLst>
              </a:rPr>
              <a:t>Demo</a:t>
            </a:r>
            <a:endParaRPr lang="en-US" sz="8000" b="1"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57200" y="3532188"/>
            <a:ext cx="7343775" cy="1034129"/>
          </a:xfrm>
          <a:prstGeom prst="rect">
            <a:avLst/>
          </a:prstGeom>
          <a:noFill/>
          <a:ln w="9525" cap="flat" cmpd="sng" algn="ctr">
            <a:noFill/>
            <a:prstDash val="solid"/>
            <a:miter lim="800000"/>
            <a:headEnd type="none" w="med" len="med"/>
            <a:tailEnd type="none" w="med" len="med"/>
          </a:ln>
          <a:effectLst/>
        </p:spPr>
        <p:txBody>
          <a:bodyPr anchor="b">
            <a:spAutoFit/>
          </a:bodyPr>
          <a:lstStyle/>
          <a:p>
            <a:pPr>
              <a:lnSpc>
                <a:spcPct val="85000"/>
              </a:lnSpc>
              <a:defRPr/>
            </a:pPr>
            <a:r>
              <a:rPr lang="es-ES" sz="3600" dirty="0" smtClean="0">
                <a:solidFill>
                  <a:schemeClr val="bg1"/>
                </a:solidFill>
                <a:effectLst>
                  <a:outerShdw blurRad="38100" dist="38100" dir="2700000" algn="tl">
                    <a:srgbClr val="000000"/>
                  </a:outerShdw>
                </a:effectLst>
                <a:latin typeface="Segoe Semibold"/>
              </a:rPr>
              <a:t>Demo </a:t>
            </a:r>
            <a:r>
              <a:rPr lang="es-ES" sz="3600" dirty="0" err="1" smtClean="0">
                <a:solidFill>
                  <a:schemeClr val="bg1"/>
                </a:solidFill>
                <a:effectLst>
                  <a:outerShdw blurRad="38100" dist="38100" dir="2700000" algn="tl">
                    <a:srgbClr val="000000"/>
                  </a:outerShdw>
                </a:effectLst>
                <a:latin typeface="Segoe Semibold"/>
              </a:rPr>
              <a:t>Workflow-Service</a:t>
            </a:r>
            <a:r>
              <a:rPr lang="es-ES" sz="3600" dirty="0" smtClean="0">
                <a:solidFill>
                  <a:schemeClr val="bg1"/>
                </a:solidFill>
                <a:effectLst>
                  <a:outerShdw blurRad="38100" dist="38100" dir="2700000" algn="tl">
                    <a:srgbClr val="000000"/>
                  </a:outerShdw>
                </a:effectLst>
                <a:latin typeface="Segoe Semibold"/>
              </a:rPr>
              <a:t>  de</a:t>
            </a:r>
          </a:p>
          <a:p>
            <a:pPr>
              <a:lnSpc>
                <a:spcPct val="85000"/>
              </a:lnSpc>
              <a:defRPr/>
            </a:pPr>
            <a:r>
              <a:rPr lang="es-ES" sz="3600" dirty="0" smtClean="0">
                <a:solidFill>
                  <a:schemeClr val="bg1"/>
                </a:solidFill>
                <a:effectLst>
                  <a:outerShdw blurRad="38100" dist="38100" dir="2700000" algn="tl">
                    <a:srgbClr val="000000"/>
                  </a:outerShdw>
                </a:effectLst>
                <a:latin typeface="Segoe Semibold"/>
              </a:rPr>
              <a:t>“Proceso Hojas de Gastos”</a:t>
            </a:r>
          </a:p>
        </p:txBody>
      </p:sp>
      <p:sp>
        <p:nvSpPr>
          <p:cNvPr id="6" name="Rectangle 5"/>
          <p:cNvSpPr/>
          <p:nvPr/>
        </p:nvSpPr>
        <p:spPr>
          <a:xfrm>
            <a:off x="533400" y="2057400"/>
            <a:ext cx="30348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FFC000"/>
                </a:solidFill>
                <a:effectLst>
                  <a:outerShdw blurRad="76200" dist="50800" dir="5400000" algn="tl" rotWithShape="0">
                    <a:srgbClr val="000000">
                      <a:alpha val="65000"/>
                    </a:srgbClr>
                  </a:outerShdw>
                </a:effectLst>
              </a:rPr>
              <a:t>Demo</a:t>
            </a:r>
            <a:endParaRPr lang="en-US" sz="8000" b="1"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fontAlgn="auto" hangingPunct="1">
              <a:spcAft>
                <a:spcPts val="0"/>
              </a:spcAft>
              <a:defRPr/>
            </a:pPr>
            <a:r>
              <a:rPr lang="es-ES" dirty="0" smtClean="0"/>
              <a:t>Preguntas</a:t>
            </a:r>
            <a:endParaRPr lang="es-ES" dirty="0"/>
          </a:p>
        </p:txBody>
      </p:sp>
      <p:sp>
        <p:nvSpPr>
          <p:cNvPr id="25603" name="WordArt 3"/>
          <p:cNvSpPr>
            <a:spLocks noChangeArrowheads="1" noChangeShapeType="1" noTextEdit="1"/>
          </p:cNvSpPr>
          <p:nvPr/>
        </p:nvSpPr>
        <p:spPr bwMode="auto">
          <a:xfrm>
            <a:off x="3048000" y="1600200"/>
            <a:ext cx="2971800" cy="38862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s-ES" sz="8000" kern="10" smtClean="0">
                <a:ln w="9525">
                  <a:round/>
                  <a:headEnd/>
                  <a:tailEnd/>
                </a:ln>
                <a:solidFill>
                  <a:srgbClr val="FFC000"/>
                </a:solidFill>
                <a:latin typeface="Impact"/>
              </a:rPr>
              <a:t>?</a:t>
            </a:r>
            <a:endParaRPr lang="es-ES" sz="8000" kern="10">
              <a:ln w="9525">
                <a:round/>
                <a:headEnd/>
                <a:tailEnd/>
              </a:ln>
              <a:solidFill>
                <a:srgbClr val="FFC000"/>
              </a:solidFill>
              <a:latin typeface="Impac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TextBox 326658"/>
          <p:cNvSpPr txBox="1">
            <a:spLocks noChangeArrowheads="1"/>
          </p:cNvSpPr>
          <p:nvPr/>
        </p:nvSpPr>
        <p:spPr bwMode="auto">
          <a:xfrm>
            <a:off x="1946275" y="4818063"/>
            <a:ext cx="6275388" cy="600075"/>
          </a:xfrm>
          <a:prstGeom prst="rect">
            <a:avLst/>
          </a:prstGeom>
          <a:noFill/>
          <a:ln w="9525">
            <a:noFill/>
            <a:miter lim="800000"/>
            <a:headEnd/>
            <a:tailEnd/>
          </a:ln>
        </p:spPr>
        <p:txBody>
          <a:bodyPr>
            <a:spAutoFit/>
          </a:bodyPr>
          <a:lstStyle/>
          <a:p>
            <a:pPr eaLnBrk="0" hangingPunct="0">
              <a:spcAft>
                <a:spcPts val="1200"/>
              </a:spcAft>
              <a:tabLst>
                <a:tab pos="174625" algn="l"/>
              </a:tabLst>
              <a:defRPr/>
            </a:pPr>
            <a:r>
              <a:rPr lang="en-US" sz="1100" dirty="0">
                <a:latin typeface="+mj-lt"/>
                <a:cs typeface="Arial" charset="0"/>
              </a:rPr>
              <a:t>© 2007 Microsoft Corporation. All rights reserved.</a:t>
            </a:r>
            <a:r>
              <a:rPr lang="en-US" sz="1100" b="1" dirty="0">
                <a:latin typeface="+mj-lt"/>
                <a:cs typeface="Arial" charset="0"/>
              </a:rPr>
              <a:t/>
            </a:r>
            <a:br>
              <a:rPr lang="en-US" sz="1100" b="1" dirty="0">
                <a:latin typeface="+mj-lt"/>
                <a:cs typeface="Arial" charset="0"/>
              </a:rPr>
            </a:br>
            <a:r>
              <a:rPr lang="en-US" sz="1100" b="1" dirty="0">
                <a:latin typeface="+mj-lt"/>
                <a:cs typeface="Arial" charset="0"/>
              </a:rPr>
              <a:t>	</a:t>
            </a:r>
            <a:r>
              <a:rPr lang="en-US" sz="1100" dirty="0">
                <a:latin typeface="+mj-lt"/>
                <a:cs typeface="Arial" charset="0"/>
              </a:rPr>
              <a:t>This presentation is for informational purposes only.</a:t>
            </a:r>
            <a:br>
              <a:rPr lang="en-US" sz="1100" dirty="0">
                <a:latin typeface="+mj-lt"/>
                <a:cs typeface="Arial" charset="0"/>
              </a:rPr>
            </a:br>
            <a:r>
              <a:rPr lang="en-US" sz="1100" dirty="0">
                <a:latin typeface="+mj-lt"/>
                <a:cs typeface="Arial" charset="0"/>
              </a:rPr>
              <a:t>	MICROSOFT MAKES NO WARRANTIES, EXPRESS OR IMPLIED, IN THIS SUMMARY.</a:t>
            </a:r>
          </a:p>
        </p:txBody>
      </p:sp>
      <p:pic>
        <p:nvPicPr>
          <p:cNvPr id="54275" name="Picture 4" descr="logo_ms_big.png"/>
          <p:cNvPicPr>
            <a:picLocks noChangeAspect="1"/>
          </p:cNvPicPr>
          <p:nvPr/>
        </p:nvPicPr>
        <p:blipFill>
          <a:blip r:embed="rId3">
            <a:lum bright="100000"/>
          </a:blip>
          <a:srcRect/>
          <a:stretch>
            <a:fillRect/>
          </a:stretch>
        </p:blipFill>
        <p:spPr bwMode="auto">
          <a:xfrm>
            <a:off x="2209800" y="3886200"/>
            <a:ext cx="4937125" cy="822325"/>
          </a:xfrm>
          <a:prstGeom prst="rect">
            <a:avLst/>
          </a:prstGeom>
          <a:ln>
            <a:noFill/>
          </a:ln>
          <a:effectLst>
            <a:outerShdw blurRad="292100" dist="139700" dir="2700000" algn="tl" rotWithShape="0">
              <a:srgbClr val="333333">
                <a:alpha val="65000"/>
              </a:srgbClr>
            </a:outerShdw>
          </a:effectLst>
        </p:spPr>
      </p:pic>
      <p:sp>
        <p:nvSpPr>
          <p:cNvPr id="4" name="Text Box 7"/>
          <p:cNvSpPr txBox="1">
            <a:spLocks noChangeArrowheads="1"/>
          </p:cNvSpPr>
          <p:nvPr/>
        </p:nvSpPr>
        <p:spPr bwMode="auto">
          <a:xfrm>
            <a:off x="1447800" y="1447800"/>
            <a:ext cx="6781800" cy="1415772"/>
          </a:xfrm>
          <a:prstGeom prst="rect">
            <a:avLst/>
          </a:prstGeom>
          <a:noFill/>
          <a:ln w="9525">
            <a:noFill/>
            <a:miter lim="800000"/>
            <a:headEnd/>
            <a:tailEnd/>
          </a:ln>
        </p:spPr>
        <p:txBody>
          <a:bodyPr>
            <a:spAutoFit/>
          </a:bodyPr>
          <a:lstStyle/>
          <a:p>
            <a:pPr eaLnBrk="0" hangingPunct="0">
              <a:lnSpc>
                <a:spcPct val="70000"/>
              </a:lnSpc>
              <a:spcBef>
                <a:spcPct val="50000"/>
              </a:spcBef>
            </a:pPr>
            <a:r>
              <a:rPr lang="es-ES" sz="2000" b="1" dirty="0" smtClean="0">
                <a:latin typeface="Segoe Semibold"/>
                <a:ea typeface="Segoe Semibold"/>
                <a:cs typeface="Segoe Semibold"/>
              </a:rPr>
              <a:t>César de la Torre– </a:t>
            </a:r>
          </a:p>
          <a:p>
            <a:pPr eaLnBrk="0" hangingPunct="0">
              <a:lnSpc>
                <a:spcPct val="70000"/>
              </a:lnSpc>
              <a:spcBef>
                <a:spcPct val="50000"/>
              </a:spcBef>
            </a:pPr>
            <a:r>
              <a:rPr lang="es-ES" sz="2000" b="1" dirty="0" smtClean="0">
                <a:latin typeface="Segoe Semibold"/>
                <a:ea typeface="Segoe Semibold"/>
                <a:cs typeface="Segoe Semibold"/>
                <a:hlinkClick r:id="rId4"/>
              </a:rPr>
              <a:t>cesardl@microsoft.com</a:t>
            </a:r>
            <a:endParaRPr lang="es-ES" sz="2000" b="1" dirty="0">
              <a:latin typeface="Segoe Semibold"/>
              <a:ea typeface="Segoe Semibold"/>
              <a:cs typeface="Segoe Semibold"/>
            </a:endParaRPr>
          </a:p>
          <a:p>
            <a:pPr eaLnBrk="0" hangingPunct="0">
              <a:lnSpc>
                <a:spcPct val="70000"/>
              </a:lnSpc>
              <a:spcBef>
                <a:spcPct val="50000"/>
              </a:spcBef>
            </a:pPr>
            <a:r>
              <a:rPr lang="es-ES" sz="2000" dirty="0" smtClean="0">
                <a:latin typeface="Segoe Semibold" pitchFamily="34" charset="0"/>
                <a:hlinkClick r:id="rId5"/>
              </a:rPr>
              <a:t>http://blogs.msdn.com/cesardelatorre</a:t>
            </a:r>
            <a:endParaRPr lang="es-ES" sz="2000" dirty="0" smtClean="0">
              <a:latin typeface="Segoe Semibold"/>
              <a:ea typeface="Segoe Semibold"/>
              <a:cs typeface="Segoe Semibold"/>
            </a:endParaRPr>
          </a:p>
          <a:p>
            <a:pPr eaLnBrk="0" hangingPunct="0">
              <a:lnSpc>
                <a:spcPct val="70000"/>
              </a:lnSpc>
              <a:spcBef>
                <a:spcPct val="50000"/>
              </a:spcBef>
            </a:pPr>
            <a:r>
              <a:rPr lang="es-ES" sz="2000" dirty="0" smtClean="0">
                <a:latin typeface="Segoe Semibold"/>
                <a:ea typeface="Segoe Semibold"/>
                <a:cs typeface="Segoe Semibold"/>
              </a:rPr>
              <a:t>ISV </a:t>
            </a:r>
            <a:r>
              <a:rPr lang="es-ES" sz="2000" dirty="0" err="1" smtClean="0">
                <a:latin typeface="Segoe Semibold"/>
                <a:ea typeface="Segoe Semibold"/>
                <a:cs typeface="Segoe Semibold"/>
              </a:rPr>
              <a:t>Developer</a:t>
            </a:r>
            <a:r>
              <a:rPr lang="es-ES" sz="2000" dirty="0" smtClean="0">
                <a:latin typeface="Segoe Semibold"/>
                <a:ea typeface="Segoe Semibold"/>
                <a:cs typeface="Segoe Semibold"/>
              </a:rPr>
              <a:t> </a:t>
            </a:r>
            <a:r>
              <a:rPr lang="es-ES" sz="2000" dirty="0" err="1" smtClean="0">
                <a:latin typeface="Segoe Semibold"/>
                <a:ea typeface="Segoe Semibold"/>
                <a:cs typeface="Segoe Semibold"/>
              </a:rPr>
              <a:t>Advisor</a:t>
            </a:r>
            <a:endParaRPr lang="es-ES" sz="2000" dirty="0">
              <a:latin typeface="Segoe Semibold"/>
              <a:ea typeface="Segoe Semibold"/>
              <a:cs typeface="Segoe Semibold"/>
            </a:endParaRPr>
          </a:p>
        </p:txBody>
      </p:sp>
      <p:sp>
        <p:nvSpPr>
          <p:cNvPr id="5" name="Text Box 7"/>
          <p:cNvSpPr txBox="1">
            <a:spLocks noChangeArrowheads="1"/>
          </p:cNvSpPr>
          <p:nvPr/>
        </p:nvSpPr>
        <p:spPr bwMode="auto">
          <a:xfrm>
            <a:off x="1447800" y="2888070"/>
            <a:ext cx="6781800" cy="312330"/>
          </a:xfrm>
          <a:prstGeom prst="rect">
            <a:avLst/>
          </a:prstGeom>
          <a:noFill/>
          <a:ln w="9525">
            <a:noFill/>
            <a:miter lim="800000"/>
            <a:headEnd/>
            <a:tailEnd/>
          </a:ln>
        </p:spPr>
        <p:txBody>
          <a:bodyPr>
            <a:spAutoFit/>
          </a:bodyPr>
          <a:lstStyle/>
          <a:p>
            <a:pPr eaLnBrk="0" hangingPunct="0">
              <a:lnSpc>
                <a:spcPct val="70000"/>
              </a:lnSpc>
              <a:spcBef>
                <a:spcPct val="50000"/>
              </a:spcBef>
            </a:pPr>
            <a:r>
              <a:rPr lang="es-ES" sz="2000" dirty="0" smtClean="0">
                <a:solidFill>
                  <a:srgbClr val="C00000"/>
                </a:solidFill>
                <a:latin typeface="Segoe Semibold"/>
                <a:ea typeface="Segoe Semibold"/>
                <a:cs typeface="Segoe Semibold"/>
              </a:rPr>
              <a:t>División </a:t>
            </a:r>
            <a:r>
              <a:rPr lang="es-ES" sz="2000" dirty="0">
                <a:solidFill>
                  <a:srgbClr val="C00000"/>
                </a:solidFill>
                <a:latin typeface="Segoe Semibold"/>
                <a:ea typeface="Segoe Semibold"/>
                <a:cs typeface="Segoe Semibold"/>
              </a:rPr>
              <a:t>de Desarrollo y Plataforma – Microsoft Spain</a:t>
            </a:r>
          </a:p>
        </p:txBody>
      </p:sp>
      <p:sp>
        <p:nvSpPr>
          <p:cNvPr id="6" name="Title 1"/>
          <p:cNvSpPr txBox="1">
            <a:spLocks/>
          </p:cNvSpPr>
          <p:nvPr/>
        </p:nvSpPr>
        <p:spPr>
          <a:xfrm>
            <a:off x="0" y="0"/>
            <a:ext cx="7772400" cy="9144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j-lt"/>
                <a:ea typeface="+mj-ea"/>
                <a:cs typeface="ＭＳ Ｐゴシック"/>
              </a:rPr>
              <a:t>CONTACTO</a:t>
            </a:r>
            <a:endParaRPr kumimoji="0" lang="en-US" sz="2800" b="0" i="0" u="none" strike="noStrike" kern="0" cap="none" spc="0" normalizeH="0" baseline="0" noProof="0" dirty="0">
              <a:ln>
                <a:noFill/>
              </a:ln>
              <a:solidFill>
                <a:schemeClr val="bg1"/>
              </a:solidFill>
              <a:effectLst/>
              <a:uLnTx/>
              <a:uFillTx/>
              <a:latin typeface="+mj-lt"/>
              <a:ea typeface="+mj-ea"/>
              <a:cs typeface="ＭＳ Ｐゴシック"/>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326659"/>
                                        </p:tgtEl>
                                        <p:attrNameLst>
                                          <p:attrName>style.visibility</p:attrName>
                                        </p:attrNameLst>
                                      </p:cBhvr>
                                      <p:to>
                                        <p:strVal val="visible"/>
                                      </p:to>
                                    </p:set>
                                    <p:animEffect transition="in" filter="fade">
                                      <p:cBhvr>
                                        <p:cTn id="7" dur="1000"/>
                                        <p:tgtEl>
                                          <p:spTgt spid="32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 </a:t>
            </a:r>
            <a:r>
              <a:rPr lang="en-US" dirty="0" err="1" smtClean="0"/>
              <a:t>cuatro</a:t>
            </a:r>
            <a:r>
              <a:rPr lang="en-US" dirty="0" smtClean="0"/>
              <a:t> </a:t>
            </a:r>
            <a:r>
              <a:rPr lang="en-US" dirty="0" err="1" smtClean="0"/>
              <a:t>pilares</a:t>
            </a:r>
            <a:r>
              <a:rPr lang="en-US" dirty="0" smtClean="0"/>
              <a:t> de SOA</a:t>
            </a:r>
            <a:endParaRPr lang="en-US" dirty="0"/>
          </a:p>
        </p:txBody>
      </p:sp>
      <p:sp>
        <p:nvSpPr>
          <p:cNvPr id="3" name="Content Placeholder 2"/>
          <p:cNvSpPr>
            <a:spLocks noGrp="1"/>
          </p:cNvSpPr>
          <p:nvPr>
            <p:ph idx="1"/>
          </p:nvPr>
        </p:nvSpPr>
        <p:spPr>
          <a:xfrm>
            <a:off x="228600" y="1341437"/>
            <a:ext cx="8763000" cy="4525963"/>
          </a:xfrm>
        </p:spPr>
        <p:txBody>
          <a:bodyPr>
            <a:normAutofit lnSpcReduction="10000"/>
          </a:bodyPr>
          <a:lstStyle/>
          <a:p>
            <a:pPr marL="342900" lvl="1" indent="-342900">
              <a:buFont typeface="Arial" pitchFamily="34" charset="0"/>
              <a:buChar char="•"/>
            </a:pPr>
            <a:r>
              <a:rPr lang="en-US" sz="2500" b="1" dirty="0" smtClean="0"/>
              <a:t>Roles, </a:t>
            </a:r>
            <a:r>
              <a:rPr lang="en-US" sz="2500" b="1" dirty="0" err="1" smtClean="0"/>
              <a:t>Entidades</a:t>
            </a:r>
            <a:r>
              <a:rPr lang="en-US" sz="2500" b="1" dirty="0" smtClean="0"/>
              <a:t> y </a:t>
            </a:r>
            <a:r>
              <a:rPr lang="en-US" sz="2500" b="1" dirty="0" err="1" smtClean="0"/>
              <a:t>Capacidades</a:t>
            </a:r>
            <a:r>
              <a:rPr lang="en-US" sz="2500" b="1" dirty="0" smtClean="0"/>
              <a:t> </a:t>
            </a:r>
            <a:r>
              <a:rPr lang="en-US" sz="2500" b="1" dirty="0" err="1" smtClean="0"/>
              <a:t>Evolucionan</a:t>
            </a:r>
            <a:r>
              <a:rPr lang="en-US" sz="2500" b="1" dirty="0" smtClean="0"/>
              <a:t>  </a:t>
            </a:r>
            <a:r>
              <a:rPr lang="en-US" sz="2500" b="1" dirty="0" err="1" smtClean="0"/>
              <a:t>Agilmente</a:t>
            </a:r>
            <a:endParaRPr lang="en-US" sz="2500" b="1" dirty="0" smtClean="0"/>
          </a:p>
          <a:p>
            <a:pPr marL="742950" lvl="2" indent="-342900"/>
            <a:r>
              <a:rPr lang="en-US" i="1" dirty="0" smtClean="0"/>
              <a:t>SO: Los </a:t>
            </a:r>
            <a:r>
              <a:rPr lang="en-US" i="1" dirty="0" err="1" smtClean="0"/>
              <a:t>Servicios</a:t>
            </a:r>
            <a:r>
              <a:rPr lang="en-US" i="1" dirty="0" smtClean="0"/>
              <a:t> </a:t>
            </a:r>
            <a:r>
              <a:rPr lang="en-US" i="1" dirty="0" err="1" smtClean="0"/>
              <a:t>deben</a:t>
            </a:r>
            <a:r>
              <a:rPr lang="en-US" i="1" dirty="0" smtClean="0"/>
              <a:t> ser </a:t>
            </a:r>
            <a:r>
              <a:rPr lang="en-US" i="1" dirty="0" err="1" smtClean="0"/>
              <a:t>Autónomos</a:t>
            </a:r>
            <a:endParaRPr lang="en-US" i="1" dirty="0" smtClean="0"/>
          </a:p>
          <a:p>
            <a:pPr marL="342900" lvl="1" indent="-342900">
              <a:buFont typeface="Arial" pitchFamily="34" charset="0"/>
              <a:buChar char="•"/>
            </a:pPr>
            <a:r>
              <a:rPr lang="en-US" sz="2500" b="1" dirty="0" err="1" smtClean="0"/>
              <a:t>Exposición</a:t>
            </a:r>
            <a:r>
              <a:rPr lang="en-US" sz="2500" b="1" dirty="0" smtClean="0"/>
              <a:t> y </a:t>
            </a:r>
            <a:r>
              <a:rPr lang="en-US" sz="2500" b="1" dirty="0" err="1" smtClean="0"/>
              <a:t>Consumo</a:t>
            </a:r>
            <a:r>
              <a:rPr lang="en-US" sz="2500" b="1" dirty="0" smtClean="0"/>
              <a:t> de </a:t>
            </a:r>
            <a:r>
              <a:rPr lang="en-US" sz="2500" b="1" dirty="0" err="1" smtClean="0"/>
              <a:t>Servs</a:t>
            </a:r>
            <a:r>
              <a:rPr lang="en-US" sz="2500" b="1" dirty="0" smtClean="0"/>
              <a:t> </a:t>
            </a:r>
            <a:r>
              <a:rPr lang="en-US" sz="2500" b="1" dirty="0" err="1" smtClean="0"/>
              <a:t>realizado</a:t>
            </a:r>
            <a:r>
              <a:rPr lang="en-US" sz="2500" b="1" dirty="0" smtClean="0"/>
              <a:t> a </a:t>
            </a:r>
            <a:r>
              <a:rPr lang="en-US" sz="2500" b="1" dirty="0" err="1" smtClean="0"/>
              <a:t>propósito</a:t>
            </a:r>
            <a:endParaRPr lang="en-US" sz="2500" b="1" dirty="0" smtClean="0"/>
          </a:p>
          <a:p>
            <a:pPr marL="742950" lvl="2" indent="-342900"/>
            <a:r>
              <a:rPr lang="en-US" i="1" dirty="0" smtClean="0"/>
              <a:t>SO: Las </a:t>
            </a:r>
            <a:r>
              <a:rPr lang="en-US" i="1" dirty="0" err="1" smtClean="0"/>
              <a:t>fronteras</a:t>
            </a:r>
            <a:r>
              <a:rPr lang="en-US" i="1" dirty="0" smtClean="0"/>
              <a:t> </a:t>
            </a:r>
            <a:r>
              <a:rPr lang="en-US" i="1" dirty="0" err="1" smtClean="0"/>
              <a:t>deben</a:t>
            </a:r>
            <a:r>
              <a:rPr lang="en-US" i="1" dirty="0" smtClean="0"/>
              <a:t> ser </a:t>
            </a:r>
            <a:r>
              <a:rPr lang="en-US" i="1" dirty="0" err="1" smtClean="0"/>
              <a:t>explícitas</a:t>
            </a:r>
            <a:endParaRPr lang="en-US" i="1" dirty="0" smtClean="0"/>
          </a:p>
          <a:p>
            <a:pPr marL="342900" lvl="1" indent="-342900">
              <a:buFont typeface="Arial" pitchFamily="34" charset="0"/>
              <a:buChar char="•"/>
            </a:pPr>
            <a:r>
              <a:rPr lang="en-US" sz="2500" b="1" dirty="0" smtClean="0"/>
              <a:t>Las </a:t>
            </a:r>
            <a:r>
              <a:rPr lang="en-US" sz="2500" b="1" dirty="0" err="1" smtClean="0"/>
              <a:t>Capacidades</a:t>
            </a:r>
            <a:r>
              <a:rPr lang="en-US" sz="2500" b="1" dirty="0" smtClean="0"/>
              <a:t> se </a:t>
            </a:r>
            <a:r>
              <a:rPr lang="en-US" sz="2500" b="1" dirty="0" err="1" smtClean="0"/>
              <a:t>describen</a:t>
            </a:r>
            <a:r>
              <a:rPr lang="en-US" sz="2500" b="1" dirty="0" smtClean="0"/>
              <a:t>, </a:t>
            </a:r>
            <a:r>
              <a:rPr lang="en-US" sz="2500" b="1" dirty="0" err="1" smtClean="0"/>
              <a:t>negocian</a:t>
            </a:r>
            <a:r>
              <a:rPr lang="en-US" sz="2500" b="1" dirty="0" smtClean="0"/>
              <a:t> y </a:t>
            </a:r>
            <a:r>
              <a:rPr lang="en-US" sz="2500" b="1" dirty="0" err="1" smtClean="0"/>
              <a:t>acuerdan</a:t>
            </a:r>
            <a:endParaRPr lang="en-US" sz="2500" b="1" dirty="0" smtClean="0"/>
          </a:p>
          <a:p>
            <a:pPr marL="742950" lvl="2" indent="-342900"/>
            <a:r>
              <a:rPr lang="en-US" i="1" dirty="0" smtClean="0"/>
              <a:t>SO: La </a:t>
            </a:r>
            <a:r>
              <a:rPr lang="en-US" i="1" dirty="0" err="1" smtClean="0"/>
              <a:t>Comunicación</a:t>
            </a:r>
            <a:r>
              <a:rPr lang="en-US" i="1" dirty="0" smtClean="0"/>
              <a:t> se </a:t>
            </a:r>
            <a:r>
              <a:rPr lang="en-US" i="1" dirty="0" err="1" smtClean="0"/>
              <a:t>basa</a:t>
            </a:r>
            <a:r>
              <a:rPr lang="en-US" i="1" dirty="0" smtClean="0"/>
              <a:t> en el </a:t>
            </a:r>
            <a:r>
              <a:rPr lang="en-US" i="1" dirty="0" err="1" smtClean="0"/>
              <a:t>Contrato</a:t>
            </a:r>
            <a:endParaRPr lang="en-US" i="1" dirty="0" smtClean="0"/>
          </a:p>
          <a:p>
            <a:pPr marL="342900" lvl="1" indent="-342900">
              <a:buFont typeface="Arial" pitchFamily="34" charset="0"/>
              <a:buChar char="•"/>
            </a:pPr>
            <a:r>
              <a:rPr lang="en-US" sz="2500" b="1" dirty="0" smtClean="0"/>
              <a:t>Las </a:t>
            </a:r>
            <a:r>
              <a:rPr lang="en-US" sz="2500" b="1" dirty="0" err="1" smtClean="0"/>
              <a:t>Capacidades</a:t>
            </a:r>
            <a:r>
              <a:rPr lang="en-US" sz="2500" b="1" dirty="0" smtClean="0"/>
              <a:t> son </a:t>
            </a:r>
            <a:r>
              <a:rPr lang="en-US" sz="2500" b="1" dirty="0" err="1" smtClean="0"/>
              <a:t>Gobernadas</a:t>
            </a:r>
            <a:r>
              <a:rPr lang="en-US" sz="2500" b="1" dirty="0" smtClean="0"/>
              <a:t> </a:t>
            </a:r>
            <a:r>
              <a:rPr lang="en-US" sz="2500" b="1" dirty="0" err="1" smtClean="0"/>
              <a:t>por</a:t>
            </a:r>
            <a:r>
              <a:rPr lang="en-US" sz="2500" b="1" dirty="0" smtClean="0"/>
              <a:t> </a:t>
            </a:r>
            <a:r>
              <a:rPr lang="en-US" sz="2500" b="1" dirty="0" err="1" smtClean="0"/>
              <a:t>Demandas</a:t>
            </a:r>
            <a:r>
              <a:rPr lang="en-US" sz="2500" b="1" dirty="0" smtClean="0"/>
              <a:t> y </a:t>
            </a:r>
            <a:r>
              <a:rPr lang="en-US" sz="2500" b="1" dirty="0" err="1" smtClean="0"/>
              <a:t>Exigencias</a:t>
            </a:r>
            <a:endParaRPr lang="en-US" sz="2500" b="1" dirty="0" smtClean="0"/>
          </a:p>
          <a:p>
            <a:pPr marL="742950" lvl="2" indent="-342900"/>
            <a:r>
              <a:rPr lang="en-US" i="1" dirty="0" smtClean="0"/>
              <a:t>SO: El </a:t>
            </a:r>
            <a:r>
              <a:rPr lang="en-US" i="1" dirty="0" err="1" smtClean="0"/>
              <a:t>Comportamiento</a:t>
            </a:r>
            <a:r>
              <a:rPr lang="en-US" i="1" dirty="0" smtClean="0"/>
              <a:t> de los </a:t>
            </a:r>
            <a:r>
              <a:rPr lang="en-US" i="1" dirty="0" err="1" smtClean="0"/>
              <a:t>servicios</a:t>
            </a:r>
            <a:r>
              <a:rPr lang="en-US" i="1" dirty="0" smtClean="0"/>
              <a:t> se </a:t>
            </a:r>
            <a:r>
              <a:rPr lang="en-US" i="1" dirty="0" err="1" smtClean="0"/>
              <a:t>basa</a:t>
            </a:r>
            <a:r>
              <a:rPr lang="en-US" i="1" dirty="0" smtClean="0"/>
              <a:t> en </a:t>
            </a:r>
            <a:r>
              <a:rPr lang="en-US" i="1" dirty="0" err="1" smtClean="0"/>
              <a:t>las</a:t>
            </a:r>
            <a:r>
              <a:rPr lang="en-US" i="1" dirty="0" smtClean="0"/>
              <a:t> </a:t>
            </a:r>
            <a:r>
              <a:rPr lang="en-US" i="1" dirty="0" err="1" smtClean="0"/>
              <a:t>Demandas</a:t>
            </a:r>
            <a:r>
              <a:rPr lang="en-US" i="1" dirty="0" smtClean="0"/>
              <a:t> y </a:t>
            </a:r>
            <a:r>
              <a:rPr lang="en-US" i="1" dirty="0" err="1" smtClean="0"/>
              <a:t>requerimientos</a:t>
            </a:r>
            <a:r>
              <a:rPr lang="en-US" i="1" dirty="0" smtClean="0"/>
              <a:t> (</a:t>
            </a:r>
            <a:r>
              <a:rPr lang="en-US" i="1" dirty="0" err="1" smtClean="0"/>
              <a:t>Políticas</a:t>
            </a:r>
            <a:r>
              <a:rPr lang="en-US" i="1" dirty="0" smtClean="0"/>
              <a:t>, etc.)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1000" y="101600"/>
            <a:ext cx="8570913" cy="6953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dirty="0" smtClean="0"/>
              <a:t>Unión de los </a:t>
            </a:r>
            <a:r>
              <a:rPr lang="en-US" i="1" dirty="0" smtClean="0"/>
              <a:t>stacks</a:t>
            </a:r>
            <a:r>
              <a:rPr lang="es-ES" dirty="0" smtClean="0"/>
              <a:t> de desarrollo anteriores</a:t>
            </a:r>
          </a:p>
        </p:txBody>
      </p:sp>
      <p:grpSp>
        <p:nvGrpSpPr>
          <p:cNvPr id="2" name="Group 3"/>
          <p:cNvGrpSpPr>
            <a:grpSpLocks/>
          </p:cNvGrpSpPr>
          <p:nvPr/>
        </p:nvGrpSpPr>
        <p:grpSpPr bwMode="auto">
          <a:xfrm>
            <a:off x="115888" y="2668588"/>
            <a:ext cx="8789987" cy="2530475"/>
            <a:chOff x="88" y="1665"/>
            <a:chExt cx="5537" cy="1594"/>
          </a:xfrm>
        </p:grpSpPr>
        <p:grpSp>
          <p:nvGrpSpPr>
            <p:cNvPr id="3" name="Group 4"/>
            <p:cNvGrpSpPr>
              <a:grpSpLocks/>
            </p:cNvGrpSpPr>
            <p:nvPr/>
          </p:nvGrpSpPr>
          <p:grpSpPr bwMode="auto">
            <a:xfrm>
              <a:off x="88" y="1665"/>
              <a:ext cx="2719" cy="1594"/>
              <a:chOff x="88" y="1665"/>
              <a:chExt cx="2719" cy="1594"/>
            </a:xfrm>
          </p:grpSpPr>
          <p:pic>
            <p:nvPicPr>
              <p:cNvPr id="4126" name="Picture 5" descr="arrow02-03"/>
              <p:cNvPicPr>
                <a:picLocks noChangeAspect="1" noChangeArrowheads="1"/>
              </p:cNvPicPr>
              <p:nvPr/>
            </p:nvPicPr>
            <p:blipFill>
              <a:blip r:embed="rId2"/>
              <a:srcRect/>
              <a:stretch>
                <a:fillRect/>
              </a:stretch>
            </p:blipFill>
            <p:spPr bwMode="auto">
              <a:xfrm flipH="1">
                <a:off x="88" y="1665"/>
                <a:ext cx="2243" cy="1594"/>
              </a:xfrm>
              <a:prstGeom prst="rect">
                <a:avLst/>
              </a:prstGeom>
              <a:noFill/>
              <a:ln w="9525">
                <a:noFill/>
                <a:miter lim="800000"/>
                <a:headEnd/>
                <a:tailEnd/>
              </a:ln>
            </p:spPr>
          </p:pic>
          <p:pic>
            <p:nvPicPr>
              <p:cNvPr id="4127" name="Picture 6" descr="arrow02-02"/>
              <p:cNvPicPr>
                <a:picLocks noChangeAspect="1" noChangeArrowheads="1"/>
              </p:cNvPicPr>
              <p:nvPr/>
            </p:nvPicPr>
            <p:blipFill>
              <a:blip r:embed="rId3"/>
              <a:srcRect/>
              <a:stretch>
                <a:fillRect/>
              </a:stretch>
            </p:blipFill>
            <p:spPr bwMode="auto">
              <a:xfrm flipH="1">
                <a:off x="1164" y="1693"/>
                <a:ext cx="1643" cy="1566"/>
              </a:xfrm>
              <a:prstGeom prst="rect">
                <a:avLst/>
              </a:prstGeom>
              <a:noFill/>
              <a:ln w="9525">
                <a:noFill/>
                <a:miter lim="800000"/>
                <a:headEnd/>
                <a:tailEnd/>
              </a:ln>
            </p:spPr>
          </p:pic>
        </p:grpSp>
        <p:grpSp>
          <p:nvGrpSpPr>
            <p:cNvPr id="4" name="Group 7"/>
            <p:cNvGrpSpPr>
              <a:grpSpLocks/>
            </p:cNvGrpSpPr>
            <p:nvPr/>
          </p:nvGrpSpPr>
          <p:grpSpPr bwMode="auto">
            <a:xfrm>
              <a:off x="2354" y="1665"/>
              <a:ext cx="3271" cy="1594"/>
              <a:chOff x="2354" y="1665"/>
              <a:chExt cx="3271" cy="1594"/>
            </a:xfrm>
          </p:grpSpPr>
          <p:pic>
            <p:nvPicPr>
              <p:cNvPr id="4123" name="Picture 8" descr="arrow02-03"/>
              <p:cNvPicPr>
                <a:picLocks noChangeAspect="1" noChangeArrowheads="1"/>
              </p:cNvPicPr>
              <p:nvPr/>
            </p:nvPicPr>
            <p:blipFill>
              <a:blip r:embed="rId2"/>
              <a:srcRect/>
              <a:stretch>
                <a:fillRect/>
              </a:stretch>
            </p:blipFill>
            <p:spPr bwMode="auto">
              <a:xfrm>
                <a:off x="3382" y="1665"/>
                <a:ext cx="2243" cy="1594"/>
              </a:xfrm>
              <a:prstGeom prst="rect">
                <a:avLst/>
              </a:prstGeom>
              <a:noFill/>
              <a:ln w="9525">
                <a:noFill/>
                <a:miter lim="800000"/>
                <a:headEnd/>
                <a:tailEnd/>
              </a:ln>
            </p:spPr>
          </p:pic>
          <p:pic>
            <p:nvPicPr>
              <p:cNvPr id="4124" name="Picture 9" descr="arrow02-02"/>
              <p:cNvPicPr>
                <a:picLocks noChangeAspect="1" noChangeArrowheads="1"/>
              </p:cNvPicPr>
              <p:nvPr/>
            </p:nvPicPr>
            <p:blipFill>
              <a:blip r:embed="rId3"/>
              <a:srcRect/>
              <a:stretch>
                <a:fillRect/>
              </a:stretch>
            </p:blipFill>
            <p:spPr bwMode="auto">
              <a:xfrm>
                <a:off x="2906" y="1693"/>
                <a:ext cx="1643" cy="1566"/>
              </a:xfrm>
              <a:prstGeom prst="rect">
                <a:avLst/>
              </a:prstGeom>
              <a:noFill/>
              <a:ln w="9525">
                <a:noFill/>
                <a:miter lim="800000"/>
                <a:headEnd/>
                <a:tailEnd/>
              </a:ln>
            </p:spPr>
          </p:pic>
          <p:pic>
            <p:nvPicPr>
              <p:cNvPr id="4125" name="Picture 10" descr="arrow02-01"/>
              <p:cNvPicPr>
                <a:picLocks noChangeAspect="1" noChangeArrowheads="1"/>
              </p:cNvPicPr>
              <p:nvPr/>
            </p:nvPicPr>
            <p:blipFill>
              <a:blip r:embed="rId4"/>
              <a:srcRect/>
              <a:stretch>
                <a:fillRect/>
              </a:stretch>
            </p:blipFill>
            <p:spPr bwMode="auto">
              <a:xfrm>
                <a:off x="2354" y="1700"/>
                <a:ext cx="1020" cy="1559"/>
              </a:xfrm>
              <a:prstGeom prst="rect">
                <a:avLst/>
              </a:prstGeom>
              <a:noFill/>
              <a:ln w="9525">
                <a:noFill/>
                <a:miter lim="800000"/>
                <a:headEnd/>
                <a:tailEnd/>
              </a:ln>
            </p:spPr>
          </p:pic>
        </p:grpSp>
      </p:grpSp>
      <p:pic>
        <p:nvPicPr>
          <p:cNvPr id="29700" name="Picture 11" descr="Transparent Callout3"/>
          <p:cNvPicPr>
            <a:picLocks noChangeAspect="1" noChangeArrowheads="1"/>
          </p:cNvPicPr>
          <p:nvPr/>
        </p:nvPicPr>
        <p:blipFill>
          <a:blip r:embed="rId5">
            <a:duotone>
              <a:prstClr val="black"/>
              <a:schemeClr val="tx2">
                <a:tint val="45000"/>
                <a:satMod val="400000"/>
              </a:schemeClr>
            </a:duotone>
          </a:blip>
          <a:srcRect/>
          <a:stretch>
            <a:fillRect/>
          </a:stretch>
        </p:blipFill>
        <p:spPr bwMode="auto">
          <a:xfrm>
            <a:off x="3622675" y="5006975"/>
            <a:ext cx="1741488" cy="1287463"/>
          </a:xfrm>
          <a:prstGeom prst="rect">
            <a:avLst/>
          </a:prstGeom>
          <a:noFill/>
          <a:ln w="9525">
            <a:noFill/>
            <a:miter lim="800000"/>
            <a:headEnd/>
            <a:tailEnd/>
          </a:ln>
        </p:spPr>
      </p:pic>
      <p:pic>
        <p:nvPicPr>
          <p:cNvPr id="29701" name="Picture 12" descr="Transparent Callout3"/>
          <p:cNvPicPr>
            <a:picLocks noChangeAspect="1" noChangeArrowheads="1"/>
          </p:cNvPicPr>
          <p:nvPr/>
        </p:nvPicPr>
        <p:blipFill>
          <a:blip r:embed="rId5">
            <a:duotone>
              <a:prstClr val="black"/>
              <a:schemeClr val="tx2">
                <a:tint val="45000"/>
                <a:satMod val="400000"/>
              </a:schemeClr>
            </a:duotone>
          </a:blip>
          <a:srcRect/>
          <a:stretch>
            <a:fillRect/>
          </a:stretch>
        </p:blipFill>
        <p:spPr bwMode="auto">
          <a:xfrm>
            <a:off x="17463" y="5000625"/>
            <a:ext cx="1741487" cy="1287463"/>
          </a:xfrm>
          <a:prstGeom prst="rect">
            <a:avLst/>
          </a:prstGeom>
          <a:noFill/>
          <a:ln w="9525">
            <a:noFill/>
            <a:miter lim="800000"/>
            <a:headEnd/>
            <a:tailEnd/>
          </a:ln>
        </p:spPr>
      </p:pic>
      <p:pic>
        <p:nvPicPr>
          <p:cNvPr id="29702" name="Picture 13" descr="Transparent Callout3"/>
          <p:cNvPicPr>
            <a:picLocks noChangeAspect="1" noChangeArrowheads="1"/>
          </p:cNvPicPr>
          <p:nvPr/>
        </p:nvPicPr>
        <p:blipFill>
          <a:blip r:embed="rId5">
            <a:duotone>
              <a:prstClr val="black"/>
              <a:schemeClr val="tx2">
                <a:tint val="45000"/>
                <a:satMod val="400000"/>
              </a:schemeClr>
            </a:duotone>
          </a:blip>
          <a:srcRect/>
          <a:stretch>
            <a:fillRect/>
          </a:stretch>
        </p:blipFill>
        <p:spPr bwMode="auto">
          <a:xfrm>
            <a:off x="1798638" y="5000625"/>
            <a:ext cx="1741487" cy="1287463"/>
          </a:xfrm>
          <a:prstGeom prst="rect">
            <a:avLst/>
          </a:prstGeom>
          <a:noFill/>
          <a:ln w="9525">
            <a:noFill/>
            <a:miter lim="800000"/>
            <a:headEnd/>
            <a:tailEnd/>
          </a:ln>
        </p:spPr>
      </p:pic>
      <p:pic>
        <p:nvPicPr>
          <p:cNvPr id="29703" name="Picture 14" descr="Transparent Callout3"/>
          <p:cNvPicPr>
            <a:picLocks noChangeAspect="1" noChangeArrowheads="1"/>
          </p:cNvPicPr>
          <p:nvPr/>
        </p:nvPicPr>
        <p:blipFill>
          <a:blip r:embed="rId5">
            <a:duotone>
              <a:prstClr val="black"/>
              <a:schemeClr val="tx2">
                <a:tint val="45000"/>
                <a:satMod val="400000"/>
              </a:schemeClr>
            </a:duotone>
          </a:blip>
          <a:srcRect/>
          <a:stretch>
            <a:fillRect/>
          </a:stretch>
        </p:blipFill>
        <p:spPr bwMode="auto">
          <a:xfrm>
            <a:off x="5370513" y="5006975"/>
            <a:ext cx="1741487" cy="1287463"/>
          </a:xfrm>
          <a:prstGeom prst="rect">
            <a:avLst/>
          </a:prstGeom>
          <a:noFill/>
          <a:ln w="9525">
            <a:noFill/>
            <a:miter lim="800000"/>
            <a:headEnd/>
            <a:tailEnd/>
          </a:ln>
        </p:spPr>
      </p:pic>
      <p:pic>
        <p:nvPicPr>
          <p:cNvPr id="29704" name="Picture 15" descr="Transparent Callout3"/>
          <p:cNvPicPr>
            <a:picLocks noChangeAspect="1" noChangeArrowheads="1"/>
          </p:cNvPicPr>
          <p:nvPr/>
        </p:nvPicPr>
        <p:blipFill>
          <a:blip r:embed="rId5">
            <a:duotone>
              <a:prstClr val="black"/>
              <a:schemeClr val="tx2">
                <a:tint val="45000"/>
                <a:satMod val="400000"/>
              </a:schemeClr>
            </a:duotone>
          </a:blip>
          <a:srcRect/>
          <a:stretch>
            <a:fillRect/>
          </a:stretch>
        </p:blipFill>
        <p:spPr bwMode="auto">
          <a:xfrm>
            <a:off x="7150100" y="5006975"/>
            <a:ext cx="1741488" cy="1287463"/>
          </a:xfrm>
          <a:prstGeom prst="rect">
            <a:avLst/>
          </a:prstGeom>
          <a:noFill/>
          <a:ln w="9525">
            <a:noFill/>
            <a:miter lim="800000"/>
            <a:headEnd/>
            <a:tailEnd/>
          </a:ln>
        </p:spPr>
      </p:pic>
      <p:sp>
        <p:nvSpPr>
          <p:cNvPr id="2018332" name="Text Box 28"/>
          <p:cNvSpPr txBox="1">
            <a:spLocks noChangeArrowheads="1"/>
          </p:cNvSpPr>
          <p:nvPr/>
        </p:nvSpPr>
        <p:spPr bwMode="auto">
          <a:xfrm>
            <a:off x="2209800" y="3994150"/>
            <a:ext cx="1219200" cy="461963"/>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Protocolos</a:t>
            </a:r>
            <a:br>
              <a:rPr lang="es-ES" sz="1700" dirty="0">
                <a:effectLst>
                  <a:outerShdw blurRad="38100" dist="38100" dir="2700000" algn="tl">
                    <a:srgbClr val="000000">
                      <a:alpha val="43137"/>
                    </a:srgbClr>
                  </a:outerShdw>
                </a:effectLst>
                <a:latin typeface="Segoe Semibold" pitchFamily="34" charset="0"/>
              </a:rPr>
            </a:br>
            <a:r>
              <a:rPr lang="es-ES" sz="1700" dirty="0">
                <a:effectLst>
                  <a:outerShdw blurRad="38100" dist="38100" dir="2700000" algn="tl">
                    <a:srgbClr val="000000">
                      <a:alpha val="43137"/>
                    </a:srgbClr>
                  </a:outerShdw>
                </a:effectLst>
                <a:latin typeface="Segoe Semibold" pitchFamily="34" charset="0"/>
              </a:rPr>
              <a:t>WS-*</a:t>
            </a:r>
          </a:p>
        </p:txBody>
      </p:sp>
      <p:sp>
        <p:nvSpPr>
          <p:cNvPr id="2018333" name="Text Box 29"/>
          <p:cNvSpPr txBox="1">
            <a:spLocks noChangeArrowheads="1"/>
          </p:cNvSpPr>
          <p:nvPr/>
        </p:nvSpPr>
        <p:spPr bwMode="auto">
          <a:xfrm>
            <a:off x="5532438" y="3860800"/>
            <a:ext cx="1554162" cy="641350"/>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Programación</a:t>
            </a:r>
            <a:br>
              <a:rPr lang="es-ES" sz="1700" dirty="0">
                <a:effectLst>
                  <a:outerShdw blurRad="38100" dist="38100" dir="2700000" algn="tl">
                    <a:srgbClr val="000000">
                      <a:alpha val="43137"/>
                    </a:srgbClr>
                  </a:outerShdw>
                </a:effectLst>
                <a:latin typeface="Segoe Semibold" pitchFamily="34" charset="0"/>
              </a:rPr>
            </a:br>
            <a:r>
              <a:rPr lang="es-ES" sz="1700" dirty="0">
                <a:effectLst>
                  <a:outerShdw blurRad="38100" dist="38100" dir="2700000" algn="tl">
                    <a:srgbClr val="000000">
                      <a:alpha val="43137"/>
                    </a:srgbClr>
                  </a:outerShdw>
                </a:effectLst>
                <a:latin typeface="Segoe Semibold" pitchFamily="34" charset="0"/>
              </a:rPr>
              <a:t>Orientada a</a:t>
            </a:r>
            <a:br>
              <a:rPr lang="es-ES" sz="1700" dirty="0">
                <a:effectLst>
                  <a:outerShdw blurRad="38100" dist="38100" dir="2700000" algn="tl">
                    <a:srgbClr val="000000">
                      <a:alpha val="43137"/>
                    </a:srgbClr>
                  </a:outerShdw>
                </a:effectLst>
                <a:latin typeface="Segoe Semibold" pitchFamily="34" charset="0"/>
              </a:rPr>
            </a:br>
            <a:r>
              <a:rPr lang="es-ES" sz="1700" dirty="0">
                <a:effectLst>
                  <a:outerShdw blurRad="38100" dist="38100" dir="2700000" algn="tl">
                    <a:srgbClr val="000000">
                      <a:alpha val="43137"/>
                    </a:srgbClr>
                  </a:outerShdw>
                </a:effectLst>
                <a:latin typeface="Segoe Semibold" pitchFamily="34" charset="0"/>
              </a:rPr>
              <a:t>Servicios</a:t>
            </a:r>
          </a:p>
        </p:txBody>
      </p:sp>
      <p:sp>
        <p:nvSpPr>
          <p:cNvPr id="2018334" name="Text Box 30"/>
          <p:cNvSpPr txBox="1">
            <a:spLocks noChangeArrowheads="1"/>
          </p:cNvSpPr>
          <p:nvPr/>
        </p:nvSpPr>
        <p:spPr bwMode="auto">
          <a:xfrm>
            <a:off x="7162800" y="3867150"/>
            <a:ext cx="1600200" cy="773113"/>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Programación</a:t>
            </a:r>
          </a:p>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basada en</a:t>
            </a:r>
          </a:p>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atributos</a:t>
            </a:r>
          </a:p>
        </p:txBody>
      </p:sp>
      <p:sp>
        <p:nvSpPr>
          <p:cNvPr id="2018335" name="Text Box 31"/>
          <p:cNvSpPr txBox="1">
            <a:spLocks noChangeArrowheads="1"/>
          </p:cNvSpPr>
          <p:nvPr/>
        </p:nvSpPr>
        <p:spPr bwMode="auto">
          <a:xfrm>
            <a:off x="457200" y="3867150"/>
            <a:ext cx="1600200" cy="641350"/>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Programación</a:t>
            </a:r>
            <a:br>
              <a:rPr lang="es-ES" sz="1700" dirty="0">
                <a:effectLst>
                  <a:outerShdw blurRad="38100" dist="38100" dir="2700000" algn="tl">
                    <a:srgbClr val="000000">
                      <a:alpha val="43137"/>
                    </a:srgbClr>
                  </a:outerShdw>
                </a:effectLst>
                <a:latin typeface="Segoe Semibold" pitchFamily="34" charset="0"/>
              </a:rPr>
            </a:br>
            <a:r>
              <a:rPr lang="es-ES" sz="1700" dirty="0">
                <a:effectLst>
                  <a:outerShdw blurRad="38100" dist="38100" dir="2700000" algn="tl">
                    <a:srgbClr val="000000">
                      <a:alpha val="43137"/>
                    </a:srgbClr>
                  </a:outerShdw>
                </a:effectLst>
                <a:latin typeface="Segoe Semibold" pitchFamily="34" charset="0"/>
              </a:rPr>
              <a:t>Orientada a</a:t>
            </a:r>
            <a:br>
              <a:rPr lang="es-ES" sz="1700" dirty="0">
                <a:effectLst>
                  <a:outerShdw blurRad="38100" dist="38100" dir="2700000" algn="tl">
                    <a:srgbClr val="000000">
                      <a:alpha val="43137"/>
                    </a:srgbClr>
                  </a:outerShdw>
                </a:effectLst>
                <a:latin typeface="Segoe Semibold" pitchFamily="34" charset="0"/>
              </a:rPr>
            </a:br>
            <a:r>
              <a:rPr lang="es-ES" sz="1700" dirty="0">
                <a:effectLst>
                  <a:outerShdw blurRad="38100" dist="38100" dir="2700000" algn="tl">
                    <a:srgbClr val="000000">
                      <a:alpha val="43137"/>
                    </a:srgbClr>
                  </a:outerShdw>
                </a:effectLst>
                <a:latin typeface="Segoe Semibold" pitchFamily="34" charset="0"/>
              </a:rPr>
              <a:t>Mensajes</a:t>
            </a:r>
          </a:p>
        </p:txBody>
      </p:sp>
      <p:sp>
        <p:nvSpPr>
          <p:cNvPr id="2018336" name="Text Box 32"/>
          <p:cNvSpPr txBox="1">
            <a:spLocks noChangeArrowheads="1"/>
          </p:cNvSpPr>
          <p:nvPr/>
        </p:nvSpPr>
        <p:spPr bwMode="auto">
          <a:xfrm>
            <a:off x="3779838" y="3994150"/>
            <a:ext cx="1554162" cy="279400"/>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Extensibilidad</a:t>
            </a:r>
          </a:p>
        </p:txBody>
      </p:sp>
      <p:sp>
        <p:nvSpPr>
          <p:cNvPr id="36" name="Text Box 28"/>
          <p:cNvSpPr txBox="1">
            <a:spLocks noChangeArrowheads="1"/>
          </p:cNvSpPr>
          <p:nvPr/>
        </p:nvSpPr>
        <p:spPr bwMode="auto">
          <a:xfrm>
            <a:off x="228600" y="5246688"/>
            <a:ext cx="1295400" cy="773112"/>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1700" dirty="0" err="1">
                <a:effectLst>
                  <a:outerShdw blurRad="38100" dist="38100" dir="2700000" algn="tl">
                    <a:srgbClr val="000000">
                      <a:alpha val="43137"/>
                    </a:srgbClr>
                  </a:outerShdw>
                </a:effectLst>
                <a:latin typeface="Segoe Semibold" pitchFamily="34" charset="0"/>
              </a:rPr>
              <a:t>System</a:t>
            </a:r>
            <a:r>
              <a:rPr lang="es-ES" sz="1700" dirty="0">
                <a:effectLst>
                  <a:outerShdw blurRad="38100" dist="38100" dir="2700000" algn="tl">
                    <a:srgbClr val="000000">
                      <a:alpha val="43137"/>
                    </a:srgbClr>
                  </a:outerShdw>
                </a:effectLst>
                <a:latin typeface="Segoe Semibold" pitchFamily="34" charset="0"/>
              </a:rPr>
              <a:t>.</a:t>
            </a:r>
          </a:p>
          <a:p>
            <a:pPr>
              <a:lnSpc>
                <a:spcPct val="70000"/>
              </a:lnSpc>
              <a:spcBef>
                <a:spcPct val="25000"/>
              </a:spcBef>
              <a:defRPr/>
            </a:pPr>
            <a:r>
              <a:rPr lang="es-ES" sz="1700" dirty="0" err="1">
                <a:effectLst>
                  <a:outerShdw blurRad="38100" dist="38100" dir="2700000" algn="tl">
                    <a:srgbClr val="000000">
                      <a:alpha val="43137"/>
                    </a:srgbClr>
                  </a:outerShdw>
                </a:effectLst>
                <a:latin typeface="Segoe Semibold" pitchFamily="34" charset="0"/>
              </a:rPr>
              <a:t>Messaging</a:t>
            </a:r>
            <a:endParaRPr lang="es-ES" sz="1700" dirty="0">
              <a:effectLst>
                <a:outerShdw blurRad="38100" dist="38100" dir="2700000" algn="tl">
                  <a:srgbClr val="000000">
                    <a:alpha val="43137"/>
                  </a:srgbClr>
                </a:outerShdw>
              </a:effectLst>
              <a:latin typeface="Segoe Semibold" pitchFamily="34" charset="0"/>
            </a:endParaRPr>
          </a:p>
          <a:p>
            <a:pPr algn="ct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(MSMQ)</a:t>
            </a:r>
          </a:p>
        </p:txBody>
      </p:sp>
      <p:sp>
        <p:nvSpPr>
          <p:cNvPr id="37" name="Text Box 28"/>
          <p:cNvSpPr txBox="1">
            <a:spLocks noChangeArrowheads="1"/>
          </p:cNvSpPr>
          <p:nvPr/>
        </p:nvSpPr>
        <p:spPr bwMode="auto">
          <a:xfrm>
            <a:off x="2286000" y="5483225"/>
            <a:ext cx="838200" cy="307975"/>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2000" dirty="0">
                <a:effectLst>
                  <a:outerShdw blurRad="38100" dist="38100" dir="2700000" algn="tl">
                    <a:srgbClr val="000000">
                      <a:alpha val="43137"/>
                    </a:srgbClr>
                  </a:outerShdw>
                </a:effectLst>
                <a:latin typeface="Segoe Semibold" pitchFamily="34" charset="0"/>
              </a:rPr>
              <a:t>WSE</a:t>
            </a:r>
          </a:p>
        </p:txBody>
      </p:sp>
      <p:sp>
        <p:nvSpPr>
          <p:cNvPr id="38" name="Text Box 28"/>
          <p:cNvSpPr txBox="1">
            <a:spLocks noChangeArrowheads="1"/>
          </p:cNvSpPr>
          <p:nvPr/>
        </p:nvSpPr>
        <p:spPr bwMode="auto">
          <a:xfrm>
            <a:off x="3810000" y="5486400"/>
            <a:ext cx="1371600" cy="312738"/>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2000" dirty="0" err="1">
                <a:effectLst>
                  <a:outerShdw blurRad="38100" dist="38100" dir="2700000" algn="tl">
                    <a:srgbClr val="000000">
                      <a:alpha val="43137"/>
                    </a:srgbClr>
                  </a:outerShdw>
                </a:effectLst>
                <a:latin typeface="Segoe Semibold" pitchFamily="34" charset="0"/>
              </a:rPr>
              <a:t>Remoting</a:t>
            </a:r>
            <a:endParaRPr lang="es-ES" sz="2000" dirty="0">
              <a:effectLst>
                <a:outerShdw blurRad="38100" dist="38100" dir="2700000" algn="tl">
                  <a:srgbClr val="000000">
                    <a:alpha val="43137"/>
                  </a:srgbClr>
                </a:outerShdw>
              </a:effectLst>
              <a:latin typeface="Segoe Semibold" pitchFamily="34" charset="0"/>
            </a:endParaRPr>
          </a:p>
        </p:txBody>
      </p:sp>
      <p:sp>
        <p:nvSpPr>
          <p:cNvPr id="39" name="Text Box 28"/>
          <p:cNvSpPr txBox="1">
            <a:spLocks noChangeArrowheads="1"/>
          </p:cNvSpPr>
          <p:nvPr/>
        </p:nvSpPr>
        <p:spPr bwMode="auto">
          <a:xfrm>
            <a:off x="5791200" y="5486400"/>
            <a:ext cx="914400" cy="612475"/>
          </a:xfrm>
          <a:prstGeom prst="rect">
            <a:avLst/>
          </a:prstGeom>
          <a:solidFill>
            <a:schemeClr val="bg1">
              <a:alpha val="40000"/>
            </a:schemeClr>
          </a:solidFill>
          <a:ln w="12700" algn="ctr">
            <a:noFill/>
            <a:miter lim="800000"/>
            <a:headEnd/>
            <a:tailEnd/>
          </a:ln>
          <a:effectLst/>
        </p:spPr>
        <p:txBody>
          <a:bodyPr>
            <a:spAutoFit/>
          </a:bodyPr>
          <a:lstStyle/>
          <a:p>
            <a:pPr>
              <a:lnSpc>
                <a:spcPct val="70000"/>
              </a:lnSpc>
              <a:spcBef>
                <a:spcPct val="25000"/>
              </a:spcBef>
              <a:defRPr/>
            </a:pPr>
            <a:r>
              <a:rPr lang="es-ES" sz="2000" dirty="0" smtClean="0">
                <a:effectLst>
                  <a:outerShdw blurRad="38100" dist="38100" dir="2700000" algn="tl">
                    <a:srgbClr val="000000">
                      <a:alpha val="43137"/>
                    </a:srgbClr>
                  </a:outerShdw>
                </a:effectLst>
                <a:latin typeface="Segoe Semibold" pitchFamily="34" charset="0"/>
              </a:rPr>
              <a:t>ASMX</a:t>
            </a:r>
          </a:p>
          <a:p>
            <a:pPr>
              <a:lnSpc>
                <a:spcPct val="70000"/>
              </a:lnSpc>
              <a:spcBef>
                <a:spcPct val="25000"/>
              </a:spcBef>
              <a:defRPr/>
            </a:pPr>
            <a:r>
              <a:rPr lang="es-ES" sz="1200" dirty="0" smtClean="0">
                <a:effectLst>
                  <a:outerShdw blurRad="38100" dist="38100" dir="2700000" algn="tl">
                    <a:srgbClr val="000000">
                      <a:alpha val="43137"/>
                    </a:srgbClr>
                  </a:outerShdw>
                </a:effectLst>
                <a:latin typeface="Segoe Semibold" pitchFamily="34" charset="0"/>
              </a:rPr>
              <a:t>(Web </a:t>
            </a:r>
            <a:r>
              <a:rPr lang="es-ES" sz="1200" dirty="0" err="1" smtClean="0">
                <a:effectLst>
                  <a:outerShdw blurRad="38100" dist="38100" dir="2700000" algn="tl">
                    <a:srgbClr val="000000">
                      <a:alpha val="43137"/>
                    </a:srgbClr>
                  </a:outerShdw>
                </a:effectLst>
                <a:latin typeface="Segoe Semibold" pitchFamily="34" charset="0"/>
              </a:rPr>
              <a:t>Services</a:t>
            </a:r>
            <a:r>
              <a:rPr lang="es-ES" sz="1200" dirty="0" smtClean="0">
                <a:effectLst>
                  <a:outerShdw blurRad="38100" dist="38100" dir="2700000" algn="tl">
                    <a:srgbClr val="000000">
                      <a:alpha val="43137"/>
                    </a:srgbClr>
                  </a:outerShdw>
                </a:effectLst>
                <a:latin typeface="Segoe Semibold" pitchFamily="34" charset="0"/>
              </a:rPr>
              <a:t>)</a:t>
            </a:r>
            <a:endParaRPr lang="es-ES" sz="1200" dirty="0">
              <a:effectLst>
                <a:outerShdw blurRad="38100" dist="38100" dir="2700000" algn="tl">
                  <a:srgbClr val="000000">
                    <a:alpha val="43137"/>
                  </a:srgbClr>
                </a:outerShdw>
              </a:effectLst>
              <a:latin typeface="Segoe Semibold" pitchFamily="34" charset="0"/>
            </a:endParaRPr>
          </a:p>
        </p:txBody>
      </p:sp>
      <p:sp>
        <p:nvSpPr>
          <p:cNvPr id="40" name="Text Box 28"/>
          <p:cNvSpPr txBox="1">
            <a:spLocks noChangeArrowheads="1"/>
          </p:cNvSpPr>
          <p:nvPr/>
        </p:nvSpPr>
        <p:spPr bwMode="auto">
          <a:xfrm>
            <a:off x="7391400" y="5340350"/>
            <a:ext cx="1295400" cy="527050"/>
          </a:xfrm>
          <a:prstGeom prst="rect">
            <a:avLst/>
          </a:prstGeom>
          <a:solidFill>
            <a:schemeClr val="bg1">
              <a:alpha val="40000"/>
            </a:schemeClr>
          </a:solidFill>
          <a:ln w="12700" algn="ctr">
            <a:noFill/>
            <a:miter lim="800000"/>
            <a:headEnd/>
            <a:tailEnd/>
          </a:ln>
          <a:effectLst/>
        </p:spPr>
        <p:txBody>
          <a:bodyPr>
            <a:spAutoFit/>
          </a:bodyPr>
          <a:lstStyle/>
          <a:p>
            <a:pPr algn="ctr">
              <a:lnSpc>
                <a:spcPct val="70000"/>
              </a:lnSpc>
              <a:spcBef>
                <a:spcPct val="25000"/>
              </a:spcBef>
              <a:defRPr/>
            </a:pPr>
            <a:r>
              <a:rPr lang="es-ES" sz="1700" dirty="0">
                <a:effectLst>
                  <a:outerShdw blurRad="38100" dist="38100" dir="2700000" algn="tl">
                    <a:srgbClr val="000000">
                      <a:alpha val="43137"/>
                    </a:srgbClr>
                  </a:outerShdw>
                </a:effectLst>
                <a:latin typeface="Segoe Semibold" pitchFamily="34" charset="0"/>
              </a:rPr>
              <a:t>Enterprise</a:t>
            </a:r>
          </a:p>
          <a:p>
            <a:pPr algn="ctr">
              <a:lnSpc>
                <a:spcPct val="70000"/>
              </a:lnSpc>
              <a:spcBef>
                <a:spcPct val="25000"/>
              </a:spcBef>
              <a:defRPr/>
            </a:pPr>
            <a:r>
              <a:rPr lang="es-ES" sz="1700" dirty="0" err="1">
                <a:effectLst>
                  <a:outerShdw blurRad="38100" dist="38100" dir="2700000" algn="tl">
                    <a:srgbClr val="000000">
                      <a:alpha val="43137"/>
                    </a:srgbClr>
                  </a:outerShdw>
                </a:effectLst>
                <a:latin typeface="Segoe Semibold" pitchFamily="34" charset="0"/>
              </a:rPr>
              <a:t>Services</a:t>
            </a:r>
            <a:endParaRPr lang="es-ES" sz="1700" dirty="0">
              <a:effectLst>
                <a:outerShdw blurRad="38100" dist="38100" dir="2700000" algn="tl">
                  <a:srgbClr val="000000">
                    <a:alpha val="43137"/>
                  </a:srgbClr>
                </a:outerShdw>
              </a:effectLst>
              <a:latin typeface="Segoe Semibold" pitchFamily="34" charset="0"/>
            </a:endParaRPr>
          </a:p>
        </p:txBody>
      </p:sp>
      <p:pic>
        <p:nvPicPr>
          <p:cNvPr id="32" name="Rectangle 122913"/>
          <p:cNvPicPr>
            <a:picLocks noChangeAspect="1" noChangeArrowheads="1"/>
          </p:cNvPicPr>
          <p:nvPr/>
        </p:nvPicPr>
        <p:blipFill>
          <a:blip r:embed="rId6"/>
          <a:srcRect/>
          <a:stretch>
            <a:fillRect/>
          </a:stretch>
        </p:blipFill>
        <p:spPr bwMode="auto">
          <a:xfrm>
            <a:off x="3183460" y="685800"/>
            <a:ext cx="2607740" cy="23622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7" descr="MCBS00001_0000[1]"/>
          <p:cNvPicPr>
            <a:picLocks noChangeAspect="1" noChangeArrowheads="1"/>
          </p:cNvPicPr>
          <p:nvPr/>
        </p:nvPicPr>
        <p:blipFill>
          <a:blip r:embed="rId3"/>
          <a:srcRect/>
          <a:stretch>
            <a:fillRect/>
          </a:stretch>
        </p:blipFill>
        <p:spPr bwMode="auto">
          <a:xfrm rot="-9080943" flipH="1" flipV="1">
            <a:off x="6553200" y="3810000"/>
            <a:ext cx="533400" cy="401638"/>
          </a:xfrm>
          <a:prstGeom prst="rect">
            <a:avLst/>
          </a:prstGeom>
          <a:noFill/>
          <a:ln w="9525">
            <a:noFill/>
            <a:miter lim="800000"/>
            <a:headEnd/>
            <a:tailEnd/>
          </a:ln>
        </p:spPr>
      </p:pic>
      <p:pic>
        <p:nvPicPr>
          <p:cNvPr id="6147" name="Picture 29" descr="MCBS00001_0000[1]"/>
          <p:cNvPicPr>
            <a:picLocks noChangeAspect="1" noChangeArrowheads="1"/>
          </p:cNvPicPr>
          <p:nvPr/>
        </p:nvPicPr>
        <p:blipFill>
          <a:blip r:embed="rId3"/>
          <a:srcRect/>
          <a:stretch>
            <a:fillRect/>
          </a:stretch>
        </p:blipFill>
        <p:spPr bwMode="auto">
          <a:xfrm rot="-9080943" flipH="1" flipV="1">
            <a:off x="4267200" y="5341938"/>
            <a:ext cx="1204913" cy="906462"/>
          </a:xfrm>
          <a:prstGeom prst="rect">
            <a:avLst/>
          </a:prstGeom>
          <a:noFill/>
          <a:ln w="9525">
            <a:noFill/>
            <a:miter lim="800000"/>
            <a:headEnd/>
            <a:tailEnd/>
          </a:ln>
        </p:spPr>
      </p:pic>
      <p:pic>
        <p:nvPicPr>
          <p:cNvPr id="6148" name="Picture 30" descr="gray medium column"/>
          <p:cNvPicPr>
            <a:picLocks noChangeAspect="1" noChangeArrowheads="1"/>
          </p:cNvPicPr>
          <p:nvPr/>
        </p:nvPicPr>
        <p:blipFill>
          <a:blip r:embed="rId4"/>
          <a:srcRect/>
          <a:stretch>
            <a:fillRect/>
          </a:stretch>
        </p:blipFill>
        <p:spPr bwMode="auto">
          <a:xfrm>
            <a:off x="3733800" y="5189538"/>
            <a:ext cx="914400" cy="838200"/>
          </a:xfrm>
          <a:prstGeom prst="rect">
            <a:avLst/>
          </a:prstGeom>
          <a:noFill/>
          <a:ln w="9525">
            <a:noFill/>
            <a:miter lim="800000"/>
            <a:headEnd/>
            <a:tailEnd/>
          </a:ln>
        </p:spPr>
      </p:pic>
      <p:pic>
        <p:nvPicPr>
          <p:cNvPr id="6149" name="Picture 7" descr="gray medium column"/>
          <p:cNvPicPr>
            <a:picLocks noChangeAspect="1" noChangeArrowheads="1"/>
          </p:cNvPicPr>
          <p:nvPr/>
        </p:nvPicPr>
        <p:blipFill>
          <a:blip r:embed="rId4"/>
          <a:srcRect/>
          <a:stretch>
            <a:fillRect/>
          </a:stretch>
        </p:blipFill>
        <p:spPr bwMode="auto">
          <a:xfrm>
            <a:off x="3733800" y="4503738"/>
            <a:ext cx="914400" cy="838200"/>
          </a:xfrm>
          <a:prstGeom prst="rect">
            <a:avLst/>
          </a:prstGeom>
          <a:noFill/>
          <a:ln w="9525">
            <a:noFill/>
            <a:miter lim="800000"/>
            <a:headEnd/>
            <a:tailEnd/>
          </a:ln>
        </p:spPr>
      </p:pic>
      <p:pic>
        <p:nvPicPr>
          <p:cNvPr id="6150" name="Picture 4" descr="gray medium column"/>
          <p:cNvPicPr>
            <a:picLocks noChangeAspect="1" noChangeArrowheads="1"/>
          </p:cNvPicPr>
          <p:nvPr/>
        </p:nvPicPr>
        <p:blipFill>
          <a:blip r:embed="rId4"/>
          <a:srcRect/>
          <a:stretch>
            <a:fillRect/>
          </a:stretch>
        </p:blipFill>
        <p:spPr bwMode="auto">
          <a:xfrm>
            <a:off x="3733800" y="3741738"/>
            <a:ext cx="914400" cy="914400"/>
          </a:xfrm>
          <a:prstGeom prst="rect">
            <a:avLst/>
          </a:prstGeom>
          <a:noFill/>
          <a:ln w="9525">
            <a:noFill/>
            <a:miter lim="800000"/>
            <a:headEnd/>
            <a:tailEnd/>
          </a:ln>
        </p:spPr>
      </p:pic>
      <p:sp>
        <p:nvSpPr>
          <p:cNvPr id="615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Segoe Semibold" pitchFamily="34" charset="0"/>
              </a:rPr>
              <a:t>¿Como funciona WCF?</a:t>
            </a:r>
          </a:p>
        </p:txBody>
      </p:sp>
      <p:pic>
        <p:nvPicPr>
          <p:cNvPr id="6152" name="Picture 6" descr="funnel verticle"/>
          <p:cNvPicPr>
            <a:picLocks noChangeAspect="1" noChangeArrowheads="1"/>
          </p:cNvPicPr>
          <p:nvPr/>
        </p:nvPicPr>
        <p:blipFill>
          <a:blip r:embed="rId5"/>
          <a:srcRect/>
          <a:stretch>
            <a:fillRect/>
          </a:stretch>
        </p:blipFill>
        <p:spPr bwMode="auto">
          <a:xfrm>
            <a:off x="2971800" y="2217738"/>
            <a:ext cx="2466975" cy="1738312"/>
          </a:xfrm>
          <a:prstGeom prst="rect">
            <a:avLst/>
          </a:prstGeom>
          <a:noFill/>
          <a:ln w="9525">
            <a:noFill/>
            <a:miter lim="800000"/>
            <a:headEnd/>
            <a:tailEnd/>
          </a:ln>
        </p:spPr>
      </p:pic>
      <p:pic>
        <p:nvPicPr>
          <p:cNvPr id="6153" name="Picture 18" descr="6"/>
          <p:cNvPicPr>
            <a:picLocks noChangeAspect="1" noChangeArrowheads="1"/>
          </p:cNvPicPr>
          <p:nvPr/>
        </p:nvPicPr>
        <p:blipFill>
          <a:blip r:embed="rId6"/>
          <a:srcRect/>
          <a:stretch>
            <a:fillRect/>
          </a:stretch>
        </p:blipFill>
        <p:spPr bwMode="auto">
          <a:xfrm rot="1684937">
            <a:off x="3956050" y="2065338"/>
            <a:ext cx="234950" cy="323850"/>
          </a:xfrm>
          <a:prstGeom prst="rect">
            <a:avLst/>
          </a:prstGeom>
          <a:noFill/>
          <a:ln w="9525">
            <a:noFill/>
            <a:miter lim="800000"/>
            <a:headEnd/>
            <a:tailEnd/>
          </a:ln>
        </p:spPr>
      </p:pic>
      <p:pic>
        <p:nvPicPr>
          <p:cNvPr id="6154" name="Picture 20" descr="8"/>
          <p:cNvPicPr>
            <a:picLocks noChangeAspect="1" noChangeArrowheads="1"/>
          </p:cNvPicPr>
          <p:nvPr/>
        </p:nvPicPr>
        <p:blipFill>
          <a:blip r:embed="rId7"/>
          <a:srcRect/>
          <a:stretch>
            <a:fillRect/>
          </a:stretch>
        </p:blipFill>
        <p:spPr bwMode="auto">
          <a:xfrm rot="1475092">
            <a:off x="4953000" y="1912938"/>
            <a:ext cx="396875" cy="533400"/>
          </a:xfrm>
          <a:prstGeom prst="rect">
            <a:avLst/>
          </a:prstGeom>
          <a:noFill/>
          <a:ln w="9525">
            <a:noFill/>
            <a:miter lim="800000"/>
            <a:headEnd/>
            <a:tailEnd/>
          </a:ln>
        </p:spPr>
      </p:pic>
      <p:pic>
        <p:nvPicPr>
          <p:cNvPr id="6155" name="Picture 21" descr="9"/>
          <p:cNvPicPr>
            <a:picLocks noChangeAspect="1" noChangeArrowheads="1"/>
          </p:cNvPicPr>
          <p:nvPr/>
        </p:nvPicPr>
        <p:blipFill>
          <a:blip r:embed="rId8"/>
          <a:srcRect/>
          <a:stretch>
            <a:fillRect/>
          </a:stretch>
        </p:blipFill>
        <p:spPr bwMode="auto">
          <a:xfrm rot="1386591">
            <a:off x="3124200" y="1989138"/>
            <a:ext cx="307975" cy="457200"/>
          </a:xfrm>
          <a:prstGeom prst="rect">
            <a:avLst/>
          </a:prstGeom>
          <a:noFill/>
          <a:ln w="9525">
            <a:noFill/>
            <a:miter lim="800000"/>
            <a:headEnd/>
            <a:tailEnd/>
          </a:ln>
        </p:spPr>
      </p:pic>
      <p:pic>
        <p:nvPicPr>
          <p:cNvPr id="6156" name="Picture 22" descr="1"/>
          <p:cNvPicPr>
            <a:picLocks noChangeAspect="1" noChangeArrowheads="1"/>
          </p:cNvPicPr>
          <p:nvPr/>
        </p:nvPicPr>
        <p:blipFill>
          <a:blip r:embed="rId9"/>
          <a:srcRect/>
          <a:stretch>
            <a:fillRect/>
          </a:stretch>
        </p:blipFill>
        <p:spPr bwMode="auto">
          <a:xfrm rot="945593">
            <a:off x="4267200" y="1684338"/>
            <a:ext cx="263525" cy="404812"/>
          </a:xfrm>
          <a:prstGeom prst="rect">
            <a:avLst/>
          </a:prstGeom>
          <a:noFill/>
          <a:ln w="9525">
            <a:noFill/>
            <a:miter lim="800000"/>
            <a:headEnd/>
            <a:tailEnd/>
          </a:ln>
        </p:spPr>
      </p:pic>
      <p:pic>
        <p:nvPicPr>
          <p:cNvPr id="6157" name="Picture 23" descr="2"/>
          <p:cNvPicPr>
            <a:picLocks noChangeAspect="1" noChangeArrowheads="1"/>
          </p:cNvPicPr>
          <p:nvPr/>
        </p:nvPicPr>
        <p:blipFill>
          <a:blip r:embed="rId10"/>
          <a:srcRect/>
          <a:stretch>
            <a:fillRect/>
          </a:stretch>
        </p:blipFill>
        <p:spPr bwMode="auto">
          <a:xfrm rot="889369">
            <a:off x="3830638" y="1595438"/>
            <a:ext cx="230187" cy="304800"/>
          </a:xfrm>
          <a:prstGeom prst="rect">
            <a:avLst/>
          </a:prstGeom>
          <a:noFill/>
          <a:ln w="9525">
            <a:noFill/>
            <a:miter lim="800000"/>
            <a:headEnd/>
            <a:tailEnd/>
          </a:ln>
        </p:spPr>
      </p:pic>
      <p:pic>
        <p:nvPicPr>
          <p:cNvPr id="6158" name="Picture 24" descr="3"/>
          <p:cNvPicPr>
            <a:picLocks noChangeAspect="1" noChangeArrowheads="1"/>
          </p:cNvPicPr>
          <p:nvPr/>
        </p:nvPicPr>
        <p:blipFill>
          <a:blip r:embed="rId11"/>
          <a:srcRect/>
          <a:stretch>
            <a:fillRect/>
          </a:stretch>
        </p:blipFill>
        <p:spPr bwMode="auto">
          <a:xfrm rot="807521">
            <a:off x="4419600" y="2141538"/>
            <a:ext cx="282575" cy="381000"/>
          </a:xfrm>
          <a:prstGeom prst="rect">
            <a:avLst/>
          </a:prstGeom>
          <a:noFill/>
          <a:ln w="9525">
            <a:noFill/>
            <a:miter lim="800000"/>
            <a:headEnd/>
            <a:tailEnd/>
          </a:ln>
        </p:spPr>
      </p:pic>
      <p:pic>
        <p:nvPicPr>
          <p:cNvPr id="6159" name="Picture 25" descr="4"/>
          <p:cNvPicPr>
            <a:picLocks noChangeAspect="1" noChangeArrowheads="1"/>
          </p:cNvPicPr>
          <p:nvPr/>
        </p:nvPicPr>
        <p:blipFill>
          <a:blip r:embed="rId12"/>
          <a:srcRect/>
          <a:stretch>
            <a:fillRect/>
          </a:stretch>
        </p:blipFill>
        <p:spPr bwMode="auto">
          <a:xfrm rot="1099647">
            <a:off x="4572000" y="1684338"/>
            <a:ext cx="406400" cy="533400"/>
          </a:xfrm>
          <a:prstGeom prst="rect">
            <a:avLst/>
          </a:prstGeom>
          <a:noFill/>
          <a:ln w="9525">
            <a:noFill/>
            <a:miter lim="800000"/>
            <a:headEnd/>
            <a:tailEnd/>
          </a:ln>
        </p:spPr>
      </p:pic>
      <p:pic>
        <p:nvPicPr>
          <p:cNvPr id="6160" name="Picture 26" descr="5"/>
          <p:cNvPicPr>
            <a:picLocks noChangeAspect="1" noChangeArrowheads="1"/>
          </p:cNvPicPr>
          <p:nvPr/>
        </p:nvPicPr>
        <p:blipFill>
          <a:blip r:embed="rId13"/>
          <a:srcRect/>
          <a:stretch>
            <a:fillRect/>
          </a:stretch>
        </p:blipFill>
        <p:spPr bwMode="auto">
          <a:xfrm rot="-1473163">
            <a:off x="3429000" y="1760538"/>
            <a:ext cx="336550" cy="457200"/>
          </a:xfrm>
          <a:prstGeom prst="rect">
            <a:avLst/>
          </a:prstGeom>
          <a:noFill/>
          <a:ln w="9525">
            <a:noFill/>
            <a:miter lim="800000"/>
            <a:headEnd/>
            <a:tailEnd/>
          </a:ln>
        </p:spPr>
      </p:pic>
      <p:grpSp>
        <p:nvGrpSpPr>
          <p:cNvPr id="2" name="Group 43"/>
          <p:cNvGrpSpPr>
            <a:grpSpLocks/>
          </p:cNvGrpSpPr>
          <p:nvPr/>
        </p:nvGrpSpPr>
        <p:grpSpPr bwMode="auto">
          <a:xfrm>
            <a:off x="6400800" y="1214438"/>
            <a:ext cx="1171575" cy="2832100"/>
            <a:chOff x="3246" y="664"/>
            <a:chExt cx="1554" cy="2792"/>
          </a:xfrm>
        </p:grpSpPr>
        <p:pic>
          <p:nvPicPr>
            <p:cNvPr id="6176" name="Picture 31" descr="gray medium column"/>
            <p:cNvPicPr>
              <a:picLocks noChangeAspect="1" noChangeArrowheads="1"/>
            </p:cNvPicPr>
            <p:nvPr/>
          </p:nvPicPr>
          <p:blipFill>
            <a:blip r:embed="rId14"/>
            <a:srcRect/>
            <a:stretch>
              <a:fillRect/>
            </a:stretch>
          </p:blipFill>
          <p:spPr bwMode="auto">
            <a:xfrm>
              <a:off x="3726" y="2928"/>
              <a:ext cx="576" cy="528"/>
            </a:xfrm>
            <a:prstGeom prst="rect">
              <a:avLst/>
            </a:prstGeom>
            <a:noFill/>
            <a:ln w="9525">
              <a:noFill/>
              <a:miter lim="800000"/>
              <a:headEnd/>
              <a:tailEnd/>
            </a:ln>
          </p:spPr>
        </p:pic>
        <p:pic>
          <p:nvPicPr>
            <p:cNvPr id="6177" name="Picture 32" descr="gray medium column"/>
            <p:cNvPicPr>
              <a:picLocks noChangeAspect="1" noChangeArrowheads="1"/>
            </p:cNvPicPr>
            <p:nvPr/>
          </p:nvPicPr>
          <p:blipFill>
            <a:blip r:embed="rId14"/>
            <a:srcRect/>
            <a:stretch>
              <a:fillRect/>
            </a:stretch>
          </p:blipFill>
          <p:spPr bwMode="auto">
            <a:xfrm>
              <a:off x="3726" y="2496"/>
              <a:ext cx="576" cy="528"/>
            </a:xfrm>
            <a:prstGeom prst="rect">
              <a:avLst/>
            </a:prstGeom>
            <a:noFill/>
            <a:ln w="9525">
              <a:noFill/>
              <a:miter lim="800000"/>
              <a:headEnd/>
              <a:tailEnd/>
            </a:ln>
          </p:spPr>
        </p:pic>
        <p:pic>
          <p:nvPicPr>
            <p:cNvPr id="6178" name="Picture 33" descr="gray medium column"/>
            <p:cNvPicPr>
              <a:picLocks noChangeAspect="1" noChangeArrowheads="1"/>
            </p:cNvPicPr>
            <p:nvPr/>
          </p:nvPicPr>
          <p:blipFill>
            <a:blip r:embed="rId15"/>
            <a:srcRect/>
            <a:stretch>
              <a:fillRect/>
            </a:stretch>
          </p:blipFill>
          <p:spPr bwMode="auto">
            <a:xfrm>
              <a:off x="3726" y="2016"/>
              <a:ext cx="576" cy="576"/>
            </a:xfrm>
            <a:prstGeom prst="rect">
              <a:avLst/>
            </a:prstGeom>
            <a:noFill/>
            <a:ln w="9525">
              <a:noFill/>
              <a:miter lim="800000"/>
              <a:headEnd/>
              <a:tailEnd/>
            </a:ln>
          </p:spPr>
        </p:pic>
        <p:pic>
          <p:nvPicPr>
            <p:cNvPr id="6179" name="Picture 34" descr="funnel verticle"/>
            <p:cNvPicPr>
              <a:picLocks noChangeAspect="1" noChangeArrowheads="1"/>
            </p:cNvPicPr>
            <p:nvPr/>
          </p:nvPicPr>
          <p:blipFill>
            <a:blip r:embed="rId16"/>
            <a:srcRect/>
            <a:stretch>
              <a:fillRect/>
            </a:stretch>
          </p:blipFill>
          <p:spPr bwMode="auto">
            <a:xfrm>
              <a:off x="3246" y="1056"/>
              <a:ext cx="1554" cy="1095"/>
            </a:xfrm>
            <a:prstGeom prst="rect">
              <a:avLst/>
            </a:prstGeom>
            <a:noFill/>
            <a:ln w="9525">
              <a:noFill/>
              <a:miter lim="800000"/>
              <a:headEnd/>
              <a:tailEnd/>
            </a:ln>
          </p:spPr>
        </p:pic>
        <p:pic>
          <p:nvPicPr>
            <p:cNvPr id="6180" name="Picture 35" descr="6"/>
            <p:cNvPicPr>
              <a:picLocks noChangeAspect="1" noChangeArrowheads="1"/>
            </p:cNvPicPr>
            <p:nvPr/>
          </p:nvPicPr>
          <p:blipFill>
            <a:blip r:embed="rId17"/>
            <a:srcRect/>
            <a:stretch>
              <a:fillRect/>
            </a:stretch>
          </p:blipFill>
          <p:spPr bwMode="auto">
            <a:xfrm rot="1684937">
              <a:off x="3866" y="960"/>
              <a:ext cx="148" cy="204"/>
            </a:xfrm>
            <a:prstGeom prst="rect">
              <a:avLst/>
            </a:prstGeom>
            <a:noFill/>
            <a:ln w="9525">
              <a:noFill/>
              <a:miter lim="800000"/>
              <a:headEnd/>
              <a:tailEnd/>
            </a:ln>
          </p:spPr>
        </p:pic>
        <p:pic>
          <p:nvPicPr>
            <p:cNvPr id="6181" name="Picture 36" descr="8"/>
            <p:cNvPicPr>
              <a:picLocks noChangeAspect="1" noChangeArrowheads="1"/>
            </p:cNvPicPr>
            <p:nvPr/>
          </p:nvPicPr>
          <p:blipFill>
            <a:blip r:embed="rId18"/>
            <a:srcRect/>
            <a:stretch>
              <a:fillRect/>
            </a:stretch>
          </p:blipFill>
          <p:spPr bwMode="auto">
            <a:xfrm rot="1475092">
              <a:off x="4494" y="864"/>
              <a:ext cx="250" cy="336"/>
            </a:xfrm>
            <a:prstGeom prst="rect">
              <a:avLst/>
            </a:prstGeom>
            <a:noFill/>
            <a:ln w="9525">
              <a:noFill/>
              <a:miter lim="800000"/>
              <a:headEnd/>
              <a:tailEnd/>
            </a:ln>
          </p:spPr>
        </p:pic>
        <p:pic>
          <p:nvPicPr>
            <p:cNvPr id="6182" name="Picture 37" descr="9"/>
            <p:cNvPicPr>
              <a:picLocks noChangeAspect="1" noChangeArrowheads="1"/>
            </p:cNvPicPr>
            <p:nvPr/>
          </p:nvPicPr>
          <p:blipFill>
            <a:blip r:embed="rId19"/>
            <a:srcRect/>
            <a:stretch>
              <a:fillRect/>
            </a:stretch>
          </p:blipFill>
          <p:spPr bwMode="auto">
            <a:xfrm rot="1386591">
              <a:off x="3342" y="912"/>
              <a:ext cx="194" cy="288"/>
            </a:xfrm>
            <a:prstGeom prst="rect">
              <a:avLst/>
            </a:prstGeom>
            <a:noFill/>
            <a:ln w="9525">
              <a:noFill/>
              <a:miter lim="800000"/>
              <a:headEnd/>
              <a:tailEnd/>
            </a:ln>
          </p:spPr>
        </p:pic>
        <p:pic>
          <p:nvPicPr>
            <p:cNvPr id="6183" name="Picture 38" descr="1"/>
            <p:cNvPicPr>
              <a:picLocks noChangeAspect="1" noChangeArrowheads="1"/>
            </p:cNvPicPr>
            <p:nvPr/>
          </p:nvPicPr>
          <p:blipFill>
            <a:blip r:embed="rId20"/>
            <a:srcRect/>
            <a:stretch>
              <a:fillRect/>
            </a:stretch>
          </p:blipFill>
          <p:spPr bwMode="auto">
            <a:xfrm rot="945593">
              <a:off x="4062" y="720"/>
              <a:ext cx="166" cy="255"/>
            </a:xfrm>
            <a:prstGeom prst="rect">
              <a:avLst/>
            </a:prstGeom>
            <a:noFill/>
            <a:ln w="9525">
              <a:noFill/>
              <a:miter lim="800000"/>
              <a:headEnd/>
              <a:tailEnd/>
            </a:ln>
          </p:spPr>
        </p:pic>
        <p:pic>
          <p:nvPicPr>
            <p:cNvPr id="6184" name="Picture 39" descr="2"/>
            <p:cNvPicPr>
              <a:picLocks noChangeAspect="1" noChangeArrowheads="1"/>
            </p:cNvPicPr>
            <p:nvPr/>
          </p:nvPicPr>
          <p:blipFill>
            <a:blip r:embed="rId21"/>
            <a:srcRect/>
            <a:stretch>
              <a:fillRect/>
            </a:stretch>
          </p:blipFill>
          <p:spPr bwMode="auto">
            <a:xfrm rot="889369">
              <a:off x="3787" y="664"/>
              <a:ext cx="145" cy="192"/>
            </a:xfrm>
            <a:prstGeom prst="rect">
              <a:avLst/>
            </a:prstGeom>
            <a:noFill/>
            <a:ln w="9525">
              <a:noFill/>
              <a:miter lim="800000"/>
              <a:headEnd/>
              <a:tailEnd/>
            </a:ln>
          </p:spPr>
        </p:pic>
        <p:pic>
          <p:nvPicPr>
            <p:cNvPr id="6185" name="Picture 40" descr="3"/>
            <p:cNvPicPr>
              <a:picLocks noChangeAspect="1" noChangeArrowheads="1"/>
            </p:cNvPicPr>
            <p:nvPr/>
          </p:nvPicPr>
          <p:blipFill>
            <a:blip r:embed="rId22"/>
            <a:srcRect/>
            <a:stretch>
              <a:fillRect/>
            </a:stretch>
          </p:blipFill>
          <p:spPr bwMode="auto">
            <a:xfrm rot="807521">
              <a:off x="4158" y="1008"/>
              <a:ext cx="178" cy="240"/>
            </a:xfrm>
            <a:prstGeom prst="rect">
              <a:avLst/>
            </a:prstGeom>
            <a:noFill/>
            <a:ln w="9525">
              <a:noFill/>
              <a:miter lim="800000"/>
              <a:headEnd/>
              <a:tailEnd/>
            </a:ln>
          </p:spPr>
        </p:pic>
        <p:pic>
          <p:nvPicPr>
            <p:cNvPr id="6186" name="Picture 41" descr="4"/>
            <p:cNvPicPr>
              <a:picLocks noChangeAspect="1" noChangeArrowheads="1"/>
            </p:cNvPicPr>
            <p:nvPr/>
          </p:nvPicPr>
          <p:blipFill>
            <a:blip r:embed="rId23"/>
            <a:srcRect/>
            <a:stretch>
              <a:fillRect/>
            </a:stretch>
          </p:blipFill>
          <p:spPr bwMode="auto">
            <a:xfrm rot="1099647">
              <a:off x="4254" y="720"/>
              <a:ext cx="256" cy="336"/>
            </a:xfrm>
            <a:prstGeom prst="rect">
              <a:avLst/>
            </a:prstGeom>
            <a:noFill/>
            <a:ln w="9525">
              <a:noFill/>
              <a:miter lim="800000"/>
              <a:headEnd/>
              <a:tailEnd/>
            </a:ln>
          </p:spPr>
        </p:pic>
        <p:pic>
          <p:nvPicPr>
            <p:cNvPr id="6187" name="Picture 42" descr="5"/>
            <p:cNvPicPr>
              <a:picLocks noChangeAspect="1" noChangeArrowheads="1"/>
            </p:cNvPicPr>
            <p:nvPr/>
          </p:nvPicPr>
          <p:blipFill>
            <a:blip r:embed="rId24"/>
            <a:srcRect/>
            <a:stretch>
              <a:fillRect/>
            </a:stretch>
          </p:blipFill>
          <p:spPr bwMode="auto">
            <a:xfrm rot="-1473163">
              <a:off x="3534" y="768"/>
              <a:ext cx="212" cy="288"/>
            </a:xfrm>
            <a:prstGeom prst="rect">
              <a:avLst/>
            </a:prstGeom>
            <a:noFill/>
            <a:ln w="9525">
              <a:noFill/>
              <a:miter lim="800000"/>
              <a:headEnd/>
              <a:tailEnd/>
            </a:ln>
          </p:spPr>
        </p:pic>
      </p:grpSp>
      <p:pic>
        <p:nvPicPr>
          <p:cNvPr id="6162" name="Picture 44" descr="MCBS00001_0000[1]"/>
          <p:cNvPicPr>
            <a:picLocks noChangeAspect="1" noChangeArrowheads="1"/>
          </p:cNvPicPr>
          <p:nvPr/>
        </p:nvPicPr>
        <p:blipFill>
          <a:blip r:embed="rId3"/>
          <a:srcRect/>
          <a:stretch>
            <a:fillRect/>
          </a:stretch>
        </p:blipFill>
        <p:spPr bwMode="auto">
          <a:xfrm rot="-9109850" flipH="1" flipV="1">
            <a:off x="5105400" y="4876800"/>
            <a:ext cx="990600" cy="744538"/>
          </a:xfrm>
          <a:prstGeom prst="rect">
            <a:avLst/>
          </a:prstGeom>
          <a:noFill/>
          <a:ln w="9525">
            <a:noFill/>
            <a:miter lim="800000"/>
            <a:headEnd/>
            <a:tailEnd/>
          </a:ln>
        </p:spPr>
      </p:pic>
      <p:pic>
        <p:nvPicPr>
          <p:cNvPr id="6163" name="Picture 45" descr="MCBS00001_0000[1]"/>
          <p:cNvPicPr>
            <a:picLocks noChangeAspect="1" noChangeArrowheads="1"/>
          </p:cNvPicPr>
          <p:nvPr/>
        </p:nvPicPr>
        <p:blipFill>
          <a:blip r:embed="rId3"/>
          <a:srcRect/>
          <a:stretch>
            <a:fillRect/>
          </a:stretch>
        </p:blipFill>
        <p:spPr bwMode="auto">
          <a:xfrm rot="-9080943" flipH="1" flipV="1">
            <a:off x="5715000" y="4419600"/>
            <a:ext cx="838200" cy="630238"/>
          </a:xfrm>
          <a:prstGeom prst="rect">
            <a:avLst/>
          </a:prstGeom>
          <a:noFill/>
          <a:ln w="9525">
            <a:noFill/>
            <a:miter lim="800000"/>
            <a:headEnd/>
            <a:tailEnd/>
          </a:ln>
        </p:spPr>
      </p:pic>
      <p:pic>
        <p:nvPicPr>
          <p:cNvPr id="6164" name="Picture 46" descr="MCBS00001_0000[1]"/>
          <p:cNvPicPr>
            <a:picLocks noChangeAspect="1" noChangeArrowheads="1"/>
          </p:cNvPicPr>
          <p:nvPr/>
        </p:nvPicPr>
        <p:blipFill>
          <a:blip r:embed="rId3"/>
          <a:srcRect/>
          <a:stretch>
            <a:fillRect/>
          </a:stretch>
        </p:blipFill>
        <p:spPr bwMode="auto">
          <a:xfrm rot="-9080943" flipH="1" flipV="1">
            <a:off x="6172200" y="4038600"/>
            <a:ext cx="762000" cy="573088"/>
          </a:xfrm>
          <a:prstGeom prst="rect">
            <a:avLst/>
          </a:prstGeom>
          <a:noFill/>
          <a:ln w="9525">
            <a:noFill/>
            <a:miter lim="800000"/>
            <a:headEnd/>
            <a:tailEnd/>
          </a:ln>
        </p:spPr>
      </p:pic>
      <p:sp>
        <p:nvSpPr>
          <p:cNvPr id="6165" name="Text Box 48"/>
          <p:cNvSpPr txBox="1">
            <a:spLocks noChangeArrowheads="1"/>
          </p:cNvSpPr>
          <p:nvPr/>
        </p:nvSpPr>
        <p:spPr bwMode="auto">
          <a:xfrm>
            <a:off x="381000" y="1760538"/>
            <a:ext cx="1600200" cy="461962"/>
          </a:xfrm>
          <a:prstGeom prst="rect">
            <a:avLst/>
          </a:prstGeom>
          <a:noFill/>
          <a:ln w="9525" algn="ctr">
            <a:noFill/>
            <a:miter lim="800000"/>
            <a:headEnd/>
            <a:tailEnd/>
          </a:ln>
        </p:spPr>
        <p:txBody>
          <a:bodyPr>
            <a:spAutoFit/>
          </a:bodyPr>
          <a:lstStyle/>
          <a:p>
            <a:pPr>
              <a:spcBef>
                <a:spcPct val="50000"/>
              </a:spcBef>
            </a:pPr>
            <a:r>
              <a:rPr lang="en-US"/>
              <a:t>Datos</a:t>
            </a:r>
          </a:p>
        </p:txBody>
      </p:sp>
      <p:sp>
        <p:nvSpPr>
          <p:cNvPr id="6166" name="Text Box 49"/>
          <p:cNvSpPr txBox="1">
            <a:spLocks noChangeArrowheads="1"/>
          </p:cNvSpPr>
          <p:nvPr/>
        </p:nvSpPr>
        <p:spPr bwMode="auto">
          <a:xfrm>
            <a:off x="0" y="2598738"/>
            <a:ext cx="2971800" cy="1246187"/>
          </a:xfrm>
          <a:prstGeom prst="rect">
            <a:avLst/>
          </a:prstGeom>
          <a:noFill/>
          <a:ln w="9525" algn="ctr">
            <a:noFill/>
            <a:miter lim="800000"/>
            <a:headEnd/>
            <a:tailEnd/>
          </a:ln>
        </p:spPr>
        <p:txBody>
          <a:bodyPr>
            <a:spAutoFit/>
          </a:bodyPr>
          <a:lstStyle/>
          <a:p>
            <a:pPr>
              <a:spcBef>
                <a:spcPct val="50000"/>
              </a:spcBef>
            </a:pPr>
            <a:r>
              <a:rPr lang="en-US"/>
              <a:t>Modelo de Servicio</a:t>
            </a:r>
          </a:p>
          <a:p>
            <a:pPr>
              <a:spcBef>
                <a:spcPct val="50000"/>
              </a:spcBef>
            </a:pPr>
            <a:r>
              <a:rPr lang="en-US" sz="1800">
                <a:solidFill>
                  <a:srgbClr val="002060"/>
                </a:solidFill>
              </a:rPr>
              <a:t>Address, Binding, Contract y Behaviors</a:t>
            </a:r>
            <a:r>
              <a:rPr lang="en-US">
                <a:solidFill>
                  <a:srgbClr val="002060"/>
                </a:solidFill>
              </a:rPr>
              <a:t> </a:t>
            </a:r>
          </a:p>
        </p:txBody>
      </p:sp>
      <p:sp>
        <p:nvSpPr>
          <p:cNvPr id="3095" name="Text Box 50"/>
          <p:cNvSpPr txBox="1">
            <a:spLocks noChangeArrowheads="1"/>
          </p:cNvSpPr>
          <p:nvPr/>
        </p:nvSpPr>
        <p:spPr bwMode="auto">
          <a:xfrm>
            <a:off x="228600" y="4275138"/>
            <a:ext cx="2209800" cy="1431925"/>
          </a:xfrm>
          <a:prstGeom prst="rect">
            <a:avLst/>
          </a:prstGeom>
          <a:noFill/>
          <a:ln w="9525" algn="ctr">
            <a:noFill/>
            <a:miter lim="800000"/>
            <a:headEnd/>
            <a:tailEnd/>
          </a:ln>
        </p:spPr>
        <p:txBody>
          <a:bodyPr>
            <a:spAutoFit/>
          </a:bodyPr>
          <a:lstStyle/>
          <a:p>
            <a:pPr>
              <a:spcBef>
                <a:spcPct val="50000"/>
              </a:spcBef>
              <a:defRPr/>
            </a:pPr>
            <a:r>
              <a:rPr lang="en-US" dirty="0"/>
              <a:t>Channel Layer</a:t>
            </a:r>
          </a:p>
          <a:p>
            <a:pPr>
              <a:spcBef>
                <a:spcPct val="50000"/>
              </a:spcBef>
              <a:defRPr/>
            </a:pPr>
            <a:r>
              <a:rPr lang="en-US" sz="1800" dirty="0" err="1">
                <a:solidFill>
                  <a:schemeClr val="accent6"/>
                </a:solidFill>
              </a:rPr>
              <a:t>Protocolos</a:t>
            </a:r>
            <a:r>
              <a:rPr lang="en-US" sz="1800" dirty="0">
                <a:solidFill>
                  <a:schemeClr val="accent6"/>
                </a:solidFill>
              </a:rPr>
              <a:t>, </a:t>
            </a:r>
            <a:r>
              <a:rPr lang="en-US" sz="1800" i="1" dirty="0">
                <a:solidFill>
                  <a:schemeClr val="accent6"/>
                </a:solidFill>
              </a:rPr>
              <a:t>Encoders</a:t>
            </a:r>
            <a:r>
              <a:rPr lang="en-US" sz="1800" dirty="0">
                <a:solidFill>
                  <a:schemeClr val="accent6"/>
                </a:solidFill>
              </a:rPr>
              <a:t> y  </a:t>
            </a:r>
            <a:r>
              <a:rPr lang="en-US" sz="1800" dirty="0" err="1">
                <a:solidFill>
                  <a:schemeClr val="accent6"/>
                </a:solidFill>
              </a:rPr>
              <a:t>Transportes</a:t>
            </a:r>
            <a:endParaRPr lang="en-US" dirty="0">
              <a:solidFill>
                <a:schemeClr val="accent6"/>
              </a:solidFill>
            </a:endParaRPr>
          </a:p>
        </p:txBody>
      </p:sp>
      <p:sp>
        <p:nvSpPr>
          <p:cNvPr id="6168" name="Text Box 51"/>
          <p:cNvSpPr txBox="1">
            <a:spLocks noChangeArrowheads="1"/>
          </p:cNvSpPr>
          <p:nvPr/>
        </p:nvSpPr>
        <p:spPr bwMode="auto">
          <a:xfrm>
            <a:off x="5715000" y="5897563"/>
            <a:ext cx="1600200" cy="461962"/>
          </a:xfrm>
          <a:prstGeom prst="rect">
            <a:avLst/>
          </a:prstGeom>
          <a:noFill/>
          <a:ln w="9525" algn="ctr">
            <a:noFill/>
            <a:miter lim="800000"/>
            <a:headEnd/>
            <a:tailEnd/>
          </a:ln>
        </p:spPr>
        <p:txBody>
          <a:bodyPr>
            <a:spAutoFit/>
          </a:bodyPr>
          <a:lstStyle/>
          <a:p>
            <a:pPr>
              <a:spcBef>
                <a:spcPct val="50000"/>
              </a:spcBef>
            </a:pPr>
            <a:r>
              <a:rPr lang="en-US"/>
              <a:t>Mensajes</a:t>
            </a:r>
          </a:p>
        </p:txBody>
      </p:sp>
      <p:sp>
        <p:nvSpPr>
          <p:cNvPr id="6169" name="AutoShape 52"/>
          <p:cNvSpPr>
            <a:spLocks noChangeArrowheads="1"/>
          </p:cNvSpPr>
          <p:nvPr/>
        </p:nvSpPr>
        <p:spPr bwMode="auto">
          <a:xfrm>
            <a:off x="2362200" y="1836738"/>
            <a:ext cx="533400" cy="381000"/>
          </a:xfrm>
          <a:prstGeom prst="rightArrow">
            <a:avLst>
              <a:gd name="adj1" fmla="val 50000"/>
              <a:gd name="adj2" fmla="val 35000"/>
            </a:avLst>
          </a:prstGeom>
          <a:solidFill>
            <a:srgbClr val="FFCC00"/>
          </a:solidFill>
          <a:ln w="9525" algn="ctr">
            <a:solidFill>
              <a:schemeClr val="bg1"/>
            </a:solidFill>
            <a:miter lim="800000"/>
            <a:headEnd/>
            <a:tailEnd/>
          </a:ln>
        </p:spPr>
        <p:txBody>
          <a:bodyPr wrap="none" anchor="ctr"/>
          <a:lstStyle/>
          <a:p>
            <a:endParaRPr lang="es-ES_tradnl"/>
          </a:p>
        </p:txBody>
      </p:sp>
      <p:sp>
        <p:nvSpPr>
          <p:cNvPr id="6170" name="AutoShape 53"/>
          <p:cNvSpPr>
            <a:spLocks noChangeArrowheads="1"/>
          </p:cNvSpPr>
          <p:nvPr/>
        </p:nvSpPr>
        <p:spPr bwMode="auto">
          <a:xfrm>
            <a:off x="2362200" y="2903538"/>
            <a:ext cx="533400" cy="381000"/>
          </a:xfrm>
          <a:prstGeom prst="rightArrow">
            <a:avLst>
              <a:gd name="adj1" fmla="val 50000"/>
              <a:gd name="adj2" fmla="val 35000"/>
            </a:avLst>
          </a:prstGeom>
          <a:solidFill>
            <a:srgbClr val="FFCC00"/>
          </a:solidFill>
          <a:ln w="9525" algn="ctr">
            <a:solidFill>
              <a:schemeClr val="bg1"/>
            </a:solidFill>
            <a:miter lim="800000"/>
            <a:headEnd/>
            <a:tailEnd/>
          </a:ln>
        </p:spPr>
        <p:txBody>
          <a:bodyPr wrap="none" anchor="ctr"/>
          <a:lstStyle/>
          <a:p>
            <a:endParaRPr lang="es-ES_tradnl"/>
          </a:p>
        </p:txBody>
      </p:sp>
      <p:sp>
        <p:nvSpPr>
          <p:cNvPr id="6171" name="AutoShape 54"/>
          <p:cNvSpPr>
            <a:spLocks noChangeArrowheads="1"/>
          </p:cNvSpPr>
          <p:nvPr/>
        </p:nvSpPr>
        <p:spPr bwMode="auto">
          <a:xfrm>
            <a:off x="2362200" y="4579938"/>
            <a:ext cx="533400" cy="381000"/>
          </a:xfrm>
          <a:prstGeom prst="rightArrow">
            <a:avLst>
              <a:gd name="adj1" fmla="val 50000"/>
              <a:gd name="adj2" fmla="val 35000"/>
            </a:avLst>
          </a:prstGeom>
          <a:solidFill>
            <a:srgbClr val="FFCC00"/>
          </a:solidFill>
          <a:ln w="9525" algn="ctr">
            <a:solidFill>
              <a:schemeClr val="bg1"/>
            </a:solidFill>
            <a:miter lim="800000"/>
            <a:headEnd/>
            <a:tailEnd/>
          </a:ln>
        </p:spPr>
        <p:txBody>
          <a:bodyPr wrap="none" anchor="ctr"/>
          <a:lstStyle/>
          <a:p>
            <a:endParaRPr lang="es-ES_tradnl"/>
          </a:p>
        </p:txBody>
      </p:sp>
      <p:pic>
        <p:nvPicPr>
          <p:cNvPr id="6172" name="Picture 56" descr="MCj03310640000[1]"/>
          <p:cNvPicPr>
            <a:picLocks noChangeAspect="1" noChangeArrowheads="1"/>
          </p:cNvPicPr>
          <p:nvPr/>
        </p:nvPicPr>
        <p:blipFill>
          <a:blip r:embed="rId25"/>
          <a:srcRect/>
          <a:stretch>
            <a:fillRect/>
          </a:stretch>
        </p:blipFill>
        <p:spPr bwMode="auto">
          <a:xfrm rot="373550">
            <a:off x="3657600" y="2601913"/>
            <a:ext cx="990600" cy="758825"/>
          </a:xfrm>
          <a:prstGeom prst="rect">
            <a:avLst/>
          </a:prstGeom>
          <a:noFill/>
          <a:ln w="9525">
            <a:noFill/>
            <a:miter lim="800000"/>
            <a:headEnd/>
            <a:tailEnd/>
          </a:ln>
        </p:spPr>
      </p:pic>
      <p:sp>
        <p:nvSpPr>
          <p:cNvPr id="6173" name="Text Box 58"/>
          <p:cNvSpPr txBox="1">
            <a:spLocks noChangeArrowheads="1"/>
          </p:cNvSpPr>
          <p:nvPr/>
        </p:nvSpPr>
        <p:spPr bwMode="auto">
          <a:xfrm>
            <a:off x="5257800" y="2781300"/>
            <a:ext cx="1752600" cy="461963"/>
          </a:xfrm>
          <a:prstGeom prst="rect">
            <a:avLst/>
          </a:prstGeom>
          <a:noFill/>
          <a:ln w="9525" algn="ctr">
            <a:noFill/>
            <a:miter lim="800000"/>
            <a:headEnd/>
            <a:tailEnd/>
          </a:ln>
        </p:spPr>
        <p:txBody>
          <a:bodyPr>
            <a:spAutoFit/>
          </a:bodyPr>
          <a:lstStyle/>
          <a:p>
            <a:pPr>
              <a:spcBef>
                <a:spcPct val="50000"/>
              </a:spcBef>
            </a:pPr>
            <a:r>
              <a:rPr lang="en-US"/>
              <a:t>Metadatos</a:t>
            </a:r>
          </a:p>
        </p:txBody>
      </p:sp>
      <p:sp>
        <p:nvSpPr>
          <p:cNvPr id="6174" name="AutoShape 59"/>
          <p:cNvSpPr>
            <a:spLocks noChangeArrowheads="1"/>
          </p:cNvSpPr>
          <p:nvPr/>
        </p:nvSpPr>
        <p:spPr bwMode="auto">
          <a:xfrm flipH="1">
            <a:off x="4800600" y="2827338"/>
            <a:ext cx="533400" cy="381000"/>
          </a:xfrm>
          <a:prstGeom prst="rightArrow">
            <a:avLst>
              <a:gd name="adj1" fmla="val 50000"/>
              <a:gd name="adj2" fmla="val 35000"/>
            </a:avLst>
          </a:prstGeom>
          <a:solidFill>
            <a:srgbClr val="FFCC00"/>
          </a:solidFill>
          <a:ln w="9525" algn="ctr">
            <a:solidFill>
              <a:schemeClr val="bg1"/>
            </a:solidFill>
            <a:miter lim="800000"/>
            <a:headEnd/>
            <a:tailEnd/>
          </a:ln>
        </p:spPr>
        <p:txBody>
          <a:bodyPr wrap="none" anchor="ctr"/>
          <a:lstStyle/>
          <a:p>
            <a:endParaRPr lang="es-ES_tradnl"/>
          </a:p>
        </p:txBody>
      </p:sp>
      <p:sp>
        <p:nvSpPr>
          <p:cNvPr id="6175" name="AutoShape 60"/>
          <p:cNvSpPr>
            <a:spLocks noChangeArrowheads="1"/>
          </p:cNvSpPr>
          <p:nvPr/>
        </p:nvSpPr>
        <p:spPr bwMode="auto">
          <a:xfrm rot="5400000" flipH="1">
            <a:off x="6248400" y="5486400"/>
            <a:ext cx="533400" cy="381000"/>
          </a:xfrm>
          <a:prstGeom prst="rightArrow">
            <a:avLst>
              <a:gd name="adj1" fmla="val 50000"/>
              <a:gd name="adj2" fmla="val 35000"/>
            </a:avLst>
          </a:prstGeom>
          <a:solidFill>
            <a:srgbClr val="FFCC00"/>
          </a:solidFill>
          <a:ln w="9525" algn="ctr">
            <a:solidFill>
              <a:schemeClr val="bg1"/>
            </a:solidFill>
            <a:miter lim="800000"/>
            <a:headEnd/>
            <a:tailEnd/>
          </a:ln>
        </p:spPr>
        <p:txBody>
          <a:bodyPr wrap="none" anchor="ctr"/>
          <a:lstStyle/>
          <a:p>
            <a:endParaRPr lang="es-ES_trad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rushed Blue Rectangle Long Rounded"/>
          <p:cNvPicPr>
            <a:picLocks noChangeAspect="1" noChangeArrowheads="1"/>
          </p:cNvPicPr>
          <p:nvPr/>
        </p:nvPicPr>
        <p:blipFill>
          <a:blip r:embed="rId3"/>
          <a:srcRect/>
          <a:stretch>
            <a:fillRect/>
          </a:stretch>
        </p:blipFill>
        <p:spPr bwMode="auto">
          <a:xfrm>
            <a:off x="228600" y="919163"/>
            <a:ext cx="8639175" cy="785812"/>
          </a:xfrm>
          <a:prstGeom prst="rect">
            <a:avLst/>
          </a:prstGeom>
          <a:noFill/>
          <a:ln w="9525">
            <a:noFill/>
            <a:miter lim="800000"/>
            <a:headEnd/>
            <a:tailEnd/>
          </a:ln>
        </p:spPr>
      </p:pic>
      <p:pic>
        <p:nvPicPr>
          <p:cNvPr id="10243" name="Picture 3" descr="Brushed Blue Rectangle Long Rounded"/>
          <p:cNvPicPr>
            <a:picLocks noChangeAspect="1" noChangeArrowheads="1"/>
          </p:cNvPicPr>
          <p:nvPr/>
        </p:nvPicPr>
        <p:blipFill>
          <a:blip r:embed="rId3"/>
          <a:srcRect/>
          <a:stretch>
            <a:fillRect/>
          </a:stretch>
        </p:blipFill>
        <p:spPr bwMode="auto">
          <a:xfrm>
            <a:off x="228600" y="5307013"/>
            <a:ext cx="8639175" cy="785812"/>
          </a:xfrm>
          <a:prstGeom prst="rect">
            <a:avLst/>
          </a:prstGeom>
          <a:noFill/>
          <a:ln w="9525">
            <a:noFill/>
            <a:miter lim="800000"/>
            <a:headEnd/>
            <a:tailEnd/>
          </a:ln>
        </p:spPr>
      </p:pic>
      <p:pic>
        <p:nvPicPr>
          <p:cNvPr id="10244" name="Picture 4" descr="Brushed Blue Rectangle Long Rounded"/>
          <p:cNvPicPr>
            <a:picLocks noChangeAspect="1" noChangeArrowheads="1"/>
          </p:cNvPicPr>
          <p:nvPr/>
        </p:nvPicPr>
        <p:blipFill>
          <a:blip r:embed="rId3"/>
          <a:srcRect/>
          <a:stretch>
            <a:fillRect/>
          </a:stretch>
        </p:blipFill>
        <p:spPr bwMode="auto">
          <a:xfrm>
            <a:off x="228600" y="3840163"/>
            <a:ext cx="8639175" cy="1522412"/>
          </a:xfrm>
          <a:prstGeom prst="rect">
            <a:avLst/>
          </a:prstGeom>
          <a:noFill/>
          <a:ln w="9525">
            <a:noFill/>
            <a:miter lim="800000"/>
            <a:headEnd/>
            <a:tailEnd/>
          </a:ln>
        </p:spPr>
      </p:pic>
      <p:pic>
        <p:nvPicPr>
          <p:cNvPr id="10245" name="Picture 5" descr="Brushed Blue Rectangle Long Rounded"/>
          <p:cNvPicPr>
            <a:picLocks noChangeAspect="1" noChangeArrowheads="1"/>
          </p:cNvPicPr>
          <p:nvPr/>
        </p:nvPicPr>
        <p:blipFill>
          <a:blip r:embed="rId3"/>
          <a:srcRect/>
          <a:stretch>
            <a:fillRect/>
          </a:stretch>
        </p:blipFill>
        <p:spPr bwMode="auto">
          <a:xfrm>
            <a:off x="228600" y="2403475"/>
            <a:ext cx="8639175" cy="1522413"/>
          </a:xfrm>
          <a:prstGeom prst="rect">
            <a:avLst/>
          </a:prstGeom>
          <a:noFill/>
          <a:ln w="9525">
            <a:noFill/>
            <a:miter lim="800000"/>
            <a:headEnd/>
            <a:tailEnd/>
          </a:ln>
        </p:spPr>
      </p:pic>
      <p:sp>
        <p:nvSpPr>
          <p:cNvPr id="1947654" name="Text Box 6"/>
          <p:cNvSpPr txBox="1">
            <a:spLocks noChangeArrowheads="1"/>
          </p:cNvSpPr>
          <p:nvPr/>
        </p:nvSpPr>
        <p:spPr bwMode="auto">
          <a:xfrm>
            <a:off x="2619375" y="941388"/>
            <a:ext cx="3771900" cy="519112"/>
          </a:xfrm>
          <a:prstGeom prst="rect">
            <a:avLst/>
          </a:prstGeom>
          <a:noFill/>
          <a:ln w="12700" algn="ctr">
            <a:noFill/>
            <a:miter lim="800000"/>
            <a:headEnd/>
            <a:tailEnd/>
          </a:ln>
          <a:effectLst/>
        </p:spPr>
        <p:txBody>
          <a:bodyPr>
            <a:spAutoFit/>
          </a:bodyPr>
          <a:lstStyle/>
          <a:p>
            <a:pPr>
              <a:defRPr/>
            </a:pPr>
            <a:r>
              <a:rPr lang="es-ES" sz="2800" i="1" dirty="0">
                <a:solidFill>
                  <a:schemeClr val="bg1"/>
                </a:solidFill>
                <a:effectLst>
                  <a:outerShdw blurRad="38100" dist="38100" dir="2700000" algn="tl">
                    <a:srgbClr val="C0C0C0"/>
                  </a:outerShdw>
                </a:effectLst>
                <a:latin typeface="Segoe Semibold" pitchFamily="34" charset="0"/>
              </a:rPr>
              <a:t>Aplicación</a:t>
            </a:r>
            <a:endParaRPr lang="es-ES" sz="2000" i="1" dirty="0">
              <a:solidFill>
                <a:schemeClr val="bg1"/>
              </a:solidFill>
              <a:effectLst>
                <a:outerShdw blurRad="38100" dist="38100" dir="2700000" algn="tl">
                  <a:srgbClr val="C0C0C0"/>
                </a:outerShdw>
              </a:effectLst>
              <a:latin typeface="Segoe Semibold" pitchFamily="34" charset="0"/>
            </a:endParaRPr>
          </a:p>
        </p:txBody>
      </p:sp>
      <p:sp>
        <p:nvSpPr>
          <p:cNvPr id="1947655" name="Rectangle 7"/>
          <p:cNvSpPr>
            <a:spLocks noChangeArrowheads="1"/>
          </p:cNvSpPr>
          <p:nvPr/>
        </p:nvSpPr>
        <p:spPr bwMode="auto">
          <a:xfrm>
            <a:off x="304800" y="2617788"/>
            <a:ext cx="1739900" cy="333375"/>
          </a:xfrm>
          <a:prstGeom prst="rect">
            <a:avLst/>
          </a:prstGeom>
          <a:noFill/>
          <a:ln w="9525">
            <a:noFill/>
            <a:miter lim="800000"/>
            <a:headEnd/>
            <a:tailEnd/>
          </a:ln>
          <a:effectLst/>
        </p:spPr>
        <p:txBody>
          <a:bodyPr wrap="none" anchor="ctr"/>
          <a:lstStyle/>
          <a:p>
            <a:pPr>
              <a:defRPr/>
            </a:pPr>
            <a:r>
              <a:rPr lang="en-US" i="1" dirty="0" err="1">
                <a:solidFill>
                  <a:schemeClr val="bg1"/>
                </a:solidFill>
                <a:effectLst>
                  <a:outerShdw blurRad="38100" dist="38100" dir="2700000" algn="tl">
                    <a:srgbClr val="C0C0C0"/>
                  </a:outerShdw>
                </a:effectLst>
                <a:latin typeface="Segoe Semibold" pitchFamily="34" charset="0"/>
              </a:rPr>
              <a:t>Modelo</a:t>
            </a:r>
            <a:r>
              <a:rPr lang="en-US" i="1" dirty="0">
                <a:solidFill>
                  <a:schemeClr val="bg1"/>
                </a:solidFill>
                <a:effectLst>
                  <a:outerShdw blurRad="38100" dist="38100" dir="2700000" algn="tl">
                    <a:srgbClr val="C0C0C0"/>
                  </a:outerShdw>
                </a:effectLst>
                <a:latin typeface="Segoe Semibold" pitchFamily="34" charset="0"/>
              </a:rPr>
              <a:t> de </a:t>
            </a:r>
            <a:r>
              <a:rPr lang="en-US" i="1" dirty="0" err="1">
                <a:solidFill>
                  <a:schemeClr val="bg1"/>
                </a:solidFill>
                <a:effectLst>
                  <a:outerShdw blurRad="38100" dist="38100" dir="2700000" algn="tl">
                    <a:srgbClr val="C0C0C0"/>
                  </a:outerShdw>
                </a:effectLst>
                <a:latin typeface="Segoe Semibold" pitchFamily="34" charset="0"/>
              </a:rPr>
              <a:t>Servicio</a:t>
            </a:r>
            <a:endParaRPr lang="en-US" i="1" dirty="0">
              <a:solidFill>
                <a:schemeClr val="bg1"/>
              </a:solidFill>
              <a:effectLst>
                <a:outerShdw blurRad="38100" dist="38100" dir="2700000" algn="tl">
                  <a:srgbClr val="C0C0C0"/>
                </a:outerShdw>
              </a:effectLst>
              <a:latin typeface="Segoe Semibold" pitchFamily="34" charset="0"/>
            </a:endParaRPr>
          </a:p>
        </p:txBody>
      </p:sp>
      <p:sp>
        <p:nvSpPr>
          <p:cNvPr id="1947656" name="Rectangle 8"/>
          <p:cNvSpPr>
            <a:spLocks noChangeArrowheads="1"/>
          </p:cNvSpPr>
          <p:nvPr/>
        </p:nvSpPr>
        <p:spPr bwMode="auto">
          <a:xfrm>
            <a:off x="304800" y="4065588"/>
            <a:ext cx="1739900" cy="333375"/>
          </a:xfrm>
          <a:prstGeom prst="rect">
            <a:avLst/>
          </a:prstGeom>
          <a:noFill/>
          <a:ln w="9525">
            <a:noFill/>
            <a:miter lim="800000"/>
            <a:headEnd/>
            <a:tailEnd/>
          </a:ln>
          <a:effectLst/>
        </p:spPr>
        <p:txBody>
          <a:bodyPr wrap="none" anchor="ctr"/>
          <a:lstStyle/>
          <a:p>
            <a:pPr>
              <a:defRPr/>
            </a:pPr>
            <a:r>
              <a:rPr lang="en-US" i="1" dirty="0">
                <a:solidFill>
                  <a:schemeClr val="bg1"/>
                </a:solidFill>
                <a:effectLst>
                  <a:outerShdw blurRad="38100" dist="38100" dir="2700000" algn="tl">
                    <a:srgbClr val="C0C0C0"/>
                  </a:outerShdw>
                </a:effectLst>
                <a:latin typeface="Segoe Semibold" pitchFamily="34" charset="0"/>
              </a:rPr>
              <a:t>Messaging</a:t>
            </a:r>
          </a:p>
        </p:txBody>
      </p:sp>
      <p:sp>
        <p:nvSpPr>
          <p:cNvPr id="1947657" name="Rectangle 9"/>
          <p:cNvSpPr>
            <a:spLocks noChangeArrowheads="1"/>
          </p:cNvSpPr>
          <p:nvPr/>
        </p:nvSpPr>
        <p:spPr bwMode="auto">
          <a:xfrm>
            <a:off x="381000" y="5511800"/>
            <a:ext cx="2592388" cy="361950"/>
          </a:xfrm>
          <a:prstGeom prst="rect">
            <a:avLst/>
          </a:prstGeom>
          <a:noFill/>
          <a:ln w="9525">
            <a:noFill/>
            <a:miter lim="800000"/>
            <a:headEnd/>
            <a:tailEnd/>
          </a:ln>
          <a:effectLst/>
        </p:spPr>
        <p:txBody>
          <a:bodyPr wrap="none" anchor="ctr"/>
          <a:lstStyle/>
          <a:p>
            <a:pPr>
              <a:defRPr/>
            </a:pPr>
            <a:r>
              <a:rPr lang="en-US" sz="2000" i="1" dirty="0" err="1">
                <a:solidFill>
                  <a:schemeClr val="bg1"/>
                </a:solidFill>
                <a:effectLst>
                  <a:outerShdw blurRad="38100" dist="38100" dir="2700000" algn="tl">
                    <a:srgbClr val="C0C0C0"/>
                  </a:outerShdw>
                </a:effectLst>
                <a:latin typeface="Segoe Semibold" pitchFamily="34" charset="0"/>
              </a:rPr>
              <a:t>Entornos</a:t>
            </a:r>
            <a:r>
              <a:rPr lang="en-US" sz="2000" i="1" dirty="0">
                <a:solidFill>
                  <a:schemeClr val="bg1"/>
                </a:solidFill>
                <a:effectLst>
                  <a:outerShdw blurRad="38100" dist="38100" dir="2700000" algn="tl">
                    <a:srgbClr val="C0C0C0"/>
                  </a:outerShdw>
                </a:effectLst>
                <a:latin typeface="Segoe Semibold" pitchFamily="34" charset="0"/>
              </a:rPr>
              <a:t> de</a:t>
            </a:r>
          </a:p>
          <a:p>
            <a:pPr>
              <a:defRPr/>
            </a:pPr>
            <a:r>
              <a:rPr lang="en-US" sz="2000" i="1" dirty="0">
                <a:solidFill>
                  <a:schemeClr val="bg1"/>
                </a:solidFill>
                <a:effectLst>
                  <a:outerShdw blurRad="38100" dist="38100" dir="2700000" algn="tl">
                    <a:srgbClr val="C0C0C0"/>
                  </a:outerShdw>
                </a:effectLst>
                <a:latin typeface="Segoe Semibold" pitchFamily="34" charset="0"/>
              </a:rPr>
              <a:t>Hosting </a:t>
            </a:r>
          </a:p>
        </p:txBody>
      </p:sp>
      <p:grpSp>
        <p:nvGrpSpPr>
          <p:cNvPr id="2" name="Group 10"/>
          <p:cNvGrpSpPr>
            <a:grpSpLocks/>
          </p:cNvGrpSpPr>
          <p:nvPr/>
        </p:nvGrpSpPr>
        <p:grpSpPr bwMode="auto">
          <a:xfrm>
            <a:off x="3267075" y="5464175"/>
            <a:ext cx="1014413" cy="468313"/>
            <a:chOff x="1479" y="3904"/>
            <a:chExt cx="788" cy="295"/>
          </a:xfrm>
        </p:grpSpPr>
        <p:grpSp>
          <p:nvGrpSpPr>
            <p:cNvPr id="3" name="Group 11"/>
            <p:cNvGrpSpPr>
              <a:grpSpLocks noChangeAspect="1"/>
            </p:cNvGrpSpPr>
            <p:nvPr/>
          </p:nvGrpSpPr>
          <p:grpSpPr bwMode="auto">
            <a:xfrm>
              <a:off x="1479" y="3904"/>
              <a:ext cx="777" cy="291"/>
              <a:chOff x="1324" y="2902"/>
              <a:chExt cx="1379" cy="738"/>
            </a:xfrm>
          </p:grpSpPr>
          <p:sp>
            <p:nvSpPr>
              <p:cNvPr id="10341" name="AutoShape 12"/>
              <p:cNvSpPr>
                <a:spLocks noChangeAspect="1" noChangeArrowheads="1"/>
              </p:cNvSpPr>
              <p:nvPr/>
            </p:nvSpPr>
            <p:spPr bwMode="auto">
              <a:xfrm>
                <a:off x="1394" y="2983"/>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42" name="Picture 13"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662" name="AutoShape 14"/>
            <p:cNvSpPr>
              <a:spLocks noChangeArrowheads="1"/>
            </p:cNvSpPr>
            <p:nvPr/>
          </p:nvSpPr>
          <p:spPr bwMode="auto">
            <a:xfrm>
              <a:off x="1723" y="3911"/>
              <a:ext cx="544" cy="288"/>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WAS</a:t>
              </a:r>
            </a:p>
          </p:txBody>
        </p:sp>
      </p:grpSp>
      <p:grpSp>
        <p:nvGrpSpPr>
          <p:cNvPr id="4" name="Group 15"/>
          <p:cNvGrpSpPr>
            <a:grpSpLocks/>
          </p:cNvGrpSpPr>
          <p:nvPr/>
        </p:nvGrpSpPr>
        <p:grpSpPr bwMode="auto">
          <a:xfrm>
            <a:off x="4259263" y="5464175"/>
            <a:ext cx="1000125" cy="468313"/>
            <a:chOff x="1479" y="3904"/>
            <a:chExt cx="777" cy="295"/>
          </a:xfrm>
        </p:grpSpPr>
        <p:grpSp>
          <p:nvGrpSpPr>
            <p:cNvPr id="5" name="Group 16"/>
            <p:cNvGrpSpPr>
              <a:grpSpLocks noChangeAspect="1"/>
            </p:cNvGrpSpPr>
            <p:nvPr/>
          </p:nvGrpSpPr>
          <p:grpSpPr bwMode="auto">
            <a:xfrm>
              <a:off x="1479" y="3904"/>
              <a:ext cx="777" cy="291"/>
              <a:chOff x="1324" y="2902"/>
              <a:chExt cx="1379" cy="738"/>
            </a:xfrm>
          </p:grpSpPr>
          <p:sp>
            <p:nvSpPr>
              <p:cNvPr id="10337" name="AutoShape 17"/>
              <p:cNvSpPr>
                <a:spLocks noChangeAspect="1" noChangeArrowheads="1"/>
              </p:cNvSpPr>
              <p:nvPr/>
            </p:nvSpPr>
            <p:spPr bwMode="auto">
              <a:xfrm>
                <a:off x="1394" y="2983"/>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38" name="Picture 18"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667" name="AutoShape 19"/>
            <p:cNvSpPr>
              <a:spLocks noChangeArrowheads="1"/>
            </p:cNvSpPr>
            <p:nvPr/>
          </p:nvSpPr>
          <p:spPr bwMode="auto">
            <a:xfrm>
              <a:off x="1663" y="3911"/>
              <a:ext cx="544" cy="288"/>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WPF</a:t>
              </a:r>
            </a:p>
          </p:txBody>
        </p:sp>
      </p:grpSp>
      <p:grpSp>
        <p:nvGrpSpPr>
          <p:cNvPr id="6" name="Group 20"/>
          <p:cNvGrpSpPr>
            <a:grpSpLocks/>
          </p:cNvGrpSpPr>
          <p:nvPr/>
        </p:nvGrpSpPr>
        <p:grpSpPr bwMode="auto">
          <a:xfrm>
            <a:off x="5246688" y="5464175"/>
            <a:ext cx="1233487" cy="468313"/>
            <a:chOff x="1479" y="3904"/>
            <a:chExt cx="777" cy="295"/>
          </a:xfrm>
        </p:grpSpPr>
        <p:grpSp>
          <p:nvGrpSpPr>
            <p:cNvPr id="7" name="Group 21"/>
            <p:cNvGrpSpPr>
              <a:grpSpLocks noChangeAspect="1"/>
            </p:cNvGrpSpPr>
            <p:nvPr/>
          </p:nvGrpSpPr>
          <p:grpSpPr bwMode="auto">
            <a:xfrm>
              <a:off x="1479" y="3904"/>
              <a:ext cx="777" cy="291"/>
              <a:chOff x="1324" y="2902"/>
              <a:chExt cx="1379" cy="738"/>
            </a:xfrm>
          </p:grpSpPr>
          <p:sp>
            <p:nvSpPr>
              <p:cNvPr id="10333" name="AutoShape 22"/>
              <p:cNvSpPr>
                <a:spLocks noChangeAspect="1" noChangeArrowheads="1"/>
              </p:cNvSpPr>
              <p:nvPr/>
            </p:nvSpPr>
            <p:spPr bwMode="auto">
              <a:xfrm>
                <a:off x="1393" y="2983"/>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34" name="Picture 23"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672" name="AutoShape 24"/>
            <p:cNvSpPr>
              <a:spLocks noChangeArrowheads="1"/>
            </p:cNvSpPr>
            <p:nvPr/>
          </p:nvSpPr>
          <p:spPr bwMode="auto">
            <a:xfrm>
              <a:off x="1597" y="3911"/>
              <a:ext cx="544" cy="288"/>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err="1">
                  <a:solidFill>
                    <a:schemeClr val="bg1"/>
                  </a:solidFill>
                  <a:effectLst>
                    <a:outerShdw blurRad="38100" dist="38100" dir="2700000" algn="tl">
                      <a:srgbClr val="C0C0C0"/>
                    </a:outerShdw>
                  </a:effectLst>
                </a:rPr>
                <a:t>WinForms</a:t>
              </a:r>
              <a:endParaRPr lang="en-US" sz="1400" dirty="0">
                <a:solidFill>
                  <a:schemeClr val="bg1"/>
                </a:solidFill>
                <a:effectLst>
                  <a:outerShdw blurRad="38100" dist="38100" dir="2700000" algn="tl">
                    <a:srgbClr val="C0C0C0"/>
                  </a:outerShdw>
                </a:effectLst>
              </a:endParaRPr>
            </a:p>
          </p:txBody>
        </p:sp>
      </p:grpSp>
      <p:grpSp>
        <p:nvGrpSpPr>
          <p:cNvPr id="8" name="Group 25"/>
          <p:cNvGrpSpPr>
            <a:grpSpLocks/>
          </p:cNvGrpSpPr>
          <p:nvPr/>
        </p:nvGrpSpPr>
        <p:grpSpPr bwMode="auto">
          <a:xfrm>
            <a:off x="6453188" y="5464175"/>
            <a:ext cx="1233487" cy="468313"/>
            <a:chOff x="1479" y="3904"/>
            <a:chExt cx="777" cy="295"/>
          </a:xfrm>
        </p:grpSpPr>
        <p:grpSp>
          <p:nvGrpSpPr>
            <p:cNvPr id="9" name="Group 26"/>
            <p:cNvGrpSpPr>
              <a:grpSpLocks noChangeAspect="1"/>
            </p:cNvGrpSpPr>
            <p:nvPr/>
          </p:nvGrpSpPr>
          <p:grpSpPr bwMode="auto">
            <a:xfrm>
              <a:off x="1479" y="3904"/>
              <a:ext cx="777" cy="291"/>
              <a:chOff x="1324" y="2902"/>
              <a:chExt cx="1379" cy="738"/>
            </a:xfrm>
          </p:grpSpPr>
          <p:sp>
            <p:nvSpPr>
              <p:cNvPr id="10329" name="AutoShape 27"/>
              <p:cNvSpPr>
                <a:spLocks noChangeAspect="1" noChangeArrowheads="1"/>
              </p:cNvSpPr>
              <p:nvPr/>
            </p:nvSpPr>
            <p:spPr bwMode="auto">
              <a:xfrm>
                <a:off x="1393" y="2983"/>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30" name="Picture 28"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677" name="AutoShape 29"/>
            <p:cNvSpPr>
              <a:spLocks noChangeArrowheads="1"/>
            </p:cNvSpPr>
            <p:nvPr/>
          </p:nvSpPr>
          <p:spPr bwMode="auto">
            <a:xfrm>
              <a:off x="1574" y="3911"/>
              <a:ext cx="544" cy="288"/>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NT Service</a:t>
              </a:r>
            </a:p>
          </p:txBody>
        </p:sp>
      </p:grpSp>
      <p:grpSp>
        <p:nvGrpSpPr>
          <p:cNvPr id="10" name="Group 30"/>
          <p:cNvGrpSpPr>
            <a:grpSpLocks/>
          </p:cNvGrpSpPr>
          <p:nvPr/>
        </p:nvGrpSpPr>
        <p:grpSpPr bwMode="auto">
          <a:xfrm>
            <a:off x="7670800" y="5464175"/>
            <a:ext cx="1000125" cy="468313"/>
            <a:chOff x="1479" y="3904"/>
            <a:chExt cx="777" cy="295"/>
          </a:xfrm>
        </p:grpSpPr>
        <p:grpSp>
          <p:nvGrpSpPr>
            <p:cNvPr id="11" name="Group 31"/>
            <p:cNvGrpSpPr>
              <a:grpSpLocks noChangeAspect="1"/>
            </p:cNvGrpSpPr>
            <p:nvPr/>
          </p:nvGrpSpPr>
          <p:grpSpPr bwMode="auto">
            <a:xfrm>
              <a:off x="1479" y="3904"/>
              <a:ext cx="777" cy="291"/>
              <a:chOff x="1324" y="2902"/>
              <a:chExt cx="1379" cy="738"/>
            </a:xfrm>
          </p:grpSpPr>
          <p:sp>
            <p:nvSpPr>
              <p:cNvPr id="10325" name="AutoShape 32"/>
              <p:cNvSpPr>
                <a:spLocks noChangeAspect="1" noChangeArrowheads="1"/>
              </p:cNvSpPr>
              <p:nvPr/>
            </p:nvSpPr>
            <p:spPr bwMode="auto">
              <a:xfrm>
                <a:off x="1394" y="2983"/>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26" name="Picture 33"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682" name="AutoShape 34"/>
            <p:cNvSpPr>
              <a:spLocks noChangeArrowheads="1"/>
            </p:cNvSpPr>
            <p:nvPr/>
          </p:nvSpPr>
          <p:spPr bwMode="auto">
            <a:xfrm>
              <a:off x="1597" y="3911"/>
              <a:ext cx="544" cy="288"/>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err="1">
                  <a:solidFill>
                    <a:schemeClr val="bg1"/>
                  </a:solidFill>
                  <a:effectLst>
                    <a:outerShdw blurRad="38100" dist="38100" dir="2700000" algn="tl">
                      <a:srgbClr val="C0C0C0"/>
                    </a:outerShdw>
                  </a:effectLst>
                </a:rPr>
                <a:t>Consola</a:t>
              </a:r>
              <a:endParaRPr lang="en-US" sz="1400" dirty="0">
                <a:solidFill>
                  <a:schemeClr val="bg1"/>
                </a:solidFill>
                <a:effectLst>
                  <a:outerShdw blurRad="38100" dist="38100" dir="2700000" algn="tl">
                    <a:srgbClr val="C0C0C0"/>
                  </a:outerShdw>
                </a:effectLst>
              </a:endParaRPr>
            </a:p>
          </p:txBody>
        </p:sp>
      </p:grpSp>
      <p:pic>
        <p:nvPicPr>
          <p:cNvPr id="10255" name="Picture 35" descr="TransparentRoundedRectangle-DarkGreen"/>
          <p:cNvPicPr>
            <a:picLocks noChangeArrowheads="1"/>
          </p:cNvPicPr>
          <p:nvPr/>
        </p:nvPicPr>
        <p:blipFill>
          <a:blip r:embed="rId5"/>
          <a:srcRect/>
          <a:stretch>
            <a:fillRect/>
          </a:stretch>
        </p:blipFill>
        <p:spPr bwMode="auto">
          <a:xfrm>
            <a:off x="4876800" y="4648200"/>
            <a:ext cx="1133475" cy="622300"/>
          </a:xfrm>
          <a:prstGeom prst="rect">
            <a:avLst/>
          </a:prstGeom>
          <a:noFill/>
          <a:ln w="9525">
            <a:noFill/>
            <a:miter lim="800000"/>
            <a:headEnd/>
            <a:tailEnd/>
          </a:ln>
        </p:spPr>
      </p:pic>
      <p:pic>
        <p:nvPicPr>
          <p:cNvPr id="10256" name="Picture 36" descr="TransparentRoundedRectangle-DarkGreen"/>
          <p:cNvPicPr>
            <a:picLocks noChangeArrowheads="1"/>
          </p:cNvPicPr>
          <p:nvPr/>
        </p:nvPicPr>
        <p:blipFill>
          <a:blip r:embed="rId5"/>
          <a:srcRect/>
          <a:stretch>
            <a:fillRect/>
          </a:stretch>
        </p:blipFill>
        <p:spPr bwMode="auto">
          <a:xfrm>
            <a:off x="3906838" y="4648200"/>
            <a:ext cx="1004887" cy="622300"/>
          </a:xfrm>
          <a:prstGeom prst="rect">
            <a:avLst/>
          </a:prstGeom>
          <a:noFill/>
          <a:ln w="9525">
            <a:noFill/>
            <a:miter lim="800000"/>
            <a:headEnd/>
            <a:tailEnd/>
          </a:ln>
        </p:spPr>
      </p:pic>
      <p:pic>
        <p:nvPicPr>
          <p:cNvPr id="10257" name="Picture 37" descr="TransparentRoundedRectangle-DarkGreen"/>
          <p:cNvPicPr>
            <a:picLocks noChangeArrowheads="1"/>
          </p:cNvPicPr>
          <p:nvPr/>
        </p:nvPicPr>
        <p:blipFill>
          <a:blip r:embed="rId5"/>
          <a:srcRect/>
          <a:stretch>
            <a:fillRect/>
          </a:stretch>
        </p:blipFill>
        <p:spPr bwMode="auto">
          <a:xfrm>
            <a:off x="3014663" y="4648200"/>
            <a:ext cx="947737" cy="622300"/>
          </a:xfrm>
          <a:prstGeom prst="rect">
            <a:avLst/>
          </a:prstGeom>
          <a:noFill/>
          <a:ln w="9525">
            <a:noFill/>
            <a:miter lim="800000"/>
            <a:headEnd/>
            <a:tailEnd/>
          </a:ln>
        </p:spPr>
      </p:pic>
      <p:sp>
        <p:nvSpPr>
          <p:cNvPr id="1947686" name="AutoShape 38"/>
          <p:cNvSpPr>
            <a:spLocks noChangeArrowheads="1"/>
          </p:cNvSpPr>
          <p:nvPr/>
        </p:nvSpPr>
        <p:spPr bwMode="auto">
          <a:xfrm>
            <a:off x="4073525" y="4808538"/>
            <a:ext cx="955675" cy="282575"/>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TCP</a:t>
            </a:r>
          </a:p>
          <a:p>
            <a:pPr>
              <a:defRPr/>
            </a:pPr>
            <a:r>
              <a:rPr lang="en-US" sz="1400" dirty="0">
                <a:solidFill>
                  <a:schemeClr val="bg1"/>
                </a:solidFill>
                <a:effectLst>
                  <a:outerShdw blurRad="38100" dist="38100" dir="2700000" algn="tl">
                    <a:srgbClr val="C0C0C0"/>
                  </a:outerShdw>
                </a:effectLst>
              </a:rPr>
              <a:t>Channel</a:t>
            </a:r>
          </a:p>
        </p:txBody>
      </p:sp>
      <p:sp>
        <p:nvSpPr>
          <p:cNvPr id="1947687" name="AutoShape 39"/>
          <p:cNvSpPr>
            <a:spLocks noChangeArrowheads="1"/>
          </p:cNvSpPr>
          <p:nvPr/>
        </p:nvSpPr>
        <p:spPr bwMode="auto">
          <a:xfrm>
            <a:off x="3103563" y="4811713"/>
            <a:ext cx="955675" cy="282575"/>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HTTP</a:t>
            </a:r>
          </a:p>
          <a:p>
            <a:pPr>
              <a:defRPr/>
            </a:pPr>
            <a:r>
              <a:rPr lang="en-US" sz="1400" dirty="0">
                <a:solidFill>
                  <a:schemeClr val="bg1"/>
                </a:solidFill>
                <a:effectLst>
                  <a:outerShdw blurRad="38100" dist="38100" dir="2700000" algn="tl">
                    <a:srgbClr val="C0C0C0"/>
                  </a:outerShdw>
                </a:effectLst>
              </a:rPr>
              <a:t>Channel</a:t>
            </a:r>
          </a:p>
        </p:txBody>
      </p:sp>
      <p:sp>
        <p:nvSpPr>
          <p:cNvPr id="1947688" name="AutoShape 40"/>
          <p:cNvSpPr>
            <a:spLocks noChangeArrowheads="1"/>
          </p:cNvSpPr>
          <p:nvPr/>
        </p:nvSpPr>
        <p:spPr bwMode="auto">
          <a:xfrm>
            <a:off x="5043487" y="4818063"/>
            <a:ext cx="955675" cy="274637"/>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Queue</a:t>
            </a:r>
          </a:p>
          <a:p>
            <a:pPr>
              <a:defRPr/>
            </a:pPr>
            <a:r>
              <a:rPr lang="en-US" sz="1400" dirty="0">
                <a:solidFill>
                  <a:schemeClr val="bg1"/>
                </a:solidFill>
                <a:effectLst>
                  <a:outerShdw blurRad="38100" dist="38100" dir="2700000" algn="tl">
                    <a:srgbClr val="C0C0C0"/>
                  </a:outerShdw>
                </a:effectLst>
              </a:rPr>
              <a:t>Channel</a:t>
            </a:r>
          </a:p>
        </p:txBody>
      </p:sp>
      <p:pic>
        <p:nvPicPr>
          <p:cNvPr id="10261" name="Picture 41" descr="TransparentRoundedRectangle-Green"/>
          <p:cNvPicPr>
            <a:picLocks noChangeArrowheads="1"/>
          </p:cNvPicPr>
          <p:nvPr/>
        </p:nvPicPr>
        <p:blipFill>
          <a:blip r:embed="rId6"/>
          <a:srcRect/>
          <a:stretch>
            <a:fillRect/>
          </a:stretch>
        </p:blipFill>
        <p:spPr bwMode="auto">
          <a:xfrm>
            <a:off x="4187825" y="3987800"/>
            <a:ext cx="1133475" cy="622300"/>
          </a:xfrm>
          <a:prstGeom prst="rect">
            <a:avLst/>
          </a:prstGeom>
          <a:noFill/>
          <a:ln w="9525">
            <a:noFill/>
            <a:miter lim="800000"/>
            <a:headEnd/>
            <a:tailEnd/>
          </a:ln>
        </p:spPr>
      </p:pic>
      <p:pic>
        <p:nvPicPr>
          <p:cNvPr id="10262" name="Picture 42" descr="TransparentRoundedRectangle-Green"/>
          <p:cNvPicPr>
            <a:picLocks noChangeArrowheads="1"/>
          </p:cNvPicPr>
          <p:nvPr/>
        </p:nvPicPr>
        <p:blipFill>
          <a:blip r:embed="rId6"/>
          <a:srcRect/>
          <a:stretch>
            <a:fillRect/>
          </a:stretch>
        </p:blipFill>
        <p:spPr bwMode="auto">
          <a:xfrm>
            <a:off x="2971800" y="3987800"/>
            <a:ext cx="1133475" cy="622300"/>
          </a:xfrm>
          <a:prstGeom prst="rect">
            <a:avLst/>
          </a:prstGeom>
          <a:noFill/>
          <a:ln w="9525">
            <a:noFill/>
            <a:miter lim="800000"/>
            <a:headEnd/>
            <a:tailEnd/>
          </a:ln>
        </p:spPr>
      </p:pic>
      <p:sp>
        <p:nvSpPr>
          <p:cNvPr id="1947691" name="AutoShape 43"/>
          <p:cNvSpPr>
            <a:spLocks noChangeArrowheads="1"/>
          </p:cNvSpPr>
          <p:nvPr/>
        </p:nvSpPr>
        <p:spPr bwMode="auto">
          <a:xfrm>
            <a:off x="3049587" y="4168775"/>
            <a:ext cx="955675" cy="274638"/>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rPr>
              <a:t>Secure</a:t>
            </a:r>
          </a:p>
          <a:p>
            <a:pPr>
              <a:defRPr/>
            </a:pPr>
            <a:r>
              <a:rPr lang="en-US" sz="1400" dirty="0">
                <a:solidFill>
                  <a:schemeClr val="bg1"/>
                </a:solidFill>
              </a:rPr>
              <a:t>Channel</a:t>
            </a:r>
          </a:p>
        </p:txBody>
      </p:sp>
      <p:sp>
        <p:nvSpPr>
          <p:cNvPr id="1947692" name="AutoShape 44"/>
          <p:cNvSpPr>
            <a:spLocks noChangeArrowheads="1"/>
          </p:cNvSpPr>
          <p:nvPr/>
        </p:nvSpPr>
        <p:spPr bwMode="auto">
          <a:xfrm>
            <a:off x="4276725" y="4171950"/>
            <a:ext cx="955675" cy="274638"/>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Reliable</a:t>
            </a:r>
          </a:p>
          <a:p>
            <a:pPr>
              <a:defRPr/>
            </a:pPr>
            <a:r>
              <a:rPr lang="en-US" sz="1400">
                <a:solidFill>
                  <a:schemeClr val="bg1"/>
                </a:solidFill>
                <a:effectLst>
                  <a:outerShdw blurRad="38100" dist="38100" dir="2700000" algn="tl">
                    <a:srgbClr val="C0C0C0"/>
                  </a:outerShdw>
                </a:effectLst>
              </a:rPr>
              <a:t>Channel</a:t>
            </a:r>
          </a:p>
        </p:txBody>
      </p:sp>
      <p:grpSp>
        <p:nvGrpSpPr>
          <p:cNvPr id="12" name="Group 45"/>
          <p:cNvGrpSpPr>
            <a:grpSpLocks/>
          </p:cNvGrpSpPr>
          <p:nvPr/>
        </p:nvGrpSpPr>
        <p:grpSpPr bwMode="auto">
          <a:xfrm>
            <a:off x="7216775" y="2571750"/>
            <a:ext cx="1233488" cy="585788"/>
            <a:chOff x="580" y="2469"/>
            <a:chExt cx="777" cy="416"/>
          </a:xfrm>
        </p:grpSpPr>
        <p:grpSp>
          <p:nvGrpSpPr>
            <p:cNvPr id="13" name="Group 46"/>
            <p:cNvGrpSpPr>
              <a:grpSpLocks noChangeAspect="1"/>
            </p:cNvGrpSpPr>
            <p:nvPr/>
          </p:nvGrpSpPr>
          <p:grpSpPr bwMode="auto">
            <a:xfrm>
              <a:off x="580" y="2469"/>
              <a:ext cx="777" cy="416"/>
              <a:chOff x="1324" y="2902"/>
              <a:chExt cx="1379" cy="738"/>
            </a:xfrm>
          </p:grpSpPr>
          <p:sp>
            <p:nvSpPr>
              <p:cNvPr id="10321" name="AutoShape 47"/>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22" name="Picture 48"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697" name="AutoShape 49"/>
            <p:cNvSpPr>
              <a:spLocks noChangeArrowheads="1"/>
            </p:cNvSpPr>
            <p:nvPr/>
          </p:nvSpPr>
          <p:spPr bwMode="auto">
            <a:xfrm>
              <a:off x="703" y="2546"/>
              <a:ext cx="544" cy="291"/>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Instance </a:t>
              </a:r>
              <a:br>
                <a:rPr lang="en-US" sz="1400">
                  <a:solidFill>
                    <a:schemeClr val="bg1"/>
                  </a:solidFill>
                  <a:effectLst>
                    <a:outerShdw blurRad="38100" dist="38100" dir="2700000" algn="tl">
                      <a:srgbClr val="C0C0C0"/>
                    </a:outerShdw>
                  </a:effectLst>
                </a:rPr>
              </a:br>
              <a:r>
                <a:rPr lang="en-US" sz="1400">
                  <a:solidFill>
                    <a:schemeClr val="bg1"/>
                  </a:solidFill>
                  <a:effectLst>
                    <a:outerShdw blurRad="38100" dist="38100" dir="2700000" algn="tl">
                      <a:srgbClr val="C0C0C0"/>
                    </a:outerShdw>
                  </a:effectLst>
                </a:rPr>
                <a:t>Behavior</a:t>
              </a:r>
            </a:p>
          </p:txBody>
        </p:sp>
      </p:grpSp>
      <p:grpSp>
        <p:nvGrpSpPr>
          <p:cNvPr id="14" name="Group 50"/>
          <p:cNvGrpSpPr>
            <a:grpSpLocks/>
          </p:cNvGrpSpPr>
          <p:nvPr/>
        </p:nvGrpSpPr>
        <p:grpSpPr bwMode="auto">
          <a:xfrm>
            <a:off x="3354388" y="3211513"/>
            <a:ext cx="1233487" cy="585787"/>
            <a:chOff x="1368" y="2469"/>
            <a:chExt cx="777" cy="416"/>
          </a:xfrm>
        </p:grpSpPr>
        <p:grpSp>
          <p:nvGrpSpPr>
            <p:cNvPr id="15" name="Group 51"/>
            <p:cNvGrpSpPr>
              <a:grpSpLocks noChangeAspect="1"/>
            </p:cNvGrpSpPr>
            <p:nvPr/>
          </p:nvGrpSpPr>
          <p:grpSpPr bwMode="auto">
            <a:xfrm>
              <a:off x="1368" y="2469"/>
              <a:ext cx="777" cy="416"/>
              <a:chOff x="1324" y="2902"/>
              <a:chExt cx="1379" cy="738"/>
            </a:xfrm>
          </p:grpSpPr>
          <p:sp>
            <p:nvSpPr>
              <p:cNvPr id="10317" name="AutoShape 52"/>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18" name="Picture 53"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02" name="AutoShape 54"/>
            <p:cNvSpPr>
              <a:spLocks noChangeArrowheads="1"/>
            </p:cNvSpPr>
            <p:nvPr/>
          </p:nvSpPr>
          <p:spPr bwMode="auto">
            <a:xfrm>
              <a:off x="1476" y="2546"/>
              <a:ext cx="544" cy="291"/>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Throttling </a:t>
              </a:r>
              <a:br>
                <a:rPr lang="en-US" sz="1400">
                  <a:solidFill>
                    <a:schemeClr val="bg1"/>
                  </a:solidFill>
                  <a:effectLst>
                    <a:outerShdw blurRad="38100" dist="38100" dir="2700000" algn="tl">
                      <a:srgbClr val="C0C0C0"/>
                    </a:outerShdw>
                  </a:effectLst>
                </a:rPr>
              </a:br>
              <a:r>
                <a:rPr lang="en-US" sz="1400">
                  <a:solidFill>
                    <a:schemeClr val="bg1"/>
                  </a:solidFill>
                  <a:effectLst>
                    <a:outerShdw blurRad="38100" dist="38100" dir="2700000" algn="tl">
                      <a:srgbClr val="C0C0C0"/>
                    </a:outerShdw>
                  </a:effectLst>
                </a:rPr>
                <a:t>Behavior</a:t>
              </a:r>
            </a:p>
          </p:txBody>
        </p:sp>
      </p:grpSp>
      <p:grpSp>
        <p:nvGrpSpPr>
          <p:cNvPr id="16" name="Group 55"/>
          <p:cNvGrpSpPr>
            <a:grpSpLocks/>
          </p:cNvGrpSpPr>
          <p:nvPr/>
        </p:nvGrpSpPr>
        <p:grpSpPr bwMode="auto">
          <a:xfrm>
            <a:off x="5953125" y="3211513"/>
            <a:ext cx="1233488" cy="585787"/>
            <a:chOff x="2855" y="2469"/>
            <a:chExt cx="777" cy="416"/>
          </a:xfrm>
        </p:grpSpPr>
        <p:grpSp>
          <p:nvGrpSpPr>
            <p:cNvPr id="17" name="Group 56"/>
            <p:cNvGrpSpPr>
              <a:grpSpLocks noChangeAspect="1"/>
            </p:cNvGrpSpPr>
            <p:nvPr/>
          </p:nvGrpSpPr>
          <p:grpSpPr bwMode="auto">
            <a:xfrm>
              <a:off x="2855" y="2469"/>
              <a:ext cx="777" cy="416"/>
              <a:chOff x="1324" y="2902"/>
              <a:chExt cx="1379" cy="738"/>
            </a:xfrm>
          </p:grpSpPr>
          <p:sp>
            <p:nvSpPr>
              <p:cNvPr id="10313" name="AutoShape 57"/>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14" name="Picture 58"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07" name="AutoShape 59"/>
            <p:cNvSpPr>
              <a:spLocks noChangeArrowheads="1"/>
            </p:cNvSpPr>
            <p:nvPr/>
          </p:nvSpPr>
          <p:spPr bwMode="auto">
            <a:xfrm>
              <a:off x="2945" y="2536"/>
              <a:ext cx="593" cy="292"/>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Type Integ. </a:t>
              </a:r>
            </a:p>
            <a:p>
              <a:pPr>
                <a:defRPr/>
              </a:pPr>
              <a:r>
                <a:rPr lang="en-US" sz="1400">
                  <a:solidFill>
                    <a:schemeClr val="bg1"/>
                  </a:solidFill>
                  <a:effectLst>
                    <a:outerShdw blurRad="38100" dist="38100" dir="2700000" algn="tl">
                      <a:srgbClr val="C0C0C0"/>
                    </a:outerShdw>
                  </a:effectLst>
                </a:rPr>
                <a:t>Behavior</a:t>
              </a:r>
            </a:p>
          </p:txBody>
        </p:sp>
      </p:grpSp>
      <p:grpSp>
        <p:nvGrpSpPr>
          <p:cNvPr id="18" name="Group 60"/>
          <p:cNvGrpSpPr>
            <a:grpSpLocks/>
          </p:cNvGrpSpPr>
          <p:nvPr/>
        </p:nvGrpSpPr>
        <p:grpSpPr bwMode="auto">
          <a:xfrm>
            <a:off x="4654550" y="3213100"/>
            <a:ext cx="1233488" cy="585788"/>
            <a:chOff x="4382" y="2469"/>
            <a:chExt cx="777" cy="416"/>
          </a:xfrm>
        </p:grpSpPr>
        <p:grpSp>
          <p:nvGrpSpPr>
            <p:cNvPr id="19" name="Group 61"/>
            <p:cNvGrpSpPr>
              <a:grpSpLocks noChangeAspect="1"/>
            </p:cNvGrpSpPr>
            <p:nvPr/>
          </p:nvGrpSpPr>
          <p:grpSpPr bwMode="auto">
            <a:xfrm>
              <a:off x="4382" y="2469"/>
              <a:ext cx="777" cy="416"/>
              <a:chOff x="1324" y="2902"/>
              <a:chExt cx="1379" cy="738"/>
            </a:xfrm>
          </p:grpSpPr>
          <p:sp>
            <p:nvSpPr>
              <p:cNvPr id="10309" name="AutoShape 62"/>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10" name="Picture 63"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12" name="AutoShape 64"/>
            <p:cNvSpPr>
              <a:spLocks noChangeArrowheads="1"/>
            </p:cNvSpPr>
            <p:nvPr/>
          </p:nvSpPr>
          <p:spPr bwMode="auto">
            <a:xfrm>
              <a:off x="4463" y="2545"/>
              <a:ext cx="593" cy="292"/>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Transaction</a:t>
              </a:r>
              <a:br>
                <a:rPr lang="en-US" sz="1400">
                  <a:solidFill>
                    <a:schemeClr val="bg1"/>
                  </a:solidFill>
                  <a:effectLst>
                    <a:outerShdw blurRad="38100" dist="38100" dir="2700000" algn="tl">
                      <a:srgbClr val="C0C0C0"/>
                    </a:outerShdw>
                  </a:effectLst>
                </a:rPr>
              </a:br>
              <a:r>
                <a:rPr lang="en-US" sz="1400">
                  <a:solidFill>
                    <a:schemeClr val="bg1"/>
                  </a:solidFill>
                  <a:effectLst>
                    <a:outerShdw blurRad="38100" dist="38100" dir="2700000" algn="tl">
                      <a:srgbClr val="C0C0C0"/>
                    </a:outerShdw>
                  </a:effectLst>
                </a:rPr>
                <a:t>Behavior</a:t>
              </a:r>
            </a:p>
          </p:txBody>
        </p:sp>
      </p:grpSp>
      <p:grpSp>
        <p:nvGrpSpPr>
          <p:cNvPr id="20" name="Group 65"/>
          <p:cNvGrpSpPr>
            <a:grpSpLocks/>
          </p:cNvGrpSpPr>
          <p:nvPr/>
        </p:nvGrpSpPr>
        <p:grpSpPr bwMode="auto">
          <a:xfrm>
            <a:off x="7224713" y="3211513"/>
            <a:ext cx="1233487" cy="585787"/>
            <a:chOff x="3566" y="2469"/>
            <a:chExt cx="777" cy="416"/>
          </a:xfrm>
        </p:grpSpPr>
        <p:grpSp>
          <p:nvGrpSpPr>
            <p:cNvPr id="21" name="Group 66"/>
            <p:cNvGrpSpPr>
              <a:grpSpLocks noChangeAspect="1"/>
            </p:cNvGrpSpPr>
            <p:nvPr/>
          </p:nvGrpSpPr>
          <p:grpSpPr bwMode="auto">
            <a:xfrm>
              <a:off x="3566" y="2469"/>
              <a:ext cx="777" cy="416"/>
              <a:chOff x="1324" y="2902"/>
              <a:chExt cx="1379" cy="738"/>
            </a:xfrm>
          </p:grpSpPr>
          <p:sp>
            <p:nvSpPr>
              <p:cNvPr id="10305" name="AutoShape 67"/>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06" name="Picture 68"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17" name="AutoShape 69"/>
            <p:cNvSpPr>
              <a:spLocks noChangeArrowheads="1"/>
            </p:cNvSpPr>
            <p:nvPr/>
          </p:nvSpPr>
          <p:spPr bwMode="auto">
            <a:xfrm>
              <a:off x="3647" y="2546"/>
              <a:ext cx="593" cy="291"/>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300">
                  <a:solidFill>
                    <a:schemeClr val="bg1"/>
                  </a:solidFill>
                  <a:effectLst>
                    <a:outerShdw blurRad="38100" dist="38100" dir="2700000" algn="tl">
                      <a:srgbClr val="C0C0C0"/>
                    </a:outerShdw>
                  </a:effectLst>
                </a:rPr>
                <a:t>Concurrency</a:t>
              </a:r>
              <a:r>
                <a:rPr lang="en-US" sz="1400">
                  <a:solidFill>
                    <a:schemeClr val="bg1"/>
                  </a:solidFill>
                  <a:effectLst>
                    <a:outerShdw blurRad="38100" dist="38100" dir="2700000" algn="tl">
                      <a:srgbClr val="C0C0C0"/>
                    </a:outerShdw>
                  </a:effectLst>
                </a:rPr>
                <a:t/>
              </a:r>
              <a:br>
                <a:rPr lang="en-US" sz="1400">
                  <a:solidFill>
                    <a:schemeClr val="bg1"/>
                  </a:solidFill>
                  <a:effectLst>
                    <a:outerShdw blurRad="38100" dist="38100" dir="2700000" algn="tl">
                      <a:srgbClr val="C0C0C0"/>
                    </a:outerShdw>
                  </a:effectLst>
                </a:rPr>
              </a:br>
              <a:r>
                <a:rPr lang="en-US" sz="1400">
                  <a:solidFill>
                    <a:schemeClr val="bg1"/>
                  </a:solidFill>
                  <a:effectLst>
                    <a:outerShdw blurRad="38100" dist="38100" dir="2700000" algn="tl">
                      <a:srgbClr val="C0C0C0"/>
                    </a:outerShdw>
                  </a:effectLst>
                </a:rPr>
                <a:t>Behavior</a:t>
              </a:r>
            </a:p>
          </p:txBody>
        </p:sp>
      </p:grpSp>
      <p:grpSp>
        <p:nvGrpSpPr>
          <p:cNvPr id="22" name="Group 70"/>
          <p:cNvGrpSpPr>
            <a:grpSpLocks/>
          </p:cNvGrpSpPr>
          <p:nvPr/>
        </p:nvGrpSpPr>
        <p:grpSpPr bwMode="auto">
          <a:xfrm>
            <a:off x="4676775" y="2555875"/>
            <a:ext cx="1233488" cy="585788"/>
            <a:chOff x="4382" y="2469"/>
            <a:chExt cx="777" cy="416"/>
          </a:xfrm>
        </p:grpSpPr>
        <p:grpSp>
          <p:nvGrpSpPr>
            <p:cNvPr id="23" name="Group 71"/>
            <p:cNvGrpSpPr>
              <a:grpSpLocks noChangeAspect="1"/>
            </p:cNvGrpSpPr>
            <p:nvPr/>
          </p:nvGrpSpPr>
          <p:grpSpPr bwMode="auto">
            <a:xfrm>
              <a:off x="4382" y="2469"/>
              <a:ext cx="777" cy="416"/>
              <a:chOff x="1324" y="2902"/>
              <a:chExt cx="1379" cy="738"/>
            </a:xfrm>
          </p:grpSpPr>
          <p:sp>
            <p:nvSpPr>
              <p:cNvPr id="10301" name="AutoShape 72"/>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302" name="Picture 73"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22" name="AutoShape 74"/>
            <p:cNvSpPr>
              <a:spLocks noChangeArrowheads="1"/>
            </p:cNvSpPr>
            <p:nvPr/>
          </p:nvSpPr>
          <p:spPr bwMode="auto">
            <a:xfrm>
              <a:off x="4463" y="2545"/>
              <a:ext cx="593" cy="292"/>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Error</a:t>
              </a:r>
              <a:br>
                <a:rPr lang="en-US" sz="1400">
                  <a:solidFill>
                    <a:schemeClr val="bg1"/>
                  </a:solidFill>
                  <a:effectLst>
                    <a:outerShdw blurRad="38100" dist="38100" dir="2700000" algn="tl">
                      <a:srgbClr val="C0C0C0"/>
                    </a:outerShdw>
                  </a:effectLst>
                </a:rPr>
              </a:br>
              <a:r>
                <a:rPr lang="en-US" sz="1400">
                  <a:solidFill>
                    <a:schemeClr val="bg1"/>
                  </a:solidFill>
                  <a:effectLst>
                    <a:outerShdw blurRad="38100" dist="38100" dir="2700000" algn="tl">
                      <a:srgbClr val="C0C0C0"/>
                    </a:outerShdw>
                  </a:effectLst>
                </a:rPr>
                <a:t>Behavior</a:t>
              </a:r>
            </a:p>
          </p:txBody>
        </p:sp>
      </p:grpSp>
      <p:grpSp>
        <p:nvGrpSpPr>
          <p:cNvPr id="24" name="Group 75"/>
          <p:cNvGrpSpPr>
            <a:grpSpLocks/>
          </p:cNvGrpSpPr>
          <p:nvPr/>
        </p:nvGrpSpPr>
        <p:grpSpPr bwMode="auto">
          <a:xfrm>
            <a:off x="5967413" y="2578100"/>
            <a:ext cx="1233487" cy="585788"/>
            <a:chOff x="4382" y="2469"/>
            <a:chExt cx="777" cy="416"/>
          </a:xfrm>
        </p:grpSpPr>
        <p:grpSp>
          <p:nvGrpSpPr>
            <p:cNvPr id="25" name="Group 76"/>
            <p:cNvGrpSpPr>
              <a:grpSpLocks noChangeAspect="1"/>
            </p:cNvGrpSpPr>
            <p:nvPr/>
          </p:nvGrpSpPr>
          <p:grpSpPr bwMode="auto">
            <a:xfrm>
              <a:off x="4382" y="2469"/>
              <a:ext cx="777" cy="416"/>
              <a:chOff x="1324" y="2902"/>
              <a:chExt cx="1379" cy="738"/>
            </a:xfrm>
          </p:grpSpPr>
          <p:sp>
            <p:nvSpPr>
              <p:cNvPr id="10297" name="AutoShape 77"/>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298" name="Picture 78"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27" name="AutoShape 79"/>
            <p:cNvSpPr>
              <a:spLocks noChangeArrowheads="1"/>
            </p:cNvSpPr>
            <p:nvPr/>
          </p:nvSpPr>
          <p:spPr bwMode="auto">
            <a:xfrm>
              <a:off x="4463" y="2545"/>
              <a:ext cx="593" cy="292"/>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Metadata</a:t>
              </a:r>
              <a:br>
                <a:rPr lang="en-US" sz="1400">
                  <a:solidFill>
                    <a:schemeClr val="bg1"/>
                  </a:solidFill>
                  <a:effectLst>
                    <a:outerShdw blurRad="38100" dist="38100" dir="2700000" algn="tl">
                      <a:srgbClr val="C0C0C0"/>
                    </a:outerShdw>
                  </a:effectLst>
                </a:rPr>
              </a:br>
              <a:r>
                <a:rPr lang="en-US" sz="1400">
                  <a:solidFill>
                    <a:schemeClr val="bg1"/>
                  </a:solidFill>
                  <a:effectLst>
                    <a:outerShdw blurRad="38100" dist="38100" dir="2700000" algn="tl">
                      <a:srgbClr val="C0C0C0"/>
                    </a:outerShdw>
                  </a:effectLst>
                </a:rPr>
                <a:t>Behavior</a:t>
              </a:r>
            </a:p>
          </p:txBody>
        </p:sp>
      </p:grpSp>
      <p:pic>
        <p:nvPicPr>
          <p:cNvPr id="10272" name="Picture 80" descr="TransparentRoundedRectangle-Orange"/>
          <p:cNvPicPr>
            <a:picLocks noChangeAspect="1" noChangeArrowheads="1"/>
          </p:cNvPicPr>
          <p:nvPr/>
        </p:nvPicPr>
        <p:blipFill>
          <a:blip r:embed="rId7"/>
          <a:srcRect/>
          <a:stretch>
            <a:fillRect/>
          </a:stretch>
        </p:blipFill>
        <p:spPr bwMode="auto">
          <a:xfrm>
            <a:off x="6629400" y="3962400"/>
            <a:ext cx="1133475" cy="623887"/>
          </a:xfrm>
          <a:prstGeom prst="rect">
            <a:avLst/>
          </a:prstGeom>
          <a:noFill/>
          <a:ln w="9525">
            <a:noFill/>
            <a:miter lim="800000"/>
            <a:headEnd/>
            <a:tailEnd/>
          </a:ln>
        </p:spPr>
      </p:pic>
      <p:pic>
        <p:nvPicPr>
          <p:cNvPr id="10273" name="Picture 81" descr="TransparentRoundedRectangle-Orange"/>
          <p:cNvPicPr>
            <a:picLocks noChangeAspect="1" noChangeArrowheads="1"/>
          </p:cNvPicPr>
          <p:nvPr/>
        </p:nvPicPr>
        <p:blipFill>
          <a:blip r:embed="rId7"/>
          <a:srcRect/>
          <a:stretch>
            <a:fillRect/>
          </a:stretch>
        </p:blipFill>
        <p:spPr bwMode="auto">
          <a:xfrm>
            <a:off x="5562600" y="3983038"/>
            <a:ext cx="1133475" cy="623887"/>
          </a:xfrm>
          <a:prstGeom prst="rect">
            <a:avLst/>
          </a:prstGeom>
          <a:noFill/>
          <a:ln w="9525">
            <a:noFill/>
            <a:miter lim="800000"/>
            <a:headEnd/>
            <a:tailEnd/>
          </a:ln>
        </p:spPr>
      </p:pic>
      <p:sp>
        <p:nvSpPr>
          <p:cNvPr id="1947730" name="AutoShape 82"/>
          <p:cNvSpPr>
            <a:spLocks noChangeArrowheads="1"/>
          </p:cNvSpPr>
          <p:nvPr/>
        </p:nvSpPr>
        <p:spPr bwMode="auto">
          <a:xfrm>
            <a:off x="6813550" y="4114800"/>
            <a:ext cx="1254125" cy="322262"/>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Binary</a:t>
            </a:r>
          </a:p>
          <a:p>
            <a:pPr>
              <a:defRPr/>
            </a:pPr>
            <a:r>
              <a:rPr lang="en-US" sz="1400" dirty="0">
                <a:solidFill>
                  <a:schemeClr val="bg1"/>
                </a:solidFill>
                <a:effectLst>
                  <a:outerShdw blurRad="38100" dist="38100" dir="2700000" algn="tl">
                    <a:srgbClr val="C0C0C0"/>
                  </a:outerShdw>
                </a:effectLst>
              </a:rPr>
              <a:t>Encoder</a:t>
            </a:r>
          </a:p>
        </p:txBody>
      </p:sp>
      <p:sp>
        <p:nvSpPr>
          <p:cNvPr id="1947731" name="AutoShape 83"/>
          <p:cNvSpPr>
            <a:spLocks noChangeArrowheads="1"/>
          </p:cNvSpPr>
          <p:nvPr/>
        </p:nvSpPr>
        <p:spPr bwMode="auto">
          <a:xfrm>
            <a:off x="5691188" y="4138613"/>
            <a:ext cx="911225" cy="322262"/>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Text/XML</a:t>
            </a:r>
          </a:p>
          <a:p>
            <a:pPr>
              <a:defRPr/>
            </a:pPr>
            <a:r>
              <a:rPr lang="en-US" sz="1400" dirty="0">
                <a:solidFill>
                  <a:schemeClr val="bg1"/>
                </a:solidFill>
                <a:effectLst>
                  <a:outerShdw blurRad="38100" dist="38100" dir="2700000" algn="tl">
                    <a:srgbClr val="C0C0C0"/>
                  </a:outerShdw>
                </a:effectLst>
              </a:rPr>
              <a:t>Encoder</a:t>
            </a:r>
          </a:p>
        </p:txBody>
      </p:sp>
      <p:grpSp>
        <p:nvGrpSpPr>
          <p:cNvPr id="105" name="Group 104"/>
          <p:cNvGrpSpPr/>
          <p:nvPr/>
        </p:nvGrpSpPr>
        <p:grpSpPr>
          <a:xfrm>
            <a:off x="2057400" y="4648200"/>
            <a:ext cx="990600" cy="622300"/>
            <a:chOff x="2286000" y="4600575"/>
            <a:chExt cx="1133475" cy="622300"/>
          </a:xfrm>
        </p:grpSpPr>
        <p:pic>
          <p:nvPicPr>
            <p:cNvPr id="10276" name="Picture 84" descr="TransparentRoundedRectangle-DarkGreen"/>
            <p:cNvPicPr>
              <a:picLocks noChangeArrowheads="1"/>
            </p:cNvPicPr>
            <p:nvPr/>
          </p:nvPicPr>
          <p:blipFill>
            <a:blip r:embed="rId5"/>
            <a:srcRect/>
            <a:stretch>
              <a:fillRect/>
            </a:stretch>
          </p:blipFill>
          <p:spPr bwMode="auto">
            <a:xfrm>
              <a:off x="2286000" y="4600575"/>
              <a:ext cx="1133475" cy="622300"/>
            </a:xfrm>
            <a:prstGeom prst="rect">
              <a:avLst/>
            </a:prstGeom>
            <a:noFill/>
            <a:ln w="9525">
              <a:noFill/>
              <a:miter lim="800000"/>
              <a:headEnd/>
              <a:tailEnd/>
            </a:ln>
          </p:spPr>
        </p:pic>
        <p:sp>
          <p:nvSpPr>
            <p:cNvPr id="1947733" name="AutoShape 85"/>
            <p:cNvSpPr>
              <a:spLocks noChangeArrowheads="1"/>
            </p:cNvSpPr>
            <p:nvPr/>
          </p:nvSpPr>
          <p:spPr bwMode="auto">
            <a:xfrm>
              <a:off x="2457450" y="4764088"/>
              <a:ext cx="955675" cy="282575"/>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a:t>
              </a:r>
            </a:p>
          </p:txBody>
        </p:sp>
      </p:grpSp>
      <p:grpSp>
        <p:nvGrpSpPr>
          <p:cNvPr id="104" name="Group 103"/>
          <p:cNvGrpSpPr/>
          <p:nvPr/>
        </p:nvGrpSpPr>
        <p:grpSpPr>
          <a:xfrm>
            <a:off x="1981200" y="3962400"/>
            <a:ext cx="914399" cy="622300"/>
            <a:chOff x="2941638" y="3987800"/>
            <a:chExt cx="1133475" cy="622300"/>
          </a:xfrm>
        </p:grpSpPr>
        <p:pic>
          <p:nvPicPr>
            <p:cNvPr id="10278" name="Picture 86" descr="TransparentRoundedRectangle-Green"/>
            <p:cNvPicPr>
              <a:picLocks noChangeArrowheads="1"/>
            </p:cNvPicPr>
            <p:nvPr/>
          </p:nvPicPr>
          <p:blipFill>
            <a:blip r:embed="rId6"/>
            <a:srcRect/>
            <a:stretch>
              <a:fillRect/>
            </a:stretch>
          </p:blipFill>
          <p:spPr bwMode="auto">
            <a:xfrm>
              <a:off x="2941638" y="3987800"/>
              <a:ext cx="1133475" cy="622300"/>
            </a:xfrm>
            <a:prstGeom prst="rect">
              <a:avLst/>
            </a:prstGeom>
            <a:noFill/>
            <a:ln w="9525">
              <a:noFill/>
              <a:miter lim="800000"/>
              <a:headEnd/>
              <a:tailEnd/>
            </a:ln>
          </p:spPr>
        </p:pic>
        <p:sp>
          <p:nvSpPr>
            <p:cNvPr id="1947735" name="AutoShape 87"/>
            <p:cNvSpPr>
              <a:spLocks noChangeArrowheads="1"/>
            </p:cNvSpPr>
            <p:nvPr/>
          </p:nvSpPr>
          <p:spPr bwMode="auto">
            <a:xfrm>
              <a:off x="3019425" y="4168775"/>
              <a:ext cx="955675" cy="274638"/>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rPr>
                <a:t>…</a:t>
              </a:r>
            </a:p>
          </p:txBody>
        </p:sp>
      </p:grpSp>
      <p:grpSp>
        <p:nvGrpSpPr>
          <p:cNvPr id="26" name="Group 88"/>
          <p:cNvGrpSpPr>
            <a:grpSpLocks/>
          </p:cNvGrpSpPr>
          <p:nvPr/>
        </p:nvGrpSpPr>
        <p:grpSpPr bwMode="auto">
          <a:xfrm>
            <a:off x="3363913" y="2555875"/>
            <a:ext cx="1233487" cy="585788"/>
            <a:chOff x="4382" y="2469"/>
            <a:chExt cx="777" cy="416"/>
          </a:xfrm>
        </p:grpSpPr>
        <p:grpSp>
          <p:nvGrpSpPr>
            <p:cNvPr id="27" name="Group 89"/>
            <p:cNvGrpSpPr>
              <a:grpSpLocks noChangeAspect="1"/>
            </p:cNvGrpSpPr>
            <p:nvPr/>
          </p:nvGrpSpPr>
          <p:grpSpPr bwMode="auto">
            <a:xfrm>
              <a:off x="4382" y="2469"/>
              <a:ext cx="777" cy="416"/>
              <a:chOff x="1324" y="2902"/>
              <a:chExt cx="1379" cy="738"/>
            </a:xfrm>
          </p:grpSpPr>
          <p:sp>
            <p:nvSpPr>
              <p:cNvPr id="10293" name="AutoShape 90"/>
              <p:cNvSpPr>
                <a:spLocks noChangeAspect="1" noChangeArrowheads="1"/>
              </p:cNvSpPr>
              <p:nvPr/>
            </p:nvSpPr>
            <p:spPr bwMode="auto">
              <a:xfrm>
                <a:off x="1393" y="2984"/>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294" name="Picture 91"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40" name="AutoShape 92"/>
            <p:cNvSpPr>
              <a:spLocks noChangeArrowheads="1"/>
            </p:cNvSpPr>
            <p:nvPr/>
          </p:nvSpPr>
          <p:spPr bwMode="auto">
            <a:xfrm>
              <a:off x="4463" y="2545"/>
              <a:ext cx="593" cy="292"/>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a:solidFill>
                    <a:schemeClr val="bg1"/>
                  </a:solidFill>
                  <a:effectLst>
                    <a:outerShdw blurRad="38100" dist="38100" dir="2700000" algn="tl">
                      <a:srgbClr val="C0C0C0"/>
                    </a:outerShdw>
                  </a:effectLst>
                </a:rPr>
                <a:t>…</a:t>
              </a:r>
            </a:p>
          </p:txBody>
        </p:sp>
      </p:grpSp>
      <p:grpSp>
        <p:nvGrpSpPr>
          <p:cNvPr id="28" name="Group 94"/>
          <p:cNvGrpSpPr>
            <a:grpSpLocks/>
          </p:cNvGrpSpPr>
          <p:nvPr/>
        </p:nvGrpSpPr>
        <p:grpSpPr bwMode="auto">
          <a:xfrm>
            <a:off x="2278063" y="5464175"/>
            <a:ext cx="1074737" cy="468313"/>
            <a:chOff x="1479" y="3904"/>
            <a:chExt cx="835" cy="295"/>
          </a:xfrm>
        </p:grpSpPr>
        <p:grpSp>
          <p:nvGrpSpPr>
            <p:cNvPr id="29" name="Group 95"/>
            <p:cNvGrpSpPr>
              <a:grpSpLocks noChangeAspect="1"/>
            </p:cNvGrpSpPr>
            <p:nvPr/>
          </p:nvGrpSpPr>
          <p:grpSpPr bwMode="auto">
            <a:xfrm>
              <a:off x="1479" y="3904"/>
              <a:ext cx="777" cy="291"/>
              <a:chOff x="1324" y="2902"/>
              <a:chExt cx="1379" cy="738"/>
            </a:xfrm>
          </p:grpSpPr>
          <p:sp>
            <p:nvSpPr>
              <p:cNvPr id="10289" name="AutoShape 96"/>
              <p:cNvSpPr>
                <a:spLocks noChangeAspect="1" noChangeArrowheads="1"/>
              </p:cNvSpPr>
              <p:nvPr/>
            </p:nvSpPr>
            <p:spPr bwMode="auto">
              <a:xfrm>
                <a:off x="1394" y="2983"/>
                <a:ext cx="1235" cy="566"/>
              </a:xfrm>
              <a:prstGeom prst="roundRect">
                <a:avLst>
                  <a:gd name="adj" fmla="val 40111"/>
                </a:avLst>
              </a:prstGeom>
              <a:gradFill rotWithShape="1">
                <a:gsLst>
                  <a:gs pos="0">
                    <a:srgbClr val="003366">
                      <a:alpha val="82999"/>
                    </a:srgbClr>
                  </a:gs>
                  <a:gs pos="100000">
                    <a:srgbClr val="002D5B">
                      <a:alpha val="40999"/>
                    </a:srgbClr>
                  </a:gs>
                </a:gsLst>
                <a:lin ang="2700000" scaled="1"/>
              </a:gradFill>
              <a:ln w="9525">
                <a:noFill/>
                <a:round/>
                <a:headEnd/>
                <a:tailEnd/>
              </a:ln>
            </p:spPr>
            <p:txBody>
              <a:bodyPr wrap="none" anchor="ctr"/>
              <a:lstStyle/>
              <a:p>
                <a:endParaRPr lang="es-ES">
                  <a:solidFill>
                    <a:schemeClr val="bg1"/>
                  </a:solidFill>
                </a:endParaRPr>
              </a:p>
            </p:txBody>
          </p:sp>
          <p:pic>
            <p:nvPicPr>
              <p:cNvPr id="10290" name="Picture 97" descr="transparent white capsule"/>
              <p:cNvPicPr>
                <a:picLocks noChangeAspect="1" noChangeArrowheads="1"/>
              </p:cNvPicPr>
              <p:nvPr/>
            </p:nvPicPr>
            <p:blipFill>
              <a:blip r:embed="rId4"/>
              <a:srcRect/>
              <a:stretch>
                <a:fillRect/>
              </a:stretch>
            </p:blipFill>
            <p:spPr bwMode="auto">
              <a:xfrm>
                <a:off x="1324" y="2902"/>
                <a:ext cx="1379" cy="738"/>
              </a:xfrm>
              <a:prstGeom prst="rect">
                <a:avLst/>
              </a:prstGeom>
              <a:noFill/>
              <a:ln w="9525">
                <a:noFill/>
                <a:miter lim="800000"/>
                <a:headEnd/>
                <a:tailEnd/>
              </a:ln>
            </p:spPr>
          </p:pic>
        </p:grpSp>
        <p:sp>
          <p:nvSpPr>
            <p:cNvPr id="1947746" name="AutoShape 98"/>
            <p:cNvSpPr>
              <a:spLocks noChangeArrowheads="1"/>
            </p:cNvSpPr>
            <p:nvPr/>
          </p:nvSpPr>
          <p:spPr bwMode="auto">
            <a:xfrm>
              <a:off x="1770" y="3911"/>
              <a:ext cx="544" cy="288"/>
            </a:xfrm>
            <a:prstGeom prst="roundRect">
              <a:avLst>
                <a:gd name="adj" fmla="val 16667"/>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a:solidFill>
                    <a:schemeClr val="bg1"/>
                  </a:solidFill>
                  <a:effectLst>
                    <a:outerShdw blurRad="38100" dist="38100" dir="2700000" algn="tl">
                      <a:srgbClr val="C0C0C0"/>
                    </a:outerShdw>
                  </a:effectLst>
                </a:rPr>
                <a:t>IIS</a:t>
              </a:r>
            </a:p>
          </p:txBody>
        </p:sp>
      </p:grpSp>
      <p:pic>
        <p:nvPicPr>
          <p:cNvPr id="10282" name="Picture 99" descr="arrow 0 blue arrow 1"/>
          <p:cNvPicPr>
            <a:picLocks noChangeAspect="1" noChangeArrowheads="1"/>
          </p:cNvPicPr>
          <p:nvPr/>
        </p:nvPicPr>
        <p:blipFill>
          <a:blip r:embed="rId8"/>
          <a:srcRect/>
          <a:stretch>
            <a:fillRect/>
          </a:stretch>
        </p:blipFill>
        <p:spPr bwMode="auto">
          <a:xfrm>
            <a:off x="3624263" y="1639888"/>
            <a:ext cx="1895475" cy="992187"/>
          </a:xfrm>
          <a:prstGeom prst="rect">
            <a:avLst/>
          </a:prstGeom>
          <a:noFill/>
          <a:ln w="9525">
            <a:noFill/>
            <a:miter lim="800000"/>
            <a:headEnd/>
            <a:tailEnd/>
          </a:ln>
        </p:spPr>
      </p:pic>
      <p:sp>
        <p:nvSpPr>
          <p:cNvPr id="1947748" name="Rectangle 100"/>
          <p:cNvSpPr>
            <a:spLocks noChangeArrowheads="1"/>
          </p:cNvSpPr>
          <p:nvPr/>
        </p:nvSpPr>
        <p:spPr bwMode="auto">
          <a:xfrm>
            <a:off x="304800" y="2998788"/>
            <a:ext cx="1739900" cy="333375"/>
          </a:xfrm>
          <a:prstGeom prst="rect">
            <a:avLst/>
          </a:prstGeom>
          <a:noFill/>
          <a:ln w="9525">
            <a:noFill/>
            <a:miter lim="800000"/>
            <a:headEnd/>
            <a:tailEnd/>
          </a:ln>
          <a:effectLst/>
        </p:spPr>
        <p:txBody>
          <a:bodyPr wrap="none" anchor="ctr"/>
          <a:lstStyle/>
          <a:p>
            <a:pPr>
              <a:defRPr/>
            </a:pPr>
            <a:r>
              <a:rPr lang="en-US" sz="1800" i="1">
                <a:solidFill>
                  <a:schemeClr val="bg1"/>
                </a:solidFill>
                <a:effectLst>
                  <a:outerShdw blurRad="38100" dist="38100" dir="2700000" algn="tl">
                    <a:srgbClr val="C0C0C0"/>
                  </a:outerShdw>
                </a:effectLst>
                <a:latin typeface="Segoe Semibold" pitchFamily="34" charset="0"/>
              </a:rPr>
              <a:t>Behaviors (</a:t>
            </a:r>
            <a:r>
              <a:rPr lang="es-ES" sz="1800" i="1">
                <a:solidFill>
                  <a:schemeClr val="bg1"/>
                </a:solidFill>
                <a:effectLst>
                  <a:outerShdw blurRad="38100" dist="38100" dir="2700000" algn="tl">
                    <a:srgbClr val="C0C0C0"/>
                  </a:outerShdw>
                </a:effectLst>
                <a:latin typeface="Segoe Semibold" pitchFamily="34" charset="0"/>
              </a:rPr>
              <a:t>atributos</a:t>
            </a:r>
            <a:r>
              <a:rPr lang="en-US" sz="1800" i="1">
                <a:solidFill>
                  <a:schemeClr val="bg1"/>
                </a:solidFill>
                <a:effectLst>
                  <a:outerShdw blurRad="38100" dist="38100" dir="2700000" algn="tl">
                    <a:srgbClr val="C0C0C0"/>
                  </a:outerShdw>
                </a:effectLst>
                <a:latin typeface="Segoe Semibold" pitchFamily="34" charset="0"/>
              </a:rPr>
              <a:t>)</a:t>
            </a:r>
          </a:p>
        </p:txBody>
      </p:sp>
      <p:sp>
        <p:nvSpPr>
          <p:cNvPr id="1947749" name="Rectangle 101"/>
          <p:cNvSpPr>
            <a:spLocks noChangeArrowheads="1"/>
          </p:cNvSpPr>
          <p:nvPr/>
        </p:nvSpPr>
        <p:spPr bwMode="auto">
          <a:xfrm>
            <a:off x="304800" y="4446588"/>
            <a:ext cx="1739900" cy="333375"/>
          </a:xfrm>
          <a:prstGeom prst="rect">
            <a:avLst/>
          </a:prstGeom>
          <a:noFill/>
          <a:ln w="9525">
            <a:noFill/>
            <a:miter lim="800000"/>
            <a:headEnd/>
            <a:tailEnd/>
          </a:ln>
          <a:effectLst/>
        </p:spPr>
        <p:txBody>
          <a:bodyPr wrap="none" anchor="ctr"/>
          <a:lstStyle/>
          <a:p>
            <a:pPr>
              <a:defRPr/>
            </a:pPr>
            <a:r>
              <a:rPr lang="en-US" sz="1800" i="1">
                <a:solidFill>
                  <a:schemeClr val="bg1"/>
                </a:solidFill>
                <a:effectLst>
                  <a:outerShdw blurRad="38100" dist="38100" dir="2700000" algn="tl">
                    <a:srgbClr val="C0C0C0"/>
                  </a:outerShdw>
                </a:effectLst>
                <a:latin typeface="Segoe Semibold" pitchFamily="34" charset="0"/>
              </a:rPr>
              <a:t>Bindings (</a:t>
            </a:r>
            <a:r>
              <a:rPr lang="es-ES" sz="1800" i="1">
                <a:solidFill>
                  <a:schemeClr val="bg1"/>
                </a:solidFill>
                <a:effectLst>
                  <a:outerShdw blurRad="38100" dist="38100" dir="2700000" algn="tl">
                    <a:srgbClr val="C0C0C0"/>
                  </a:outerShdw>
                </a:effectLst>
                <a:latin typeface="Segoe Semibold" pitchFamily="34" charset="0"/>
              </a:rPr>
              <a:t>config</a:t>
            </a:r>
            <a:r>
              <a:rPr lang="en-US" sz="1800" i="1">
                <a:solidFill>
                  <a:schemeClr val="bg1"/>
                </a:solidFill>
                <a:effectLst>
                  <a:outerShdw blurRad="38100" dist="38100" dir="2700000" algn="tl">
                    <a:srgbClr val="C0C0C0"/>
                  </a:outerShdw>
                </a:effectLst>
                <a:latin typeface="Segoe Semibold" pitchFamily="34" charset="0"/>
              </a:rPr>
              <a:t>)</a:t>
            </a:r>
          </a:p>
        </p:txBody>
      </p:sp>
      <p:sp>
        <p:nvSpPr>
          <p:cNvPr id="1947750" name="Rectangle 102"/>
          <p:cNvSpPr>
            <a:spLocks noChangeArrowheads="1"/>
          </p:cNvSpPr>
          <p:nvPr/>
        </p:nvSpPr>
        <p:spPr bwMode="auto">
          <a:xfrm>
            <a:off x="3060700" y="1322388"/>
            <a:ext cx="1739900" cy="333375"/>
          </a:xfrm>
          <a:prstGeom prst="rect">
            <a:avLst/>
          </a:prstGeom>
          <a:noFill/>
          <a:ln w="9525">
            <a:noFill/>
            <a:miter lim="800000"/>
            <a:headEnd/>
            <a:tailEnd/>
          </a:ln>
          <a:effectLst/>
        </p:spPr>
        <p:txBody>
          <a:bodyPr wrap="none" anchor="ctr"/>
          <a:lstStyle/>
          <a:p>
            <a:pPr>
              <a:defRPr/>
            </a:pPr>
            <a:r>
              <a:rPr lang="en-US" sz="1800" i="1">
                <a:solidFill>
                  <a:schemeClr val="bg1"/>
                </a:solidFill>
                <a:effectLst>
                  <a:outerShdw blurRad="38100" dist="38100" dir="2700000" algn="tl">
                    <a:srgbClr val="C0C0C0"/>
                  </a:outerShdw>
                </a:effectLst>
                <a:latin typeface="Segoe Semibold" pitchFamily="34" charset="0"/>
              </a:rPr>
              <a:t>Service &amp; Data Contracts</a:t>
            </a:r>
          </a:p>
        </p:txBody>
      </p:sp>
      <p:sp>
        <p:nvSpPr>
          <p:cNvPr id="103" name="Rectangle 2"/>
          <p:cNvSpPr txBox="1">
            <a:spLocks noChangeArrowheads="1"/>
          </p:cNvSpPr>
          <p:nvPr/>
        </p:nvSpPr>
        <p:spPr bwMode="auto">
          <a:xfrm>
            <a:off x="0" y="0"/>
            <a:ext cx="7467600" cy="533400"/>
          </a:xfrm>
          <a:prstGeom prst="rect">
            <a:avLst/>
          </a:prstGeom>
          <a:noFill/>
          <a:ln>
            <a:miter lim="800000"/>
            <a:headEnd/>
            <a:tailEnd/>
          </a:ln>
        </p:spPr>
        <p:txBody>
          <a:bodyPr/>
          <a:lstStyle/>
          <a:p>
            <a:pPr eaLnBrk="1" hangingPunct="1">
              <a:defRPr/>
            </a:pPr>
            <a:r>
              <a:rPr lang="en-US" sz="2800" kern="0" dirty="0" err="1">
                <a:solidFill>
                  <a:schemeClr val="bg1"/>
                </a:solidFill>
                <a:latin typeface="Segoe Semibold" pitchFamily="34" charset="0"/>
                <a:ea typeface="+mj-ea"/>
                <a:cs typeface="Segoe Semibold" charset="0"/>
              </a:rPr>
              <a:t>Arquitectura</a:t>
            </a:r>
            <a:r>
              <a:rPr lang="en-US" sz="2800" kern="0" dirty="0">
                <a:solidFill>
                  <a:schemeClr val="bg1"/>
                </a:solidFill>
                <a:latin typeface="Segoe Semibold" pitchFamily="34" charset="0"/>
                <a:ea typeface="+mj-ea"/>
                <a:cs typeface="Segoe Semibold" charset="0"/>
              </a:rPr>
              <a:t> Configurable</a:t>
            </a:r>
            <a:r>
              <a:rPr lang="en-US" sz="2800" kern="0" dirty="0">
                <a:latin typeface="Segoe Semibold" pitchFamily="34" charset="0"/>
                <a:ea typeface="+mj-ea"/>
                <a:cs typeface="Segoe Semibold" charset="0"/>
              </a:rPr>
              <a:t> </a:t>
            </a:r>
          </a:p>
        </p:txBody>
      </p:sp>
      <p:grpSp>
        <p:nvGrpSpPr>
          <p:cNvPr id="108" name="Group 107"/>
          <p:cNvGrpSpPr/>
          <p:nvPr/>
        </p:nvGrpSpPr>
        <p:grpSpPr>
          <a:xfrm>
            <a:off x="7705725" y="3962400"/>
            <a:ext cx="1438275" cy="623887"/>
            <a:chOff x="7705725" y="3962400"/>
            <a:chExt cx="1438275" cy="623887"/>
          </a:xfrm>
        </p:grpSpPr>
        <p:pic>
          <p:nvPicPr>
            <p:cNvPr id="106" name="Picture 80" descr="TransparentRoundedRectangle-Orange"/>
            <p:cNvPicPr>
              <a:picLocks noChangeAspect="1" noChangeArrowheads="1"/>
            </p:cNvPicPr>
            <p:nvPr/>
          </p:nvPicPr>
          <p:blipFill>
            <a:blip r:embed="rId7"/>
            <a:srcRect/>
            <a:stretch>
              <a:fillRect/>
            </a:stretch>
          </p:blipFill>
          <p:spPr bwMode="auto">
            <a:xfrm>
              <a:off x="7705725" y="3962400"/>
              <a:ext cx="1133475" cy="623887"/>
            </a:xfrm>
            <a:prstGeom prst="rect">
              <a:avLst/>
            </a:prstGeom>
            <a:noFill/>
            <a:ln w="9525">
              <a:noFill/>
              <a:miter lim="800000"/>
              <a:headEnd/>
              <a:tailEnd/>
            </a:ln>
          </p:spPr>
        </p:pic>
        <p:sp>
          <p:nvSpPr>
            <p:cNvPr id="107" name="AutoShape 82"/>
            <p:cNvSpPr>
              <a:spLocks noChangeArrowheads="1"/>
            </p:cNvSpPr>
            <p:nvPr/>
          </p:nvSpPr>
          <p:spPr bwMode="auto">
            <a:xfrm>
              <a:off x="7889875" y="4114800"/>
              <a:ext cx="1254125" cy="322262"/>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smtClean="0">
                  <a:solidFill>
                    <a:schemeClr val="bg1"/>
                  </a:solidFill>
                  <a:effectLst>
                    <a:outerShdw blurRad="38100" dist="38100" dir="2700000" algn="tl">
                      <a:srgbClr val="C0C0C0"/>
                    </a:outerShdw>
                  </a:effectLst>
                </a:rPr>
                <a:t>JSON</a:t>
              </a:r>
              <a:endParaRPr lang="en-US" sz="1400" dirty="0">
                <a:solidFill>
                  <a:schemeClr val="bg1"/>
                </a:solidFill>
                <a:effectLst>
                  <a:outerShdw blurRad="38100" dist="38100" dir="2700000" algn="tl">
                    <a:srgbClr val="C0C0C0"/>
                  </a:outerShdw>
                </a:effectLst>
              </a:endParaRPr>
            </a:p>
            <a:p>
              <a:pPr>
                <a:defRPr/>
              </a:pPr>
              <a:r>
                <a:rPr lang="en-US" sz="1400" dirty="0">
                  <a:solidFill>
                    <a:schemeClr val="bg1"/>
                  </a:solidFill>
                  <a:effectLst>
                    <a:outerShdw blurRad="38100" dist="38100" dir="2700000" algn="tl">
                      <a:srgbClr val="C0C0C0"/>
                    </a:outerShdw>
                  </a:effectLst>
                </a:rPr>
                <a:t>Encoder</a:t>
              </a:r>
            </a:p>
          </p:txBody>
        </p:sp>
      </p:grpSp>
      <p:grpSp>
        <p:nvGrpSpPr>
          <p:cNvPr id="111" name="Group 110"/>
          <p:cNvGrpSpPr/>
          <p:nvPr/>
        </p:nvGrpSpPr>
        <p:grpSpPr>
          <a:xfrm>
            <a:off x="6096000" y="4648200"/>
            <a:ext cx="1295400" cy="622300"/>
            <a:chOff x="6096000" y="4648200"/>
            <a:chExt cx="1219200" cy="622300"/>
          </a:xfrm>
        </p:grpSpPr>
        <p:pic>
          <p:nvPicPr>
            <p:cNvPr id="109" name="Picture 35" descr="TransparentRoundedRectangle-DarkGreen"/>
            <p:cNvPicPr>
              <a:picLocks noChangeArrowheads="1"/>
            </p:cNvPicPr>
            <p:nvPr/>
          </p:nvPicPr>
          <p:blipFill>
            <a:blip r:embed="rId5"/>
            <a:srcRect/>
            <a:stretch>
              <a:fillRect/>
            </a:stretch>
          </p:blipFill>
          <p:spPr bwMode="auto">
            <a:xfrm>
              <a:off x="6096000" y="4648200"/>
              <a:ext cx="1219200" cy="622300"/>
            </a:xfrm>
            <a:prstGeom prst="rect">
              <a:avLst/>
            </a:prstGeom>
            <a:noFill/>
            <a:ln w="9525">
              <a:noFill/>
              <a:miter lim="800000"/>
              <a:headEnd/>
              <a:tailEnd/>
            </a:ln>
          </p:spPr>
        </p:pic>
        <p:sp>
          <p:nvSpPr>
            <p:cNvPr id="110" name="AutoShape 40"/>
            <p:cNvSpPr>
              <a:spLocks noChangeArrowheads="1"/>
            </p:cNvSpPr>
            <p:nvPr/>
          </p:nvSpPr>
          <p:spPr bwMode="auto">
            <a:xfrm>
              <a:off x="6262687" y="4818063"/>
              <a:ext cx="955675" cy="274637"/>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err="1" smtClean="0">
                  <a:solidFill>
                    <a:schemeClr val="bg1"/>
                  </a:solidFill>
                  <a:effectLst>
                    <a:outerShdw blurRad="38100" dist="38100" dir="2700000" algn="tl">
                      <a:srgbClr val="C0C0C0"/>
                    </a:outerShdw>
                  </a:effectLst>
                </a:rPr>
                <a:t>HttpContext</a:t>
              </a:r>
              <a:endParaRPr lang="en-US" sz="1400" dirty="0">
                <a:solidFill>
                  <a:schemeClr val="bg1"/>
                </a:solidFill>
                <a:effectLst>
                  <a:outerShdw blurRad="38100" dist="38100" dir="2700000" algn="tl">
                    <a:srgbClr val="C0C0C0"/>
                  </a:outerShdw>
                </a:effectLst>
              </a:endParaRPr>
            </a:p>
            <a:p>
              <a:pPr>
                <a:defRPr/>
              </a:pPr>
              <a:r>
                <a:rPr lang="en-US" sz="1400" dirty="0">
                  <a:solidFill>
                    <a:schemeClr val="bg1"/>
                  </a:solidFill>
                  <a:effectLst>
                    <a:outerShdw blurRad="38100" dist="38100" dir="2700000" algn="tl">
                      <a:srgbClr val="C0C0C0"/>
                    </a:outerShdw>
                  </a:effectLst>
                </a:rPr>
                <a:t>Channel</a:t>
              </a:r>
            </a:p>
          </p:txBody>
        </p:sp>
      </p:grpSp>
      <p:grpSp>
        <p:nvGrpSpPr>
          <p:cNvPr id="112" name="Group 111"/>
          <p:cNvGrpSpPr/>
          <p:nvPr/>
        </p:nvGrpSpPr>
        <p:grpSpPr>
          <a:xfrm>
            <a:off x="7391400" y="4648200"/>
            <a:ext cx="1219200" cy="622300"/>
            <a:chOff x="6096000" y="4648200"/>
            <a:chExt cx="1219200" cy="622300"/>
          </a:xfrm>
        </p:grpSpPr>
        <p:pic>
          <p:nvPicPr>
            <p:cNvPr id="113" name="Picture 35" descr="TransparentRoundedRectangle-DarkGreen"/>
            <p:cNvPicPr>
              <a:picLocks noChangeArrowheads="1"/>
            </p:cNvPicPr>
            <p:nvPr/>
          </p:nvPicPr>
          <p:blipFill>
            <a:blip r:embed="rId5"/>
            <a:srcRect/>
            <a:stretch>
              <a:fillRect/>
            </a:stretch>
          </p:blipFill>
          <p:spPr bwMode="auto">
            <a:xfrm>
              <a:off x="6096000" y="4648200"/>
              <a:ext cx="1219200" cy="622300"/>
            </a:xfrm>
            <a:prstGeom prst="rect">
              <a:avLst/>
            </a:prstGeom>
            <a:noFill/>
            <a:ln w="9525">
              <a:noFill/>
              <a:miter lim="800000"/>
              <a:headEnd/>
              <a:tailEnd/>
            </a:ln>
          </p:spPr>
        </p:pic>
        <p:sp>
          <p:nvSpPr>
            <p:cNvPr id="114" name="AutoShape 40"/>
            <p:cNvSpPr>
              <a:spLocks noChangeArrowheads="1"/>
            </p:cNvSpPr>
            <p:nvPr/>
          </p:nvSpPr>
          <p:spPr bwMode="auto">
            <a:xfrm>
              <a:off x="6262687" y="4818063"/>
              <a:ext cx="955675" cy="274637"/>
            </a:xfrm>
            <a:prstGeom prst="roundRect">
              <a:avLst>
                <a:gd name="adj" fmla="val 8009"/>
              </a:avLst>
            </a:prstGeom>
            <a:noFill/>
            <a:ln w="9525" algn="ctr">
              <a:noFill/>
              <a:round/>
              <a:headEnd/>
              <a:tailEnd/>
            </a:ln>
            <a:effectLst>
              <a:outerShdw dist="17961" dir="2700000" algn="ctr" rotWithShape="0">
                <a:schemeClr val="bg2">
                  <a:alpha val="50000"/>
                </a:schemeClr>
              </a:outerShdw>
            </a:effectLst>
          </p:spPr>
          <p:txBody>
            <a:bodyPr wrap="none" lIns="18288" tIns="9144" rIns="9144" bIns="9144" anchor="ctr"/>
            <a:lstStyle/>
            <a:p>
              <a:pPr>
                <a:defRPr/>
              </a:pPr>
              <a:r>
                <a:rPr lang="en-US" sz="1400" dirty="0" smtClean="0">
                  <a:solidFill>
                    <a:schemeClr val="bg1"/>
                  </a:solidFill>
                  <a:effectLst>
                    <a:outerShdw blurRad="38100" dist="38100" dir="2700000" algn="tl">
                      <a:srgbClr val="C0C0C0"/>
                    </a:outerShdw>
                  </a:effectLst>
                </a:rPr>
                <a:t>Web/REST</a:t>
              </a:r>
              <a:endParaRPr lang="en-US" sz="1400" dirty="0">
                <a:solidFill>
                  <a:schemeClr val="bg1"/>
                </a:solidFill>
                <a:effectLst>
                  <a:outerShdw blurRad="38100" dist="38100" dir="2700000" algn="tl">
                    <a:srgbClr val="C0C0C0"/>
                  </a:outerShdw>
                </a:effectLst>
              </a:endParaRPr>
            </a:p>
            <a:p>
              <a:pPr>
                <a:defRPr/>
              </a:pPr>
              <a:r>
                <a:rPr lang="en-US" sz="1400" dirty="0">
                  <a:solidFill>
                    <a:schemeClr val="bg1"/>
                  </a:solidFill>
                  <a:effectLst>
                    <a:outerShdw blurRad="38100" dist="38100" dir="2700000" algn="tl">
                      <a:srgbClr val="C0C0C0"/>
                    </a:outerShdw>
                  </a:effectLst>
                </a:rPr>
                <a:t>Channel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800" decel="100000"/>
                                        <p:tgtEl>
                                          <p:spTgt spid="111"/>
                                        </p:tgtEl>
                                      </p:cBhvr>
                                    </p:animEffect>
                                    <p:anim calcmode="lin" valueType="num">
                                      <p:cBhvr>
                                        <p:cTn id="8" dur="800" decel="100000" fill="hold"/>
                                        <p:tgtEl>
                                          <p:spTgt spid="111"/>
                                        </p:tgtEl>
                                        <p:attrNameLst>
                                          <p:attrName>style.rotation</p:attrName>
                                        </p:attrNameLst>
                                      </p:cBhvr>
                                      <p:tavLst>
                                        <p:tav tm="0">
                                          <p:val>
                                            <p:fltVal val="-90"/>
                                          </p:val>
                                        </p:tav>
                                        <p:tav tm="100000">
                                          <p:val>
                                            <p:fltVal val="0"/>
                                          </p:val>
                                        </p:tav>
                                      </p:tavLst>
                                    </p:anim>
                                    <p:anim calcmode="lin" valueType="num">
                                      <p:cBhvr>
                                        <p:cTn id="9" dur="800" decel="100000" fill="hold"/>
                                        <p:tgtEl>
                                          <p:spTgt spid="111"/>
                                        </p:tgtEl>
                                        <p:attrNameLst>
                                          <p:attrName>ppt_x</p:attrName>
                                        </p:attrNameLst>
                                      </p:cBhvr>
                                      <p:tavLst>
                                        <p:tav tm="0">
                                          <p:val>
                                            <p:strVal val="#ppt_x+0.4"/>
                                          </p:val>
                                        </p:tav>
                                        <p:tav tm="100000">
                                          <p:val>
                                            <p:strVal val="#ppt_x-0.05"/>
                                          </p:val>
                                        </p:tav>
                                      </p:tavLst>
                                    </p:anim>
                                    <p:anim calcmode="lin" valueType="num">
                                      <p:cBhvr>
                                        <p:cTn id="10" dur="800" decel="100000" fill="hold"/>
                                        <p:tgtEl>
                                          <p:spTgt spid="1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800" decel="100000"/>
                                        <p:tgtEl>
                                          <p:spTgt spid="112"/>
                                        </p:tgtEl>
                                      </p:cBhvr>
                                    </p:animEffect>
                                    <p:anim calcmode="lin" valueType="num">
                                      <p:cBhvr>
                                        <p:cTn id="18" dur="800" decel="100000" fill="hold"/>
                                        <p:tgtEl>
                                          <p:spTgt spid="112"/>
                                        </p:tgtEl>
                                        <p:attrNameLst>
                                          <p:attrName>style.rotation</p:attrName>
                                        </p:attrNameLst>
                                      </p:cBhvr>
                                      <p:tavLst>
                                        <p:tav tm="0">
                                          <p:val>
                                            <p:fltVal val="-90"/>
                                          </p:val>
                                        </p:tav>
                                        <p:tav tm="100000">
                                          <p:val>
                                            <p:fltVal val="0"/>
                                          </p:val>
                                        </p:tav>
                                      </p:tavLst>
                                    </p:anim>
                                    <p:anim calcmode="lin" valueType="num">
                                      <p:cBhvr>
                                        <p:cTn id="19" dur="800" decel="100000" fill="hold"/>
                                        <p:tgtEl>
                                          <p:spTgt spid="112"/>
                                        </p:tgtEl>
                                        <p:attrNameLst>
                                          <p:attrName>ppt_x</p:attrName>
                                        </p:attrNameLst>
                                      </p:cBhvr>
                                      <p:tavLst>
                                        <p:tav tm="0">
                                          <p:val>
                                            <p:strVal val="#ppt_x+0.4"/>
                                          </p:val>
                                        </p:tav>
                                        <p:tav tm="100000">
                                          <p:val>
                                            <p:strVal val="#ppt_x-0.05"/>
                                          </p:val>
                                        </p:tav>
                                      </p:tavLst>
                                    </p:anim>
                                    <p:anim calcmode="lin" valueType="num">
                                      <p:cBhvr>
                                        <p:cTn id="20" dur="800" decel="100000" fill="hold"/>
                                        <p:tgtEl>
                                          <p:spTgt spid="1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800" decel="100000"/>
                                        <p:tgtEl>
                                          <p:spTgt spid="108"/>
                                        </p:tgtEl>
                                      </p:cBhvr>
                                    </p:animEffect>
                                    <p:anim calcmode="lin" valueType="num">
                                      <p:cBhvr>
                                        <p:cTn id="28" dur="800" decel="100000" fill="hold"/>
                                        <p:tgtEl>
                                          <p:spTgt spid="108"/>
                                        </p:tgtEl>
                                        <p:attrNameLst>
                                          <p:attrName>style.rotation</p:attrName>
                                        </p:attrNameLst>
                                      </p:cBhvr>
                                      <p:tavLst>
                                        <p:tav tm="0">
                                          <p:val>
                                            <p:fltVal val="-90"/>
                                          </p:val>
                                        </p:tav>
                                        <p:tav tm="100000">
                                          <p:val>
                                            <p:fltVal val="0"/>
                                          </p:val>
                                        </p:tav>
                                      </p:tavLst>
                                    </p:anim>
                                    <p:anim calcmode="lin" valueType="num">
                                      <p:cBhvr>
                                        <p:cTn id="29" dur="800" decel="100000" fill="hold"/>
                                        <p:tgtEl>
                                          <p:spTgt spid="108"/>
                                        </p:tgtEl>
                                        <p:attrNameLst>
                                          <p:attrName>ppt_x</p:attrName>
                                        </p:attrNameLst>
                                      </p:cBhvr>
                                      <p:tavLst>
                                        <p:tav tm="0">
                                          <p:val>
                                            <p:strVal val="#ppt_x+0.4"/>
                                          </p:val>
                                        </p:tav>
                                        <p:tav tm="100000">
                                          <p:val>
                                            <p:strVal val="#ppt_x-0.05"/>
                                          </p:val>
                                        </p:tav>
                                      </p:tavLst>
                                    </p:anim>
                                    <p:anim calcmode="lin" valueType="num">
                                      <p:cBhvr>
                                        <p:cTn id="30" dur="800" decel="100000" fill="hold"/>
                                        <p:tgtEl>
                                          <p:spTgt spid="10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err="1" smtClean="0"/>
              <a:t>Novedades</a:t>
            </a:r>
            <a:r>
              <a:rPr lang="en-US" dirty="0" smtClean="0"/>
              <a:t> en </a:t>
            </a:r>
            <a:r>
              <a:rPr lang="en-US" dirty="0" smtClean="0">
                <a:effectLst>
                  <a:outerShdw blurRad="38100" dist="38100" dir="2700000" algn="tl">
                    <a:srgbClr val="000000">
                      <a:alpha val="43137"/>
                    </a:srgbClr>
                  </a:outerShdw>
                </a:effectLst>
              </a:rPr>
              <a:t>VS2008 y . Net3.5</a:t>
            </a:r>
            <a:endParaRPr lang="en-US" dirty="0"/>
          </a:p>
        </p:txBody>
      </p:sp>
      <p:sp>
        <p:nvSpPr>
          <p:cNvPr id="3" name="Content Placeholder 2"/>
          <p:cNvSpPr>
            <a:spLocks noGrp="1"/>
          </p:cNvSpPr>
          <p:nvPr>
            <p:ph idx="1"/>
          </p:nvPr>
        </p:nvSpPr>
        <p:spPr>
          <a:xfrm>
            <a:off x="914400" y="990600"/>
            <a:ext cx="7772400" cy="5715000"/>
          </a:xfrm>
        </p:spPr>
        <p:txBody>
          <a:bodyPr>
            <a:normAutofit/>
          </a:bodyPr>
          <a:lstStyle/>
          <a:p>
            <a:pPr marL="532870" indent="-461963">
              <a:defRPr/>
            </a:pPr>
            <a:r>
              <a:rPr lang="en-US" dirty="0" smtClean="0">
                <a:effectLst>
                  <a:outerShdw blurRad="38100" dist="38100" dir="2700000" algn="tl">
                    <a:srgbClr val="000000">
                      <a:alpha val="43137"/>
                    </a:srgbClr>
                  </a:outerShdw>
                </a:effectLst>
              </a:rPr>
              <a:t>WCF</a:t>
            </a:r>
          </a:p>
          <a:p>
            <a:pPr marL="862013" lvl="1" indent="-461963">
              <a:defRPr/>
            </a:pPr>
            <a:r>
              <a:rPr lang="en-US" dirty="0" err="1" smtClean="0">
                <a:effectLst>
                  <a:outerShdw blurRad="38100" dist="38100" dir="2700000" algn="tl">
                    <a:srgbClr val="000000">
                      <a:alpha val="43137"/>
                    </a:srgbClr>
                  </a:outerShdw>
                </a:effectLst>
              </a:rPr>
              <a:t>Herramientas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desarrollo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mejoradas</a:t>
            </a:r>
            <a:endParaRPr lang="en-US" dirty="0" smtClean="0">
              <a:effectLst>
                <a:outerShdw blurRad="38100" dist="38100" dir="2700000" algn="tl">
                  <a:srgbClr val="000000">
                    <a:alpha val="43137"/>
                  </a:srgbClr>
                </a:outerShdw>
              </a:effectLst>
            </a:endParaRPr>
          </a:p>
          <a:p>
            <a:pPr marL="862013" lvl="1" indent="-461963">
              <a:defRPr/>
            </a:pPr>
            <a:r>
              <a:rPr lang="en-US" dirty="0" smtClean="0">
                <a:effectLst>
                  <a:outerShdw blurRad="38100" dist="38100" dir="2700000" algn="tl">
                    <a:srgbClr val="000000">
                      <a:alpha val="43137"/>
                    </a:srgbClr>
                  </a:outerShdw>
                </a:effectLst>
              </a:rPr>
              <a:t>Workflow Services</a:t>
            </a:r>
          </a:p>
          <a:p>
            <a:pPr marL="862013" lvl="1" indent="-461963">
              <a:defRPr/>
            </a:pPr>
            <a:r>
              <a:rPr lang="en-US" dirty="0" err="1" smtClean="0">
                <a:effectLst>
                  <a:outerShdw blurRad="38100" dist="38100" dir="2700000" algn="tl">
                    <a:srgbClr val="000000">
                      <a:alpha val="43137"/>
                    </a:srgbClr>
                  </a:outerShdw>
                </a:effectLst>
              </a:rPr>
              <a:t>Servicios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persistentes</a:t>
            </a:r>
            <a:endParaRPr lang="en-US" dirty="0" smtClean="0">
              <a:effectLst>
                <a:outerShdw blurRad="38100" dist="38100" dir="2700000" algn="tl">
                  <a:srgbClr val="000000">
                    <a:alpha val="43137"/>
                  </a:srgbClr>
                </a:outerShdw>
              </a:effectLst>
            </a:endParaRPr>
          </a:p>
          <a:p>
            <a:pPr marL="862013" lvl="1" indent="-461963">
              <a:defRPr/>
            </a:pPr>
            <a:r>
              <a:rPr lang="en-US" dirty="0" smtClean="0">
                <a:effectLst>
                  <a:outerShdw blurRad="38100" dist="38100" dir="2700000" algn="tl">
                    <a:srgbClr val="000000">
                      <a:alpha val="43137"/>
                    </a:srgbClr>
                  </a:outerShdw>
                </a:effectLst>
              </a:rPr>
              <a:t>Web Programming Model (REST)</a:t>
            </a:r>
          </a:p>
          <a:p>
            <a:pPr marL="862013" lvl="1" indent="-461963">
              <a:defRPr/>
            </a:pPr>
            <a:r>
              <a:rPr lang="en-US" dirty="0" smtClean="0">
                <a:effectLst>
                  <a:outerShdw blurRad="38100" dist="38100" dir="2700000" algn="tl">
                    <a:srgbClr val="000000">
                      <a:alpha val="43137"/>
                    </a:srgbClr>
                  </a:outerShdw>
                </a:effectLst>
              </a:rPr>
              <a:t>ASP.NET AJAX Integration (JSON)</a:t>
            </a:r>
          </a:p>
          <a:p>
            <a:pPr marL="862013" lvl="1" indent="-461963">
              <a:defRPr/>
            </a:pPr>
            <a:r>
              <a:rPr lang="en-US" dirty="0" smtClean="0">
                <a:effectLst>
                  <a:outerShdw blurRad="38100" dist="38100" dir="2700000" algn="tl">
                    <a:srgbClr val="000000">
                      <a:alpha val="43137"/>
                    </a:srgbClr>
                  </a:outerShdw>
                </a:effectLst>
              </a:rPr>
              <a:t>Syndication (RSS/ATOM)</a:t>
            </a:r>
          </a:p>
          <a:p>
            <a:pPr marL="532870" indent="-461963">
              <a:defRPr/>
            </a:pPr>
            <a:r>
              <a:rPr lang="en-US" dirty="0" smtClean="0">
                <a:effectLst>
                  <a:outerShdw blurRad="38100" dist="38100" dir="2700000" algn="tl">
                    <a:srgbClr val="000000">
                      <a:alpha val="43137"/>
                    </a:srgbClr>
                  </a:outerShdw>
                </a:effectLst>
              </a:rPr>
              <a:t>WF</a:t>
            </a:r>
          </a:p>
          <a:p>
            <a:pPr marL="862013" lvl="1" indent="-461963">
              <a:defRPr/>
            </a:pPr>
            <a:r>
              <a:rPr lang="en-US" dirty="0" smtClean="0">
                <a:effectLst>
                  <a:outerShdw blurRad="38100" dist="38100" dir="2700000" algn="tl">
                    <a:srgbClr val="000000">
                      <a:alpha val="43137"/>
                    </a:srgbClr>
                  </a:outerShdw>
                </a:effectLst>
              </a:rPr>
              <a:t>Workflow-Services</a:t>
            </a:r>
          </a:p>
          <a:p>
            <a:pPr marL="862013" lvl="1" indent="-461963">
              <a:defRPr/>
            </a:pPr>
            <a:r>
              <a:rPr lang="en-US" dirty="0" smtClean="0">
                <a:effectLst>
                  <a:outerShdw blurRad="38100" dist="38100" dir="2700000" algn="tl">
                    <a:srgbClr val="000000">
                      <a:alpha val="43137"/>
                    </a:srgbClr>
                  </a:outerShdw>
                </a:effectLst>
              </a:rPr>
              <a:t>SharePoint Workflows improvement</a:t>
            </a:r>
          </a:p>
          <a:p>
            <a:pPr marL="862013" lvl="1" indent="-461963">
              <a:defRPr/>
            </a:pPr>
            <a:endParaRPr lang="en-US" sz="22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467600" cy="533400"/>
          </a:xfrm>
        </p:spPr>
        <p:txBody>
          <a:bodyPr/>
          <a:lstStyle/>
          <a:p>
            <a:r>
              <a:rPr lang="en-US" dirty="0" smtClean="0"/>
              <a:t>WCF en Visual Studio 2008 </a:t>
            </a:r>
            <a:br>
              <a:rPr lang="en-US" dirty="0" smtClean="0"/>
            </a:br>
            <a:r>
              <a:rPr lang="en-US" sz="2400" dirty="0" err="1" smtClean="0">
                <a:solidFill>
                  <a:schemeClr val="bg2">
                    <a:lumMod val="50000"/>
                  </a:schemeClr>
                </a:solidFill>
                <a:effectLst>
                  <a:outerShdw blurRad="38100" dist="38100" dir="2700000" algn="tl">
                    <a:srgbClr val="000000">
                      <a:alpha val="43137"/>
                    </a:srgbClr>
                  </a:outerShdw>
                </a:effectLst>
              </a:rPr>
              <a:t>Soporte</a:t>
            </a:r>
            <a:r>
              <a:rPr lang="en-US" sz="2400" dirty="0" smtClean="0">
                <a:solidFill>
                  <a:schemeClr val="bg2">
                    <a:lumMod val="50000"/>
                  </a:schemeClr>
                </a:solidFill>
                <a:effectLst>
                  <a:outerShdw blurRad="38100" dist="38100" dir="2700000" algn="tl">
                    <a:srgbClr val="000000">
                      <a:alpha val="43137"/>
                    </a:srgbClr>
                  </a:outerShdw>
                </a:effectLst>
              </a:rPr>
              <a:t> </a:t>
            </a:r>
            <a:r>
              <a:rPr lang="en-US" sz="2400" dirty="0" err="1" smtClean="0">
                <a:solidFill>
                  <a:schemeClr val="bg2">
                    <a:lumMod val="50000"/>
                  </a:schemeClr>
                </a:solidFill>
                <a:effectLst>
                  <a:outerShdw blurRad="38100" dist="38100" dir="2700000" algn="tl">
                    <a:srgbClr val="000000">
                      <a:alpha val="43137"/>
                    </a:srgbClr>
                  </a:outerShdw>
                </a:effectLst>
              </a:rPr>
              <a:t>completo</a:t>
            </a:r>
            <a:r>
              <a:rPr lang="en-US" sz="2400" dirty="0" smtClean="0">
                <a:solidFill>
                  <a:schemeClr val="bg2">
                    <a:lumMod val="50000"/>
                  </a:schemeClr>
                </a:solidFill>
                <a:effectLst>
                  <a:outerShdw blurRad="38100" dist="38100" dir="2700000" algn="tl">
                    <a:srgbClr val="000000">
                      <a:alpha val="43137"/>
                    </a:srgbClr>
                  </a:outerShdw>
                </a:effectLst>
              </a:rPr>
              <a:t> </a:t>
            </a:r>
            <a:r>
              <a:rPr lang="en-US" sz="2400" dirty="0" err="1" smtClean="0">
                <a:solidFill>
                  <a:schemeClr val="bg2">
                    <a:lumMod val="50000"/>
                  </a:schemeClr>
                </a:solidFill>
                <a:effectLst>
                  <a:outerShdw blurRad="38100" dist="38100" dir="2700000" algn="tl">
                    <a:srgbClr val="000000">
                      <a:alpha val="43137"/>
                    </a:srgbClr>
                  </a:outerShdw>
                </a:effectLst>
              </a:rPr>
              <a:t>desarrollo</a:t>
            </a:r>
            <a:r>
              <a:rPr lang="en-US" sz="2400" dirty="0" smtClean="0">
                <a:solidFill>
                  <a:schemeClr val="bg2">
                    <a:lumMod val="50000"/>
                  </a:schemeClr>
                </a:solidFill>
                <a:effectLst>
                  <a:outerShdw blurRad="38100" dist="38100" dir="2700000" algn="tl">
                    <a:srgbClr val="000000">
                      <a:alpha val="43137"/>
                    </a:srgbClr>
                  </a:outerShdw>
                </a:effectLst>
              </a:rPr>
              <a:t> WCF</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752600"/>
            <a:ext cx="8839200" cy="5181600"/>
          </a:xfrm>
        </p:spPr>
        <p:txBody>
          <a:bodyPr/>
          <a:lstStyle/>
          <a:p>
            <a:r>
              <a:rPr lang="en-US" i="1" dirty="0" smtClean="0"/>
              <a:t>Plantilla de </a:t>
            </a:r>
            <a:r>
              <a:rPr lang="en-US" i="1" dirty="0" err="1" smtClean="0"/>
              <a:t>proyecto</a:t>
            </a:r>
            <a:r>
              <a:rPr lang="en-US" i="1" dirty="0" smtClean="0"/>
              <a:t> “Service Library”</a:t>
            </a:r>
            <a:endParaRPr lang="en-US" dirty="0" smtClean="0"/>
          </a:p>
          <a:p>
            <a:r>
              <a:rPr lang="en-US" i="1" dirty="0" err="1" smtClean="0"/>
              <a:t>Plantillas</a:t>
            </a:r>
            <a:r>
              <a:rPr lang="en-US" i="1" dirty="0" smtClean="0"/>
              <a:t> de </a:t>
            </a:r>
            <a:r>
              <a:rPr lang="en-US" i="1" dirty="0" err="1" smtClean="0"/>
              <a:t>elementos</a:t>
            </a:r>
            <a:r>
              <a:rPr lang="en-US" i="1" dirty="0" smtClean="0"/>
              <a:t> de </a:t>
            </a:r>
            <a:r>
              <a:rPr lang="en-US" i="1" dirty="0" err="1" smtClean="0"/>
              <a:t>Servicio</a:t>
            </a:r>
            <a:r>
              <a:rPr lang="en-US" i="1" dirty="0" smtClean="0"/>
              <a:t> WCF</a:t>
            </a:r>
            <a:endParaRPr lang="en-US" dirty="0" smtClean="0"/>
          </a:p>
          <a:p>
            <a:r>
              <a:rPr lang="en-US" i="1" dirty="0" smtClean="0"/>
              <a:t>Hosting</a:t>
            </a:r>
            <a:r>
              <a:rPr lang="en-US" dirty="0" smtClean="0"/>
              <a:t> </a:t>
            </a:r>
            <a:r>
              <a:rPr lang="en-US" dirty="0" err="1" smtClean="0"/>
              <a:t>automático</a:t>
            </a:r>
            <a:r>
              <a:rPr lang="en-US" dirty="0" smtClean="0"/>
              <a:t> en </a:t>
            </a:r>
            <a:r>
              <a:rPr lang="en-US" dirty="0" err="1" smtClean="0"/>
              <a:t>tiempo</a:t>
            </a:r>
            <a:r>
              <a:rPr lang="en-US" dirty="0" smtClean="0"/>
              <a:t> de </a:t>
            </a:r>
            <a:r>
              <a:rPr lang="en-US" dirty="0" err="1" smtClean="0"/>
              <a:t>desarrollo</a:t>
            </a:r>
            <a:endParaRPr lang="en-US" dirty="0" smtClean="0"/>
          </a:p>
          <a:p>
            <a:r>
              <a:rPr lang="en-US" dirty="0" err="1" smtClean="0"/>
              <a:t>Interfaz</a:t>
            </a:r>
            <a:r>
              <a:rPr lang="en-US" dirty="0" smtClean="0"/>
              <a:t> </a:t>
            </a:r>
            <a:r>
              <a:rPr lang="en-US" dirty="0" err="1" smtClean="0"/>
              <a:t>cliente</a:t>
            </a:r>
            <a:r>
              <a:rPr lang="en-US" dirty="0" smtClean="0"/>
              <a:t> de </a:t>
            </a:r>
            <a:r>
              <a:rPr lang="en-US" dirty="0" err="1" smtClean="0"/>
              <a:t>prueba</a:t>
            </a:r>
            <a:endParaRPr lang="en-US" dirty="0" smtClean="0"/>
          </a:p>
          <a:p>
            <a:r>
              <a:rPr lang="en-US" dirty="0" smtClean="0"/>
              <a:t>“</a:t>
            </a:r>
            <a:r>
              <a:rPr lang="en-US" i="1" dirty="0" smtClean="0"/>
              <a:t>Add Service Reference</a:t>
            </a:r>
            <a:r>
              <a:rPr lang="en-US" dirty="0" smtClean="0"/>
              <a:t>”</a:t>
            </a:r>
          </a:p>
          <a:p>
            <a:r>
              <a:rPr lang="en-US" dirty="0" err="1" smtClean="0"/>
              <a:t>Integrada</a:t>
            </a:r>
            <a:r>
              <a:rPr lang="en-US" dirty="0" smtClean="0"/>
              <a:t> la ‘</a:t>
            </a:r>
            <a:r>
              <a:rPr lang="en-US" dirty="0" err="1" smtClean="0"/>
              <a:t>Edición</a:t>
            </a:r>
            <a:r>
              <a:rPr lang="en-US" dirty="0" smtClean="0"/>
              <a:t> de </a:t>
            </a:r>
            <a:r>
              <a:rPr lang="en-US" dirty="0" err="1" smtClean="0"/>
              <a:t>configuración</a:t>
            </a:r>
            <a:r>
              <a:rPr lang="en-US" dirty="0" smtClean="0"/>
              <a:t>’ (.</a:t>
            </a:r>
            <a:r>
              <a:rPr lang="en-US" dirty="0" err="1" smtClean="0"/>
              <a:t>config</a:t>
            </a:r>
            <a:r>
              <a:rPr lang="en-US" dirty="0" smtClean="0"/>
              <a:t> de WCF)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0"/>
            <a:ext cx="8839200" cy="609600"/>
          </a:xfrm>
        </p:spPr>
        <p:txBody>
          <a:bodyPr/>
          <a:lstStyle/>
          <a:p>
            <a:pPr>
              <a:buNone/>
            </a:pPr>
            <a:r>
              <a:rPr lang="es-ES" dirty="0" smtClean="0"/>
              <a:t>Servicio WCF básico en VS.2008</a:t>
            </a:r>
            <a:endParaRPr lang="es-ES" dirty="0"/>
          </a:p>
        </p:txBody>
      </p:sp>
      <p:sp>
        <p:nvSpPr>
          <p:cNvPr id="6" name="Rectangle 5"/>
          <p:cNvSpPr/>
          <p:nvPr/>
        </p:nvSpPr>
        <p:spPr>
          <a:xfrm>
            <a:off x="89394" y="2514600"/>
            <a:ext cx="30348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FFC000"/>
                </a:solidFill>
                <a:effectLst>
                  <a:outerShdw blurRad="76200" dist="50800" dir="5400000" algn="tl" rotWithShape="0">
                    <a:srgbClr val="000000">
                      <a:alpha val="65000"/>
                    </a:srgbClr>
                  </a:outerShdw>
                </a:effectLst>
              </a:rPr>
              <a:t>Demo</a:t>
            </a:r>
            <a:endParaRPr lang="en-US" sz="8000" b="1"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Condensed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993</Words>
  <Application>Microsoft PowerPoint</Application>
  <PresentationFormat>On-screen Show (4:3)</PresentationFormat>
  <Paragraphs>256</Paragraphs>
  <Slides>23</Slides>
  <Notes>17</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Slide 1</vt:lpstr>
      <vt:lpstr>Agenda</vt:lpstr>
      <vt:lpstr>Los cuatro pilares de SOA</vt:lpstr>
      <vt:lpstr>Unión de los stacks de desarrollo anteriores</vt:lpstr>
      <vt:lpstr>¿Como funciona WCF?</vt:lpstr>
      <vt:lpstr>Slide 6</vt:lpstr>
      <vt:lpstr>Novedades en VS2008 y . Net3.5</vt:lpstr>
      <vt:lpstr>WCF en Visual Studio 2008  Soporte completo desarrollo WCF</vt:lpstr>
      <vt:lpstr>Slide 9</vt:lpstr>
      <vt:lpstr>REST (“Web Programming”)</vt:lpstr>
      <vt:lpstr>REST (“Web Programming”)</vt:lpstr>
      <vt:lpstr>WCF y AJAX</vt:lpstr>
      <vt:lpstr>Slide 13</vt:lpstr>
      <vt:lpstr>Syndication</vt:lpstr>
      <vt:lpstr>Slide 15</vt:lpstr>
      <vt:lpstr>REST “en Resumen” </vt:lpstr>
      <vt:lpstr>Workflow Services</vt:lpstr>
      <vt:lpstr>Servicios WCF Arquitectura</vt:lpstr>
      <vt:lpstr>Workflow Service Arquitectura</vt:lpstr>
      <vt:lpstr>Slide 20</vt:lpstr>
      <vt:lpstr>Slide 21</vt:lpstr>
      <vt:lpstr>Preguntas</vt:lpstr>
      <vt:lpstr>Slide 23</vt:lpstr>
    </vt:vector>
  </TitlesOfParts>
  <Company>boede+partners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Group</dc:creator>
  <cp:lastModifiedBy>cesardl</cp:lastModifiedBy>
  <cp:revision>137</cp:revision>
  <dcterms:created xsi:type="dcterms:W3CDTF">2006-09-08T21:11:50Z</dcterms:created>
  <dcterms:modified xsi:type="dcterms:W3CDTF">2007-12-20T11:51:24Z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