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notesMasterIdLst>
    <p:notesMasterId r:id="rId39"/>
  </p:notesMasterIdLst>
  <p:sldIdLst>
    <p:sldId id="258" r:id="rId2"/>
    <p:sldId id="274" r:id="rId3"/>
    <p:sldId id="275" r:id="rId4"/>
    <p:sldId id="301" r:id="rId5"/>
    <p:sldId id="306" r:id="rId6"/>
    <p:sldId id="307" r:id="rId7"/>
    <p:sldId id="277" r:id="rId8"/>
    <p:sldId id="304" r:id="rId9"/>
    <p:sldId id="302" r:id="rId10"/>
    <p:sldId id="303" r:id="rId11"/>
    <p:sldId id="276"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270" r:id="rId36"/>
    <p:sldId id="271" r:id="rId37"/>
    <p:sldId id="308" r:id="rId38"/>
  </p:sldIdLst>
  <p:sldSz cx="9144000" cy="6858000" type="screen4x3"/>
  <p:notesSz cx="6858000" cy="9144000"/>
  <p:embeddedFontLst>
    <p:embeddedFont>
      <p:font typeface="Calibri" pitchFamily="34" charset="0"/>
      <p:regular r:id="rId40"/>
      <p:bold r:id="rId41"/>
      <p:italic r:id="rId42"/>
      <p:boldItalic r:id="rId43"/>
    </p:embeddedFont>
    <p:embeddedFont>
      <p:font typeface="ＭＳ Ｐゴシック" charset="-128"/>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634" autoAdjust="0"/>
    <p:restoredTop sz="94660"/>
  </p:normalViewPr>
  <p:slideViewPr>
    <p:cSldViewPr showGuides="1">
      <p:cViewPr varScale="1">
        <p:scale>
          <a:sx n="51" d="100"/>
          <a:sy n="51" d="100"/>
        </p:scale>
        <p:origin x="-720" y="-77"/>
      </p:cViewPr>
      <p:guideLst>
        <p:guide orient="horz" pos="2160"/>
        <p:guide orient="horz" pos="144"/>
        <p:guide orient="horz" pos="4176"/>
        <p:guide orient="horz" pos="1488"/>
        <p:guide orient="horz" pos="1200"/>
        <p:guide orient="horz" pos="893"/>
        <p:guide pos="2880"/>
        <p:guide pos="240"/>
        <p:guide pos="5520"/>
      </p:guideLst>
    </p:cSldViewPr>
  </p:slideViewPr>
  <p:notesTextViewPr>
    <p:cViewPr>
      <p:scale>
        <a:sx n="100" d="100"/>
        <a:sy n="100" d="100"/>
      </p:scale>
      <p:origin x="0" y="0"/>
    </p:cViewPr>
  </p:notesTextViewPr>
  <p:sorterViewPr>
    <p:cViewPr>
      <p:scale>
        <a:sx n="34" d="100"/>
        <a:sy n="34" d="100"/>
      </p:scale>
      <p:origin x="0" y="0"/>
    </p:cViewPr>
  </p:sorterViewPr>
  <p:notesViewPr>
    <p:cSldViewPr>
      <p:cViewPr varScale="1">
        <p:scale>
          <a:sx n="68" d="100"/>
          <a:sy n="68" d="100"/>
        </p:scale>
        <p:origin x="-2040"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0C5189-D84B-43B0-9B5F-E4CA03B1F31C}" type="datetimeFigureOut">
              <a:rPr lang="en-US" smtClean="0"/>
              <a:pPr/>
              <a:t>5/29/2007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8640C4-3360-49AE-98EE-C1CFB5AC355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2:38 PM</a:t>
            </a:fld>
            <a:endParaRPr lang="en-US"/>
          </a:p>
        </p:txBody>
      </p:sp>
      <p:sp>
        <p:nvSpPr>
          <p:cNvPr id="6" name="Footer Placeholder 5"/>
          <p:cNvSpPr>
            <a:spLocks noGrp="1"/>
          </p:cNvSpPr>
          <p:nvPr>
            <p:ph type="ftr" sz="quarter" idx="12"/>
          </p:nvPr>
        </p:nvSpPr>
        <p:spPr/>
        <p:txBody>
          <a:bodyPr/>
          <a:lstStyle/>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5/29/2007 2:38 PM</a:t>
            </a:fld>
            <a:endParaRPr lang="en-US" smtClean="0"/>
          </a:p>
        </p:txBody>
      </p:sp>
      <p:sp>
        <p:nvSpPr>
          <p:cNvPr id="51203" name="Rectangle 6"/>
          <p:cNvSpPr>
            <a:spLocks noGrp="1" noChangeArrowheads="1"/>
          </p:cNvSpPr>
          <p:nvPr>
            <p:ph type="ftr" sz="quarter" idx="4"/>
          </p:nvPr>
        </p:nvSpPr>
        <p:spPr>
          <a:noFill/>
        </p:spPr>
        <p:txBody>
          <a:bodyPr/>
          <a:lstStyle/>
          <a:p>
            <a:pPr eaLnBrk="1" hangingPunct="1"/>
            <a:r>
              <a:rPr lang="en-US" dirty="0"/>
              <a:t>© 2005 Microsoft Corporation. All rights reserved.</a:t>
            </a:r>
          </a:p>
          <a:p>
            <a:r>
              <a:rPr lang="en-US" dirty="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2</a:t>
            </a:fld>
            <a:endParaRPr lang="en-US"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14339" y="3798889"/>
            <a:ext cx="6021387" cy="8962565"/>
          </a:xfrm>
          <a:noFill/>
          <a:ln/>
        </p:spPr>
        <p:txBody>
          <a:bodyPr/>
          <a:lstStyle/>
          <a:p>
            <a:pPr defTabSz="914350">
              <a:defRPr/>
            </a:pPr>
            <a:endParaRPr lang="en-US" sz="22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2:38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2:38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2:38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43F9479-8A14-4CDE-81CF-7965A414E39F}" type="slidenum">
              <a:rPr lang="en-US"/>
              <a:pPr/>
              <a:t>29</a:t>
            </a:fld>
            <a:endParaRPr lang="en-US"/>
          </a:p>
        </p:txBody>
      </p:sp>
      <p:sp>
        <p:nvSpPr>
          <p:cNvPr id="16386" name="Shape 1"/>
          <p:cNvSpPr>
            <a:spLocks noGrp="1" noRot="1" noChangeAspect="1" noTextEdit="1"/>
          </p:cNvSpPr>
          <p:nvPr>
            <p:ph type="sldImg"/>
          </p:nvPr>
        </p:nvSpPr>
        <p:spPr>
          <a:ln>
            <a:noFill/>
          </a:ln>
        </p:spPr>
      </p:sp>
      <p:sp>
        <p:nvSpPr>
          <p:cNvPr id="16387" name="Shape 2"/>
          <p:cNvSpPr>
            <a:spLocks noGrp="1"/>
          </p:cNvSpPr>
          <p:nvPr>
            <p:ph type="body" idx="1"/>
          </p:nvPr>
        </p:nvSpPr>
        <p:spPr>
          <a:xfrm>
            <a:off x="914400" y="4343401"/>
            <a:ext cx="5029200" cy="228774"/>
          </a:xfrm>
          <a:ln/>
        </p:spPr>
        <p:txBody>
          <a:bodyPr>
            <a:normAutofit fontScale="92500" lnSpcReduction="20000"/>
          </a:bodyPr>
          <a:lstStyle/>
          <a:p>
            <a:pPr>
              <a:spcBef>
                <a:spcPct val="0"/>
              </a:spcBef>
            </a:pPr>
            <a:endParaRPr lang="en-US" dirty="0"/>
          </a:p>
        </p:txBody>
      </p:sp>
      <p:sp>
        <p:nvSpPr>
          <p:cNvPr id="4" name="Shape 3"/>
          <p:cNvSpPr txBox="1">
            <a:spLocks noGrp="1"/>
          </p:cNvSpPr>
          <p:nvPr/>
        </p:nvSpPr>
        <p:spPr bwMode="auto">
          <a:xfrm>
            <a:off x="3886200" y="8686800"/>
            <a:ext cx="2971800" cy="457200"/>
          </a:xfrm>
          <a:prstGeom prst="rect">
            <a:avLst/>
          </a:prstGeom>
          <a:noFill/>
          <a:ln cap="flat" algn="ctr">
            <a:miter lim="800000"/>
            <a:headEnd type="none" w="med" len="med"/>
            <a:tailEnd type="none" w="med" len="med"/>
          </a:ln>
        </p:spPr>
        <p:txBody>
          <a:bodyPr lIns="91435" tIns="45718" rIns="91435" bIns="45718" anchor="b"/>
          <a:lstStyle/>
          <a:p>
            <a:pPr algn="r"/>
            <a:fld id="{1B9A9891-3ABA-450C-9B7E-F338F7036B35}" type="slidenum">
              <a:rPr lang="en-US" sz="1200">
                <a:latin typeface="Arial" charset="0"/>
                <a:ea typeface="ＭＳ Ｐゴシック" pitchFamily="34" charset="-128"/>
              </a:rPr>
              <a:pPr algn="r"/>
              <a:t>29</a:t>
            </a:fld>
            <a:endParaRPr lang="en-US" sz="1200" dirty="0">
              <a:latin typeface="Arial"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2:38 PM</a:t>
            </a:fld>
            <a:endParaRPr lang="en-US"/>
          </a:p>
        </p:txBody>
      </p:sp>
      <p:sp>
        <p:nvSpPr>
          <p:cNvPr id="6" name="Footer Placeholder 5"/>
          <p:cNvSpPr>
            <a:spLocks noGrp="1"/>
          </p:cNvSpPr>
          <p:nvPr>
            <p:ph type="ftr" sz="quarter" idx="12"/>
          </p:nvPr>
        </p:nvSpPr>
        <p:spPr/>
        <p:txBody>
          <a:bodyPr/>
          <a:lstStyle/>
          <a:p>
            <a:r>
              <a:rPr lang="en-US" sz="800" dirty="0" smtClean="0"/>
              <a:t>MICROSOFT CONFIDENTIAL</a:t>
            </a:r>
          </a:p>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76EEE19-8DE8-4B0A-B163-33FEAE4FF81A}" type="slidenum">
              <a:rPr lang="en-US"/>
              <a:pPr/>
              <a:t>31</a:t>
            </a:fld>
            <a:endParaRPr lang="en-US"/>
          </a:p>
        </p:txBody>
      </p:sp>
      <p:sp>
        <p:nvSpPr>
          <p:cNvPr id="19458" name="Shape 1"/>
          <p:cNvSpPr>
            <a:spLocks noGrp="1" noRot="1" noChangeAspect="1" noTextEdit="1"/>
          </p:cNvSpPr>
          <p:nvPr>
            <p:ph type="sldImg"/>
          </p:nvPr>
        </p:nvSpPr>
        <p:spPr>
          <a:ln>
            <a:noFill/>
          </a:ln>
        </p:spPr>
      </p:sp>
      <p:sp>
        <p:nvSpPr>
          <p:cNvPr id="19459" name="Shape 2"/>
          <p:cNvSpPr>
            <a:spLocks noGrp="1"/>
          </p:cNvSpPr>
          <p:nvPr>
            <p:ph type="body" idx="1"/>
          </p:nvPr>
        </p:nvSpPr>
        <p:spPr>
          <a:xfrm>
            <a:off x="914400" y="4343401"/>
            <a:ext cx="5029200" cy="228774"/>
          </a:xfrm>
          <a:ln/>
        </p:spPr>
        <p:txBody>
          <a:bodyPr>
            <a:normAutofit fontScale="92500" lnSpcReduction="20000"/>
          </a:bodyPr>
          <a:lstStyle/>
          <a:p>
            <a:pPr>
              <a:spcBef>
                <a:spcPct val="0"/>
              </a:spcBef>
            </a:pPr>
            <a:endParaRPr lang="en-US" dirty="0">
              <a:latin typeface="Calibri" pitchFamily="34" charset="0"/>
            </a:endParaRPr>
          </a:p>
        </p:txBody>
      </p:sp>
      <p:sp>
        <p:nvSpPr>
          <p:cNvPr id="4" name="Shape 3"/>
          <p:cNvSpPr txBox="1">
            <a:spLocks noGrp="1"/>
          </p:cNvSpPr>
          <p:nvPr/>
        </p:nvSpPr>
        <p:spPr bwMode="auto">
          <a:xfrm>
            <a:off x="3886200" y="8686800"/>
            <a:ext cx="2971800" cy="457200"/>
          </a:xfrm>
          <a:prstGeom prst="rect">
            <a:avLst/>
          </a:prstGeom>
          <a:noFill/>
          <a:ln cap="flat" algn="ctr">
            <a:miter lim="800000"/>
            <a:headEnd type="none" w="med" len="med"/>
            <a:tailEnd type="none" w="med" len="med"/>
          </a:ln>
        </p:spPr>
        <p:txBody>
          <a:bodyPr lIns="91435" tIns="45718" rIns="91435" bIns="45718" anchor="b"/>
          <a:lstStyle/>
          <a:p>
            <a:pPr algn="r"/>
            <a:fld id="{2862C87D-821E-46A4-868E-E96A1B3EA4CF}" type="slidenum">
              <a:rPr lang="en-US" sz="1200">
                <a:latin typeface="Arial" charset="0"/>
                <a:ea typeface="ＭＳ Ｐゴシック" pitchFamily="34" charset="-128"/>
              </a:rPr>
              <a:pPr algn="r"/>
              <a:t>31</a:t>
            </a:fld>
            <a:endParaRPr lang="en-US" sz="1200" dirty="0">
              <a:latin typeface="Arial" charset="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727605" y="1903678"/>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727605" y="4334074"/>
            <a:ext cx="7692761" cy="473207"/>
          </a:xfrm>
          <a:prstGeom prst="rect">
            <a:avLst/>
          </a:prstGeom>
        </p:spPr>
        <p:txBody>
          <a:bodyPr lIns="0" tIns="0" rIns="0" bIns="0" anchor="t"/>
          <a:lstStyle>
            <a:lvl1pPr marL="0" indent="0">
              <a:spcBef>
                <a:spcPct val="0"/>
              </a:spcBef>
              <a:buFont typeface="Wingdings" pitchFamily="2" charset="2"/>
              <a:buNone/>
              <a:defRPr sz="33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randing Layou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5" y="2354792"/>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b="0" cap="none"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727605" y="4340490"/>
            <a:ext cx="7692761" cy="473207"/>
          </a:xfrm>
          <a:prstGeom prst="rect">
            <a:avLst/>
          </a:prstGeom>
        </p:spPr>
        <p:txBody>
          <a:bodyPr lIns="0" tIns="0" rIns="0" bIns="0" anchor="t"/>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a:prstGeom prst="rect">
            <a:avLst/>
          </a:prstGeo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a:prstGeom prst="rect">
            <a:avLst/>
          </a:prstGeo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a:prstGeom prst="rect">
            <a:avLst/>
          </a:prstGeo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lum/>
          </a:blip>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69" r:id="rId12"/>
    <p:sldLayoutId id="2147483670" r:id="rId13"/>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5000" b="0" cap="none"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6"/>
        </a:buBlip>
        <a:defRPr sz="3300">
          <a:solidFill>
            <a:schemeClr val="tx1"/>
          </a:solidFill>
          <a:effectLst>
            <a:outerShdw blurRad="38100" dist="38100" dir="2700000" algn="tl">
              <a:srgbClr val="000000">
                <a:alpha val="43137"/>
              </a:srgbClr>
            </a:outerShdw>
          </a:effectLst>
          <a:latin typeface="+mn-lt"/>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7"/>
        </a:buBlip>
        <a:defRPr sz="3000">
          <a:solidFill>
            <a:schemeClr val="tx1"/>
          </a:solidFill>
          <a:effectLst>
            <a:outerShdw blurRad="38100" dist="38100" dir="2700000" algn="tl">
              <a:srgbClr val="000000">
                <a:alpha val="43137"/>
              </a:srgbClr>
            </a:outerShdw>
          </a:effectLst>
          <a:latin typeface="+mn-lt"/>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7"/>
        </a:buBlip>
        <a:defRPr sz="2700">
          <a:solidFill>
            <a:schemeClr val="tx1"/>
          </a:solidFill>
          <a:effectLst>
            <a:outerShdw blurRad="38100" dist="38100" dir="2700000" algn="tl">
              <a:srgbClr val="000000">
                <a:alpha val="43137"/>
              </a:srgbClr>
            </a:outerShdw>
          </a:effectLst>
          <a:latin typeface="+mn-lt"/>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7"/>
        </a:buBlip>
        <a:defRPr sz="2300">
          <a:solidFill>
            <a:schemeClr val="tx1"/>
          </a:solidFill>
          <a:effectLst>
            <a:outerShdw blurRad="38100" dist="38100" dir="2700000" algn="tl">
              <a:srgbClr val="000000">
                <a:alpha val="43137"/>
              </a:srgbClr>
            </a:outerShdw>
          </a:effectLst>
          <a:latin typeface="+mn-lt"/>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7"/>
        </a:buBlip>
        <a:defRPr sz="2300">
          <a:solidFill>
            <a:schemeClr val="tx1"/>
          </a:solidFill>
          <a:effectLst>
            <a:outerShdw blurRad="38100" dist="38100" dir="2700000" algn="tl">
              <a:srgbClr val="000000">
                <a:alpha val="43137"/>
              </a:srgbClr>
            </a:outerShdw>
          </a:effectLst>
          <a:latin typeface="+mn-lt"/>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8" Type="http://schemas.openxmlformats.org/officeDocument/2006/relationships/hyperlink" Target="mailto:bdeinfo@microsoft.com" TargetMode="External"/><Relationship Id="rId3" Type="http://schemas.openxmlformats.org/officeDocument/2006/relationships/hyperlink" Target="http://www.microsoft.com/windows/products/windowsvista/features/details/bitlocker.mspx" TargetMode="External"/><Relationship Id="rId7" Type="http://schemas.openxmlformats.org/officeDocument/2006/relationships/hyperlink" Target="http://www.microsoft.com/downloads/details.aspx?FamilyID=3A207915-DFC3-4579-90CD-86AC666F61D4&amp;displaylang=en" TargetMode="External"/><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hyperlink" Target="http://support.microsoft.com/kb/930063" TargetMode="External"/><Relationship Id="rId5" Type="http://schemas.openxmlformats.org/officeDocument/2006/relationships/hyperlink" Target="http://technet.microsoft.com/en-us/windowsvista/aa906017.aspx" TargetMode="External"/><Relationship Id="rId4" Type="http://schemas.openxmlformats.org/officeDocument/2006/relationships/hyperlink" Target="http://technet.microsoft.com/en-us/windowsvista/aa905065.aspx"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606" y="1903678"/>
            <a:ext cx="8035394" cy="1329595"/>
          </a:xfrm>
        </p:spPr>
        <p:txBody>
          <a:bodyPr/>
          <a:lstStyle/>
          <a:p>
            <a:r>
              <a:rPr sz="4800" smtClean="0"/>
              <a:t>BitLocker™ Drive Encryption </a:t>
            </a:r>
            <a:br>
              <a:rPr sz="4800" smtClean="0"/>
            </a:br>
            <a:r>
              <a:rPr sz="4800" smtClean="0"/>
              <a:t>In The Enterprise</a:t>
            </a:r>
            <a:endParaRPr lang="en-US" sz="4800" dirty="0"/>
          </a:p>
        </p:txBody>
      </p:sp>
      <p:sp>
        <p:nvSpPr>
          <p:cNvPr id="3" name="Subtitle 2"/>
          <p:cNvSpPr>
            <a:spLocks noGrp="1"/>
          </p:cNvSpPr>
          <p:nvPr>
            <p:ph type="subTitle" idx="1"/>
          </p:nvPr>
        </p:nvSpPr>
        <p:spPr>
          <a:xfrm>
            <a:off x="727606" y="4334075"/>
            <a:ext cx="7692761" cy="1371145"/>
          </a:xfrm>
        </p:spPr>
        <p:txBody>
          <a:bodyPr/>
          <a:lstStyle/>
          <a:p>
            <a:r>
              <a:rPr lang="en-US" dirty="0" smtClean="0"/>
              <a:t>Tony Ureche</a:t>
            </a:r>
          </a:p>
          <a:p>
            <a:r>
              <a:rPr lang="en-US" dirty="0" smtClean="0"/>
              <a:t>Program Manager</a:t>
            </a:r>
          </a:p>
          <a:p>
            <a:r>
              <a:rPr lang="en-US" dirty="0" smtClean="0"/>
              <a:t>Microsoft Corporation</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Data Volumes</a:t>
            </a:r>
            <a:endParaRPr lang="en-US" dirty="0"/>
          </a:p>
        </p:txBody>
      </p:sp>
      <p:sp>
        <p:nvSpPr>
          <p:cNvPr id="3" name="Text Placeholder 2"/>
          <p:cNvSpPr>
            <a:spLocks noGrp="1"/>
          </p:cNvSpPr>
          <p:nvPr>
            <p:ph type="body" idx="1"/>
          </p:nvPr>
        </p:nvSpPr>
        <p:spPr>
          <a:xfrm>
            <a:off x="381000" y="1416178"/>
            <a:ext cx="8382000" cy="5213222"/>
          </a:xfrm>
        </p:spPr>
        <p:txBody>
          <a:bodyPr/>
          <a:lstStyle/>
          <a:p>
            <a:pPr>
              <a:spcBef>
                <a:spcPts val="500"/>
              </a:spcBef>
            </a:pPr>
            <a:r>
              <a:rPr lang="en-US" sz="2800" dirty="0" smtClean="0"/>
              <a:t>Any volume that does not contain the currently-running Operating System (OS)</a:t>
            </a:r>
          </a:p>
          <a:p>
            <a:pPr lvl="1">
              <a:spcBef>
                <a:spcPts val="500"/>
              </a:spcBef>
            </a:pPr>
            <a:r>
              <a:rPr lang="en-US" sz="2400" dirty="0" smtClean="0"/>
              <a:t>Any number of Data Volumes can be protected</a:t>
            </a:r>
          </a:p>
          <a:p>
            <a:pPr>
              <a:spcBef>
                <a:spcPts val="500"/>
              </a:spcBef>
            </a:pPr>
            <a:r>
              <a:rPr lang="en-US" sz="2800" dirty="0" smtClean="0"/>
              <a:t>Requires </a:t>
            </a:r>
            <a:r>
              <a:rPr lang="en-US" sz="2800" dirty="0" err="1" smtClean="0"/>
              <a:t>BitLocker</a:t>
            </a:r>
            <a:r>
              <a:rPr lang="en-US" sz="2800" dirty="0" smtClean="0"/>
              <a:t> to be enabled on the OS Volume</a:t>
            </a:r>
          </a:p>
          <a:p>
            <a:pPr lvl="1">
              <a:spcBef>
                <a:spcPts val="500"/>
              </a:spcBef>
            </a:pPr>
            <a:r>
              <a:rPr lang="en-US" sz="2400" dirty="0" smtClean="0"/>
              <a:t>Turning off </a:t>
            </a:r>
            <a:r>
              <a:rPr lang="en-US" sz="2400" dirty="0" err="1" smtClean="0"/>
              <a:t>BitLocker</a:t>
            </a:r>
            <a:r>
              <a:rPr lang="en-US" sz="2400" dirty="0" smtClean="0"/>
              <a:t> on the OS Volume requires turning off </a:t>
            </a:r>
            <a:r>
              <a:rPr lang="en-US" sz="2400" dirty="0" err="1" smtClean="0"/>
              <a:t>BitLocker</a:t>
            </a:r>
            <a:r>
              <a:rPr lang="en-US" sz="2400" dirty="0" smtClean="0"/>
              <a:t> on all data volumes</a:t>
            </a:r>
          </a:p>
          <a:p>
            <a:pPr>
              <a:spcBef>
                <a:spcPts val="500"/>
              </a:spcBef>
            </a:pPr>
            <a:r>
              <a:rPr lang="en-US" sz="2800" dirty="0" smtClean="0"/>
              <a:t>Creates an “auto-unlock key” and a Recovery Password </a:t>
            </a:r>
          </a:p>
          <a:p>
            <a:pPr lvl="1">
              <a:spcBef>
                <a:spcPts val="500"/>
              </a:spcBef>
            </a:pPr>
            <a:r>
              <a:rPr lang="en-US" sz="2400" dirty="0" smtClean="0"/>
              <a:t>AUK is stored encrypted on the OS Volume</a:t>
            </a:r>
          </a:p>
          <a:p>
            <a:pPr lvl="1">
              <a:spcBef>
                <a:spcPts val="500"/>
              </a:spcBef>
            </a:pPr>
            <a:r>
              <a:rPr lang="en-US" sz="2400" dirty="0" smtClean="0"/>
              <a:t>RP can be backed-up in AD</a:t>
            </a:r>
          </a:p>
          <a:p>
            <a:pPr>
              <a:spcBef>
                <a:spcPts val="500"/>
              </a:spcBef>
            </a:pPr>
            <a:r>
              <a:rPr lang="en-US" sz="2800" dirty="0" smtClean="0"/>
              <a:t>Foreign volumes can be turned into auto-unlocking data volumes</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605" y="1903678"/>
            <a:ext cx="7692761" cy="1758943"/>
          </a:xfrm>
        </p:spPr>
        <p:txBody>
          <a:bodyPr/>
          <a:lstStyle/>
          <a:p>
            <a:r>
              <a:rPr lang="en-US" dirty="0" smtClean="0"/>
              <a:t>Deployment Planning</a:t>
            </a:r>
            <a:br>
              <a:rPr lang="en-US" dirty="0" smtClean="0"/>
            </a:br>
            <a:r>
              <a:rPr lang="en-US" sz="3600" dirty="0" smtClean="0">
                <a:solidFill>
                  <a:schemeClr val="accent1"/>
                </a:solidFill>
              </a:rPr>
              <a:t>What IT </a:t>
            </a:r>
            <a:r>
              <a:rPr lang="en-US" sz="3600" dirty="0" err="1" smtClean="0">
                <a:solidFill>
                  <a:schemeClr val="accent1"/>
                </a:solidFill>
              </a:rPr>
              <a:t>admins</a:t>
            </a:r>
            <a:r>
              <a:rPr lang="en-US" sz="3600" dirty="0" smtClean="0">
                <a:solidFill>
                  <a:schemeClr val="accent1"/>
                </a:solidFill>
              </a:rPr>
              <a:t> need to do and how OEMs can help</a:t>
            </a:r>
            <a:endParaRPr lang="en-US" dirty="0">
              <a:solidFill>
                <a:schemeClr val="accent1"/>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 The Environment</a:t>
            </a:r>
            <a:endParaRPr lang="en-US" dirty="0"/>
          </a:p>
        </p:txBody>
      </p:sp>
      <p:sp>
        <p:nvSpPr>
          <p:cNvPr id="3" name="Text Placeholder 2"/>
          <p:cNvSpPr>
            <a:spLocks noGrp="1"/>
          </p:cNvSpPr>
          <p:nvPr>
            <p:ph type="body" idx="1"/>
          </p:nvPr>
        </p:nvSpPr>
        <p:spPr>
          <a:xfrm>
            <a:off x="382588" y="1414464"/>
            <a:ext cx="8761412" cy="3655360"/>
          </a:xfrm>
        </p:spPr>
        <p:txBody>
          <a:bodyPr/>
          <a:lstStyle/>
          <a:p>
            <a:r>
              <a:rPr lang="en-US" dirty="0" smtClean="0"/>
              <a:t>Conduct an informal audit focusing on</a:t>
            </a:r>
          </a:p>
          <a:p>
            <a:pPr lvl="1"/>
            <a:r>
              <a:rPr lang="en-US" dirty="0" smtClean="0"/>
              <a:t>Current / Future Hardware Platform Considerations</a:t>
            </a:r>
          </a:p>
          <a:p>
            <a:pPr lvl="1"/>
            <a:r>
              <a:rPr lang="en-US" dirty="0" smtClean="0"/>
              <a:t>Current Security Policies</a:t>
            </a:r>
          </a:p>
          <a:p>
            <a:pPr lvl="1"/>
            <a:r>
              <a:rPr lang="en-US" dirty="0" smtClean="0"/>
              <a:t>Current IT Department Structure</a:t>
            </a:r>
          </a:p>
          <a:p>
            <a:pPr lvl="1"/>
            <a:r>
              <a:rPr lang="en-US" dirty="0" smtClean="0"/>
              <a:t>Current System Build Processes</a:t>
            </a:r>
          </a:p>
          <a:p>
            <a:pPr lvl="1"/>
            <a:r>
              <a:rPr lang="en-US" dirty="0" smtClean="0"/>
              <a:t>Impact on Current Systems Management Tools</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761412" cy="664797"/>
          </a:xfrm>
        </p:spPr>
        <p:txBody>
          <a:bodyPr/>
          <a:lstStyle/>
          <a:p>
            <a:r>
              <a:rPr lang="en-US" sz="4800" smtClean="0"/>
              <a:t>Evaluate Enterprise Requirements</a:t>
            </a:r>
            <a:endParaRPr lang="en-US" sz="4800" dirty="0"/>
          </a:p>
        </p:txBody>
      </p:sp>
      <p:sp>
        <p:nvSpPr>
          <p:cNvPr id="3" name="Text Placeholder 2"/>
          <p:cNvSpPr>
            <a:spLocks noGrp="1"/>
          </p:cNvSpPr>
          <p:nvPr>
            <p:ph type="body" idx="1"/>
          </p:nvPr>
        </p:nvSpPr>
        <p:spPr>
          <a:xfrm>
            <a:off x="382588" y="1414464"/>
            <a:ext cx="8380412" cy="5289653"/>
          </a:xfrm>
        </p:spPr>
        <p:txBody>
          <a:bodyPr/>
          <a:lstStyle/>
          <a:p>
            <a:r>
              <a:rPr lang="en-US" sz="2000" dirty="0" smtClean="0"/>
              <a:t>Evaluate </a:t>
            </a:r>
            <a:r>
              <a:rPr lang="en-US" sz="2000" dirty="0" err="1" smtClean="0"/>
              <a:t>BitLocker</a:t>
            </a:r>
            <a:r>
              <a:rPr lang="en-US" sz="2000" dirty="0" smtClean="0"/>
              <a:t> Authentication Modes</a:t>
            </a:r>
          </a:p>
          <a:p>
            <a:pPr lvl="2"/>
            <a:r>
              <a:rPr lang="en-US" sz="1600" dirty="0" smtClean="0"/>
              <a:t>Computers without TPM 1.2? Multifactor auth?</a:t>
            </a:r>
          </a:p>
          <a:p>
            <a:pPr lvl="2"/>
            <a:r>
              <a:rPr lang="en-US" sz="1600" dirty="0" smtClean="0"/>
              <a:t>Any areas of the org need a baseline versus a more secure level of data protection?</a:t>
            </a:r>
          </a:p>
          <a:p>
            <a:r>
              <a:rPr lang="en-US" sz="2000" dirty="0" smtClean="0"/>
              <a:t>Define Recovery Password and Key Management Policies</a:t>
            </a:r>
          </a:p>
          <a:p>
            <a:pPr lvl="2"/>
            <a:r>
              <a:rPr lang="en-US" sz="1600" dirty="0" smtClean="0"/>
              <a:t>E.g. Always require backup of recovery passwords to AD</a:t>
            </a:r>
          </a:p>
          <a:p>
            <a:pPr lvl="2"/>
            <a:r>
              <a:rPr lang="en-US" sz="1600" dirty="0" smtClean="0"/>
              <a:t>FIPS?</a:t>
            </a:r>
          </a:p>
          <a:p>
            <a:r>
              <a:rPr lang="en-US" sz="2000" dirty="0" smtClean="0"/>
              <a:t>Define Hardware Implementation Standards</a:t>
            </a:r>
          </a:p>
          <a:p>
            <a:pPr lvl="2"/>
            <a:r>
              <a:rPr lang="en-US" sz="1600" dirty="0" smtClean="0"/>
              <a:t>TPM </a:t>
            </a:r>
            <a:r>
              <a:rPr lang="en-US" sz="1600" dirty="0" err="1" smtClean="0"/>
              <a:t>vs</a:t>
            </a:r>
            <a:r>
              <a:rPr lang="en-US" sz="1600" dirty="0" smtClean="0"/>
              <a:t> non-TPM </a:t>
            </a:r>
            <a:r>
              <a:rPr lang="en-US" sz="1600" dirty="0" err="1" smtClean="0"/>
              <a:t>configs</a:t>
            </a:r>
            <a:r>
              <a:rPr lang="en-US" sz="1600" dirty="0" smtClean="0"/>
              <a:t> (USB device service life, etc)</a:t>
            </a:r>
          </a:p>
          <a:p>
            <a:pPr lvl="2"/>
            <a:r>
              <a:rPr lang="en-US" sz="1600" dirty="0" smtClean="0">
                <a:solidFill>
                  <a:schemeClr val="accent6"/>
                </a:solidFill>
              </a:rPr>
              <a:t>OEM-specific requirements: tools provided for TPM management automation, </a:t>
            </a:r>
            <a:br>
              <a:rPr lang="en-US" sz="1600" dirty="0" smtClean="0">
                <a:solidFill>
                  <a:schemeClr val="accent6"/>
                </a:solidFill>
              </a:rPr>
            </a:br>
            <a:r>
              <a:rPr lang="en-US" sz="1600" dirty="0" smtClean="0">
                <a:solidFill>
                  <a:schemeClr val="accent6"/>
                </a:solidFill>
              </a:rPr>
              <a:t>EK-Credential generation, boot order, TPM enabled/disabled in BIOS, etc</a:t>
            </a:r>
          </a:p>
          <a:p>
            <a:r>
              <a:rPr lang="en-US" sz="2000" dirty="0" smtClean="0"/>
              <a:t>Define Support Processes</a:t>
            </a:r>
          </a:p>
          <a:p>
            <a:pPr lvl="2"/>
            <a:r>
              <a:rPr lang="en-US" sz="1600" dirty="0" smtClean="0"/>
              <a:t>Document what recovery material is created by </a:t>
            </a:r>
            <a:r>
              <a:rPr lang="en-US" sz="1600" dirty="0" err="1" smtClean="0"/>
              <a:t>BitLocker</a:t>
            </a:r>
            <a:r>
              <a:rPr lang="en-US" sz="1600" dirty="0" smtClean="0"/>
              <a:t> and where it is stored</a:t>
            </a:r>
          </a:p>
          <a:p>
            <a:pPr lvl="2"/>
            <a:r>
              <a:rPr lang="en-US" sz="1600" dirty="0" smtClean="0"/>
              <a:t>Determine who in the organization will have access to </a:t>
            </a:r>
            <a:r>
              <a:rPr lang="en-US" sz="1600" dirty="0" err="1" smtClean="0"/>
              <a:t>BitLocker</a:t>
            </a:r>
            <a:r>
              <a:rPr lang="en-US" sz="1600" dirty="0" smtClean="0"/>
              <a:t> recovery material</a:t>
            </a:r>
          </a:p>
          <a:p>
            <a:pPr lvl="2"/>
            <a:r>
              <a:rPr lang="en-US" sz="1600" dirty="0" smtClean="0"/>
              <a:t>Develop processes for remote and local recovery</a:t>
            </a:r>
          </a:p>
          <a:p>
            <a:pPr lvl="2"/>
            <a:r>
              <a:rPr lang="en-US" sz="1600" dirty="0" smtClean="0"/>
              <a:t>Computer Retirement Process</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A Hardware Strategy</a:t>
            </a:r>
          </a:p>
        </p:txBody>
      </p:sp>
      <p:sp>
        <p:nvSpPr>
          <p:cNvPr id="3" name="Text Placeholder 2"/>
          <p:cNvSpPr>
            <a:spLocks noGrp="1"/>
          </p:cNvSpPr>
          <p:nvPr>
            <p:ph type="body" idx="1"/>
          </p:nvPr>
        </p:nvSpPr>
        <p:spPr>
          <a:xfrm>
            <a:off x="382588" y="1414464"/>
            <a:ext cx="8380412" cy="5849294"/>
          </a:xfrm>
        </p:spPr>
        <p:txBody>
          <a:bodyPr/>
          <a:lstStyle/>
          <a:p>
            <a:r>
              <a:rPr lang="en-US" dirty="0" smtClean="0"/>
              <a:t>Determine what platforms will use a TPM</a:t>
            </a:r>
          </a:p>
          <a:p>
            <a:pPr lvl="1"/>
            <a:r>
              <a:rPr lang="en-US" dirty="0" smtClean="0"/>
              <a:t>Will platforms without TPM devices be used?</a:t>
            </a:r>
          </a:p>
          <a:p>
            <a:r>
              <a:rPr lang="en-US" dirty="0" smtClean="0"/>
              <a:t>Ensure TPMs can me easily deployed</a:t>
            </a:r>
          </a:p>
          <a:p>
            <a:pPr lvl="1"/>
            <a:r>
              <a:rPr lang="en-US" dirty="0" smtClean="0"/>
              <a:t>What is the OEM default shipping state of the TPM?</a:t>
            </a:r>
          </a:p>
          <a:p>
            <a:pPr lvl="1"/>
            <a:r>
              <a:rPr lang="en-US" dirty="0" smtClean="0"/>
              <a:t>Does the OEM require a BIOS password to use TPM?</a:t>
            </a:r>
          </a:p>
          <a:p>
            <a:pPr lvl="1"/>
            <a:r>
              <a:rPr lang="en-US" dirty="0" smtClean="0"/>
              <a:t>Where is the Endorsement Key generated?</a:t>
            </a:r>
          </a:p>
          <a:p>
            <a:r>
              <a:rPr lang="en-US" dirty="0" smtClean="0"/>
              <a:t>Ensure hardware has the correct BIOS</a:t>
            </a:r>
          </a:p>
          <a:p>
            <a:pPr lvl="2"/>
            <a:r>
              <a:rPr lang="en-US" dirty="0" smtClean="0"/>
              <a:t>UEFI is good!</a:t>
            </a:r>
          </a:p>
          <a:p>
            <a:endParaRPr lang="en-US" dirty="0" smtClean="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A Recovery Strategy</a:t>
            </a:r>
          </a:p>
        </p:txBody>
      </p:sp>
      <p:sp>
        <p:nvSpPr>
          <p:cNvPr id="3" name="Text Placeholder 2"/>
          <p:cNvSpPr>
            <a:spLocks noGrp="1"/>
          </p:cNvSpPr>
          <p:nvPr>
            <p:ph type="body" idx="1"/>
          </p:nvPr>
        </p:nvSpPr>
        <p:spPr>
          <a:xfrm>
            <a:off x="382588" y="1414464"/>
            <a:ext cx="8761412" cy="5618461"/>
          </a:xfrm>
        </p:spPr>
        <p:txBody>
          <a:bodyPr/>
          <a:lstStyle/>
          <a:p>
            <a:pPr>
              <a:spcBef>
                <a:spcPts val="500"/>
              </a:spcBef>
            </a:pPr>
            <a:r>
              <a:rPr lang="en-US" sz="3200" dirty="0" smtClean="0"/>
              <a:t>Define the process end-users will follow when recovery of a </a:t>
            </a:r>
            <a:r>
              <a:rPr lang="en-US" sz="3200" dirty="0" err="1" smtClean="0"/>
              <a:t>BitLocker</a:t>
            </a:r>
            <a:r>
              <a:rPr lang="en-US" sz="3200" dirty="0" smtClean="0"/>
              <a:t> system is needed</a:t>
            </a:r>
          </a:p>
          <a:p>
            <a:pPr>
              <a:spcBef>
                <a:spcPts val="500"/>
              </a:spcBef>
            </a:pPr>
            <a:r>
              <a:rPr lang="en-US" sz="3200" dirty="0" smtClean="0"/>
              <a:t>Anticipate the recovery scenarios</a:t>
            </a:r>
          </a:p>
          <a:p>
            <a:pPr lvl="1">
              <a:spcBef>
                <a:spcPts val="500"/>
              </a:spcBef>
            </a:pPr>
            <a:r>
              <a:rPr lang="en-US" sz="2800" dirty="0" smtClean="0"/>
              <a:t>How to handle lost or forgotten Key Protectors?</a:t>
            </a:r>
          </a:p>
          <a:p>
            <a:pPr lvl="2">
              <a:spcBef>
                <a:spcPts val="500"/>
              </a:spcBef>
            </a:pPr>
            <a:r>
              <a:rPr lang="en-US" sz="2400" dirty="0" smtClean="0"/>
              <a:t>Reset PIN, Lost startup key</a:t>
            </a:r>
          </a:p>
          <a:p>
            <a:pPr lvl="1">
              <a:spcBef>
                <a:spcPts val="500"/>
              </a:spcBef>
            </a:pPr>
            <a:r>
              <a:rPr lang="en-US" sz="2800" dirty="0" smtClean="0"/>
              <a:t>How are disk drive failures recovered?</a:t>
            </a:r>
          </a:p>
          <a:p>
            <a:pPr lvl="1">
              <a:spcBef>
                <a:spcPts val="500"/>
              </a:spcBef>
            </a:pPr>
            <a:r>
              <a:rPr lang="en-US" sz="2800" dirty="0" smtClean="0"/>
              <a:t>How are TPM hardware failures treated?</a:t>
            </a:r>
          </a:p>
          <a:p>
            <a:pPr lvl="1">
              <a:spcBef>
                <a:spcPts val="500"/>
              </a:spcBef>
            </a:pPr>
            <a:r>
              <a:rPr lang="en-US" sz="2800" dirty="0" smtClean="0"/>
              <a:t>Recover from core files or pre-OS file (BIOS upgrade, etc…) updates which are not planned</a:t>
            </a:r>
          </a:p>
          <a:p>
            <a:pPr lvl="1">
              <a:spcBef>
                <a:spcPts val="500"/>
              </a:spcBef>
            </a:pPr>
            <a:r>
              <a:rPr lang="en-US" sz="2800" dirty="0" smtClean="0"/>
              <a:t>Recovering and diagnosing a deliberate attack</a:t>
            </a:r>
          </a:p>
          <a:p>
            <a:pPr lvl="2">
              <a:spcBef>
                <a:spcPts val="500"/>
              </a:spcBef>
            </a:pPr>
            <a:r>
              <a:rPr lang="en-US" sz="2400" dirty="0" smtClean="0"/>
              <a:t>Modified or missing pre-OS files (Hacked BIOS, </a:t>
            </a:r>
            <a:br>
              <a:rPr lang="en-US" sz="2400" dirty="0" smtClean="0"/>
            </a:br>
            <a:r>
              <a:rPr lang="en-US" sz="2400" dirty="0" smtClean="0"/>
              <a:t>MBR, etc…)</a:t>
            </a:r>
          </a:p>
          <a:p>
            <a:pPr lvl="1">
              <a:spcBef>
                <a:spcPts val="500"/>
              </a:spcBef>
            </a:pPr>
            <a:endParaRPr lang="en-US" sz="280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Recovery Key Points</a:t>
            </a:r>
          </a:p>
        </p:txBody>
      </p:sp>
      <p:sp>
        <p:nvSpPr>
          <p:cNvPr id="3" name="Text Placeholder 2"/>
          <p:cNvSpPr>
            <a:spLocks noGrp="1"/>
          </p:cNvSpPr>
          <p:nvPr>
            <p:ph type="body" idx="1"/>
          </p:nvPr>
        </p:nvSpPr>
        <p:spPr>
          <a:xfrm>
            <a:off x="382588" y="1414464"/>
            <a:ext cx="8380412" cy="5830314"/>
          </a:xfrm>
        </p:spPr>
        <p:txBody>
          <a:bodyPr/>
          <a:lstStyle/>
          <a:p>
            <a:r>
              <a:rPr lang="en-US" sz="2800" dirty="0" smtClean="0"/>
              <a:t>Recovery Keys:  Store the USB drives securely</a:t>
            </a:r>
          </a:p>
          <a:p>
            <a:r>
              <a:rPr lang="en-US" sz="2800" dirty="0" smtClean="0"/>
              <a:t>Recovery Passwords:  Store in AD</a:t>
            </a:r>
          </a:p>
          <a:p>
            <a:pPr lvl="2"/>
            <a:r>
              <a:rPr lang="en-US" sz="2000" dirty="0" smtClean="0"/>
              <a:t>Computer Name, Drive Label, or Password ID to retrieve pass</a:t>
            </a:r>
          </a:p>
          <a:p>
            <a:r>
              <a:rPr lang="en-US" sz="2800" dirty="0" smtClean="0">
                <a:solidFill>
                  <a:schemeClr val="accent6"/>
                </a:solidFill>
              </a:rPr>
              <a:t>Only </a:t>
            </a:r>
            <a:r>
              <a:rPr lang="en-US" sz="2800" dirty="0" smtClean="0"/>
              <a:t>recovery passwords are escrowed to AD </a:t>
            </a:r>
          </a:p>
          <a:p>
            <a:pPr lvl="2"/>
            <a:r>
              <a:rPr lang="en-US" sz="2000" dirty="0" smtClean="0">
                <a:solidFill>
                  <a:schemeClr val="accent6"/>
                </a:solidFill>
              </a:rPr>
              <a:t>NOT</a:t>
            </a:r>
            <a:r>
              <a:rPr lang="en-US" sz="2000" dirty="0" smtClean="0"/>
              <a:t> recovery keys</a:t>
            </a:r>
          </a:p>
          <a:p>
            <a:r>
              <a:rPr lang="en-US" sz="2800" dirty="0" smtClean="0"/>
              <a:t>Escrow is only done upon creation </a:t>
            </a:r>
          </a:p>
          <a:p>
            <a:pPr lvl="2"/>
            <a:r>
              <a:rPr lang="en-US" sz="2000" dirty="0" smtClean="0"/>
              <a:t>Cannot be re-escrowed, BUT</a:t>
            </a:r>
          </a:p>
          <a:p>
            <a:pPr lvl="2"/>
            <a:r>
              <a:rPr lang="en-US" sz="2000" dirty="0" smtClean="0"/>
              <a:t>Managing recovery passwords and keys can be done using WMI</a:t>
            </a:r>
          </a:p>
          <a:p>
            <a:r>
              <a:rPr lang="en-US" sz="2800" dirty="0" smtClean="0"/>
              <a:t>Only domain </a:t>
            </a:r>
            <a:r>
              <a:rPr lang="en-US" sz="2800" dirty="0" err="1" smtClean="0"/>
              <a:t>admins</a:t>
            </a:r>
            <a:r>
              <a:rPr lang="en-US" sz="2800" dirty="0" smtClean="0"/>
              <a:t> can view recovery objects </a:t>
            </a:r>
          </a:p>
          <a:p>
            <a:pPr lvl="2"/>
            <a:r>
              <a:rPr lang="en-US" sz="2000" dirty="0" smtClean="0"/>
              <a:t>Can delegate the permissions</a:t>
            </a:r>
          </a:p>
          <a:p>
            <a:endParaRPr lang="en-US" sz="2800" dirty="0" smtClean="0"/>
          </a:p>
          <a:p>
            <a:endParaRPr lang="en-US" sz="2800"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WinRE</a:t>
            </a:r>
            <a:endParaRPr lang="en-US" dirty="0"/>
          </a:p>
        </p:txBody>
      </p:sp>
      <p:sp>
        <p:nvSpPr>
          <p:cNvPr id="3" name="Text Placeholder 2"/>
          <p:cNvSpPr>
            <a:spLocks noGrp="1"/>
          </p:cNvSpPr>
          <p:nvPr>
            <p:ph type="body" idx="1"/>
          </p:nvPr>
        </p:nvSpPr>
        <p:spPr>
          <a:xfrm>
            <a:off x="382588" y="1414464"/>
            <a:ext cx="8380412" cy="6223242"/>
          </a:xfrm>
        </p:spPr>
        <p:txBody>
          <a:bodyPr/>
          <a:lstStyle/>
          <a:p>
            <a:pPr>
              <a:spcBef>
                <a:spcPts val="600"/>
              </a:spcBef>
            </a:pPr>
            <a:r>
              <a:rPr lang="en-US" sz="3200" dirty="0" smtClean="0"/>
              <a:t>Set of tools for troubleshooting startup problems</a:t>
            </a:r>
          </a:p>
          <a:p>
            <a:pPr>
              <a:spcBef>
                <a:spcPts val="600"/>
              </a:spcBef>
            </a:pPr>
            <a:r>
              <a:rPr lang="en-US" sz="3200" dirty="0" smtClean="0"/>
              <a:t>Contains the necessary drivers and tools to unlock a BDE-protected volume</a:t>
            </a:r>
          </a:p>
          <a:p>
            <a:pPr>
              <a:spcBef>
                <a:spcPts val="600"/>
              </a:spcBef>
            </a:pPr>
            <a:r>
              <a:rPr lang="en-US" sz="3200" dirty="0" err="1" smtClean="0"/>
              <a:t>WinRE</a:t>
            </a:r>
            <a:r>
              <a:rPr lang="en-US" sz="3200" dirty="0" smtClean="0"/>
              <a:t> boot image needs to reside on a non-encrypted volume, usually type 0x27</a:t>
            </a:r>
          </a:p>
          <a:p>
            <a:pPr>
              <a:spcBef>
                <a:spcPts val="600"/>
              </a:spcBef>
            </a:pPr>
            <a:r>
              <a:rPr lang="en-US" sz="3200" dirty="0" smtClean="0"/>
              <a:t>If </a:t>
            </a:r>
            <a:r>
              <a:rPr lang="en-US" sz="3200" dirty="0" err="1" smtClean="0"/>
              <a:t>WinRE</a:t>
            </a:r>
            <a:r>
              <a:rPr lang="en-US" sz="3200" dirty="0" smtClean="0"/>
              <a:t> shares same partition with the System Volume it must be type 0x7</a:t>
            </a:r>
          </a:p>
          <a:p>
            <a:pPr>
              <a:spcBef>
                <a:spcPts val="600"/>
              </a:spcBef>
            </a:pPr>
            <a:r>
              <a:rPr lang="en-US" sz="3200" dirty="0" smtClean="0"/>
              <a:t>In </a:t>
            </a:r>
            <a:r>
              <a:rPr lang="en-US" sz="3200" dirty="0" err="1" smtClean="0"/>
              <a:t>WinRE</a:t>
            </a:r>
            <a:r>
              <a:rPr lang="en-US" sz="3200" dirty="0" smtClean="0"/>
              <a:t> environment, user will be prompted for recovery credential on a </a:t>
            </a:r>
            <a:r>
              <a:rPr lang="en-US" sz="3200" dirty="0" err="1" smtClean="0"/>
              <a:t>BitLocker</a:t>
            </a:r>
            <a:r>
              <a:rPr lang="en-US" sz="3200" dirty="0" smtClean="0"/>
              <a:t>-enabled machine</a:t>
            </a:r>
          </a:p>
          <a:p>
            <a:pPr>
              <a:spcBef>
                <a:spcPts val="600"/>
              </a:spcBef>
            </a:pPr>
            <a:endParaRPr lang="en-US" sz="3200" dirty="0" smtClean="0"/>
          </a:p>
          <a:p>
            <a:pPr>
              <a:spcBef>
                <a:spcPts val="600"/>
              </a:spcBef>
            </a:pPr>
            <a:endParaRPr lang="en-US" sz="3200" dirty="0" smtClean="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Disk Configuration</a:t>
            </a:r>
            <a:endParaRPr lang="en-US"/>
          </a:p>
        </p:txBody>
      </p:sp>
      <p:sp>
        <p:nvSpPr>
          <p:cNvPr id="26627" name="Rectangle 3"/>
          <p:cNvSpPr>
            <a:spLocks noGrp="1" noChangeArrowheads="1"/>
          </p:cNvSpPr>
          <p:nvPr>
            <p:ph type="body" idx="1"/>
          </p:nvPr>
        </p:nvSpPr>
        <p:spPr>
          <a:xfrm>
            <a:off x="382588" y="1414464"/>
            <a:ext cx="8380412" cy="4122667"/>
          </a:xfrm>
        </p:spPr>
        <p:txBody>
          <a:bodyPr/>
          <a:lstStyle/>
          <a:p>
            <a:r>
              <a:rPr lang="en-US" dirty="0" smtClean="0"/>
              <a:t>Possible partitioning layout for OEMs</a:t>
            </a:r>
          </a:p>
          <a:p>
            <a:endParaRPr lang="en-US" dirty="0" smtClean="0"/>
          </a:p>
          <a:p>
            <a:endParaRPr lang="en-US" dirty="0" smtClean="0"/>
          </a:p>
          <a:p>
            <a:endParaRPr lang="en-US" dirty="0" smtClean="0"/>
          </a:p>
          <a:p>
            <a:endParaRPr lang="en-US" dirty="0" smtClean="0"/>
          </a:p>
          <a:p>
            <a:endParaRPr lang="en-US" dirty="0" smtClean="0"/>
          </a:p>
          <a:p>
            <a:endParaRPr lang="en-US" dirty="0"/>
          </a:p>
        </p:txBody>
      </p:sp>
      <p:graphicFrame>
        <p:nvGraphicFramePr>
          <p:cNvPr id="4" name="Table 3"/>
          <p:cNvGraphicFramePr>
            <a:graphicFrameLocks noGrp="1"/>
          </p:cNvGraphicFramePr>
          <p:nvPr/>
        </p:nvGraphicFramePr>
        <p:xfrm>
          <a:off x="787684" y="2351753"/>
          <a:ext cx="7508696" cy="2354367"/>
        </p:xfrm>
        <a:graphic>
          <a:graphicData uri="http://schemas.openxmlformats.org/drawingml/2006/table">
            <a:tbl>
              <a:tblPr firstRow="1" bandRow="1">
                <a:effectLst>
                  <a:outerShdw blurRad="635000" sx="102000" sy="102000" algn="ctr" rotWithShape="0">
                    <a:prstClr val="black"/>
                  </a:outerShdw>
                </a:effectLst>
                <a:tableStyleId>{073A0DAA-6AF3-43AB-8588-CEC1D06C72B9}</a:tableStyleId>
              </a:tblPr>
              <a:tblGrid>
                <a:gridCol w="1877174"/>
                <a:gridCol w="1877174"/>
                <a:gridCol w="1877174"/>
                <a:gridCol w="1877174"/>
              </a:tblGrid>
              <a:tr h="814544">
                <a:tc>
                  <a:txBody>
                    <a:bodyPr/>
                    <a:lstStyle/>
                    <a:p>
                      <a:pPr marL="0" marR="0" algn="ctr">
                        <a:spcBef>
                          <a:spcPts val="300"/>
                        </a:spcBef>
                        <a:spcAft>
                          <a:spcPts val="300"/>
                        </a:spcAft>
                      </a:pPr>
                      <a:r>
                        <a:rPr lang="en-US" sz="1500" dirty="0"/>
                        <a:t>Disk Configuration</a:t>
                      </a:r>
                      <a:endParaRPr lang="en-US" sz="1500" dirty="0">
                        <a:solidFill>
                          <a:srgbClr val="FF0000"/>
                        </a:solidFill>
                        <a:latin typeface="Arial"/>
                        <a:ea typeface="Times New Roman"/>
                        <a:cs typeface="Times New Roman"/>
                      </a:endParaRPr>
                    </a:p>
                  </a:txBody>
                  <a:tcPr marL="57150" marR="57150" marT="0" marB="0" anchor="ctr"/>
                </a:tc>
                <a:tc>
                  <a:txBody>
                    <a:bodyPr/>
                    <a:lstStyle/>
                    <a:p>
                      <a:pPr marL="0" marR="0" algn="ctr">
                        <a:spcBef>
                          <a:spcPts val="300"/>
                        </a:spcBef>
                        <a:spcAft>
                          <a:spcPts val="300"/>
                        </a:spcAft>
                      </a:pPr>
                      <a:r>
                        <a:rPr lang="en-US" sz="1500" dirty="0"/>
                        <a:t>Partition 1</a:t>
                      </a:r>
                      <a:endParaRPr lang="en-US" sz="1500" dirty="0">
                        <a:solidFill>
                          <a:srgbClr val="FF0000"/>
                        </a:solidFill>
                        <a:latin typeface="Arial"/>
                        <a:ea typeface="Times New Roman"/>
                        <a:cs typeface="Times New Roman"/>
                      </a:endParaRPr>
                    </a:p>
                  </a:txBody>
                  <a:tcPr marL="57150" marR="57150" marT="0" marB="0" anchor="ctr"/>
                </a:tc>
                <a:tc>
                  <a:txBody>
                    <a:bodyPr/>
                    <a:lstStyle/>
                    <a:p>
                      <a:pPr marL="0" marR="0" algn="ctr">
                        <a:spcBef>
                          <a:spcPts val="300"/>
                        </a:spcBef>
                        <a:spcAft>
                          <a:spcPts val="300"/>
                        </a:spcAft>
                      </a:pPr>
                      <a:r>
                        <a:rPr lang="en-US" sz="1500" dirty="0"/>
                        <a:t>Partition 2</a:t>
                      </a:r>
                      <a:endParaRPr lang="en-US" sz="1500" dirty="0">
                        <a:solidFill>
                          <a:srgbClr val="FF0000"/>
                        </a:solidFill>
                        <a:latin typeface="Arial"/>
                        <a:ea typeface="Times New Roman"/>
                        <a:cs typeface="Times New Roman"/>
                      </a:endParaRPr>
                    </a:p>
                  </a:txBody>
                  <a:tcPr marL="57150" marR="57150" marT="0" marB="0" anchor="ctr"/>
                </a:tc>
                <a:tc>
                  <a:txBody>
                    <a:bodyPr/>
                    <a:lstStyle/>
                    <a:p>
                      <a:pPr marL="0" marR="0" algn="ctr">
                        <a:spcBef>
                          <a:spcPts val="300"/>
                        </a:spcBef>
                        <a:spcAft>
                          <a:spcPts val="300"/>
                        </a:spcAft>
                      </a:pPr>
                      <a:r>
                        <a:rPr lang="en-US" sz="1500" dirty="0"/>
                        <a:t>Partitions 3</a:t>
                      </a:r>
                      <a:endParaRPr lang="en-US" sz="1500" dirty="0">
                        <a:solidFill>
                          <a:srgbClr val="FF0000"/>
                        </a:solidFill>
                        <a:latin typeface="Arial"/>
                        <a:ea typeface="Times New Roman"/>
                        <a:cs typeface="Times New Roman"/>
                      </a:endParaRPr>
                    </a:p>
                  </a:txBody>
                  <a:tcPr marL="57150" marR="57150" marT="0" marB="0" anchor="ctr"/>
                </a:tc>
              </a:tr>
              <a:tr h="1539823">
                <a:tc>
                  <a:txBody>
                    <a:bodyPr/>
                    <a:lstStyle/>
                    <a:p>
                      <a:pPr marL="0" marR="0">
                        <a:spcBef>
                          <a:spcPts val="300"/>
                        </a:spcBef>
                        <a:spcAft>
                          <a:spcPts val="300"/>
                        </a:spcAft>
                      </a:pPr>
                      <a:r>
                        <a:rPr lang="en-US" sz="2000" dirty="0"/>
                        <a:t>Windows RE and BitLocker separate partitions</a:t>
                      </a:r>
                      <a:endParaRPr lang="en-US" sz="2000" dirty="0">
                        <a:latin typeface="Arial"/>
                        <a:ea typeface="Times New Roman"/>
                        <a:cs typeface="Times New Roman"/>
                      </a:endParaRPr>
                    </a:p>
                  </a:txBody>
                  <a:tcPr marL="57150" marR="57150" marT="0" marB="0" anchor="ctr"/>
                </a:tc>
                <a:tc>
                  <a:txBody>
                    <a:bodyPr/>
                    <a:lstStyle/>
                    <a:p>
                      <a:pPr marL="0" marR="0">
                        <a:spcBef>
                          <a:spcPts val="300"/>
                        </a:spcBef>
                        <a:spcAft>
                          <a:spcPts val="300"/>
                        </a:spcAft>
                      </a:pPr>
                      <a:r>
                        <a:rPr lang="en-US" sz="2000" dirty="0"/>
                        <a:t>BitLocker</a:t>
                      </a:r>
                    </a:p>
                    <a:p>
                      <a:pPr marL="0" marR="0">
                        <a:spcBef>
                          <a:spcPts val="300"/>
                        </a:spcBef>
                        <a:spcAft>
                          <a:spcPts val="300"/>
                        </a:spcAft>
                      </a:pPr>
                      <a:r>
                        <a:rPr lang="en-US" sz="2000" dirty="0"/>
                        <a:t>Type 0x7</a:t>
                      </a:r>
                    </a:p>
                    <a:p>
                      <a:pPr marL="0" marR="0">
                        <a:spcBef>
                          <a:spcPts val="300"/>
                        </a:spcBef>
                        <a:spcAft>
                          <a:spcPts val="300"/>
                        </a:spcAft>
                      </a:pPr>
                      <a:r>
                        <a:rPr lang="en-US" sz="2000" dirty="0"/>
                        <a:t>1.5GB (Active)</a:t>
                      </a:r>
                      <a:endParaRPr lang="en-US" sz="2000" dirty="0">
                        <a:latin typeface="Arial"/>
                        <a:ea typeface="Times New Roman"/>
                        <a:cs typeface="Times New Roman"/>
                      </a:endParaRPr>
                    </a:p>
                  </a:txBody>
                  <a:tcPr marL="57150" marR="57150" marT="0" marB="0" anchor="ctr"/>
                </a:tc>
                <a:tc>
                  <a:txBody>
                    <a:bodyPr/>
                    <a:lstStyle/>
                    <a:p>
                      <a:pPr marL="0" marR="0">
                        <a:spcBef>
                          <a:spcPts val="300"/>
                        </a:spcBef>
                        <a:spcAft>
                          <a:spcPts val="300"/>
                        </a:spcAft>
                      </a:pPr>
                      <a:r>
                        <a:rPr lang="en-US" sz="2000" dirty="0"/>
                        <a:t>Windows RE</a:t>
                      </a:r>
                    </a:p>
                    <a:p>
                      <a:pPr marL="0" marR="0">
                        <a:spcBef>
                          <a:spcPts val="300"/>
                        </a:spcBef>
                        <a:spcAft>
                          <a:spcPts val="300"/>
                        </a:spcAft>
                      </a:pPr>
                      <a:r>
                        <a:rPr lang="en-US" sz="2000" dirty="0"/>
                        <a:t>Type 0x27</a:t>
                      </a:r>
                    </a:p>
                    <a:p>
                      <a:pPr marL="0" marR="0">
                        <a:spcBef>
                          <a:spcPts val="300"/>
                        </a:spcBef>
                        <a:spcAft>
                          <a:spcPts val="300"/>
                        </a:spcAft>
                      </a:pPr>
                      <a:r>
                        <a:rPr lang="en-US" sz="2000" dirty="0"/>
                        <a:t>1GB</a:t>
                      </a:r>
                      <a:endParaRPr lang="en-US" sz="2000" dirty="0">
                        <a:latin typeface="Arial"/>
                        <a:ea typeface="Times New Roman"/>
                        <a:cs typeface="Times New Roman"/>
                      </a:endParaRPr>
                    </a:p>
                  </a:txBody>
                  <a:tcPr marL="57150" marR="57150" marT="0" marB="0" anchor="ctr"/>
                </a:tc>
                <a:tc>
                  <a:txBody>
                    <a:bodyPr/>
                    <a:lstStyle/>
                    <a:p>
                      <a:pPr marL="0" marR="0">
                        <a:spcBef>
                          <a:spcPts val="300"/>
                        </a:spcBef>
                        <a:spcAft>
                          <a:spcPts val="300"/>
                        </a:spcAft>
                      </a:pPr>
                      <a:r>
                        <a:rPr lang="en-US" sz="2000" dirty="0"/>
                        <a:t>Windows Vista</a:t>
                      </a:r>
                    </a:p>
                    <a:p>
                      <a:pPr marL="0" marR="0">
                        <a:spcBef>
                          <a:spcPts val="300"/>
                        </a:spcBef>
                        <a:spcAft>
                          <a:spcPts val="300"/>
                        </a:spcAft>
                      </a:pPr>
                      <a:r>
                        <a:rPr lang="en-US" sz="2000" dirty="0"/>
                        <a:t>Type 0x7 </a:t>
                      </a:r>
                      <a:endParaRPr lang="en-US" sz="2000" dirty="0">
                        <a:latin typeface="Arial"/>
                        <a:ea typeface="Times New Roman"/>
                        <a:cs typeface="Times New Roman"/>
                      </a:endParaRPr>
                    </a:p>
                  </a:txBody>
                  <a:tcPr marL="57150" marR="57150" marT="0" marB="0" anchor="ctr"/>
                </a:tc>
              </a:tr>
            </a:tbl>
          </a:graphicData>
        </a:graphic>
      </p:graphicFrame>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605" y="1903678"/>
            <a:ext cx="7692761" cy="761747"/>
          </a:xfrm>
        </p:spPr>
        <p:txBody>
          <a:bodyPr/>
          <a:lstStyle/>
          <a:p>
            <a:r>
              <a:rPr lang="en-US" dirty="0" smtClean="0"/>
              <a:t>Infrastructure Preparation</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a:xfrm>
            <a:off x="382588" y="228600"/>
            <a:ext cx="8761412" cy="664797"/>
          </a:xfrm>
        </p:spPr>
        <p:txBody>
          <a:bodyPr/>
          <a:lstStyle/>
          <a:p>
            <a:r>
              <a:rPr lang="en-US" sz="4800" smtClean="0"/>
              <a:t>Session Objectives And Takeaways</a:t>
            </a:r>
            <a:endParaRPr lang="en-US" sz="4800"/>
          </a:p>
        </p:txBody>
      </p:sp>
      <p:sp>
        <p:nvSpPr>
          <p:cNvPr id="24585" name="Rectangle 9"/>
          <p:cNvSpPr>
            <a:spLocks noGrp="1" noChangeArrowheads="1"/>
          </p:cNvSpPr>
          <p:nvPr>
            <p:ph type="body" idx="1"/>
          </p:nvPr>
        </p:nvSpPr>
        <p:spPr>
          <a:xfrm>
            <a:off x="382588" y="1414464"/>
            <a:ext cx="8380412" cy="4970591"/>
          </a:xfrm>
        </p:spPr>
        <p:txBody>
          <a:bodyPr/>
          <a:lstStyle/>
          <a:p>
            <a:pPr>
              <a:spcBef>
                <a:spcPts val="600"/>
              </a:spcBef>
            </a:pPr>
            <a:r>
              <a:rPr lang="en-US" sz="2800" dirty="0" smtClean="0"/>
              <a:t>Session Objectives </a:t>
            </a:r>
          </a:p>
          <a:p>
            <a:pPr lvl="1">
              <a:spcBef>
                <a:spcPts val="600"/>
              </a:spcBef>
            </a:pPr>
            <a:r>
              <a:rPr lang="en-US" sz="2400" dirty="0" smtClean="0"/>
              <a:t>To understand </a:t>
            </a:r>
            <a:r>
              <a:rPr lang="en-US" sz="2400" dirty="0" err="1" smtClean="0"/>
              <a:t>BitLocker</a:t>
            </a:r>
            <a:r>
              <a:rPr lang="en-US" sz="2400" dirty="0" smtClean="0"/>
              <a:t>™ specifics for LHS</a:t>
            </a:r>
          </a:p>
          <a:p>
            <a:pPr lvl="1">
              <a:spcBef>
                <a:spcPts val="600"/>
              </a:spcBef>
            </a:pPr>
            <a:r>
              <a:rPr lang="en-US" sz="2400" dirty="0" smtClean="0"/>
              <a:t>To better help large scale deployments within an enterprise</a:t>
            </a:r>
          </a:p>
          <a:p>
            <a:pPr lvl="1">
              <a:spcBef>
                <a:spcPts val="600"/>
              </a:spcBef>
            </a:pPr>
            <a:r>
              <a:rPr lang="en-US" sz="2400" dirty="0" smtClean="0"/>
              <a:t>To outline implementation decisions IT </a:t>
            </a:r>
            <a:r>
              <a:rPr lang="en-US" sz="2400" dirty="0" err="1" smtClean="0"/>
              <a:t>admins</a:t>
            </a:r>
            <a:r>
              <a:rPr lang="en-US" sz="2400" dirty="0" smtClean="0"/>
              <a:t> need to consider and advanced features available</a:t>
            </a:r>
          </a:p>
          <a:p>
            <a:pPr>
              <a:spcBef>
                <a:spcPts val="600"/>
              </a:spcBef>
            </a:pPr>
            <a:r>
              <a:rPr lang="en-US" sz="2800" dirty="0" smtClean="0"/>
              <a:t>Key Takeaways</a:t>
            </a:r>
          </a:p>
          <a:p>
            <a:pPr lvl="1">
              <a:spcBef>
                <a:spcPts val="600"/>
              </a:spcBef>
            </a:pPr>
            <a:r>
              <a:rPr lang="en-US" sz="2400" dirty="0" err="1" smtClean="0"/>
              <a:t>BitLocker</a:t>
            </a:r>
            <a:r>
              <a:rPr lang="en-US" sz="2400" dirty="0" smtClean="0"/>
              <a:t>™ is available on LHS and has additional features</a:t>
            </a:r>
          </a:p>
          <a:p>
            <a:pPr lvl="1">
              <a:spcBef>
                <a:spcPts val="600"/>
              </a:spcBef>
            </a:pPr>
            <a:r>
              <a:rPr lang="en-US" sz="2400" dirty="0" smtClean="0"/>
              <a:t>Successful deployment is facilitated by careful preparation</a:t>
            </a:r>
          </a:p>
          <a:p>
            <a:pPr lvl="1">
              <a:spcBef>
                <a:spcPts val="600"/>
              </a:spcBef>
            </a:pPr>
            <a:r>
              <a:rPr lang="en-US" sz="2400" dirty="0" smtClean="0"/>
              <a:t>Several deployment methods and OEM value add opportunities are available to facilitate the process</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Group Policy Preparation</a:t>
            </a:r>
            <a:endParaRPr lang="en-US"/>
          </a:p>
        </p:txBody>
      </p:sp>
      <p:sp>
        <p:nvSpPr>
          <p:cNvPr id="5" name="Text Placeholder 4"/>
          <p:cNvSpPr>
            <a:spLocks noGrp="1"/>
          </p:cNvSpPr>
          <p:nvPr>
            <p:ph type="body" idx="1"/>
          </p:nvPr>
        </p:nvSpPr>
        <p:spPr>
          <a:xfrm>
            <a:off x="382588" y="1414464"/>
            <a:ext cx="8380412" cy="5410199"/>
          </a:xfrm>
        </p:spPr>
        <p:txBody>
          <a:bodyPr/>
          <a:lstStyle/>
          <a:p>
            <a:r>
              <a:rPr lang="en-US" sz="2800" dirty="0" err="1" smtClean="0"/>
              <a:t>BitLocker</a:t>
            </a:r>
            <a:r>
              <a:rPr lang="en-US" sz="2800" dirty="0" smtClean="0"/>
              <a:t> Group Policy settings can</a:t>
            </a:r>
          </a:p>
          <a:p>
            <a:pPr lvl="2"/>
            <a:r>
              <a:rPr lang="en-US" sz="2000" dirty="0" smtClean="0"/>
              <a:t>Turn on </a:t>
            </a:r>
            <a:r>
              <a:rPr lang="en-US" sz="2000" dirty="0" err="1" smtClean="0"/>
              <a:t>BitLocker</a:t>
            </a:r>
            <a:r>
              <a:rPr lang="en-US" sz="2000" dirty="0" smtClean="0"/>
              <a:t> backup to Active Directory</a:t>
            </a:r>
          </a:p>
          <a:p>
            <a:pPr lvl="2"/>
            <a:r>
              <a:rPr lang="en-US" sz="2000" dirty="0" smtClean="0"/>
              <a:t>Control Panel Setup:  Enable advanced startup options, recovery options, configure recovery folder, etc</a:t>
            </a:r>
          </a:p>
          <a:p>
            <a:pPr lvl="2"/>
            <a:r>
              <a:rPr lang="en-US" sz="2000" dirty="0" smtClean="0"/>
              <a:t>Configure encryption method</a:t>
            </a:r>
          </a:p>
          <a:p>
            <a:pPr lvl="2"/>
            <a:r>
              <a:rPr lang="en-US" sz="2000" dirty="0" smtClean="0"/>
              <a:t>Configure TPM platform validation profile</a:t>
            </a:r>
          </a:p>
          <a:p>
            <a:pPr lvl="2"/>
            <a:r>
              <a:rPr lang="en-US" sz="2000" dirty="0" smtClean="0"/>
              <a:t> Enable FIPS compliance </a:t>
            </a:r>
          </a:p>
          <a:p>
            <a:pPr lvl="3"/>
            <a:r>
              <a:rPr lang="en-US" sz="1800" dirty="0" smtClean="0"/>
              <a:t>FIPS GP needs to be turned on </a:t>
            </a:r>
            <a:r>
              <a:rPr lang="en-US" sz="1800" dirty="0" smtClean="0">
                <a:solidFill>
                  <a:schemeClr val="accent6"/>
                </a:solidFill>
              </a:rPr>
              <a:t>before</a:t>
            </a:r>
            <a:r>
              <a:rPr lang="en-US" sz="1800" dirty="0" smtClean="0"/>
              <a:t> setting up BDE keys!</a:t>
            </a:r>
          </a:p>
          <a:p>
            <a:pPr lvl="2"/>
            <a:r>
              <a:rPr lang="en-US" sz="2000" dirty="0" smtClean="0"/>
              <a:t>Hide drive letter in UI for system partition</a:t>
            </a:r>
          </a:p>
          <a:p>
            <a:r>
              <a:rPr lang="en-US" sz="2800" dirty="0" smtClean="0"/>
              <a:t>TPM Services Group Policy can</a:t>
            </a:r>
          </a:p>
          <a:p>
            <a:pPr lvl="2"/>
            <a:r>
              <a:rPr lang="en-US" sz="2000" dirty="0" smtClean="0"/>
              <a:t>Turn on TPM backup to Active Directory Domain Services</a:t>
            </a:r>
          </a:p>
          <a:p>
            <a:pPr lvl="2"/>
            <a:r>
              <a:rPr lang="en-US" sz="2000" dirty="0" smtClean="0"/>
              <a:t>Configure the list of blocked TPM commands</a:t>
            </a:r>
          </a:p>
          <a:p>
            <a:endParaRPr lang="en-US" sz="2800" dirty="0"/>
          </a:p>
        </p:txBody>
      </p:sp>
      <p:sp>
        <p:nvSpPr>
          <p:cNvPr id="4" name="Rectangle 3"/>
          <p:cNvSpPr txBox="1">
            <a:spLocks noChangeArrowheads="1"/>
          </p:cNvSpPr>
          <p:nvPr/>
        </p:nvSpPr>
        <p:spPr bwMode="auto">
          <a:xfrm>
            <a:off x="381000" y="1905000"/>
            <a:ext cx="9036978" cy="24744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763558" lvl="1" indent="-382573" defTabSz="912777" eaLnBrk="0" hangingPunct="0">
              <a:lnSpc>
                <a:spcPct val="80000"/>
              </a:lnSpc>
              <a:spcBef>
                <a:spcPct val="30000"/>
              </a:spcBef>
              <a:buClr>
                <a:schemeClr val="tx2"/>
              </a:buClr>
              <a:buSzPct val="95000"/>
            </a:pPr>
            <a:endParaRPr lang="en-US" sz="900" kern="0" dirty="0" smtClean="0"/>
          </a:p>
          <a:p>
            <a:pPr marL="763558" lvl="1" indent="-382573" defTabSz="912777" eaLnBrk="0" hangingPunct="0">
              <a:lnSpc>
                <a:spcPct val="80000"/>
              </a:lnSpc>
              <a:spcBef>
                <a:spcPct val="30000"/>
              </a:spcBef>
              <a:buClr>
                <a:schemeClr val="tx2"/>
              </a:buClr>
              <a:buSzPct val="95000"/>
            </a:pPr>
            <a:endParaRPr lang="en-US" sz="800" kern="0" dirty="0" smtClean="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Active Directory Preparation</a:t>
            </a:r>
          </a:p>
        </p:txBody>
      </p:sp>
      <p:sp>
        <p:nvSpPr>
          <p:cNvPr id="3" name="Text Placeholder 2"/>
          <p:cNvSpPr>
            <a:spLocks noGrp="1"/>
          </p:cNvSpPr>
          <p:nvPr>
            <p:ph type="body" idx="1"/>
          </p:nvPr>
        </p:nvSpPr>
        <p:spPr>
          <a:xfrm>
            <a:off x="382588" y="1414464"/>
            <a:ext cx="8380412" cy="5339923"/>
          </a:xfrm>
        </p:spPr>
        <p:txBody>
          <a:bodyPr/>
          <a:lstStyle/>
          <a:p>
            <a:r>
              <a:rPr lang="en-US" sz="2000" dirty="0" smtClean="0"/>
              <a:t>By default, no recovery information is backed up to AD </a:t>
            </a:r>
          </a:p>
          <a:p>
            <a:pPr lvl="1"/>
            <a:r>
              <a:rPr lang="en-US" sz="1800" dirty="0" err="1" smtClean="0"/>
              <a:t>Admins</a:t>
            </a:r>
            <a:r>
              <a:rPr lang="en-US" sz="1800" dirty="0" smtClean="0"/>
              <a:t> can configure GP to enable backup of </a:t>
            </a:r>
            <a:r>
              <a:rPr lang="en-US" sz="1800" dirty="0" err="1" smtClean="0"/>
              <a:t>BitLocker</a:t>
            </a:r>
            <a:r>
              <a:rPr lang="en-US" sz="1800" dirty="0" smtClean="0"/>
              <a:t> or TPM recovery info </a:t>
            </a:r>
          </a:p>
          <a:p>
            <a:r>
              <a:rPr lang="en-US" sz="2000" dirty="0" smtClean="0"/>
              <a:t>Schema needs to be extended </a:t>
            </a:r>
          </a:p>
          <a:p>
            <a:pPr lvl="1"/>
            <a:r>
              <a:rPr lang="en-US" sz="1800" dirty="0" smtClean="0"/>
              <a:t>Necessary storage locations and that access permissions have been granted to perform the backup </a:t>
            </a:r>
          </a:p>
          <a:p>
            <a:pPr lvl="1"/>
            <a:r>
              <a:rPr lang="en-US" sz="1800" dirty="0" smtClean="0"/>
              <a:t>All domain controllers in the domain must be at least </a:t>
            </a:r>
            <a:br>
              <a:rPr lang="en-US" sz="1800" dirty="0" smtClean="0"/>
            </a:br>
            <a:r>
              <a:rPr lang="en-US" sz="1800" dirty="0" smtClean="0"/>
              <a:t>Windows Server 2003 SP1</a:t>
            </a:r>
          </a:p>
          <a:p>
            <a:pPr lvl="1"/>
            <a:r>
              <a:rPr lang="en-US" sz="1800" dirty="0" smtClean="0"/>
              <a:t>If LHS Beta 3 and above domain controller schema extensions  already in place</a:t>
            </a:r>
          </a:p>
          <a:p>
            <a:r>
              <a:rPr lang="en-US" sz="2000" dirty="0" smtClean="0"/>
              <a:t>Recovery data saved for each computer object</a:t>
            </a:r>
          </a:p>
          <a:p>
            <a:pPr lvl="1"/>
            <a:r>
              <a:rPr lang="en-US" sz="1800" dirty="0" smtClean="0"/>
              <a:t>Recovery passwords - A 48-digit recovery password</a:t>
            </a:r>
          </a:p>
          <a:p>
            <a:pPr lvl="1"/>
            <a:r>
              <a:rPr lang="en-US" sz="1800" dirty="0" smtClean="0"/>
              <a:t>Key package data - Helps recovery if the disk is severely damaged</a:t>
            </a:r>
          </a:p>
          <a:p>
            <a:r>
              <a:rPr lang="en-US" sz="2000" dirty="0" smtClean="0"/>
              <a:t>There is only one TPM owner password per computer</a:t>
            </a:r>
          </a:p>
          <a:p>
            <a:r>
              <a:rPr lang="en-US" sz="2000" dirty="0" smtClean="0"/>
              <a:t>There can be more than one recovery password per computer</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Determine Config Options</a:t>
            </a:r>
            <a:endParaRPr lang="en-US"/>
          </a:p>
        </p:txBody>
      </p:sp>
      <p:sp>
        <p:nvSpPr>
          <p:cNvPr id="3" name="Content Placeholder 2"/>
          <p:cNvSpPr>
            <a:spLocks noGrp="1"/>
          </p:cNvSpPr>
          <p:nvPr>
            <p:ph type="body" idx="1"/>
          </p:nvPr>
        </p:nvSpPr>
        <p:spPr>
          <a:xfrm>
            <a:off x="382588" y="1414464"/>
            <a:ext cx="8380412" cy="4992136"/>
          </a:xfrm>
        </p:spPr>
        <p:txBody>
          <a:bodyPr/>
          <a:lstStyle/>
          <a:p>
            <a:pPr lvl="0">
              <a:spcBef>
                <a:spcPts val="600"/>
              </a:spcBef>
            </a:pPr>
            <a:r>
              <a:rPr lang="en-US" sz="2800" dirty="0" smtClean="0"/>
              <a:t>Pre-build configuration (Could be an OEM-provided service)</a:t>
            </a:r>
          </a:p>
          <a:p>
            <a:pPr lvl="1">
              <a:spcBef>
                <a:spcPts val="600"/>
              </a:spcBef>
            </a:pPr>
            <a:r>
              <a:rPr lang="en-US" sz="2400" dirty="0" smtClean="0"/>
              <a:t>May choose to make BIOS setting changes to enable and activate the TPM, meet the physical presence requirement, and set BIOS passwords</a:t>
            </a:r>
          </a:p>
          <a:p>
            <a:pPr lvl="0">
              <a:spcBef>
                <a:spcPts val="600"/>
              </a:spcBef>
            </a:pPr>
            <a:r>
              <a:rPr lang="en-US" sz="2800" dirty="0" smtClean="0"/>
              <a:t>Configuration during build process</a:t>
            </a:r>
          </a:p>
          <a:p>
            <a:pPr lvl="1">
              <a:spcBef>
                <a:spcPts val="600"/>
              </a:spcBef>
            </a:pPr>
            <a:r>
              <a:rPr lang="en-US" sz="2400" dirty="0" smtClean="0"/>
              <a:t>May choose to enable and configure </a:t>
            </a:r>
            <a:r>
              <a:rPr lang="en-US" sz="2400" dirty="0" err="1" smtClean="0"/>
              <a:t>BitLocker</a:t>
            </a:r>
            <a:endParaRPr lang="en-US" sz="2400" dirty="0" smtClean="0"/>
          </a:p>
          <a:p>
            <a:pPr lvl="2">
              <a:spcBef>
                <a:spcPts val="600"/>
              </a:spcBef>
            </a:pPr>
            <a:r>
              <a:rPr lang="en-US" sz="2000" dirty="0" smtClean="0"/>
              <a:t>Enabling and activating a TPM during this process will require user interaction to meet the physical presence requirement  </a:t>
            </a:r>
          </a:p>
          <a:p>
            <a:pPr lvl="2">
              <a:spcBef>
                <a:spcPts val="600"/>
              </a:spcBef>
            </a:pPr>
            <a:r>
              <a:rPr lang="en-US" sz="2000" dirty="0" smtClean="0"/>
              <a:t>If backup of recovery info to AD is required, BDE must be enabled </a:t>
            </a:r>
            <a:r>
              <a:rPr lang="en-US" sz="2000" dirty="0" smtClean="0">
                <a:solidFill>
                  <a:schemeClr val="accent6"/>
                </a:solidFill>
              </a:rPr>
              <a:t>after </a:t>
            </a:r>
            <a:r>
              <a:rPr lang="en-US" sz="2000" dirty="0" smtClean="0"/>
              <a:t>the computer has joined your AD domain</a:t>
            </a:r>
          </a:p>
          <a:p>
            <a:pPr lvl="2">
              <a:spcBef>
                <a:spcPts val="600"/>
              </a:spcBef>
            </a:pPr>
            <a:r>
              <a:rPr lang="en-US" sz="2000" dirty="0" smtClean="0"/>
              <a:t>Starting encryption during the build process has </a:t>
            </a:r>
            <a:r>
              <a:rPr lang="en-US" sz="2000" dirty="0" err="1" smtClean="0"/>
              <a:t>perf</a:t>
            </a:r>
            <a:r>
              <a:rPr lang="en-US" sz="2000" dirty="0" smtClean="0"/>
              <a:t> impact  </a:t>
            </a:r>
          </a:p>
          <a:p>
            <a:pPr lvl="3">
              <a:spcBef>
                <a:spcPts val="600"/>
              </a:spcBef>
            </a:pPr>
            <a:r>
              <a:rPr lang="en-US" sz="1800" dirty="0" smtClean="0"/>
              <a:t>If there are additional tasks to be performed (install apps, etc)  </a:t>
            </a:r>
          </a:p>
          <a:p>
            <a:pPr lvl="3">
              <a:spcBef>
                <a:spcPts val="600"/>
              </a:spcBef>
            </a:pPr>
            <a:r>
              <a:rPr lang="en-US" sz="1800" dirty="0" smtClean="0"/>
              <a:t>Consider starting encryption at the very end of the build process </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Config</a:t>
            </a:r>
            <a:r>
              <a:rPr lang="en-US" dirty="0" smtClean="0"/>
              <a:t> Options 	</a:t>
            </a:r>
            <a:endParaRPr lang="en-US" dirty="0"/>
          </a:p>
        </p:txBody>
      </p:sp>
      <p:sp>
        <p:nvSpPr>
          <p:cNvPr id="3" name="Content Placeholder 2"/>
          <p:cNvSpPr>
            <a:spLocks noGrp="1"/>
          </p:cNvSpPr>
          <p:nvPr>
            <p:ph type="body" idx="1"/>
          </p:nvPr>
        </p:nvSpPr>
        <p:spPr>
          <a:xfrm>
            <a:off x="382588" y="1414464"/>
            <a:ext cx="8380412" cy="5458417"/>
          </a:xfrm>
        </p:spPr>
        <p:txBody>
          <a:bodyPr/>
          <a:lstStyle/>
          <a:p>
            <a:pPr lvl="0"/>
            <a:r>
              <a:rPr lang="en-US" sz="3200" dirty="0" smtClean="0"/>
              <a:t>Post-build configuration</a:t>
            </a:r>
          </a:p>
          <a:p>
            <a:pPr lvl="1"/>
            <a:r>
              <a:rPr lang="en-US" sz="2800" dirty="0" smtClean="0"/>
              <a:t>Might occur immediately after the system build process completes or at a later time after the computer is delivered to the end user</a:t>
            </a:r>
          </a:p>
          <a:p>
            <a:pPr lvl="2"/>
            <a:r>
              <a:rPr lang="en-US" sz="2400" dirty="0" smtClean="0"/>
              <a:t>Using another software distribution tool, GP scripting, or logon scripts </a:t>
            </a:r>
          </a:p>
          <a:p>
            <a:pPr lvl="2"/>
            <a:r>
              <a:rPr lang="en-US" sz="2400" dirty="0" smtClean="0"/>
              <a:t>Very flexible and can be accomplished using numerous methods</a:t>
            </a:r>
          </a:p>
          <a:p>
            <a:r>
              <a:rPr lang="en-US" sz="3200" dirty="0" smtClean="0"/>
              <a:t>User initiated configuration</a:t>
            </a:r>
          </a:p>
          <a:p>
            <a:pPr lvl="1"/>
            <a:r>
              <a:rPr lang="en-US" sz="2800" dirty="0" smtClean="0"/>
              <a:t>Allow users to selectively enroll and configure their machines for BDE</a:t>
            </a:r>
          </a:p>
          <a:p>
            <a:endParaRPr lang="en-US" sz="3200"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Configuration Methods</a:t>
            </a:r>
            <a:endParaRPr lang="en-US" dirty="0"/>
          </a:p>
        </p:txBody>
      </p:sp>
      <p:sp>
        <p:nvSpPr>
          <p:cNvPr id="3" name="Content Placeholder 2"/>
          <p:cNvSpPr>
            <a:spLocks noGrp="1"/>
          </p:cNvSpPr>
          <p:nvPr>
            <p:ph type="body" idx="1"/>
          </p:nvPr>
        </p:nvSpPr>
        <p:spPr>
          <a:xfrm>
            <a:off x="382588" y="1414464"/>
            <a:ext cx="8380412" cy="5025991"/>
          </a:xfrm>
        </p:spPr>
        <p:txBody>
          <a:bodyPr/>
          <a:lstStyle/>
          <a:p>
            <a:pPr>
              <a:spcBef>
                <a:spcPts val="600"/>
              </a:spcBef>
            </a:pPr>
            <a:r>
              <a:rPr lang="en-US" sz="2800" dirty="0" smtClean="0"/>
              <a:t>manage-bde.wsf command-line tool</a:t>
            </a:r>
          </a:p>
          <a:p>
            <a:pPr lvl="1">
              <a:spcBef>
                <a:spcPts val="600"/>
              </a:spcBef>
            </a:pPr>
            <a:r>
              <a:rPr lang="en-US" sz="2400" dirty="0" smtClean="0"/>
              <a:t>One-off configuration / administration on individual machines</a:t>
            </a:r>
          </a:p>
          <a:p>
            <a:pPr lvl="1">
              <a:spcBef>
                <a:spcPts val="600"/>
              </a:spcBef>
            </a:pPr>
            <a:r>
              <a:rPr lang="en-US" sz="2400" dirty="0" smtClean="0"/>
              <a:t>Location:  %</a:t>
            </a:r>
            <a:r>
              <a:rPr lang="en-US" sz="2400" dirty="0" err="1" smtClean="0"/>
              <a:t>systemdrive</a:t>
            </a:r>
            <a:r>
              <a:rPr lang="en-US" sz="2400" dirty="0" smtClean="0"/>
              <a:t>%\Windows\system32</a:t>
            </a:r>
          </a:p>
          <a:p>
            <a:pPr lvl="1">
              <a:spcBef>
                <a:spcPts val="600"/>
              </a:spcBef>
            </a:pPr>
            <a:r>
              <a:rPr lang="en-US" sz="2400" dirty="0" smtClean="0">
                <a:solidFill>
                  <a:schemeClr val="accent6"/>
                </a:solidFill>
              </a:rPr>
              <a:t>Recommendation:  </a:t>
            </a:r>
            <a:r>
              <a:rPr lang="en-US" sz="2400" dirty="0" smtClean="0"/>
              <a:t>Use for small scale deployments of &lt; 25 computers </a:t>
            </a:r>
          </a:p>
          <a:p>
            <a:pPr lvl="0">
              <a:spcBef>
                <a:spcPts val="600"/>
              </a:spcBef>
            </a:pPr>
            <a:r>
              <a:rPr lang="en-US" sz="2800" dirty="0" smtClean="0"/>
              <a:t>Create scripts with </a:t>
            </a:r>
            <a:r>
              <a:rPr lang="en-US" sz="2800" dirty="0" err="1" smtClean="0"/>
              <a:t>BitLocker</a:t>
            </a:r>
            <a:r>
              <a:rPr lang="en-US" sz="2800" dirty="0" smtClean="0"/>
              <a:t> and TPM WMI providers </a:t>
            </a:r>
          </a:p>
          <a:p>
            <a:pPr lvl="1">
              <a:spcBef>
                <a:spcPts val="600"/>
              </a:spcBef>
            </a:pPr>
            <a:r>
              <a:rPr lang="en-US" sz="2400" dirty="0" smtClean="0"/>
              <a:t>Useful when integrating support of </a:t>
            </a:r>
            <a:r>
              <a:rPr lang="en-US" sz="2400" dirty="0" err="1" smtClean="0"/>
              <a:t>BitLocker</a:t>
            </a:r>
            <a:r>
              <a:rPr lang="en-US" sz="2400" dirty="0" smtClean="0"/>
              <a:t> machines into your help desk environment, or user initiated configuration type of deployment</a:t>
            </a:r>
          </a:p>
          <a:p>
            <a:pPr lvl="1">
              <a:spcBef>
                <a:spcPts val="600"/>
              </a:spcBef>
            </a:pPr>
            <a:r>
              <a:rPr lang="en-US" sz="2400" dirty="0" smtClean="0"/>
              <a:t>Sample script (EnableBitLocker.vbs) available</a:t>
            </a:r>
          </a:p>
          <a:p>
            <a:pPr lvl="1">
              <a:spcBef>
                <a:spcPts val="600"/>
              </a:spcBef>
            </a:pPr>
            <a:r>
              <a:rPr lang="en-US" sz="2400" dirty="0" smtClean="0">
                <a:solidFill>
                  <a:schemeClr val="accent6"/>
                </a:solidFill>
              </a:rPr>
              <a:t>Recommendation:  </a:t>
            </a:r>
            <a:r>
              <a:rPr lang="en-US" sz="2400" dirty="0" smtClean="0"/>
              <a:t>Use for large enterprise deployments</a:t>
            </a:r>
            <a:endParaRPr lang="en-US" sz="2400"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r>
              <a:rPr lang="en-US" dirty="0" smtClean="0"/>
              <a:t>WMI Scripting For BDE </a:t>
            </a:r>
            <a:r>
              <a:rPr lang="en-US" dirty="0" err="1" smtClean="0"/>
              <a:t>Config</a:t>
            </a:r>
            <a:endParaRPr lang="en-US" dirty="0"/>
          </a:p>
        </p:txBody>
      </p:sp>
      <p:sp>
        <p:nvSpPr>
          <p:cNvPr id="22531" name="Rectangle 3"/>
          <p:cNvSpPr>
            <a:spLocks noGrp="1" noChangeArrowheads="1"/>
          </p:cNvSpPr>
          <p:nvPr>
            <p:ph type="body" idx="1"/>
          </p:nvPr>
        </p:nvSpPr>
        <p:spPr>
          <a:xfrm>
            <a:off x="382588" y="1414464"/>
            <a:ext cx="8380412" cy="5327099"/>
          </a:xfrm>
        </p:spPr>
        <p:txBody>
          <a:bodyPr/>
          <a:lstStyle/>
          <a:p>
            <a:r>
              <a:rPr lang="en-US" altLang="ja-JP" sz="2400" dirty="0" smtClean="0"/>
              <a:t>Allows to</a:t>
            </a:r>
          </a:p>
          <a:p>
            <a:pPr lvl="1"/>
            <a:r>
              <a:rPr lang="en-US" altLang="ja-JP" sz="2000" dirty="0" smtClean="0"/>
              <a:t>Enable/activate TPM, take ownership and generate random owner pass</a:t>
            </a:r>
          </a:p>
          <a:p>
            <a:pPr lvl="1"/>
            <a:r>
              <a:rPr lang="en-US" altLang="ja-JP" sz="2000" dirty="0" smtClean="0"/>
              <a:t>Enable </a:t>
            </a:r>
            <a:r>
              <a:rPr lang="en-US" altLang="ja-JP" sz="2000" dirty="0" err="1" smtClean="0"/>
              <a:t>BitLocker</a:t>
            </a:r>
            <a:r>
              <a:rPr lang="en-US" altLang="ja-JP" sz="2000" dirty="0" smtClean="0"/>
              <a:t> protection using supported authentication methods</a:t>
            </a:r>
          </a:p>
          <a:p>
            <a:pPr lvl="1"/>
            <a:r>
              <a:rPr lang="en-US" altLang="ja-JP" sz="2000" dirty="0" smtClean="0"/>
              <a:t>Create additional recovery key and of recovery pass</a:t>
            </a:r>
          </a:p>
          <a:p>
            <a:pPr lvl="1"/>
            <a:r>
              <a:rPr lang="en-US" altLang="ja-JP" sz="2000" dirty="0" smtClean="0"/>
              <a:t>Specify specific encryption method</a:t>
            </a:r>
          </a:p>
          <a:p>
            <a:pPr lvl="1"/>
            <a:r>
              <a:rPr lang="en-US" altLang="ja-JP" sz="2000" dirty="0" smtClean="0"/>
              <a:t>Reset TPM owner information</a:t>
            </a:r>
          </a:p>
          <a:p>
            <a:r>
              <a:rPr lang="en-US" sz="2400" dirty="0" smtClean="0"/>
              <a:t>Use and modify existing sample script</a:t>
            </a:r>
          </a:p>
          <a:p>
            <a:r>
              <a:rPr lang="en-US" sz="2400" dirty="0" smtClean="0"/>
              <a:t>Scripts can generate a rich log file, WMI exit codes are logged</a:t>
            </a:r>
          </a:p>
          <a:p>
            <a:r>
              <a:rPr lang="en-US" sz="2400" dirty="0" smtClean="0"/>
              <a:t>Microsoft recommends </a:t>
            </a:r>
          </a:p>
          <a:p>
            <a:pPr lvl="1"/>
            <a:r>
              <a:rPr lang="en-US" sz="2000" dirty="0" smtClean="0"/>
              <a:t>Using </a:t>
            </a:r>
            <a:r>
              <a:rPr lang="en-US" sz="2000" dirty="0" err="1" smtClean="0"/>
              <a:t>BitLocker</a:t>
            </a:r>
            <a:r>
              <a:rPr lang="en-US" sz="2000" dirty="0" smtClean="0"/>
              <a:t> and TPM WMI providers for </a:t>
            </a:r>
            <a:r>
              <a:rPr lang="en-US" sz="2000" dirty="0" smtClean="0">
                <a:solidFill>
                  <a:schemeClr val="accent6"/>
                </a:solidFill>
              </a:rPr>
              <a:t>enterprise deployment</a:t>
            </a:r>
          </a:p>
          <a:p>
            <a:pPr lvl="1"/>
            <a:r>
              <a:rPr lang="en-US" sz="2000" dirty="0" smtClean="0"/>
              <a:t>Using manage-</a:t>
            </a:r>
            <a:r>
              <a:rPr lang="en-US" sz="2000" dirty="0" err="1" smtClean="0"/>
              <a:t>bde</a:t>
            </a:r>
            <a:r>
              <a:rPr lang="en-US" sz="2000" dirty="0" smtClean="0"/>
              <a:t> for </a:t>
            </a:r>
            <a:r>
              <a:rPr lang="en-US" sz="2000" dirty="0" smtClean="0">
                <a:solidFill>
                  <a:schemeClr val="accent6"/>
                </a:solidFill>
              </a:rPr>
              <a:t>administration</a:t>
            </a:r>
            <a:r>
              <a:rPr lang="en-US" sz="2000" dirty="0" smtClean="0"/>
              <a:t> of </a:t>
            </a:r>
            <a:r>
              <a:rPr lang="en-US" sz="2000" dirty="0" err="1" smtClean="0"/>
              <a:t>BitLocker</a:t>
            </a:r>
            <a:r>
              <a:rPr lang="en-US" sz="2000" dirty="0" smtClean="0"/>
              <a:t> enabled machines</a:t>
            </a:r>
            <a:endParaRPr lang="en-US" sz="2000"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605" y="1903678"/>
            <a:ext cx="7692761" cy="761747"/>
          </a:xfrm>
        </p:spPr>
        <p:txBody>
          <a:bodyPr/>
          <a:lstStyle/>
          <a:p>
            <a:r>
              <a:rPr lang="en-US" dirty="0" smtClean="0"/>
              <a:t>Deployment</a:t>
            </a:r>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1"/>
          <p:cNvSpPr>
            <a:spLocks noGrp="1"/>
          </p:cNvSpPr>
          <p:nvPr>
            <p:ph type="title"/>
          </p:nvPr>
        </p:nvSpPr>
        <p:spPr/>
        <p:txBody>
          <a:bodyPr/>
          <a:lstStyle/>
          <a:p>
            <a:r>
              <a:rPr lang="en-US" smtClean="0"/>
              <a:t>Deployment Tools</a:t>
            </a:r>
            <a:endParaRPr lang="en-US" dirty="0"/>
          </a:p>
        </p:txBody>
      </p:sp>
      <p:sp>
        <p:nvSpPr>
          <p:cNvPr id="13315" name="Shape 2"/>
          <p:cNvSpPr>
            <a:spLocks noGrp="1"/>
          </p:cNvSpPr>
          <p:nvPr>
            <p:ph type="body" idx="1"/>
          </p:nvPr>
        </p:nvSpPr>
        <p:spPr>
          <a:xfrm>
            <a:off x="382588" y="1414464"/>
            <a:ext cx="8380412" cy="2967992"/>
          </a:xfrm>
        </p:spPr>
        <p:txBody>
          <a:bodyPr/>
          <a:lstStyle/>
          <a:p>
            <a:r>
              <a:rPr lang="en-US" dirty="0" smtClean="0"/>
              <a:t>Deploying </a:t>
            </a:r>
            <a:r>
              <a:rPr lang="en-US" dirty="0" err="1" smtClean="0"/>
              <a:t>BitLocker</a:t>
            </a:r>
            <a:r>
              <a:rPr lang="en-US" dirty="0" smtClean="0"/>
              <a:t>-ready machines using</a:t>
            </a:r>
          </a:p>
          <a:p>
            <a:pPr lvl="2"/>
            <a:r>
              <a:rPr lang="en-US" dirty="0" smtClean="0"/>
              <a:t>Windows Deployment Services (WDS)</a:t>
            </a:r>
          </a:p>
          <a:p>
            <a:pPr lvl="2"/>
            <a:r>
              <a:rPr lang="en-US" dirty="0" smtClean="0"/>
              <a:t>Unattended Installation</a:t>
            </a:r>
          </a:p>
          <a:p>
            <a:pPr lvl="2"/>
            <a:r>
              <a:rPr lang="en-US" dirty="0" smtClean="0"/>
              <a:t>Imaging with </a:t>
            </a:r>
            <a:r>
              <a:rPr lang="en-US" dirty="0" err="1" smtClean="0"/>
              <a:t>ImageX</a:t>
            </a:r>
            <a:endParaRPr lang="en-US" dirty="0" smtClean="0"/>
          </a:p>
          <a:p>
            <a:pPr lvl="2"/>
            <a:r>
              <a:rPr lang="en-US" dirty="0" smtClean="0"/>
              <a:t>SMS 2003 OSD</a:t>
            </a:r>
          </a:p>
          <a:p>
            <a:pPr lvl="2"/>
            <a:r>
              <a:rPr lang="en-US" dirty="0" smtClean="0"/>
              <a:t>BDD 2007</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hape 1"/>
          <p:cNvSpPr>
            <a:spLocks noGrp="1"/>
          </p:cNvSpPr>
          <p:nvPr>
            <p:ph type="title"/>
          </p:nvPr>
        </p:nvSpPr>
        <p:spPr/>
        <p:txBody>
          <a:bodyPr/>
          <a:lstStyle/>
          <a:p>
            <a:r>
              <a:rPr lang="en-US" smtClean="0"/>
              <a:t>WDS</a:t>
            </a:r>
            <a:endParaRPr lang="en-US"/>
          </a:p>
        </p:txBody>
      </p:sp>
      <p:sp>
        <p:nvSpPr>
          <p:cNvPr id="14339" name="Shape 20481"/>
          <p:cNvSpPr>
            <a:spLocks noGrp="1"/>
          </p:cNvSpPr>
          <p:nvPr>
            <p:ph type="body" idx="1"/>
          </p:nvPr>
        </p:nvSpPr>
        <p:spPr>
          <a:xfrm>
            <a:off x="382588" y="1414464"/>
            <a:ext cx="8380412" cy="5018297"/>
          </a:xfrm>
        </p:spPr>
        <p:txBody>
          <a:bodyPr/>
          <a:lstStyle/>
          <a:p>
            <a:r>
              <a:rPr lang="en-US" sz="2000" dirty="0" smtClean="0"/>
              <a:t>Build reference configuration on a single partition machine</a:t>
            </a:r>
          </a:p>
          <a:p>
            <a:pPr lvl="1"/>
            <a:r>
              <a:rPr lang="en-US" sz="1800" dirty="0" err="1" smtClean="0"/>
              <a:t>Sysprep</a:t>
            </a:r>
            <a:r>
              <a:rPr lang="en-US" sz="1800" dirty="0" smtClean="0"/>
              <a:t> machine and capture image using the </a:t>
            </a:r>
            <a:r>
              <a:rPr lang="en-US" sz="1800" dirty="0" err="1" smtClean="0"/>
              <a:t>ImageX</a:t>
            </a:r>
            <a:endParaRPr lang="en-US" sz="1800" dirty="0" smtClean="0"/>
          </a:p>
          <a:p>
            <a:r>
              <a:rPr lang="en-US" sz="2000" dirty="0" smtClean="0">
                <a:solidFill>
                  <a:schemeClr val="accent6"/>
                </a:solidFill>
              </a:rPr>
              <a:t>Create WDS client </a:t>
            </a:r>
            <a:r>
              <a:rPr lang="en-US" sz="2000" dirty="0" err="1" smtClean="0">
                <a:solidFill>
                  <a:schemeClr val="accent6"/>
                </a:solidFill>
              </a:rPr>
              <a:t>unattend</a:t>
            </a:r>
            <a:r>
              <a:rPr lang="en-US" sz="2000" dirty="0" smtClean="0">
                <a:solidFill>
                  <a:schemeClr val="accent6"/>
                </a:solidFill>
              </a:rPr>
              <a:t> file</a:t>
            </a:r>
          </a:p>
          <a:p>
            <a:pPr lvl="1"/>
            <a:r>
              <a:rPr lang="en-US" sz="1800" dirty="0" smtClean="0">
                <a:solidFill>
                  <a:schemeClr val="accent6"/>
                </a:solidFill>
              </a:rPr>
              <a:t>Specify drive configuration to </a:t>
            </a:r>
            <a:r>
              <a:rPr lang="en-US" sz="1800" dirty="0" err="1" smtClean="0">
                <a:solidFill>
                  <a:schemeClr val="accent6"/>
                </a:solidFill>
              </a:rPr>
              <a:t>BitLocker</a:t>
            </a:r>
            <a:r>
              <a:rPr lang="en-US" sz="1800" dirty="0" smtClean="0">
                <a:solidFill>
                  <a:schemeClr val="accent6"/>
                </a:solidFill>
              </a:rPr>
              <a:t> requirements</a:t>
            </a:r>
          </a:p>
          <a:p>
            <a:r>
              <a:rPr lang="en-US" sz="2000" dirty="0" smtClean="0"/>
              <a:t>Create image </a:t>
            </a:r>
            <a:r>
              <a:rPr lang="en-US" sz="2000" dirty="0" err="1" smtClean="0"/>
              <a:t>unattend</a:t>
            </a:r>
            <a:r>
              <a:rPr lang="en-US" sz="2000" dirty="0" smtClean="0"/>
              <a:t> file with any optional settings for BDE </a:t>
            </a:r>
            <a:r>
              <a:rPr lang="en-US" sz="2000" dirty="0" err="1" smtClean="0"/>
              <a:t>config</a:t>
            </a:r>
            <a:endParaRPr lang="en-US" sz="2000" dirty="0" smtClean="0"/>
          </a:p>
          <a:p>
            <a:pPr lvl="1"/>
            <a:r>
              <a:rPr lang="en-US" sz="1800" dirty="0" smtClean="0"/>
              <a:t>Add automation scripts for enabling and configuring BDE post-install</a:t>
            </a:r>
          </a:p>
          <a:p>
            <a:r>
              <a:rPr lang="en-US" sz="2000" dirty="0" smtClean="0">
                <a:solidFill>
                  <a:schemeClr val="accent6"/>
                </a:solidFill>
              </a:rPr>
              <a:t>Upload images and configure </a:t>
            </a:r>
            <a:r>
              <a:rPr lang="en-US" sz="2000" dirty="0" err="1" smtClean="0">
                <a:solidFill>
                  <a:schemeClr val="accent6"/>
                </a:solidFill>
              </a:rPr>
              <a:t>unattend</a:t>
            </a:r>
            <a:r>
              <a:rPr lang="en-US" sz="2000" dirty="0" smtClean="0">
                <a:solidFill>
                  <a:schemeClr val="accent6"/>
                </a:solidFill>
              </a:rPr>
              <a:t> files on WDS server</a:t>
            </a:r>
          </a:p>
          <a:p>
            <a:r>
              <a:rPr lang="en-US" sz="2000" dirty="0" smtClean="0"/>
              <a:t>Deploy OS (</a:t>
            </a:r>
            <a:r>
              <a:rPr lang="en-US" sz="2000" dirty="0" smtClean="0">
                <a:solidFill>
                  <a:schemeClr val="accent6"/>
                </a:solidFill>
              </a:rPr>
              <a:t>net-boot the target computer</a:t>
            </a:r>
            <a:r>
              <a:rPr lang="en-US" sz="2000" dirty="0" smtClean="0"/>
              <a:t>) and enable BDE</a:t>
            </a:r>
          </a:p>
          <a:p>
            <a:pPr>
              <a:buNone/>
            </a:pPr>
            <a:r>
              <a:rPr lang="en-US" sz="2000" dirty="0" smtClean="0">
                <a:solidFill>
                  <a:schemeClr val="accent1"/>
                </a:solidFill>
              </a:rPr>
              <a:t>Key Points</a:t>
            </a:r>
          </a:p>
          <a:p>
            <a:r>
              <a:rPr lang="en-US" sz="2000" dirty="0" smtClean="0"/>
              <a:t>WDS client </a:t>
            </a:r>
            <a:r>
              <a:rPr lang="en-US" sz="2000" dirty="0" err="1" smtClean="0"/>
              <a:t>unattend</a:t>
            </a:r>
            <a:r>
              <a:rPr lang="en-US" sz="2000" dirty="0" smtClean="0"/>
              <a:t> files are applied per server and per architecture (i.e. x86, amd64, ia64)</a:t>
            </a:r>
          </a:p>
          <a:p>
            <a:r>
              <a:rPr lang="en-US" sz="2000" dirty="0" smtClean="0"/>
              <a:t>Disk layout and partitioning can only be done in WDS client </a:t>
            </a:r>
            <a:r>
              <a:rPr lang="en-US" sz="2000" dirty="0" err="1" smtClean="0"/>
              <a:t>unattend</a:t>
            </a:r>
            <a:r>
              <a:rPr lang="en-US" sz="2000" dirty="0" smtClean="0"/>
              <a:t> file not image </a:t>
            </a:r>
            <a:r>
              <a:rPr lang="en-US" sz="2000" dirty="0" err="1" smtClean="0"/>
              <a:t>unattend</a:t>
            </a:r>
            <a:r>
              <a:rPr lang="en-US" sz="2000" dirty="0" smtClean="0"/>
              <a:t> files</a:t>
            </a:r>
            <a:endParaRPr lang="en-US" sz="2000"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hape 1"/>
          <p:cNvSpPr>
            <a:spLocks noGrp="1"/>
          </p:cNvSpPr>
          <p:nvPr>
            <p:ph type="title"/>
          </p:nvPr>
        </p:nvSpPr>
        <p:spPr/>
        <p:txBody>
          <a:bodyPr/>
          <a:lstStyle/>
          <a:p>
            <a:r>
              <a:rPr lang="en-US" smtClean="0"/>
              <a:t>Unattend Installation</a:t>
            </a:r>
            <a:endParaRPr lang="en-US"/>
          </a:p>
        </p:txBody>
      </p:sp>
      <p:sp>
        <p:nvSpPr>
          <p:cNvPr id="15363" name="Shape 25601"/>
          <p:cNvSpPr>
            <a:spLocks noGrp="1"/>
          </p:cNvSpPr>
          <p:nvPr>
            <p:ph type="body" idx="1"/>
          </p:nvPr>
        </p:nvSpPr>
        <p:spPr>
          <a:xfrm>
            <a:off x="382588" y="1414464"/>
            <a:ext cx="8380412" cy="5327612"/>
          </a:xfrm>
        </p:spPr>
        <p:txBody>
          <a:bodyPr/>
          <a:lstStyle/>
          <a:p>
            <a:pPr>
              <a:spcBef>
                <a:spcPts val="600"/>
              </a:spcBef>
            </a:pPr>
            <a:r>
              <a:rPr lang="en-US" sz="2000" dirty="0" smtClean="0"/>
              <a:t>Build reference configuration on a single partition machine</a:t>
            </a:r>
          </a:p>
          <a:p>
            <a:pPr lvl="1">
              <a:spcBef>
                <a:spcPts val="600"/>
              </a:spcBef>
            </a:pPr>
            <a:r>
              <a:rPr lang="en-US" sz="2000" dirty="0" err="1" smtClean="0"/>
              <a:t>Sysprep</a:t>
            </a:r>
            <a:r>
              <a:rPr lang="en-US" sz="2000" dirty="0" smtClean="0"/>
              <a:t> machine and capture image using the </a:t>
            </a:r>
            <a:r>
              <a:rPr lang="en-US" sz="2000" dirty="0" err="1" smtClean="0"/>
              <a:t>ImageX</a:t>
            </a:r>
            <a:endParaRPr lang="en-US" sz="2000" dirty="0" smtClean="0"/>
          </a:p>
          <a:p>
            <a:pPr>
              <a:spcBef>
                <a:spcPts val="600"/>
              </a:spcBef>
            </a:pPr>
            <a:r>
              <a:rPr lang="en-US" sz="2000" dirty="0" smtClean="0">
                <a:solidFill>
                  <a:schemeClr val="accent6"/>
                </a:solidFill>
              </a:rPr>
              <a:t>Create </a:t>
            </a:r>
            <a:r>
              <a:rPr lang="en-US" sz="2000" dirty="0" err="1" smtClean="0">
                <a:solidFill>
                  <a:schemeClr val="accent6"/>
                </a:solidFill>
              </a:rPr>
              <a:t>unattend</a:t>
            </a:r>
            <a:r>
              <a:rPr lang="en-US" sz="2000" dirty="0" smtClean="0">
                <a:solidFill>
                  <a:schemeClr val="accent6"/>
                </a:solidFill>
              </a:rPr>
              <a:t> answer file with any additional settings</a:t>
            </a:r>
          </a:p>
          <a:p>
            <a:pPr lvl="1">
              <a:spcBef>
                <a:spcPts val="600"/>
              </a:spcBef>
            </a:pPr>
            <a:r>
              <a:rPr lang="en-US" sz="2000" dirty="0" smtClean="0">
                <a:solidFill>
                  <a:schemeClr val="accent6"/>
                </a:solidFill>
              </a:rPr>
              <a:t>Specify drive configuration to </a:t>
            </a:r>
            <a:r>
              <a:rPr lang="en-US" sz="2000" dirty="0" err="1" smtClean="0">
                <a:solidFill>
                  <a:schemeClr val="accent6"/>
                </a:solidFill>
              </a:rPr>
              <a:t>BitLocker</a:t>
            </a:r>
            <a:r>
              <a:rPr lang="en-US" sz="2000" dirty="0" smtClean="0">
                <a:solidFill>
                  <a:schemeClr val="accent6"/>
                </a:solidFill>
              </a:rPr>
              <a:t> requirements</a:t>
            </a:r>
          </a:p>
          <a:p>
            <a:pPr lvl="1">
              <a:spcBef>
                <a:spcPts val="600"/>
              </a:spcBef>
            </a:pPr>
            <a:r>
              <a:rPr lang="en-US" sz="2000" dirty="0" smtClean="0">
                <a:solidFill>
                  <a:schemeClr val="accent6"/>
                </a:solidFill>
              </a:rPr>
              <a:t>Add automation scripts for enabling and configuring </a:t>
            </a:r>
            <a:br>
              <a:rPr lang="en-US" sz="2000" dirty="0" smtClean="0">
                <a:solidFill>
                  <a:schemeClr val="accent6"/>
                </a:solidFill>
              </a:rPr>
            </a:br>
            <a:r>
              <a:rPr lang="en-US" sz="2000" dirty="0" smtClean="0">
                <a:solidFill>
                  <a:schemeClr val="accent6"/>
                </a:solidFill>
              </a:rPr>
              <a:t>BDE post-install</a:t>
            </a:r>
          </a:p>
          <a:p>
            <a:pPr>
              <a:spcBef>
                <a:spcPts val="600"/>
              </a:spcBef>
            </a:pPr>
            <a:r>
              <a:rPr lang="en-US" sz="2000" dirty="0" smtClean="0"/>
              <a:t>Create bootable DVD</a:t>
            </a:r>
          </a:p>
          <a:p>
            <a:pPr>
              <a:spcBef>
                <a:spcPts val="600"/>
              </a:spcBef>
            </a:pPr>
            <a:r>
              <a:rPr lang="en-US" sz="2000" dirty="0" smtClean="0"/>
              <a:t>Deploy OS (</a:t>
            </a:r>
            <a:r>
              <a:rPr lang="en-US" sz="2000" dirty="0" smtClean="0">
                <a:solidFill>
                  <a:schemeClr val="accent6"/>
                </a:solidFill>
              </a:rPr>
              <a:t>DVD-boot the target computer</a:t>
            </a:r>
            <a:r>
              <a:rPr lang="en-US" sz="2000" dirty="0" smtClean="0"/>
              <a:t>) and enable BDE</a:t>
            </a:r>
          </a:p>
          <a:p>
            <a:pPr>
              <a:spcBef>
                <a:spcPts val="600"/>
              </a:spcBef>
              <a:buNone/>
            </a:pPr>
            <a:r>
              <a:rPr lang="en-US" sz="2000" dirty="0" smtClean="0">
                <a:solidFill>
                  <a:schemeClr val="accent1"/>
                </a:solidFill>
              </a:rPr>
              <a:t>Key Points</a:t>
            </a:r>
          </a:p>
          <a:p>
            <a:pPr>
              <a:spcBef>
                <a:spcPts val="600"/>
              </a:spcBef>
            </a:pPr>
            <a:r>
              <a:rPr lang="en-US" sz="2000" dirty="0" smtClean="0"/>
              <a:t>Straight forward build process with the least complications</a:t>
            </a:r>
          </a:p>
          <a:p>
            <a:pPr>
              <a:spcBef>
                <a:spcPts val="600"/>
              </a:spcBef>
            </a:pPr>
            <a:r>
              <a:rPr lang="en-US" sz="2000" dirty="0" smtClean="0"/>
              <a:t>Setup requires RW access to image file during expansion </a:t>
            </a:r>
          </a:p>
          <a:p>
            <a:pPr lvl="1">
              <a:spcBef>
                <a:spcPts val="600"/>
              </a:spcBef>
            </a:pPr>
            <a:r>
              <a:rPr lang="en-US" sz="2000" dirty="0" smtClean="0"/>
              <a:t>Needs to copy the entire install.wim to the local disk, then expand contents</a:t>
            </a:r>
          </a:p>
          <a:p>
            <a:pPr lvl="1">
              <a:spcBef>
                <a:spcPts val="600"/>
              </a:spcBef>
            </a:pPr>
            <a:r>
              <a:rPr lang="en-US" sz="2000" dirty="0" smtClean="0"/>
              <a:t>Consider not storing WIM on CD or DVD where possible to improve speed</a:t>
            </a:r>
          </a:p>
          <a:p>
            <a:pPr lvl="1">
              <a:spcBef>
                <a:spcPts val="600"/>
              </a:spcBef>
            </a:pPr>
            <a:endParaRPr lang="en-US" sz="18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Text Placeholder 2"/>
          <p:cNvSpPr>
            <a:spLocks noGrp="1"/>
          </p:cNvSpPr>
          <p:nvPr>
            <p:ph type="body" idx="1"/>
          </p:nvPr>
        </p:nvSpPr>
        <p:spPr/>
        <p:txBody>
          <a:bodyPr/>
          <a:lstStyle/>
          <a:p>
            <a:r>
              <a:rPr lang="en-US" smtClean="0"/>
              <a:t>BitLocker™ on LHS</a:t>
            </a:r>
          </a:p>
          <a:p>
            <a:pPr lvl="1"/>
            <a:r>
              <a:rPr lang="en-US" smtClean="0"/>
              <a:t>Deltas and Additional Features</a:t>
            </a:r>
          </a:p>
          <a:p>
            <a:r>
              <a:rPr lang="en-US" smtClean="0"/>
              <a:t>Deployment Planning</a:t>
            </a:r>
          </a:p>
          <a:p>
            <a:pPr lvl="1"/>
            <a:r>
              <a:rPr lang="en-US" smtClean="0"/>
              <a:t>Informal Audit</a:t>
            </a:r>
          </a:p>
          <a:p>
            <a:pPr lvl="1"/>
            <a:r>
              <a:rPr lang="en-US" smtClean="0"/>
              <a:t>Develop Hardware and Recovery strategy</a:t>
            </a:r>
          </a:p>
          <a:p>
            <a:r>
              <a:rPr lang="en-US" smtClean="0"/>
              <a:t>Infrastructure Preparation</a:t>
            </a:r>
          </a:p>
          <a:p>
            <a:pPr lvl="1"/>
            <a:r>
              <a:rPr lang="en-US" smtClean="0"/>
              <a:t>Group Policy and Active Directory</a:t>
            </a:r>
          </a:p>
          <a:p>
            <a:r>
              <a:rPr lang="en-US" smtClean="0"/>
              <a:t>BitLocker Deployment</a:t>
            </a:r>
          </a:p>
          <a:p>
            <a:pPr lvl="1"/>
            <a:r>
              <a:rPr lang="en-US" smtClean="0"/>
              <a:t>Windows Deployment Tools</a:t>
            </a:r>
            <a:endParaRPr lang="en-US" dirty="0" smtClean="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hape 1"/>
          <p:cNvSpPr>
            <a:spLocks noGrp="1"/>
          </p:cNvSpPr>
          <p:nvPr>
            <p:ph type="title"/>
          </p:nvPr>
        </p:nvSpPr>
        <p:spPr/>
        <p:txBody>
          <a:bodyPr/>
          <a:lstStyle/>
          <a:p>
            <a:r>
              <a:rPr lang="en-US" dirty="0" smtClean="0"/>
              <a:t>Imaging Using </a:t>
            </a:r>
            <a:r>
              <a:rPr lang="en-US" dirty="0" err="1" smtClean="0"/>
              <a:t>ImageX</a:t>
            </a:r>
            <a:endParaRPr lang="en-US" dirty="0"/>
          </a:p>
        </p:txBody>
      </p:sp>
      <p:sp>
        <p:nvSpPr>
          <p:cNvPr id="17411" name="Shape 26625"/>
          <p:cNvSpPr>
            <a:spLocks noGrp="1"/>
          </p:cNvSpPr>
          <p:nvPr>
            <p:ph type="body" idx="1"/>
          </p:nvPr>
        </p:nvSpPr>
        <p:spPr>
          <a:xfrm>
            <a:off x="382588" y="1414464"/>
            <a:ext cx="8761412" cy="4524315"/>
          </a:xfrm>
        </p:spPr>
        <p:txBody>
          <a:bodyPr/>
          <a:lstStyle/>
          <a:p>
            <a:pPr>
              <a:spcBef>
                <a:spcPts val="600"/>
              </a:spcBef>
            </a:pPr>
            <a:r>
              <a:rPr lang="en-US" sz="1800" dirty="0" smtClean="0">
                <a:solidFill>
                  <a:schemeClr val="accent6"/>
                </a:solidFill>
              </a:rPr>
              <a:t>Build reference configuration on a correctly partitioned machine </a:t>
            </a:r>
          </a:p>
          <a:p>
            <a:pPr>
              <a:spcBef>
                <a:spcPts val="600"/>
              </a:spcBef>
            </a:pPr>
            <a:r>
              <a:rPr lang="en-US" sz="1800" dirty="0" smtClean="0"/>
              <a:t>Create </a:t>
            </a:r>
            <a:r>
              <a:rPr lang="en-US" sz="1800" dirty="0" err="1" smtClean="0"/>
              <a:t>unattend</a:t>
            </a:r>
            <a:r>
              <a:rPr lang="en-US" sz="1800" dirty="0" smtClean="0"/>
              <a:t> answer file with any additional settings</a:t>
            </a:r>
          </a:p>
          <a:p>
            <a:pPr lvl="1">
              <a:spcBef>
                <a:spcPts val="600"/>
              </a:spcBef>
            </a:pPr>
            <a:r>
              <a:rPr lang="en-US" sz="1600" dirty="0" smtClean="0"/>
              <a:t>Add automation scripts for enabling and configuring BDE post-install</a:t>
            </a:r>
          </a:p>
          <a:p>
            <a:pPr>
              <a:spcBef>
                <a:spcPts val="600"/>
              </a:spcBef>
            </a:pPr>
            <a:r>
              <a:rPr lang="en-US" sz="1800" dirty="0" err="1" smtClean="0">
                <a:solidFill>
                  <a:schemeClr val="accent6"/>
                </a:solidFill>
              </a:rPr>
              <a:t>Sysprep</a:t>
            </a:r>
            <a:r>
              <a:rPr lang="en-US" sz="1800" dirty="0" smtClean="0">
                <a:solidFill>
                  <a:schemeClr val="accent6"/>
                </a:solidFill>
              </a:rPr>
              <a:t> machine and capture </a:t>
            </a:r>
            <a:r>
              <a:rPr lang="en-US" sz="1800" dirty="0" smtClean="0">
                <a:solidFill>
                  <a:schemeClr val="accent3"/>
                </a:solidFill>
                <a:latin typeface="+mj-lt"/>
              </a:rPr>
              <a:t>both</a:t>
            </a:r>
            <a:r>
              <a:rPr lang="en-US" sz="1800" dirty="0" smtClean="0">
                <a:solidFill>
                  <a:schemeClr val="accent6"/>
                </a:solidFill>
              </a:rPr>
              <a:t> SYSTEM and OS partitions using </a:t>
            </a:r>
            <a:r>
              <a:rPr lang="en-US" sz="1800" dirty="0" err="1" smtClean="0">
                <a:solidFill>
                  <a:schemeClr val="accent6"/>
                </a:solidFill>
              </a:rPr>
              <a:t>ImageX</a:t>
            </a:r>
            <a:r>
              <a:rPr lang="en-US" sz="1800" dirty="0" smtClean="0">
                <a:solidFill>
                  <a:schemeClr val="accent6"/>
                </a:solidFill>
              </a:rPr>
              <a:t> </a:t>
            </a:r>
          </a:p>
          <a:p>
            <a:pPr>
              <a:spcBef>
                <a:spcPts val="600"/>
              </a:spcBef>
            </a:pPr>
            <a:r>
              <a:rPr lang="en-US" sz="1800" dirty="0" smtClean="0"/>
              <a:t>Create bootable DVD</a:t>
            </a:r>
          </a:p>
          <a:p>
            <a:pPr>
              <a:spcBef>
                <a:spcPts val="600"/>
              </a:spcBef>
            </a:pPr>
            <a:r>
              <a:rPr lang="en-US" sz="1800" dirty="0" smtClean="0"/>
              <a:t>Deploy OS (DVD-boot the target computer in </a:t>
            </a:r>
            <a:r>
              <a:rPr lang="en-US" sz="1800" dirty="0" err="1" smtClean="0"/>
              <a:t>WinPE</a:t>
            </a:r>
            <a:r>
              <a:rPr lang="en-US" sz="1800" dirty="0" smtClean="0"/>
              <a:t>) and enable BDE</a:t>
            </a:r>
          </a:p>
          <a:p>
            <a:pPr lvl="1">
              <a:spcBef>
                <a:spcPts val="600"/>
              </a:spcBef>
            </a:pPr>
            <a:r>
              <a:rPr lang="en-US" sz="1600" dirty="0" smtClean="0"/>
              <a:t>Configure the disk with </a:t>
            </a:r>
            <a:r>
              <a:rPr lang="en-US" sz="1600" dirty="0" err="1" smtClean="0"/>
              <a:t>Diskpart</a:t>
            </a:r>
            <a:endParaRPr lang="en-US" sz="1600" dirty="0" smtClean="0"/>
          </a:p>
          <a:p>
            <a:pPr lvl="1">
              <a:spcBef>
                <a:spcPts val="600"/>
              </a:spcBef>
            </a:pPr>
            <a:r>
              <a:rPr lang="en-US" sz="1600" dirty="0" smtClean="0"/>
              <a:t>Apply SYSTEM and OS partition images to the appropriate partitions on target machine</a:t>
            </a:r>
          </a:p>
          <a:p>
            <a:pPr lvl="1">
              <a:spcBef>
                <a:spcPts val="600"/>
              </a:spcBef>
            </a:pPr>
            <a:r>
              <a:rPr lang="en-US" sz="1600" dirty="0" smtClean="0"/>
              <a:t>Use a script to establish correct drive letter reference</a:t>
            </a:r>
          </a:p>
          <a:p>
            <a:pPr>
              <a:spcBef>
                <a:spcPts val="600"/>
              </a:spcBef>
              <a:buNone/>
            </a:pPr>
            <a:r>
              <a:rPr lang="en-US" sz="1600" dirty="0" smtClean="0">
                <a:solidFill>
                  <a:schemeClr val="accent1"/>
                </a:solidFill>
              </a:rPr>
              <a:t>Key Points</a:t>
            </a:r>
          </a:p>
          <a:p>
            <a:pPr>
              <a:spcBef>
                <a:spcPts val="600"/>
              </a:spcBef>
            </a:pPr>
            <a:r>
              <a:rPr lang="en-US" sz="1800" dirty="0" smtClean="0"/>
              <a:t>Drive letters need to be adjusted after images are applied</a:t>
            </a:r>
          </a:p>
          <a:p>
            <a:pPr>
              <a:spcBef>
                <a:spcPts val="600"/>
              </a:spcBef>
            </a:pPr>
            <a:r>
              <a:rPr lang="en-US" sz="1800" dirty="0" smtClean="0"/>
              <a:t>Preparing the initial reference image is slightly more complex with multiple partitions</a:t>
            </a:r>
          </a:p>
          <a:p>
            <a:pPr>
              <a:spcBef>
                <a:spcPts val="600"/>
              </a:spcBef>
            </a:pPr>
            <a:r>
              <a:rPr lang="en-US" sz="1800" dirty="0" smtClean="0"/>
              <a:t>You can build one DVD ISO that does all the partitioning, installation, and drive letter fixing automatically</a:t>
            </a:r>
            <a:endParaRPr lang="en-US" sz="1800"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hape 1"/>
          <p:cNvSpPr>
            <a:spLocks noGrp="1"/>
          </p:cNvSpPr>
          <p:nvPr>
            <p:ph type="title"/>
          </p:nvPr>
        </p:nvSpPr>
        <p:spPr/>
        <p:txBody>
          <a:bodyPr/>
          <a:lstStyle/>
          <a:p>
            <a:r>
              <a:rPr lang="en-US" smtClean="0"/>
              <a:t>SMS 2003 OSD</a:t>
            </a:r>
            <a:endParaRPr lang="en-US"/>
          </a:p>
        </p:txBody>
      </p:sp>
      <p:sp>
        <p:nvSpPr>
          <p:cNvPr id="18435" name="Shape 21505"/>
          <p:cNvSpPr>
            <a:spLocks noGrp="1"/>
          </p:cNvSpPr>
          <p:nvPr>
            <p:ph type="body" idx="1"/>
          </p:nvPr>
        </p:nvSpPr>
        <p:spPr>
          <a:xfrm>
            <a:off x="382588" y="1414464"/>
            <a:ext cx="8380412" cy="5408147"/>
          </a:xfrm>
        </p:spPr>
        <p:txBody>
          <a:bodyPr/>
          <a:lstStyle/>
          <a:p>
            <a:r>
              <a:rPr lang="en-US" sz="2100" dirty="0" smtClean="0"/>
              <a:t>Build reference configuration on a single partition machine</a:t>
            </a:r>
          </a:p>
          <a:p>
            <a:pPr lvl="1"/>
            <a:r>
              <a:rPr lang="en-US" sz="1900" dirty="0" err="1" smtClean="0"/>
              <a:t>Sysprep</a:t>
            </a:r>
            <a:r>
              <a:rPr lang="en-US" sz="1900" dirty="0" smtClean="0"/>
              <a:t> machine and capture image using standard OSD process</a:t>
            </a:r>
          </a:p>
          <a:p>
            <a:r>
              <a:rPr lang="en-US" sz="2100" dirty="0" smtClean="0">
                <a:solidFill>
                  <a:schemeClr val="accent6"/>
                </a:solidFill>
              </a:rPr>
              <a:t>Configure SMS to distribute the image however is required</a:t>
            </a:r>
          </a:p>
          <a:p>
            <a:pPr lvl="1"/>
            <a:r>
              <a:rPr lang="en-US" sz="1900" dirty="0" smtClean="0">
                <a:solidFill>
                  <a:schemeClr val="accent6"/>
                </a:solidFill>
              </a:rPr>
              <a:t>Configure pre-installation task to create single partition 1.5GB smaller than the total drive size (optional)</a:t>
            </a:r>
          </a:p>
          <a:p>
            <a:r>
              <a:rPr lang="en-US" sz="2100" dirty="0" smtClean="0">
                <a:solidFill>
                  <a:schemeClr val="accent6"/>
                </a:solidFill>
              </a:rPr>
              <a:t>Use the </a:t>
            </a:r>
            <a:r>
              <a:rPr lang="en-US" sz="2100" dirty="0" err="1" smtClean="0">
                <a:solidFill>
                  <a:schemeClr val="accent6"/>
                </a:solidFill>
              </a:rPr>
              <a:t>BitLocker</a:t>
            </a:r>
            <a:r>
              <a:rPr lang="en-US" sz="2100" dirty="0" smtClean="0">
                <a:solidFill>
                  <a:schemeClr val="accent6"/>
                </a:solidFill>
              </a:rPr>
              <a:t> Drive Preparation Tool to convert one partition machine to two partition machine ready for </a:t>
            </a:r>
            <a:r>
              <a:rPr lang="en-US" sz="2100" dirty="0" err="1" smtClean="0">
                <a:solidFill>
                  <a:schemeClr val="accent6"/>
                </a:solidFill>
              </a:rPr>
              <a:t>BitLocker</a:t>
            </a:r>
            <a:endParaRPr lang="en-US" sz="2100" dirty="0" smtClean="0">
              <a:solidFill>
                <a:schemeClr val="accent6"/>
              </a:solidFill>
            </a:endParaRPr>
          </a:p>
          <a:p>
            <a:r>
              <a:rPr lang="en-US" sz="2100" dirty="0" smtClean="0"/>
              <a:t>Enable </a:t>
            </a:r>
            <a:r>
              <a:rPr lang="en-US" sz="2100" dirty="0" err="1" smtClean="0"/>
              <a:t>BitLocker</a:t>
            </a:r>
            <a:r>
              <a:rPr lang="en-US" sz="2100" dirty="0" smtClean="0"/>
              <a:t> with method of choice</a:t>
            </a:r>
          </a:p>
          <a:p>
            <a:pPr>
              <a:buNone/>
            </a:pPr>
            <a:r>
              <a:rPr lang="en-US" sz="2000" dirty="0" smtClean="0">
                <a:solidFill>
                  <a:schemeClr val="accent1"/>
                </a:solidFill>
              </a:rPr>
              <a:t>Key Points</a:t>
            </a:r>
          </a:p>
          <a:p>
            <a:r>
              <a:rPr lang="en-US" sz="2100" dirty="0" smtClean="0"/>
              <a:t>SMS 2003 OSD doesn’t support multiple partition deployments</a:t>
            </a:r>
          </a:p>
          <a:p>
            <a:r>
              <a:rPr lang="en-US" sz="2100" dirty="0" smtClean="0"/>
              <a:t>The Drive Preparation Tool only runs in Windows Vista / LHS and will be released as part of OS OOB tools</a:t>
            </a:r>
          </a:p>
          <a:p>
            <a:r>
              <a:rPr lang="en-US" sz="2100" dirty="0" err="1" smtClean="0"/>
              <a:t>BitLocker</a:t>
            </a:r>
            <a:r>
              <a:rPr lang="en-US" sz="2100" dirty="0" smtClean="0"/>
              <a:t> deployment is fully integrated with SMS 2007</a:t>
            </a:r>
          </a:p>
          <a:p>
            <a:pPr lvl="1"/>
            <a:endParaRPr lang="en-US" sz="1800"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hape 1"/>
          <p:cNvSpPr>
            <a:spLocks noGrp="1"/>
          </p:cNvSpPr>
          <p:nvPr>
            <p:ph type="title"/>
          </p:nvPr>
        </p:nvSpPr>
        <p:spPr/>
        <p:txBody>
          <a:bodyPr/>
          <a:lstStyle/>
          <a:p>
            <a:r>
              <a:rPr lang="en-US" smtClean="0"/>
              <a:t>BDD 2007</a:t>
            </a:r>
            <a:endParaRPr lang="en-US" dirty="0"/>
          </a:p>
        </p:txBody>
      </p:sp>
      <p:sp>
        <p:nvSpPr>
          <p:cNvPr id="20483" name="Shape 24577"/>
          <p:cNvSpPr>
            <a:spLocks noGrp="1"/>
          </p:cNvSpPr>
          <p:nvPr>
            <p:ph type="body" idx="1"/>
          </p:nvPr>
        </p:nvSpPr>
        <p:spPr>
          <a:xfrm>
            <a:off x="382588" y="1414464"/>
            <a:ext cx="8380412" cy="4873129"/>
          </a:xfrm>
        </p:spPr>
        <p:txBody>
          <a:bodyPr/>
          <a:lstStyle/>
          <a:p>
            <a:r>
              <a:rPr lang="en-US" sz="2800" dirty="0" smtClean="0"/>
              <a:t>The Microsoft Solution Accelerator for Business Desktop Deployment (BDD) </a:t>
            </a:r>
          </a:p>
          <a:p>
            <a:pPr lvl="1"/>
            <a:r>
              <a:rPr lang="en-US" sz="2400" dirty="0" smtClean="0"/>
              <a:t>Provides guidance/best practice and tools required </a:t>
            </a:r>
            <a:br>
              <a:rPr lang="en-US" sz="2400" dirty="0" smtClean="0"/>
            </a:br>
            <a:r>
              <a:rPr lang="en-US" sz="2400" dirty="0" smtClean="0"/>
              <a:t>to efficiently manage the deployment of </a:t>
            </a:r>
            <a:br>
              <a:rPr lang="en-US" sz="2400" dirty="0" smtClean="0"/>
            </a:br>
            <a:r>
              <a:rPr lang="en-US" sz="2400" dirty="0" smtClean="0"/>
              <a:t>Windows Vista / LHS</a:t>
            </a:r>
          </a:p>
          <a:p>
            <a:r>
              <a:rPr lang="en-US" sz="2800" dirty="0" smtClean="0"/>
              <a:t>BDD 2007 integration with </a:t>
            </a:r>
            <a:r>
              <a:rPr lang="en-US" sz="2800" dirty="0" err="1" smtClean="0"/>
              <a:t>BitLocker</a:t>
            </a:r>
            <a:endParaRPr lang="en-US" sz="2800" dirty="0" smtClean="0"/>
          </a:p>
          <a:p>
            <a:pPr lvl="1"/>
            <a:r>
              <a:rPr lang="en-US" sz="2400" dirty="0" err="1" smtClean="0"/>
              <a:t>BitLocker</a:t>
            </a:r>
            <a:r>
              <a:rPr lang="en-US" sz="2400" dirty="0" smtClean="0"/>
              <a:t> support for </a:t>
            </a:r>
            <a:r>
              <a:rPr lang="en-US" sz="2400" dirty="0" err="1" smtClean="0"/>
              <a:t>Lite</a:t>
            </a:r>
            <a:r>
              <a:rPr lang="en-US" sz="2400" dirty="0" smtClean="0"/>
              <a:t> Touch Install scenarios</a:t>
            </a:r>
          </a:p>
          <a:p>
            <a:pPr lvl="1"/>
            <a:r>
              <a:rPr lang="en-US" sz="2400" dirty="0" smtClean="0"/>
              <a:t>Integrates with the Drive Preparation Tool via a self-updating mechanism built into the solution</a:t>
            </a:r>
          </a:p>
          <a:p>
            <a:pPr lvl="1"/>
            <a:r>
              <a:rPr lang="en-US" sz="2400" dirty="0" smtClean="0"/>
              <a:t>UI dialogs that let you choose configuration settings like where on the network to save .TXT files containing </a:t>
            </a:r>
            <a:r>
              <a:rPr lang="en-US" sz="2400" dirty="0" err="1" smtClean="0"/>
              <a:t>BitLocker</a:t>
            </a:r>
            <a:r>
              <a:rPr lang="en-US" sz="2400" dirty="0" smtClean="0"/>
              <a:t> recovery passwords</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BitLocker Tools</a:t>
            </a:r>
            <a:endParaRPr lang="en-US" dirty="0"/>
          </a:p>
        </p:txBody>
      </p:sp>
      <p:sp>
        <p:nvSpPr>
          <p:cNvPr id="3" name="Content Placeholder 2"/>
          <p:cNvSpPr>
            <a:spLocks noGrp="1"/>
          </p:cNvSpPr>
          <p:nvPr>
            <p:ph type="body" idx="1"/>
          </p:nvPr>
        </p:nvSpPr>
        <p:spPr>
          <a:xfrm>
            <a:off x="382588" y="1414464"/>
            <a:ext cx="8380412" cy="3875420"/>
          </a:xfrm>
        </p:spPr>
        <p:txBody>
          <a:bodyPr/>
          <a:lstStyle/>
          <a:p>
            <a:r>
              <a:rPr lang="en-US" dirty="0" err="1" smtClean="0"/>
              <a:t>BitLocker</a:t>
            </a:r>
            <a:r>
              <a:rPr lang="en-US" dirty="0" smtClean="0"/>
              <a:t> Drive Preparation Tool</a:t>
            </a:r>
          </a:p>
          <a:p>
            <a:pPr lvl="1"/>
            <a:r>
              <a:rPr lang="en-US" dirty="0" smtClean="0"/>
              <a:t>Correctly partitions an existing Windows installation for </a:t>
            </a:r>
            <a:r>
              <a:rPr lang="en-US" dirty="0" err="1" smtClean="0"/>
              <a:t>BitLocker</a:t>
            </a:r>
            <a:r>
              <a:rPr lang="en-US" dirty="0" smtClean="0"/>
              <a:t> </a:t>
            </a:r>
            <a:r>
              <a:rPr lang="en-US" dirty="0" smtClean="0">
                <a:solidFill>
                  <a:schemeClr val="accent6"/>
                </a:solidFill>
              </a:rPr>
              <a:t>without </a:t>
            </a:r>
            <a:r>
              <a:rPr lang="en-US" dirty="0" smtClean="0"/>
              <a:t>reimaging</a:t>
            </a:r>
          </a:p>
          <a:p>
            <a:pPr lvl="1"/>
            <a:r>
              <a:rPr lang="en-US" dirty="0" smtClean="0"/>
              <a:t>Automatically repartitions any existing MBR partition layout through the Wizard</a:t>
            </a:r>
          </a:p>
          <a:p>
            <a:pPr lvl="1"/>
            <a:r>
              <a:rPr lang="en-US" dirty="0" smtClean="0"/>
              <a:t>Scriptable command line interface allows for customized deployment</a:t>
            </a:r>
          </a:p>
          <a:p>
            <a:pPr lvl="2"/>
            <a:r>
              <a:rPr lang="en-US" dirty="0" smtClean="0"/>
              <a:t>Allows an admin to remotely configure systems</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t>
            </a:r>
            <a:r>
              <a:rPr lang="en-US" dirty="0" err="1" smtClean="0"/>
              <a:t>BitLocker</a:t>
            </a:r>
            <a:r>
              <a:rPr lang="en-US" dirty="0" smtClean="0"/>
              <a:t> Tools</a:t>
            </a:r>
            <a:endParaRPr lang="en-US" dirty="0"/>
          </a:p>
        </p:txBody>
      </p:sp>
      <p:sp>
        <p:nvSpPr>
          <p:cNvPr id="3" name="Content Placeholder 2"/>
          <p:cNvSpPr>
            <a:spLocks noGrp="1"/>
          </p:cNvSpPr>
          <p:nvPr>
            <p:ph type="body" idx="1"/>
          </p:nvPr>
        </p:nvSpPr>
        <p:spPr>
          <a:xfrm>
            <a:off x="382588" y="1414464"/>
            <a:ext cx="8380412" cy="5379934"/>
          </a:xfrm>
        </p:spPr>
        <p:txBody>
          <a:bodyPr/>
          <a:lstStyle/>
          <a:p>
            <a:pPr>
              <a:spcBef>
                <a:spcPts val="600"/>
              </a:spcBef>
            </a:pPr>
            <a:r>
              <a:rPr lang="en-US" sz="2800" dirty="0" err="1" smtClean="0"/>
              <a:t>BitLocker</a:t>
            </a:r>
            <a:r>
              <a:rPr lang="en-US" sz="2800" dirty="0" smtClean="0"/>
              <a:t> Recovery Password Viewer for AD</a:t>
            </a:r>
          </a:p>
          <a:p>
            <a:pPr lvl="1">
              <a:spcBef>
                <a:spcPts val="600"/>
              </a:spcBef>
            </a:pPr>
            <a:r>
              <a:rPr lang="en-US" sz="2400" dirty="0" smtClean="0"/>
              <a:t>Allows to locate and view recovery passwords that are stored in AD</a:t>
            </a:r>
          </a:p>
          <a:p>
            <a:pPr lvl="1">
              <a:spcBef>
                <a:spcPts val="600"/>
              </a:spcBef>
            </a:pPr>
            <a:r>
              <a:rPr lang="en-US" sz="2400" dirty="0" smtClean="0"/>
              <a:t>Extension for the AD Users and Computers MMC snap-in</a:t>
            </a:r>
          </a:p>
          <a:p>
            <a:pPr lvl="1">
              <a:spcBef>
                <a:spcPts val="600"/>
              </a:spcBef>
            </a:pPr>
            <a:r>
              <a:rPr lang="en-US" sz="2400" dirty="0" smtClean="0"/>
              <a:t>Search for a recovery password across all the domains in the Active Directory forest</a:t>
            </a:r>
          </a:p>
          <a:p>
            <a:pPr>
              <a:spcBef>
                <a:spcPts val="600"/>
              </a:spcBef>
            </a:pPr>
            <a:r>
              <a:rPr lang="en-US" sz="2800" dirty="0" err="1" smtClean="0"/>
              <a:t>BitLocker</a:t>
            </a:r>
            <a:r>
              <a:rPr lang="en-US" sz="2800" dirty="0" smtClean="0"/>
              <a:t> Repair Tool </a:t>
            </a:r>
          </a:p>
          <a:p>
            <a:pPr lvl="1">
              <a:spcBef>
                <a:spcPts val="600"/>
              </a:spcBef>
            </a:pPr>
            <a:r>
              <a:rPr lang="en-US" sz="2400" dirty="0" smtClean="0"/>
              <a:t>Helps recover data from an encrypted volume if the hard disk has been severely damaged</a:t>
            </a:r>
          </a:p>
          <a:p>
            <a:pPr lvl="1">
              <a:spcBef>
                <a:spcPts val="600"/>
              </a:spcBef>
            </a:pPr>
            <a:r>
              <a:rPr lang="en-US" sz="2400" dirty="0" smtClean="0"/>
              <a:t>Can reconstruct critical parts of the drive and salvage recoverable data</a:t>
            </a:r>
          </a:p>
          <a:p>
            <a:pPr lvl="1">
              <a:spcBef>
                <a:spcPts val="600"/>
              </a:spcBef>
            </a:pPr>
            <a:r>
              <a:rPr lang="en-US" sz="2400" dirty="0" smtClean="0"/>
              <a:t>Uses the recovery package escrowed in AD</a:t>
            </a:r>
          </a:p>
          <a:p>
            <a:pPr lvl="1">
              <a:spcBef>
                <a:spcPts val="600"/>
              </a:spcBef>
            </a:pPr>
            <a:r>
              <a:rPr lang="en-US" sz="2400" dirty="0" smtClean="0"/>
              <a:t>A recovery password or recovery key is required to decrypt the data</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dirty="0"/>
          </a:p>
        </p:txBody>
      </p:sp>
      <p:sp>
        <p:nvSpPr>
          <p:cNvPr id="243715" name="Rectangle 3"/>
          <p:cNvSpPr>
            <a:spLocks noGrp="1" noChangeArrowheads="1"/>
          </p:cNvSpPr>
          <p:nvPr>
            <p:ph type="body" idx="1"/>
          </p:nvPr>
        </p:nvSpPr>
        <p:spPr>
          <a:xfrm>
            <a:off x="382588" y="1414464"/>
            <a:ext cx="8380412" cy="5138843"/>
          </a:xfrm>
        </p:spPr>
        <p:txBody>
          <a:bodyPr/>
          <a:lstStyle/>
          <a:p>
            <a:r>
              <a:rPr lang="en-US" dirty="0" smtClean="0"/>
              <a:t>Need more server platforms for testing and validation</a:t>
            </a:r>
          </a:p>
          <a:p>
            <a:pPr lvl="1"/>
            <a:r>
              <a:rPr lang="en-US" dirty="0" smtClean="0"/>
              <a:t>Chipset support TPM 1.2 Interface Specification (TIS)</a:t>
            </a:r>
          </a:p>
          <a:p>
            <a:pPr lvl="1"/>
            <a:r>
              <a:rPr lang="en-US" dirty="0" smtClean="0"/>
              <a:t>Firmware (UEFI and BIOS) implementations</a:t>
            </a:r>
          </a:p>
          <a:p>
            <a:r>
              <a:rPr lang="en-US" dirty="0" smtClean="0"/>
              <a:t>OEM value-add opportunities</a:t>
            </a:r>
          </a:p>
          <a:p>
            <a:pPr lvl="1"/>
            <a:r>
              <a:rPr lang="en-US" dirty="0" smtClean="0"/>
              <a:t>TPM enablement options</a:t>
            </a:r>
          </a:p>
          <a:p>
            <a:pPr lvl="1"/>
            <a:r>
              <a:rPr lang="en-US" dirty="0" smtClean="0"/>
              <a:t>Key management, recovery and escrow services</a:t>
            </a:r>
          </a:p>
          <a:p>
            <a:pPr lvl="1"/>
            <a:r>
              <a:rPr lang="en-US" dirty="0" smtClean="0"/>
              <a:t>Enterprise solution offerings</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dirty="0"/>
          </a:p>
        </p:txBody>
      </p:sp>
      <p:sp>
        <p:nvSpPr>
          <p:cNvPr id="242691" name="Rectangle 3"/>
          <p:cNvSpPr>
            <a:spLocks noGrp="1" noChangeArrowheads="1"/>
          </p:cNvSpPr>
          <p:nvPr>
            <p:ph type="body" idx="1"/>
          </p:nvPr>
        </p:nvSpPr>
        <p:spPr>
          <a:xfrm>
            <a:off x="382588" y="1414464"/>
            <a:ext cx="8761412" cy="3324500"/>
          </a:xfrm>
        </p:spPr>
        <p:txBody>
          <a:bodyPr/>
          <a:lstStyle/>
          <a:p>
            <a:r>
              <a:rPr lang="en-US" sz="2400" dirty="0" smtClean="0"/>
              <a:t>Web Resources</a:t>
            </a:r>
          </a:p>
          <a:p>
            <a:pPr lvl="1"/>
            <a:r>
              <a:rPr lang="en-US" sz="2000" dirty="0" smtClean="0"/>
              <a:t>Feature Explained: </a:t>
            </a:r>
            <a:r>
              <a:rPr lang="en-US" sz="1400" dirty="0" smtClean="0">
                <a:hlinkClick r:id="rId3"/>
              </a:rPr>
              <a:t>http://www.microsoft.com/windows/products/windowsvista/features/details/bitlocker.mspx</a:t>
            </a:r>
            <a:endParaRPr lang="en-US" sz="2000" dirty="0" smtClean="0"/>
          </a:p>
          <a:p>
            <a:pPr lvl="1"/>
            <a:r>
              <a:rPr lang="en-US" sz="2000" dirty="0" err="1" smtClean="0"/>
              <a:t>BitLocker</a:t>
            </a:r>
            <a:r>
              <a:rPr lang="en-US" sz="2000" dirty="0" smtClean="0"/>
              <a:t> docs: </a:t>
            </a:r>
            <a:r>
              <a:rPr lang="en-US" sz="1600" dirty="0" smtClean="0">
                <a:hlinkClick r:id="rId4"/>
              </a:rPr>
              <a:t>http://technet.microsoft.com/en-us/windowsvista/aa905065.aspx</a:t>
            </a:r>
            <a:endParaRPr lang="en-US" sz="2000" dirty="0" smtClean="0"/>
          </a:p>
          <a:p>
            <a:pPr lvl="1"/>
            <a:r>
              <a:rPr lang="en-US" sz="2000" dirty="0" smtClean="0"/>
              <a:t>Technical Overview: </a:t>
            </a:r>
            <a:r>
              <a:rPr lang="en-US" sz="1400" dirty="0" smtClean="0">
                <a:hlinkClick r:id="rId5"/>
              </a:rPr>
              <a:t>http://technet.microsoft.com/en-us/windowsvista/aa906017.aspx</a:t>
            </a:r>
            <a:r>
              <a:rPr lang="en-US" sz="1600" dirty="0" smtClean="0"/>
              <a:t> </a:t>
            </a:r>
            <a:endParaRPr lang="en-US" sz="2000" dirty="0" smtClean="0"/>
          </a:p>
          <a:p>
            <a:pPr lvl="1"/>
            <a:r>
              <a:rPr lang="en-US" sz="2000" dirty="0" smtClean="0"/>
              <a:t>Drive Preparation Tool:  </a:t>
            </a:r>
            <a:r>
              <a:rPr lang="en-US" sz="1800" dirty="0" smtClean="0">
                <a:hlinkClick r:id="rId6"/>
              </a:rPr>
              <a:t>http://support.microsoft.com/kb/930063</a:t>
            </a:r>
            <a:endParaRPr lang="en-US" sz="2000" dirty="0" smtClean="0"/>
          </a:p>
          <a:p>
            <a:pPr lvl="1"/>
            <a:r>
              <a:rPr lang="en-US" sz="2000" dirty="0" smtClean="0"/>
              <a:t>AD Guide: </a:t>
            </a:r>
            <a:r>
              <a:rPr lang="en-US" sz="1400" dirty="0" smtClean="0">
                <a:hlinkClick r:id="rId7"/>
              </a:rPr>
              <a:t>http://www.microsoft.com/downloads/details.aspx?FamilyID=3A207915-DFC3-4579-90CD-86AC666F61D4&amp;displaylang=en</a:t>
            </a:r>
            <a:r>
              <a:rPr lang="en-US" sz="1400" dirty="0" smtClean="0"/>
              <a:t>  </a:t>
            </a:r>
            <a:endParaRPr lang="en-US" sz="2000" dirty="0" smtClean="0"/>
          </a:p>
          <a:p>
            <a:r>
              <a:rPr lang="en-US" sz="2400" dirty="0" smtClean="0"/>
              <a:t>Questions, comments, etc:</a:t>
            </a:r>
          </a:p>
        </p:txBody>
      </p:sp>
      <p:sp>
        <p:nvSpPr>
          <p:cNvPr id="7" name="Rounded Rectangle 6"/>
          <p:cNvSpPr/>
          <p:nvPr/>
        </p:nvSpPr>
        <p:spPr bwMode="auto">
          <a:xfrm>
            <a:off x="4419600" y="4283112"/>
            <a:ext cx="3495152" cy="457200"/>
          </a:xfrm>
          <a:prstGeom prst="roundRect">
            <a:avLst>
              <a:gd name="adj" fmla="val 9033"/>
            </a:avLst>
          </a:prstGeom>
          <a:solidFill>
            <a:schemeClr val="bg2"/>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42693" name="Text Box 5"/>
          <p:cNvSpPr txBox="1">
            <a:spLocks noChangeArrowheads="1"/>
          </p:cNvSpPr>
          <p:nvPr/>
        </p:nvSpPr>
        <p:spPr bwMode="auto">
          <a:xfrm>
            <a:off x="3962400" y="4251288"/>
            <a:ext cx="4419600" cy="461655"/>
          </a:xfrm>
          <a:prstGeom prst="rect">
            <a:avLst/>
          </a:prstGeom>
          <a:noFill/>
          <a:ln w="12700">
            <a:noFill/>
            <a:miter lim="800000"/>
            <a:headEnd/>
            <a:tailEnd/>
          </a:ln>
          <a:effectLst/>
        </p:spPr>
        <p:txBody>
          <a:bodyPr wrap="square" lIns="91428" tIns="45715" rIns="91428" bIns="45715">
            <a:spAutoFit/>
          </a:bodyPr>
          <a:lstStyle/>
          <a:p>
            <a:pPr algn="ctr"/>
            <a:r>
              <a:rPr lang="en-US" sz="2400" dirty="0" err="1" smtClean="0">
                <a:solidFill>
                  <a:schemeClr val="tx2"/>
                </a:solidFill>
                <a:effectLst>
                  <a:outerShdw blurRad="38100" dist="38100" dir="2700000" algn="tl">
                    <a:srgbClr val="000000">
                      <a:alpha val="43137"/>
                    </a:srgbClr>
                  </a:outerShdw>
                </a:effectLst>
                <a:hlinkClick r:id="rId8"/>
              </a:rPr>
              <a:t>Bdeinfo</a:t>
            </a:r>
            <a:r>
              <a:rPr lang="en-US" sz="2400" dirty="0" smtClean="0">
                <a:solidFill>
                  <a:schemeClr val="tx2"/>
                </a:solidFill>
                <a:effectLst>
                  <a:outerShdw blurRad="38100" dist="38100" dir="2700000" algn="tl">
                    <a:srgbClr val="000000">
                      <a:alpha val="43137"/>
                    </a:srgbClr>
                  </a:outerShdw>
                </a:effectLst>
                <a:hlinkClick r:id="rId8"/>
              </a:rPr>
              <a:t> @ microsoft.com</a:t>
            </a:r>
            <a:endParaRPr lang="en-US" dirty="0">
              <a:solidFill>
                <a:schemeClr val="tx2"/>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26691"/>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Segoe" pitchFamily="34" charset="0"/>
                <a:cs typeface="Arial" charset="0"/>
              </a:rPr>
              <a:t>© 2007 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Segoe" pitchFamily="34" charset="0"/>
                <a:cs typeface="Arial" charset="0"/>
              </a:rPr>
            </a:br>
            <a:r>
              <a:rPr lang="en-US" sz="7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605" y="1903678"/>
            <a:ext cx="7692761" cy="2285241"/>
          </a:xfrm>
        </p:spPr>
        <p:txBody>
          <a:bodyPr/>
          <a:lstStyle/>
          <a:p>
            <a:r>
              <a:rPr smtClean="0"/>
              <a:t>BitLocker</a:t>
            </a:r>
            <a:r>
              <a:rPr lang="en-US" dirty="0" smtClean="0"/>
              <a:t>™</a:t>
            </a:r>
            <a:r>
              <a:rPr smtClean="0"/>
              <a:t> On </a:t>
            </a:r>
            <a:br>
              <a:rPr smtClean="0"/>
            </a:br>
            <a:r>
              <a:rPr smtClean="0"/>
              <a:t>Microsoft Windows Server codenamed "Longhorn"</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Branch Office Scenarios</a:t>
            </a:r>
            <a:endParaRPr lang="en-US" dirty="0"/>
          </a:p>
        </p:txBody>
      </p:sp>
      <p:sp>
        <p:nvSpPr>
          <p:cNvPr id="26627" name="Rectangle 3"/>
          <p:cNvSpPr>
            <a:spLocks noGrp="1" noChangeArrowheads="1"/>
          </p:cNvSpPr>
          <p:nvPr>
            <p:ph type="body" idx="1"/>
          </p:nvPr>
        </p:nvSpPr>
        <p:spPr>
          <a:xfrm>
            <a:off x="382588" y="1414464"/>
            <a:ext cx="8380412" cy="4760790"/>
          </a:xfrm>
        </p:spPr>
        <p:txBody>
          <a:bodyPr/>
          <a:lstStyle/>
          <a:p>
            <a:r>
              <a:rPr lang="en-US" dirty="0" smtClean="0"/>
              <a:t>Target scenario:  Branch Office</a:t>
            </a:r>
          </a:p>
          <a:p>
            <a:pPr lvl="1"/>
            <a:r>
              <a:rPr lang="en-US" dirty="0" smtClean="0"/>
              <a:t>Physical break or theft of server and/or its hard drives</a:t>
            </a:r>
          </a:p>
          <a:p>
            <a:pPr lvl="1"/>
            <a:r>
              <a:rPr lang="en-US" dirty="0" smtClean="0"/>
              <a:t>Secure data while shipping a fully configured machine</a:t>
            </a:r>
          </a:p>
          <a:p>
            <a:pPr lvl="1"/>
            <a:r>
              <a:rPr lang="en-US" dirty="0" smtClean="0"/>
              <a:t>Deprecating or recycling the server due to hardware failures in other components, or in regular upgrade cycle</a:t>
            </a:r>
          </a:p>
          <a:p>
            <a:pPr lvl="1"/>
            <a:r>
              <a:rPr lang="en-US" dirty="0" smtClean="0"/>
              <a:t>Data theft via disk cloning by maintenance and outsourcing technicians</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Security Solution</a:t>
            </a:r>
            <a:br>
              <a:rPr lang="en-US" dirty="0" smtClean="0"/>
            </a:br>
            <a:r>
              <a:rPr lang="en-US" sz="3600" dirty="0" err="1" smtClean="0">
                <a:solidFill>
                  <a:schemeClr val="accent1"/>
                </a:solidFill>
              </a:rPr>
              <a:t>BitLocker</a:t>
            </a:r>
            <a:endParaRPr lang="en-US" dirty="0">
              <a:solidFill>
                <a:schemeClr val="accent1"/>
              </a:solidFill>
            </a:endParaRPr>
          </a:p>
        </p:txBody>
      </p:sp>
      <p:sp>
        <p:nvSpPr>
          <p:cNvPr id="3" name="Content Placeholder 2"/>
          <p:cNvSpPr>
            <a:spLocks noGrp="1"/>
          </p:cNvSpPr>
          <p:nvPr>
            <p:ph type="body" idx="1"/>
          </p:nvPr>
        </p:nvSpPr>
        <p:spPr>
          <a:xfrm>
            <a:off x="381000" y="1905000"/>
            <a:ext cx="8380412" cy="2369879"/>
          </a:xfrm>
        </p:spPr>
        <p:txBody>
          <a:bodyPr/>
          <a:lstStyle/>
          <a:p>
            <a:r>
              <a:rPr lang="en-US" dirty="0" err="1" smtClean="0"/>
              <a:t>BitLocker</a:t>
            </a:r>
            <a:r>
              <a:rPr lang="en-US" dirty="0" smtClean="0"/>
              <a:t> enabled on a TPM server</a:t>
            </a:r>
          </a:p>
          <a:p>
            <a:pPr lvl="1"/>
            <a:r>
              <a:rPr lang="en-US" dirty="0" smtClean="0"/>
              <a:t>Boot-sequence integrity</a:t>
            </a:r>
          </a:p>
          <a:p>
            <a:pPr lvl="1"/>
            <a:r>
              <a:rPr lang="en-US" dirty="0" smtClean="0"/>
              <a:t>Full volume encryption</a:t>
            </a:r>
          </a:p>
          <a:p>
            <a:pPr lvl="1"/>
            <a:r>
              <a:rPr lang="en-US" dirty="0" smtClean="0"/>
              <a:t>Multi-factor authentication</a:t>
            </a:r>
          </a:p>
          <a:p>
            <a:pPr lvl="1"/>
            <a:r>
              <a:rPr lang="en-US" dirty="0" smtClean="0"/>
              <a:t>Multiple recovery options</a:t>
            </a:r>
          </a:p>
          <a:p>
            <a:pPr lvl="1"/>
            <a:r>
              <a:rPr lang="en-US" dirty="0" smtClean="0"/>
              <a:t>Management tools</a:t>
            </a:r>
          </a:p>
          <a:p>
            <a:pPr lvl="1"/>
            <a:r>
              <a:rPr lang="en-US" dirty="0" smtClean="0"/>
              <a:t>Multiple deployment mechanisms</a:t>
            </a: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BitLocker Requirements</a:t>
            </a:r>
            <a:endParaRPr lang="en-US"/>
          </a:p>
        </p:txBody>
      </p:sp>
      <p:sp>
        <p:nvSpPr>
          <p:cNvPr id="3" name="Text Placeholder 2"/>
          <p:cNvSpPr>
            <a:spLocks noGrp="1"/>
          </p:cNvSpPr>
          <p:nvPr>
            <p:ph type="body" idx="1"/>
          </p:nvPr>
        </p:nvSpPr>
        <p:spPr>
          <a:xfrm>
            <a:off x="382588" y="1414464"/>
            <a:ext cx="8380412" cy="6624378"/>
          </a:xfrm>
        </p:spPr>
        <p:txBody>
          <a:bodyPr/>
          <a:lstStyle/>
          <a:p>
            <a:pPr>
              <a:spcBef>
                <a:spcPts val="500"/>
              </a:spcBef>
            </a:pPr>
            <a:r>
              <a:rPr lang="en-US" sz="2800" dirty="0" smtClean="0"/>
              <a:t>Trusted Platform Module Hardware</a:t>
            </a:r>
          </a:p>
          <a:p>
            <a:pPr lvl="1">
              <a:spcBef>
                <a:spcPts val="500"/>
              </a:spcBef>
            </a:pPr>
            <a:r>
              <a:rPr lang="en-US" sz="2400" dirty="0" smtClean="0"/>
              <a:t>The system must have a Trusted Platform Module (TPM) v1.2</a:t>
            </a:r>
          </a:p>
          <a:p>
            <a:pPr lvl="1">
              <a:spcBef>
                <a:spcPts val="500"/>
              </a:spcBef>
            </a:pPr>
            <a:r>
              <a:rPr lang="en-US" sz="2400" dirty="0" smtClean="0"/>
              <a:t>Platform must be Windows Server “Longhorn” logo certified</a:t>
            </a:r>
          </a:p>
          <a:p>
            <a:pPr>
              <a:spcBef>
                <a:spcPts val="500"/>
              </a:spcBef>
            </a:pPr>
            <a:r>
              <a:rPr lang="en-US" sz="2800" dirty="0" smtClean="0"/>
              <a:t>Non-TPM Hardware</a:t>
            </a:r>
          </a:p>
          <a:p>
            <a:pPr lvl="1">
              <a:spcBef>
                <a:spcPts val="500"/>
              </a:spcBef>
            </a:pPr>
            <a:r>
              <a:rPr lang="en-US" sz="2400" dirty="0" smtClean="0"/>
              <a:t>BIOS must support the USB Mass Storage Device Class including reading files on a </a:t>
            </a:r>
            <a:r>
              <a:rPr lang="en-US" sz="2400" dirty="0" smtClean="0">
                <a:solidFill>
                  <a:schemeClr val="accent6"/>
                </a:solidFill>
              </a:rPr>
              <a:t>USB flash drive in the pre-operating system environment</a:t>
            </a:r>
          </a:p>
          <a:p>
            <a:pPr>
              <a:spcBef>
                <a:spcPts val="500"/>
              </a:spcBef>
            </a:pPr>
            <a:r>
              <a:rPr lang="en-US" sz="2800" dirty="0" smtClean="0"/>
              <a:t>Hard Disk Configuration: at least two NTFS volumes</a:t>
            </a:r>
          </a:p>
          <a:p>
            <a:pPr lvl="1">
              <a:spcBef>
                <a:spcPts val="500"/>
              </a:spcBef>
            </a:pPr>
            <a:r>
              <a:rPr lang="en-US" sz="2400" dirty="0" smtClean="0"/>
              <a:t>Operating System (OS) volume (or boot volume)</a:t>
            </a:r>
          </a:p>
          <a:p>
            <a:pPr lvl="1">
              <a:spcBef>
                <a:spcPts val="500"/>
              </a:spcBef>
            </a:pPr>
            <a:r>
              <a:rPr lang="en-US" sz="2400" dirty="0" smtClean="0"/>
              <a:t>System volume – must be the </a:t>
            </a:r>
            <a:r>
              <a:rPr lang="en-US" sz="2400" dirty="0" smtClean="0">
                <a:solidFill>
                  <a:schemeClr val="accent6"/>
                </a:solidFill>
              </a:rPr>
              <a:t>active</a:t>
            </a:r>
            <a:r>
              <a:rPr lang="en-US" sz="2400" dirty="0" smtClean="0"/>
              <a:t> partition </a:t>
            </a:r>
            <a:br>
              <a:rPr lang="en-US" sz="2400" dirty="0" smtClean="0"/>
            </a:br>
            <a:r>
              <a:rPr lang="en-US" sz="2400" dirty="0" smtClean="0"/>
              <a:t>and at least 1.5 GB </a:t>
            </a:r>
          </a:p>
          <a:p>
            <a:pPr lvl="1">
              <a:spcBef>
                <a:spcPts val="500"/>
              </a:spcBef>
            </a:pPr>
            <a:endParaRPr lang="en-US" sz="2400" dirty="0" smtClean="0"/>
          </a:p>
          <a:p>
            <a:pPr lvl="0">
              <a:spcBef>
                <a:spcPts val="500"/>
              </a:spcBef>
            </a:pPr>
            <a:endParaRPr lang="en-US" sz="2800" dirty="0" smtClean="0"/>
          </a:p>
          <a:p>
            <a:pPr>
              <a:spcBef>
                <a:spcPts val="500"/>
              </a:spcBef>
            </a:pPr>
            <a:endParaRPr lang="en-US" sz="28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title"/>
          </p:nvPr>
        </p:nvSpPr>
        <p:spPr>
          <a:xfrm>
            <a:off x="382588" y="228600"/>
            <a:ext cx="8761412" cy="941796"/>
          </a:xfrm>
        </p:spPr>
        <p:txBody>
          <a:bodyPr/>
          <a:lstStyle/>
          <a:p>
            <a:r>
              <a:rPr lang="en-US" sz="4000" dirty="0" err="1" smtClean="0"/>
              <a:t>BitLocker</a:t>
            </a:r>
            <a:r>
              <a:rPr lang="en-US" sz="4000" dirty="0" smtClean="0"/>
              <a:t>™ Drive Encryption Architecture</a:t>
            </a:r>
            <a:br>
              <a:rPr lang="en-US" sz="4000" dirty="0" smtClean="0"/>
            </a:br>
            <a:r>
              <a:rPr lang="en-US" sz="2800" dirty="0" smtClean="0">
                <a:solidFill>
                  <a:schemeClr val="accent1"/>
                </a:solidFill>
              </a:rPr>
              <a:t>Static Root of Trust Measurement of early boot components</a:t>
            </a:r>
            <a:endParaRPr lang="en-US" sz="4000" dirty="0">
              <a:solidFill>
                <a:schemeClr val="accent1"/>
              </a:solidFill>
            </a:endParaRPr>
          </a:p>
        </p:txBody>
      </p:sp>
      <p:graphicFrame>
        <p:nvGraphicFramePr>
          <p:cNvPr id="17410" name="Object 2"/>
          <p:cNvGraphicFramePr>
            <a:graphicFrameLocks noChangeAspect="1"/>
          </p:cNvGraphicFramePr>
          <p:nvPr>
            <p:ph sz="half" idx="4294967295"/>
          </p:nvPr>
        </p:nvGraphicFramePr>
        <p:xfrm>
          <a:off x="0" y="1414463"/>
          <a:ext cx="7991475" cy="4071937"/>
        </p:xfrm>
        <a:graphic>
          <a:graphicData uri="http://schemas.openxmlformats.org/presentationml/2006/ole">
            <p:oleObj spid="_x0000_s1026" name="Visio" r:id="rId4" imgW="12554065" imgH="6394399" progId="">
              <p:embed/>
            </p:oleObj>
          </a:graphicData>
        </a:graphic>
      </p:graphicFrame>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Deltas And New Features</a:t>
            </a:r>
            <a:endParaRPr lang="en-US" dirty="0"/>
          </a:p>
        </p:txBody>
      </p:sp>
      <p:sp>
        <p:nvSpPr>
          <p:cNvPr id="3" name="Text Placeholder 2"/>
          <p:cNvSpPr>
            <a:spLocks noGrp="1"/>
          </p:cNvSpPr>
          <p:nvPr>
            <p:ph type="body" idx="1"/>
          </p:nvPr>
        </p:nvSpPr>
        <p:spPr>
          <a:xfrm>
            <a:off x="382588" y="1414464"/>
            <a:ext cx="8380412" cy="4958280"/>
          </a:xfrm>
        </p:spPr>
        <p:txBody>
          <a:bodyPr/>
          <a:lstStyle/>
          <a:p>
            <a:pPr>
              <a:spcBef>
                <a:spcPts val="600"/>
              </a:spcBef>
            </a:pPr>
            <a:r>
              <a:rPr lang="en-US" sz="3200" dirty="0" smtClean="0"/>
              <a:t>Differences between </a:t>
            </a:r>
            <a:r>
              <a:rPr lang="en-US" sz="3200" dirty="0" err="1" smtClean="0"/>
              <a:t>BitLocker</a:t>
            </a:r>
            <a:r>
              <a:rPr lang="en-US" sz="3200" dirty="0" smtClean="0"/>
              <a:t> on Windows Vista and </a:t>
            </a:r>
            <a:r>
              <a:rPr lang="en-US" sz="3200" dirty="0" err="1" smtClean="0"/>
              <a:t>BitLocker</a:t>
            </a:r>
            <a:r>
              <a:rPr lang="en-US" sz="3200" dirty="0" smtClean="0"/>
              <a:t> on Windows LHS</a:t>
            </a:r>
          </a:p>
          <a:p>
            <a:pPr lvl="1">
              <a:spcBef>
                <a:spcPts val="600"/>
              </a:spcBef>
            </a:pPr>
            <a:r>
              <a:rPr lang="en-US" sz="2800" dirty="0" smtClean="0"/>
              <a:t>Optional Component</a:t>
            </a:r>
          </a:p>
          <a:p>
            <a:pPr lvl="2">
              <a:spcBef>
                <a:spcPts val="600"/>
              </a:spcBef>
            </a:pPr>
            <a:r>
              <a:rPr lang="en-US" sz="2400" dirty="0" smtClean="0"/>
              <a:t>Needs to be installed using Server Manager (UI or CLI)</a:t>
            </a:r>
          </a:p>
          <a:p>
            <a:pPr lvl="1">
              <a:spcBef>
                <a:spcPts val="600"/>
              </a:spcBef>
            </a:pPr>
            <a:r>
              <a:rPr lang="en-US" sz="2800" dirty="0" smtClean="0"/>
              <a:t>Available on all SKUs</a:t>
            </a:r>
          </a:p>
          <a:p>
            <a:pPr>
              <a:spcBef>
                <a:spcPts val="600"/>
              </a:spcBef>
            </a:pPr>
            <a:r>
              <a:rPr lang="en-US" sz="3200" dirty="0" smtClean="0"/>
              <a:t>New features available</a:t>
            </a:r>
          </a:p>
          <a:p>
            <a:pPr lvl="1">
              <a:spcBef>
                <a:spcPts val="600"/>
              </a:spcBef>
            </a:pPr>
            <a:r>
              <a:rPr lang="en-US" sz="2800" dirty="0" smtClean="0"/>
              <a:t>Data Volume support</a:t>
            </a:r>
          </a:p>
          <a:p>
            <a:pPr lvl="1">
              <a:spcBef>
                <a:spcPts val="600"/>
              </a:spcBef>
            </a:pPr>
            <a:r>
              <a:rPr lang="en-US" sz="2800" dirty="0" smtClean="0"/>
              <a:t>New authenticator supported </a:t>
            </a:r>
          </a:p>
          <a:p>
            <a:pPr lvl="2">
              <a:spcBef>
                <a:spcPts val="600"/>
              </a:spcBef>
            </a:pPr>
            <a:r>
              <a:rPr lang="en-US" sz="2400" dirty="0" smtClean="0"/>
              <a:t>TPM+USB+PIN</a:t>
            </a:r>
          </a:p>
          <a:p>
            <a:pPr lvl="1">
              <a:spcBef>
                <a:spcPts val="600"/>
              </a:spcBef>
            </a:pPr>
            <a:r>
              <a:rPr lang="en-US" sz="2800" dirty="0" smtClean="0"/>
              <a:t>UEFI support</a:t>
            </a:r>
          </a:p>
          <a:p>
            <a:pPr lvl="2">
              <a:spcBef>
                <a:spcPts val="600"/>
              </a:spcBef>
            </a:pPr>
            <a:r>
              <a:rPr lang="en-US" sz="2400" dirty="0" smtClean="0"/>
              <a:t>64-bit only</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inHec 2007 WEB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2007 WEB Template</Template>
  <TotalTime>14097</TotalTime>
  <Words>1696</Words>
  <Application>Microsoft Office PowerPoint</Application>
  <PresentationFormat>On-screen Show (4:3)</PresentationFormat>
  <Paragraphs>362</Paragraphs>
  <Slides>37</Slides>
  <Notes>37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6" baseType="lpstr">
      <vt:lpstr>Arial</vt:lpstr>
      <vt:lpstr>Segoe</vt:lpstr>
      <vt:lpstr>Wingdings</vt:lpstr>
      <vt:lpstr>Times New Roman</vt:lpstr>
      <vt:lpstr>Segoe Semibold</vt:lpstr>
      <vt:lpstr>Calibri</vt:lpstr>
      <vt:lpstr>ＭＳ Ｐゴシック</vt:lpstr>
      <vt:lpstr>WinHec 2007 WEB Template</vt:lpstr>
      <vt:lpstr>Visio</vt:lpstr>
      <vt:lpstr>BitLocker™ Drive Encryption  In The Enterprise</vt:lpstr>
      <vt:lpstr>Session Objectives And Takeaways</vt:lpstr>
      <vt:lpstr>Agenda</vt:lpstr>
      <vt:lpstr>BitLocker™ On  Microsoft Windows Server codenamed "Longhorn"</vt:lpstr>
      <vt:lpstr>Branch Office Scenarios</vt:lpstr>
      <vt:lpstr>Security Solution BitLocker</vt:lpstr>
      <vt:lpstr>BitLocker Requirements</vt:lpstr>
      <vt:lpstr>BitLocker™ Drive Encryption Architecture Static Root of Trust Measurement of early boot components</vt:lpstr>
      <vt:lpstr>Deltas And New Features</vt:lpstr>
      <vt:lpstr>Data Volumes</vt:lpstr>
      <vt:lpstr>Deployment Planning What IT admins need to do and how OEMs can help</vt:lpstr>
      <vt:lpstr>Understand The Environment</vt:lpstr>
      <vt:lpstr>Evaluate Enterprise Requirements</vt:lpstr>
      <vt:lpstr>Develop A Hardware Strategy</vt:lpstr>
      <vt:lpstr>Develop A Recovery Strategy</vt:lpstr>
      <vt:lpstr>Recovery Key Points</vt:lpstr>
      <vt:lpstr>WinRE</vt:lpstr>
      <vt:lpstr>Disk Configuration</vt:lpstr>
      <vt:lpstr>Infrastructure Preparation</vt:lpstr>
      <vt:lpstr>Group Policy Preparation</vt:lpstr>
      <vt:lpstr>Active Directory Preparation</vt:lpstr>
      <vt:lpstr>Determine Config Options</vt:lpstr>
      <vt:lpstr>Config Options  </vt:lpstr>
      <vt:lpstr>Configuration Methods</vt:lpstr>
      <vt:lpstr>WMI Scripting For BDE Config</vt:lpstr>
      <vt:lpstr>Deployment</vt:lpstr>
      <vt:lpstr>Deployment Tools</vt:lpstr>
      <vt:lpstr>WDS</vt:lpstr>
      <vt:lpstr>Unattend Installation</vt:lpstr>
      <vt:lpstr>Imaging Using ImageX</vt:lpstr>
      <vt:lpstr>SMS 2003 OSD</vt:lpstr>
      <vt:lpstr>BDD 2007</vt:lpstr>
      <vt:lpstr>Other BitLocker Tools</vt:lpstr>
      <vt:lpstr>Other BitLocker Tools</vt:lpstr>
      <vt:lpstr>Call To Action</vt:lpstr>
      <vt:lpstr>Additional Resources</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SVR-T328 BitLocker™ Drive Encryption in the Enterprise</dc:title>
  <dc:subject>WinHEC 2007</dc:subject>
  <dc:creator>Tony Ureche</dc:creator>
  <dc:description>Template: Bryan Lenning, Silver Fox Productions
Formatting: Steve Hein, Silver Fox Productions
Event Date: May 14-17, 2007 
Event Location: Los Angeles, CA</dc:description>
  <cp:lastModifiedBy>Microsoft Employee</cp:lastModifiedBy>
  <cp:revision>165</cp:revision>
  <dcterms:created xsi:type="dcterms:W3CDTF">2007-03-31T00:02:00Z</dcterms:created>
  <dcterms:modified xsi:type="dcterms:W3CDTF">2007-05-29T21:38:22Z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0x010100C08F00F2425C2844BA62C773C4850D8A</vt:lpwstr>
  </property>
</Properties>
</file>