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900" r:id="rId1"/>
  </p:sldMasterIdLst>
  <p:notesMasterIdLst>
    <p:notesMasterId r:id="rId48"/>
  </p:notesMasterIdLst>
  <p:handoutMasterIdLst>
    <p:handoutMasterId r:id="rId49"/>
  </p:handoutMasterIdLst>
  <p:sldIdLst>
    <p:sldId id="685" r:id="rId2"/>
    <p:sldId id="570" r:id="rId3"/>
    <p:sldId id="596" r:id="rId4"/>
    <p:sldId id="636" r:id="rId5"/>
    <p:sldId id="501" r:id="rId6"/>
    <p:sldId id="637" r:id="rId7"/>
    <p:sldId id="644" r:id="rId8"/>
    <p:sldId id="641" r:id="rId9"/>
    <p:sldId id="642" r:id="rId10"/>
    <p:sldId id="643" r:id="rId11"/>
    <p:sldId id="647" r:id="rId12"/>
    <p:sldId id="649" r:id="rId13"/>
    <p:sldId id="674" r:id="rId14"/>
    <p:sldId id="650" r:id="rId15"/>
    <p:sldId id="651" r:id="rId16"/>
    <p:sldId id="675" r:id="rId17"/>
    <p:sldId id="652" r:id="rId18"/>
    <p:sldId id="653" r:id="rId19"/>
    <p:sldId id="495" r:id="rId20"/>
    <p:sldId id="496" r:id="rId21"/>
    <p:sldId id="555" r:id="rId22"/>
    <p:sldId id="676" r:id="rId23"/>
    <p:sldId id="662" r:id="rId24"/>
    <p:sldId id="663" r:id="rId25"/>
    <p:sldId id="627" r:id="rId26"/>
    <p:sldId id="660" r:id="rId27"/>
    <p:sldId id="656" r:id="rId28"/>
    <p:sldId id="657" r:id="rId29"/>
    <p:sldId id="538" r:id="rId30"/>
    <p:sldId id="658" r:id="rId31"/>
    <p:sldId id="669" r:id="rId32"/>
    <p:sldId id="670" r:id="rId33"/>
    <p:sldId id="560" r:id="rId34"/>
    <p:sldId id="559" r:id="rId35"/>
    <p:sldId id="544" r:id="rId36"/>
    <p:sldId id="552" r:id="rId37"/>
    <p:sldId id="553" r:id="rId38"/>
    <p:sldId id="545" r:id="rId39"/>
    <p:sldId id="677" r:id="rId40"/>
    <p:sldId id="546" r:id="rId41"/>
    <p:sldId id="678" r:id="rId42"/>
    <p:sldId id="547" r:id="rId43"/>
    <p:sldId id="679" r:id="rId44"/>
    <p:sldId id="635" r:id="rId45"/>
    <p:sldId id="691" r:id="rId46"/>
    <p:sldId id="692" r:id="rId47"/>
  </p:sldIdLst>
  <p:sldSz cx="9144000" cy="6858000" type="screen4x3"/>
  <p:notesSz cx="6858000" cy="9144000"/>
  <p:defaultTextStyle>
    <a:defPPr>
      <a:defRPr lang="en-US"/>
    </a:defPPr>
    <a:lvl1pPr algn="ctr" rtl="0" fontAlgn="base">
      <a:lnSpc>
        <a:spcPct val="85000"/>
      </a:lnSpc>
      <a:spcBef>
        <a:spcPct val="20000"/>
      </a:spcBef>
      <a:spcAft>
        <a:spcPct val="0"/>
      </a:spcAft>
      <a:defRPr sz="1600" kern="1200">
        <a:solidFill>
          <a:schemeClr val="tx1"/>
        </a:solidFill>
        <a:latin typeface="Segoe" pitchFamily="34" charset="0"/>
        <a:ea typeface="+mn-ea"/>
        <a:cs typeface="+mn-cs"/>
      </a:defRPr>
    </a:lvl1pPr>
    <a:lvl2pPr marL="457200" algn="ctr" rtl="0" fontAlgn="base">
      <a:lnSpc>
        <a:spcPct val="85000"/>
      </a:lnSpc>
      <a:spcBef>
        <a:spcPct val="20000"/>
      </a:spcBef>
      <a:spcAft>
        <a:spcPct val="0"/>
      </a:spcAft>
      <a:defRPr sz="1600" kern="1200">
        <a:solidFill>
          <a:schemeClr val="tx1"/>
        </a:solidFill>
        <a:latin typeface="Segoe" pitchFamily="34" charset="0"/>
        <a:ea typeface="+mn-ea"/>
        <a:cs typeface="+mn-cs"/>
      </a:defRPr>
    </a:lvl2pPr>
    <a:lvl3pPr marL="914400" algn="ctr" rtl="0" fontAlgn="base">
      <a:lnSpc>
        <a:spcPct val="85000"/>
      </a:lnSpc>
      <a:spcBef>
        <a:spcPct val="20000"/>
      </a:spcBef>
      <a:spcAft>
        <a:spcPct val="0"/>
      </a:spcAft>
      <a:defRPr sz="1600" kern="1200">
        <a:solidFill>
          <a:schemeClr val="tx1"/>
        </a:solidFill>
        <a:latin typeface="Segoe" pitchFamily="34" charset="0"/>
        <a:ea typeface="+mn-ea"/>
        <a:cs typeface="+mn-cs"/>
      </a:defRPr>
    </a:lvl3pPr>
    <a:lvl4pPr marL="1371600" algn="ctr" rtl="0" fontAlgn="base">
      <a:lnSpc>
        <a:spcPct val="85000"/>
      </a:lnSpc>
      <a:spcBef>
        <a:spcPct val="20000"/>
      </a:spcBef>
      <a:spcAft>
        <a:spcPct val="0"/>
      </a:spcAft>
      <a:defRPr sz="1600" kern="1200">
        <a:solidFill>
          <a:schemeClr val="tx1"/>
        </a:solidFill>
        <a:latin typeface="Segoe" pitchFamily="34" charset="0"/>
        <a:ea typeface="+mn-ea"/>
        <a:cs typeface="+mn-cs"/>
      </a:defRPr>
    </a:lvl4pPr>
    <a:lvl5pPr marL="1828800" algn="ctr" rtl="0" fontAlgn="base">
      <a:lnSpc>
        <a:spcPct val="85000"/>
      </a:lnSpc>
      <a:spcBef>
        <a:spcPct val="20000"/>
      </a:spcBef>
      <a:spcAft>
        <a:spcPct val="0"/>
      </a:spcAft>
      <a:defRPr sz="1600" kern="1200">
        <a:solidFill>
          <a:schemeClr val="tx1"/>
        </a:solidFill>
        <a:latin typeface="Segoe" pitchFamily="34" charset="0"/>
        <a:ea typeface="+mn-ea"/>
        <a:cs typeface="+mn-cs"/>
      </a:defRPr>
    </a:lvl5pPr>
    <a:lvl6pPr marL="2286000" algn="l" defTabSz="914400" rtl="0" eaLnBrk="1" latinLnBrk="0" hangingPunct="1">
      <a:defRPr sz="1600" kern="1200">
        <a:solidFill>
          <a:schemeClr val="tx1"/>
        </a:solidFill>
        <a:latin typeface="Segoe" pitchFamily="34" charset="0"/>
        <a:ea typeface="+mn-ea"/>
        <a:cs typeface="+mn-cs"/>
      </a:defRPr>
    </a:lvl6pPr>
    <a:lvl7pPr marL="2743200" algn="l" defTabSz="914400" rtl="0" eaLnBrk="1" latinLnBrk="0" hangingPunct="1">
      <a:defRPr sz="1600" kern="1200">
        <a:solidFill>
          <a:schemeClr val="tx1"/>
        </a:solidFill>
        <a:latin typeface="Segoe" pitchFamily="34" charset="0"/>
        <a:ea typeface="+mn-ea"/>
        <a:cs typeface="+mn-cs"/>
      </a:defRPr>
    </a:lvl7pPr>
    <a:lvl8pPr marL="3200400" algn="l" defTabSz="914400" rtl="0" eaLnBrk="1" latinLnBrk="0" hangingPunct="1">
      <a:defRPr sz="1600" kern="1200">
        <a:solidFill>
          <a:schemeClr val="tx1"/>
        </a:solidFill>
        <a:latin typeface="Segoe" pitchFamily="34" charset="0"/>
        <a:ea typeface="+mn-ea"/>
        <a:cs typeface="+mn-cs"/>
      </a:defRPr>
    </a:lvl8pPr>
    <a:lvl9pPr marL="3657600" algn="l" defTabSz="914400" rtl="0" eaLnBrk="1" latinLnBrk="0" hangingPunct="1">
      <a:defRPr sz="1600" kern="1200">
        <a:solidFill>
          <a:schemeClr val="tx1"/>
        </a:solidFill>
        <a:latin typeface="Sego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frameSlides="1"/>
  <p:clrMru>
    <a:srgbClr val="777777"/>
    <a:srgbClr val="DDDDDD"/>
    <a:srgbClr val="FFFFFF"/>
    <a:srgbClr val="D06800"/>
    <a:srgbClr val="BC5E00"/>
    <a:srgbClr val="66FFCC"/>
    <a:srgbClr val="33CCF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992" autoAdjust="0"/>
    <p:restoredTop sz="92473" autoAdjust="0"/>
  </p:normalViewPr>
  <p:slideViewPr>
    <p:cSldViewPr snapToGrid="0" showGuides="1">
      <p:cViewPr varScale="1">
        <p:scale>
          <a:sx n="51" d="100"/>
          <a:sy n="51" d="100"/>
        </p:scale>
        <p:origin x="-662" y="-67"/>
      </p:cViewPr>
      <p:guideLst>
        <p:guide orient="horz" pos="2160"/>
        <p:guide orient="horz" pos="144"/>
        <p:guide orient="horz" pos="4176"/>
        <p:guide orient="horz" pos="1488"/>
        <p:guide orient="horz" pos="1200"/>
        <p:guide orient="horz" pos="890"/>
        <p:guide orient="horz" pos="3079"/>
        <p:guide orient="horz" pos="2678"/>
        <p:guide pos="244"/>
        <p:guide pos="551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snapToGrid="0" showGuides="1">
      <p:cViewPr varScale="1">
        <p:scale>
          <a:sx n="77" d="100"/>
          <a:sy n="77" d="100"/>
        </p:scale>
        <p:origin x="-147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000"/>
            </a:lvl1pPr>
          </a:lstStyle>
          <a:p>
            <a:pPr>
              <a:defRPr/>
            </a:pPr>
            <a:fld id="{6C99A08E-DDC2-4D91-BE39-1A1CE2E5A056}" type="datetime8">
              <a:rPr lang="en-US"/>
              <a:pPr>
                <a:defRPr/>
              </a:pPr>
              <a:t>5/30/2007 8:48 AM</a:t>
            </a:fld>
            <a:endParaRPr lang="en-US"/>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b="1">
                <a:latin typeface="Segoe Semibold" pitchFamily="34" charset="0"/>
              </a:defRPr>
            </a:lvl1pPr>
          </a:lstStyle>
          <a:p>
            <a:pPr>
              <a:defRPr/>
            </a:pPr>
            <a:fld id="{273DD47B-FFD5-4738-95A0-DEC90559726D}" type="slidenum">
              <a:rPr lang="en-US"/>
              <a:pPr>
                <a:defRPr/>
              </a:pPr>
              <a:t>‹#›</a:t>
            </a:fld>
            <a:endParaRPr lang="en-US"/>
          </a:p>
        </p:txBody>
      </p:sp>
      <p:sp>
        <p:nvSpPr>
          <p:cNvPr id="51202" name="Header Placeholder 51201"/>
          <p:cNvSpPr>
            <a:spLocks noGrp="1" noChangeArrowheads="1"/>
          </p:cNvSpPr>
          <p:nvPr>
            <p:ph type="hdr" sz="quarter"/>
          </p:nvPr>
        </p:nvSpPr>
        <p:spPr bwMode="auto">
          <a:xfrm>
            <a:off x="0" y="0"/>
            <a:ext cx="3987800" cy="511175"/>
          </a:xfrm>
          <a:prstGeom prst="rect">
            <a:avLst/>
          </a:prstGeom>
          <a:noFill/>
          <a:ln w="9525">
            <a:noFill/>
            <a:miter lim="800000"/>
            <a:headEnd/>
            <a:tailEnd/>
          </a:ln>
        </p:spPr>
        <p:txBody>
          <a:bodyPr vert="horz" wrap="square" lIns="99066" tIns="49533" rIns="99066" bIns="49533" numCol="1" anchor="t" anchorCtr="0" compatLnSpc="1">
            <a:prstTxWarp prst="textNoShape">
              <a:avLst/>
            </a:prstTxWarp>
          </a:bodyPr>
          <a:lstStyle>
            <a:lvl1pPr algn="l" defTabSz="990600">
              <a:lnSpc>
                <a:spcPct val="100000"/>
              </a:lnSpc>
              <a:spcBef>
                <a:spcPct val="0"/>
              </a:spcBef>
              <a:defRPr sz="1100" b="1">
                <a:solidFill>
                  <a:srgbClr val="000000"/>
                </a:solidFill>
                <a:latin typeface="Arial" charset="0"/>
                <a:cs typeface="Arial" charset="0"/>
              </a:defRPr>
            </a:lvl1pPr>
          </a:lstStyle>
          <a:p>
            <a:pPr>
              <a:defRPr/>
            </a:pPr>
            <a:r>
              <a:rPr lang="en-US"/>
              <a:t>Microsoft Tech·Ed IT Forum 2006 </a:t>
            </a:r>
          </a:p>
        </p:txBody>
      </p:sp>
      <p:sp>
        <p:nvSpPr>
          <p:cNvPr id="51204" name="Footer Placeholder 51203"/>
          <p:cNvSpPr>
            <a:spLocks noGrp="1" noChangeArrowheads="1"/>
          </p:cNvSpPr>
          <p:nvPr>
            <p:ph type="ftr" sz="quarter" idx="2"/>
          </p:nvPr>
        </p:nvSpPr>
        <p:spPr bwMode="auto">
          <a:xfrm>
            <a:off x="0" y="8632825"/>
            <a:ext cx="3078163" cy="511175"/>
          </a:xfrm>
          <a:prstGeom prst="rect">
            <a:avLst/>
          </a:prstGeom>
          <a:noFill/>
          <a:ln w="9525">
            <a:noFill/>
            <a:miter lim="800000"/>
            <a:headEnd/>
            <a:tailEnd/>
          </a:ln>
        </p:spPr>
        <p:txBody>
          <a:bodyPr vert="horz" wrap="square" lIns="99066" tIns="49533" rIns="99066" bIns="49533" numCol="1" anchor="b" anchorCtr="0" compatLnSpc="1">
            <a:prstTxWarp prst="textNoShape">
              <a:avLst/>
            </a:prstTxWarp>
          </a:bodyPr>
          <a:lstStyle>
            <a:lvl1pPr algn="l" defTabSz="990600">
              <a:lnSpc>
                <a:spcPct val="100000"/>
              </a:lnSpc>
              <a:spcBef>
                <a:spcPct val="0"/>
              </a:spcBef>
              <a:defRPr sz="1100" b="1">
                <a:latin typeface="Arial" charset="0"/>
              </a:defRPr>
            </a:lvl1pPr>
          </a:lstStyle>
          <a:p>
            <a:pPr>
              <a:defRPr/>
            </a:pPr>
            <a:r>
              <a:rPr lang="en-US"/>
              <a:t>WCL402</a:t>
            </a:r>
            <a:endParaRPr lang="en-US">
              <a:cs typeface="Arial"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atin typeface="Times New Roman" pitchFamily="18" charset="0"/>
              </a:defRPr>
            </a:lvl1pPr>
          </a:lstStyle>
          <a:p>
            <a:pPr>
              <a:defRPr/>
            </a:pPr>
            <a:fld id="{54AC2E01-E78E-4814-BFF1-B9D13C6C6881}" type="datetime8">
              <a:rPr lang="en-US"/>
              <a:pPr>
                <a:defRPr/>
              </a:pPr>
              <a:t>5/30/2007 8:48 AM</a:t>
            </a:fld>
            <a:endParaRPr 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791575"/>
            <a:ext cx="56673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700">
                <a:latin typeface="Segoe Semibold" pitchFamily="34" charset="0"/>
              </a:defRPr>
            </a:lvl1pPr>
          </a:lstStyle>
          <a:p>
            <a:pPr>
              <a:defRPr/>
            </a:pPr>
            <a:r>
              <a:rPr lang="en-US"/>
              <a:t>© 2006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atin typeface="Times New Roman" pitchFamily="18" charset="0"/>
              </a:defRPr>
            </a:lvl1pPr>
          </a:lstStyle>
          <a:p>
            <a:pPr>
              <a:defRPr/>
            </a:pPr>
            <a:fld id="{74CBD281-CE7C-44E3-805C-135592747117}"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Header Placeholder 3"/>
          <p:cNvSpPr>
            <a:spLocks noGrp="1"/>
          </p:cNvSpPr>
          <p:nvPr>
            <p:ph type="hdr" sz="quarter"/>
          </p:nvPr>
        </p:nvSpPr>
        <p:spPr>
          <a:noFill/>
        </p:spPr>
        <p:txBody>
          <a:bodyPr/>
          <a:lstStyle/>
          <a:p>
            <a:endParaRPr lang="en-US" smtClean="0"/>
          </a:p>
        </p:txBody>
      </p:sp>
      <p:sp>
        <p:nvSpPr>
          <p:cNvPr id="87045" name="Date Placeholder 4"/>
          <p:cNvSpPr>
            <a:spLocks noGrp="1"/>
          </p:cNvSpPr>
          <p:nvPr>
            <p:ph type="dt" sz="quarter" idx="1"/>
          </p:nvPr>
        </p:nvSpPr>
        <p:spPr>
          <a:noFill/>
        </p:spPr>
        <p:txBody>
          <a:bodyPr/>
          <a:lstStyle/>
          <a:p>
            <a:fld id="{29ED0743-39F6-46CA-853F-9A8E3CC3D5FF}" type="datetime8">
              <a:rPr lang="en-US" smtClean="0"/>
              <a:pPr/>
              <a:t>5/30/2007 8:48 AM</a:t>
            </a:fld>
            <a:endParaRPr lang="en-US" smtClean="0"/>
          </a:p>
        </p:txBody>
      </p:sp>
      <p:sp>
        <p:nvSpPr>
          <p:cNvPr id="87046" name="Footer Placeholder 5"/>
          <p:cNvSpPr>
            <a:spLocks noGrp="1"/>
          </p:cNvSpPr>
          <p:nvPr>
            <p:ph type="ftr" sz="quarter" idx="4"/>
          </p:nvPr>
        </p:nvSpPr>
        <p:spPr>
          <a:noFill/>
        </p:spPr>
        <p:txBody>
          <a:bodyPr/>
          <a:lstStyle/>
          <a:p>
            <a:r>
              <a:rPr lang="en-US" smtClean="0"/>
              <a:t>© 2006 Microsoft Corporation. All rights reserved. Microsoft, Windows, Windows Vista and other product names are or may be registered trademarks and/or trademarks in the U.S. and/or other countries.</a:t>
            </a:r>
          </a:p>
          <a:p>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p>
        </p:txBody>
      </p:sp>
      <p:sp>
        <p:nvSpPr>
          <p:cNvPr id="87047" name="Slide Number Placeholder 6"/>
          <p:cNvSpPr>
            <a:spLocks noGrp="1"/>
          </p:cNvSpPr>
          <p:nvPr>
            <p:ph type="sldNum" sz="quarter" idx="5"/>
          </p:nvPr>
        </p:nvSpPr>
        <p:spPr>
          <a:noFill/>
        </p:spPr>
        <p:txBody>
          <a:bodyPr/>
          <a:lstStyle/>
          <a:p>
            <a:fld id="{A26F4688-BD2E-42ED-9B1D-6E5D26C51089}"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type="dt" sz="quarter" idx="1"/>
          </p:nvPr>
        </p:nvSpPr>
        <p:spPr>
          <a:noFill/>
        </p:spPr>
        <p:txBody>
          <a:bodyPr/>
          <a:lstStyle/>
          <a:p>
            <a:fld id="{E87B31FA-B67F-4A67-A941-B0D79C0A8712}" type="datetime8">
              <a:rPr lang="en-US" smtClean="0"/>
              <a:pPr/>
              <a:t>5/30/2007 8:48 AM</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dt" sz="quarter" idx="1"/>
          </p:nvPr>
        </p:nvSpPr>
        <p:spPr>
          <a:noFill/>
        </p:spPr>
        <p:txBody>
          <a:bodyPr/>
          <a:lstStyle/>
          <a:p>
            <a:fld id="{D6A301DA-CEF4-4AB4-BB4E-C11DF94BAE0B}" type="datetime8">
              <a:rPr lang="en-US" smtClean="0"/>
              <a:pPr/>
              <a:t>5/30/2007 8:48 AM</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a:noFill/>
        </p:spPr>
        <p:txBody>
          <a:bodyPr/>
          <a:lstStyle/>
          <a:p>
            <a:fld id="{82DC12E8-985B-463E-AAEF-896CF11D2158}" type="datetime8">
              <a:rPr lang="en-US" smtClean="0"/>
              <a:pPr/>
              <a:t>5/30/2007 8:48 AM</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type="dt" sz="quarter" idx="1"/>
          </p:nvPr>
        </p:nvSpPr>
        <p:spPr>
          <a:noFill/>
        </p:spPr>
        <p:txBody>
          <a:bodyPr/>
          <a:lstStyle/>
          <a:p>
            <a:fld id="{A2FCF017-0E6B-45CF-97E5-282FAB51B7D0}" type="datetime8">
              <a:rPr lang="en-US" smtClean="0"/>
              <a:pPr/>
              <a:t>5/30/2007 8:48 AM</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dt" sz="quarter" idx="1"/>
          </p:nvPr>
        </p:nvSpPr>
        <p:spPr>
          <a:noFill/>
        </p:spPr>
        <p:txBody>
          <a:bodyPr/>
          <a:lstStyle/>
          <a:p>
            <a:fld id="{395597C6-D866-481C-A955-0CE66AC62D24}" type="datetime8">
              <a:rPr lang="en-US" smtClean="0"/>
              <a:pPr/>
              <a:t>5/30/2007 8:48 AM</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p:cNvSpPr>
            <a:spLocks noGrp="1" noChangeArrowheads="1"/>
          </p:cNvSpPr>
          <p:nvPr>
            <p:ph type="dt" sz="quarter" idx="1"/>
          </p:nvPr>
        </p:nvSpPr>
        <p:spPr>
          <a:noFill/>
        </p:spPr>
        <p:txBody>
          <a:bodyPr/>
          <a:lstStyle/>
          <a:p>
            <a:fld id="{D44856EF-392C-4865-94A5-067A808B46CF}" type="datetime8">
              <a:rPr lang="en-US" smtClean="0"/>
              <a:pPr/>
              <a:t>5/30/2007 8:48 AM</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Rot="1" noChangeAspect="1" noChangeArrowheads="1" noTextEdit="1"/>
          </p:cNvSpPr>
          <p:nvPr>
            <p:ph type="sldImg"/>
          </p:nvPr>
        </p:nvSpPr>
        <p:spPr>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Rot="1" noChangeAspect="1" noChangeArrowheads="1" noTextEdit="1"/>
          </p:cNvSpPr>
          <p:nvPr>
            <p:ph type="sldImg"/>
          </p:nvPr>
        </p:nvSpPr>
        <p:spPr>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Rot="1" noChangeAspect="1" noChangeArrowheads="1" noTextEdit="1"/>
          </p:cNvSpPr>
          <p:nvPr>
            <p:ph type="sldImg"/>
          </p:nvPr>
        </p:nvSpPr>
        <p:spPr>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Rot="1" noChangeAspect="1" noChangeArrowheads="1" noTextEdit="1"/>
          </p:cNvSpPr>
          <p:nvPr>
            <p:ph type="sldImg"/>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Rot="1" noChangeAspect="1" noChangeArrowheads="1" noTextEdit="1"/>
          </p:cNvSpPr>
          <p:nvPr>
            <p:ph type="sldImg"/>
          </p:nvPr>
        </p:nvSpPr>
        <p:spPr>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Rot="1" noChangeAspect="1" noChangeArrowheads="1" noTextEdit="1"/>
          </p:cNvSpPr>
          <p:nvPr>
            <p:ph type="sldImg"/>
          </p:nvPr>
        </p:nvSpPr>
        <p:spPr>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4AC2E01-E78E-4814-BFF1-B9D13C6C6881}" type="datetime8">
              <a:rPr lang="en-US" smtClean="0"/>
              <a:pPr>
                <a:defRPr/>
              </a:pPr>
              <a:t>5/30/2007 8:48 AM</a:t>
            </a:fld>
            <a:endParaRPr lang="en-US"/>
          </a:p>
        </p:txBody>
      </p:sp>
      <p:sp>
        <p:nvSpPr>
          <p:cNvPr id="5" name="Footer Placeholder 4"/>
          <p:cNvSpPr>
            <a:spLocks noGrp="1"/>
          </p:cNvSpPr>
          <p:nvPr>
            <p:ph type="ftr" sz="quarter" idx="11"/>
          </p:nvPr>
        </p:nvSpPr>
        <p:spPr/>
        <p:txBody>
          <a:bodyPr/>
          <a:lstStyle/>
          <a:p>
            <a:pPr>
              <a:defRPr/>
            </a:pPr>
            <a:r>
              <a:rPr lang="en-US" smtClean="0"/>
              <a:t>© 2006 Microsoft Corporation. All rights reserved. Microsoft, Windows, Windows Vista and other product names are or may be registered trademarks and/or trademarks in the U.S. and/or other countries.</a:t>
            </a:r>
          </a:p>
          <a:p>
            <a:pPr>
              <a:defRPr/>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pPr>
              <a:defRPr/>
            </a:pPr>
            <a:fld id="{74CBD281-CE7C-44E3-805C-135592747117}"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4AC2E01-E78E-4814-BFF1-B9D13C6C6881}" type="datetime8">
              <a:rPr lang="en-US" smtClean="0"/>
              <a:pPr>
                <a:defRPr/>
              </a:pPr>
              <a:t>5/30/2007 8:48 AM</a:t>
            </a:fld>
            <a:endParaRPr lang="en-US"/>
          </a:p>
        </p:txBody>
      </p:sp>
      <p:sp>
        <p:nvSpPr>
          <p:cNvPr id="5" name="Footer Placeholder 4"/>
          <p:cNvSpPr>
            <a:spLocks noGrp="1"/>
          </p:cNvSpPr>
          <p:nvPr>
            <p:ph type="ftr" sz="quarter" idx="11"/>
          </p:nvPr>
        </p:nvSpPr>
        <p:spPr/>
        <p:txBody>
          <a:bodyPr/>
          <a:lstStyle/>
          <a:p>
            <a:pPr>
              <a:defRPr/>
            </a:pPr>
            <a:r>
              <a:rPr lang="en-US" smtClean="0"/>
              <a:t>© 2006 Microsoft Corporation. All rights reserved. Microsoft, Windows, Windows Vista and other product names are or may be registered trademarks and/or trademarks in the U.S. and/or other countries.</a:t>
            </a:r>
          </a:p>
          <a:p>
            <a:pPr>
              <a:defRPr/>
            </a:pPr>
            <a:r>
              <a:rPr lang="en-US"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br>
            <a:r>
              <a:rPr lang="en-US" smtClean="0"/>
              <a:t>MICROSOFT MAKES NO WARRANTIES, EXPRESS, IMPLIED OR STATUTORY, AS TO THE INFORMATION IN THIS PRESENTATION.</a:t>
            </a:r>
            <a:endParaRPr lang="en-US"/>
          </a:p>
        </p:txBody>
      </p:sp>
      <p:sp>
        <p:nvSpPr>
          <p:cNvPr id="6" name="Slide Number Placeholder 5"/>
          <p:cNvSpPr>
            <a:spLocks noGrp="1"/>
          </p:cNvSpPr>
          <p:nvPr>
            <p:ph type="sldNum" sz="quarter" idx="12"/>
          </p:nvPr>
        </p:nvSpPr>
        <p:spPr/>
        <p:txBody>
          <a:bodyPr/>
          <a:lstStyle/>
          <a:p>
            <a:pPr>
              <a:defRPr/>
            </a:pPr>
            <a:fld id="{74CBD281-CE7C-44E3-805C-135592747117}" type="slidenum">
              <a:rPr lang="en-US" smtClean="0"/>
              <a:pPr>
                <a:defRPr/>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Notes Placeholder 2"/>
          <p:cNvSpPr>
            <a:spLocks noGrp="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4"/>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5"/>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5"/>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5"/>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6"/>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olsem.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hyperlink" Target="http://www.microsoft.com/whdc/system/vista/kernel-en.mspx" TargetMode="External"/><Relationship Id="rId2" Type="http://schemas.openxmlformats.org/officeDocument/2006/relationships/notesSlide" Target="../notesSlides/notesSlide45.xml"/><Relationship Id="rId1" Type="http://schemas.openxmlformats.org/officeDocument/2006/relationships/slideLayout" Target="../slideLayouts/slideLayout8.xml"/><Relationship Id="rId6" Type="http://schemas.openxmlformats.org/officeDocument/2006/relationships/hyperlink" Target="http://www.microsoft.com/whdc/winhec/" TargetMode="External"/><Relationship Id="rId5" Type="http://schemas.openxmlformats.org/officeDocument/2006/relationships/hyperlink" Target="http://www.microsoft.com/whdc/default.mspx" TargetMode="External"/><Relationship Id="rId4" Type="http://schemas.openxmlformats.org/officeDocument/2006/relationships/hyperlink" Target="http://msdn.microsoft.com/windowsvista/"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Windows Vista Kernel Changes</a:t>
            </a:r>
            <a:endParaRPr lang="en-US" dirty="0"/>
          </a:p>
        </p:txBody>
      </p:sp>
      <p:sp>
        <p:nvSpPr>
          <p:cNvPr id="3" name="Subtitle 2"/>
          <p:cNvSpPr>
            <a:spLocks noGrp="1"/>
          </p:cNvSpPr>
          <p:nvPr>
            <p:ph type="subTitle" idx="1"/>
          </p:nvPr>
        </p:nvSpPr>
        <p:spPr>
          <a:xfrm>
            <a:off x="727605" y="4334074"/>
            <a:ext cx="7692761" cy="1828193"/>
          </a:xfrm>
        </p:spPr>
        <p:txBody>
          <a:bodyPr/>
          <a:lstStyle/>
          <a:p>
            <a:r>
              <a:rPr lang="en-US" dirty="0" smtClean="0"/>
              <a:t>Mark </a:t>
            </a:r>
            <a:r>
              <a:rPr lang="en-US" dirty="0" err="1" smtClean="0"/>
              <a:t>Russinovich</a:t>
            </a:r>
            <a:endParaRPr lang="en-US" dirty="0" smtClean="0"/>
          </a:p>
          <a:p>
            <a:r>
              <a:rPr lang="en-US" dirty="0" smtClean="0"/>
              <a:t>Technical Fellow</a:t>
            </a:r>
          </a:p>
          <a:p>
            <a:r>
              <a:rPr lang="en-US" dirty="0" smtClean="0"/>
              <a:t>Windows Platform and Services</a:t>
            </a:r>
          </a:p>
          <a:p>
            <a:r>
              <a:rPr lang="en-US" dirty="0" smtClean="0"/>
              <a:t>Microsoft Corporation</a:t>
            </a:r>
          </a:p>
        </p:txBody>
      </p:sp>
      <p:sp>
        <p:nvSpPr>
          <p:cNvPr id="19460" name="TextBox 3"/>
          <p:cNvSpPr txBox="1">
            <a:spLocks noChangeArrowheads="1"/>
          </p:cNvSpPr>
          <p:nvPr/>
        </p:nvSpPr>
        <p:spPr bwMode="auto">
          <a:xfrm>
            <a:off x="577971" y="6226662"/>
            <a:ext cx="7083670" cy="301621"/>
          </a:xfrm>
          <a:prstGeom prst="rect">
            <a:avLst/>
          </a:prstGeom>
          <a:noFill/>
          <a:ln w="9525">
            <a:noFill/>
            <a:miter lim="800000"/>
            <a:headEnd/>
            <a:tailEnd/>
          </a:ln>
        </p:spPr>
        <p:txBody>
          <a:bodyPr wrap="none">
            <a:spAutoFit/>
          </a:bodyPr>
          <a:lstStyle/>
          <a:p>
            <a:r>
              <a:rPr lang="en-US" dirty="0">
                <a:effectLst>
                  <a:outerShdw blurRad="38100" dist="38100" dir="2700000" algn="tl">
                    <a:srgbClr val="000000">
                      <a:alpha val="43137"/>
                    </a:srgbClr>
                  </a:outerShdw>
                </a:effectLst>
              </a:rPr>
              <a:t>Content of this talk was co-developed with Dave Solomon (</a:t>
            </a:r>
            <a:r>
              <a:rPr lang="en-US" dirty="0">
                <a:effectLst>
                  <a:outerShdw blurRad="38100" dist="38100" dir="2700000" algn="tl">
                    <a:srgbClr val="000000">
                      <a:alpha val="43137"/>
                    </a:srgbClr>
                  </a:outerShdw>
                </a:effectLst>
                <a:hlinkClick r:id="rId3"/>
              </a:rPr>
              <a:t>www.solsem.com</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387350" y="3729519"/>
            <a:ext cx="8369300" cy="3575407"/>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024002" name="Rectangle 2"/>
          <p:cNvSpPr>
            <a:spLocks noGrp="1" noChangeArrowheads="1"/>
          </p:cNvSpPr>
          <p:nvPr>
            <p:ph type="title"/>
          </p:nvPr>
        </p:nvSpPr>
        <p:spPr/>
        <p:txBody>
          <a:bodyPr/>
          <a:lstStyle/>
          <a:p>
            <a:r>
              <a:rPr lang="en-US" smtClean="0"/>
              <a:t>Bandwidth Reservation</a:t>
            </a:r>
            <a:endParaRPr lang="en-US"/>
          </a:p>
        </p:txBody>
      </p:sp>
      <p:sp>
        <p:nvSpPr>
          <p:cNvPr id="1024003" name="Rectangle 3"/>
          <p:cNvSpPr>
            <a:spLocks noGrp="1" noChangeArrowheads="1"/>
          </p:cNvSpPr>
          <p:nvPr>
            <p:ph type="body" idx="1"/>
          </p:nvPr>
        </p:nvSpPr>
        <p:spPr>
          <a:xfrm>
            <a:off x="382588" y="1414464"/>
            <a:ext cx="8380412" cy="3402983"/>
          </a:xfrm>
        </p:spPr>
        <p:txBody>
          <a:bodyPr/>
          <a:lstStyle/>
          <a:p>
            <a:r>
              <a:rPr lang="en-US" sz="2800" smtClean="0"/>
              <a:t>Streaming applications (e.g. Windows Media Player - WMP) can request I/O bandwidth guarantees</a:t>
            </a:r>
          </a:p>
          <a:p>
            <a:r>
              <a:rPr lang="en-US" sz="2800" smtClean="0"/>
              <a:t>Specified on individual files</a:t>
            </a:r>
          </a:p>
          <a:p>
            <a:r>
              <a:rPr lang="en-US" sz="2800" smtClean="0"/>
              <a:t>I/O system reports back to application</a:t>
            </a:r>
          </a:p>
          <a:p>
            <a:pPr lvl="1"/>
            <a:r>
              <a:rPr lang="en-US" sz="2400" smtClean="0"/>
              <a:t>Optimal transfer size </a:t>
            </a:r>
          </a:p>
          <a:p>
            <a:pPr lvl="1"/>
            <a:r>
              <a:rPr lang="en-US" sz="2400" smtClean="0"/>
              <a:t>Number of outstanding I/Os they should maintain</a:t>
            </a:r>
          </a:p>
          <a:p>
            <a:endParaRPr lang="en-US" sz="2800" dirty="0"/>
          </a:p>
        </p:txBody>
      </p:sp>
      <p:sp>
        <p:nvSpPr>
          <p:cNvPr id="1024004" name="Rectangle 4"/>
          <p:cNvSpPr>
            <a:spLocks noChangeArrowheads="1"/>
          </p:cNvSpPr>
          <p:nvPr/>
        </p:nvSpPr>
        <p:spPr bwMode="auto">
          <a:xfrm>
            <a:off x="3900855" y="5308266"/>
            <a:ext cx="769938" cy="2921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lt1"/>
                </a:solidFill>
                <a:effectLst>
                  <a:outerShdw blurRad="38100" dist="38100" dir="2700000" algn="tl">
                    <a:srgbClr val="000000">
                      <a:alpha val="43137"/>
                    </a:srgbClr>
                  </a:outerShdw>
                </a:effectLst>
                <a:latin typeface="+mn-lt"/>
              </a:rPr>
              <a:t>WMP</a:t>
            </a:r>
          </a:p>
        </p:txBody>
      </p:sp>
      <p:sp>
        <p:nvSpPr>
          <p:cNvPr id="32773" name="Line 5"/>
          <p:cNvSpPr>
            <a:spLocks noChangeShapeType="1"/>
          </p:cNvSpPr>
          <p:nvPr/>
        </p:nvSpPr>
        <p:spPr bwMode="invGray">
          <a:xfrm>
            <a:off x="2362568" y="5025691"/>
            <a:ext cx="0" cy="820737"/>
          </a:xfrm>
          <a:prstGeom prst="line">
            <a:avLst/>
          </a:prstGeom>
          <a:noFill/>
          <a:ln w="28575">
            <a:solidFill>
              <a:schemeClr val="tx1"/>
            </a:solidFill>
            <a:round/>
            <a:headEnd/>
            <a:tailEnd/>
          </a:ln>
          <a:effectLst>
            <a:glow rad="63500">
              <a:schemeClr val="accent4">
                <a:satMod val="175000"/>
                <a:alpha val="40000"/>
              </a:schemeClr>
            </a:glow>
          </a:effectLst>
        </p:spPr>
        <p:txBody>
          <a:bodyPr wrap="none">
            <a:spAutoFit/>
          </a:bodyPr>
          <a:lstStyle/>
          <a:p>
            <a:endParaRPr lang="en-US">
              <a:effectLst>
                <a:outerShdw blurRad="38100" dist="38100" dir="2700000" algn="tl">
                  <a:srgbClr val="000000">
                    <a:alpha val="43137"/>
                  </a:srgbClr>
                </a:outerShdw>
              </a:effectLst>
            </a:endParaRPr>
          </a:p>
        </p:txBody>
      </p:sp>
      <p:sp>
        <p:nvSpPr>
          <p:cNvPr id="32774" name="Line 6"/>
          <p:cNvSpPr>
            <a:spLocks noChangeShapeType="1"/>
          </p:cNvSpPr>
          <p:nvPr/>
        </p:nvSpPr>
        <p:spPr bwMode="invGray">
          <a:xfrm>
            <a:off x="4685080" y="5025691"/>
            <a:ext cx="0" cy="820737"/>
          </a:xfrm>
          <a:prstGeom prst="line">
            <a:avLst/>
          </a:prstGeom>
          <a:noFill/>
          <a:ln w="28575">
            <a:solidFill>
              <a:schemeClr val="tx1"/>
            </a:solidFill>
            <a:round/>
            <a:headEnd/>
            <a:tailEnd/>
          </a:ln>
          <a:effectLst>
            <a:glow rad="63500">
              <a:schemeClr val="accent4">
                <a:satMod val="175000"/>
                <a:alpha val="40000"/>
              </a:schemeClr>
            </a:glow>
          </a:effectLst>
        </p:spPr>
        <p:txBody>
          <a:bodyPr wrap="none">
            <a:spAutoFit/>
          </a:bodyPr>
          <a:lstStyle/>
          <a:p>
            <a:endParaRPr lang="en-US">
              <a:effectLst>
                <a:outerShdw blurRad="38100" dist="38100" dir="2700000" algn="tl">
                  <a:srgbClr val="000000">
                    <a:alpha val="43137"/>
                  </a:srgbClr>
                </a:outerShdw>
              </a:effectLst>
            </a:endParaRPr>
          </a:p>
        </p:txBody>
      </p:sp>
      <p:sp>
        <p:nvSpPr>
          <p:cNvPr id="1024007" name="Rectangle 7"/>
          <p:cNvSpPr>
            <a:spLocks noChangeArrowheads="1"/>
          </p:cNvSpPr>
          <p:nvPr/>
        </p:nvSpPr>
        <p:spPr bwMode="auto">
          <a:xfrm>
            <a:off x="3368115" y="5297992"/>
            <a:ext cx="557212" cy="2921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endParaRPr lang="en-US" sz="1800" dirty="0">
              <a:solidFill>
                <a:schemeClr val="bg2"/>
              </a:solidFill>
              <a:effectLst>
                <a:outerShdw blurRad="38100" dist="38100" dir="2700000" algn="tl">
                  <a:srgbClr val="000000">
                    <a:alpha val="43137"/>
                  </a:srgbClr>
                </a:outerShdw>
              </a:effectLst>
              <a:latin typeface="+mn-lt"/>
            </a:endParaRPr>
          </a:p>
        </p:txBody>
      </p:sp>
      <p:sp>
        <p:nvSpPr>
          <p:cNvPr id="32776" name="Line 8"/>
          <p:cNvSpPr>
            <a:spLocks noChangeShapeType="1"/>
          </p:cNvSpPr>
          <p:nvPr/>
        </p:nvSpPr>
        <p:spPr bwMode="invGray">
          <a:xfrm>
            <a:off x="6996480" y="5027278"/>
            <a:ext cx="0" cy="820738"/>
          </a:xfrm>
          <a:prstGeom prst="line">
            <a:avLst/>
          </a:prstGeom>
          <a:noFill/>
          <a:ln w="28575">
            <a:solidFill>
              <a:schemeClr val="tx1"/>
            </a:solidFill>
            <a:round/>
            <a:headEnd/>
            <a:tailEnd/>
          </a:ln>
          <a:effectLst>
            <a:glow rad="63500">
              <a:schemeClr val="accent4">
                <a:satMod val="175000"/>
                <a:alpha val="40000"/>
              </a:schemeClr>
            </a:glow>
          </a:effectLst>
        </p:spPr>
        <p:txBody>
          <a:bodyPr wrap="none">
            <a:spAutoFit/>
          </a:bodyPr>
          <a:lstStyle/>
          <a:p>
            <a:endParaRPr lang="en-US">
              <a:effectLst>
                <a:outerShdw blurRad="38100" dist="38100" dir="2700000" algn="tl">
                  <a:srgbClr val="000000">
                    <a:alpha val="43137"/>
                  </a:srgbClr>
                </a:outerShdw>
              </a:effectLst>
            </a:endParaRPr>
          </a:p>
        </p:txBody>
      </p:sp>
      <p:sp>
        <p:nvSpPr>
          <p:cNvPr id="1024009" name="Text Box 9"/>
          <p:cNvSpPr txBox="1">
            <a:spLocks noChangeArrowheads="1"/>
          </p:cNvSpPr>
          <p:nvPr/>
        </p:nvSpPr>
        <p:spPr bwMode="invGray">
          <a:xfrm>
            <a:off x="3969118" y="4563728"/>
            <a:ext cx="1205073" cy="301621"/>
          </a:xfrm>
          <a:prstGeom prst="rect">
            <a:avLst/>
          </a:prstGeom>
          <a:noFill/>
          <a:ln w="28575" algn="ctr">
            <a:noFill/>
            <a:miter lim="800000"/>
            <a:headEnd/>
            <a:tailEnd/>
          </a:ln>
          <a:effectLst/>
        </p:spPr>
        <p:txBody>
          <a:bodyPr wrap="none">
            <a:spAutoFit/>
          </a:bodyPr>
          <a:lstStyle/>
          <a:p>
            <a:pPr>
              <a:defRPr/>
            </a:pPr>
            <a:r>
              <a:rPr lang="en-US">
                <a:effectLst>
                  <a:outerShdw blurRad="38100" dist="38100" dir="2700000" algn="tl">
                    <a:srgbClr val="000000">
                      <a:alpha val="43137"/>
                    </a:srgbClr>
                  </a:outerShdw>
                </a:effectLst>
              </a:rPr>
              <a:t>Walk-in I/O</a:t>
            </a:r>
          </a:p>
        </p:txBody>
      </p:sp>
      <p:sp>
        <p:nvSpPr>
          <p:cNvPr id="32778" name="Line 10"/>
          <p:cNvSpPr>
            <a:spLocks noChangeShapeType="1"/>
          </p:cNvSpPr>
          <p:nvPr/>
        </p:nvSpPr>
        <p:spPr bwMode="invGray">
          <a:xfrm flipH="1">
            <a:off x="3691305" y="4881228"/>
            <a:ext cx="669925" cy="398463"/>
          </a:xfrm>
          <a:prstGeom prst="line">
            <a:avLst/>
          </a:prstGeom>
          <a:noFill/>
          <a:ln w="28575">
            <a:solidFill>
              <a:srgbClr val="FFFF00"/>
            </a:solidFill>
            <a:round/>
            <a:headEnd/>
            <a:tailEnd type="triangle" w="med" len="med"/>
          </a:ln>
          <a:effectLst>
            <a:glow rad="63500">
              <a:schemeClr val="accent4">
                <a:satMod val="175000"/>
                <a:alpha val="40000"/>
              </a:schemeClr>
            </a:glow>
          </a:effectLst>
        </p:spPr>
        <p:txBody>
          <a:bodyPr>
            <a:spAutoFit/>
          </a:bodyPr>
          <a:lstStyle/>
          <a:p>
            <a:endParaRPr lang="en-US">
              <a:effectLst>
                <a:outerShdw blurRad="38100" dist="38100" dir="2700000" algn="tl">
                  <a:srgbClr val="000000">
                    <a:alpha val="43137"/>
                  </a:srgbClr>
                </a:outerShdw>
              </a:effectLst>
            </a:endParaRPr>
          </a:p>
        </p:txBody>
      </p:sp>
      <p:sp>
        <p:nvSpPr>
          <p:cNvPr id="32779" name="Line 11"/>
          <p:cNvSpPr>
            <a:spLocks noChangeShapeType="1"/>
          </p:cNvSpPr>
          <p:nvPr/>
        </p:nvSpPr>
        <p:spPr bwMode="invGray">
          <a:xfrm>
            <a:off x="5062905" y="4822491"/>
            <a:ext cx="825500" cy="447675"/>
          </a:xfrm>
          <a:prstGeom prst="line">
            <a:avLst/>
          </a:prstGeom>
          <a:noFill/>
          <a:ln w="28575">
            <a:solidFill>
              <a:srgbClr val="FFFF00"/>
            </a:solidFill>
            <a:round/>
            <a:headEnd/>
            <a:tailEnd type="triangle" w="med" len="med"/>
          </a:ln>
          <a:effectLst>
            <a:glow rad="63500">
              <a:schemeClr val="accent4">
                <a:satMod val="175000"/>
                <a:alpha val="40000"/>
              </a:schemeClr>
            </a:glow>
          </a:effectLst>
        </p:spPr>
        <p:txBody>
          <a:bodyPr>
            <a:spAutoFit/>
          </a:bodyPr>
          <a:lstStyle/>
          <a:p>
            <a:endParaRPr lang="en-US">
              <a:effectLst>
                <a:outerShdw blurRad="38100" dist="38100" dir="2700000" algn="tl">
                  <a:srgbClr val="000000">
                    <a:alpha val="43137"/>
                  </a:srgbClr>
                </a:outerShdw>
              </a:effectLst>
            </a:endParaRPr>
          </a:p>
        </p:txBody>
      </p:sp>
      <p:sp>
        <p:nvSpPr>
          <p:cNvPr id="1024012" name="Text Box 12"/>
          <p:cNvSpPr txBox="1">
            <a:spLocks noChangeArrowheads="1"/>
          </p:cNvSpPr>
          <p:nvPr/>
        </p:nvSpPr>
        <p:spPr bwMode="invGray">
          <a:xfrm>
            <a:off x="3081705" y="5859128"/>
            <a:ext cx="1382713" cy="300038"/>
          </a:xfrm>
          <a:prstGeom prst="rect">
            <a:avLst/>
          </a:prstGeom>
          <a:noFill/>
          <a:ln w="28575" algn="ctr">
            <a:noFill/>
            <a:miter lim="800000"/>
            <a:headEnd/>
            <a:tailEnd/>
          </a:ln>
          <a:effectLst/>
        </p:spPr>
        <p:txBody>
          <a:bodyPr wrap="none">
            <a:spAutoFit/>
          </a:bodyPr>
          <a:lstStyle/>
          <a:p>
            <a:pPr>
              <a:defRPr/>
            </a:pPr>
            <a:r>
              <a:rPr lang="en-US" dirty="0">
                <a:effectLst>
                  <a:outerShdw blurRad="38100" dist="38100" dir="2700000" algn="tl">
                    <a:srgbClr val="000000">
                      <a:alpha val="43137"/>
                    </a:srgbClr>
                  </a:outerShdw>
                </a:effectLst>
              </a:rPr>
              <a:t>Reserved I/O</a:t>
            </a:r>
          </a:p>
        </p:txBody>
      </p:sp>
      <p:sp>
        <p:nvSpPr>
          <p:cNvPr id="32781" name="Line 13"/>
          <p:cNvSpPr>
            <a:spLocks noChangeShapeType="1"/>
          </p:cNvSpPr>
          <p:nvPr/>
        </p:nvSpPr>
        <p:spPr bwMode="invGray">
          <a:xfrm flipH="1" flipV="1">
            <a:off x="3064243" y="5622591"/>
            <a:ext cx="58737" cy="203200"/>
          </a:xfrm>
          <a:prstGeom prst="line">
            <a:avLst/>
          </a:prstGeom>
          <a:noFill/>
          <a:ln w="28575">
            <a:solidFill>
              <a:srgbClr val="FFFF00"/>
            </a:solidFill>
            <a:round/>
            <a:headEnd/>
            <a:tailEnd type="triangle" w="med" len="med"/>
          </a:ln>
          <a:effectLst>
            <a:glow rad="63500">
              <a:schemeClr val="accent4">
                <a:satMod val="175000"/>
                <a:alpha val="40000"/>
              </a:schemeClr>
            </a:glow>
          </a:effectLst>
        </p:spPr>
        <p:txBody>
          <a:bodyPr wrap="none">
            <a:spAutoFit/>
          </a:bodyPr>
          <a:lstStyle/>
          <a:p>
            <a:endParaRPr lang="en-US">
              <a:effectLst>
                <a:outerShdw blurRad="38100" dist="38100" dir="2700000" algn="tl">
                  <a:srgbClr val="000000">
                    <a:alpha val="43137"/>
                  </a:srgbClr>
                </a:outerShdw>
              </a:effectLst>
            </a:endParaRPr>
          </a:p>
        </p:txBody>
      </p:sp>
      <p:sp>
        <p:nvSpPr>
          <p:cNvPr id="32782" name="Line 14"/>
          <p:cNvSpPr>
            <a:spLocks noChangeShapeType="1"/>
          </p:cNvSpPr>
          <p:nvPr/>
        </p:nvSpPr>
        <p:spPr bwMode="invGray">
          <a:xfrm flipV="1">
            <a:off x="4564430" y="5673391"/>
            <a:ext cx="720725" cy="322262"/>
          </a:xfrm>
          <a:prstGeom prst="line">
            <a:avLst/>
          </a:prstGeom>
          <a:noFill/>
          <a:ln w="28575">
            <a:solidFill>
              <a:srgbClr val="FFFF00"/>
            </a:solidFill>
            <a:round/>
            <a:headEnd/>
            <a:tailEnd type="triangle" w="med" len="med"/>
          </a:ln>
          <a:effectLst>
            <a:glow rad="63500">
              <a:schemeClr val="accent4">
                <a:satMod val="175000"/>
                <a:alpha val="40000"/>
              </a:schemeClr>
            </a:glow>
          </a:effectLst>
        </p:spPr>
        <p:txBody>
          <a:bodyPr wrap="none">
            <a:spAutoFit/>
          </a:bodyPr>
          <a:lstStyle/>
          <a:p>
            <a:endParaRPr lang="en-US">
              <a:effectLst>
                <a:outerShdw blurRad="38100" dist="38100" dir="2700000" algn="tl">
                  <a:srgbClr val="000000">
                    <a:alpha val="43137"/>
                  </a:srgbClr>
                </a:outerShdw>
              </a:effectLst>
            </a:endParaRPr>
          </a:p>
        </p:txBody>
      </p:sp>
      <p:sp>
        <p:nvSpPr>
          <p:cNvPr id="1024015" name="Rectangle 15"/>
          <p:cNvSpPr>
            <a:spLocks noChangeArrowheads="1"/>
          </p:cNvSpPr>
          <p:nvPr/>
        </p:nvSpPr>
        <p:spPr bwMode="auto">
          <a:xfrm>
            <a:off x="2372093" y="5308266"/>
            <a:ext cx="962025" cy="2921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lt1"/>
                </a:solidFill>
                <a:effectLst>
                  <a:outerShdw blurRad="38100" dist="38100" dir="2700000" algn="tl">
                    <a:srgbClr val="000000">
                      <a:alpha val="43137"/>
                    </a:srgbClr>
                  </a:outerShdw>
                </a:effectLst>
                <a:latin typeface="+mn-lt"/>
              </a:rPr>
              <a:t>WMP</a:t>
            </a:r>
          </a:p>
        </p:txBody>
      </p:sp>
      <p:sp>
        <p:nvSpPr>
          <p:cNvPr id="1024016" name="Rectangle 16"/>
          <p:cNvSpPr>
            <a:spLocks noChangeArrowheads="1"/>
          </p:cNvSpPr>
          <p:nvPr/>
        </p:nvSpPr>
        <p:spPr bwMode="auto">
          <a:xfrm>
            <a:off x="6220193" y="5308266"/>
            <a:ext cx="769937" cy="2921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lt1"/>
                </a:solidFill>
                <a:effectLst>
                  <a:outerShdw blurRad="38100" dist="38100" dir="2700000" algn="tl">
                    <a:srgbClr val="000000">
                      <a:alpha val="43137"/>
                    </a:srgbClr>
                  </a:outerShdw>
                </a:effectLst>
                <a:latin typeface="+mn-lt"/>
              </a:rPr>
              <a:t>WMP</a:t>
            </a:r>
          </a:p>
        </p:txBody>
      </p:sp>
      <p:sp>
        <p:nvSpPr>
          <p:cNvPr id="1024017" name="Rectangle 17"/>
          <p:cNvSpPr>
            <a:spLocks noChangeArrowheads="1"/>
          </p:cNvSpPr>
          <p:nvPr/>
        </p:nvSpPr>
        <p:spPr bwMode="auto">
          <a:xfrm>
            <a:off x="5656630" y="5308266"/>
            <a:ext cx="557213" cy="2921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endParaRPr lang="en-US" sz="1800" dirty="0">
              <a:solidFill>
                <a:schemeClr val="bg2"/>
              </a:solidFill>
              <a:effectLst>
                <a:outerShdw blurRad="38100" dist="38100" dir="2700000" algn="tl">
                  <a:srgbClr val="000000">
                    <a:alpha val="43137"/>
                  </a:srgbClr>
                </a:outerShdw>
              </a:effectLst>
              <a:latin typeface="+mn-lt"/>
            </a:endParaRPr>
          </a:p>
        </p:txBody>
      </p:sp>
      <p:sp>
        <p:nvSpPr>
          <p:cNvPr id="1024018" name="Rectangle 18"/>
          <p:cNvSpPr>
            <a:spLocks noChangeArrowheads="1"/>
          </p:cNvSpPr>
          <p:nvPr/>
        </p:nvSpPr>
        <p:spPr bwMode="auto">
          <a:xfrm>
            <a:off x="4691430" y="5308266"/>
            <a:ext cx="962025" cy="2921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lt1"/>
                </a:solidFill>
                <a:effectLst>
                  <a:outerShdw blurRad="38100" dist="38100" dir="2700000" algn="tl">
                    <a:srgbClr val="000000">
                      <a:alpha val="43137"/>
                    </a:srgbClr>
                  </a:outerShdw>
                </a:effectLst>
                <a:latin typeface="+mn-lt"/>
              </a:rPr>
              <a:t>WMP</a:t>
            </a:r>
          </a:p>
        </p:txBody>
      </p:sp>
      <p:sp>
        <p:nvSpPr>
          <p:cNvPr id="32787" name="Line 19"/>
          <p:cNvSpPr>
            <a:spLocks noChangeShapeType="1"/>
          </p:cNvSpPr>
          <p:nvPr/>
        </p:nvSpPr>
        <p:spPr bwMode="auto">
          <a:xfrm flipV="1">
            <a:off x="4118343" y="5668628"/>
            <a:ext cx="217487" cy="174625"/>
          </a:xfrm>
          <a:prstGeom prst="line">
            <a:avLst/>
          </a:prstGeom>
          <a:noFill/>
          <a:ln w="25400">
            <a:solidFill>
              <a:srgbClr val="FFFF00"/>
            </a:solidFill>
            <a:round/>
            <a:headEnd/>
            <a:tailEnd type="triangle" w="med" len="med"/>
          </a:ln>
          <a:effectLst>
            <a:glow rad="63500">
              <a:schemeClr val="accent4">
                <a:satMod val="175000"/>
                <a:alpha val="40000"/>
              </a:schemeClr>
            </a:glow>
          </a:effectLst>
        </p:spPr>
        <p:txBody>
          <a:bodyPr/>
          <a:lstStyle/>
          <a:p>
            <a:endParaRPr lang="en-US">
              <a:effectLst>
                <a:outerShdw blurRad="38100" dist="38100" dir="2700000" algn="tl">
                  <a:srgbClr val="000000">
                    <a:alpha val="43137"/>
                  </a:srgbClr>
                </a:outerShdw>
              </a:effectLst>
            </a:endParaRPr>
          </a:p>
        </p:txBody>
      </p:sp>
      <p:sp>
        <p:nvSpPr>
          <p:cNvPr id="32788" name="Line 20"/>
          <p:cNvSpPr>
            <a:spLocks noChangeShapeType="1"/>
          </p:cNvSpPr>
          <p:nvPr/>
        </p:nvSpPr>
        <p:spPr bwMode="invGray">
          <a:xfrm flipV="1">
            <a:off x="4621580" y="5687678"/>
            <a:ext cx="1670050" cy="382588"/>
          </a:xfrm>
          <a:prstGeom prst="line">
            <a:avLst/>
          </a:prstGeom>
          <a:noFill/>
          <a:ln w="28575">
            <a:solidFill>
              <a:srgbClr val="FFFF00"/>
            </a:solidFill>
            <a:round/>
            <a:headEnd/>
            <a:tailEnd type="triangle" w="med" len="med"/>
          </a:ln>
          <a:effectLst>
            <a:glow rad="63500">
              <a:schemeClr val="accent4">
                <a:satMod val="175000"/>
                <a:alpha val="40000"/>
              </a:schemeClr>
            </a:glow>
          </a:effectLst>
        </p:spPr>
        <p:txBody>
          <a:bodyPr>
            <a:spAutoFit/>
          </a:bodyPr>
          <a:lstStyle/>
          <a:p>
            <a:endParaRPr lang="en-US">
              <a:effectLst>
                <a:outerShdw blurRad="38100" dist="38100" dir="2700000" algn="tl">
                  <a:srgbClr val="000000">
                    <a:alpha val="43137"/>
                  </a:srgbClr>
                </a:outerShdw>
              </a:effectLst>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23291" y="3196538"/>
            <a:ext cx="4970998"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1028098" name="Rectangle 2"/>
          <p:cNvSpPr>
            <a:spLocks noGrp="1" noChangeArrowheads="1"/>
          </p:cNvSpPr>
          <p:nvPr>
            <p:ph type="title"/>
          </p:nvPr>
        </p:nvSpPr>
        <p:spPr/>
        <p:txBody>
          <a:bodyPr/>
          <a:lstStyle/>
          <a:p>
            <a:r>
              <a:rPr lang="en-US" smtClean="0"/>
              <a:t>Outline</a:t>
            </a:r>
            <a:endParaRPr lang="en-US"/>
          </a:p>
        </p:txBody>
      </p:sp>
      <p:sp>
        <p:nvSpPr>
          <p:cNvPr id="1028099" name="Rectangle 3"/>
          <p:cNvSpPr>
            <a:spLocks noGrp="1" noChangeArrowheads="1"/>
          </p:cNvSpPr>
          <p:nvPr>
            <p:ph type="body" idx="1"/>
          </p:nvPr>
        </p:nvSpPr>
        <p:spPr>
          <a:xfrm>
            <a:off x="382588" y="1414464"/>
            <a:ext cx="8380412" cy="4122667"/>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148" name="Rectangle 4"/>
          <p:cNvSpPr>
            <a:spLocks noGrp="1" noChangeArrowheads="1"/>
          </p:cNvSpPr>
          <p:nvPr>
            <p:ph type="title"/>
          </p:nvPr>
        </p:nvSpPr>
        <p:spPr/>
        <p:txBody>
          <a:bodyPr/>
          <a:lstStyle/>
          <a:p>
            <a:r>
              <a:rPr lang="en-US" dirty="0" err="1" smtClean="0">
                <a:sym typeface="Wingdings" pitchFamily="2" charset="2"/>
              </a:rPr>
              <a:t>SuperFetch</a:t>
            </a:r>
            <a:r>
              <a:rPr lang="en-US" baseline="30000" dirty="0" smtClean="0">
                <a:sym typeface="Wingdings" pitchFamily="2" charset="2"/>
              </a:rPr>
              <a:t>™</a:t>
            </a:r>
            <a:endParaRPr lang="en-US" baseline="30000" dirty="0">
              <a:sym typeface="Wingdings" pitchFamily="2" charset="2"/>
            </a:endParaRPr>
          </a:p>
        </p:txBody>
      </p:sp>
      <p:sp>
        <p:nvSpPr>
          <p:cNvPr id="1030149" name="Rectangle 5"/>
          <p:cNvSpPr>
            <a:spLocks noGrp="1" noChangeArrowheads="1"/>
          </p:cNvSpPr>
          <p:nvPr>
            <p:ph type="body" idx="1"/>
          </p:nvPr>
        </p:nvSpPr>
        <p:spPr>
          <a:xfrm>
            <a:off x="382588" y="1414464"/>
            <a:ext cx="8380412" cy="3510705"/>
          </a:xfrm>
        </p:spPr>
        <p:txBody>
          <a:bodyPr/>
          <a:lstStyle/>
          <a:p>
            <a:r>
              <a:rPr lang="en-US" dirty="0" smtClean="0">
                <a:sym typeface="Wingdings" pitchFamily="2" charset="2"/>
              </a:rPr>
              <a:t>Before</a:t>
            </a:r>
          </a:p>
          <a:p>
            <a:pPr lvl="1"/>
            <a:r>
              <a:rPr lang="en-US" dirty="0" smtClean="0">
                <a:sym typeface="Wingdings" pitchFamily="2" charset="2"/>
              </a:rPr>
              <a:t>Memory was not proactively populated</a:t>
            </a:r>
          </a:p>
          <a:p>
            <a:pPr lvl="1"/>
            <a:r>
              <a:rPr lang="en-US" dirty="0" smtClean="0">
                <a:sym typeface="Wingdings" pitchFamily="2" charset="2"/>
              </a:rPr>
              <a:t>Memory often did not contain optimal content</a:t>
            </a:r>
          </a:p>
          <a:p>
            <a:r>
              <a:rPr lang="en-US" dirty="0" smtClean="0">
                <a:sym typeface="Wingdings" pitchFamily="2" charset="2"/>
              </a:rPr>
              <a:t>Windows XP improved population with the logical </a:t>
            </a:r>
            <a:r>
              <a:rPr lang="en-US" dirty="0" err="1" smtClean="0">
                <a:sym typeface="Wingdings" pitchFamily="2" charset="2"/>
              </a:rPr>
              <a:t>prefetcher</a:t>
            </a:r>
            <a:r>
              <a:rPr lang="en-US" dirty="0" smtClean="0">
                <a:sym typeface="Wingdings" pitchFamily="2" charset="2"/>
              </a:rPr>
              <a:t>, but only </a:t>
            </a:r>
            <a:r>
              <a:rPr lang="en-US" dirty="0" err="1" smtClean="0">
                <a:sym typeface="Wingdings" pitchFamily="2" charset="2"/>
              </a:rPr>
              <a:t>prefetched</a:t>
            </a:r>
            <a:r>
              <a:rPr lang="en-US" dirty="0" smtClean="0">
                <a:sym typeface="Wingdings" pitchFamily="2" charset="2"/>
              </a:rPr>
              <a:t> a single process at process startup</a:t>
            </a:r>
            <a:endParaRPr lang="en-US" dirty="0">
              <a:sym typeface="Wingdings" pitchFamily="2" charset="2"/>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SuperFetch</a:t>
            </a:r>
            <a:endParaRPr lang="en-US"/>
          </a:p>
        </p:txBody>
      </p:sp>
      <p:sp>
        <p:nvSpPr>
          <p:cNvPr id="21507" name="Text Placeholder 2"/>
          <p:cNvSpPr>
            <a:spLocks noGrp="1"/>
          </p:cNvSpPr>
          <p:nvPr>
            <p:ph type="body" idx="1"/>
          </p:nvPr>
        </p:nvSpPr>
        <p:spPr>
          <a:xfrm>
            <a:off x="382588" y="1414464"/>
            <a:ext cx="8380412" cy="4681794"/>
          </a:xfrm>
        </p:spPr>
        <p:txBody>
          <a:bodyPr/>
          <a:lstStyle/>
          <a:p>
            <a:r>
              <a:rPr lang="en-US" sz="2800" dirty="0" smtClean="0">
                <a:sym typeface="Wingdings" pitchFamily="2" charset="2"/>
              </a:rPr>
              <a:t>In Windows Vista, </a:t>
            </a:r>
            <a:r>
              <a:rPr lang="en-US" sz="2800" dirty="0" err="1" smtClean="0">
                <a:sym typeface="Wingdings" pitchFamily="2" charset="2"/>
              </a:rPr>
              <a:t>SuperFetch</a:t>
            </a:r>
            <a:r>
              <a:rPr lang="en-US" sz="2800" dirty="0" smtClean="0">
                <a:sym typeface="Wingdings" pitchFamily="2" charset="2"/>
              </a:rPr>
              <a:t> </a:t>
            </a:r>
            <a:r>
              <a:rPr lang="en-US" sz="2800" dirty="0" err="1" smtClean="0">
                <a:sym typeface="Wingdings" pitchFamily="2" charset="2"/>
              </a:rPr>
              <a:t>prefetches</a:t>
            </a:r>
            <a:r>
              <a:rPr lang="en-US" sz="2800" dirty="0" smtClean="0">
                <a:sym typeface="Wingdings" pitchFamily="2" charset="2"/>
              </a:rPr>
              <a:t> across a set of applications</a:t>
            </a:r>
          </a:p>
          <a:p>
            <a:pPr lvl="1"/>
            <a:r>
              <a:rPr lang="en-US" sz="2400" dirty="0" smtClean="0">
                <a:sym typeface="Wingdings" pitchFamily="2" charset="2"/>
              </a:rPr>
              <a:t>Takes into account frequency of page usage, usage of page in context of other pages in memory</a:t>
            </a:r>
          </a:p>
          <a:p>
            <a:pPr lvl="1"/>
            <a:r>
              <a:rPr lang="en-US" sz="2400" dirty="0" smtClean="0">
                <a:sym typeface="Wingdings" pitchFamily="2" charset="2"/>
              </a:rPr>
              <a:t>Adapts to memory usage patterns, including complex </a:t>
            </a:r>
            <a:br>
              <a:rPr lang="en-US" sz="2400" dirty="0" smtClean="0">
                <a:sym typeface="Wingdings" pitchFamily="2" charset="2"/>
              </a:rPr>
            </a:br>
            <a:r>
              <a:rPr lang="en-US" sz="2400" dirty="0" smtClean="0">
                <a:sym typeface="Wingdings" pitchFamily="2" charset="2"/>
              </a:rPr>
              <a:t>usage scenarios (e.g. the “after lunch” usage)</a:t>
            </a:r>
          </a:p>
          <a:p>
            <a:r>
              <a:rPr lang="en-US" sz="2800" dirty="0" smtClean="0"/>
              <a:t>Scenarios </a:t>
            </a:r>
            <a:r>
              <a:rPr lang="en-US" sz="2800" dirty="0" err="1" smtClean="0"/>
              <a:t>SuperFetch</a:t>
            </a:r>
            <a:r>
              <a:rPr lang="en-US" sz="2800" dirty="0" smtClean="0"/>
              <a:t> improves include</a:t>
            </a:r>
          </a:p>
          <a:p>
            <a:pPr lvl="1"/>
            <a:r>
              <a:rPr lang="en-US" sz="2400" dirty="0" smtClean="0"/>
              <a:t>Application launch</a:t>
            </a:r>
          </a:p>
          <a:p>
            <a:pPr lvl="1"/>
            <a:r>
              <a:rPr lang="en-US" sz="2400" dirty="0" smtClean="0"/>
              <a:t>Resume from hibernate and suspend</a:t>
            </a:r>
          </a:p>
          <a:p>
            <a:pPr lvl="1"/>
            <a:r>
              <a:rPr lang="en-US" sz="2400" dirty="0" smtClean="0"/>
              <a:t>Performance after infrequent or low priority tasks execute</a:t>
            </a:r>
            <a:endParaRPr lang="en-US" sz="28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2196" name="Rectangle 4"/>
          <p:cNvSpPr>
            <a:spLocks noGrp="1" noChangeArrowheads="1"/>
          </p:cNvSpPr>
          <p:nvPr>
            <p:ph type="title"/>
          </p:nvPr>
        </p:nvSpPr>
        <p:spPr/>
        <p:txBody>
          <a:bodyPr/>
          <a:lstStyle/>
          <a:p>
            <a:r>
              <a:rPr lang="en-US" smtClean="0"/>
              <a:t>SuperFetch Implementation</a:t>
            </a:r>
            <a:endParaRPr lang="en-US"/>
          </a:p>
        </p:txBody>
      </p:sp>
      <p:sp>
        <p:nvSpPr>
          <p:cNvPr id="22531" name="Rectangle 5"/>
          <p:cNvSpPr>
            <a:spLocks noGrp="1" noChangeArrowheads="1"/>
          </p:cNvSpPr>
          <p:nvPr>
            <p:ph type="body" idx="1"/>
          </p:nvPr>
        </p:nvSpPr>
        <p:spPr>
          <a:xfrm>
            <a:off x="382588" y="1414464"/>
            <a:ext cx="8380412" cy="5278881"/>
          </a:xfrm>
        </p:spPr>
        <p:txBody>
          <a:bodyPr/>
          <a:lstStyle/>
          <a:p>
            <a:r>
              <a:rPr lang="en-US" sz="2800" dirty="0" err="1" smtClean="0"/>
              <a:t>SuperFetch</a:t>
            </a:r>
            <a:r>
              <a:rPr lang="en-US" sz="2800" dirty="0" smtClean="0"/>
              <a:t> includes kernel and user-mode components</a:t>
            </a:r>
          </a:p>
          <a:p>
            <a:r>
              <a:rPr lang="en-US" sz="2800" dirty="0" smtClean="0"/>
              <a:t>Page usage data collected in kernel mode</a:t>
            </a:r>
          </a:p>
          <a:p>
            <a:r>
              <a:rPr lang="en-US" sz="2800" dirty="0" err="1" smtClean="0"/>
              <a:t>SuperFetch</a:t>
            </a:r>
            <a:r>
              <a:rPr lang="en-US" sz="2800" dirty="0" smtClean="0"/>
              <a:t> service (Sysmain.dll) implements storage and </a:t>
            </a:r>
            <a:r>
              <a:rPr lang="en-US" sz="2800" dirty="0" err="1" smtClean="0"/>
              <a:t>prefetch</a:t>
            </a:r>
            <a:r>
              <a:rPr lang="en-US" sz="2800" dirty="0" smtClean="0"/>
              <a:t> algorithms </a:t>
            </a:r>
          </a:p>
          <a:p>
            <a:pPr lvl="1"/>
            <a:r>
              <a:rPr lang="en-US" sz="2400" dirty="0" smtClean="0"/>
              <a:t>Stores scenario files in \Windows\</a:t>
            </a:r>
            <a:r>
              <a:rPr lang="en-US" sz="2400" dirty="0" err="1" smtClean="0"/>
              <a:t>Prefetch</a:t>
            </a:r>
            <a:r>
              <a:rPr lang="en-US" sz="2400" dirty="0" smtClean="0"/>
              <a:t>\Ag*.db</a:t>
            </a:r>
          </a:p>
          <a:p>
            <a:pPr lvl="1"/>
            <a:r>
              <a:rPr lang="en-US" sz="2400" dirty="0" smtClean="0"/>
              <a:t>Calls kernel to retrieve paging histories and pre-populate </a:t>
            </a:r>
            <a:br>
              <a:rPr lang="en-US" sz="2400" dirty="0" smtClean="0"/>
            </a:br>
            <a:r>
              <a:rPr lang="en-US" sz="2400" dirty="0" smtClean="0"/>
              <a:t>page lists</a:t>
            </a:r>
          </a:p>
          <a:p>
            <a:pPr lvl="1"/>
            <a:r>
              <a:rPr lang="en-US" sz="2400" dirty="0" smtClean="0"/>
              <a:t>Also </a:t>
            </a:r>
            <a:r>
              <a:rPr lang="en-US" sz="2400" dirty="0" err="1" smtClean="0"/>
              <a:t>prefetches</a:t>
            </a:r>
            <a:r>
              <a:rPr lang="en-US" sz="2400" dirty="0" smtClean="0"/>
              <a:t> private virtual memory </a:t>
            </a:r>
            <a:br>
              <a:rPr lang="en-US" sz="2400" dirty="0" smtClean="0"/>
            </a:br>
            <a:r>
              <a:rPr lang="en-US" sz="2400" dirty="0" smtClean="0"/>
              <a:t>(Windows XP </a:t>
            </a:r>
            <a:r>
              <a:rPr lang="en-US" sz="2400" dirty="0" err="1" smtClean="0"/>
              <a:t>prefetcher</a:t>
            </a:r>
            <a:r>
              <a:rPr lang="en-US" sz="2400" dirty="0" smtClean="0"/>
              <a:t> only did file and image data)</a:t>
            </a:r>
          </a:p>
          <a:p>
            <a:pPr lvl="1"/>
            <a:r>
              <a:rPr lang="en-US" sz="2400" dirty="0" smtClean="0">
                <a:sym typeface="Wingdings" pitchFamily="2" charset="2"/>
              </a:rPr>
              <a:t>Uses low-priority I/O for pre-fetching and pre-population</a:t>
            </a:r>
          </a:p>
          <a:p>
            <a:pPr lvl="1"/>
            <a:r>
              <a:rPr lang="en-US" sz="2400" dirty="0" smtClean="0">
                <a:sym typeface="Wingdings" pitchFamily="2" charset="2"/>
              </a:rPr>
              <a:t>Uses memory priorities (0-7) to prioritize </a:t>
            </a:r>
            <a:r>
              <a:rPr lang="en-US" sz="2400" dirty="0" err="1" smtClean="0">
                <a:sym typeface="Wingdings" pitchFamily="2" charset="2"/>
              </a:rPr>
              <a:t>prefetched</a:t>
            </a:r>
            <a:r>
              <a:rPr lang="en-US" sz="2400" dirty="0" smtClean="0">
                <a:sym typeface="Wingdings" pitchFamily="2" charset="2"/>
              </a:rPr>
              <a:t> data</a:t>
            </a:r>
            <a:endParaRPr lang="en-US" sz="240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US" smtClean="0">
                <a:sym typeface="Wingdings" pitchFamily="2" charset="2"/>
              </a:rPr>
              <a:t>ReadyBoost</a:t>
            </a:r>
            <a:endParaRPr lang="en-US">
              <a:sym typeface="Wingdings" pitchFamily="2" charset="2"/>
            </a:endParaRPr>
          </a:p>
        </p:txBody>
      </p:sp>
      <p:sp>
        <p:nvSpPr>
          <p:cNvPr id="1033221" name="Rectangle 5"/>
          <p:cNvSpPr>
            <a:spLocks noGrp="1" noChangeArrowheads="1"/>
          </p:cNvSpPr>
          <p:nvPr>
            <p:ph type="body" idx="1"/>
          </p:nvPr>
        </p:nvSpPr>
        <p:spPr>
          <a:xfrm>
            <a:off x="382588" y="1414464"/>
            <a:ext cx="8380412" cy="5099858"/>
          </a:xfrm>
        </p:spPr>
        <p:txBody>
          <a:bodyPr/>
          <a:lstStyle/>
          <a:p>
            <a:r>
              <a:rPr lang="en-US" sz="2400" dirty="0" smtClean="0">
                <a:sym typeface="Wingdings" pitchFamily="2" charset="2"/>
              </a:rPr>
              <a:t>RAM is ideal for caching, but it's expensive and difficult to add</a:t>
            </a:r>
          </a:p>
          <a:p>
            <a:pPr lvl="1"/>
            <a:r>
              <a:rPr lang="en-US" sz="2000" dirty="0" smtClean="0">
                <a:sym typeface="Wingdings" pitchFamily="2" charset="2"/>
              </a:rPr>
              <a:t>External flash is cheaper and is up to 10x faster to random access (not as fast as a disk for sequential I/O)</a:t>
            </a:r>
          </a:p>
          <a:p>
            <a:r>
              <a:rPr lang="en-US" sz="2400" dirty="0" err="1" smtClean="0">
                <a:sym typeface="Wingdings" pitchFamily="2" charset="2"/>
              </a:rPr>
              <a:t>ReadyBoost</a:t>
            </a:r>
            <a:r>
              <a:rPr lang="en-US" sz="2400" dirty="0" smtClean="0">
                <a:sym typeface="Wingdings" pitchFamily="2" charset="2"/>
              </a:rPr>
              <a:t> uses flash to create a write-through cache between disk and RAM</a:t>
            </a:r>
          </a:p>
          <a:p>
            <a:pPr lvl="1"/>
            <a:r>
              <a:rPr lang="en-US" sz="2000" dirty="0" smtClean="0">
                <a:sym typeface="Wingdings" pitchFamily="2" charset="2"/>
              </a:rPr>
              <a:t>Supported devices include USB keys, SD cards, Compact Flash, and internal PCI express cards</a:t>
            </a:r>
          </a:p>
          <a:p>
            <a:pPr lvl="1"/>
            <a:r>
              <a:rPr lang="en-US" sz="2000" dirty="0" smtClean="0">
                <a:sym typeface="Wingdings" pitchFamily="2" charset="2"/>
              </a:rPr>
              <a:t>Data is compressed (typical 2x compression ratio)</a:t>
            </a:r>
          </a:p>
          <a:p>
            <a:pPr lvl="1"/>
            <a:r>
              <a:rPr lang="en-US" sz="2000" dirty="0" smtClean="0">
                <a:sym typeface="Wingdings" pitchFamily="2" charset="2"/>
              </a:rPr>
              <a:t>File is encrypted with random per-boot session key</a:t>
            </a:r>
          </a:p>
          <a:p>
            <a:pPr lvl="1"/>
            <a:r>
              <a:rPr lang="en-US" sz="2000" dirty="0" smtClean="0">
                <a:sym typeface="Wingdings" pitchFamily="2" charset="2"/>
              </a:rPr>
              <a:t>Implemented by </a:t>
            </a:r>
            <a:r>
              <a:rPr lang="en-US" sz="2000" dirty="0" err="1" smtClean="0">
                <a:sym typeface="Wingdings" pitchFamily="2" charset="2"/>
              </a:rPr>
              <a:t>ReadyBoost</a:t>
            </a:r>
            <a:r>
              <a:rPr lang="en-US" sz="2000" dirty="0" smtClean="0">
                <a:sym typeface="Wingdings" pitchFamily="2" charset="2"/>
              </a:rPr>
              <a:t> service and Ecache.sys volume filter driver</a:t>
            </a:r>
          </a:p>
          <a:p>
            <a:pPr lvl="1"/>
            <a:r>
              <a:rPr lang="en-US" sz="2000" dirty="0" smtClean="0">
                <a:sym typeface="Wingdings" pitchFamily="2" charset="2"/>
              </a:rPr>
              <a:t>You can look at device statistics under HKLM\Software\Microsoft\Windows NT\</a:t>
            </a:r>
            <a:r>
              <a:rPr lang="en-US" sz="2000" dirty="0" err="1" smtClean="0">
                <a:sym typeface="Wingdings" pitchFamily="2" charset="2"/>
              </a:rPr>
              <a:t>CurrentVersion</a:t>
            </a:r>
            <a:r>
              <a:rPr lang="en-US" sz="2000" dirty="0" smtClean="0">
                <a:sym typeface="Wingdings" pitchFamily="2" charset="2"/>
              </a:rPr>
              <a:t>\</a:t>
            </a:r>
            <a:r>
              <a:rPr lang="en-US" sz="2000" dirty="0" err="1" smtClean="0">
                <a:sym typeface="Wingdings" pitchFamily="2" charset="2"/>
              </a:rPr>
              <a:t>EmdMgmt</a:t>
            </a:r>
            <a:endParaRPr lang="en-US" sz="2000" dirty="0">
              <a:sym typeface="Wingdings" pitchFamily="2" charset="2"/>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ReadyBoot</a:t>
            </a:r>
            <a:endParaRPr lang="en-US"/>
          </a:p>
        </p:txBody>
      </p:sp>
      <p:sp>
        <p:nvSpPr>
          <p:cNvPr id="24579" name="Text Placeholder 2"/>
          <p:cNvSpPr>
            <a:spLocks noGrp="1"/>
          </p:cNvSpPr>
          <p:nvPr>
            <p:ph type="body" idx="1"/>
          </p:nvPr>
        </p:nvSpPr>
        <p:spPr>
          <a:xfrm>
            <a:off x="382588" y="1414464"/>
            <a:ext cx="8374062" cy="4633576"/>
          </a:xfrm>
        </p:spPr>
        <p:txBody>
          <a:bodyPr/>
          <a:lstStyle/>
          <a:p>
            <a:r>
              <a:rPr lang="en-US" sz="2400" dirty="0" smtClean="0"/>
              <a:t>On systems with more than 700 MB boot </a:t>
            </a:r>
            <a:r>
              <a:rPr lang="en-US" sz="2400" dirty="0" err="1" smtClean="0"/>
              <a:t>prefetch</a:t>
            </a:r>
            <a:r>
              <a:rPr lang="en-US" sz="2400" dirty="0" smtClean="0"/>
              <a:t> is done by </a:t>
            </a:r>
            <a:r>
              <a:rPr lang="en-US" sz="2400" dirty="0" err="1" smtClean="0"/>
              <a:t>ReadyBoot</a:t>
            </a:r>
            <a:r>
              <a:rPr lang="en-US" sz="2400" dirty="0" smtClean="0"/>
              <a:t> instead of Windows XP-style </a:t>
            </a:r>
            <a:r>
              <a:rPr lang="en-US" sz="2400" dirty="0" err="1" smtClean="0"/>
              <a:t>prefetch</a:t>
            </a:r>
            <a:endParaRPr lang="en-US" sz="2400" dirty="0" smtClean="0"/>
          </a:p>
          <a:p>
            <a:r>
              <a:rPr lang="en-US" sz="2400" dirty="0" err="1" smtClean="0"/>
              <a:t>ReadyBoot</a:t>
            </a:r>
            <a:r>
              <a:rPr lang="en-US" sz="2400" dirty="0" smtClean="0"/>
              <a:t> is implemented by the same driver and services as </a:t>
            </a:r>
            <a:r>
              <a:rPr lang="en-US" sz="2400" dirty="0" err="1" smtClean="0"/>
              <a:t>ReadyBoost</a:t>
            </a:r>
            <a:endParaRPr lang="en-US" sz="2400" dirty="0" smtClean="0"/>
          </a:p>
          <a:p>
            <a:pPr lvl="1"/>
            <a:r>
              <a:rPr lang="en-US" sz="2000" dirty="0" smtClean="0"/>
              <a:t>Service analyzes last 5 boots and derives boot plan that it stores in HKLM\System\</a:t>
            </a:r>
            <a:r>
              <a:rPr lang="en-US" sz="2000" dirty="0" err="1" smtClean="0"/>
              <a:t>CurrentControlSet</a:t>
            </a:r>
            <a:r>
              <a:rPr lang="en-US" sz="2000" dirty="0" smtClean="0"/>
              <a:t>\Services\</a:t>
            </a:r>
            <a:r>
              <a:rPr lang="en-US" sz="2000" dirty="0" err="1" smtClean="0"/>
              <a:t>Ecache</a:t>
            </a:r>
            <a:r>
              <a:rPr lang="en-US" sz="2000" dirty="0" smtClean="0"/>
              <a:t>\ Parameters</a:t>
            </a:r>
          </a:p>
          <a:p>
            <a:pPr lvl="1"/>
            <a:r>
              <a:rPr lang="en-US" sz="2000" dirty="0" smtClean="0"/>
              <a:t>At boot, the driver implements RAM cache</a:t>
            </a:r>
          </a:p>
          <a:p>
            <a:pPr lvl="2"/>
            <a:r>
              <a:rPr lang="en-US" sz="1800" dirty="0" smtClean="0"/>
              <a:t>Cache is populated as the system boots by </a:t>
            </a:r>
            <a:r>
              <a:rPr lang="en-US" sz="1800" dirty="0" err="1" smtClean="0"/>
              <a:t>ReadyBoost</a:t>
            </a:r>
            <a:r>
              <a:rPr lang="en-US" sz="1800" dirty="0" smtClean="0"/>
              <a:t> service</a:t>
            </a:r>
          </a:p>
          <a:p>
            <a:pPr lvl="2"/>
            <a:r>
              <a:rPr lang="en-US" sz="1800" dirty="0" smtClean="0"/>
              <a:t>Cache does not update to reflect disk writes</a:t>
            </a:r>
          </a:p>
          <a:p>
            <a:pPr lvl="2"/>
            <a:r>
              <a:rPr lang="en-US" sz="1800" dirty="0" smtClean="0"/>
              <a:t>Cache is torn down 90 seconds after boot</a:t>
            </a:r>
          </a:p>
          <a:p>
            <a:r>
              <a:rPr lang="en-US" sz="2400" dirty="0" smtClean="0"/>
              <a:t>Performs optimized just-in-time </a:t>
            </a:r>
            <a:r>
              <a:rPr lang="en-US" sz="2400" dirty="0" err="1" smtClean="0"/>
              <a:t>prefetch</a:t>
            </a:r>
            <a:endParaRPr lang="en-US" sz="2400" dirty="0" smtClean="0"/>
          </a:p>
          <a:p>
            <a:pPr lvl="1"/>
            <a:r>
              <a:rPr lang="en-US" sz="2000" dirty="0" smtClean="0"/>
              <a:t>Typically 20% improvement over Windows XP-style boot </a:t>
            </a:r>
            <a:r>
              <a:rPr lang="en-US" sz="2000" dirty="0" err="1" smtClean="0"/>
              <a:t>prefetch</a:t>
            </a:r>
            <a:endParaRPr lang="en-US" sz="2000"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5192110" y="2690648"/>
            <a:ext cx="3951890" cy="2197265"/>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035313" name="Rectangle 49"/>
          <p:cNvSpPr>
            <a:spLocks noGrp="1" noChangeArrowheads="1"/>
          </p:cNvSpPr>
          <p:nvPr>
            <p:ph type="title"/>
          </p:nvPr>
        </p:nvSpPr>
        <p:spPr>
          <a:xfrm>
            <a:off x="382588" y="228600"/>
            <a:ext cx="8761412" cy="609398"/>
          </a:xfrm>
        </p:spPr>
        <p:txBody>
          <a:bodyPr/>
          <a:lstStyle/>
          <a:p>
            <a:r>
              <a:rPr lang="en-US" sz="4400" dirty="0" err="1" smtClean="0"/>
              <a:t>ReadyDrive</a:t>
            </a:r>
            <a:r>
              <a:rPr lang="en-US" sz="4400" dirty="0" smtClean="0"/>
              <a:t> And Hybrid Hard Drives</a:t>
            </a:r>
            <a:endParaRPr lang="en-US" sz="4400" dirty="0"/>
          </a:p>
        </p:txBody>
      </p:sp>
      <p:sp>
        <p:nvSpPr>
          <p:cNvPr id="1035314" name="Rectangle 50"/>
          <p:cNvSpPr>
            <a:spLocks noGrp="1" noChangeArrowheads="1"/>
          </p:cNvSpPr>
          <p:nvPr>
            <p:ph type="body" idx="1"/>
          </p:nvPr>
        </p:nvSpPr>
        <p:spPr>
          <a:xfrm>
            <a:off x="382588" y="1414464"/>
            <a:ext cx="8380412" cy="4699748"/>
          </a:xfrm>
        </p:spPr>
        <p:txBody>
          <a:bodyPr/>
          <a:lstStyle/>
          <a:p>
            <a:r>
              <a:rPr lang="en-US" sz="2400" dirty="0" smtClean="0"/>
              <a:t>Hybrid Hard Drive (H-HHD) include a nonvolatile cache </a:t>
            </a:r>
            <a:br>
              <a:rPr lang="en-US" sz="2400" dirty="0" smtClean="0"/>
            </a:br>
            <a:r>
              <a:rPr lang="en-US" sz="2400" dirty="0" smtClean="0"/>
              <a:t>(NV Cache) </a:t>
            </a:r>
          </a:p>
          <a:p>
            <a:pPr lvl="1"/>
            <a:r>
              <a:rPr lang="en-US" sz="2000" dirty="0" smtClean="0"/>
              <a:t>Cached data can be read and written when disk is spun down</a:t>
            </a:r>
          </a:p>
          <a:p>
            <a:pPr lvl="1"/>
            <a:r>
              <a:rPr lang="en-US" sz="2000" dirty="0" smtClean="0"/>
              <a:t>Data remains in cache even when </a:t>
            </a:r>
            <a:br>
              <a:rPr lang="en-US" sz="2000" dirty="0" smtClean="0"/>
            </a:br>
            <a:r>
              <a:rPr lang="en-US" sz="2000" dirty="0" smtClean="0"/>
              <a:t>disk is powered down</a:t>
            </a:r>
          </a:p>
          <a:p>
            <a:pPr lvl="1"/>
            <a:r>
              <a:rPr lang="en-US" sz="2000" dirty="0" smtClean="0"/>
              <a:t>Cache is 50 MB – 2 TB </a:t>
            </a:r>
            <a:br>
              <a:rPr lang="en-US" sz="2000" dirty="0" smtClean="0"/>
            </a:br>
            <a:r>
              <a:rPr lang="en-US" sz="2000" dirty="0" smtClean="0"/>
              <a:t>(typically 256 MB) </a:t>
            </a:r>
          </a:p>
          <a:p>
            <a:r>
              <a:rPr lang="en-US" sz="2400" dirty="0" smtClean="0"/>
              <a:t>Host OS support required to use</a:t>
            </a:r>
          </a:p>
          <a:p>
            <a:r>
              <a:rPr lang="en-US" sz="2400" dirty="0" smtClean="0"/>
              <a:t>Cache may contain</a:t>
            </a:r>
          </a:p>
          <a:p>
            <a:pPr lvl="1"/>
            <a:r>
              <a:rPr lang="en-US" sz="2000" dirty="0" err="1" smtClean="0"/>
              <a:t>SuperFetch</a:t>
            </a:r>
            <a:r>
              <a:rPr lang="en-US" sz="2000" dirty="0" smtClean="0"/>
              <a:t> data, boot data, (part of) hibernate file</a:t>
            </a:r>
          </a:p>
          <a:p>
            <a:pPr lvl="1"/>
            <a:r>
              <a:rPr lang="en-US" sz="2000" dirty="0" smtClean="0"/>
              <a:t>OEM can pin data</a:t>
            </a:r>
          </a:p>
          <a:p>
            <a:pPr lvl="1"/>
            <a:r>
              <a:rPr lang="en-US" sz="2000" dirty="0" smtClean="0"/>
              <a:t>On battery, used as a write cache</a:t>
            </a:r>
            <a:endParaRPr lang="en-US" sz="2000" dirty="0"/>
          </a:p>
        </p:txBody>
      </p:sp>
      <p:sp>
        <p:nvSpPr>
          <p:cNvPr id="40964" name="Rectangle 33"/>
          <p:cNvSpPr>
            <a:spLocks noChangeArrowheads="1"/>
          </p:cNvSpPr>
          <p:nvPr/>
        </p:nvSpPr>
        <p:spPr bwMode="auto">
          <a:xfrm>
            <a:off x="5768975" y="2804901"/>
            <a:ext cx="1800225" cy="1535112"/>
          </a:xfrm>
          <a:prstGeom prst="rect">
            <a:avLst/>
          </a:prstGeom>
          <a:noFill/>
          <a:ln w="9525" algn="ctr">
            <a:noFill/>
            <a:miter lim="800000"/>
            <a:headEnd/>
            <a:tailEnd/>
          </a:ln>
        </p:spPr>
        <p:txBody>
          <a:bodyPr wrap="none" anchor="ctr"/>
          <a:lstStyle/>
          <a:p>
            <a:endParaRPr lang="en-GB"/>
          </a:p>
        </p:txBody>
      </p:sp>
      <p:sp>
        <p:nvSpPr>
          <p:cNvPr id="40965" name="Rectangle 35"/>
          <p:cNvSpPr>
            <a:spLocks noChangeArrowheads="1"/>
          </p:cNvSpPr>
          <p:nvPr/>
        </p:nvSpPr>
        <p:spPr bwMode="auto">
          <a:xfrm>
            <a:off x="5513388" y="2885863"/>
            <a:ext cx="1992312" cy="1590675"/>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dirty="0">
              <a:solidFill>
                <a:srgbClr val="FFFFFF"/>
              </a:solidFill>
              <a:effectLst>
                <a:outerShdw blurRad="38100" dist="38100" dir="2700000" algn="tl">
                  <a:srgbClr val="000000">
                    <a:alpha val="43137"/>
                  </a:srgbClr>
                </a:outerShdw>
              </a:effectLst>
            </a:endParaRPr>
          </a:p>
        </p:txBody>
      </p:sp>
      <p:sp>
        <p:nvSpPr>
          <p:cNvPr id="1035301" name="Rectangle 37"/>
          <p:cNvSpPr>
            <a:spLocks noChangeArrowheads="1"/>
          </p:cNvSpPr>
          <p:nvPr/>
        </p:nvSpPr>
        <p:spPr bwMode="auto">
          <a:xfrm rot="16200000">
            <a:off x="6712745" y="3383544"/>
            <a:ext cx="1122362" cy="346075"/>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a:defRPr/>
            </a:pPr>
            <a:r>
              <a:rPr lang="en-US" dirty="0">
                <a:solidFill>
                  <a:schemeClr val="bg2"/>
                </a:solidFill>
                <a:effectLst>
                  <a:outerShdw blurRad="38100" dist="38100" dir="2700000" algn="tl">
                    <a:srgbClr val="000000">
                      <a:alpha val="43137"/>
                    </a:srgbClr>
                  </a:outerShdw>
                </a:effectLst>
                <a:latin typeface="+mj-lt"/>
              </a:rPr>
              <a:t>NV Cache</a:t>
            </a:r>
          </a:p>
        </p:txBody>
      </p:sp>
      <p:sp>
        <p:nvSpPr>
          <p:cNvPr id="1035302" name="Oval 38"/>
          <p:cNvSpPr>
            <a:spLocks noChangeArrowheads="1"/>
          </p:cNvSpPr>
          <p:nvPr/>
        </p:nvSpPr>
        <p:spPr bwMode="auto">
          <a:xfrm>
            <a:off x="5703888" y="3070013"/>
            <a:ext cx="1238250" cy="1238250"/>
          </a:xfrm>
          <a:prstGeom prst="ellipse">
            <a:avLst/>
          </a:prstGeom>
          <a:gradFill rotWithShape="1">
            <a:gsLst>
              <a:gs pos="0">
                <a:schemeClr val="tx2"/>
              </a:gs>
              <a:gs pos="50000">
                <a:schemeClr val="tx2">
                  <a:gamma/>
                  <a:tint val="53725"/>
                  <a:invGamma/>
                </a:schemeClr>
              </a:gs>
              <a:gs pos="100000">
                <a:schemeClr val="tx2"/>
              </a:gs>
            </a:gsLst>
            <a:lin ang="2700000" scaled="1"/>
          </a:gradFill>
          <a:ln w="3175" algn="ctr">
            <a:solidFill>
              <a:srgbClr val="FFFFFF"/>
            </a:solidFill>
            <a:round/>
            <a:headEnd/>
            <a:tailEnd/>
          </a:ln>
          <a:effectLst>
            <a:outerShdw blurRad="63500" sx="102000" sy="102000" algn="ctr" rotWithShape="0">
              <a:prstClr val="black">
                <a:alpha val="40000"/>
              </a:prstClr>
            </a:outerShdw>
          </a:effectLst>
        </p:spPr>
        <p:txBody>
          <a:bodyPr wrap="none" anchor="ctr"/>
          <a:lstStyle/>
          <a:p>
            <a:pPr>
              <a:defRPr/>
            </a:pPr>
            <a:endParaRPr lang="en-US"/>
          </a:p>
        </p:txBody>
      </p:sp>
      <p:sp>
        <p:nvSpPr>
          <p:cNvPr id="40968" name="Oval 39"/>
          <p:cNvSpPr>
            <a:spLocks noChangeArrowheads="1"/>
          </p:cNvSpPr>
          <p:nvPr/>
        </p:nvSpPr>
        <p:spPr bwMode="auto">
          <a:xfrm>
            <a:off x="6270625" y="3654213"/>
            <a:ext cx="88900" cy="88900"/>
          </a:xfrm>
          <a:prstGeom prst="ellipse">
            <a:avLst/>
          </a:prstGeom>
          <a:solidFill>
            <a:schemeClr val="bg1"/>
          </a:solidFill>
          <a:ln w="3175" algn="ctr">
            <a:solidFill>
              <a:srgbClr val="FFFFFF"/>
            </a:solidFill>
            <a:round/>
            <a:headEnd/>
            <a:tailEnd/>
          </a:ln>
        </p:spPr>
        <p:txBody>
          <a:bodyPr wrap="none" anchor="ctr"/>
          <a:lstStyle/>
          <a:p>
            <a:endParaRPr lang="en-GB"/>
          </a:p>
        </p:txBody>
      </p:sp>
      <p:sp>
        <p:nvSpPr>
          <p:cNvPr id="40969" name="Line 41"/>
          <p:cNvSpPr>
            <a:spLocks noChangeShapeType="1"/>
          </p:cNvSpPr>
          <p:nvPr/>
        </p:nvSpPr>
        <p:spPr bwMode="auto">
          <a:xfrm flipV="1">
            <a:off x="7518400" y="3705013"/>
            <a:ext cx="650875" cy="0"/>
          </a:xfrm>
          <a:prstGeom prst="line">
            <a:avLst/>
          </a:prstGeom>
          <a:noFill/>
          <a:ln w="28575">
            <a:solidFill>
              <a:srgbClr val="FFFF00"/>
            </a:solidFill>
            <a:round/>
            <a:headEnd type="triangle" w="lg" len="med"/>
            <a:tailEnd type="triangle" w="lg" len="med"/>
          </a:ln>
          <a:effectLst>
            <a:glow rad="63500">
              <a:schemeClr val="accent4">
                <a:satMod val="175000"/>
                <a:alpha val="40000"/>
              </a:schemeClr>
            </a:glow>
          </a:effectLst>
        </p:spPr>
        <p:txBody>
          <a:bodyPr wrap="none"/>
          <a:lstStyle/>
          <a:p>
            <a:endParaRPr lang="en-US"/>
          </a:p>
        </p:txBody>
      </p:sp>
      <p:sp>
        <p:nvSpPr>
          <p:cNvPr id="40970" name="Freeform 42"/>
          <p:cNvSpPr>
            <a:spLocks/>
          </p:cNvSpPr>
          <p:nvPr/>
        </p:nvSpPr>
        <p:spPr bwMode="auto">
          <a:xfrm>
            <a:off x="5859463" y="3809788"/>
            <a:ext cx="346075" cy="495300"/>
          </a:xfrm>
          <a:custGeom>
            <a:avLst/>
            <a:gdLst>
              <a:gd name="T0" fmla="*/ 0 w 265"/>
              <a:gd name="T1" fmla="*/ 2147483647 h 363"/>
              <a:gd name="T2" fmla="*/ 2147483647 w 265"/>
              <a:gd name="T3" fmla="*/ 2147483647 h 363"/>
              <a:gd name="T4" fmla="*/ 2147483647 w 265"/>
              <a:gd name="T5" fmla="*/ 2147483647 h 363"/>
              <a:gd name="T6" fmla="*/ 2147483647 w 265"/>
              <a:gd name="T7" fmla="*/ 0 h 363"/>
              <a:gd name="T8" fmla="*/ 2147483647 w 265"/>
              <a:gd name="T9" fmla="*/ 2147483647 h 363"/>
              <a:gd name="T10" fmla="*/ 0 60000 65536"/>
              <a:gd name="T11" fmla="*/ 0 60000 65536"/>
              <a:gd name="T12" fmla="*/ 0 60000 65536"/>
              <a:gd name="T13" fmla="*/ 0 60000 65536"/>
              <a:gd name="T14" fmla="*/ 0 60000 65536"/>
              <a:gd name="T15" fmla="*/ 0 w 265"/>
              <a:gd name="T16" fmla="*/ 0 h 363"/>
              <a:gd name="T17" fmla="*/ 265 w 265"/>
              <a:gd name="T18" fmla="*/ 363 h 363"/>
            </a:gdLst>
            <a:ahLst/>
            <a:cxnLst>
              <a:cxn ang="T10">
                <a:pos x="T0" y="T1"/>
              </a:cxn>
              <a:cxn ang="T11">
                <a:pos x="T2" y="T3"/>
              </a:cxn>
              <a:cxn ang="T12">
                <a:pos x="T4" y="T5"/>
              </a:cxn>
              <a:cxn ang="T13">
                <a:pos x="T6" y="T7"/>
              </a:cxn>
              <a:cxn ang="T14">
                <a:pos x="T8" y="T9"/>
              </a:cxn>
            </a:cxnLst>
            <a:rect l="T15" t="T16" r="T17" b="T18"/>
            <a:pathLst>
              <a:path w="265" h="363">
                <a:moveTo>
                  <a:pt x="0" y="237"/>
                </a:moveTo>
                <a:cubicBezTo>
                  <a:pt x="21" y="248"/>
                  <a:pt x="70" y="268"/>
                  <a:pt x="88" y="292"/>
                </a:cubicBezTo>
                <a:cubicBezTo>
                  <a:pt x="142" y="363"/>
                  <a:pt x="57" y="275"/>
                  <a:pt x="102" y="320"/>
                </a:cubicBezTo>
                <a:lnTo>
                  <a:pt x="265" y="0"/>
                </a:lnTo>
                <a:lnTo>
                  <a:pt x="23" y="223"/>
                </a:lnTo>
              </a:path>
            </a:pathLst>
          </a:custGeom>
          <a:solidFill>
            <a:schemeClr val="bg1"/>
          </a:solidFill>
          <a:ln w="3175">
            <a:solidFill>
              <a:srgbClr val="FFFFFF"/>
            </a:solidFill>
            <a:round/>
            <a:headEnd/>
            <a:tailEnd/>
          </a:ln>
        </p:spPr>
        <p:txBody>
          <a:bodyPr wrap="none"/>
          <a:lstStyle/>
          <a:p>
            <a:endParaRPr lang="en-GB"/>
          </a:p>
        </p:txBody>
      </p:sp>
      <p:sp>
        <p:nvSpPr>
          <p:cNvPr id="40971" name="Line 44"/>
          <p:cNvSpPr>
            <a:spLocks noChangeShapeType="1"/>
          </p:cNvSpPr>
          <p:nvPr/>
        </p:nvSpPr>
        <p:spPr bwMode="auto">
          <a:xfrm>
            <a:off x="6689725" y="3717713"/>
            <a:ext cx="398463" cy="0"/>
          </a:xfrm>
          <a:prstGeom prst="line">
            <a:avLst/>
          </a:prstGeom>
          <a:noFill/>
          <a:ln w="28575">
            <a:solidFill>
              <a:srgbClr val="FFFF00"/>
            </a:solidFill>
            <a:round/>
            <a:headEnd type="triangle" w="lg" len="med"/>
            <a:tailEnd type="triangle" w="lg" len="med"/>
          </a:ln>
          <a:effectLst>
            <a:glow rad="63500">
              <a:schemeClr val="accent4">
                <a:satMod val="175000"/>
                <a:alpha val="40000"/>
              </a:schemeClr>
            </a:glow>
          </a:effectLst>
        </p:spPr>
        <p:txBody>
          <a:bodyPr wrap="none"/>
          <a:lstStyle/>
          <a:p>
            <a:endParaRPr lang="en-US"/>
          </a:p>
        </p:txBody>
      </p:sp>
      <p:sp>
        <p:nvSpPr>
          <p:cNvPr id="40972" name="Line 45"/>
          <p:cNvSpPr>
            <a:spLocks noChangeShapeType="1"/>
          </p:cNvSpPr>
          <p:nvPr/>
        </p:nvSpPr>
        <p:spPr bwMode="auto">
          <a:xfrm>
            <a:off x="6588125" y="4184438"/>
            <a:ext cx="1582738" cy="0"/>
          </a:xfrm>
          <a:prstGeom prst="line">
            <a:avLst/>
          </a:prstGeom>
          <a:noFill/>
          <a:ln w="28575">
            <a:solidFill>
              <a:srgbClr val="FFFF00"/>
            </a:solidFill>
            <a:round/>
            <a:headEnd type="triangle" w="lg" len="med"/>
            <a:tailEnd type="triangle" w="lg" len="med"/>
          </a:ln>
          <a:effectLst>
            <a:glow rad="63500">
              <a:schemeClr val="accent4">
                <a:satMod val="175000"/>
                <a:alpha val="40000"/>
              </a:schemeClr>
            </a:glow>
          </a:effectLst>
        </p:spPr>
        <p:txBody>
          <a:bodyPr wrap="none"/>
          <a:lstStyle/>
          <a:p>
            <a:endParaRPr lang="en-US"/>
          </a:p>
        </p:txBody>
      </p:sp>
      <p:sp>
        <p:nvSpPr>
          <p:cNvPr id="40973" name="Rectangle 46"/>
          <p:cNvSpPr>
            <a:spLocks noChangeArrowheads="1"/>
          </p:cNvSpPr>
          <p:nvPr/>
        </p:nvSpPr>
        <p:spPr bwMode="auto">
          <a:xfrm>
            <a:off x="8169275" y="3573251"/>
            <a:ext cx="588963" cy="674687"/>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2000" dirty="0">
                <a:solidFill>
                  <a:schemeClr val="bg2"/>
                </a:solidFill>
                <a:effectLst>
                  <a:outerShdw blurRad="38100" dist="38100" dir="2700000" algn="tl">
                    <a:srgbClr val="000000">
                      <a:alpha val="43137"/>
                    </a:srgbClr>
                  </a:outerShdw>
                </a:effectLst>
              </a:rPr>
              <a:t>OS</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23291" y="3782156"/>
            <a:ext cx="4970998"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1037314" name="Rectangle 2"/>
          <p:cNvSpPr>
            <a:spLocks noGrp="1" noChangeArrowheads="1"/>
          </p:cNvSpPr>
          <p:nvPr>
            <p:ph type="title"/>
          </p:nvPr>
        </p:nvSpPr>
        <p:spPr/>
        <p:txBody>
          <a:bodyPr/>
          <a:lstStyle/>
          <a:p>
            <a:r>
              <a:rPr lang="en-US" smtClean="0"/>
              <a:t>Outline</a:t>
            </a:r>
            <a:endParaRPr lang="en-US"/>
          </a:p>
        </p:txBody>
      </p:sp>
      <p:sp>
        <p:nvSpPr>
          <p:cNvPr id="1037315" name="Rectangle 3"/>
          <p:cNvSpPr>
            <a:spLocks noGrp="1" noChangeArrowheads="1"/>
          </p:cNvSpPr>
          <p:nvPr>
            <p:ph type="body" idx="1"/>
          </p:nvPr>
        </p:nvSpPr>
        <p:spPr>
          <a:xfrm>
            <a:off x="382588" y="1414464"/>
            <a:ext cx="8380412" cy="4122667"/>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6676" name="Rectangle 4"/>
          <p:cNvSpPr>
            <a:spLocks noGrp="1" noChangeArrowheads="1"/>
          </p:cNvSpPr>
          <p:nvPr>
            <p:ph type="title"/>
          </p:nvPr>
        </p:nvSpPr>
        <p:spPr/>
        <p:txBody>
          <a:bodyPr/>
          <a:lstStyle/>
          <a:p>
            <a:r>
              <a:rPr lang="en-US" smtClean="0"/>
              <a:t>Pre-Boot Executables</a:t>
            </a:r>
            <a:endParaRPr lang="en-US"/>
          </a:p>
        </p:txBody>
      </p:sp>
      <p:sp>
        <p:nvSpPr>
          <p:cNvPr id="796677" name="Rectangle 5"/>
          <p:cNvSpPr>
            <a:spLocks noGrp="1" noChangeArrowheads="1"/>
          </p:cNvSpPr>
          <p:nvPr>
            <p:ph type="body" idx="1"/>
          </p:nvPr>
        </p:nvSpPr>
        <p:spPr>
          <a:xfrm>
            <a:off x="382588" y="1414464"/>
            <a:ext cx="8380412" cy="5049587"/>
          </a:xfrm>
        </p:spPr>
        <p:txBody>
          <a:bodyPr/>
          <a:lstStyle/>
          <a:p>
            <a:r>
              <a:rPr lang="en-US" sz="2800" dirty="0" smtClean="0"/>
              <a:t>Windows boot manager</a:t>
            </a:r>
          </a:p>
          <a:p>
            <a:pPr lvl="1"/>
            <a:r>
              <a:rPr lang="en-US" sz="2400" dirty="0" smtClean="0"/>
              <a:t>\</a:t>
            </a:r>
            <a:r>
              <a:rPr lang="en-US" sz="2400" dirty="0" err="1" smtClean="0"/>
              <a:t>Bootmgr</a:t>
            </a:r>
            <a:r>
              <a:rPr lang="en-US" sz="2400" dirty="0" smtClean="0"/>
              <a:t> (no extension)</a:t>
            </a:r>
          </a:p>
          <a:p>
            <a:pPr lvl="1"/>
            <a:r>
              <a:rPr lang="en-US" sz="2400" dirty="0" smtClean="0"/>
              <a:t>Launched by boot sector code</a:t>
            </a:r>
          </a:p>
          <a:p>
            <a:pPr lvl="1"/>
            <a:r>
              <a:rPr lang="en-US" sz="2400" dirty="0" smtClean="0"/>
              <a:t>Replaces first half of NTLDR (reading Boot.ini)</a:t>
            </a:r>
          </a:p>
          <a:p>
            <a:pPr lvl="1"/>
            <a:r>
              <a:rPr lang="en-US" sz="2400" dirty="0" smtClean="0"/>
              <a:t>Launches other Windows pre-boot applications</a:t>
            </a:r>
          </a:p>
          <a:p>
            <a:pPr lvl="1"/>
            <a:r>
              <a:rPr lang="en-US" sz="2400" dirty="0" smtClean="0"/>
              <a:t>Supports UEFI on Windows Server Longhorn</a:t>
            </a:r>
          </a:p>
          <a:p>
            <a:r>
              <a:rPr lang="en-US" sz="2800" dirty="0" smtClean="0"/>
              <a:t>OS loader</a:t>
            </a:r>
          </a:p>
          <a:p>
            <a:pPr lvl="1"/>
            <a:r>
              <a:rPr lang="en-US" sz="2400" dirty="0" smtClean="0"/>
              <a:t>\</a:t>
            </a:r>
            <a:r>
              <a:rPr lang="en-US" sz="2400" dirty="0" err="1" smtClean="0"/>
              <a:t>Systemroot</a:t>
            </a:r>
            <a:r>
              <a:rPr lang="en-US" sz="2400" dirty="0" smtClean="0"/>
              <a:t>\System32\Winload.exe</a:t>
            </a:r>
          </a:p>
          <a:p>
            <a:pPr lvl="1"/>
            <a:r>
              <a:rPr lang="en-US" sz="2400" dirty="0" smtClean="0"/>
              <a:t>Replaces 2nd half of NTLDR (loading OS image, boot drivers, and System registry hive)</a:t>
            </a:r>
          </a:p>
          <a:p>
            <a:pPr lvl="1"/>
            <a:r>
              <a:rPr lang="en-US" sz="2400" dirty="0" smtClean="0"/>
              <a:t>One per OS installation</a:t>
            </a:r>
            <a:endParaRPr lang="en-US" sz="24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123291" y="1326670"/>
            <a:ext cx="4970998"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907266" name="Rectangle 2"/>
          <p:cNvSpPr>
            <a:spLocks noGrp="1" noChangeArrowheads="1"/>
          </p:cNvSpPr>
          <p:nvPr>
            <p:ph type="title"/>
          </p:nvPr>
        </p:nvSpPr>
        <p:spPr/>
        <p:txBody>
          <a:bodyPr/>
          <a:lstStyle/>
          <a:p>
            <a:r>
              <a:rPr lang="en-US" smtClean="0"/>
              <a:t>Outline</a:t>
            </a:r>
            <a:endParaRPr lang="en-US"/>
          </a:p>
        </p:txBody>
      </p:sp>
      <p:sp>
        <p:nvSpPr>
          <p:cNvPr id="907267" name="Rectangle 3"/>
          <p:cNvSpPr>
            <a:spLocks noGrp="1" noChangeArrowheads="1"/>
          </p:cNvSpPr>
          <p:nvPr>
            <p:ph type="body" idx="1"/>
          </p:nvPr>
        </p:nvSpPr>
        <p:spPr>
          <a:xfrm>
            <a:off x="382588" y="1414464"/>
            <a:ext cx="8380412" cy="4122667"/>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24" name="Rectangle 4"/>
          <p:cNvSpPr>
            <a:spLocks noGrp="1" noChangeArrowheads="1"/>
          </p:cNvSpPr>
          <p:nvPr>
            <p:ph type="title"/>
          </p:nvPr>
        </p:nvSpPr>
        <p:spPr/>
        <p:txBody>
          <a:bodyPr/>
          <a:lstStyle/>
          <a:p>
            <a:r>
              <a:rPr lang="en-US" smtClean="0"/>
              <a:t>Other Pre-Boot Executables</a:t>
            </a:r>
            <a:endParaRPr lang="en-US"/>
          </a:p>
        </p:txBody>
      </p:sp>
      <p:sp>
        <p:nvSpPr>
          <p:cNvPr id="798725" name="Rectangle 5"/>
          <p:cNvSpPr>
            <a:spLocks noGrp="1" noChangeArrowheads="1"/>
          </p:cNvSpPr>
          <p:nvPr>
            <p:ph type="body" idx="1"/>
          </p:nvPr>
        </p:nvSpPr>
        <p:spPr>
          <a:xfrm>
            <a:off x="382588" y="1414464"/>
            <a:ext cx="8380412" cy="3742050"/>
          </a:xfrm>
        </p:spPr>
        <p:txBody>
          <a:bodyPr/>
          <a:lstStyle/>
          <a:p>
            <a:r>
              <a:rPr lang="en-US" dirty="0" smtClean="0"/>
              <a:t>Windows memory diagnostic</a:t>
            </a:r>
          </a:p>
          <a:p>
            <a:pPr lvl="1"/>
            <a:r>
              <a:rPr lang="en-US" dirty="0" smtClean="0"/>
              <a:t>\Boot\Memtest.exe </a:t>
            </a:r>
          </a:p>
          <a:p>
            <a:pPr lvl="1"/>
            <a:r>
              <a:rPr lang="en-US" dirty="0" smtClean="0"/>
              <a:t>Third-parties can add boot executables</a:t>
            </a:r>
          </a:p>
          <a:p>
            <a:r>
              <a:rPr lang="en-US" dirty="0" err="1" smtClean="0"/>
              <a:t>Winboot</a:t>
            </a:r>
            <a:r>
              <a:rPr lang="en-US" dirty="0" smtClean="0"/>
              <a:t> can run other executables</a:t>
            </a:r>
          </a:p>
          <a:p>
            <a:pPr lvl="1"/>
            <a:r>
              <a:rPr lang="en-US" dirty="0" smtClean="0"/>
              <a:t>Resume loader</a:t>
            </a:r>
          </a:p>
          <a:p>
            <a:pPr lvl="2"/>
            <a:r>
              <a:rPr lang="en-US" dirty="0" smtClean="0"/>
              <a:t>\</a:t>
            </a:r>
            <a:r>
              <a:rPr lang="en-US" dirty="0" err="1" smtClean="0"/>
              <a:t>Systemroot</a:t>
            </a:r>
            <a:r>
              <a:rPr lang="en-US" dirty="0" smtClean="0"/>
              <a:t>\System32\Winresume.exe</a:t>
            </a:r>
          </a:p>
          <a:p>
            <a:pPr lvl="2"/>
            <a:r>
              <a:rPr lang="en-US" dirty="0" smtClean="0"/>
              <a:t>Used to be implemented in </a:t>
            </a:r>
            <a:r>
              <a:rPr lang="en-US" dirty="0" err="1" smtClean="0"/>
              <a:t>Ntldr</a:t>
            </a:r>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45" name="Rectangle 5"/>
          <p:cNvSpPr>
            <a:spLocks noGrp="1" noChangeArrowheads="1"/>
          </p:cNvSpPr>
          <p:nvPr>
            <p:ph type="title"/>
          </p:nvPr>
        </p:nvSpPr>
        <p:spPr>
          <a:xfrm>
            <a:off x="382588" y="228600"/>
            <a:ext cx="8380412" cy="1384995"/>
          </a:xfrm>
        </p:spPr>
        <p:txBody>
          <a:bodyPr/>
          <a:lstStyle/>
          <a:p>
            <a:r>
              <a:rPr lang="en-US" dirty="0" smtClean="0"/>
              <a:t>Startup Processes On Windows XP</a:t>
            </a:r>
            <a:endParaRPr lang="en-US" dirty="0"/>
          </a:p>
        </p:txBody>
      </p:sp>
      <p:sp>
        <p:nvSpPr>
          <p:cNvPr id="880646" name="Rectangle 6"/>
          <p:cNvSpPr>
            <a:spLocks noGrp="1" noChangeArrowheads="1"/>
          </p:cNvSpPr>
          <p:nvPr>
            <p:ph type="body" idx="1"/>
          </p:nvPr>
        </p:nvSpPr>
        <p:spPr>
          <a:xfrm>
            <a:off x="376238" y="1905000"/>
            <a:ext cx="8380412" cy="4208332"/>
          </a:xfrm>
        </p:spPr>
        <p:txBody>
          <a:bodyPr/>
          <a:lstStyle/>
          <a:p>
            <a:r>
              <a:rPr lang="en-US" dirty="0" smtClean="0"/>
              <a:t>Session Manager (SMSS) created </a:t>
            </a:r>
            <a:r>
              <a:rPr lang="en-US" dirty="0" err="1" smtClean="0"/>
              <a:t>Winlogon</a:t>
            </a:r>
            <a:r>
              <a:rPr lang="en-US" dirty="0" smtClean="0"/>
              <a:t> and </a:t>
            </a:r>
            <a:r>
              <a:rPr lang="en-US" dirty="0" err="1" smtClean="0"/>
              <a:t>Csrss</a:t>
            </a:r>
            <a:r>
              <a:rPr lang="en-US" dirty="0" smtClean="0"/>
              <a:t> for each session</a:t>
            </a:r>
          </a:p>
          <a:p>
            <a:pPr lvl="1"/>
            <a:r>
              <a:rPr lang="en-US" dirty="0" smtClean="0"/>
              <a:t>Session creation was done serially</a:t>
            </a:r>
          </a:p>
          <a:p>
            <a:pPr lvl="1"/>
            <a:r>
              <a:rPr lang="en-US" dirty="0" smtClean="0"/>
              <a:t>Was bottleneck for Terminal Services</a:t>
            </a:r>
          </a:p>
          <a:p>
            <a:r>
              <a:rPr lang="en-US" dirty="0" err="1" smtClean="0"/>
              <a:t>Winlogon</a:t>
            </a:r>
            <a:r>
              <a:rPr lang="en-US" dirty="0" smtClean="0"/>
              <a:t>, the interactive logon manager, created</a:t>
            </a:r>
          </a:p>
          <a:p>
            <a:pPr lvl="1"/>
            <a:r>
              <a:rPr lang="en-US" dirty="0" smtClean="0"/>
              <a:t>Local Security Authority (Lsass.exe) </a:t>
            </a:r>
          </a:p>
          <a:p>
            <a:pPr lvl="1"/>
            <a:r>
              <a:rPr lang="en-US" dirty="0" smtClean="0"/>
              <a:t>Service Control Manager (Services.exe)</a:t>
            </a:r>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82588" y="228600"/>
            <a:ext cx="8380412" cy="1384995"/>
          </a:xfrm>
        </p:spPr>
        <p:txBody>
          <a:bodyPr/>
          <a:lstStyle/>
          <a:p>
            <a:r>
              <a:rPr lang="en-US" dirty="0" smtClean="0"/>
              <a:t>Startup Processes On Windows Vista</a:t>
            </a:r>
            <a:endParaRPr lang="en-US" dirty="0"/>
          </a:p>
        </p:txBody>
      </p:sp>
      <p:sp>
        <p:nvSpPr>
          <p:cNvPr id="3" name="Text Placeholder 2"/>
          <p:cNvSpPr>
            <a:spLocks noGrp="1"/>
          </p:cNvSpPr>
          <p:nvPr>
            <p:ph type="body" idx="1"/>
          </p:nvPr>
        </p:nvSpPr>
        <p:spPr>
          <a:xfrm>
            <a:off x="376238" y="1905000"/>
            <a:ext cx="8380412" cy="4747453"/>
          </a:xfrm>
        </p:spPr>
        <p:txBody>
          <a:bodyPr/>
          <a:lstStyle/>
          <a:p>
            <a:r>
              <a:rPr lang="en-US" sz="2400" dirty="0" smtClean="0"/>
              <a:t>In Windows Vista</a:t>
            </a:r>
          </a:p>
          <a:p>
            <a:pPr lvl="1"/>
            <a:r>
              <a:rPr lang="en-US" sz="2000" dirty="0" smtClean="0"/>
              <a:t>Initial Smss.exe creates an instance of itself to initialize each session</a:t>
            </a:r>
          </a:p>
          <a:p>
            <a:pPr lvl="1"/>
            <a:r>
              <a:rPr lang="en-US" sz="2000" dirty="0" smtClean="0"/>
              <a:t>Permits parallel session creation</a:t>
            </a:r>
          </a:p>
          <a:p>
            <a:pPr lvl="2"/>
            <a:r>
              <a:rPr lang="en-US" sz="1800" dirty="0" smtClean="0"/>
              <a:t>Minimum parallel session startups is 4</a:t>
            </a:r>
          </a:p>
          <a:p>
            <a:pPr lvl="2"/>
            <a:r>
              <a:rPr lang="en-US" sz="1800" dirty="0" smtClean="0"/>
              <a:t>Maximum is number of processors</a:t>
            </a:r>
          </a:p>
          <a:p>
            <a:r>
              <a:rPr lang="en-US" sz="2400" dirty="0" smtClean="0"/>
              <a:t>Session 0 </a:t>
            </a:r>
            <a:r>
              <a:rPr lang="en-US" sz="2400" dirty="0" err="1" smtClean="0"/>
              <a:t>Smss</a:t>
            </a:r>
            <a:r>
              <a:rPr lang="en-US" sz="2400" dirty="0" smtClean="0"/>
              <a:t> runs Wininit.exe (new)</a:t>
            </a:r>
          </a:p>
          <a:p>
            <a:pPr lvl="1"/>
            <a:r>
              <a:rPr lang="en-US" sz="2000" dirty="0" err="1" smtClean="0"/>
              <a:t>Wininit</a:t>
            </a:r>
            <a:r>
              <a:rPr lang="en-US" sz="2000" dirty="0" smtClean="0"/>
              <a:t> starts what </a:t>
            </a:r>
            <a:r>
              <a:rPr lang="en-US" sz="2000" dirty="0" err="1" smtClean="0"/>
              <a:t>Winlogon</a:t>
            </a:r>
            <a:r>
              <a:rPr lang="en-US" sz="2000" dirty="0" smtClean="0"/>
              <a:t> used to start:  Services, </a:t>
            </a:r>
            <a:r>
              <a:rPr lang="en-US" sz="2000" dirty="0" err="1" smtClean="0"/>
              <a:t>Lsass</a:t>
            </a:r>
            <a:endParaRPr lang="en-US" sz="2000" dirty="0" smtClean="0"/>
          </a:p>
          <a:p>
            <a:pPr lvl="1"/>
            <a:r>
              <a:rPr lang="en-US" sz="2000" dirty="0" smtClean="0"/>
              <a:t>Also starts a new process, Local Session Manager (Lsm.exe)</a:t>
            </a:r>
          </a:p>
          <a:p>
            <a:r>
              <a:rPr lang="en-US" sz="2400" dirty="0" smtClean="0"/>
              <a:t>Session 1-n </a:t>
            </a:r>
            <a:r>
              <a:rPr lang="en-US" sz="2400" dirty="0" err="1" smtClean="0"/>
              <a:t>Smss’s</a:t>
            </a:r>
            <a:r>
              <a:rPr lang="en-US" sz="2400" dirty="0" smtClean="0"/>
              <a:t> create initialize interactive sessions</a:t>
            </a:r>
          </a:p>
          <a:p>
            <a:pPr lvl="1"/>
            <a:r>
              <a:rPr lang="en-US" sz="2000" dirty="0" smtClean="0"/>
              <a:t>Session-specific instance of Csrss.exe and Winlogon.exe</a:t>
            </a:r>
          </a:p>
          <a:p>
            <a:endParaRPr lang="en-US" sz="2400"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bwMode="auto">
          <a:xfrm>
            <a:off x="387350" y="3729519"/>
            <a:ext cx="8369300" cy="3575407"/>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049623" name="Rectangle 23"/>
          <p:cNvSpPr>
            <a:spLocks noGrp="1" noChangeArrowheads="1"/>
          </p:cNvSpPr>
          <p:nvPr>
            <p:ph type="title"/>
          </p:nvPr>
        </p:nvSpPr>
        <p:spPr/>
        <p:txBody>
          <a:bodyPr/>
          <a:lstStyle/>
          <a:p>
            <a:r>
              <a:rPr lang="en-US" smtClean="0"/>
              <a:t>Session 0 Isolation</a:t>
            </a:r>
            <a:endParaRPr lang="en-US"/>
          </a:p>
        </p:txBody>
      </p:sp>
      <p:sp>
        <p:nvSpPr>
          <p:cNvPr id="1049624" name="Rectangle 24"/>
          <p:cNvSpPr>
            <a:spLocks noGrp="1" noChangeArrowheads="1"/>
          </p:cNvSpPr>
          <p:nvPr>
            <p:ph type="body" idx="1"/>
          </p:nvPr>
        </p:nvSpPr>
        <p:spPr>
          <a:xfrm>
            <a:off x="382588" y="1414464"/>
            <a:ext cx="8380412" cy="2664319"/>
          </a:xfrm>
        </p:spPr>
        <p:txBody>
          <a:bodyPr/>
          <a:lstStyle/>
          <a:p>
            <a:r>
              <a:rPr lang="en-US" sz="3200" smtClean="0"/>
              <a:t>Before, the console user ran in session 0</a:t>
            </a:r>
          </a:p>
          <a:p>
            <a:pPr lvl="1"/>
            <a:r>
              <a:rPr lang="en-US" sz="2800" smtClean="0"/>
              <a:t>Names created by console user could collide with service and system object names</a:t>
            </a:r>
          </a:p>
          <a:p>
            <a:pPr lvl="1"/>
            <a:r>
              <a:rPr lang="en-US" sz="2800" smtClean="0"/>
              <a:t>Services that presented windows on the console could open the door for privilege elevation (“shatter” attacks)</a:t>
            </a:r>
            <a:endParaRPr lang="en-US" sz="2800" dirty="0"/>
          </a:p>
        </p:txBody>
      </p:sp>
      <p:sp>
        <p:nvSpPr>
          <p:cNvPr id="31763" name="Rectangle 5"/>
          <p:cNvSpPr>
            <a:spLocks noChangeArrowheads="1"/>
          </p:cNvSpPr>
          <p:nvPr/>
        </p:nvSpPr>
        <p:spPr bwMode="auto">
          <a:xfrm>
            <a:off x="4597278" y="4246662"/>
            <a:ext cx="2476500" cy="2157412"/>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t" anchorCtr="0" compatLnSpc="1">
            <a:prstTxWarp prst="textNoShape">
              <a:avLst/>
            </a:prstTxWarp>
          </a:bodyPr>
          <a:lstStyle/>
          <a:p>
            <a:pPr defTabSz="914063"/>
            <a:r>
              <a:rPr lang="en-US" dirty="0">
                <a:solidFill>
                  <a:schemeClr val="bg2"/>
                </a:solidFill>
                <a:effectLst>
                  <a:outerShdw blurRad="38100" dist="38100" dir="2700000" algn="tl">
                    <a:srgbClr val="000000">
                      <a:alpha val="43137"/>
                    </a:srgbClr>
                  </a:outerShdw>
                </a:effectLst>
                <a:latin typeface="+mj-lt"/>
              </a:rPr>
              <a:t>Session 1</a:t>
            </a:r>
          </a:p>
        </p:txBody>
      </p:sp>
      <p:sp>
        <p:nvSpPr>
          <p:cNvPr id="31764" name="Rectangle 6"/>
          <p:cNvSpPr>
            <a:spLocks noChangeArrowheads="1"/>
          </p:cNvSpPr>
          <p:nvPr/>
        </p:nvSpPr>
        <p:spPr bwMode="auto">
          <a:xfrm>
            <a:off x="5959353" y="4524474"/>
            <a:ext cx="936625" cy="455613"/>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D</a:t>
            </a:r>
          </a:p>
        </p:txBody>
      </p:sp>
      <p:sp>
        <p:nvSpPr>
          <p:cNvPr id="31765" name="Rectangle 7"/>
          <p:cNvSpPr>
            <a:spLocks noChangeArrowheads="1"/>
          </p:cNvSpPr>
          <p:nvPr/>
        </p:nvSpPr>
        <p:spPr bwMode="auto">
          <a:xfrm>
            <a:off x="5959353" y="5157887"/>
            <a:ext cx="936625"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E</a:t>
            </a:r>
          </a:p>
        </p:txBody>
      </p:sp>
      <p:sp>
        <p:nvSpPr>
          <p:cNvPr id="31766" name="Rectangle 8"/>
          <p:cNvSpPr>
            <a:spLocks noChangeArrowheads="1"/>
          </p:cNvSpPr>
          <p:nvPr/>
        </p:nvSpPr>
        <p:spPr bwMode="auto">
          <a:xfrm>
            <a:off x="5959353" y="5794474"/>
            <a:ext cx="936625"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F</a:t>
            </a:r>
          </a:p>
        </p:txBody>
      </p:sp>
      <p:grpSp>
        <p:nvGrpSpPr>
          <p:cNvPr id="2" name="Group 9"/>
          <p:cNvGrpSpPr>
            <a:grpSpLocks/>
          </p:cNvGrpSpPr>
          <p:nvPr/>
        </p:nvGrpSpPr>
        <p:grpSpPr bwMode="auto">
          <a:xfrm>
            <a:off x="2041403" y="4246662"/>
            <a:ext cx="2476500" cy="2157412"/>
            <a:chOff x="1124" y="958"/>
            <a:chExt cx="1560" cy="1359"/>
          </a:xfrm>
        </p:grpSpPr>
        <p:sp>
          <p:nvSpPr>
            <p:cNvPr id="49170" name="Rectangle 10"/>
            <p:cNvSpPr>
              <a:spLocks noChangeArrowheads="1"/>
            </p:cNvSpPr>
            <p:nvPr/>
          </p:nvSpPr>
          <p:spPr bwMode="auto">
            <a:xfrm>
              <a:off x="1124" y="958"/>
              <a:ext cx="1560" cy="1359"/>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t" anchorCtr="0" compatLnSpc="1">
              <a:prstTxWarp prst="textNoShape">
                <a:avLst/>
              </a:prstTxWarp>
            </a:bodyPr>
            <a:lstStyle/>
            <a:p>
              <a:pPr defTabSz="914063"/>
              <a:r>
                <a:rPr lang="en-US" dirty="0">
                  <a:solidFill>
                    <a:schemeClr val="bg2"/>
                  </a:solidFill>
                  <a:effectLst>
                    <a:outerShdw blurRad="38100" dist="38100" dir="2700000" algn="tl">
                      <a:srgbClr val="000000">
                        <a:alpha val="43137"/>
                      </a:srgbClr>
                    </a:outerShdw>
                  </a:effectLst>
                  <a:latin typeface="+mj-lt"/>
                </a:rPr>
                <a:t>Session 0</a:t>
              </a:r>
            </a:p>
          </p:txBody>
        </p:sp>
        <p:sp>
          <p:nvSpPr>
            <p:cNvPr id="49171" name="Rectangle 11"/>
            <p:cNvSpPr>
              <a:spLocks noChangeArrowheads="1"/>
            </p:cNvSpPr>
            <p:nvPr/>
          </p:nvSpPr>
          <p:spPr bwMode="auto">
            <a:xfrm>
              <a:off x="1198" y="1133"/>
              <a:ext cx="590" cy="287"/>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r>
                <a:rPr lang="en-US" sz="1100" dirty="0">
                  <a:effectLst>
                    <a:outerShdw blurRad="38100" dist="38100" dir="2700000" algn="tl">
                      <a:srgbClr val="000000">
                        <a:alpha val="43137"/>
                      </a:srgbClr>
                    </a:outerShdw>
                  </a:effectLst>
                </a:rPr>
                <a:t>Service A</a:t>
              </a:r>
            </a:p>
          </p:txBody>
        </p:sp>
        <p:sp>
          <p:nvSpPr>
            <p:cNvPr id="49172" name="Rectangle 12"/>
            <p:cNvSpPr>
              <a:spLocks noChangeArrowheads="1"/>
            </p:cNvSpPr>
            <p:nvPr/>
          </p:nvSpPr>
          <p:spPr bwMode="auto">
            <a:xfrm>
              <a:off x="1198" y="1532"/>
              <a:ext cx="590" cy="288"/>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r>
                <a:rPr lang="en-US" sz="1100" dirty="0">
                  <a:effectLst>
                    <a:outerShdw blurRad="38100" dist="38100" dir="2700000" algn="tl">
                      <a:srgbClr val="000000">
                        <a:alpha val="43137"/>
                      </a:srgbClr>
                    </a:outerShdw>
                  </a:effectLst>
                </a:rPr>
                <a:t>Service B</a:t>
              </a:r>
            </a:p>
          </p:txBody>
        </p:sp>
        <p:sp>
          <p:nvSpPr>
            <p:cNvPr id="49173" name="Rectangle 13"/>
            <p:cNvSpPr>
              <a:spLocks noChangeArrowheads="1"/>
            </p:cNvSpPr>
            <p:nvPr/>
          </p:nvSpPr>
          <p:spPr bwMode="auto">
            <a:xfrm>
              <a:off x="1198" y="1933"/>
              <a:ext cx="590" cy="288"/>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r>
                <a:rPr lang="en-US" sz="1100" dirty="0">
                  <a:effectLst>
                    <a:outerShdw blurRad="38100" dist="38100" dir="2700000" algn="tl">
                      <a:srgbClr val="000000">
                        <a:alpha val="43137"/>
                      </a:srgbClr>
                    </a:outerShdw>
                  </a:effectLst>
                </a:rPr>
                <a:t>Service C</a:t>
              </a:r>
            </a:p>
          </p:txBody>
        </p:sp>
      </p:grpSp>
      <p:grpSp>
        <p:nvGrpSpPr>
          <p:cNvPr id="3" name="Group 14"/>
          <p:cNvGrpSpPr>
            <a:grpSpLocks/>
          </p:cNvGrpSpPr>
          <p:nvPr/>
        </p:nvGrpSpPr>
        <p:grpSpPr bwMode="auto">
          <a:xfrm>
            <a:off x="3322515" y="5154712"/>
            <a:ext cx="1103927" cy="457101"/>
            <a:chOff x="2140" y="1324"/>
            <a:chExt cx="762" cy="330"/>
          </a:xfrm>
        </p:grpSpPr>
        <p:sp>
          <p:nvSpPr>
            <p:cNvPr id="49168" name="Rectangle 15"/>
            <p:cNvSpPr>
              <a:spLocks noChangeArrowheads="1"/>
            </p:cNvSpPr>
            <p:nvPr/>
          </p:nvSpPr>
          <p:spPr bwMode="auto">
            <a:xfrm>
              <a:off x="2166" y="1324"/>
              <a:ext cx="588" cy="282"/>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100" dirty="0">
                <a:solidFill>
                  <a:schemeClr val="bg2"/>
                </a:solidFill>
                <a:effectLst>
                  <a:outerShdw blurRad="38100" dist="38100" dir="2700000" algn="tl">
                    <a:srgbClr val="000000">
                      <a:alpha val="43137"/>
                    </a:srgbClr>
                  </a:outerShdw>
                </a:effectLst>
              </a:endParaRPr>
            </a:p>
          </p:txBody>
        </p:sp>
        <p:sp>
          <p:nvSpPr>
            <p:cNvPr id="49169" name="Text Box 16"/>
            <p:cNvSpPr txBox="1">
              <a:spLocks noChangeArrowheads="1"/>
            </p:cNvSpPr>
            <p:nvPr/>
          </p:nvSpPr>
          <p:spPr bwMode="auto">
            <a:xfrm>
              <a:off x="2140" y="1332"/>
              <a:ext cx="762" cy="322"/>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rPr>
                <a:t>Application</a:t>
              </a:r>
              <a:br>
                <a:rPr lang="en-US" sz="1100" dirty="0">
                  <a:solidFill>
                    <a:schemeClr val="bg2"/>
                  </a:solidFill>
                  <a:effectLst>
                    <a:outerShdw blurRad="38100" dist="38100" dir="2700000" algn="tl">
                      <a:srgbClr val="000000">
                        <a:alpha val="43137"/>
                      </a:srgbClr>
                    </a:outerShdw>
                  </a:effectLst>
                </a:rPr>
              </a:br>
              <a:r>
                <a:rPr lang="en-US" sz="1100" dirty="0">
                  <a:solidFill>
                    <a:schemeClr val="bg2"/>
                  </a:solidFill>
                  <a:effectLst>
                    <a:outerShdw blurRad="38100" dist="38100" dir="2700000" algn="tl">
                      <a:srgbClr val="000000">
                        <a:alpha val="43137"/>
                      </a:srgbClr>
                    </a:outerShdw>
                  </a:effectLst>
                </a:rPr>
                <a:t>B</a:t>
              </a:r>
            </a:p>
          </p:txBody>
        </p:sp>
      </p:grpSp>
      <p:grpSp>
        <p:nvGrpSpPr>
          <p:cNvPr id="4" name="Group 17"/>
          <p:cNvGrpSpPr>
            <a:grpSpLocks/>
          </p:cNvGrpSpPr>
          <p:nvPr/>
        </p:nvGrpSpPr>
        <p:grpSpPr bwMode="auto">
          <a:xfrm>
            <a:off x="3320928" y="4522887"/>
            <a:ext cx="1103927" cy="457101"/>
            <a:chOff x="2140" y="1324"/>
            <a:chExt cx="762" cy="330"/>
          </a:xfrm>
        </p:grpSpPr>
        <p:sp>
          <p:nvSpPr>
            <p:cNvPr id="49166" name="Rectangle 18"/>
            <p:cNvSpPr>
              <a:spLocks noChangeArrowheads="1"/>
            </p:cNvSpPr>
            <p:nvPr/>
          </p:nvSpPr>
          <p:spPr bwMode="auto">
            <a:xfrm>
              <a:off x="2166" y="1324"/>
              <a:ext cx="588" cy="282"/>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100" dirty="0">
                <a:solidFill>
                  <a:schemeClr val="bg2"/>
                </a:solidFill>
                <a:effectLst>
                  <a:outerShdw blurRad="38100" dist="38100" dir="2700000" algn="tl">
                    <a:srgbClr val="000000">
                      <a:alpha val="43137"/>
                    </a:srgbClr>
                  </a:outerShdw>
                </a:effectLst>
              </a:endParaRPr>
            </a:p>
          </p:txBody>
        </p:sp>
        <p:sp>
          <p:nvSpPr>
            <p:cNvPr id="49167" name="Text Box 19"/>
            <p:cNvSpPr txBox="1">
              <a:spLocks noChangeArrowheads="1"/>
            </p:cNvSpPr>
            <p:nvPr/>
          </p:nvSpPr>
          <p:spPr bwMode="auto">
            <a:xfrm>
              <a:off x="2140" y="1332"/>
              <a:ext cx="762" cy="322"/>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rPr>
                <a:t>Application</a:t>
              </a:r>
              <a:br>
                <a:rPr lang="en-US" sz="1100" dirty="0">
                  <a:solidFill>
                    <a:schemeClr val="bg2"/>
                  </a:solidFill>
                  <a:effectLst>
                    <a:outerShdw blurRad="38100" dist="38100" dir="2700000" algn="tl">
                      <a:srgbClr val="000000">
                        <a:alpha val="43137"/>
                      </a:srgbClr>
                    </a:outerShdw>
                  </a:effectLst>
                </a:rPr>
              </a:br>
              <a:r>
                <a:rPr lang="en-US" sz="1100" dirty="0">
                  <a:solidFill>
                    <a:schemeClr val="bg2"/>
                  </a:solidFill>
                  <a:effectLst>
                    <a:outerShdw blurRad="38100" dist="38100" dir="2700000" algn="tl">
                      <a:srgbClr val="000000">
                        <a:alpha val="43137"/>
                      </a:srgbClr>
                    </a:outerShdw>
                  </a:effectLst>
                </a:rPr>
                <a:t>A</a:t>
              </a:r>
            </a:p>
          </p:txBody>
        </p:sp>
      </p:grpSp>
      <p:grpSp>
        <p:nvGrpSpPr>
          <p:cNvPr id="5" name="Group 20"/>
          <p:cNvGrpSpPr>
            <a:grpSpLocks/>
          </p:cNvGrpSpPr>
          <p:nvPr/>
        </p:nvGrpSpPr>
        <p:grpSpPr bwMode="auto">
          <a:xfrm>
            <a:off x="3322515" y="5791299"/>
            <a:ext cx="1103927" cy="457101"/>
            <a:chOff x="2140" y="1324"/>
            <a:chExt cx="762" cy="330"/>
          </a:xfrm>
        </p:grpSpPr>
        <p:sp>
          <p:nvSpPr>
            <p:cNvPr id="49164" name="Rectangle 21"/>
            <p:cNvSpPr>
              <a:spLocks noChangeArrowheads="1"/>
            </p:cNvSpPr>
            <p:nvPr/>
          </p:nvSpPr>
          <p:spPr bwMode="auto">
            <a:xfrm>
              <a:off x="2166" y="1324"/>
              <a:ext cx="588" cy="282"/>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100" dirty="0">
                <a:solidFill>
                  <a:schemeClr val="bg2"/>
                </a:solidFill>
                <a:effectLst>
                  <a:outerShdw blurRad="38100" dist="38100" dir="2700000" algn="tl">
                    <a:srgbClr val="000000">
                      <a:alpha val="43137"/>
                    </a:srgbClr>
                  </a:outerShdw>
                </a:effectLst>
              </a:endParaRPr>
            </a:p>
          </p:txBody>
        </p:sp>
        <p:sp>
          <p:nvSpPr>
            <p:cNvPr id="49165" name="Text Box 22"/>
            <p:cNvSpPr txBox="1">
              <a:spLocks noChangeArrowheads="1"/>
            </p:cNvSpPr>
            <p:nvPr/>
          </p:nvSpPr>
          <p:spPr bwMode="auto">
            <a:xfrm>
              <a:off x="2140" y="1332"/>
              <a:ext cx="762" cy="322"/>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rPr>
                <a:t>Application</a:t>
              </a:r>
              <a:br>
                <a:rPr lang="en-US" sz="1100" dirty="0">
                  <a:solidFill>
                    <a:schemeClr val="bg2"/>
                  </a:solidFill>
                  <a:effectLst>
                    <a:outerShdw blurRad="38100" dist="38100" dir="2700000" algn="tl">
                      <a:srgbClr val="000000">
                        <a:alpha val="43137"/>
                      </a:srgbClr>
                    </a:outerShdw>
                  </a:effectLst>
                </a:rPr>
              </a:br>
              <a:r>
                <a:rPr lang="en-US" sz="1100" dirty="0">
                  <a:solidFill>
                    <a:schemeClr val="bg2"/>
                  </a:solidFill>
                  <a:effectLst>
                    <a:outerShdw blurRad="38100" dist="38100" dir="2700000" algn="tl">
                      <a:srgbClr val="000000">
                        <a:alpha val="43137"/>
                      </a:srgbClr>
                    </a:outerShdw>
                  </a:effectLst>
                </a:rPr>
                <a:t>C</a:t>
              </a: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31763"/>
                                        </p:tgtEl>
                                        <p:attrNameLst>
                                          <p:attrName>style.visibility</p:attrName>
                                        </p:attrNameLst>
                                      </p:cBhvr>
                                      <p:to>
                                        <p:strVal val="visible"/>
                                      </p:to>
                                    </p:set>
                                    <p:animEffect transition="in" filter="wipe(down)">
                                      <p:cBhvr>
                                        <p:cTn id="29" dur="500"/>
                                        <p:tgtEl>
                                          <p:spTgt spid="3176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1764"/>
                                        </p:tgtEl>
                                        <p:attrNameLst>
                                          <p:attrName>style.visibility</p:attrName>
                                        </p:attrNameLst>
                                      </p:cBhvr>
                                      <p:to>
                                        <p:strVal val="visible"/>
                                      </p:to>
                                    </p:set>
                                    <p:anim calcmode="lin" valueType="num">
                                      <p:cBhvr additive="base">
                                        <p:cTn id="34" dur="500" fill="hold"/>
                                        <p:tgtEl>
                                          <p:spTgt spid="31764"/>
                                        </p:tgtEl>
                                        <p:attrNameLst>
                                          <p:attrName>ppt_x</p:attrName>
                                        </p:attrNameLst>
                                      </p:cBhvr>
                                      <p:tavLst>
                                        <p:tav tm="0">
                                          <p:val>
                                            <p:strVal val="#ppt_x"/>
                                          </p:val>
                                        </p:tav>
                                        <p:tav tm="100000">
                                          <p:val>
                                            <p:strVal val="#ppt_x"/>
                                          </p:val>
                                        </p:tav>
                                      </p:tavLst>
                                    </p:anim>
                                    <p:anim calcmode="lin" valueType="num">
                                      <p:cBhvr additive="base">
                                        <p:cTn id="35" dur="500" fill="hold"/>
                                        <p:tgtEl>
                                          <p:spTgt spid="31764"/>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1765"/>
                                        </p:tgtEl>
                                        <p:attrNameLst>
                                          <p:attrName>style.visibility</p:attrName>
                                        </p:attrNameLst>
                                      </p:cBhvr>
                                      <p:to>
                                        <p:strVal val="visible"/>
                                      </p:to>
                                    </p:set>
                                    <p:anim calcmode="lin" valueType="num">
                                      <p:cBhvr additive="base">
                                        <p:cTn id="38" dur="500" fill="hold"/>
                                        <p:tgtEl>
                                          <p:spTgt spid="31765"/>
                                        </p:tgtEl>
                                        <p:attrNameLst>
                                          <p:attrName>ppt_x</p:attrName>
                                        </p:attrNameLst>
                                      </p:cBhvr>
                                      <p:tavLst>
                                        <p:tav tm="0">
                                          <p:val>
                                            <p:strVal val="#ppt_x"/>
                                          </p:val>
                                        </p:tav>
                                        <p:tav tm="100000">
                                          <p:val>
                                            <p:strVal val="#ppt_x"/>
                                          </p:val>
                                        </p:tav>
                                      </p:tavLst>
                                    </p:anim>
                                    <p:anim calcmode="lin" valueType="num">
                                      <p:cBhvr additive="base">
                                        <p:cTn id="39" dur="500" fill="hold"/>
                                        <p:tgtEl>
                                          <p:spTgt spid="31765"/>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1766"/>
                                        </p:tgtEl>
                                        <p:attrNameLst>
                                          <p:attrName>style.visibility</p:attrName>
                                        </p:attrNameLst>
                                      </p:cBhvr>
                                      <p:to>
                                        <p:strVal val="visible"/>
                                      </p:to>
                                    </p:set>
                                    <p:anim calcmode="lin" valueType="num">
                                      <p:cBhvr additive="base">
                                        <p:cTn id="42" dur="500" fill="hold"/>
                                        <p:tgtEl>
                                          <p:spTgt spid="31766"/>
                                        </p:tgtEl>
                                        <p:attrNameLst>
                                          <p:attrName>ppt_x</p:attrName>
                                        </p:attrNameLst>
                                      </p:cBhvr>
                                      <p:tavLst>
                                        <p:tav tm="0">
                                          <p:val>
                                            <p:strVal val="#ppt_x"/>
                                          </p:val>
                                        </p:tav>
                                        <p:tav tm="100000">
                                          <p:val>
                                            <p:strVal val="#ppt_x"/>
                                          </p:val>
                                        </p:tav>
                                      </p:tavLst>
                                    </p:anim>
                                    <p:anim calcmode="lin" valueType="num">
                                      <p:cBhvr additive="base">
                                        <p:cTn id="43" dur="500" fill="hold"/>
                                        <p:tgtEl>
                                          <p:spTgt spid="317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31763" grpId="0" animBg="1"/>
      <p:bldP spid="31764" grpId="0" animBg="1"/>
      <p:bldP spid="31765" grpId="0" animBg="1"/>
      <p:bldP spid="3176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bwMode="auto">
          <a:xfrm>
            <a:off x="387350" y="4222671"/>
            <a:ext cx="8369300" cy="3575407"/>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050643" name="Rectangle 19"/>
          <p:cNvSpPr>
            <a:spLocks noGrp="1" noChangeArrowheads="1"/>
          </p:cNvSpPr>
          <p:nvPr>
            <p:ph type="title"/>
          </p:nvPr>
        </p:nvSpPr>
        <p:spPr/>
        <p:txBody>
          <a:bodyPr/>
          <a:lstStyle/>
          <a:p>
            <a:r>
              <a:rPr lang="en-US" smtClean="0"/>
              <a:t>Session 0 Isolation</a:t>
            </a:r>
            <a:endParaRPr lang="en-US"/>
          </a:p>
        </p:txBody>
      </p:sp>
      <p:sp>
        <p:nvSpPr>
          <p:cNvPr id="1050644" name="Rectangle 20"/>
          <p:cNvSpPr>
            <a:spLocks noGrp="1" noChangeArrowheads="1"/>
          </p:cNvSpPr>
          <p:nvPr>
            <p:ph type="body" idx="1"/>
          </p:nvPr>
        </p:nvSpPr>
        <p:spPr>
          <a:xfrm>
            <a:off x="382588" y="1414464"/>
            <a:ext cx="8380412" cy="3025957"/>
          </a:xfrm>
        </p:spPr>
        <p:txBody>
          <a:bodyPr/>
          <a:lstStyle/>
          <a:p>
            <a:r>
              <a:rPr lang="en-US" sz="3200" smtClean="0"/>
              <a:t>In Windows Vista, the console user starts in session 1 and cannot connect to session 0</a:t>
            </a:r>
          </a:p>
          <a:p>
            <a:pPr lvl="1"/>
            <a:r>
              <a:rPr lang="en-US" sz="2800" smtClean="0"/>
              <a:t>Eliminates name collisions</a:t>
            </a:r>
          </a:p>
          <a:p>
            <a:pPr lvl="1"/>
            <a:r>
              <a:rPr lang="en-US" sz="2800" smtClean="0"/>
              <a:t>Poorly written services can’t display windows </a:t>
            </a:r>
            <a:br>
              <a:rPr lang="en-US" sz="2800" smtClean="0"/>
            </a:br>
            <a:r>
              <a:rPr lang="en-US" sz="2800" smtClean="0"/>
              <a:t>to the user</a:t>
            </a:r>
          </a:p>
          <a:p>
            <a:endParaRPr lang="en-US" sz="3200" dirty="0"/>
          </a:p>
        </p:txBody>
      </p:sp>
      <p:sp>
        <p:nvSpPr>
          <p:cNvPr id="25" name="Rectangle 5"/>
          <p:cNvSpPr>
            <a:spLocks noChangeArrowheads="1"/>
          </p:cNvSpPr>
          <p:nvPr/>
        </p:nvSpPr>
        <p:spPr bwMode="auto">
          <a:xfrm>
            <a:off x="3326741" y="4236388"/>
            <a:ext cx="2476500" cy="2157412"/>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t" anchorCtr="0" compatLnSpc="1">
            <a:prstTxWarp prst="textNoShape">
              <a:avLst/>
            </a:prstTxWarp>
          </a:bodyPr>
          <a:lstStyle/>
          <a:p>
            <a:pPr defTabSz="914063"/>
            <a:r>
              <a:rPr lang="en-US" dirty="0">
                <a:solidFill>
                  <a:schemeClr val="bg2"/>
                </a:solidFill>
                <a:effectLst>
                  <a:outerShdw blurRad="38100" dist="38100" dir="2700000" algn="tl">
                    <a:srgbClr val="000000">
                      <a:alpha val="43137"/>
                    </a:srgbClr>
                  </a:outerShdw>
                </a:effectLst>
                <a:latin typeface="+mj-lt"/>
              </a:rPr>
              <a:t>Session 1</a:t>
            </a:r>
          </a:p>
        </p:txBody>
      </p:sp>
      <p:sp>
        <p:nvSpPr>
          <p:cNvPr id="26" name="Rectangle 6"/>
          <p:cNvSpPr>
            <a:spLocks noChangeArrowheads="1"/>
          </p:cNvSpPr>
          <p:nvPr/>
        </p:nvSpPr>
        <p:spPr bwMode="auto">
          <a:xfrm>
            <a:off x="4688816" y="4514200"/>
            <a:ext cx="936625" cy="455613"/>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A</a:t>
            </a:r>
          </a:p>
        </p:txBody>
      </p:sp>
      <p:sp>
        <p:nvSpPr>
          <p:cNvPr id="27" name="Rectangle 7"/>
          <p:cNvSpPr>
            <a:spLocks noChangeArrowheads="1"/>
          </p:cNvSpPr>
          <p:nvPr/>
        </p:nvSpPr>
        <p:spPr bwMode="auto">
          <a:xfrm>
            <a:off x="4688816" y="5147613"/>
            <a:ext cx="936625"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B</a:t>
            </a:r>
          </a:p>
        </p:txBody>
      </p:sp>
      <p:sp>
        <p:nvSpPr>
          <p:cNvPr id="28" name="Rectangle 8"/>
          <p:cNvSpPr>
            <a:spLocks noChangeArrowheads="1"/>
          </p:cNvSpPr>
          <p:nvPr/>
        </p:nvSpPr>
        <p:spPr bwMode="auto">
          <a:xfrm>
            <a:off x="4688816" y="5784200"/>
            <a:ext cx="936625"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C</a:t>
            </a:r>
          </a:p>
        </p:txBody>
      </p:sp>
      <p:grpSp>
        <p:nvGrpSpPr>
          <p:cNvPr id="2" name="Group 9"/>
          <p:cNvGrpSpPr>
            <a:grpSpLocks/>
          </p:cNvGrpSpPr>
          <p:nvPr/>
        </p:nvGrpSpPr>
        <p:grpSpPr bwMode="auto">
          <a:xfrm>
            <a:off x="770866" y="4236388"/>
            <a:ext cx="2476500" cy="2157412"/>
            <a:chOff x="1124" y="958"/>
            <a:chExt cx="1560" cy="1359"/>
          </a:xfrm>
        </p:grpSpPr>
        <p:sp>
          <p:nvSpPr>
            <p:cNvPr id="50189" name="Rectangle 10"/>
            <p:cNvSpPr>
              <a:spLocks noChangeArrowheads="1"/>
            </p:cNvSpPr>
            <p:nvPr/>
          </p:nvSpPr>
          <p:spPr bwMode="auto">
            <a:xfrm>
              <a:off x="1124" y="958"/>
              <a:ext cx="1560" cy="1359"/>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t" anchorCtr="0" compatLnSpc="1">
              <a:prstTxWarp prst="textNoShape">
                <a:avLst/>
              </a:prstTxWarp>
            </a:bodyPr>
            <a:lstStyle/>
            <a:p>
              <a:pPr defTabSz="914063"/>
              <a:r>
                <a:rPr lang="en-US" dirty="0">
                  <a:solidFill>
                    <a:schemeClr val="bg2"/>
                  </a:solidFill>
                  <a:effectLst>
                    <a:outerShdw blurRad="38100" dist="38100" dir="2700000" algn="tl">
                      <a:srgbClr val="000000">
                        <a:alpha val="43137"/>
                      </a:srgbClr>
                    </a:outerShdw>
                  </a:effectLst>
                  <a:latin typeface="+mj-lt"/>
                </a:rPr>
                <a:t>Session 0</a:t>
              </a:r>
            </a:p>
          </p:txBody>
        </p:sp>
        <p:sp>
          <p:nvSpPr>
            <p:cNvPr id="50190" name="Rectangle 11"/>
            <p:cNvSpPr>
              <a:spLocks noChangeArrowheads="1"/>
            </p:cNvSpPr>
            <p:nvPr/>
          </p:nvSpPr>
          <p:spPr bwMode="auto">
            <a:xfrm>
              <a:off x="1198" y="1133"/>
              <a:ext cx="590" cy="287"/>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r>
                <a:rPr lang="en-US" sz="1100" dirty="0">
                  <a:solidFill>
                    <a:schemeClr val="lt1"/>
                  </a:solidFill>
                  <a:effectLst>
                    <a:outerShdw blurRad="38100" dist="38100" dir="2700000" algn="tl">
                      <a:srgbClr val="000000">
                        <a:alpha val="43137"/>
                      </a:srgbClr>
                    </a:outerShdw>
                  </a:effectLst>
                  <a:latin typeface="+mn-lt"/>
                </a:rPr>
                <a:t>Service A</a:t>
              </a:r>
            </a:p>
          </p:txBody>
        </p:sp>
        <p:sp>
          <p:nvSpPr>
            <p:cNvPr id="50191" name="Rectangle 12"/>
            <p:cNvSpPr>
              <a:spLocks noChangeArrowheads="1"/>
            </p:cNvSpPr>
            <p:nvPr/>
          </p:nvSpPr>
          <p:spPr bwMode="auto">
            <a:xfrm>
              <a:off x="1198" y="1532"/>
              <a:ext cx="590" cy="288"/>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r>
                <a:rPr lang="en-US" sz="1100" dirty="0">
                  <a:solidFill>
                    <a:schemeClr val="lt1"/>
                  </a:solidFill>
                  <a:effectLst>
                    <a:outerShdw blurRad="38100" dist="38100" dir="2700000" algn="tl">
                      <a:srgbClr val="000000">
                        <a:alpha val="43137"/>
                      </a:srgbClr>
                    </a:outerShdw>
                  </a:effectLst>
                  <a:latin typeface="+mn-lt"/>
                </a:rPr>
                <a:t>Service B</a:t>
              </a:r>
            </a:p>
          </p:txBody>
        </p:sp>
        <p:sp>
          <p:nvSpPr>
            <p:cNvPr id="50192" name="Rectangle 13"/>
            <p:cNvSpPr>
              <a:spLocks noChangeArrowheads="1"/>
            </p:cNvSpPr>
            <p:nvPr/>
          </p:nvSpPr>
          <p:spPr bwMode="auto">
            <a:xfrm>
              <a:off x="1198" y="1933"/>
              <a:ext cx="590" cy="288"/>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r>
                <a:rPr lang="en-US" sz="1100" dirty="0">
                  <a:solidFill>
                    <a:schemeClr val="lt1"/>
                  </a:solidFill>
                  <a:effectLst>
                    <a:outerShdw blurRad="38100" dist="38100" dir="2700000" algn="tl">
                      <a:srgbClr val="000000">
                        <a:alpha val="43137"/>
                      </a:srgbClr>
                    </a:outerShdw>
                  </a:effectLst>
                  <a:latin typeface="+mn-lt"/>
                </a:rPr>
                <a:t>Service C</a:t>
              </a:r>
            </a:p>
          </p:txBody>
        </p:sp>
      </p:grpSp>
      <p:sp>
        <p:nvSpPr>
          <p:cNvPr id="43" name="Rectangle 5"/>
          <p:cNvSpPr>
            <a:spLocks noChangeArrowheads="1"/>
          </p:cNvSpPr>
          <p:nvPr/>
        </p:nvSpPr>
        <p:spPr bwMode="auto">
          <a:xfrm>
            <a:off x="5885791" y="4236388"/>
            <a:ext cx="2476500" cy="2157412"/>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t" anchorCtr="0" compatLnSpc="1">
            <a:prstTxWarp prst="textNoShape">
              <a:avLst/>
            </a:prstTxWarp>
          </a:bodyPr>
          <a:lstStyle/>
          <a:p>
            <a:pPr defTabSz="914063"/>
            <a:r>
              <a:rPr lang="en-US" dirty="0">
                <a:solidFill>
                  <a:schemeClr val="bg2"/>
                </a:solidFill>
                <a:effectLst>
                  <a:outerShdw blurRad="38100" dist="38100" dir="2700000" algn="tl">
                    <a:srgbClr val="000000">
                      <a:alpha val="43137"/>
                    </a:srgbClr>
                  </a:outerShdw>
                </a:effectLst>
                <a:latin typeface="+mj-lt"/>
              </a:rPr>
              <a:t>Session 2</a:t>
            </a:r>
          </a:p>
        </p:txBody>
      </p:sp>
      <p:sp>
        <p:nvSpPr>
          <p:cNvPr id="44" name="Rectangle 6"/>
          <p:cNvSpPr>
            <a:spLocks noChangeArrowheads="1"/>
          </p:cNvSpPr>
          <p:nvPr/>
        </p:nvSpPr>
        <p:spPr bwMode="auto">
          <a:xfrm>
            <a:off x="7247866" y="4514200"/>
            <a:ext cx="936625" cy="455613"/>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D</a:t>
            </a:r>
          </a:p>
        </p:txBody>
      </p:sp>
      <p:sp>
        <p:nvSpPr>
          <p:cNvPr id="45" name="Rectangle 7"/>
          <p:cNvSpPr>
            <a:spLocks noChangeArrowheads="1"/>
          </p:cNvSpPr>
          <p:nvPr/>
        </p:nvSpPr>
        <p:spPr bwMode="auto">
          <a:xfrm>
            <a:off x="7247866" y="5147613"/>
            <a:ext cx="936625"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E</a:t>
            </a:r>
          </a:p>
        </p:txBody>
      </p:sp>
      <p:sp>
        <p:nvSpPr>
          <p:cNvPr id="46" name="Rectangle 8"/>
          <p:cNvSpPr>
            <a:spLocks noChangeArrowheads="1"/>
          </p:cNvSpPr>
          <p:nvPr/>
        </p:nvSpPr>
        <p:spPr bwMode="auto">
          <a:xfrm>
            <a:off x="7247866" y="5784200"/>
            <a:ext cx="936625" cy="457200"/>
          </a:xfrm>
          <a:prstGeom prst="rect">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r>
              <a:rPr lang="en-US" sz="1100" dirty="0">
                <a:solidFill>
                  <a:schemeClr val="bg2"/>
                </a:solidFill>
                <a:effectLst>
                  <a:outerShdw blurRad="38100" dist="38100" dir="2700000" algn="tl">
                    <a:srgbClr val="000000">
                      <a:alpha val="43137"/>
                    </a:srgbClr>
                  </a:outerShdw>
                </a:effectLst>
                <a:latin typeface="+mn-lt"/>
              </a:rPr>
              <a:t>Application</a:t>
            </a:r>
            <a:br>
              <a:rPr lang="en-US" sz="1100" dirty="0">
                <a:solidFill>
                  <a:schemeClr val="bg2"/>
                </a:solidFill>
                <a:effectLst>
                  <a:outerShdw blurRad="38100" dist="38100" dir="2700000" algn="tl">
                    <a:srgbClr val="000000">
                      <a:alpha val="43137"/>
                    </a:srgbClr>
                  </a:outerShdw>
                </a:effectLst>
                <a:latin typeface="+mn-lt"/>
              </a:rPr>
            </a:br>
            <a:r>
              <a:rPr lang="en-US" sz="1100" dirty="0">
                <a:solidFill>
                  <a:schemeClr val="bg2"/>
                </a:solidFill>
                <a:effectLst>
                  <a:outerShdw blurRad="38100" dist="38100" dir="2700000" algn="tl">
                    <a:srgbClr val="000000">
                      <a:alpha val="43137"/>
                    </a:srgbClr>
                  </a:outerShdw>
                </a:effectLst>
                <a:latin typeface="+mn-lt"/>
              </a:rPr>
              <a:t>F</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10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down)">
                                      <p:cBhvr>
                                        <p:cTn id="15" dur="500"/>
                                        <p:tgtEl>
                                          <p:spTgt spid="25"/>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additive="base">
                                        <p:cTn id="20" dur="500" fill="hold"/>
                                        <p:tgtEl>
                                          <p:spTgt spid="26"/>
                                        </p:tgtEl>
                                        <p:attrNameLst>
                                          <p:attrName>ppt_x</p:attrName>
                                        </p:attrNameLst>
                                      </p:cBhvr>
                                      <p:tavLst>
                                        <p:tav tm="0">
                                          <p:val>
                                            <p:strVal val="#ppt_x"/>
                                          </p:val>
                                        </p:tav>
                                        <p:tav tm="100000">
                                          <p:val>
                                            <p:strVal val="#ppt_x"/>
                                          </p:val>
                                        </p:tav>
                                      </p:tavLst>
                                    </p:anim>
                                    <p:anim calcmode="lin" valueType="num">
                                      <p:cBhvr additive="base">
                                        <p:cTn id="21" dur="500" fill="hold"/>
                                        <p:tgtEl>
                                          <p:spTgt spid="2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additive="base">
                                        <p:cTn id="24" dur="500" fill="hold"/>
                                        <p:tgtEl>
                                          <p:spTgt spid="27"/>
                                        </p:tgtEl>
                                        <p:attrNameLst>
                                          <p:attrName>ppt_x</p:attrName>
                                        </p:attrNameLst>
                                      </p:cBhvr>
                                      <p:tavLst>
                                        <p:tav tm="0">
                                          <p:val>
                                            <p:strVal val="#ppt_x"/>
                                          </p:val>
                                        </p:tav>
                                        <p:tav tm="100000">
                                          <p:val>
                                            <p:strVal val="#ppt_x"/>
                                          </p:val>
                                        </p:tav>
                                      </p:tavLst>
                                    </p:anim>
                                    <p:anim calcmode="lin" valueType="num">
                                      <p:cBhvr additive="base">
                                        <p:cTn id="25" dur="500" fill="hold"/>
                                        <p:tgtEl>
                                          <p:spTgt spid="2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28"/>
                                        </p:tgtEl>
                                        <p:attrNameLst>
                                          <p:attrName>style.visibility</p:attrName>
                                        </p:attrNameLst>
                                      </p:cBhvr>
                                      <p:to>
                                        <p:strVal val="visible"/>
                                      </p:to>
                                    </p:set>
                                    <p:anim calcmode="lin" valueType="num">
                                      <p:cBhvr additive="base">
                                        <p:cTn id="28" dur="500" fill="hold"/>
                                        <p:tgtEl>
                                          <p:spTgt spid="28"/>
                                        </p:tgtEl>
                                        <p:attrNameLst>
                                          <p:attrName>ppt_x</p:attrName>
                                        </p:attrNameLst>
                                      </p:cBhvr>
                                      <p:tavLst>
                                        <p:tav tm="0">
                                          <p:val>
                                            <p:strVal val="#ppt_x"/>
                                          </p:val>
                                        </p:tav>
                                        <p:tav tm="100000">
                                          <p:val>
                                            <p:strVal val="#ppt_x"/>
                                          </p:val>
                                        </p:tav>
                                      </p:tavLst>
                                    </p:anim>
                                    <p:anim calcmode="lin" valueType="num">
                                      <p:cBhvr additive="base">
                                        <p:cTn id="29"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wipe(down)">
                                      <p:cBhvr>
                                        <p:cTn id="34" dur="500"/>
                                        <p:tgtEl>
                                          <p:spTgt spid="43"/>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anim calcmode="lin" valueType="num">
                                      <p:cBhvr additive="base">
                                        <p:cTn id="39" dur="500" fill="hold"/>
                                        <p:tgtEl>
                                          <p:spTgt spid="44"/>
                                        </p:tgtEl>
                                        <p:attrNameLst>
                                          <p:attrName>ppt_x</p:attrName>
                                        </p:attrNameLst>
                                      </p:cBhvr>
                                      <p:tavLst>
                                        <p:tav tm="0">
                                          <p:val>
                                            <p:strVal val="#ppt_x"/>
                                          </p:val>
                                        </p:tav>
                                        <p:tav tm="100000">
                                          <p:val>
                                            <p:strVal val="#ppt_x"/>
                                          </p:val>
                                        </p:tav>
                                      </p:tavLst>
                                    </p:anim>
                                    <p:anim calcmode="lin" valueType="num">
                                      <p:cBhvr additive="base">
                                        <p:cTn id="40" dur="500" fill="hold"/>
                                        <p:tgtEl>
                                          <p:spTgt spid="4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additive="base">
                                        <p:cTn id="43" dur="500" fill="hold"/>
                                        <p:tgtEl>
                                          <p:spTgt spid="45"/>
                                        </p:tgtEl>
                                        <p:attrNameLst>
                                          <p:attrName>ppt_x</p:attrName>
                                        </p:attrNameLst>
                                      </p:cBhvr>
                                      <p:tavLst>
                                        <p:tav tm="0">
                                          <p:val>
                                            <p:strVal val="#ppt_x"/>
                                          </p:val>
                                        </p:tav>
                                        <p:tav tm="100000">
                                          <p:val>
                                            <p:strVal val="#ppt_x"/>
                                          </p:val>
                                        </p:tav>
                                      </p:tavLst>
                                    </p:anim>
                                    <p:anim calcmode="lin" valueType="num">
                                      <p:cBhvr additive="base">
                                        <p:cTn id="44" dur="500" fill="hold"/>
                                        <p:tgtEl>
                                          <p:spTgt spid="4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additive="base">
                                        <p:cTn id="47" dur="500" fill="hold"/>
                                        <p:tgtEl>
                                          <p:spTgt spid="46"/>
                                        </p:tgtEl>
                                        <p:attrNameLst>
                                          <p:attrName>ppt_x</p:attrName>
                                        </p:attrNameLst>
                                      </p:cBhvr>
                                      <p:tavLst>
                                        <p:tav tm="0">
                                          <p:val>
                                            <p:strVal val="#ppt_x"/>
                                          </p:val>
                                        </p:tav>
                                        <p:tav tm="100000">
                                          <p:val>
                                            <p:strVal val="#ppt_x"/>
                                          </p:val>
                                        </p:tav>
                                      </p:tavLst>
                                    </p:anim>
                                    <p:anim calcmode="lin" valueType="num">
                                      <p:cBhvr additive="base">
                                        <p:cTn id="48"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5" grpId="0" animBg="1"/>
      <p:bldP spid="26" grpId="0" animBg="1"/>
      <p:bldP spid="27" grpId="0" animBg="1"/>
      <p:bldP spid="28" grpId="0" animBg="1"/>
      <p:bldP spid="43" grpId="0" animBg="1"/>
      <p:bldP spid="44" grpId="0" animBg="1"/>
      <p:bldP spid="45" grpId="0" animBg="1"/>
      <p:bldP spid="4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387350" y="3729519"/>
            <a:ext cx="8369300" cy="3575407"/>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992266" name="Rectangle 10"/>
          <p:cNvSpPr>
            <a:spLocks noGrp="1" noChangeArrowheads="1"/>
          </p:cNvSpPr>
          <p:nvPr>
            <p:ph type="title"/>
          </p:nvPr>
        </p:nvSpPr>
        <p:spPr/>
        <p:txBody>
          <a:bodyPr/>
          <a:lstStyle/>
          <a:p>
            <a:r>
              <a:rPr lang="en-US" smtClean="0"/>
              <a:t>Interactive Logon Architecture</a:t>
            </a:r>
            <a:endParaRPr lang="en-US"/>
          </a:p>
        </p:txBody>
      </p:sp>
      <p:sp>
        <p:nvSpPr>
          <p:cNvPr id="992267" name="Rectangle 11"/>
          <p:cNvSpPr>
            <a:spLocks noGrp="1" noChangeArrowheads="1"/>
          </p:cNvSpPr>
          <p:nvPr>
            <p:ph type="body" idx="1"/>
          </p:nvPr>
        </p:nvSpPr>
        <p:spPr>
          <a:xfrm>
            <a:off x="382588" y="1414464"/>
            <a:ext cx="8380412" cy="3704604"/>
          </a:xfrm>
        </p:spPr>
        <p:txBody>
          <a:bodyPr/>
          <a:lstStyle/>
          <a:p>
            <a:r>
              <a:rPr lang="en-US" sz="2400" dirty="0" smtClean="0"/>
              <a:t>Credential Providers replace GINAs</a:t>
            </a:r>
          </a:p>
          <a:p>
            <a:pPr lvl="1"/>
            <a:r>
              <a:rPr lang="en-US" sz="2000" dirty="0" smtClean="0"/>
              <a:t>Plug into Logonui.exe</a:t>
            </a:r>
          </a:p>
          <a:p>
            <a:pPr lvl="1"/>
            <a:r>
              <a:rPr lang="en-US" sz="2000" dirty="0" smtClean="0"/>
              <a:t>Easier to write than GINAs</a:t>
            </a:r>
          </a:p>
          <a:p>
            <a:pPr lvl="1"/>
            <a:r>
              <a:rPr lang="en-US" sz="2000" dirty="0" smtClean="0"/>
              <a:t>Multiple concurrent providers are supported</a:t>
            </a:r>
          </a:p>
          <a:p>
            <a:pPr lvl="2"/>
            <a:r>
              <a:rPr lang="en-US" sz="1800" dirty="0" smtClean="0"/>
              <a:t>User selected or event driven</a:t>
            </a:r>
          </a:p>
          <a:p>
            <a:pPr lvl="1"/>
            <a:r>
              <a:rPr lang="en-US" sz="2000" dirty="0" smtClean="0"/>
              <a:t>Used to capture elevation credentials</a:t>
            </a:r>
          </a:p>
          <a:p>
            <a:r>
              <a:rPr lang="en-US" sz="2400" dirty="0" smtClean="0"/>
              <a:t>Inbox Credential providers</a:t>
            </a:r>
          </a:p>
          <a:p>
            <a:pPr lvl="1"/>
            <a:r>
              <a:rPr lang="en-US" sz="2000" dirty="0" smtClean="0"/>
              <a:t>Password</a:t>
            </a:r>
          </a:p>
          <a:p>
            <a:pPr lvl="1"/>
            <a:r>
              <a:rPr lang="en-US" sz="2000" dirty="0" smtClean="0"/>
              <a:t>Smartcard</a:t>
            </a:r>
            <a:endParaRPr lang="en-US" sz="2000" dirty="0"/>
          </a:p>
        </p:txBody>
      </p:sp>
      <p:sp>
        <p:nvSpPr>
          <p:cNvPr id="992260" name="Rectangle 4"/>
          <p:cNvSpPr>
            <a:spLocks noChangeArrowheads="1"/>
          </p:cNvSpPr>
          <p:nvPr/>
        </p:nvSpPr>
        <p:spPr bwMode="auto">
          <a:xfrm>
            <a:off x="2666364" y="4701761"/>
            <a:ext cx="1455738" cy="847725"/>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defTabSz="914063">
              <a:defRPr/>
            </a:pPr>
            <a:r>
              <a:rPr lang="en-US" sz="2000" dirty="0">
                <a:solidFill>
                  <a:schemeClr val="bg2"/>
                </a:solidFill>
                <a:effectLst>
                  <a:outerShdw blurRad="38100" dist="38100" dir="2700000" algn="tl">
                    <a:srgbClr val="000000">
                      <a:alpha val="43137"/>
                    </a:srgbClr>
                  </a:outerShdw>
                </a:effectLst>
                <a:latin typeface="Segoe" pitchFamily="34" charset="0"/>
              </a:rPr>
              <a:t>WinLogon</a:t>
            </a:r>
          </a:p>
        </p:txBody>
      </p:sp>
      <p:sp>
        <p:nvSpPr>
          <p:cNvPr id="992261" name="Rectangle 5"/>
          <p:cNvSpPr>
            <a:spLocks noChangeArrowheads="1"/>
          </p:cNvSpPr>
          <p:nvPr/>
        </p:nvSpPr>
        <p:spPr bwMode="auto">
          <a:xfrm>
            <a:off x="4290377" y="5214523"/>
            <a:ext cx="3786187" cy="582613"/>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defTabSz="914063">
              <a:defRPr/>
            </a:pPr>
            <a:r>
              <a:rPr lang="en-US" sz="2000" dirty="0">
                <a:solidFill>
                  <a:schemeClr val="bg2"/>
                </a:solidFill>
                <a:effectLst>
                  <a:outerShdw blurRad="38100" dist="38100" dir="2700000" algn="tl">
                    <a:srgbClr val="000000">
                      <a:alpha val="43137"/>
                    </a:srgbClr>
                  </a:outerShdw>
                </a:effectLst>
                <a:latin typeface="Segoe" pitchFamily="34" charset="0"/>
              </a:rPr>
              <a:t>LogonUI</a:t>
            </a:r>
          </a:p>
        </p:txBody>
      </p:sp>
      <p:sp>
        <p:nvSpPr>
          <p:cNvPr id="992262" name="Rectangle 6"/>
          <p:cNvSpPr>
            <a:spLocks noChangeArrowheads="1"/>
          </p:cNvSpPr>
          <p:nvPr/>
        </p:nvSpPr>
        <p:spPr bwMode="auto">
          <a:xfrm>
            <a:off x="4287202" y="5797136"/>
            <a:ext cx="1262062" cy="63500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a:defRPr/>
            </a:pPr>
            <a:r>
              <a:rPr lang="en-US" sz="1800" dirty="0">
                <a:effectLst>
                  <a:outerShdw blurRad="38100" dist="38100" dir="2700000" algn="tl">
                    <a:srgbClr val="000000">
                      <a:alpha val="43137"/>
                    </a:srgbClr>
                  </a:outerShdw>
                </a:effectLst>
              </a:rPr>
              <a:t>Credential Provider 1</a:t>
            </a:r>
          </a:p>
        </p:txBody>
      </p:sp>
      <p:sp>
        <p:nvSpPr>
          <p:cNvPr id="51211" name="Freeform 7"/>
          <p:cNvSpPr>
            <a:spLocks/>
          </p:cNvSpPr>
          <p:nvPr/>
        </p:nvSpPr>
        <p:spPr bwMode="auto">
          <a:xfrm>
            <a:off x="4103052" y="4849398"/>
            <a:ext cx="2679700" cy="355600"/>
          </a:xfrm>
          <a:custGeom>
            <a:avLst/>
            <a:gdLst>
              <a:gd name="T0" fmla="*/ 0 w 1688"/>
              <a:gd name="T1" fmla="*/ 2147483647 h 224"/>
              <a:gd name="T2" fmla="*/ 2147483647 w 1688"/>
              <a:gd name="T3" fmla="*/ 2147483647 h 224"/>
              <a:gd name="T4" fmla="*/ 2147483647 w 1688"/>
              <a:gd name="T5" fmla="*/ 2147483647 h 224"/>
              <a:gd name="T6" fmla="*/ 0 60000 65536"/>
              <a:gd name="T7" fmla="*/ 0 60000 65536"/>
              <a:gd name="T8" fmla="*/ 0 60000 65536"/>
              <a:gd name="T9" fmla="*/ 0 w 1688"/>
              <a:gd name="T10" fmla="*/ 0 h 224"/>
              <a:gd name="T11" fmla="*/ 1688 w 1688"/>
              <a:gd name="T12" fmla="*/ 224 h 224"/>
            </a:gdLst>
            <a:ahLst/>
            <a:cxnLst>
              <a:cxn ang="T6">
                <a:pos x="T0" y="T1"/>
              </a:cxn>
              <a:cxn ang="T7">
                <a:pos x="T2" y="T3"/>
              </a:cxn>
              <a:cxn ang="T8">
                <a:pos x="T4" y="T5"/>
              </a:cxn>
            </a:cxnLst>
            <a:rect l="T9" t="T10" r="T11" b="T12"/>
            <a:pathLst>
              <a:path w="1688" h="224">
                <a:moveTo>
                  <a:pt x="0" y="170"/>
                </a:moveTo>
                <a:cubicBezTo>
                  <a:pt x="144" y="143"/>
                  <a:pt x="583" y="0"/>
                  <a:pt x="864" y="9"/>
                </a:cubicBezTo>
                <a:cubicBezTo>
                  <a:pt x="1145" y="18"/>
                  <a:pt x="1516" y="179"/>
                  <a:pt x="1688" y="224"/>
                </a:cubicBezTo>
              </a:path>
            </a:pathLst>
          </a:custGeom>
          <a:noFill/>
          <a:ln w="28575">
            <a:solidFill>
              <a:srgbClr val="FFFF00"/>
            </a:solidFill>
            <a:round/>
            <a:headEnd/>
            <a:tailEnd type="triangle" w="med" len="med"/>
          </a:ln>
          <a:effectLst>
            <a:glow rad="101600">
              <a:schemeClr val="accent4">
                <a:satMod val="175000"/>
                <a:alpha val="40000"/>
              </a:schemeClr>
            </a:glow>
          </a:effectLst>
        </p:spPr>
        <p:txBody>
          <a:bodyPr anchor="ctr"/>
          <a:lstStyle/>
          <a:p>
            <a:endParaRPr lang="en-GB"/>
          </a:p>
        </p:txBody>
      </p:sp>
      <p:sp>
        <p:nvSpPr>
          <p:cNvPr id="992264" name="Rectangle 8"/>
          <p:cNvSpPr>
            <a:spLocks noChangeArrowheads="1"/>
          </p:cNvSpPr>
          <p:nvPr/>
        </p:nvSpPr>
        <p:spPr bwMode="auto">
          <a:xfrm>
            <a:off x="5552439" y="5797136"/>
            <a:ext cx="1262063" cy="63500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a:defRPr/>
            </a:pPr>
            <a:r>
              <a:rPr lang="en-US" sz="1800" dirty="0">
                <a:effectLst>
                  <a:outerShdw blurRad="38100" dist="38100" dir="2700000" algn="tl">
                    <a:srgbClr val="000000">
                      <a:alpha val="43137"/>
                    </a:srgbClr>
                  </a:outerShdw>
                </a:effectLst>
              </a:rPr>
              <a:t>Credential Provider 2</a:t>
            </a:r>
          </a:p>
        </p:txBody>
      </p:sp>
      <p:sp>
        <p:nvSpPr>
          <p:cNvPr id="992265" name="Rectangle 9"/>
          <p:cNvSpPr>
            <a:spLocks noChangeArrowheads="1"/>
          </p:cNvSpPr>
          <p:nvPr/>
        </p:nvSpPr>
        <p:spPr bwMode="auto">
          <a:xfrm>
            <a:off x="6812914" y="5797136"/>
            <a:ext cx="1262063" cy="63500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70000">
              <a:schemeClr val="accent2">
                <a:tint val="30000"/>
                <a:shade val="95000"/>
                <a:satMod val="300000"/>
                <a:alpha val="50000"/>
              </a:schemeClr>
            </a:glow>
            <a:outerShdw blurRad="635000" sx="102000" sy="102000" algn="ctr" rotWithShape="0">
              <a:prstClr val="black"/>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a:defRPr/>
            </a:pPr>
            <a:r>
              <a:rPr lang="en-US" sz="1800" dirty="0">
                <a:effectLst>
                  <a:outerShdw blurRad="38100" dist="38100" dir="2700000" algn="tl">
                    <a:srgbClr val="000000">
                      <a:alpha val="43137"/>
                    </a:srgbClr>
                  </a:outerShdw>
                </a:effectLst>
              </a:rPr>
              <a:t>Credential Provider 3</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6" name="Rectangle 4"/>
          <p:cNvSpPr>
            <a:spLocks noGrp="1" noChangeArrowheads="1"/>
          </p:cNvSpPr>
          <p:nvPr>
            <p:ph type="title"/>
          </p:nvPr>
        </p:nvSpPr>
        <p:spPr/>
        <p:txBody>
          <a:bodyPr/>
          <a:lstStyle/>
          <a:p>
            <a:r>
              <a:rPr lang="en-US" smtClean="0"/>
              <a:t>Delayed Auto Start Services</a:t>
            </a:r>
            <a:endParaRPr lang="en-US"/>
          </a:p>
        </p:txBody>
      </p:sp>
      <p:sp>
        <p:nvSpPr>
          <p:cNvPr id="1047557" name="Rectangle 5"/>
          <p:cNvSpPr>
            <a:spLocks noGrp="1" noChangeArrowheads="1"/>
          </p:cNvSpPr>
          <p:nvPr>
            <p:ph type="body" idx="1"/>
          </p:nvPr>
        </p:nvSpPr>
        <p:spPr>
          <a:xfrm>
            <a:off x="382588" y="1414464"/>
            <a:ext cx="8380412" cy="4792594"/>
          </a:xfrm>
        </p:spPr>
        <p:txBody>
          <a:bodyPr/>
          <a:lstStyle/>
          <a:p>
            <a:r>
              <a:rPr lang="en-US" sz="2800" dirty="0" smtClean="0"/>
              <a:t>Before, </a:t>
            </a:r>
            <a:r>
              <a:rPr lang="en-US" sz="2800" dirty="0" err="1" smtClean="0"/>
              <a:t>autostart</a:t>
            </a:r>
            <a:r>
              <a:rPr lang="en-US" sz="2800" dirty="0" smtClean="0"/>
              <a:t> services could severely impact login performance </a:t>
            </a:r>
          </a:p>
          <a:p>
            <a:r>
              <a:rPr lang="en-US" sz="2800" dirty="0" smtClean="0"/>
              <a:t>In Windows Vista, services can request delayed </a:t>
            </a:r>
            <a:r>
              <a:rPr lang="en-US" sz="2800" dirty="0" err="1" smtClean="0"/>
              <a:t>autostart</a:t>
            </a:r>
            <a:endParaRPr lang="en-US" sz="2800" dirty="0" smtClean="0"/>
          </a:p>
          <a:p>
            <a:pPr lvl="1"/>
            <a:r>
              <a:rPr lang="en-US" sz="2400" dirty="0" smtClean="0"/>
              <a:t>Set by new ChangeServiceConfig2 API</a:t>
            </a:r>
          </a:p>
          <a:p>
            <a:pPr lvl="2"/>
            <a:r>
              <a:rPr lang="en-US" sz="2000" dirty="0" smtClean="0"/>
              <a:t>Stores new </a:t>
            </a:r>
            <a:r>
              <a:rPr lang="en-US" sz="2000" dirty="0" err="1" smtClean="0"/>
              <a:t>DelayedAutoStart</a:t>
            </a:r>
            <a:r>
              <a:rPr lang="en-US" sz="2000" dirty="0" smtClean="0"/>
              <a:t> value in service Registry key</a:t>
            </a:r>
          </a:p>
          <a:p>
            <a:pPr lvl="1"/>
            <a:r>
              <a:rPr lang="en-US" sz="2400" dirty="0" smtClean="0"/>
              <a:t>Service Control Manager (SCM) starts these services after the automatic start services</a:t>
            </a:r>
          </a:p>
          <a:p>
            <a:pPr lvl="1"/>
            <a:r>
              <a:rPr lang="en-US" sz="2400" dirty="0" smtClean="0"/>
              <a:t>I/O priority set to Very Low during startup</a:t>
            </a:r>
          </a:p>
          <a:p>
            <a:r>
              <a:rPr lang="en-US" sz="2800" dirty="0" smtClean="0"/>
              <a:t>Services configured this way include BITS, Windows Update client, </a:t>
            </a:r>
            <a:r>
              <a:rPr lang="en-US" sz="2800" dirty="0" err="1" smtClean="0"/>
              <a:t>Ehome</a:t>
            </a:r>
            <a:r>
              <a:rPr lang="en-US" sz="2800" dirty="0" smtClean="0"/>
              <a:t>…</a:t>
            </a:r>
            <a:endParaRPr lang="en-US" sz="2800"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436" name="Rectangle 4"/>
          <p:cNvSpPr>
            <a:spLocks noGrp="1" noChangeArrowheads="1"/>
          </p:cNvSpPr>
          <p:nvPr>
            <p:ph type="title"/>
          </p:nvPr>
        </p:nvSpPr>
        <p:spPr/>
        <p:txBody>
          <a:bodyPr/>
          <a:lstStyle/>
          <a:p>
            <a:r>
              <a:rPr lang="en-US" smtClean="0"/>
              <a:t>Reliable Sleep Transitions</a:t>
            </a:r>
            <a:endParaRPr lang="en-US"/>
          </a:p>
        </p:txBody>
      </p:sp>
      <p:sp>
        <p:nvSpPr>
          <p:cNvPr id="1042437" name="Rectangle 5"/>
          <p:cNvSpPr>
            <a:spLocks noGrp="1" noChangeArrowheads="1"/>
          </p:cNvSpPr>
          <p:nvPr>
            <p:ph type="body" idx="1"/>
          </p:nvPr>
        </p:nvSpPr>
        <p:spPr>
          <a:xfrm>
            <a:off x="382588" y="1414464"/>
            <a:ext cx="8380412" cy="5844164"/>
          </a:xfrm>
        </p:spPr>
        <p:txBody>
          <a:bodyPr/>
          <a:lstStyle/>
          <a:p>
            <a:r>
              <a:rPr lang="en-US" sz="3200" dirty="0" smtClean="0"/>
              <a:t>Before, application or driver could block standby or hibernate</a:t>
            </a:r>
          </a:p>
          <a:p>
            <a:pPr lvl="1"/>
            <a:r>
              <a:rPr lang="en-US" sz="2800" dirty="0" smtClean="0"/>
              <a:t>Often caused by bug or overly aggressive power policy</a:t>
            </a:r>
          </a:p>
          <a:p>
            <a:pPr lvl="1"/>
            <a:r>
              <a:rPr lang="en-US" sz="2800" dirty="0" smtClean="0"/>
              <a:t>User might not know and system power drain causes data loss</a:t>
            </a:r>
          </a:p>
          <a:p>
            <a:r>
              <a:rPr lang="en-US" sz="3200" dirty="0" smtClean="0"/>
              <a:t>Windows Vista does not query processes when entering sleep states</a:t>
            </a:r>
          </a:p>
          <a:p>
            <a:pPr lvl="1"/>
            <a:r>
              <a:rPr lang="en-US" sz="2800" dirty="0" smtClean="0"/>
              <a:t>User-mode notification (PBT_APMSUSPEND) timeout reduced from 20 seconds to 2 seconds</a:t>
            </a:r>
          </a:p>
          <a:p>
            <a:r>
              <a:rPr lang="en-US" sz="3200" dirty="0" smtClean="0"/>
              <a:t>Drivers can’t veto sleep transitions</a:t>
            </a:r>
          </a:p>
          <a:p>
            <a:pPr lvl="1"/>
            <a:endParaRPr lang="en-US" sz="2800"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23290" y="4398596"/>
            <a:ext cx="5630237"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1044482" name="Rectangle 2"/>
          <p:cNvSpPr>
            <a:spLocks noGrp="1" noChangeArrowheads="1"/>
          </p:cNvSpPr>
          <p:nvPr>
            <p:ph type="title"/>
          </p:nvPr>
        </p:nvSpPr>
        <p:spPr/>
        <p:txBody>
          <a:bodyPr/>
          <a:lstStyle/>
          <a:p>
            <a:r>
              <a:rPr lang="en-US" smtClean="0"/>
              <a:t>Outline</a:t>
            </a:r>
            <a:endParaRPr lang="en-US"/>
          </a:p>
        </p:txBody>
      </p:sp>
      <p:sp>
        <p:nvSpPr>
          <p:cNvPr id="1044483" name="Rectangle 3"/>
          <p:cNvSpPr>
            <a:spLocks noGrp="1" noChangeArrowheads="1"/>
          </p:cNvSpPr>
          <p:nvPr>
            <p:ph type="body" idx="1"/>
          </p:nvPr>
        </p:nvSpPr>
        <p:spPr>
          <a:xfrm>
            <a:off x="382588" y="1414464"/>
            <a:ext cx="8380412" cy="4733604"/>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p>
          <a:p>
            <a:endParaRPr lang="en-US"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r>
              <a:rPr lang="en-US" smtClean="0"/>
              <a:t>Volume Shadow Copy</a:t>
            </a:r>
            <a:endParaRPr lang="en-US"/>
          </a:p>
        </p:txBody>
      </p:sp>
      <p:sp>
        <p:nvSpPr>
          <p:cNvPr id="44035" name="Rectangle 5"/>
          <p:cNvSpPr>
            <a:spLocks noGrp="1" noChangeArrowheads="1"/>
          </p:cNvSpPr>
          <p:nvPr>
            <p:ph type="body" idx="1"/>
          </p:nvPr>
        </p:nvSpPr>
        <p:spPr>
          <a:xfrm>
            <a:off x="382588" y="1414464"/>
            <a:ext cx="8380412" cy="5343514"/>
          </a:xfrm>
        </p:spPr>
        <p:txBody>
          <a:bodyPr/>
          <a:lstStyle/>
          <a:p>
            <a:r>
              <a:rPr lang="en-US" sz="2400" dirty="0" smtClean="0"/>
              <a:t>Before</a:t>
            </a:r>
          </a:p>
          <a:p>
            <a:pPr lvl="1"/>
            <a:r>
              <a:rPr lang="en-US" sz="2000" dirty="0" smtClean="0"/>
              <a:t>No way to undo file overwrites or accidental deletes</a:t>
            </a:r>
          </a:p>
          <a:p>
            <a:pPr lvl="1"/>
            <a:r>
              <a:rPr lang="en-US" sz="2000" dirty="0" smtClean="0"/>
              <a:t>System Restore only protected against changes to system files that it knew about</a:t>
            </a:r>
          </a:p>
          <a:p>
            <a:r>
              <a:rPr lang="en-US" sz="2400" dirty="0" smtClean="0"/>
              <a:t>Windows Vista uses Volume Shadow Copy for System Restore and Previous Versions</a:t>
            </a:r>
          </a:p>
          <a:p>
            <a:pPr lvl="1"/>
            <a:r>
              <a:rPr lang="en-US" sz="2000" dirty="0" smtClean="0"/>
              <a:t>Creates point-in-time copy-on-write snapshots of live volumes </a:t>
            </a:r>
          </a:p>
          <a:p>
            <a:pPr lvl="1"/>
            <a:r>
              <a:rPr lang="en-US" sz="2000" dirty="0" smtClean="0"/>
              <a:t>Introduced in Windows XP to solve open file and consistent backup problems</a:t>
            </a:r>
          </a:p>
          <a:p>
            <a:pPr lvl="2"/>
            <a:r>
              <a:rPr lang="en-US" sz="1800" dirty="0" smtClean="0"/>
              <a:t>Used by Windows Backup</a:t>
            </a:r>
          </a:p>
          <a:p>
            <a:pPr lvl="2"/>
            <a:r>
              <a:rPr lang="en-US" sz="1800" dirty="0" smtClean="0"/>
              <a:t>Previous Versions tab introduced as Server 2003 Shadow Copies for Shared Folder feature </a:t>
            </a:r>
          </a:p>
          <a:p>
            <a:pPr lvl="1"/>
            <a:r>
              <a:rPr lang="en-US" sz="2000" dirty="0" smtClean="0"/>
              <a:t>Unified data/system protection</a:t>
            </a:r>
          </a:p>
          <a:p>
            <a:pPr lvl="2"/>
            <a:r>
              <a:rPr lang="en-US" sz="1800" dirty="0" smtClean="0"/>
              <a:t>Used by System Restore</a:t>
            </a:r>
            <a:endParaRPr lang="en-US" sz="18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4132" name="Rectangle 4"/>
          <p:cNvSpPr>
            <a:spLocks noGrp="1" noChangeArrowheads="1"/>
          </p:cNvSpPr>
          <p:nvPr>
            <p:ph type="title"/>
          </p:nvPr>
        </p:nvSpPr>
        <p:spPr/>
        <p:txBody>
          <a:bodyPr/>
          <a:lstStyle/>
          <a:p>
            <a:r>
              <a:rPr lang="en-US" dirty="0" smtClean="0"/>
              <a:t>Scope Of Talk</a:t>
            </a:r>
            <a:endParaRPr lang="en-US" dirty="0"/>
          </a:p>
        </p:txBody>
      </p:sp>
      <p:sp>
        <p:nvSpPr>
          <p:cNvPr id="944133" name="Rectangle 5"/>
          <p:cNvSpPr>
            <a:spLocks noGrp="1" noChangeArrowheads="1"/>
          </p:cNvSpPr>
          <p:nvPr>
            <p:ph type="body" idx="1"/>
          </p:nvPr>
        </p:nvSpPr>
        <p:spPr>
          <a:xfrm>
            <a:off x="382588" y="1414464"/>
            <a:ext cx="8380412" cy="5273751"/>
          </a:xfrm>
        </p:spPr>
        <p:txBody>
          <a:bodyPr/>
          <a:lstStyle/>
          <a:p>
            <a:r>
              <a:rPr lang="en-US" sz="2000" dirty="0" smtClean="0"/>
              <a:t>This talk covers enhancements to the Windows Vista kernel and related core components</a:t>
            </a:r>
          </a:p>
          <a:p>
            <a:pPr lvl="1"/>
            <a:r>
              <a:rPr lang="en-US" sz="1800" dirty="0" smtClean="0"/>
              <a:t>Many other significant improvements in other kernel areas not covered </a:t>
            </a:r>
            <a:br>
              <a:rPr lang="en-US" sz="1800" dirty="0" smtClean="0"/>
            </a:br>
            <a:r>
              <a:rPr lang="en-US" sz="1800" dirty="0" smtClean="0"/>
              <a:t>(e.g. Networking, Graphics, Window Manager, Installation, Management, and Monitoring)</a:t>
            </a:r>
          </a:p>
          <a:p>
            <a:r>
              <a:rPr lang="en-US" sz="2000" dirty="0" smtClean="0"/>
              <a:t>Many of the Windows Server codenamed “Longhorn” enhancements I covered this morning were introduced in Windows Vista</a:t>
            </a:r>
          </a:p>
          <a:p>
            <a:pPr lvl="1"/>
            <a:r>
              <a:rPr lang="en-US" sz="1800" dirty="0" smtClean="0"/>
              <a:t>I/O Completion port performance improvements</a:t>
            </a:r>
          </a:p>
          <a:p>
            <a:pPr lvl="1"/>
            <a:r>
              <a:rPr lang="en-US" sz="1800" dirty="0" smtClean="0"/>
              <a:t>Cycle-time scheduler</a:t>
            </a:r>
          </a:p>
          <a:p>
            <a:pPr lvl="1"/>
            <a:r>
              <a:rPr lang="en-US" sz="1800" dirty="0" smtClean="0"/>
              <a:t>32-bit Dynamic Address Space</a:t>
            </a:r>
          </a:p>
          <a:p>
            <a:pPr lvl="1"/>
            <a:r>
              <a:rPr lang="en-US" sz="1800" dirty="0" smtClean="0"/>
              <a:t>Clean service shutdown</a:t>
            </a:r>
          </a:p>
          <a:p>
            <a:pPr lvl="1"/>
            <a:r>
              <a:rPr lang="en-US" sz="1800" dirty="0" smtClean="0"/>
              <a:t>Kernel Transaction Manager</a:t>
            </a:r>
          </a:p>
          <a:p>
            <a:pPr lvl="1"/>
            <a:r>
              <a:rPr lang="en-US" sz="1800" dirty="0" smtClean="0"/>
              <a:t>Process error handling</a:t>
            </a:r>
          </a:p>
          <a:p>
            <a:pPr lvl="1"/>
            <a:r>
              <a:rPr lang="en-US" sz="1800" dirty="0" smtClean="0"/>
              <a:t>ASLR</a:t>
            </a:r>
          </a:p>
          <a:p>
            <a:pPr lvl="1"/>
            <a:r>
              <a:rPr lang="en-US" sz="1800" dirty="0" smtClean="0"/>
              <a:t>Service security improvements</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23290" y="4994488"/>
            <a:ext cx="5630237"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1045506" name="Rectangle 2"/>
          <p:cNvSpPr>
            <a:spLocks noGrp="1" noChangeArrowheads="1"/>
          </p:cNvSpPr>
          <p:nvPr>
            <p:ph type="title"/>
          </p:nvPr>
        </p:nvSpPr>
        <p:spPr/>
        <p:txBody>
          <a:bodyPr/>
          <a:lstStyle/>
          <a:p>
            <a:r>
              <a:rPr lang="en-US" smtClean="0"/>
              <a:t>Outline</a:t>
            </a:r>
            <a:endParaRPr lang="en-US"/>
          </a:p>
        </p:txBody>
      </p:sp>
      <p:sp>
        <p:nvSpPr>
          <p:cNvPr id="1045507" name="Rectangle 3"/>
          <p:cNvSpPr>
            <a:spLocks noGrp="1" noChangeArrowheads="1"/>
          </p:cNvSpPr>
          <p:nvPr>
            <p:ph type="body" idx="1"/>
          </p:nvPr>
        </p:nvSpPr>
        <p:spPr>
          <a:xfrm>
            <a:off x="382588" y="1414464"/>
            <a:ext cx="8380412" cy="4733604"/>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p>
          <a:p>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132" name="Rectangle 4"/>
          <p:cNvSpPr>
            <a:spLocks noGrp="1" noChangeArrowheads="1"/>
          </p:cNvSpPr>
          <p:nvPr>
            <p:ph type="title"/>
          </p:nvPr>
        </p:nvSpPr>
        <p:spPr/>
        <p:txBody>
          <a:bodyPr/>
          <a:lstStyle/>
          <a:p>
            <a:r>
              <a:rPr lang="en-US" dirty="0" err="1" smtClean="0"/>
              <a:t>BitLocker</a:t>
            </a:r>
            <a:r>
              <a:rPr lang="en-US" baseline="30000" dirty="0" smtClean="0"/>
              <a:t>™</a:t>
            </a:r>
            <a:r>
              <a:rPr lang="en-US" dirty="0" smtClean="0"/>
              <a:t> Drive Encryption</a:t>
            </a:r>
            <a:endParaRPr lang="en-US" dirty="0"/>
          </a:p>
        </p:txBody>
      </p:sp>
      <p:sp>
        <p:nvSpPr>
          <p:cNvPr id="1072133" name="Rectangle 5"/>
          <p:cNvSpPr>
            <a:spLocks noGrp="1" noChangeArrowheads="1"/>
          </p:cNvSpPr>
          <p:nvPr>
            <p:ph type="body" idx="1"/>
          </p:nvPr>
        </p:nvSpPr>
        <p:spPr>
          <a:xfrm>
            <a:off x="382588" y="1414464"/>
            <a:ext cx="8380412" cy="4473019"/>
          </a:xfrm>
        </p:spPr>
        <p:txBody>
          <a:bodyPr/>
          <a:lstStyle/>
          <a:p>
            <a:r>
              <a:rPr lang="en-US" sz="2800" dirty="0" smtClean="0"/>
              <a:t>Before, physical access to a system could compromise even domain accounts</a:t>
            </a:r>
          </a:p>
          <a:p>
            <a:pPr lvl="1"/>
            <a:r>
              <a:rPr lang="en-US" sz="2400" dirty="0" smtClean="0"/>
              <a:t>3rd-party utilities allow access to all unencrypted data</a:t>
            </a:r>
          </a:p>
          <a:p>
            <a:pPr lvl="1"/>
            <a:r>
              <a:rPr lang="en-US" sz="2400" dirty="0" smtClean="0"/>
              <a:t>Domain credential verifiers cached in Registry</a:t>
            </a:r>
          </a:p>
          <a:p>
            <a:r>
              <a:rPr lang="en-US" sz="2800" dirty="0" smtClean="0"/>
              <a:t>In Windows Vista, entire OS volume can be encrypted with </a:t>
            </a:r>
            <a:r>
              <a:rPr lang="en-US" sz="2800" dirty="0" err="1" smtClean="0"/>
              <a:t>BitLocker</a:t>
            </a:r>
            <a:endParaRPr lang="en-US" sz="2800" dirty="0" smtClean="0"/>
          </a:p>
          <a:p>
            <a:r>
              <a:rPr lang="en-US" sz="2800" dirty="0" err="1" smtClean="0"/>
              <a:t>BitLocker</a:t>
            </a:r>
            <a:r>
              <a:rPr lang="en-US" sz="2800" dirty="0" smtClean="0"/>
              <a:t> requirements</a:t>
            </a:r>
          </a:p>
          <a:p>
            <a:pPr lvl="1"/>
            <a:r>
              <a:rPr lang="en-US" sz="2400" dirty="0" smtClean="0"/>
              <a:t>Trusted Platform Module (TPM) v1.2 or USB device and USB-capable BIOS</a:t>
            </a:r>
          </a:p>
          <a:p>
            <a:pPr lvl="1"/>
            <a:r>
              <a:rPr lang="en-US" sz="2400" dirty="0" smtClean="0"/>
              <a:t>1.5 GB unencrypted system volume</a:t>
            </a:r>
            <a:endParaRPr lang="en-US" sz="2400" dirty="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4572000" y="1641296"/>
            <a:ext cx="4571999" cy="5216704"/>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1073163" name="Rectangle 11"/>
          <p:cNvSpPr>
            <a:spLocks noGrp="1" noChangeArrowheads="1"/>
          </p:cNvSpPr>
          <p:nvPr>
            <p:ph type="title"/>
          </p:nvPr>
        </p:nvSpPr>
        <p:spPr/>
        <p:txBody>
          <a:bodyPr/>
          <a:lstStyle/>
          <a:p>
            <a:r>
              <a:rPr lang="en-US" smtClean="0"/>
              <a:t>BitLocker™ Architecture</a:t>
            </a:r>
            <a:endParaRPr lang="en-US"/>
          </a:p>
        </p:txBody>
      </p:sp>
      <p:sp>
        <p:nvSpPr>
          <p:cNvPr id="1073164" name="Rectangle 12"/>
          <p:cNvSpPr>
            <a:spLocks noGrp="1" noChangeArrowheads="1"/>
          </p:cNvSpPr>
          <p:nvPr>
            <p:ph type="body" idx="1"/>
          </p:nvPr>
        </p:nvSpPr>
        <p:spPr>
          <a:xfrm>
            <a:off x="382588" y="1414464"/>
            <a:ext cx="4189412" cy="4658711"/>
          </a:xfrm>
        </p:spPr>
        <p:txBody>
          <a:bodyPr/>
          <a:lstStyle/>
          <a:p>
            <a:r>
              <a:rPr lang="en-US" sz="2400" dirty="0" smtClean="0"/>
              <a:t>Several supported modes for storing decryption key</a:t>
            </a:r>
          </a:p>
          <a:p>
            <a:pPr lvl="1"/>
            <a:r>
              <a:rPr lang="en-US" sz="2000" dirty="0" smtClean="0"/>
              <a:t>TPM locked with signature</a:t>
            </a:r>
            <a:br>
              <a:rPr lang="en-US" sz="2000" dirty="0" smtClean="0"/>
            </a:br>
            <a:r>
              <a:rPr lang="en-US" sz="2000" dirty="0" smtClean="0"/>
              <a:t>of boot files </a:t>
            </a:r>
          </a:p>
          <a:p>
            <a:pPr lvl="2"/>
            <a:r>
              <a:rPr lang="en-US" sz="1800" dirty="0" smtClean="0"/>
              <a:t>And optionally </a:t>
            </a:r>
            <a:br>
              <a:rPr lang="en-US" sz="1800" dirty="0" smtClean="0"/>
            </a:br>
            <a:r>
              <a:rPr lang="en-US" sz="1800" dirty="0" smtClean="0"/>
              <a:t>user-specified PIN</a:t>
            </a:r>
          </a:p>
          <a:p>
            <a:pPr lvl="2"/>
            <a:r>
              <a:rPr lang="en-US" sz="1800" dirty="0" smtClean="0"/>
              <a:t>And optionally key on USB</a:t>
            </a:r>
          </a:p>
          <a:p>
            <a:pPr lvl="1"/>
            <a:r>
              <a:rPr lang="en-US" sz="2000" dirty="0" smtClean="0"/>
              <a:t>On external USB flash device</a:t>
            </a:r>
          </a:p>
          <a:p>
            <a:r>
              <a:rPr lang="en-US" sz="2400" dirty="0" smtClean="0"/>
              <a:t>Components</a:t>
            </a:r>
          </a:p>
          <a:p>
            <a:pPr lvl="1"/>
            <a:r>
              <a:rPr lang="en-US" sz="2000" dirty="0" smtClean="0"/>
              <a:t>Tpm.sys for accessing TPM</a:t>
            </a:r>
          </a:p>
          <a:p>
            <a:pPr lvl="1"/>
            <a:r>
              <a:rPr lang="en-US" sz="2000" dirty="0" smtClean="0"/>
              <a:t>Fvevol.sys filter driver </a:t>
            </a:r>
            <a:br>
              <a:rPr lang="en-US" sz="2000" dirty="0" smtClean="0"/>
            </a:br>
            <a:r>
              <a:rPr lang="en-US" sz="2000" dirty="0" smtClean="0"/>
              <a:t>transparently encrypts/decrypts</a:t>
            </a:r>
            <a:endParaRPr lang="en-US" sz="2000" dirty="0"/>
          </a:p>
        </p:txBody>
      </p:sp>
      <p:sp>
        <p:nvSpPr>
          <p:cNvPr id="1073156" name="Rectangle 4"/>
          <p:cNvSpPr>
            <a:spLocks noChangeArrowheads="1"/>
          </p:cNvSpPr>
          <p:nvPr/>
        </p:nvSpPr>
        <p:spPr bwMode="auto">
          <a:xfrm>
            <a:off x="5952654" y="2661267"/>
            <a:ext cx="2454275" cy="698500"/>
          </a:xfrm>
          <a:prstGeom prst="rect">
            <a:avLst/>
          </a:prstGeom>
          <a:ln>
            <a:headEnd type="none" w="med" len="med"/>
            <a:tailEnd type="none" w="med" len="med"/>
          </a:ln>
          <a:effectLst>
            <a:glow rad="63500">
              <a:schemeClr val="accent2">
                <a:satMod val="175000"/>
                <a:alpha val="4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bg2"/>
                </a:solidFill>
                <a:effectLst>
                  <a:outerShdw blurRad="38100" dist="38100" dir="2700000" algn="tl">
                    <a:srgbClr val="000000">
                      <a:alpha val="43137"/>
                    </a:srgbClr>
                  </a:outerShdw>
                </a:effectLst>
              </a:rPr>
              <a:t>File System Driver</a:t>
            </a:r>
          </a:p>
        </p:txBody>
      </p:sp>
      <p:sp>
        <p:nvSpPr>
          <p:cNvPr id="1073157" name="Rectangle 5"/>
          <p:cNvSpPr>
            <a:spLocks noChangeArrowheads="1"/>
          </p:cNvSpPr>
          <p:nvPr/>
        </p:nvSpPr>
        <p:spPr bwMode="auto">
          <a:xfrm>
            <a:off x="5952654" y="3561380"/>
            <a:ext cx="2454275" cy="546100"/>
          </a:xfrm>
          <a:prstGeom prst="rect">
            <a:avLst/>
          </a:prstGeom>
          <a:ln>
            <a:headEnd type="none" w="med" len="med"/>
            <a:tailEnd type="none" w="med" len="med"/>
          </a:ln>
          <a:effectLst>
            <a:glow rad="63500">
              <a:schemeClr val="accent2">
                <a:satMod val="175000"/>
                <a:alpha val="4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bg2"/>
                </a:solidFill>
                <a:effectLst>
                  <a:outerShdw blurRad="38100" dist="38100" dir="2700000" algn="tl">
                    <a:srgbClr val="000000">
                      <a:alpha val="43137"/>
                    </a:srgbClr>
                  </a:outerShdw>
                </a:effectLst>
              </a:rPr>
              <a:t>Fvevol.sys</a:t>
            </a:r>
          </a:p>
        </p:txBody>
      </p:sp>
      <p:sp>
        <p:nvSpPr>
          <p:cNvPr id="1073158" name="Rectangle 6"/>
          <p:cNvSpPr>
            <a:spLocks noChangeArrowheads="1"/>
          </p:cNvSpPr>
          <p:nvPr/>
        </p:nvSpPr>
        <p:spPr bwMode="auto">
          <a:xfrm>
            <a:off x="5952654" y="4329730"/>
            <a:ext cx="2454275" cy="546100"/>
          </a:xfrm>
          <a:prstGeom prst="rect">
            <a:avLst/>
          </a:prstGeom>
          <a:ln>
            <a:headEnd type="none" w="med" len="med"/>
            <a:tailEnd type="none" w="med" len="med"/>
          </a:ln>
          <a:effectLst>
            <a:glow rad="63500">
              <a:schemeClr val="accent2">
                <a:satMod val="175000"/>
                <a:alpha val="4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effectLst>
                  <a:outerShdw blurRad="38100" dist="38100" dir="2700000" algn="tl">
                    <a:srgbClr val="000000">
                      <a:alpha val="43137"/>
                    </a:srgbClr>
                  </a:outerShdw>
                </a:effectLst>
              </a:rPr>
              <a:t>Volume Manager</a:t>
            </a:r>
          </a:p>
        </p:txBody>
      </p:sp>
      <p:sp>
        <p:nvSpPr>
          <p:cNvPr id="63499" name="AutoShape 7"/>
          <p:cNvSpPr>
            <a:spLocks noChangeArrowheads="1"/>
          </p:cNvSpPr>
          <p:nvPr/>
        </p:nvSpPr>
        <p:spPr bwMode="auto">
          <a:xfrm>
            <a:off x="6718623" y="5070050"/>
            <a:ext cx="922337" cy="774700"/>
          </a:xfrm>
          <a:prstGeom prst="can">
            <a:avLst>
              <a:gd name="adj" fmla="val 25000"/>
            </a:avLst>
          </a:prstGeom>
          <a:ln>
            <a:headEnd type="none" w="med" len="med"/>
            <a:tailEnd type="none" w="med" len="med"/>
          </a:ln>
          <a:effectLst>
            <a:glow rad="70000">
              <a:schemeClr val="accent4">
                <a:tint val="30000"/>
                <a:shade val="95000"/>
                <a:satMod val="300000"/>
                <a:alpha val="50000"/>
              </a:schemeClr>
            </a:glow>
            <a:outerShdw blurRad="635000" sx="102000" sy="102000" algn="ctr" rotWithShape="0">
              <a:prstClr val="black">
                <a:alpha val="71000"/>
              </a:prstClr>
            </a:outerShdw>
          </a:effectLst>
        </p:spPr>
        <p:style>
          <a:lnRef idx="1">
            <a:schemeClr val="accent4"/>
          </a:lnRef>
          <a:fillRef idx="3">
            <a:schemeClr val="accent4"/>
          </a:fillRef>
          <a:effectRef idx="2">
            <a:schemeClr val="accent4"/>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dirty="0">
              <a:solidFill>
                <a:srgbClr val="FFFFFF"/>
              </a:solidFill>
              <a:effectLst>
                <a:outerShdw blurRad="38100" dist="38100" dir="2700000" algn="tl">
                  <a:srgbClr val="000000">
                    <a:alpha val="43137"/>
                  </a:srgbClr>
                </a:outerShdw>
              </a:effectLst>
            </a:endParaRPr>
          </a:p>
        </p:txBody>
      </p:sp>
      <p:sp>
        <p:nvSpPr>
          <p:cNvPr id="1073160" name="Rectangle 8"/>
          <p:cNvSpPr>
            <a:spLocks noChangeArrowheads="1"/>
          </p:cNvSpPr>
          <p:nvPr/>
        </p:nvSpPr>
        <p:spPr bwMode="auto">
          <a:xfrm>
            <a:off x="5952654" y="1403967"/>
            <a:ext cx="2454275" cy="698500"/>
          </a:xfrm>
          <a:prstGeom prst="rect">
            <a:avLst/>
          </a:prstGeom>
          <a:ln>
            <a:headEnd type="none" w="med" len="med"/>
            <a:tailEnd type="none" w="med" len="med"/>
          </a:ln>
          <a:effectLst>
            <a:glow rad="63500">
              <a:schemeClr val="accent2">
                <a:satMod val="175000"/>
                <a:alpha val="4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bg2"/>
                </a:solidFill>
                <a:effectLst>
                  <a:outerShdw blurRad="38100" dist="38100" dir="2700000" algn="tl">
                    <a:srgbClr val="000000">
                      <a:alpha val="43137"/>
                    </a:srgbClr>
                  </a:outerShdw>
                </a:effectLst>
              </a:rPr>
              <a:t>Application</a:t>
            </a:r>
          </a:p>
        </p:txBody>
      </p:sp>
      <p:sp>
        <p:nvSpPr>
          <p:cNvPr id="63501" name="Line 9"/>
          <p:cNvSpPr>
            <a:spLocks noChangeShapeType="1"/>
          </p:cNvSpPr>
          <p:nvPr/>
        </p:nvSpPr>
        <p:spPr bwMode="auto">
          <a:xfrm>
            <a:off x="4692179" y="2348530"/>
            <a:ext cx="3957638" cy="0"/>
          </a:xfrm>
          <a:prstGeom prst="line">
            <a:avLst/>
          </a:prstGeom>
          <a:noFill/>
          <a:ln w="25400">
            <a:solidFill>
              <a:srgbClr val="FFFF00"/>
            </a:solidFill>
            <a:round/>
            <a:headEnd/>
            <a:tailEnd/>
          </a:ln>
          <a:effectLst>
            <a:glow rad="101600">
              <a:schemeClr val="accent3">
                <a:satMod val="175000"/>
                <a:alpha val="40000"/>
              </a:schemeClr>
            </a:glow>
          </a:effectLst>
        </p:spPr>
        <p:txBody>
          <a:bodyPr wrap="none"/>
          <a:lstStyle/>
          <a:p>
            <a:endParaRPr lang="en-US"/>
          </a:p>
        </p:txBody>
      </p:sp>
      <p:sp>
        <p:nvSpPr>
          <p:cNvPr id="63502" name="Text Box 10"/>
          <p:cNvSpPr txBox="1">
            <a:spLocks noChangeArrowheads="1"/>
          </p:cNvSpPr>
          <p:nvPr/>
        </p:nvSpPr>
        <p:spPr bwMode="auto">
          <a:xfrm>
            <a:off x="4623917" y="2054460"/>
            <a:ext cx="1474827" cy="618631"/>
          </a:xfrm>
          <a:prstGeom prst="rect">
            <a:avLst/>
          </a:prstGeom>
          <a:noFill/>
          <a:ln w="3175" algn="ctr">
            <a:noFill/>
            <a:miter lim="800000"/>
            <a:headEnd/>
            <a:tailEnd/>
          </a:ln>
        </p:spPr>
        <p:txBody>
          <a:bodyPr wrap="none">
            <a:spAutoFit/>
          </a:bodyPr>
          <a:lstStyle/>
          <a:p>
            <a:r>
              <a:rPr lang="en-US" sz="1800" dirty="0">
                <a:solidFill>
                  <a:schemeClr val="accent1"/>
                </a:solidFill>
                <a:effectLst>
                  <a:outerShdw blurRad="38100" dist="38100" dir="2700000" algn="tl">
                    <a:srgbClr val="000000">
                      <a:alpha val="43137"/>
                    </a:srgbClr>
                  </a:outerShdw>
                </a:effectLst>
              </a:rPr>
              <a:t>User Mode</a:t>
            </a:r>
          </a:p>
          <a:p>
            <a:r>
              <a:rPr lang="en-US" sz="1800" dirty="0">
                <a:solidFill>
                  <a:schemeClr val="accent1"/>
                </a:solidFill>
                <a:effectLst>
                  <a:outerShdw blurRad="38100" dist="38100" dir="2700000" algn="tl">
                    <a:srgbClr val="000000">
                      <a:alpha val="43137"/>
                    </a:srgbClr>
                  </a:outerShdw>
                </a:effectLst>
              </a:rPr>
              <a:t>Kernel Mode</a:t>
            </a: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7812" name="Rectangle 4"/>
          <p:cNvSpPr>
            <a:spLocks noGrp="1" noChangeArrowheads="1"/>
          </p:cNvSpPr>
          <p:nvPr>
            <p:ph type="title"/>
          </p:nvPr>
        </p:nvSpPr>
        <p:spPr/>
        <p:txBody>
          <a:bodyPr/>
          <a:lstStyle/>
          <a:p>
            <a:r>
              <a:rPr lang="en-US" smtClean="0"/>
              <a:t>Code Integrity Verification</a:t>
            </a:r>
            <a:endParaRPr lang="en-US"/>
          </a:p>
        </p:txBody>
      </p:sp>
      <p:sp>
        <p:nvSpPr>
          <p:cNvPr id="49155" name="Rectangle 5"/>
          <p:cNvSpPr>
            <a:spLocks noGrp="1" noChangeArrowheads="1"/>
          </p:cNvSpPr>
          <p:nvPr>
            <p:ph type="body" idx="1"/>
          </p:nvPr>
        </p:nvSpPr>
        <p:spPr>
          <a:xfrm>
            <a:off x="382588" y="1414464"/>
            <a:ext cx="8380412" cy="5172698"/>
          </a:xfrm>
        </p:spPr>
        <p:txBody>
          <a:bodyPr/>
          <a:lstStyle/>
          <a:p>
            <a:r>
              <a:rPr lang="en-US" sz="2800" dirty="0" smtClean="0"/>
              <a:t>The OS loader and kernel performs code signature checks</a:t>
            </a:r>
          </a:p>
          <a:p>
            <a:r>
              <a:rPr lang="en-US" sz="2800" dirty="0" smtClean="0"/>
              <a:t>On 64-bit x64 platforms</a:t>
            </a:r>
          </a:p>
          <a:p>
            <a:pPr lvl="1"/>
            <a:r>
              <a:rPr lang="en-US" sz="2400" dirty="0" smtClean="0"/>
              <a:t>All kernel mode code must be signed in order to load</a:t>
            </a:r>
          </a:p>
          <a:p>
            <a:pPr lvl="1"/>
            <a:r>
              <a:rPr lang="en-US" sz="2400" dirty="0" smtClean="0"/>
              <a:t>Identity of all kernel mode binaries is verified</a:t>
            </a:r>
          </a:p>
          <a:p>
            <a:pPr lvl="1"/>
            <a:r>
              <a:rPr lang="en-US" sz="2400" dirty="0" smtClean="0"/>
              <a:t>System audit events for integrity check failures</a:t>
            </a:r>
          </a:p>
          <a:p>
            <a:r>
              <a:rPr lang="en-US" sz="2800" dirty="0" smtClean="0"/>
              <a:t>On 32-bit platforms</a:t>
            </a:r>
          </a:p>
          <a:p>
            <a:pPr lvl="1"/>
            <a:r>
              <a:rPr lang="en-US" sz="2400" dirty="0" smtClean="0"/>
              <a:t>Load-time checks done on all kernel mode binaries, unsigned code allowed to load </a:t>
            </a:r>
          </a:p>
          <a:p>
            <a:pPr lvl="2"/>
            <a:r>
              <a:rPr lang="en-US" sz="2000" dirty="0" smtClean="0"/>
              <a:t>But to play protected hi-def content, all loaded kernel mode drivers must be signed</a:t>
            </a:r>
          </a:p>
          <a:p>
            <a:pPr lvl="2"/>
            <a:r>
              <a:rPr lang="en-US" sz="2000" dirty="0" smtClean="0"/>
              <a:t>Event log logging of driver loads</a:t>
            </a:r>
            <a:endParaRPr lang="en-US" sz="2000"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6788" name="Rectangle 4"/>
          <p:cNvSpPr>
            <a:spLocks noGrp="1" noChangeArrowheads="1"/>
          </p:cNvSpPr>
          <p:nvPr>
            <p:ph type="title"/>
          </p:nvPr>
        </p:nvSpPr>
        <p:spPr/>
        <p:txBody>
          <a:bodyPr/>
          <a:lstStyle/>
          <a:p>
            <a:r>
              <a:rPr lang="en-US" smtClean="0"/>
              <a:t>Protected Processes</a:t>
            </a:r>
            <a:endParaRPr lang="en-US"/>
          </a:p>
        </p:txBody>
      </p:sp>
      <p:sp>
        <p:nvSpPr>
          <p:cNvPr id="886789" name="Rectangle 5"/>
          <p:cNvSpPr>
            <a:spLocks noGrp="1" noChangeArrowheads="1"/>
          </p:cNvSpPr>
          <p:nvPr>
            <p:ph type="body" idx="1"/>
          </p:nvPr>
        </p:nvSpPr>
        <p:spPr>
          <a:xfrm>
            <a:off x="382588" y="1414464"/>
            <a:ext cx="8380412" cy="5142433"/>
          </a:xfrm>
        </p:spPr>
        <p:txBody>
          <a:bodyPr/>
          <a:lstStyle/>
          <a:p>
            <a:r>
              <a:rPr lang="en-US" sz="2800" smtClean="0"/>
              <a:t>Protected Processes prevent unauthorized access to media content </a:t>
            </a:r>
          </a:p>
          <a:p>
            <a:r>
              <a:rPr lang="en-US" sz="2800" smtClean="0"/>
              <a:t>Can only be created through new Protected Media Path APIs (part of Media Foundation)</a:t>
            </a:r>
          </a:p>
          <a:p>
            <a:pPr lvl="1"/>
            <a:r>
              <a:rPr lang="en-US" sz="2400" smtClean="0"/>
              <a:t>Used to enforce a secure path to output devices</a:t>
            </a:r>
          </a:p>
          <a:p>
            <a:pPr lvl="1"/>
            <a:r>
              <a:rPr lang="en-US" sz="2400" smtClean="0"/>
              <a:t>Only signed images can be mapped into a secure process</a:t>
            </a:r>
          </a:p>
          <a:p>
            <a:pPr lvl="2"/>
            <a:r>
              <a:rPr lang="en-US" sz="2000" smtClean="0"/>
              <a:t>Images must be signed by Microsoft</a:t>
            </a:r>
          </a:p>
          <a:p>
            <a:pPr lvl="2"/>
            <a:r>
              <a:rPr lang="en-US" sz="2000" smtClean="0"/>
              <a:t>3rd Party codecs loaded into a Protected Process must be signed with Windows Media DRM certificate</a:t>
            </a:r>
          </a:p>
          <a:p>
            <a:pPr lvl="1"/>
            <a:r>
              <a:rPr lang="en-US" sz="2400" smtClean="0"/>
              <a:t>Can query integrity of kernel-mode</a:t>
            </a:r>
          </a:p>
          <a:p>
            <a:r>
              <a:rPr lang="en-US" sz="2800" smtClean="0"/>
              <a:t>Standard processes have limited access to protected processes (even with SeDebugPrivilege)</a:t>
            </a:r>
            <a:endParaRPr lang="en-US" sz="2800" dirty="0"/>
          </a:p>
        </p:txBody>
      </p:sp>
    </p:spTree>
  </p:cSld>
  <p:clrMapOvr>
    <a:masterClrMapping/>
  </p:clrMapOvr>
  <p:transition advTm="9000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8356" name="Rectangle 4"/>
          <p:cNvSpPr>
            <a:spLocks noGrp="1" noChangeArrowheads="1"/>
          </p:cNvSpPr>
          <p:nvPr>
            <p:ph type="title"/>
          </p:nvPr>
        </p:nvSpPr>
        <p:spPr/>
        <p:txBody>
          <a:bodyPr/>
          <a:lstStyle/>
          <a:p>
            <a:r>
              <a:rPr lang="en-US" smtClean="0"/>
              <a:t>User Account Control (UAC)</a:t>
            </a:r>
            <a:endParaRPr lang="en-US"/>
          </a:p>
        </p:txBody>
      </p:sp>
      <p:sp>
        <p:nvSpPr>
          <p:cNvPr id="868357" name="Rectangle 5"/>
          <p:cNvSpPr>
            <a:spLocks noGrp="1" noChangeArrowheads="1"/>
          </p:cNvSpPr>
          <p:nvPr>
            <p:ph type="body" idx="1"/>
          </p:nvPr>
        </p:nvSpPr>
        <p:spPr>
          <a:xfrm>
            <a:off x="382588" y="1414464"/>
            <a:ext cx="8380412" cy="4785413"/>
          </a:xfrm>
        </p:spPr>
        <p:txBody>
          <a:bodyPr/>
          <a:lstStyle/>
          <a:p>
            <a:r>
              <a:rPr lang="en-US" sz="2400" dirty="0" smtClean="0"/>
              <a:t>Goal </a:t>
            </a:r>
          </a:p>
          <a:p>
            <a:pPr lvl="1"/>
            <a:r>
              <a:rPr lang="en-US" sz="2000" dirty="0" smtClean="0"/>
              <a:t>Have users run as standard user</a:t>
            </a:r>
          </a:p>
          <a:p>
            <a:r>
              <a:rPr lang="en-US" sz="2400" dirty="0" smtClean="0"/>
              <a:t>Problem </a:t>
            </a:r>
          </a:p>
          <a:p>
            <a:pPr lvl="1"/>
            <a:r>
              <a:rPr lang="en-US" sz="2000" dirty="0" smtClean="0"/>
              <a:t>Users run as administrators</a:t>
            </a:r>
          </a:p>
          <a:p>
            <a:pPr lvl="1"/>
            <a:r>
              <a:rPr lang="en-US" sz="2000" dirty="0" smtClean="0"/>
              <a:t>Some applications only run as administrator</a:t>
            </a:r>
          </a:p>
          <a:p>
            <a:r>
              <a:rPr lang="en-US" sz="2400" dirty="0" smtClean="0"/>
              <a:t>Solution </a:t>
            </a:r>
          </a:p>
          <a:p>
            <a:pPr lvl="1"/>
            <a:r>
              <a:rPr lang="en-US" sz="2000" dirty="0" smtClean="0"/>
              <a:t>Make previously admin operations non-admin e.g. setting the </a:t>
            </a:r>
            <a:br>
              <a:rPr lang="en-US" sz="2000" dirty="0" smtClean="0"/>
            </a:br>
            <a:r>
              <a:rPr lang="en-US" sz="2000" dirty="0" smtClean="0"/>
              <a:t>time zone</a:t>
            </a:r>
          </a:p>
          <a:p>
            <a:pPr lvl="1"/>
            <a:r>
              <a:rPr lang="en-US" sz="2000" dirty="0" smtClean="0"/>
              <a:t>Badly-behaved non-admin apps get private virtualized views of portions of the file system and Registry</a:t>
            </a:r>
          </a:p>
          <a:p>
            <a:pPr lvl="1"/>
            <a:r>
              <a:rPr lang="en-US" sz="2000" dirty="0" smtClean="0"/>
              <a:t>Administrators run as normal users</a:t>
            </a:r>
          </a:p>
          <a:p>
            <a:pPr lvl="1"/>
            <a:r>
              <a:rPr lang="en-US" sz="2000" dirty="0" smtClean="0"/>
              <a:t>Convenient to access administrative rights</a:t>
            </a:r>
            <a:endParaRPr lang="en-US" sz="2000" dirty="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8" name="Rectangle 4"/>
          <p:cNvSpPr>
            <a:spLocks noGrp="1" noChangeArrowheads="1"/>
          </p:cNvSpPr>
          <p:nvPr>
            <p:ph type="title"/>
          </p:nvPr>
        </p:nvSpPr>
        <p:spPr/>
        <p:txBody>
          <a:bodyPr/>
          <a:lstStyle/>
          <a:p>
            <a:r>
              <a:rPr lang="en-US" smtClean="0"/>
              <a:t>UAC Virtualization</a:t>
            </a:r>
            <a:endParaRPr lang="en-US"/>
          </a:p>
        </p:txBody>
      </p:sp>
      <p:sp>
        <p:nvSpPr>
          <p:cNvPr id="876549" name="Rectangle 5"/>
          <p:cNvSpPr>
            <a:spLocks noGrp="1" noChangeArrowheads="1"/>
          </p:cNvSpPr>
          <p:nvPr>
            <p:ph type="body" idx="1"/>
          </p:nvPr>
        </p:nvSpPr>
        <p:spPr>
          <a:xfrm>
            <a:off x="382588" y="1414464"/>
            <a:ext cx="8380412" cy="5054717"/>
          </a:xfrm>
        </p:spPr>
        <p:txBody>
          <a:bodyPr/>
          <a:lstStyle/>
          <a:p>
            <a:r>
              <a:rPr lang="en-US" sz="2400" dirty="0" smtClean="0"/>
              <a:t>Images that don’t opt out (in their manifest) are virtualized</a:t>
            </a:r>
          </a:p>
          <a:p>
            <a:r>
              <a:rPr lang="en-US" sz="2400" dirty="0" smtClean="0"/>
              <a:t>Virtualization implemented in the kernel</a:t>
            </a:r>
          </a:p>
          <a:p>
            <a:pPr lvl="1"/>
            <a:r>
              <a:rPr lang="en-US" sz="2000" dirty="0" smtClean="0"/>
              <a:t>File system:  File system filter driver (luafv.sys)</a:t>
            </a:r>
          </a:p>
          <a:p>
            <a:pPr lvl="1"/>
            <a:r>
              <a:rPr lang="en-US" sz="2000" dirty="0" smtClean="0"/>
              <a:t>Registry:  Built-in</a:t>
            </a:r>
          </a:p>
          <a:p>
            <a:r>
              <a:rPr lang="en-US" sz="2400" dirty="0" smtClean="0"/>
              <a:t>Redirected file system locations</a:t>
            </a:r>
          </a:p>
          <a:p>
            <a:pPr lvl="1"/>
            <a:r>
              <a:rPr lang="en-US" sz="2000" dirty="0" smtClean="0"/>
              <a:t>\Program Files, \Windows, \Windows\System32 </a:t>
            </a:r>
          </a:p>
          <a:p>
            <a:pPr lvl="1"/>
            <a:r>
              <a:rPr lang="en-US" sz="2000" dirty="0" smtClean="0"/>
              <a:t>Exceptions </a:t>
            </a:r>
          </a:p>
          <a:p>
            <a:pPr lvl="2"/>
            <a:r>
              <a:rPr lang="en-US" sz="1800" dirty="0" smtClean="0"/>
              <a:t>System Write Protected </a:t>
            </a:r>
            <a:r>
              <a:rPr lang="en-US" sz="1800" dirty="0" err="1" smtClean="0"/>
              <a:t>Exe’s</a:t>
            </a:r>
            <a:r>
              <a:rPr lang="en-US" sz="1800" dirty="0" smtClean="0"/>
              <a:t> and DLLs</a:t>
            </a:r>
          </a:p>
          <a:p>
            <a:pPr lvl="2"/>
            <a:r>
              <a:rPr lang="en-US" sz="1800" dirty="0" smtClean="0"/>
              <a:t>Files that have executable extensions (.exe, .bat, .</a:t>
            </a:r>
            <a:r>
              <a:rPr lang="en-US" sz="1800" dirty="0" err="1" smtClean="0"/>
              <a:t>vbs</a:t>
            </a:r>
            <a:r>
              <a:rPr lang="en-US" sz="1800" dirty="0" smtClean="0"/>
              <a:t>, .</a:t>
            </a:r>
            <a:r>
              <a:rPr lang="en-US" sz="1800" dirty="0" err="1" smtClean="0"/>
              <a:t>scr</a:t>
            </a:r>
            <a:r>
              <a:rPr lang="en-US" sz="1800" dirty="0" smtClean="0"/>
              <a:t>, etc)</a:t>
            </a:r>
          </a:p>
          <a:p>
            <a:r>
              <a:rPr lang="en-US" sz="2400" dirty="0" smtClean="0"/>
              <a:t>Redirected Registry locations</a:t>
            </a:r>
          </a:p>
          <a:p>
            <a:pPr lvl="1"/>
            <a:r>
              <a:rPr lang="en-US" sz="2000" dirty="0" smtClean="0"/>
              <a:t>HKLM\Software</a:t>
            </a:r>
          </a:p>
          <a:p>
            <a:pPr lvl="1"/>
            <a:r>
              <a:rPr lang="en-US" sz="2000" dirty="0" smtClean="0"/>
              <a:t>Exceptions:  Many </a:t>
            </a:r>
            <a:r>
              <a:rPr lang="en-US" sz="2000" dirty="0" err="1" smtClean="0"/>
              <a:t>subkeys</a:t>
            </a:r>
            <a:r>
              <a:rPr lang="en-US" sz="2000" dirty="0" smtClean="0"/>
              <a:t> under Microsoft</a:t>
            </a:r>
            <a:endParaRPr lang="en-US" sz="2000"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2" name="Rectangle 4"/>
          <p:cNvSpPr>
            <a:spLocks noGrp="1" noChangeArrowheads="1"/>
          </p:cNvSpPr>
          <p:nvPr>
            <p:ph type="title"/>
          </p:nvPr>
        </p:nvSpPr>
        <p:spPr/>
        <p:txBody>
          <a:bodyPr/>
          <a:lstStyle/>
          <a:p>
            <a:r>
              <a:rPr lang="en-US" smtClean="0"/>
              <a:t>UAC Virtualization</a:t>
            </a:r>
            <a:endParaRPr lang="en-US"/>
          </a:p>
        </p:txBody>
      </p:sp>
      <p:sp>
        <p:nvSpPr>
          <p:cNvPr id="877573" name="Rectangle 5"/>
          <p:cNvSpPr>
            <a:spLocks noGrp="1" noChangeArrowheads="1"/>
          </p:cNvSpPr>
          <p:nvPr>
            <p:ph type="body" idx="1"/>
          </p:nvPr>
        </p:nvSpPr>
        <p:spPr>
          <a:xfrm>
            <a:off x="382588" y="1414464"/>
            <a:ext cx="8380412" cy="3510705"/>
          </a:xfrm>
        </p:spPr>
        <p:txBody>
          <a:bodyPr/>
          <a:lstStyle/>
          <a:p>
            <a:r>
              <a:rPr lang="en-US" dirty="0" smtClean="0"/>
              <a:t>Writes:  Redirect to per-user area</a:t>
            </a:r>
          </a:p>
          <a:p>
            <a:pPr lvl="1"/>
            <a:r>
              <a:rPr lang="en-US" dirty="0" smtClean="0"/>
              <a:t>\Users\&lt;Username&gt;\</a:t>
            </a:r>
            <a:r>
              <a:rPr lang="en-US" dirty="0" err="1" smtClean="0"/>
              <a:t>AppData</a:t>
            </a:r>
            <a:r>
              <a:rPr lang="en-US" dirty="0" smtClean="0"/>
              <a:t>\Local\</a:t>
            </a:r>
            <a:br>
              <a:rPr lang="en-US" dirty="0" smtClean="0"/>
            </a:br>
            <a:r>
              <a:rPr lang="en-US" dirty="0" smtClean="0"/>
              <a:t>Virtual Store</a:t>
            </a:r>
          </a:p>
          <a:p>
            <a:pPr lvl="1"/>
            <a:r>
              <a:rPr lang="en-US" dirty="0" smtClean="0"/>
              <a:t>HKCU\Software\Classes\</a:t>
            </a:r>
            <a:r>
              <a:rPr lang="en-US" dirty="0" err="1" smtClean="0"/>
              <a:t>VirtualStore</a:t>
            </a:r>
            <a:endParaRPr lang="en-US" dirty="0" smtClean="0"/>
          </a:p>
          <a:p>
            <a:r>
              <a:rPr lang="en-US" dirty="0" smtClean="0"/>
              <a:t>Reads: unless an exception applies per-user area is attempted first and then global location</a:t>
            </a:r>
            <a:endParaRPr lang="en-US"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9381" name="Rectangle 5"/>
          <p:cNvSpPr>
            <a:spLocks noGrp="1" noChangeArrowheads="1"/>
          </p:cNvSpPr>
          <p:nvPr>
            <p:ph type="title"/>
          </p:nvPr>
        </p:nvSpPr>
        <p:spPr/>
        <p:txBody>
          <a:bodyPr/>
          <a:lstStyle/>
          <a:p>
            <a:r>
              <a:rPr lang="en-US" smtClean="0"/>
              <a:t>UAC Elevation</a:t>
            </a:r>
            <a:endParaRPr lang="en-US"/>
          </a:p>
        </p:txBody>
      </p:sp>
      <p:sp>
        <p:nvSpPr>
          <p:cNvPr id="869382" name="Rectangle 6"/>
          <p:cNvSpPr>
            <a:spLocks noGrp="1" noChangeArrowheads="1"/>
          </p:cNvSpPr>
          <p:nvPr>
            <p:ph type="body" idx="1"/>
          </p:nvPr>
        </p:nvSpPr>
        <p:spPr>
          <a:xfrm>
            <a:off x="382588" y="1414464"/>
            <a:ext cx="8380412" cy="5279907"/>
          </a:xfrm>
        </p:spPr>
        <p:txBody>
          <a:bodyPr/>
          <a:lstStyle/>
          <a:p>
            <a:r>
              <a:rPr lang="en-US" dirty="0" smtClean="0"/>
              <a:t>An executable can be marked for elevation in four ways</a:t>
            </a:r>
          </a:p>
          <a:p>
            <a:pPr lvl="1"/>
            <a:r>
              <a:rPr lang="en-US" dirty="0" smtClean="0"/>
              <a:t>In its manifest file</a:t>
            </a:r>
          </a:p>
          <a:p>
            <a:pPr lvl="1"/>
            <a:r>
              <a:rPr lang="en-US" dirty="0" smtClean="0"/>
              <a:t>In the system’s application compatibility </a:t>
            </a:r>
            <a:br>
              <a:rPr lang="en-US" dirty="0" smtClean="0"/>
            </a:br>
            <a:r>
              <a:rPr lang="en-US" dirty="0" smtClean="0"/>
              <a:t>data-base</a:t>
            </a:r>
          </a:p>
          <a:p>
            <a:pPr lvl="1"/>
            <a:r>
              <a:rPr lang="en-US" dirty="0" smtClean="0"/>
              <a:t>Heuristic installer detection</a:t>
            </a:r>
          </a:p>
          <a:p>
            <a:pPr lvl="1"/>
            <a:r>
              <a:rPr lang="en-US" dirty="0" smtClean="0"/>
              <a:t>User explicitly asks for elevation</a:t>
            </a:r>
          </a:p>
          <a:p>
            <a:endParaRPr lang="en-US" dirty="0" smtClean="0"/>
          </a:p>
          <a:p>
            <a:pPr lvl="1"/>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smtClean="0"/>
              <a:t>Elevation Consent</a:t>
            </a:r>
            <a:endParaRPr lang="en-US"/>
          </a:p>
        </p:txBody>
      </p:sp>
      <p:sp>
        <p:nvSpPr>
          <p:cNvPr id="3" name="Text Placeholder 2"/>
          <p:cNvSpPr>
            <a:spLocks noGrp="1"/>
          </p:cNvSpPr>
          <p:nvPr>
            <p:ph type="body" idx="1"/>
          </p:nvPr>
        </p:nvSpPr>
        <p:spPr>
          <a:xfrm>
            <a:off x="382588" y="1414464"/>
            <a:ext cx="8380412" cy="4716163"/>
          </a:xfrm>
        </p:spPr>
        <p:txBody>
          <a:bodyPr/>
          <a:lstStyle/>
          <a:p>
            <a:r>
              <a:rPr lang="en-US" sz="3200" dirty="0" smtClean="0"/>
              <a:t>Two types of elevation</a:t>
            </a:r>
          </a:p>
          <a:p>
            <a:pPr lvl="1"/>
            <a:r>
              <a:rPr lang="en-US" sz="2800" dirty="0" smtClean="0"/>
              <a:t>Admin Approval Mode:  Continue/cancel </a:t>
            </a:r>
          </a:p>
          <a:p>
            <a:pPr lvl="2"/>
            <a:r>
              <a:rPr lang="en-US" sz="2400" dirty="0" smtClean="0"/>
              <a:t>At logon LSASS creates admin and Limited User Account (LUA) version of admin token </a:t>
            </a:r>
          </a:p>
          <a:p>
            <a:pPr lvl="3"/>
            <a:r>
              <a:rPr lang="en-US" sz="2000" dirty="0" err="1" smtClean="0"/>
              <a:t>Winlogon</a:t>
            </a:r>
            <a:r>
              <a:rPr lang="en-US" sz="2000" dirty="0" smtClean="0"/>
              <a:t> creates first process (e.g. </a:t>
            </a:r>
            <a:r>
              <a:rPr lang="en-US" sz="2000" dirty="0" err="1" smtClean="0"/>
              <a:t>Userinit</a:t>
            </a:r>
            <a:r>
              <a:rPr lang="en-US" sz="2000" dirty="0" smtClean="0"/>
              <a:t>) with LUA token</a:t>
            </a:r>
          </a:p>
          <a:p>
            <a:pPr lvl="1"/>
            <a:r>
              <a:rPr lang="en-US" sz="2800" dirty="0" smtClean="0"/>
              <a:t>Over the Shoulder: prompt for admin credentials</a:t>
            </a:r>
          </a:p>
          <a:p>
            <a:pPr lvl="2"/>
            <a:r>
              <a:rPr lang="en-US" sz="2400" dirty="0" smtClean="0"/>
              <a:t>User is running in a standard user account</a:t>
            </a:r>
          </a:p>
          <a:p>
            <a:r>
              <a:rPr lang="en-US" sz="3200" dirty="0" smtClean="0"/>
              <a:t>Consent.exe presents consent/password dialog on secure desktop </a:t>
            </a:r>
          </a:p>
          <a:p>
            <a:pPr lvl="1"/>
            <a:r>
              <a:rPr lang="en-US" sz="2800" dirty="0" smtClean="0"/>
              <a:t>Child of </a:t>
            </a:r>
            <a:r>
              <a:rPr lang="en-US" sz="2800" dirty="0" err="1" smtClean="0"/>
              <a:t>AppInfo</a:t>
            </a:r>
            <a:r>
              <a:rPr lang="en-US" sz="2800" dirty="0" smtClean="0"/>
              <a:t> service (in a Service Host)</a:t>
            </a:r>
            <a:endParaRPr lang="en-US" sz="3200"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23291" y="1943110"/>
            <a:ext cx="4970998"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1016834" name="Rectangle 2"/>
          <p:cNvSpPr>
            <a:spLocks noGrp="1" noChangeArrowheads="1"/>
          </p:cNvSpPr>
          <p:nvPr>
            <p:ph type="title"/>
          </p:nvPr>
        </p:nvSpPr>
        <p:spPr/>
        <p:txBody>
          <a:bodyPr/>
          <a:lstStyle/>
          <a:p>
            <a:r>
              <a:rPr lang="en-US" smtClean="0"/>
              <a:t>Outline</a:t>
            </a:r>
            <a:endParaRPr lang="en-US"/>
          </a:p>
        </p:txBody>
      </p:sp>
      <p:sp>
        <p:nvSpPr>
          <p:cNvPr id="1016835" name="Rectangle 3"/>
          <p:cNvSpPr>
            <a:spLocks noGrp="1" noChangeArrowheads="1"/>
          </p:cNvSpPr>
          <p:nvPr>
            <p:ph type="body" idx="1"/>
          </p:nvPr>
        </p:nvSpPr>
        <p:spPr>
          <a:xfrm>
            <a:off x="382588" y="1414464"/>
            <a:ext cx="8380412" cy="4733604"/>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p>
          <a:p>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4" name="Rectangle 4"/>
          <p:cNvSpPr>
            <a:spLocks noGrp="1" noChangeArrowheads="1"/>
          </p:cNvSpPr>
          <p:nvPr>
            <p:ph type="title"/>
          </p:nvPr>
        </p:nvSpPr>
        <p:spPr/>
        <p:txBody>
          <a:bodyPr/>
          <a:lstStyle/>
          <a:p>
            <a:r>
              <a:rPr lang="en-US" smtClean="0"/>
              <a:t>Process Integrity Levels</a:t>
            </a:r>
            <a:endParaRPr lang="en-US"/>
          </a:p>
        </p:txBody>
      </p:sp>
      <p:sp>
        <p:nvSpPr>
          <p:cNvPr id="870405" name="Rectangle 5"/>
          <p:cNvSpPr>
            <a:spLocks noGrp="1" noChangeArrowheads="1"/>
          </p:cNvSpPr>
          <p:nvPr>
            <p:ph type="body" idx="1"/>
          </p:nvPr>
        </p:nvSpPr>
        <p:spPr>
          <a:xfrm>
            <a:off x="382588" y="1414464"/>
            <a:ext cx="8380412" cy="3140347"/>
          </a:xfrm>
        </p:spPr>
        <p:txBody>
          <a:bodyPr/>
          <a:lstStyle/>
          <a:p>
            <a:r>
              <a:rPr lang="en-US" dirty="0" smtClean="0"/>
              <a:t>Specified as new Mandatory Integrity Level (IL) SIDs in process token</a:t>
            </a:r>
          </a:p>
          <a:p>
            <a:pPr lvl="1"/>
            <a:r>
              <a:rPr lang="en-US" dirty="0" smtClean="0"/>
              <a:t>Low:  Protected-mode IE</a:t>
            </a:r>
          </a:p>
          <a:p>
            <a:pPr lvl="1"/>
            <a:r>
              <a:rPr lang="en-US" dirty="0" smtClean="0"/>
              <a:t>Medium:  LUA processes</a:t>
            </a:r>
          </a:p>
          <a:p>
            <a:pPr lvl="1"/>
            <a:r>
              <a:rPr lang="en-US" dirty="0" smtClean="0"/>
              <a:t>High:  Elevated processes</a:t>
            </a:r>
          </a:p>
          <a:p>
            <a:pPr lvl="1"/>
            <a:r>
              <a:rPr lang="en-US" dirty="0" smtClean="0"/>
              <a:t>System:  System processes</a:t>
            </a:r>
            <a:endParaRPr lang="en-US" dirty="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smtClean="0"/>
              <a:t>Object Integrity Levels</a:t>
            </a:r>
            <a:endParaRPr lang="en-US"/>
          </a:p>
        </p:txBody>
      </p:sp>
      <p:sp>
        <p:nvSpPr>
          <p:cNvPr id="3" name="Text Placeholder 2"/>
          <p:cNvSpPr>
            <a:spLocks noGrp="1"/>
          </p:cNvSpPr>
          <p:nvPr>
            <p:ph type="body" idx="1"/>
          </p:nvPr>
        </p:nvSpPr>
        <p:spPr>
          <a:xfrm>
            <a:off x="382588" y="1414464"/>
            <a:ext cx="8380412" cy="4537139"/>
          </a:xfrm>
        </p:spPr>
        <p:txBody>
          <a:bodyPr/>
          <a:lstStyle/>
          <a:p>
            <a:r>
              <a:rPr lang="en-US" dirty="0" smtClean="0"/>
              <a:t>Object ILs stored as IL ACE in SACL</a:t>
            </a:r>
          </a:p>
          <a:p>
            <a:r>
              <a:rPr lang="en-US" dirty="0" smtClean="0"/>
              <a:t>Processes, threads and tokens always have an IL ACE</a:t>
            </a:r>
          </a:p>
          <a:p>
            <a:r>
              <a:rPr lang="en-US" dirty="0" smtClean="0"/>
              <a:t>Files and Registry keys without an IL ACE have an implicit level of Medium </a:t>
            </a:r>
          </a:p>
          <a:p>
            <a:pPr lvl="1"/>
            <a:r>
              <a:rPr lang="en-US" dirty="0" smtClean="0"/>
              <a:t>Objects created by medium or higher processes are marked as medium IL </a:t>
            </a:r>
          </a:p>
          <a:p>
            <a:pPr lvl="1"/>
            <a:r>
              <a:rPr lang="en-US" dirty="0" smtClean="0"/>
              <a:t>Objects created by low IL processes (e.g. Protected-mode IE) are marked as low IL</a:t>
            </a:r>
            <a:endParaRPr lang="en-US"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8" name="Rectangle 4"/>
          <p:cNvSpPr>
            <a:spLocks noGrp="1" noChangeArrowheads="1"/>
          </p:cNvSpPr>
          <p:nvPr>
            <p:ph type="title"/>
          </p:nvPr>
        </p:nvSpPr>
        <p:spPr/>
        <p:txBody>
          <a:bodyPr/>
          <a:lstStyle/>
          <a:p>
            <a:r>
              <a:rPr lang="en-US" smtClean="0"/>
              <a:t>IL Access Checks</a:t>
            </a:r>
            <a:endParaRPr lang="en-US"/>
          </a:p>
        </p:txBody>
      </p:sp>
      <p:sp>
        <p:nvSpPr>
          <p:cNvPr id="871429" name="Rectangle 5"/>
          <p:cNvSpPr>
            <a:spLocks noGrp="1" noChangeArrowheads="1"/>
          </p:cNvSpPr>
          <p:nvPr>
            <p:ph type="body" idx="1"/>
          </p:nvPr>
        </p:nvSpPr>
        <p:spPr>
          <a:xfrm>
            <a:off x="382588" y="1414464"/>
            <a:ext cx="8380412" cy="5129609"/>
          </a:xfrm>
        </p:spPr>
        <p:txBody>
          <a:bodyPr/>
          <a:lstStyle/>
          <a:p>
            <a:r>
              <a:rPr lang="en-US" sz="2800" dirty="0" smtClean="0"/>
              <a:t>IL checked before DACL</a:t>
            </a:r>
          </a:p>
          <a:p>
            <a:pPr lvl="1"/>
            <a:r>
              <a:rPr lang="en-US" sz="2400" dirty="0" smtClean="0"/>
              <a:t>A thread can only open an object for write access if its IL is equal to or higher than that of the object</a:t>
            </a:r>
          </a:p>
          <a:p>
            <a:pPr lvl="1"/>
            <a:r>
              <a:rPr lang="en-US" sz="2400" dirty="0" smtClean="0"/>
              <a:t>A thread can open any object for read access if</a:t>
            </a:r>
          </a:p>
          <a:p>
            <a:pPr lvl="2"/>
            <a:r>
              <a:rPr lang="en-US" sz="2000" dirty="0" smtClean="0"/>
              <a:t>It’s a non-process object</a:t>
            </a:r>
          </a:p>
          <a:p>
            <a:pPr lvl="2"/>
            <a:r>
              <a:rPr lang="en-US" sz="2000" dirty="0" smtClean="0"/>
              <a:t>If a process, thread IL must be equal or higher than process IL (prevents sensitive information leakage via memory reads)</a:t>
            </a:r>
          </a:p>
          <a:p>
            <a:r>
              <a:rPr lang="en-US" sz="2800" dirty="0" smtClean="0"/>
              <a:t>The Windows subsystem also honors integrity levels:  User Interface Privilege Isolation (UIPI)</a:t>
            </a:r>
          </a:p>
          <a:p>
            <a:pPr lvl="1"/>
            <a:r>
              <a:rPr lang="en-US" sz="2400" dirty="0" smtClean="0"/>
              <a:t>Only query messages can be sent to the windows of elevated processes from UAC processes</a:t>
            </a:r>
          </a:p>
          <a:p>
            <a:pPr lvl="1"/>
            <a:r>
              <a:rPr lang="en-US" sz="2400" dirty="0" smtClean="0"/>
              <a:t>Prevents “shatter” attacks</a:t>
            </a:r>
            <a:endParaRPr lang="en-US" sz="2400" dirty="0"/>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mtClean="0"/>
              <a:t>Miscellaneous Changes</a:t>
            </a:r>
            <a:endParaRPr lang="en-US"/>
          </a:p>
        </p:txBody>
      </p:sp>
      <p:sp>
        <p:nvSpPr>
          <p:cNvPr id="62467" name="Text Placeholder 2"/>
          <p:cNvSpPr>
            <a:spLocks noGrp="1"/>
          </p:cNvSpPr>
          <p:nvPr>
            <p:ph type="body" idx="1"/>
          </p:nvPr>
        </p:nvSpPr>
        <p:spPr>
          <a:xfrm>
            <a:off x="382588" y="1414464"/>
            <a:ext cx="8380412" cy="4980851"/>
          </a:xfrm>
        </p:spPr>
        <p:txBody>
          <a:bodyPr/>
          <a:lstStyle/>
          <a:p>
            <a:r>
              <a:rPr lang="en-US" sz="3200" dirty="0" smtClean="0"/>
              <a:t>Changes that I didn’t have time to cover</a:t>
            </a:r>
          </a:p>
          <a:p>
            <a:pPr lvl="1"/>
            <a:r>
              <a:rPr lang="en-US" sz="2800" dirty="0" smtClean="0"/>
              <a:t>New synchronization primitives</a:t>
            </a:r>
          </a:p>
          <a:p>
            <a:pPr lvl="2"/>
            <a:r>
              <a:rPr lang="en-US" sz="2400" dirty="0" smtClean="0"/>
              <a:t>Initialize-once </a:t>
            </a:r>
          </a:p>
          <a:p>
            <a:pPr lvl="2"/>
            <a:r>
              <a:rPr lang="en-US" sz="2400" dirty="0" smtClean="0"/>
              <a:t>Shared reader/writer locks</a:t>
            </a:r>
          </a:p>
          <a:p>
            <a:pPr lvl="1"/>
            <a:r>
              <a:rPr lang="en-US" sz="2800" dirty="0" smtClean="0"/>
              <a:t>New thread pooling infrastructure</a:t>
            </a:r>
          </a:p>
          <a:p>
            <a:pPr lvl="1"/>
            <a:r>
              <a:rPr lang="en-US" sz="2800" dirty="0" smtClean="0"/>
              <a:t>Service thread tagging</a:t>
            </a:r>
          </a:p>
          <a:p>
            <a:pPr lvl="1"/>
            <a:r>
              <a:rPr lang="en-US" sz="2800" dirty="0" smtClean="0"/>
              <a:t>Support for large-sector disks</a:t>
            </a:r>
          </a:p>
          <a:p>
            <a:pPr lvl="1"/>
            <a:r>
              <a:rPr lang="en-US" sz="2800" dirty="0" smtClean="0"/>
              <a:t>On-line NTFS </a:t>
            </a:r>
            <a:r>
              <a:rPr lang="en-US" sz="2800" dirty="0" err="1" smtClean="0"/>
              <a:t>chkdsk</a:t>
            </a:r>
            <a:r>
              <a:rPr lang="en-US" sz="2800" dirty="0" smtClean="0"/>
              <a:t> and NTFS volume resizing</a:t>
            </a:r>
          </a:p>
          <a:p>
            <a:pPr lvl="1"/>
            <a:r>
              <a:rPr lang="en-US" sz="2800" dirty="0" smtClean="0"/>
              <a:t>New kernel Advanced Local Procedure Call IPC mechanism</a:t>
            </a:r>
            <a:endParaRPr lang="en-US" sz="2800"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4" name="Rectangle 4"/>
          <p:cNvSpPr>
            <a:spLocks noGrp="1" noChangeArrowheads="1"/>
          </p:cNvSpPr>
          <p:nvPr>
            <p:ph type="title"/>
          </p:nvPr>
        </p:nvSpPr>
        <p:spPr/>
        <p:txBody>
          <a:bodyPr/>
          <a:lstStyle/>
          <a:p>
            <a:r>
              <a:rPr lang="en-US" smtClean="0"/>
              <a:t>Summary</a:t>
            </a:r>
            <a:endParaRPr lang="en-US"/>
          </a:p>
        </p:txBody>
      </p:sp>
      <p:sp>
        <p:nvSpPr>
          <p:cNvPr id="1003525" name="Rectangle 5"/>
          <p:cNvSpPr>
            <a:spLocks noGrp="1" noChangeArrowheads="1"/>
          </p:cNvSpPr>
          <p:nvPr>
            <p:ph type="body" idx="1"/>
          </p:nvPr>
        </p:nvSpPr>
        <p:spPr>
          <a:xfrm>
            <a:off x="382588" y="1414464"/>
            <a:ext cx="8380412" cy="1371145"/>
          </a:xfrm>
        </p:spPr>
        <p:txBody>
          <a:bodyPr/>
          <a:lstStyle/>
          <a:p>
            <a:r>
              <a:rPr lang="en-US" dirty="0" smtClean="0"/>
              <a:t>Lots of exciting changes in Windows Vista kernel in the areas of performance, scalability, reliability, and security</a:t>
            </a:r>
            <a:endParaRPr lang="en-US" dirty="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type="body" idx="1"/>
          </p:nvPr>
        </p:nvSpPr>
        <p:spPr>
          <a:xfrm>
            <a:off x="382588" y="1414464"/>
            <a:ext cx="8380412" cy="4342727"/>
          </a:xfrm>
        </p:spPr>
        <p:txBody>
          <a:bodyPr/>
          <a:lstStyle/>
          <a:p>
            <a:pPr marL="233363" indent="-233363">
              <a:spcBef>
                <a:spcPts val="700"/>
              </a:spcBef>
            </a:pPr>
            <a:r>
              <a:rPr lang="en-US" sz="2000" dirty="0" smtClean="0"/>
              <a:t>Web Resources</a:t>
            </a:r>
          </a:p>
          <a:p>
            <a:pPr marL="517525" lvl="1" indent="-233363">
              <a:spcBef>
                <a:spcPts val="630"/>
              </a:spcBef>
              <a:tabLst>
                <a:tab pos="517525" algn="l"/>
              </a:tabLst>
            </a:pPr>
            <a:r>
              <a:rPr lang="en-US" sz="1800" dirty="0" smtClean="0"/>
              <a:t>Kernel Enhancements for Windows Vista and Windows Server </a:t>
            </a:r>
            <a:br>
              <a:rPr lang="en-US" sz="1800" dirty="0" smtClean="0"/>
            </a:br>
            <a:r>
              <a:rPr lang="en-US" sz="1800" dirty="0" smtClean="0"/>
              <a:t>codenamed “Longhorn”</a:t>
            </a:r>
            <a:br>
              <a:rPr lang="en-US" sz="1800" dirty="0" smtClean="0"/>
            </a:br>
            <a:r>
              <a:rPr lang="en-US" sz="1800" dirty="0" smtClean="0">
                <a:hlinkClick r:id="rId3"/>
              </a:rPr>
              <a:t>http://www.microsoft.com/whdc/system/vista/kernel-en.mspx</a:t>
            </a:r>
            <a:r>
              <a:rPr lang="en-US" sz="1800" dirty="0" smtClean="0"/>
              <a:t> </a:t>
            </a:r>
          </a:p>
          <a:p>
            <a:pPr marL="517525" lvl="1" indent="-233363">
              <a:spcBef>
                <a:spcPts val="630"/>
              </a:spcBef>
              <a:tabLst>
                <a:tab pos="517525" algn="l"/>
              </a:tabLst>
            </a:pPr>
            <a:r>
              <a:rPr lang="en-US" sz="1800" dirty="0" smtClean="0"/>
              <a:t>Windows Vista developer resources on MSDN</a:t>
            </a:r>
            <a:br>
              <a:rPr lang="en-US" sz="1800" dirty="0" smtClean="0"/>
            </a:br>
            <a:r>
              <a:rPr lang="en-US" sz="1800" dirty="0" smtClean="0">
                <a:hlinkClick r:id="rId4"/>
              </a:rPr>
              <a:t>http://msdn.microsoft.com/windowsvista/</a:t>
            </a:r>
            <a:r>
              <a:rPr lang="en-US" sz="1800" dirty="0" smtClean="0"/>
              <a:t> </a:t>
            </a:r>
          </a:p>
          <a:p>
            <a:pPr marL="517525" lvl="1" indent="-233363">
              <a:spcBef>
                <a:spcPts val="630"/>
              </a:spcBef>
              <a:tabLst>
                <a:tab pos="517525" algn="l"/>
              </a:tabLst>
            </a:pPr>
            <a:r>
              <a:rPr lang="en-US" sz="1800" dirty="0" smtClean="0"/>
              <a:t>Windows Hardware Developer Central</a:t>
            </a:r>
            <a:br>
              <a:rPr lang="en-US" sz="1800" dirty="0" smtClean="0"/>
            </a:br>
            <a:r>
              <a:rPr lang="en-US" sz="1800" dirty="0" smtClean="0">
                <a:hlinkClick r:id="rId5"/>
              </a:rPr>
              <a:t>http://www.microsoft.com/whdc/default.mspx</a:t>
            </a:r>
            <a:r>
              <a:rPr lang="en-US" sz="1800" dirty="0" smtClean="0"/>
              <a:t> </a:t>
            </a:r>
          </a:p>
          <a:p>
            <a:pPr marL="517525" lvl="1" indent="-233363">
              <a:spcBef>
                <a:spcPts val="630"/>
              </a:spcBef>
              <a:tabLst>
                <a:tab pos="517525" algn="l"/>
              </a:tabLst>
            </a:pPr>
            <a:r>
              <a:rPr lang="en-US" sz="1800" dirty="0" err="1" smtClean="0"/>
              <a:t>WinHEC</a:t>
            </a:r>
            <a:r>
              <a:rPr lang="en-US" sz="1800" dirty="0" smtClean="0"/>
              <a:t> 2006 presentations</a:t>
            </a:r>
            <a:br>
              <a:rPr lang="en-US" sz="1800" dirty="0" smtClean="0"/>
            </a:br>
            <a:r>
              <a:rPr lang="en-US" sz="1800" dirty="0" smtClean="0">
                <a:hlinkClick r:id="rId6"/>
              </a:rPr>
              <a:t>http://www.microsoft.com/whdc/winhec/</a:t>
            </a:r>
            <a:endParaRPr lang="en-US" sz="1800" dirty="0" smtClean="0"/>
          </a:p>
          <a:p>
            <a:pPr marL="233363" indent="-233363">
              <a:spcBef>
                <a:spcPts val="700"/>
              </a:spcBef>
            </a:pPr>
            <a:r>
              <a:rPr lang="en-US" sz="2000" dirty="0" smtClean="0"/>
              <a:t>Related Sessions</a:t>
            </a:r>
          </a:p>
          <a:p>
            <a:pPr marL="517525" lvl="1" indent="-233363">
              <a:spcBef>
                <a:spcPts val="630"/>
              </a:spcBef>
              <a:tabLst>
                <a:tab pos="517525" algn="l"/>
              </a:tabLst>
            </a:pPr>
            <a:r>
              <a:rPr lang="en-US" sz="1800" dirty="0" smtClean="0"/>
              <a:t>SVR-T331:  Windows Memory Management Advances</a:t>
            </a:r>
          </a:p>
          <a:p>
            <a:pPr marL="517525" lvl="1" indent="-233363">
              <a:spcBef>
                <a:spcPts val="630"/>
              </a:spcBef>
              <a:tabLst>
                <a:tab pos="517525" algn="l"/>
              </a:tabLst>
            </a:pPr>
            <a:r>
              <a:rPr lang="en-US" sz="1800" dirty="0" smtClean="0"/>
              <a:t>SVR-T332:  NUMA I/O Optimizations</a:t>
            </a:r>
          </a:p>
          <a:p>
            <a:pPr marL="233363" indent="-233363">
              <a:spcBef>
                <a:spcPts val="700"/>
              </a:spcBef>
            </a:pPr>
            <a:r>
              <a:rPr lang="en-US" sz="2000" dirty="0" smtClean="0"/>
              <a:t>Questions and Comments</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602055" y="2787388"/>
            <a:ext cx="5939896" cy="1283229"/>
          </a:xfrm>
          <a:prstGeom prst="rect">
            <a:avLst/>
          </a:prstGeom>
          <a:noFill/>
        </p:spPr>
      </p:pic>
      <p:sp>
        <p:nvSpPr>
          <p:cNvPr id="5" name="Text Box 3"/>
          <p:cNvSpPr txBox="1">
            <a:spLocks noChangeArrowheads="1"/>
          </p:cNvSpPr>
          <p:nvPr/>
        </p:nvSpPr>
        <p:spPr bwMode="blackWhite">
          <a:xfrm>
            <a:off x="381000" y="5926691"/>
            <a:ext cx="8382000" cy="523200"/>
          </a:xfrm>
          <a:prstGeom prst="rect">
            <a:avLst/>
          </a:prstGeom>
          <a:noFill/>
          <a:ln w="12700">
            <a:noFill/>
            <a:miter lim="800000"/>
            <a:headEnd type="none" w="sm" len="sm"/>
            <a:tailEnd type="none" w="sm" len="sm"/>
          </a:ln>
          <a:effectLst/>
        </p:spPr>
        <p:txBody>
          <a:bodyPr vert="horz" wrap="square" lIns="91417" tIns="45710" rIns="91417" bIns="45710" numCol="1" anchor="t" anchorCtr="0" compatLnSpc="1">
            <a:prstTxWarp prst="textNoShape">
              <a:avLst/>
            </a:prstTxWarp>
            <a:spAutoFit/>
          </a:bodyPr>
          <a:lstStyle/>
          <a:p>
            <a:pPr algn="ctr" defTabSz="914027" eaLnBrk="0" hangingPunct="0"/>
            <a:r>
              <a:rPr lang="en-US" sz="7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27" eaLnBrk="0" hangingPunct="0"/>
            <a:r>
              <a:rPr lang="en-US" sz="7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tx2"/>
                </a:solidFill>
                <a:latin typeface="Segoe" pitchFamily="34" charset="0"/>
                <a:cs typeface="Arial" charset="0"/>
              </a:rPr>
            </a:br>
            <a:r>
              <a:rPr lang="en-US" sz="7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387350" y="3729519"/>
            <a:ext cx="8369300" cy="3575407"/>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09728" tIns="54864" rIns="109728" bIns="54864" numCol="1" rtlCol="0" anchor="ctr" anchorCtr="0" compatLnSpc="1">
            <a:prstTxWarp prst="textNoShape">
              <a:avLst/>
            </a:prstTxWarp>
          </a:bodyPr>
          <a:lstStyle/>
          <a:p>
            <a:pPr algn="ctr" defTabSz="1096963"/>
            <a:endParaRPr lang="en-US" sz="3200" kern="0" dirty="0" smtClean="0">
              <a:solidFill>
                <a:srgbClr val="FFFFFF"/>
              </a:solidFill>
              <a:latin typeface="Segoe" pitchFamily="34" charset="0"/>
            </a:endParaRPr>
          </a:p>
        </p:txBody>
      </p:sp>
      <p:sp>
        <p:nvSpPr>
          <p:cNvPr id="804881" name="Rectangle 17"/>
          <p:cNvSpPr>
            <a:spLocks noGrp="1" noChangeArrowheads="1"/>
          </p:cNvSpPr>
          <p:nvPr>
            <p:ph type="title"/>
          </p:nvPr>
        </p:nvSpPr>
        <p:spPr>
          <a:xfrm>
            <a:off x="382588" y="228600"/>
            <a:ext cx="8761412" cy="609398"/>
          </a:xfrm>
        </p:spPr>
        <p:txBody>
          <a:bodyPr/>
          <a:lstStyle/>
          <a:p>
            <a:r>
              <a:rPr lang="en-US" sz="4400" smtClean="0"/>
              <a:t>Multimedia Class Scheduler Service</a:t>
            </a:r>
            <a:endParaRPr lang="en-US" sz="4400"/>
          </a:p>
        </p:txBody>
      </p:sp>
      <p:sp>
        <p:nvSpPr>
          <p:cNvPr id="804882" name="Rectangle 18"/>
          <p:cNvSpPr>
            <a:spLocks noGrp="1" noChangeArrowheads="1"/>
          </p:cNvSpPr>
          <p:nvPr>
            <p:ph type="body" idx="1"/>
          </p:nvPr>
        </p:nvSpPr>
        <p:spPr>
          <a:xfrm>
            <a:off x="382588" y="1414464"/>
            <a:ext cx="8380412" cy="3702552"/>
          </a:xfrm>
        </p:spPr>
        <p:txBody>
          <a:bodyPr/>
          <a:lstStyle/>
          <a:p>
            <a:r>
              <a:rPr lang="en-US" sz="1800" dirty="0" smtClean="0"/>
              <a:t>New service that boosts thread priorities of multimedia applications to support glitch-free audio and video streaming</a:t>
            </a:r>
          </a:p>
          <a:p>
            <a:pPr lvl="1"/>
            <a:r>
              <a:rPr lang="en-US" sz="1600" dirty="0" smtClean="0"/>
              <a:t>Implemented in Mmcss.dll (runs in a </a:t>
            </a:r>
            <a:r>
              <a:rPr lang="en-US" sz="1600" dirty="0" err="1" smtClean="0"/>
              <a:t>Svchost</a:t>
            </a:r>
            <a:r>
              <a:rPr lang="en-US" sz="1600" dirty="0" smtClean="0"/>
              <a:t>)</a:t>
            </a:r>
          </a:p>
          <a:p>
            <a:pPr lvl="1"/>
            <a:r>
              <a:rPr lang="en-US" sz="1600" dirty="0" smtClean="0"/>
              <a:t>Used by Windows Media Player 11</a:t>
            </a:r>
          </a:p>
          <a:p>
            <a:r>
              <a:rPr lang="en-US" sz="1800" dirty="0" smtClean="0"/>
              <a:t>Threads declare themselves as multimedia</a:t>
            </a:r>
          </a:p>
          <a:p>
            <a:pPr lvl="1"/>
            <a:r>
              <a:rPr lang="en-US" sz="1600" dirty="0" smtClean="0"/>
              <a:t>Type of activity (</a:t>
            </a:r>
            <a:r>
              <a:rPr lang="en-US" sz="1600" dirty="0" err="1" smtClean="0"/>
              <a:t>AvSetMmThreadCharacteristics</a:t>
            </a:r>
            <a:r>
              <a:rPr lang="en-US" sz="1600" dirty="0" smtClean="0"/>
              <a:t>)</a:t>
            </a:r>
          </a:p>
          <a:p>
            <a:pPr lvl="1"/>
            <a:r>
              <a:rPr lang="en-US" sz="1600" dirty="0" smtClean="0"/>
              <a:t>Relative importance (</a:t>
            </a:r>
            <a:r>
              <a:rPr lang="en-US" sz="1600" dirty="0" err="1" smtClean="0"/>
              <a:t>AvSetMmThreadPriority</a:t>
            </a:r>
            <a:r>
              <a:rPr lang="en-US" sz="1600" dirty="0" smtClean="0"/>
              <a:t>)</a:t>
            </a:r>
          </a:p>
          <a:p>
            <a:r>
              <a:rPr lang="en-US" sz="1800" dirty="0" smtClean="0"/>
              <a:t>Threads boosted into real-time for 80% of a task’s clock rate</a:t>
            </a:r>
          </a:p>
          <a:p>
            <a:pPr lvl="1"/>
            <a:r>
              <a:rPr lang="en-US" sz="1600" dirty="0" smtClean="0"/>
              <a:t>If they consume that time, they are lowered so others can run</a:t>
            </a:r>
          </a:p>
          <a:p>
            <a:pPr lvl="1"/>
            <a:r>
              <a:rPr lang="en-US" sz="1600" dirty="0" smtClean="0"/>
              <a:t>80% can be reconfigured at HKLM\SOFTWARE\Microsoft\Windows NT\</a:t>
            </a:r>
            <a:r>
              <a:rPr lang="en-US" sz="1600" dirty="0" err="1" smtClean="0"/>
              <a:t>CurrentVersion</a:t>
            </a:r>
            <a:r>
              <a:rPr lang="en-US" sz="1600" dirty="0" smtClean="0"/>
              <a:t>\Multimedia\</a:t>
            </a:r>
            <a:r>
              <a:rPr lang="en-US" sz="1600" dirty="0" err="1" smtClean="0"/>
              <a:t>SystemProfile</a:t>
            </a:r>
            <a:endParaRPr lang="en-US" sz="1800" dirty="0"/>
          </a:p>
        </p:txBody>
      </p:sp>
      <p:sp>
        <p:nvSpPr>
          <p:cNvPr id="804868" name="Rectangle 4"/>
          <p:cNvSpPr>
            <a:spLocks noChangeArrowheads="1"/>
          </p:cNvSpPr>
          <p:nvPr/>
        </p:nvSpPr>
        <p:spPr bwMode="auto">
          <a:xfrm>
            <a:off x="788540" y="5403850"/>
            <a:ext cx="2927350" cy="531813"/>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lt1"/>
                </a:solidFill>
                <a:effectLst>
                  <a:outerShdw blurRad="38100" dist="38100" dir="2700000" algn="tl">
                    <a:srgbClr val="000000">
                      <a:alpha val="43137"/>
                    </a:srgbClr>
                  </a:outerShdw>
                </a:effectLst>
                <a:latin typeface="+mn-lt"/>
              </a:rPr>
              <a:t>Realtime boost</a:t>
            </a:r>
          </a:p>
        </p:txBody>
      </p:sp>
      <p:sp>
        <p:nvSpPr>
          <p:cNvPr id="25605" name="Line 5"/>
          <p:cNvSpPr>
            <a:spLocks noChangeShapeType="1"/>
          </p:cNvSpPr>
          <p:nvPr/>
        </p:nvSpPr>
        <p:spPr bwMode="invGray">
          <a:xfrm>
            <a:off x="786953" y="5225122"/>
            <a:ext cx="0" cy="820738"/>
          </a:xfrm>
          <a:prstGeom prst="line">
            <a:avLst/>
          </a:prstGeom>
          <a:noFill/>
          <a:ln w="28575">
            <a:solidFill>
              <a:schemeClr val="tx1"/>
            </a:solidFill>
            <a:round/>
            <a:headEnd/>
            <a:tailEnd/>
          </a:ln>
          <a:effectLst>
            <a:glow rad="101600">
              <a:schemeClr val="accent4">
                <a:satMod val="175000"/>
                <a:alpha val="40000"/>
              </a:schemeClr>
            </a:glow>
          </a:effectLst>
        </p:spPr>
        <p:txBody>
          <a:bodyPr wrap="none">
            <a:spAutoFit/>
          </a:bodyPr>
          <a:lstStyle/>
          <a:p>
            <a:endParaRPr lang="en-US"/>
          </a:p>
        </p:txBody>
      </p:sp>
      <p:sp>
        <p:nvSpPr>
          <p:cNvPr id="25606" name="Line 6"/>
          <p:cNvSpPr>
            <a:spLocks noChangeShapeType="1"/>
          </p:cNvSpPr>
          <p:nvPr/>
        </p:nvSpPr>
        <p:spPr bwMode="invGray">
          <a:xfrm>
            <a:off x="4557265" y="5225122"/>
            <a:ext cx="0" cy="820738"/>
          </a:xfrm>
          <a:prstGeom prst="line">
            <a:avLst/>
          </a:prstGeom>
          <a:noFill/>
          <a:ln w="28575">
            <a:solidFill>
              <a:schemeClr val="tx1"/>
            </a:solidFill>
            <a:round/>
            <a:headEnd/>
            <a:tailEnd/>
          </a:ln>
          <a:effectLst>
            <a:glow rad="101600">
              <a:schemeClr val="accent4">
                <a:satMod val="175000"/>
                <a:alpha val="40000"/>
              </a:schemeClr>
            </a:glow>
          </a:effectLst>
        </p:spPr>
        <p:txBody>
          <a:bodyPr wrap="none">
            <a:spAutoFit/>
          </a:bodyPr>
          <a:lstStyle/>
          <a:p>
            <a:endParaRPr lang="en-US"/>
          </a:p>
        </p:txBody>
      </p:sp>
      <p:sp>
        <p:nvSpPr>
          <p:cNvPr id="804871" name="Rectangle 7"/>
          <p:cNvSpPr>
            <a:spLocks noChangeArrowheads="1"/>
          </p:cNvSpPr>
          <p:nvPr/>
        </p:nvSpPr>
        <p:spPr bwMode="auto">
          <a:xfrm>
            <a:off x="3715890" y="5403850"/>
            <a:ext cx="836613" cy="52705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bg2"/>
                </a:solidFill>
                <a:effectLst>
                  <a:outerShdw blurRad="38100" dist="38100" dir="2700000" algn="tl">
                    <a:srgbClr val="000000">
                      <a:alpha val="43137"/>
                    </a:srgbClr>
                  </a:outerShdw>
                </a:effectLst>
                <a:latin typeface="+mn-lt"/>
              </a:rPr>
              <a:t>Other work</a:t>
            </a:r>
          </a:p>
        </p:txBody>
      </p:sp>
      <p:sp>
        <p:nvSpPr>
          <p:cNvPr id="804878" name="Rectangle 14"/>
          <p:cNvSpPr>
            <a:spLocks noChangeArrowheads="1"/>
          </p:cNvSpPr>
          <p:nvPr/>
        </p:nvSpPr>
        <p:spPr bwMode="auto">
          <a:xfrm>
            <a:off x="4573140" y="5403850"/>
            <a:ext cx="2927350" cy="531813"/>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lt1"/>
                </a:solidFill>
                <a:effectLst>
                  <a:outerShdw blurRad="38100" dist="38100" dir="2700000" algn="tl">
                    <a:srgbClr val="000000">
                      <a:alpha val="43137"/>
                    </a:srgbClr>
                  </a:outerShdw>
                </a:effectLst>
                <a:latin typeface="+mn-lt"/>
              </a:rPr>
              <a:t>Realtime boost</a:t>
            </a:r>
          </a:p>
        </p:txBody>
      </p:sp>
      <p:sp>
        <p:nvSpPr>
          <p:cNvPr id="25609" name="Line 15"/>
          <p:cNvSpPr>
            <a:spLocks noChangeShapeType="1"/>
          </p:cNvSpPr>
          <p:nvPr/>
        </p:nvSpPr>
        <p:spPr bwMode="invGray">
          <a:xfrm>
            <a:off x="8357740" y="5225123"/>
            <a:ext cx="0" cy="820737"/>
          </a:xfrm>
          <a:prstGeom prst="line">
            <a:avLst/>
          </a:prstGeom>
          <a:noFill/>
          <a:ln w="28575">
            <a:solidFill>
              <a:schemeClr val="tx1"/>
            </a:solidFill>
            <a:round/>
            <a:headEnd/>
            <a:tailEnd/>
          </a:ln>
          <a:effectLst>
            <a:glow rad="101600">
              <a:schemeClr val="accent4">
                <a:satMod val="175000"/>
                <a:alpha val="40000"/>
              </a:schemeClr>
            </a:glow>
          </a:effectLst>
        </p:spPr>
        <p:txBody>
          <a:bodyPr wrap="none">
            <a:spAutoFit/>
          </a:bodyPr>
          <a:lstStyle/>
          <a:p>
            <a:endParaRPr lang="en-US"/>
          </a:p>
        </p:txBody>
      </p:sp>
      <p:sp>
        <p:nvSpPr>
          <p:cNvPr id="804880" name="Rectangle 16"/>
          <p:cNvSpPr>
            <a:spLocks noChangeArrowheads="1"/>
          </p:cNvSpPr>
          <p:nvPr/>
        </p:nvSpPr>
        <p:spPr bwMode="auto">
          <a:xfrm>
            <a:off x="7500490" y="5403850"/>
            <a:ext cx="836613" cy="52705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91432" tIns="45717" rIns="91432" bIns="45717" numCol="1" rtlCol="0" anchor="ctr" anchorCtr="0" compatLnSpc="1">
            <a:prstTxWarp prst="textNoShape">
              <a:avLst/>
            </a:prstTxWarp>
          </a:bodyPr>
          <a:lstStyle/>
          <a:p>
            <a:pPr defTabSz="914063" eaLnBrk="0" hangingPunct="0">
              <a:defRPr/>
            </a:pPr>
            <a:r>
              <a:rPr lang="en-US" sz="1800" dirty="0">
                <a:solidFill>
                  <a:schemeClr val="bg2"/>
                </a:solidFill>
                <a:effectLst>
                  <a:outerShdw blurRad="38100" dist="38100" dir="2700000" algn="tl">
                    <a:srgbClr val="000000">
                      <a:alpha val="43137"/>
                    </a:srgbClr>
                  </a:outerShdw>
                </a:effectLst>
                <a:latin typeface="+mn-lt"/>
              </a:rPr>
              <a:t>Other work</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23291" y="2580098"/>
            <a:ext cx="4970998" cy="539750"/>
          </a:xfrm>
          <a:prstGeom prst="rect">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32" tIns="45717" rIns="91432" bIns="45717" numCol="1" rtlCol="0" anchor="ctr" anchorCtr="0" compatLnSpc="1">
            <a:prstTxWarp prst="textNoShape">
              <a:avLst/>
            </a:prstTxWarp>
          </a:bodyPr>
          <a:lstStyle/>
          <a:p>
            <a:pPr defTabSz="914063"/>
            <a:endParaRPr lang="en-GB" sz="1800" dirty="0">
              <a:effectLst>
                <a:outerShdw blurRad="38100" dist="38100" dir="2700000" algn="tl">
                  <a:srgbClr val="000000">
                    <a:alpha val="43137"/>
                  </a:srgbClr>
                </a:outerShdw>
              </a:effectLst>
            </a:endParaRPr>
          </a:p>
        </p:txBody>
      </p:sp>
      <p:sp>
        <p:nvSpPr>
          <p:cNvPr id="1017858" name="Rectangle 2"/>
          <p:cNvSpPr>
            <a:spLocks noGrp="1" noChangeArrowheads="1"/>
          </p:cNvSpPr>
          <p:nvPr>
            <p:ph type="title"/>
          </p:nvPr>
        </p:nvSpPr>
        <p:spPr/>
        <p:txBody>
          <a:bodyPr/>
          <a:lstStyle/>
          <a:p>
            <a:r>
              <a:rPr lang="en-US" smtClean="0"/>
              <a:t>Outline</a:t>
            </a:r>
            <a:endParaRPr lang="en-US"/>
          </a:p>
        </p:txBody>
      </p:sp>
      <p:sp>
        <p:nvSpPr>
          <p:cNvPr id="1017859" name="Rectangle 3"/>
          <p:cNvSpPr>
            <a:spLocks noGrp="1" noChangeArrowheads="1"/>
          </p:cNvSpPr>
          <p:nvPr>
            <p:ph type="body" idx="1"/>
          </p:nvPr>
        </p:nvSpPr>
        <p:spPr>
          <a:xfrm>
            <a:off x="382588" y="1414464"/>
            <a:ext cx="8380412" cy="4122667"/>
          </a:xfrm>
        </p:spPr>
        <p:txBody>
          <a:bodyPr/>
          <a:lstStyle/>
          <a:p>
            <a:r>
              <a:rPr lang="en-US" dirty="0" smtClean="0"/>
              <a:t>Introduction</a:t>
            </a:r>
          </a:p>
          <a:p>
            <a:r>
              <a:rPr lang="en-US" dirty="0" smtClean="0"/>
              <a:t>Processes and Threads</a:t>
            </a:r>
          </a:p>
          <a:p>
            <a:r>
              <a:rPr lang="en-US" dirty="0" smtClean="0"/>
              <a:t>I/O and File System</a:t>
            </a:r>
          </a:p>
          <a:p>
            <a:r>
              <a:rPr lang="en-US" dirty="0" smtClean="0"/>
              <a:t>Memory Management</a:t>
            </a:r>
          </a:p>
          <a:p>
            <a:r>
              <a:rPr lang="en-US" dirty="0" smtClean="0"/>
              <a:t>Startup and Shutdown</a:t>
            </a:r>
          </a:p>
          <a:p>
            <a:r>
              <a:rPr lang="en-US" dirty="0" smtClean="0"/>
              <a:t>Reliability and Recovery</a:t>
            </a:r>
          </a:p>
          <a:p>
            <a:r>
              <a:rPr lang="en-US" dirty="0" smtClean="0"/>
              <a:t>Security</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8" name="Rectangle 4"/>
          <p:cNvSpPr>
            <a:spLocks noGrp="1" noChangeArrowheads="1"/>
          </p:cNvSpPr>
          <p:nvPr>
            <p:ph type="title"/>
          </p:nvPr>
        </p:nvSpPr>
        <p:spPr/>
        <p:txBody>
          <a:bodyPr/>
          <a:lstStyle/>
          <a:p>
            <a:r>
              <a:rPr lang="en-US" smtClean="0"/>
              <a:t>I/O Cancellation Support</a:t>
            </a:r>
            <a:endParaRPr lang="en-US"/>
          </a:p>
        </p:txBody>
      </p:sp>
      <p:sp>
        <p:nvSpPr>
          <p:cNvPr id="1025029" name="Rectangle 5"/>
          <p:cNvSpPr>
            <a:spLocks noGrp="1" noChangeArrowheads="1"/>
          </p:cNvSpPr>
          <p:nvPr>
            <p:ph type="body" idx="1"/>
          </p:nvPr>
        </p:nvSpPr>
        <p:spPr>
          <a:xfrm>
            <a:off x="382588" y="1414464"/>
            <a:ext cx="8380412" cy="4860818"/>
          </a:xfrm>
        </p:spPr>
        <p:txBody>
          <a:bodyPr/>
          <a:lstStyle/>
          <a:p>
            <a:r>
              <a:rPr lang="en-US" sz="2400" dirty="0" smtClean="0"/>
              <a:t>Before, opens could not be cancelled</a:t>
            </a:r>
          </a:p>
          <a:p>
            <a:pPr lvl="1"/>
            <a:r>
              <a:rPr lang="en-US" sz="2000" dirty="0" smtClean="0"/>
              <a:t>Example:  You browse to an off-line network share in a File Save dialog and hang for the duration of the network timeout</a:t>
            </a:r>
          </a:p>
          <a:p>
            <a:r>
              <a:rPr lang="en-US" sz="2400" dirty="0" smtClean="0"/>
              <a:t>In Windows Vista, opens and other synchronous I/O can be cancelled</a:t>
            </a:r>
          </a:p>
          <a:p>
            <a:pPr lvl="1"/>
            <a:r>
              <a:rPr lang="en-US" sz="2000" dirty="0" err="1" smtClean="0"/>
              <a:t>CancelSynchronousIo</a:t>
            </a:r>
            <a:r>
              <a:rPr lang="en-US" sz="2000" dirty="0" smtClean="0"/>
              <a:t> cancels a pending synchronous I/O issued by another thread</a:t>
            </a:r>
          </a:p>
          <a:p>
            <a:pPr lvl="1"/>
            <a:r>
              <a:rPr lang="en-US" sz="2000" dirty="0" err="1" smtClean="0"/>
              <a:t>CancelIoEx</a:t>
            </a:r>
            <a:r>
              <a:rPr lang="en-US" sz="2000" dirty="0" smtClean="0"/>
              <a:t> permits canceling all or individual I/Os from any thread (</a:t>
            </a:r>
            <a:r>
              <a:rPr lang="en-US" sz="2000" dirty="0" err="1" smtClean="0"/>
              <a:t>CancelIo</a:t>
            </a:r>
            <a:r>
              <a:rPr lang="en-US" sz="2000" dirty="0" smtClean="0"/>
              <a:t> could only cancel all I/Os issued by the calling thread)</a:t>
            </a:r>
          </a:p>
          <a:p>
            <a:pPr lvl="1"/>
            <a:r>
              <a:rPr lang="en-US" sz="2000" dirty="0" smtClean="0"/>
              <a:t>Windows Vista common control file open/save dialogs all implement cancellation</a:t>
            </a:r>
          </a:p>
          <a:p>
            <a:r>
              <a:rPr lang="en-US" sz="2400" dirty="0" smtClean="0"/>
              <a:t>Threads processing I/O can now be notified of process termination</a:t>
            </a:r>
            <a:endParaRPr lang="en-US" sz="24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1956" name="Rectangle 4"/>
          <p:cNvSpPr>
            <a:spLocks noGrp="1" noChangeArrowheads="1"/>
          </p:cNvSpPr>
          <p:nvPr>
            <p:ph type="title"/>
          </p:nvPr>
        </p:nvSpPr>
        <p:spPr/>
        <p:txBody>
          <a:bodyPr/>
          <a:lstStyle/>
          <a:p>
            <a:r>
              <a:rPr lang="en-US" smtClean="0"/>
              <a:t>I/O Prioritization</a:t>
            </a:r>
            <a:endParaRPr lang="en-US"/>
          </a:p>
        </p:txBody>
      </p:sp>
      <p:sp>
        <p:nvSpPr>
          <p:cNvPr id="1021957" name="Rectangle 5"/>
          <p:cNvSpPr>
            <a:spLocks noGrp="1" noChangeArrowheads="1"/>
          </p:cNvSpPr>
          <p:nvPr>
            <p:ph type="body" idx="1"/>
          </p:nvPr>
        </p:nvSpPr>
        <p:spPr>
          <a:xfrm>
            <a:off x="382588" y="1414464"/>
            <a:ext cx="8380412" cy="4898777"/>
          </a:xfrm>
        </p:spPr>
        <p:txBody>
          <a:bodyPr/>
          <a:lstStyle/>
          <a:p>
            <a:r>
              <a:rPr lang="en-US" sz="2800" dirty="0" smtClean="0"/>
              <a:t>Background I/O (e.g. AV scans, disk defragmenting) interferes with foreground interactive tasks </a:t>
            </a:r>
            <a:br>
              <a:rPr lang="en-US" sz="2800" dirty="0" smtClean="0"/>
            </a:br>
            <a:r>
              <a:rPr lang="en-US" sz="2800" dirty="0" smtClean="0"/>
              <a:t>(e.g. reading e-mail)</a:t>
            </a:r>
          </a:p>
          <a:p>
            <a:r>
              <a:rPr lang="en-US" sz="2800" dirty="0" smtClean="0"/>
              <a:t>Before, only way to prioritize work was based on thread CPU priority</a:t>
            </a:r>
          </a:p>
          <a:p>
            <a:r>
              <a:rPr lang="en-US" sz="2800" dirty="0" smtClean="0"/>
              <a:t>Windows Vista introduces two types of I/O prioritization</a:t>
            </a:r>
          </a:p>
          <a:p>
            <a:pPr lvl="1"/>
            <a:r>
              <a:rPr lang="en-US" sz="2400" dirty="0" smtClean="0"/>
              <a:t>I/O priority</a:t>
            </a:r>
          </a:p>
          <a:p>
            <a:pPr lvl="1"/>
            <a:r>
              <a:rPr lang="en-US" sz="2400" dirty="0" smtClean="0"/>
              <a:t>I/O bandwidth reservation</a:t>
            </a:r>
          </a:p>
          <a:p>
            <a:r>
              <a:rPr lang="en-US" sz="2800" dirty="0" smtClean="0"/>
              <a:t>I/O prioritization implemented by ATAPI and USB storage drivers</a:t>
            </a:r>
            <a:endParaRPr lang="en-US" sz="28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2980" name="Rectangle 4"/>
          <p:cNvSpPr>
            <a:spLocks noGrp="1" noChangeArrowheads="1"/>
          </p:cNvSpPr>
          <p:nvPr>
            <p:ph type="title"/>
          </p:nvPr>
        </p:nvSpPr>
        <p:spPr/>
        <p:txBody>
          <a:bodyPr/>
          <a:lstStyle/>
          <a:p>
            <a:r>
              <a:rPr lang="en-US" smtClean="0"/>
              <a:t>I/O Priorities</a:t>
            </a:r>
            <a:endParaRPr lang="en-US"/>
          </a:p>
        </p:txBody>
      </p:sp>
      <p:sp>
        <p:nvSpPr>
          <p:cNvPr id="1022981" name="Rectangle 5"/>
          <p:cNvSpPr>
            <a:spLocks noGrp="1" noChangeArrowheads="1"/>
          </p:cNvSpPr>
          <p:nvPr>
            <p:ph type="body" idx="1"/>
          </p:nvPr>
        </p:nvSpPr>
        <p:spPr>
          <a:xfrm>
            <a:off x="382588" y="1414464"/>
            <a:ext cx="8380412" cy="4565352"/>
          </a:xfrm>
        </p:spPr>
        <p:txBody>
          <a:bodyPr/>
          <a:lstStyle/>
          <a:p>
            <a:r>
              <a:rPr lang="en-US" sz="2400" dirty="0" smtClean="0"/>
              <a:t>I/O priority is based on the priority of the issuing thread or the explicitly set I/O priority</a:t>
            </a:r>
          </a:p>
          <a:p>
            <a:pPr lvl="1"/>
            <a:r>
              <a:rPr lang="en-US" sz="2000" dirty="0" smtClean="0"/>
              <a:t>Five levels:  Critical, High, Normal, Low, Very Low</a:t>
            </a:r>
          </a:p>
          <a:p>
            <a:pPr lvl="2"/>
            <a:r>
              <a:rPr lang="en-US" sz="1800" dirty="0" smtClean="0"/>
              <a:t>High not implemented</a:t>
            </a:r>
          </a:p>
          <a:p>
            <a:pPr lvl="2"/>
            <a:r>
              <a:rPr lang="en-US" sz="1800" dirty="0" smtClean="0"/>
              <a:t>Critical only for use by memory manager</a:t>
            </a:r>
          </a:p>
          <a:p>
            <a:pPr lvl="2"/>
            <a:r>
              <a:rPr lang="en-US" sz="1800" dirty="0" smtClean="0"/>
              <a:t>Stored in Flags field of I/O Request Packet (IRP)</a:t>
            </a:r>
          </a:p>
          <a:p>
            <a:pPr lvl="1"/>
            <a:r>
              <a:rPr lang="en-US" sz="2000" dirty="0" smtClean="0"/>
              <a:t>At least one Low or Very Low I/O is processed every second</a:t>
            </a:r>
          </a:p>
          <a:p>
            <a:r>
              <a:rPr lang="en-US" sz="2400" dirty="0" smtClean="0"/>
              <a:t>Processes and threads can lower their I/O priority with </a:t>
            </a:r>
            <a:r>
              <a:rPr lang="en-US" sz="2400" dirty="0" err="1" smtClean="0"/>
              <a:t>SetPriorityClass</a:t>
            </a:r>
            <a:r>
              <a:rPr lang="en-US" sz="2400" dirty="0" smtClean="0"/>
              <a:t>, </a:t>
            </a:r>
            <a:r>
              <a:rPr lang="en-US" sz="2400" dirty="0" err="1" smtClean="0"/>
              <a:t>SetThreadPriority</a:t>
            </a:r>
            <a:endParaRPr lang="en-US" sz="2400" dirty="0" smtClean="0"/>
          </a:p>
          <a:p>
            <a:pPr lvl="1"/>
            <a:r>
              <a:rPr lang="en-US" sz="2000" dirty="0" smtClean="0"/>
              <a:t>“Background mode”</a:t>
            </a:r>
          </a:p>
          <a:p>
            <a:pPr lvl="1"/>
            <a:r>
              <a:rPr lang="en-US" sz="2000" dirty="0" smtClean="0"/>
              <a:t>Used by Windows Vista background tasks like indexing and Windows Defender scans</a:t>
            </a:r>
            <a:endParaRPr lang="en-US" sz="20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6541</TotalTime>
  <Words>2193</Words>
  <Application>Microsoft PowerPoint</Application>
  <PresentationFormat>On-screen Show (4:3)</PresentationFormat>
  <Paragraphs>437</Paragraphs>
  <Slides>46</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Arial</vt:lpstr>
      <vt:lpstr>Segoe</vt:lpstr>
      <vt:lpstr>Wingdings</vt:lpstr>
      <vt:lpstr>Segoe Semibold</vt:lpstr>
      <vt:lpstr>Times New Roman</vt:lpstr>
      <vt:lpstr>WinHec 2007 WEB Template</vt:lpstr>
      <vt:lpstr>Windows Vista Kernel Changes</vt:lpstr>
      <vt:lpstr>Outline</vt:lpstr>
      <vt:lpstr>Scope Of Talk</vt:lpstr>
      <vt:lpstr>Outline</vt:lpstr>
      <vt:lpstr>Multimedia Class Scheduler Service</vt:lpstr>
      <vt:lpstr>Outline</vt:lpstr>
      <vt:lpstr>I/O Cancellation Support</vt:lpstr>
      <vt:lpstr>I/O Prioritization</vt:lpstr>
      <vt:lpstr>I/O Priorities</vt:lpstr>
      <vt:lpstr>Bandwidth Reservation</vt:lpstr>
      <vt:lpstr>Outline</vt:lpstr>
      <vt:lpstr>SuperFetch™</vt:lpstr>
      <vt:lpstr>SuperFetch</vt:lpstr>
      <vt:lpstr>SuperFetch Implementation</vt:lpstr>
      <vt:lpstr>ReadyBoost</vt:lpstr>
      <vt:lpstr>ReadyBoot</vt:lpstr>
      <vt:lpstr>ReadyDrive And Hybrid Hard Drives</vt:lpstr>
      <vt:lpstr>Outline</vt:lpstr>
      <vt:lpstr>Pre-Boot Executables</vt:lpstr>
      <vt:lpstr>Other Pre-Boot Executables</vt:lpstr>
      <vt:lpstr>Startup Processes On Windows XP</vt:lpstr>
      <vt:lpstr>Startup Processes On Windows Vista</vt:lpstr>
      <vt:lpstr>Session 0 Isolation</vt:lpstr>
      <vt:lpstr>Session 0 Isolation</vt:lpstr>
      <vt:lpstr>Interactive Logon Architecture</vt:lpstr>
      <vt:lpstr>Delayed Auto Start Services</vt:lpstr>
      <vt:lpstr>Reliable Sleep Transitions</vt:lpstr>
      <vt:lpstr>Outline</vt:lpstr>
      <vt:lpstr>Volume Shadow Copy</vt:lpstr>
      <vt:lpstr>Outline</vt:lpstr>
      <vt:lpstr>BitLocker™ Drive Encryption</vt:lpstr>
      <vt:lpstr>BitLocker™ Architecture</vt:lpstr>
      <vt:lpstr>Code Integrity Verification</vt:lpstr>
      <vt:lpstr>Protected Processes</vt:lpstr>
      <vt:lpstr>User Account Control (UAC)</vt:lpstr>
      <vt:lpstr>UAC Virtualization</vt:lpstr>
      <vt:lpstr>UAC Virtualization</vt:lpstr>
      <vt:lpstr>UAC Elevation</vt:lpstr>
      <vt:lpstr>Elevation Consent</vt:lpstr>
      <vt:lpstr>Process Integrity Levels</vt:lpstr>
      <vt:lpstr>Object Integrity Levels</vt:lpstr>
      <vt:lpstr>IL Access Checks</vt:lpstr>
      <vt:lpstr>Miscellaneous Changes</vt:lpstr>
      <vt:lpstr>Summary</vt:lpstr>
      <vt:lpstr>Additional Resources</vt:lpstr>
      <vt:lpstr>Slide 46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SYS-T512 Windows Vista Kernel Changes</dc:title>
  <dc:subject/>
  <dc:creator>Daivd Solomon &amp; Mark Russinovich</dc:creator>
  <dc:description>Template: Bryan Lenning, Silver Fox Productions
Formatting: Steve Hein, Silver Fox Productions
Event Date: May 14-17, 2007
Event Location: Los Angeles, CA
Audience:</dc:description>
  <cp:lastModifiedBy>Microsoft Employee</cp:lastModifiedBy>
  <cp:revision>457</cp:revision>
  <dcterms:created xsi:type="dcterms:W3CDTF">2006-03-28T01:02:01Z</dcterms:created>
  <dcterms:modified xsi:type="dcterms:W3CDTF">2007-05-30T15:49:13Z</dcterms:modified>
</cp:coreProperties>
</file>