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Default Extension="xlsx" ContentType="application/vnd.openxmlformats-officedocument.spreadsheetml.sheet"/>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87" r:id="rId1"/>
  </p:sldMasterIdLst>
  <p:notesMasterIdLst>
    <p:notesMasterId r:id="rId35"/>
  </p:notesMasterIdLst>
  <p:sldIdLst>
    <p:sldId id="312" r:id="rId2"/>
    <p:sldId id="258" r:id="rId3"/>
    <p:sldId id="277" r:id="rId4"/>
    <p:sldId id="278" r:id="rId5"/>
    <p:sldId id="302" r:id="rId6"/>
    <p:sldId id="281" r:id="rId7"/>
    <p:sldId id="279" r:id="rId8"/>
    <p:sldId id="264" r:id="rId9"/>
    <p:sldId id="260" r:id="rId10"/>
    <p:sldId id="259" r:id="rId11"/>
    <p:sldId id="303" r:id="rId12"/>
    <p:sldId id="288" r:id="rId13"/>
    <p:sldId id="289" r:id="rId14"/>
    <p:sldId id="290" r:id="rId15"/>
    <p:sldId id="301" r:id="rId16"/>
    <p:sldId id="291" r:id="rId17"/>
    <p:sldId id="292" r:id="rId18"/>
    <p:sldId id="266" r:id="rId19"/>
    <p:sldId id="309" r:id="rId20"/>
    <p:sldId id="300" r:id="rId21"/>
    <p:sldId id="308" r:id="rId22"/>
    <p:sldId id="305" r:id="rId23"/>
    <p:sldId id="296" r:id="rId24"/>
    <p:sldId id="267" r:id="rId25"/>
    <p:sldId id="294" r:id="rId26"/>
    <p:sldId id="306" r:id="rId27"/>
    <p:sldId id="276" r:id="rId28"/>
    <p:sldId id="307" r:id="rId29"/>
    <p:sldId id="271" r:id="rId30"/>
    <p:sldId id="286" r:id="rId31"/>
    <p:sldId id="285" r:id="rId32"/>
    <p:sldId id="298" r:id="rId33"/>
    <p:sldId id="313" r:id="rId34"/>
  </p:sldIdLst>
  <p:sldSz cx="9144000" cy="6858000" type="screen4x3"/>
  <p:notesSz cx="6858000" cy="9144000"/>
  <p:custDataLst>
    <p:tags r:id="rId36"/>
  </p:custDataLst>
  <p:defaultTextStyle>
    <a:defPPr>
      <a:defRPr lang="en-US"/>
    </a:defPPr>
    <a:lvl1pPr algn="ctr" rtl="0" fontAlgn="base">
      <a:spcBef>
        <a:spcPct val="0"/>
      </a:spcBef>
      <a:spcAft>
        <a:spcPct val="0"/>
      </a:spcAft>
      <a:defRPr b="1" kern="1200">
        <a:solidFill>
          <a:schemeClr val="tx1"/>
        </a:solidFill>
        <a:latin typeface="Arial" pitchFamily="34" charset="0"/>
        <a:ea typeface="+mn-ea"/>
        <a:cs typeface="+mn-cs"/>
      </a:defRPr>
    </a:lvl1pPr>
    <a:lvl2pPr marL="457200" algn="ctr" rtl="0" fontAlgn="base">
      <a:spcBef>
        <a:spcPct val="0"/>
      </a:spcBef>
      <a:spcAft>
        <a:spcPct val="0"/>
      </a:spcAft>
      <a:defRPr b="1" kern="1200">
        <a:solidFill>
          <a:schemeClr val="tx1"/>
        </a:solidFill>
        <a:latin typeface="Arial" pitchFamily="34" charset="0"/>
        <a:ea typeface="+mn-ea"/>
        <a:cs typeface="+mn-cs"/>
      </a:defRPr>
    </a:lvl2pPr>
    <a:lvl3pPr marL="914400" algn="ctr" rtl="0" fontAlgn="base">
      <a:spcBef>
        <a:spcPct val="0"/>
      </a:spcBef>
      <a:spcAft>
        <a:spcPct val="0"/>
      </a:spcAft>
      <a:defRPr b="1" kern="1200">
        <a:solidFill>
          <a:schemeClr val="tx1"/>
        </a:solidFill>
        <a:latin typeface="Arial" pitchFamily="34" charset="0"/>
        <a:ea typeface="+mn-ea"/>
        <a:cs typeface="+mn-cs"/>
      </a:defRPr>
    </a:lvl3pPr>
    <a:lvl4pPr marL="1371600" algn="ctr" rtl="0" fontAlgn="base">
      <a:spcBef>
        <a:spcPct val="0"/>
      </a:spcBef>
      <a:spcAft>
        <a:spcPct val="0"/>
      </a:spcAft>
      <a:defRPr b="1" kern="1200">
        <a:solidFill>
          <a:schemeClr val="tx1"/>
        </a:solidFill>
        <a:latin typeface="Arial" pitchFamily="34" charset="0"/>
        <a:ea typeface="+mn-ea"/>
        <a:cs typeface="+mn-cs"/>
      </a:defRPr>
    </a:lvl4pPr>
    <a:lvl5pPr marL="1828800" algn="ctr" rtl="0" fontAlgn="base">
      <a:spcBef>
        <a:spcPct val="0"/>
      </a:spcBef>
      <a:spcAft>
        <a:spcPct val="0"/>
      </a:spcAft>
      <a:defRPr b="1" kern="1200">
        <a:solidFill>
          <a:schemeClr val="tx1"/>
        </a:solidFill>
        <a:latin typeface="Arial" pitchFamily="34" charset="0"/>
        <a:ea typeface="+mn-ea"/>
        <a:cs typeface="+mn-cs"/>
      </a:defRPr>
    </a:lvl5pPr>
    <a:lvl6pPr marL="2286000" algn="l" defTabSz="914400" rtl="0" eaLnBrk="1" latinLnBrk="0" hangingPunct="1">
      <a:defRPr b="1" kern="1200">
        <a:solidFill>
          <a:schemeClr val="tx1"/>
        </a:solidFill>
        <a:latin typeface="Arial" pitchFamily="34" charset="0"/>
        <a:ea typeface="+mn-ea"/>
        <a:cs typeface="+mn-cs"/>
      </a:defRPr>
    </a:lvl6pPr>
    <a:lvl7pPr marL="2743200" algn="l" defTabSz="914400" rtl="0" eaLnBrk="1" latinLnBrk="0" hangingPunct="1">
      <a:defRPr b="1" kern="1200">
        <a:solidFill>
          <a:schemeClr val="tx1"/>
        </a:solidFill>
        <a:latin typeface="Arial" pitchFamily="34" charset="0"/>
        <a:ea typeface="+mn-ea"/>
        <a:cs typeface="+mn-cs"/>
      </a:defRPr>
    </a:lvl7pPr>
    <a:lvl8pPr marL="3200400" algn="l" defTabSz="914400" rtl="0" eaLnBrk="1" latinLnBrk="0" hangingPunct="1">
      <a:defRPr b="1" kern="1200">
        <a:solidFill>
          <a:schemeClr val="tx1"/>
        </a:solidFill>
        <a:latin typeface="Arial" pitchFamily="34" charset="0"/>
        <a:ea typeface="+mn-ea"/>
        <a:cs typeface="+mn-cs"/>
      </a:defRPr>
    </a:lvl8pPr>
    <a:lvl9pPr marL="3657600" algn="l" defTabSz="914400" rtl="0" eaLnBrk="1" latinLnBrk="0" hangingPunct="1">
      <a:defRPr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showPr showNarration="1" useTimings="0">
    <p:present/>
    <p:sldAll/>
    <p:penClr>
      <a:prstClr val="red"/>
    </p:penClr>
  </p:showPr>
  <p:clrMru>
    <a:srgbClr val="000000"/>
    <a:srgbClr val="FF0A26"/>
  </p:clrMru>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3030" autoAdjust="0"/>
    <p:restoredTop sz="91888" autoAdjust="0"/>
  </p:normalViewPr>
  <p:slideViewPr>
    <p:cSldViewPr showGuides="1">
      <p:cViewPr varScale="1">
        <p:scale>
          <a:sx n="55" d="100"/>
          <a:sy n="55" d="100"/>
        </p:scale>
        <p:origin x="-490" y="-77"/>
      </p:cViewPr>
      <p:guideLst>
        <p:guide orient="horz" pos="2160"/>
        <p:guide orient="horz" pos="144"/>
        <p:guide orient="horz" pos="4176"/>
        <p:guide orient="horz" pos="1488"/>
        <p:guide orient="horz" pos="1200"/>
        <p:guide orient="horz" pos="888"/>
        <p:guide pos="2880"/>
        <p:guide pos="240"/>
        <p:guide pos="55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11"/>
      <c:hPercent val="100"/>
      <c:rotY val="22"/>
      <c:depthPercent val="100"/>
      <c:perspective val="30"/>
    </c:view3D>
    <c:floor>
      <c:spPr>
        <a:gradFill flip="none" rotWithShape="1">
          <a:gsLst>
            <a:gs pos="0">
              <a:srgbClr val="FFFFFF">
                <a:lumMod val="50000"/>
                <a:shade val="30000"/>
                <a:satMod val="115000"/>
              </a:srgbClr>
            </a:gs>
            <a:gs pos="50000">
              <a:srgbClr val="FFFFFF">
                <a:lumMod val="50000"/>
                <a:shade val="67500"/>
                <a:satMod val="115000"/>
              </a:srgbClr>
            </a:gs>
            <a:gs pos="100000">
              <a:srgbClr val="FFFFFF">
                <a:lumMod val="50000"/>
                <a:shade val="100000"/>
                <a:satMod val="115000"/>
              </a:srgbClr>
            </a:gs>
          </a:gsLst>
          <a:lin ang="16200000" scaled="1"/>
          <a:tileRect/>
        </a:gradFill>
        <a:ln w="3175">
          <a:solidFill>
            <a:schemeClr val="tx1"/>
          </a:solidFill>
          <a:prstDash val="solid"/>
        </a:ln>
      </c:spPr>
    </c:floor>
    <c:sideWall>
      <c:spPr>
        <a:solidFill>
          <a:srgbClr val="000000">
            <a:alpha val="34902"/>
          </a:srgbClr>
        </a:solidFill>
        <a:ln w="12700">
          <a:solidFill>
            <a:schemeClr val="tx1"/>
          </a:solidFill>
          <a:prstDash val="solid"/>
        </a:ln>
      </c:spPr>
    </c:sideWall>
    <c:backWall>
      <c:spPr>
        <a:solidFill>
          <a:srgbClr val="000000">
            <a:alpha val="34902"/>
          </a:srgbClr>
        </a:solidFill>
        <a:ln w="12700">
          <a:solidFill>
            <a:schemeClr val="tx1"/>
          </a:solidFill>
          <a:prstDash val="solid"/>
        </a:ln>
      </c:spPr>
    </c:backWall>
    <c:plotArea>
      <c:layout>
        <c:manualLayout>
          <c:layoutTarget val="inner"/>
          <c:xMode val="edge"/>
          <c:yMode val="edge"/>
          <c:x val="0.13239436619718334"/>
          <c:y val="5.2757793764988077E-2"/>
          <c:w val="0.58309859154929611"/>
          <c:h val="0.72422062350120042"/>
        </c:manualLayout>
      </c:layout>
      <c:line3DChart>
        <c:grouping val="standard"/>
        <c:ser>
          <c:idx val="0"/>
          <c:order val="0"/>
          <c:tx>
            <c:strRef>
              <c:f>Sheet1!$A$2</c:f>
              <c:strCache>
                <c:ptCount val="1"/>
                <c:pt idx="0">
                  <c:v>Power Use of Computers</c:v>
                </c:pt>
              </c:strCache>
            </c:strRef>
          </c:tx>
          <c:spPr>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16200000" scaled="1"/>
              <a:tileRect/>
            </a:gradFill>
            <a:ln w="29048">
              <a:noFill/>
            </a:ln>
            <a:effectLst>
              <a:outerShdw dist="35921" dir="2700000" algn="br">
                <a:srgbClr val="000000"/>
              </a:outerShdw>
            </a:effectLst>
          </c:spPr>
          <c:cat>
            <c:numRef>
              <c:f>Sheet1!$B$1:$J$1</c:f>
              <c:numCache>
                <c:formatCode>General</c:formatCode>
                <c:ptCount val="9"/>
                <c:pt idx="0">
                  <c:v>1998</c:v>
                </c:pt>
                <c:pt idx="1">
                  <c:v>1999</c:v>
                </c:pt>
                <c:pt idx="2">
                  <c:v>2000</c:v>
                </c:pt>
                <c:pt idx="3">
                  <c:v>2001</c:v>
                </c:pt>
                <c:pt idx="4">
                  <c:v>2002</c:v>
                </c:pt>
                <c:pt idx="5">
                  <c:v>2003</c:v>
                </c:pt>
                <c:pt idx="6">
                  <c:v>2004</c:v>
                </c:pt>
                <c:pt idx="7">
                  <c:v>2005</c:v>
                </c:pt>
                <c:pt idx="8">
                  <c:v>2006</c:v>
                </c:pt>
              </c:numCache>
            </c:numRef>
          </c:cat>
          <c:val>
            <c:numRef>
              <c:f>Sheet1!$B$2:$J$2</c:f>
              <c:numCache>
                <c:formatCode>General</c:formatCode>
                <c:ptCount val="9"/>
                <c:pt idx="0">
                  <c:v>29</c:v>
                </c:pt>
                <c:pt idx="1">
                  <c:v>38.5</c:v>
                </c:pt>
                <c:pt idx="2">
                  <c:v>38.5</c:v>
                </c:pt>
                <c:pt idx="3">
                  <c:v>44</c:v>
                </c:pt>
                <c:pt idx="4">
                  <c:v>50.25</c:v>
                </c:pt>
                <c:pt idx="5">
                  <c:v>56.5</c:v>
                </c:pt>
                <c:pt idx="6">
                  <c:v>62.75</c:v>
                </c:pt>
                <c:pt idx="7">
                  <c:v>69</c:v>
                </c:pt>
                <c:pt idx="8">
                  <c:v>69</c:v>
                </c:pt>
              </c:numCache>
            </c:numRef>
          </c:val>
        </c:ser>
        <c:ser>
          <c:idx val="1"/>
          <c:order val="1"/>
          <c:tx>
            <c:strRef>
              <c:f>Sheet1!$A$3</c:f>
              <c:strCache>
                <c:ptCount val="1"/>
                <c:pt idx="0">
                  <c:v>Power Use of Monitors</c:v>
                </c:pt>
              </c:strCache>
            </c:strRef>
          </c:tx>
          <c:spPr>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lin ang="16200000" scaled="1"/>
              <a:tileRect/>
            </a:gradFill>
            <a:ln w="29048">
              <a:noFill/>
            </a:ln>
            <a:effectLst>
              <a:outerShdw dist="35921" dir="2700000" algn="br">
                <a:srgbClr val="000000"/>
              </a:outerShdw>
            </a:effectLst>
          </c:spPr>
          <c:cat>
            <c:numRef>
              <c:f>Sheet1!$B$1:$J$1</c:f>
              <c:numCache>
                <c:formatCode>General</c:formatCode>
                <c:ptCount val="9"/>
                <c:pt idx="0">
                  <c:v>1998</c:v>
                </c:pt>
                <c:pt idx="1">
                  <c:v>1999</c:v>
                </c:pt>
                <c:pt idx="2">
                  <c:v>2000</c:v>
                </c:pt>
                <c:pt idx="3">
                  <c:v>2001</c:v>
                </c:pt>
                <c:pt idx="4">
                  <c:v>2002</c:v>
                </c:pt>
                <c:pt idx="5">
                  <c:v>2003</c:v>
                </c:pt>
                <c:pt idx="6">
                  <c:v>2004</c:v>
                </c:pt>
                <c:pt idx="7">
                  <c:v>2005</c:v>
                </c:pt>
                <c:pt idx="8">
                  <c:v>2006</c:v>
                </c:pt>
              </c:numCache>
            </c:numRef>
          </c:cat>
          <c:val>
            <c:numRef>
              <c:f>Sheet1!$B$3:$J$3</c:f>
              <c:numCache>
                <c:formatCode>General</c:formatCode>
                <c:ptCount val="9"/>
                <c:pt idx="0">
                  <c:v>64</c:v>
                </c:pt>
                <c:pt idx="1">
                  <c:v>65</c:v>
                </c:pt>
                <c:pt idx="2">
                  <c:v>67</c:v>
                </c:pt>
                <c:pt idx="3">
                  <c:v>67</c:v>
                </c:pt>
                <c:pt idx="4">
                  <c:v>68</c:v>
                </c:pt>
                <c:pt idx="5">
                  <c:v>64</c:v>
                </c:pt>
                <c:pt idx="6">
                  <c:v>59</c:v>
                </c:pt>
                <c:pt idx="7">
                  <c:v>55</c:v>
                </c:pt>
                <c:pt idx="8">
                  <c:v>53</c:v>
                </c:pt>
              </c:numCache>
            </c:numRef>
          </c:val>
        </c:ser>
        <c:axId val="76572160"/>
        <c:axId val="76574080"/>
        <c:axId val="60206592"/>
      </c:line3DChart>
      <c:catAx>
        <c:axId val="76572160"/>
        <c:scaling>
          <c:orientation val="minMax"/>
        </c:scaling>
        <c:axPos val="b"/>
        <c:title>
          <c:tx>
            <c:rich>
              <a:bodyPr/>
              <a:lstStyle/>
              <a:p>
                <a:pPr>
                  <a:defRPr sz="2059" b="0" i="0" u="none" strike="noStrike" baseline="0">
                    <a:solidFill>
                      <a:schemeClr val="tx1"/>
                    </a:solidFill>
                    <a:effectLst>
                      <a:outerShdw blurRad="38100" dist="38100" dir="2700000" algn="tl">
                        <a:srgbClr val="000000">
                          <a:alpha val="43137"/>
                        </a:srgbClr>
                      </a:outerShdw>
                    </a:effectLst>
                    <a:latin typeface="+mj-lt"/>
                    <a:ea typeface="Arial"/>
                    <a:cs typeface="Arial"/>
                  </a:defRPr>
                </a:pPr>
                <a:r>
                  <a:rPr lang="en-US" b="0">
                    <a:effectLst>
                      <a:outerShdw blurRad="38100" dist="38100" dir="2700000" algn="tl">
                        <a:srgbClr val="000000">
                          <a:alpha val="43137"/>
                        </a:srgbClr>
                      </a:outerShdw>
                    </a:effectLst>
                    <a:latin typeface="+mj-lt"/>
                  </a:rPr>
                  <a:t>Year</a:t>
                </a:r>
              </a:p>
            </c:rich>
          </c:tx>
          <c:layout>
            <c:manualLayout>
              <c:xMode val="edge"/>
              <c:yMode val="edge"/>
              <c:x val="0.35915492957746536"/>
              <c:y val="0.86330935251798646"/>
            </c:manualLayout>
          </c:layout>
          <c:spPr>
            <a:noFill/>
            <a:ln w="29048">
              <a:noFill/>
            </a:ln>
          </c:spPr>
        </c:title>
        <c:numFmt formatCode="General" sourceLinked="1"/>
        <c:tickLblPos val="low"/>
        <c:spPr>
          <a:ln w="3631">
            <a:solidFill>
              <a:schemeClr val="tx1"/>
            </a:solidFill>
            <a:prstDash val="solid"/>
          </a:ln>
        </c:spPr>
        <c:txPr>
          <a:bodyPr rot="-5400000" vert="horz"/>
          <a:lstStyle/>
          <a:p>
            <a:pPr>
              <a:defRPr sz="2059" b="0" i="0" u="none" strike="noStrike" baseline="0">
                <a:solidFill>
                  <a:schemeClr val="tx1"/>
                </a:solidFill>
                <a:effectLst>
                  <a:outerShdw blurRad="38100" dist="38100" dir="2700000" algn="tl">
                    <a:srgbClr val="000000">
                      <a:alpha val="43137"/>
                    </a:srgbClr>
                  </a:outerShdw>
                </a:effectLst>
                <a:latin typeface="+mj-lt"/>
                <a:ea typeface="Arial"/>
                <a:cs typeface="Arial"/>
              </a:defRPr>
            </a:pPr>
            <a:endParaRPr lang="en-US"/>
          </a:p>
        </c:txPr>
        <c:crossAx val="76574080"/>
        <c:crosses val="autoZero"/>
        <c:auto val="1"/>
        <c:lblAlgn val="ctr"/>
        <c:lblOffset val="100"/>
        <c:tickLblSkip val="2"/>
        <c:tickMarkSkip val="1"/>
        <c:noMultiLvlLbl val="1"/>
      </c:catAx>
      <c:valAx>
        <c:axId val="76574080"/>
        <c:scaling>
          <c:orientation val="minMax"/>
        </c:scaling>
        <c:axPos val="l"/>
        <c:majorGridlines>
          <c:spPr>
            <a:ln w="14524">
              <a:solidFill>
                <a:srgbClr val="000000"/>
              </a:solidFill>
              <a:prstDash val="solid"/>
            </a:ln>
          </c:spPr>
        </c:majorGridlines>
        <c:title>
          <c:tx>
            <c:rich>
              <a:bodyPr/>
              <a:lstStyle/>
              <a:p>
                <a:pPr>
                  <a:defRPr sz="2059" b="0" i="0" u="none" strike="noStrike" baseline="0">
                    <a:solidFill>
                      <a:schemeClr val="tx1"/>
                    </a:solidFill>
                    <a:effectLst>
                      <a:outerShdw blurRad="38100" dist="38100" dir="2700000" algn="tl">
                        <a:srgbClr val="000000">
                          <a:alpha val="43137"/>
                        </a:srgbClr>
                      </a:outerShdw>
                    </a:effectLst>
                    <a:latin typeface="+mj-lt"/>
                    <a:ea typeface="Arial"/>
                    <a:cs typeface="Arial"/>
                  </a:defRPr>
                </a:pPr>
                <a:r>
                  <a:rPr lang="en-US" b="0">
                    <a:effectLst>
                      <a:outerShdw blurRad="38100" dist="38100" dir="2700000" algn="tl">
                        <a:srgbClr val="000000">
                          <a:alpha val="43137"/>
                        </a:srgbClr>
                      </a:outerShdw>
                    </a:effectLst>
                    <a:latin typeface="+mj-lt"/>
                  </a:rPr>
                  <a:t>Power in Watts</a:t>
                </a:r>
              </a:p>
            </c:rich>
          </c:tx>
          <c:layout>
            <c:manualLayout>
              <c:xMode val="edge"/>
              <c:yMode val="edge"/>
              <c:x val="1.5492957746478882E-2"/>
              <c:y val="0.15587529976019213"/>
            </c:manualLayout>
          </c:layout>
          <c:spPr>
            <a:noFill/>
            <a:ln w="29048">
              <a:noFill/>
            </a:ln>
          </c:spPr>
        </c:title>
        <c:numFmt formatCode="General" sourceLinked="1"/>
        <c:tickLblPos val="nextTo"/>
        <c:spPr>
          <a:ln w="3631">
            <a:solidFill>
              <a:schemeClr val="tx1"/>
            </a:solidFill>
            <a:prstDash val="solid"/>
          </a:ln>
        </c:spPr>
        <c:txPr>
          <a:bodyPr rot="0" vert="horz"/>
          <a:lstStyle/>
          <a:p>
            <a:pPr>
              <a:defRPr sz="2059" b="0" i="0" u="none" strike="noStrike" baseline="0">
                <a:solidFill>
                  <a:schemeClr val="tx1"/>
                </a:solidFill>
                <a:effectLst>
                  <a:outerShdw blurRad="38100" dist="38100" dir="2700000" algn="tl">
                    <a:srgbClr val="000000">
                      <a:alpha val="43137"/>
                    </a:srgbClr>
                  </a:outerShdw>
                </a:effectLst>
                <a:latin typeface="+mj-lt"/>
                <a:ea typeface="Arial"/>
                <a:cs typeface="Arial"/>
              </a:defRPr>
            </a:pPr>
            <a:endParaRPr lang="en-US"/>
          </a:p>
        </c:txPr>
        <c:crossAx val="76572160"/>
        <c:crosses val="autoZero"/>
        <c:crossBetween val="between"/>
      </c:valAx>
      <c:serAx>
        <c:axId val="60206592"/>
        <c:scaling>
          <c:orientation val="minMax"/>
        </c:scaling>
        <c:delete val="1"/>
        <c:axPos val="b"/>
        <c:tickLblPos val="nextTo"/>
        <c:crossAx val="76574080"/>
        <c:crosses val="autoZero"/>
      </c:serAx>
      <c:spPr>
        <a:noFill/>
        <a:ln w="29048">
          <a:noFill/>
        </a:ln>
      </c:spPr>
    </c:plotArea>
    <c:legend>
      <c:legendPos val="r"/>
      <c:layout>
        <c:manualLayout>
          <c:xMode val="edge"/>
          <c:yMode val="edge"/>
          <c:x val="0.72394366197183102"/>
          <c:y val="0.3477218225419666"/>
          <c:w val="0.26478873239436662"/>
          <c:h val="0.30455635491606731"/>
        </c:manualLayout>
      </c:layout>
      <c:spPr>
        <a:noFill/>
        <a:ln w="29048">
          <a:noFill/>
        </a:ln>
      </c:spPr>
      <c:txPr>
        <a:bodyPr/>
        <a:lstStyle/>
        <a:p>
          <a:pPr>
            <a:defRPr sz="1893" b="0" i="0" u="none" strike="noStrike" baseline="0">
              <a:solidFill>
                <a:schemeClr val="tx1"/>
              </a:solidFill>
              <a:effectLst>
                <a:outerShdw blurRad="38100" dist="38100" dir="2700000" algn="tl">
                  <a:srgbClr val="000000">
                    <a:alpha val="43137"/>
                  </a:srgbClr>
                </a:outerShdw>
              </a:effectLst>
              <a:latin typeface="+mj-lt"/>
              <a:ea typeface="Arial"/>
              <a:cs typeface="Arial"/>
            </a:defRPr>
          </a:pPr>
          <a:endParaRPr lang="en-US"/>
        </a:p>
      </c:txPr>
    </c:legend>
    <c:plotVisOnly val="1"/>
    <c:dispBlanksAs val="gap"/>
  </c:chart>
  <c:spPr>
    <a:noFill/>
    <a:ln>
      <a:noFill/>
    </a:ln>
  </c:spPr>
  <c:txPr>
    <a:bodyPr/>
    <a:lstStyle/>
    <a:p>
      <a:pPr>
        <a:defRPr sz="2059" b="1" i="0" u="none" strike="noStrike" baseline="0">
          <a:solidFill>
            <a:schemeClr val="tx1"/>
          </a:solidFill>
          <a:latin typeface="Arial"/>
          <a:ea typeface="Arial"/>
          <a:cs typeface="Arial"/>
        </a:defRPr>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smtClean="0">
                <a:effectLst/>
                <a:latin typeface="Arial" charset="0"/>
              </a:defRPr>
            </a:lvl1pPr>
          </a:lstStyle>
          <a:p>
            <a:pPr>
              <a:defRPr/>
            </a:pPr>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effectLst/>
                <a:latin typeface="Arial" charset="0"/>
              </a:defRPr>
            </a:lvl1pPr>
          </a:lstStyle>
          <a:p>
            <a:pPr>
              <a:defRPr/>
            </a:pPr>
            <a:endParaRPr lang="en-US"/>
          </a:p>
        </p:txBody>
      </p:sp>
      <p:sp>
        <p:nvSpPr>
          <p:cNvPr id="358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smtClean="0">
                <a:effectLst/>
                <a:latin typeface="Arial" charset="0"/>
              </a:defRPr>
            </a:lvl1pPr>
          </a:lstStyle>
          <a:p>
            <a:pPr>
              <a:defRPr/>
            </a:pPr>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effectLst/>
                <a:latin typeface="Arial" charset="0"/>
              </a:defRPr>
            </a:lvl1pPr>
          </a:lstStyle>
          <a:p>
            <a:pPr>
              <a:defRPr/>
            </a:pPr>
            <a:fld id="{EE18F228-5363-42B9-8F72-F6E1B013A08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E18F228-5363-42B9-8F72-F6E1B013A080}"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95A41C5C-3EC7-4C12-8D53-6331869187E4}" type="slidenum">
              <a:rPr lang="en-US">
                <a:latin typeface="Arial" pitchFamily="34" charset="0"/>
              </a:rPr>
              <a:pPr/>
              <a:t>10</a:t>
            </a:fld>
            <a:endParaRPr lang="en-US">
              <a:latin typeface="Arial" pitchFamily="34"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EB146B11-8C24-4E57-8D30-6A015985459C}" type="slidenum">
              <a:rPr lang="en-US">
                <a:latin typeface="Arial" pitchFamily="34" charset="0"/>
              </a:rPr>
              <a:pPr/>
              <a:t>11</a:t>
            </a:fld>
            <a:endParaRPr lang="en-US">
              <a:latin typeface="Arial" pitchFamily="34"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398BB577-9BCE-4772-815A-0DE5ADC05609}" type="slidenum">
              <a:rPr lang="en-US">
                <a:latin typeface="Arial" pitchFamily="34" charset="0"/>
              </a:rPr>
              <a:pPr/>
              <a:t>12</a:t>
            </a:fld>
            <a:endParaRPr lang="en-US">
              <a:latin typeface="Arial" pitchFamily="34"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023859B1-6042-486E-A549-A5259F1ACC41}" type="slidenum">
              <a:rPr lang="en-US">
                <a:latin typeface="Arial" pitchFamily="34" charset="0"/>
              </a:rPr>
              <a:pPr/>
              <a:t>13</a:t>
            </a:fld>
            <a:endParaRPr lang="en-US">
              <a:latin typeface="Arial" pitchFamily="34" charset="0"/>
            </a:endParaRPr>
          </a:p>
        </p:txBody>
      </p:sp>
      <p:sp>
        <p:nvSpPr>
          <p:cNvPr id="47107" name="Rectangle 1026"/>
          <p:cNvSpPr>
            <a:spLocks noGrp="1" noRot="1" noChangeAspect="1" noChangeArrowheads="1" noTextEdit="1"/>
          </p:cNvSpPr>
          <p:nvPr>
            <p:ph type="sldImg"/>
          </p:nvPr>
        </p:nvSpPr>
        <p:spPr>
          <a:ln/>
        </p:spPr>
      </p:sp>
      <p:sp>
        <p:nvSpPr>
          <p:cNvPr id="47108" name="Rectangle 1027"/>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98D8B9EA-B524-4A83-8097-F8C4BA4F605D}" type="slidenum">
              <a:rPr lang="en-US">
                <a:latin typeface="Arial" pitchFamily="34" charset="0"/>
              </a:rPr>
              <a:pPr/>
              <a:t>14</a:t>
            </a:fld>
            <a:endParaRPr lang="en-US">
              <a:latin typeface="Arial" pitchFamily="34"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6B5FF013-6118-42AA-8BEA-DC65BAE71A9F}" type="slidenum">
              <a:rPr lang="en-US">
                <a:latin typeface="Arial" pitchFamily="34" charset="0"/>
              </a:rPr>
              <a:pPr/>
              <a:t>16</a:t>
            </a:fld>
            <a:endParaRPr lang="en-US">
              <a:latin typeface="Arial" pitchFamily="34"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2FDCFFFE-C55E-4FD0-BC51-6671EEF2ECF6}" type="slidenum">
              <a:rPr lang="en-US">
                <a:latin typeface="Arial" pitchFamily="34" charset="0"/>
              </a:rPr>
              <a:pPr/>
              <a:t>17</a:t>
            </a:fld>
            <a:endParaRPr lang="en-US">
              <a:latin typeface="Arial" pitchFamily="34" charset="0"/>
            </a:endParaRPr>
          </a:p>
        </p:txBody>
      </p:sp>
      <p:sp>
        <p:nvSpPr>
          <p:cNvPr id="52227" name="Rectangle 1026"/>
          <p:cNvSpPr>
            <a:spLocks noGrp="1" noRot="1" noChangeAspect="1" noChangeArrowheads="1" noTextEdit="1"/>
          </p:cNvSpPr>
          <p:nvPr>
            <p:ph type="sldImg"/>
          </p:nvPr>
        </p:nvSpPr>
        <p:spPr>
          <a:ln/>
        </p:spPr>
      </p:sp>
      <p:sp>
        <p:nvSpPr>
          <p:cNvPr id="52228" name="Rectangle 1027"/>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49E24B48-663C-48AC-9181-539FEE204BD6}" type="slidenum">
              <a:rPr lang="en-US">
                <a:latin typeface="Arial" pitchFamily="34" charset="0"/>
              </a:rPr>
              <a:pPr/>
              <a:t>18</a:t>
            </a:fld>
            <a:endParaRPr lang="en-US">
              <a:latin typeface="Arial" pitchFamily="34"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5B6B305-5D10-4DFF-8B33-335281710BBF}" type="slidenum">
              <a:rPr lang="en-US" sz="1200" b="0"/>
              <a:pPr algn="r"/>
              <a:t>19</a:t>
            </a:fld>
            <a:endParaRPr lang="en-US" sz="1200" b="0"/>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297DDBAC-9B51-4BB2-B296-13D56635B46D}" type="slidenum">
              <a:rPr lang="en-US">
                <a:latin typeface="Arial" pitchFamily="34" charset="0"/>
              </a:rPr>
              <a:pPr/>
              <a:t>2</a:t>
            </a:fld>
            <a:endParaRPr lang="en-US">
              <a:latin typeface="Arial" pitchFamily="34"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30ABDDE4-5CB6-46D7-A1D5-4F5F13279059}" type="slidenum">
              <a:rPr lang="en-US">
                <a:latin typeface="Arial" pitchFamily="34" charset="0"/>
              </a:rPr>
              <a:pPr/>
              <a:t>20</a:t>
            </a:fld>
            <a:endParaRPr lang="en-US">
              <a:latin typeface="Arial" pitchFamily="34"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858F49D8-1DA7-4D04-9A07-F2D484CBEF86}" type="slidenum">
              <a:rPr lang="en-US">
                <a:latin typeface="Arial" pitchFamily="34" charset="0"/>
              </a:rPr>
              <a:pPr/>
              <a:t>22</a:t>
            </a:fld>
            <a:endParaRPr lang="en-US">
              <a:latin typeface="Arial" pitchFamily="34"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B8DD42C-227E-4A2E-B4F2-A98BA17B348F}" type="slidenum">
              <a:rPr lang="en-US">
                <a:latin typeface="Arial" pitchFamily="34" charset="0"/>
              </a:rPr>
              <a:pPr/>
              <a:t>23</a:t>
            </a:fld>
            <a:endParaRPr lang="en-US">
              <a:latin typeface="Arial" pitchFamily="34"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8117A1C0-623D-49E0-A2D3-5B4B70757D18}" type="slidenum">
              <a:rPr lang="en-US">
                <a:latin typeface="Arial" pitchFamily="34" charset="0"/>
              </a:rPr>
              <a:pPr/>
              <a:t>24</a:t>
            </a:fld>
            <a:endParaRPr lang="en-US">
              <a:latin typeface="Arial" pitchFamily="34"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A6AA3B72-D836-43A1-A251-0651FE29A018}" type="slidenum">
              <a:rPr lang="en-US">
                <a:latin typeface="Arial" pitchFamily="34" charset="0"/>
              </a:rPr>
              <a:pPr/>
              <a:t>25</a:t>
            </a:fld>
            <a:endParaRPr lang="en-US">
              <a:latin typeface="Arial" pitchFamily="34"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AA121F10-F8A2-4E74-8218-78F97C30F9ED}" type="slidenum">
              <a:rPr lang="en-US">
                <a:latin typeface="Arial" pitchFamily="34" charset="0"/>
              </a:rPr>
              <a:pPr/>
              <a:t>26</a:t>
            </a:fld>
            <a:endParaRPr lang="en-US">
              <a:latin typeface="Arial" pitchFamily="34"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01AFD002-5043-462E-84B5-7044110A2773}" type="slidenum">
              <a:rPr lang="en-US">
                <a:latin typeface="Arial" pitchFamily="34" charset="0"/>
              </a:rPr>
              <a:pPr/>
              <a:t>27</a:t>
            </a:fld>
            <a:endParaRPr lang="en-US">
              <a:latin typeface="Arial" pitchFamily="34"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F31DC174-3399-403C-AE51-E977FB591EE6}" type="slidenum">
              <a:rPr lang="en-US">
                <a:latin typeface="Arial" pitchFamily="34" charset="0"/>
              </a:rPr>
              <a:pPr/>
              <a:t>29</a:t>
            </a:fld>
            <a:endParaRPr lang="en-US">
              <a:latin typeface="Arial" pitchFamily="34"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69DA7F11-ED05-4010-AE7F-DA1995031C08}" type="slidenum">
              <a:rPr lang="en-US">
                <a:latin typeface="Arial" pitchFamily="34" charset="0"/>
              </a:rPr>
              <a:pPr/>
              <a:t>3</a:t>
            </a:fld>
            <a:endParaRPr lang="en-US">
              <a:latin typeface="Arial" pitchFamily="34"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2CC1D13B-1407-42D7-BE18-30399A931423}" type="slidenum">
              <a:rPr lang="en-US">
                <a:latin typeface="Arial" pitchFamily="34" charset="0"/>
              </a:rPr>
              <a:pPr/>
              <a:t>30</a:t>
            </a:fld>
            <a:endParaRPr lang="en-US">
              <a:latin typeface="Arial" pitchFamily="34" charset="0"/>
            </a:endParaRPr>
          </a:p>
        </p:txBody>
      </p:sp>
      <p:sp>
        <p:nvSpPr>
          <p:cNvPr id="62467" name="Rectangle 2"/>
          <p:cNvSpPr>
            <a:spLocks noGrp="1" noRot="1" noChangeAspect="1" noChangeArrowheads="1" noTextEdit="1"/>
          </p:cNvSpPr>
          <p:nvPr>
            <p:ph type="sldImg"/>
          </p:nvPr>
        </p:nvSpPr>
        <p:spPr>
          <a:xfrm>
            <a:off x="1104900" y="652463"/>
            <a:ext cx="4646613" cy="3484562"/>
          </a:xfrm>
          <a:ln/>
        </p:spPr>
      </p:sp>
      <p:sp>
        <p:nvSpPr>
          <p:cNvPr id="62468" name="Rectangle 3"/>
          <p:cNvSpPr>
            <a:spLocks noGrp="1" noChangeArrowheads="1"/>
          </p:cNvSpPr>
          <p:nvPr>
            <p:ph type="body" idx="1"/>
          </p:nvPr>
        </p:nvSpPr>
        <p:spPr>
          <a:xfrm>
            <a:off x="928688" y="4354513"/>
            <a:ext cx="5000625" cy="4137025"/>
          </a:xfrm>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D8356358-936B-4ECE-AFFC-E5694F96AB79}" type="slidenum">
              <a:rPr lang="en-US">
                <a:latin typeface="Arial" pitchFamily="34" charset="0"/>
              </a:rPr>
              <a:pPr/>
              <a:t>31</a:t>
            </a:fld>
            <a:endParaRPr lang="en-US">
              <a:latin typeface="Arial" pitchFamily="34" charset="0"/>
            </a:endParaRPr>
          </a:p>
        </p:txBody>
      </p:sp>
      <p:sp>
        <p:nvSpPr>
          <p:cNvPr id="63491" name="Rectangle 2"/>
          <p:cNvSpPr>
            <a:spLocks noGrp="1" noRot="1" noChangeAspect="1" noChangeArrowheads="1" noTextEdit="1"/>
          </p:cNvSpPr>
          <p:nvPr>
            <p:ph type="sldImg"/>
          </p:nvPr>
        </p:nvSpPr>
        <p:spPr>
          <a:xfrm>
            <a:off x="1144588" y="685800"/>
            <a:ext cx="4572000" cy="3429000"/>
          </a:xfrm>
          <a:ln/>
        </p:spPr>
      </p:sp>
      <p:sp>
        <p:nvSpPr>
          <p:cNvPr id="63492" name="Rectangle 3"/>
          <p:cNvSpPr>
            <a:spLocks noGrp="1" noChangeArrowheads="1"/>
          </p:cNvSpPr>
          <p:nvPr>
            <p:ph type="body" idx="1"/>
          </p:nvPr>
        </p:nvSpPr>
        <p:spPr>
          <a:noFill/>
          <a:ln/>
        </p:spPr>
        <p:txBody>
          <a:bodyPr/>
          <a:lstStyle/>
          <a:p>
            <a:pPr marL="158750" eaLnBrk="1" hangingPunct="1"/>
            <a:endParaRPr lang="en-US" smtClean="0">
              <a:sym typeface="Helvetica"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1B8A0DF1-7E1D-4098-80D7-5D8515D19392}" type="slidenum">
              <a:rPr lang="en-US">
                <a:latin typeface="Arial" pitchFamily="34" charset="0"/>
              </a:rPr>
              <a:pPr/>
              <a:t>32</a:t>
            </a:fld>
            <a:endParaRPr lang="en-US">
              <a:latin typeface="Arial" pitchFamily="34"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E18F228-5363-42B9-8F72-F6E1B013A080}" type="slidenum">
              <a:rPr lang="en-US" smtClean="0"/>
              <a:pPr>
                <a:defRPr/>
              </a:pPr>
              <a:t>33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1336417-A7C4-473A-9BD3-FBC02B0F73D8}" type="slidenum">
              <a:rPr lang="en-US">
                <a:latin typeface="Arial" pitchFamily="34" charset="0"/>
              </a:rPr>
              <a:pPr/>
              <a:t>4</a:t>
            </a:fld>
            <a:endParaRPr lang="en-US">
              <a:latin typeface="Arial" pitchFamily="34"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1A9B79F1-D8BE-4F02-BCD2-D3E20AB6BA1A}" type="slidenum">
              <a:rPr lang="en-US">
                <a:latin typeface="Arial" pitchFamily="34" charset="0"/>
              </a:rPr>
              <a:pPr/>
              <a:t>6</a:t>
            </a:fld>
            <a:endParaRPr lang="en-US">
              <a:latin typeface="Arial" pitchFamily="34" charset="0"/>
            </a:endParaRPr>
          </a:p>
        </p:txBody>
      </p:sp>
      <p:sp>
        <p:nvSpPr>
          <p:cNvPr id="40963" name="Rectangle 1026"/>
          <p:cNvSpPr>
            <a:spLocks noGrp="1" noRot="1" noChangeAspect="1" noChangeArrowheads="1" noTextEdit="1"/>
          </p:cNvSpPr>
          <p:nvPr>
            <p:ph type="sldImg"/>
          </p:nvPr>
        </p:nvSpPr>
        <p:spPr>
          <a:xfrm>
            <a:off x="1104900" y="652463"/>
            <a:ext cx="4646613" cy="3484562"/>
          </a:xfrm>
          <a:ln/>
        </p:spPr>
      </p:sp>
      <p:sp>
        <p:nvSpPr>
          <p:cNvPr id="40964" name="Rectangle 1027"/>
          <p:cNvSpPr>
            <a:spLocks noGrp="1" noChangeArrowheads="1"/>
          </p:cNvSpPr>
          <p:nvPr>
            <p:ph type="body" idx="1"/>
          </p:nvPr>
        </p:nvSpPr>
        <p:spPr>
          <a:xfrm>
            <a:off x="928688" y="4354513"/>
            <a:ext cx="5000625" cy="4137025"/>
          </a:xfrm>
          <a:noFill/>
          <a:ln/>
        </p:spPr>
        <p:txBody>
          <a:bodyPr/>
          <a:lstStyle/>
          <a:p>
            <a:pPr eaLnBrk="1" hangingPunct="1"/>
            <a:endParaRPr 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C08AD7E1-77D9-4677-8162-22F2B1F95706}" type="slidenum">
              <a:rPr lang="en-US">
                <a:latin typeface="Arial" pitchFamily="34" charset="0"/>
              </a:rPr>
              <a:pPr/>
              <a:t>7</a:t>
            </a:fld>
            <a:endParaRPr lang="en-US">
              <a:latin typeface="Arial" pitchFamily="34" charset="0"/>
            </a:endParaRPr>
          </a:p>
        </p:txBody>
      </p:sp>
      <p:sp>
        <p:nvSpPr>
          <p:cNvPr id="41987" name="Rectangle 2"/>
          <p:cNvSpPr>
            <a:spLocks noGrp="1" noRot="1" noChangeAspect="1" noChangeArrowheads="1" noTextEdit="1"/>
          </p:cNvSpPr>
          <p:nvPr>
            <p:ph type="sldImg"/>
          </p:nvPr>
        </p:nvSpPr>
        <p:spPr>
          <a:xfrm>
            <a:off x="1152525" y="682625"/>
            <a:ext cx="4554538" cy="3416300"/>
          </a:xfrm>
          <a:ln/>
        </p:spPr>
      </p:sp>
      <p:sp>
        <p:nvSpPr>
          <p:cNvPr id="41988" name="Rectangle 3"/>
          <p:cNvSpPr>
            <a:spLocks noGrp="1" noChangeArrowheads="1"/>
          </p:cNvSpPr>
          <p:nvPr>
            <p:ph type="body" idx="1"/>
          </p:nvPr>
        </p:nvSpPr>
        <p:spPr>
          <a:xfrm>
            <a:off x="685800" y="4325938"/>
            <a:ext cx="5486400" cy="4098925"/>
          </a:xfrm>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FA156328-652F-4ED1-A8D3-6B2DA584EA2E}" type="slidenum">
              <a:rPr lang="en-US">
                <a:latin typeface="Arial" pitchFamily="34" charset="0"/>
              </a:rPr>
              <a:pPr/>
              <a:t>8</a:t>
            </a:fld>
            <a:endParaRPr lang="en-US">
              <a:latin typeface="Arial" pitchFamily="34" charset="0"/>
            </a:endParaRPr>
          </a:p>
        </p:txBody>
      </p:sp>
      <p:sp>
        <p:nvSpPr>
          <p:cNvPr id="43011" name="Rectangle 1026"/>
          <p:cNvSpPr>
            <a:spLocks noGrp="1" noRot="1" noChangeAspect="1" noChangeArrowheads="1" noTextEdit="1"/>
          </p:cNvSpPr>
          <p:nvPr>
            <p:ph type="sldImg"/>
          </p:nvPr>
        </p:nvSpPr>
        <p:spPr>
          <a:ln/>
        </p:spPr>
      </p:sp>
      <p:sp>
        <p:nvSpPr>
          <p:cNvPr id="43012" name="Rectangle 1027"/>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C953E160-33F3-4173-95C5-DD352563A36A}" type="slidenum">
              <a:rPr lang="en-US">
                <a:latin typeface="Arial" pitchFamily="34" charset="0"/>
              </a:rPr>
              <a:pPr/>
              <a:t>9</a:t>
            </a:fld>
            <a:endParaRPr lang="en-US">
              <a:latin typeface="Arial" pitchFamily="34"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727605" y="1903678"/>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727605" y="4334074"/>
            <a:ext cx="7692761" cy="473207"/>
          </a:xfrm>
          <a:prstGeom prst="rect">
            <a:avLst/>
          </a:prstGeom>
        </p:spPr>
        <p:txBody>
          <a:bodyPr lIns="0" tIns="0" rIns="0" bIns="0" anchor="t"/>
          <a:lstStyle>
            <a:lvl1pPr marL="0" indent="0">
              <a:spcBef>
                <a:spcPct val="0"/>
              </a:spcBef>
              <a:buFont typeface="Wingdings" pitchFamily="2" charset="2"/>
              <a:buNone/>
              <a:defRPr sz="3300">
                <a:solidFill>
                  <a:schemeClr val="tx2"/>
                </a:solidFill>
                <a:effectLst>
                  <a:outerShdw blurRad="38100" dist="38100" dir="2700000" algn="tl">
                    <a:srgbClr val="000000">
                      <a:alpha val="43137"/>
                    </a:srgbClr>
                  </a:outerShdw>
                </a:effectLst>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ck Slide - no bottom bar">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Branding Layout">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5" y="2354792"/>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b="0" cap="none"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18435" name="Rectangle 3"/>
          <p:cNvSpPr>
            <a:spLocks noGrp="1" noChangeArrowheads="1"/>
          </p:cNvSpPr>
          <p:nvPr>
            <p:ph type="subTitle" idx="1"/>
          </p:nvPr>
        </p:nvSpPr>
        <p:spPr>
          <a:xfrm>
            <a:off x="727605" y="4340490"/>
            <a:ext cx="7692761" cy="473207"/>
          </a:xfrm>
          <a:prstGeom prst="rect">
            <a:avLst/>
          </a:prstGeom>
        </p:spPr>
        <p:txBody>
          <a:bodyPr lIns="0" tIns="0" rIns="0" bIns="0" anchor="t"/>
          <a:lstStyle>
            <a:lvl1pPr marL="0" indent="0">
              <a:spcBef>
                <a:spcPct val="0"/>
              </a:spcBef>
              <a:buFont typeface="Wingdings" pitchFamily="2" charset="2"/>
              <a:buNone/>
              <a:defRPr sz="3400">
                <a:solidFill>
                  <a:schemeClr val="tx2"/>
                </a:solidFill>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2588" y="1414464"/>
            <a:ext cx="8380412" cy="2369879"/>
          </a:xfrm>
          <a:prstGeom prst="rect">
            <a:avLst/>
          </a:prstGeom>
        </p:spPr>
        <p:txBody>
          <a:bodyPr/>
          <a:lstStyle>
            <a:lvl1pPr>
              <a:defRPr sz="3300"/>
            </a:lvl1pPr>
            <a:lvl2pPr>
              <a:defRPr sz="3000"/>
            </a:lvl2pPr>
            <a:lvl3pPr>
              <a:defRPr sz="2700"/>
            </a:lvl3pPr>
            <a:lvl4pPr>
              <a:defRPr sz="2300"/>
            </a:lvl4pPr>
            <a:lvl5pPr>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2323" y="1414199"/>
            <a:ext cx="4126177" cy="1733808"/>
          </a:xfrm>
          <a:prstGeom prst="rect">
            <a:avLst/>
          </a:prstGeom>
        </p:spPr>
        <p:txBody>
          <a:bodyPr/>
          <a:lstStyle>
            <a:lvl1pPr marL="296321" indent="-296321">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5500" y="1414199"/>
            <a:ext cx="4127500" cy="1733808"/>
          </a:xfrm>
          <a:prstGeom prst="rect">
            <a:avLst/>
          </a:prstGeom>
        </p:spPr>
        <p:txBody>
          <a:bodyPr/>
          <a:lstStyle>
            <a:lvl1pPr marL="294999" indent="-294999">
              <a:defRPr sz="2300"/>
            </a:lvl1pPr>
            <a:lvl2pPr marL="600580" indent="-285739">
              <a:defRPr sz="2000"/>
            </a:lvl2pPr>
            <a:lvl3pPr marL="866476" indent="-256636">
              <a:defRPr sz="1700"/>
            </a:lvl3pPr>
            <a:lvl4pPr marL="1095331" indent="-247376">
              <a:defRPr sz="1500"/>
            </a:lvl4pPr>
            <a:lvl5pPr marL="1342707" indent="-238115">
              <a:buNone/>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otes Slide (you must hide it)">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0" y="6238875"/>
            <a:ext cx="9144001" cy="619125"/>
          </a:xfrm>
          <a:prstGeom prst="rect">
            <a:avLst/>
          </a:prstGeo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dk2" tx1="lt1" bg2="dk1"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ransition>
    <p:fade/>
  </p:transition>
  <p:timing>
    <p:tnLst>
      <p:par>
        <p:cTn id="1" dur="indefinite" restart="never" nodeType="tmRoot"/>
      </p:par>
    </p:tnLst>
  </p:timing>
  <p:txStyles>
    <p:titleStyle>
      <a:lvl1pPr algn="l" defTabSz="912777" rtl="0" eaLnBrk="1" fontAlgn="base" hangingPunct="1">
        <a:lnSpc>
          <a:spcPct val="90000"/>
        </a:lnSpc>
        <a:spcBef>
          <a:spcPct val="0"/>
        </a:spcBef>
        <a:spcAft>
          <a:spcPct val="0"/>
        </a:spcAft>
        <a:defRPr lang="en-US" sz="5000" b="0" cap="none" spc="-125"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912777" rtl="0" eaLnBrk="1" fontAlgn="base" hangingPunct="1">
        <a:lnSpc>
          <a:spcPct val="90000"/>
        </a:lnSpc>
        <a:spcBef>
          <a:spcPct val="0"/>
        </a:spcBef>
        <a:spcAft>
          <a:spcPct val="0"/>
        </a:spcAft>
        <a:defRPr sz="4500">
          <a:solidFill>
            <a:schemeClr val="tx2"/>
          </a:solidFill>
          <a:latin typeface="Segoe Semibold" pitchFamily="34" charset="0"/>
        </a:defRPr>
      </a:lvl2pPr>
      <a:lvl3pPr algn="l" defTabSz="912777" rtl="0" eaLnBrk="1" fontAlgn="base" hangingPunct="1">
        <a:lnSpc>
          <a:spcPct val="90000"/>
        </a:lnSpc>
        <a:spcBef>
          <a:spcPct val="0"/>
        </a:spcBef>
        <a:spcAft>
          <a:spcPct val="0"/>
        </a:spcAft>
        <a:defRPr sz="4500">
          <a:solidFill>
            <a:schemeClr val="tx2"/>
          </a:solidFill>
          <a:latin typeface="Segoe Semibold" pitchFamily="34" charset="0"/>
        </a:defRPr>
      </a:lvl3pPr>
      <a:lvl4pPr algn="l" defTabSz="912777" rtl="0" eaLnBrk="1" fontAlgn="base" hangingPunct="1">
        <a:lnSpc>
          <a:spcPct val="90000"/>
        </a:lnSpc>
        <a:spcBef>
          <a:spcPct val="0"/>
        </a:spcBef>
        <a:spcAft>
          <a:spcPct val="0"/>
        </a:spcAft>
        <a:defRPr sz="4500">
          <a:solidFill>
            <a:schemeClr val="tx2"/>
          </a:solidFill>
          <a:latin typeface="Segoe Semibold" pitchFamily="34" charset="0"/>
        </a:defRPr>
      </a:lvl4pPr>
      <a:lvl5pPr algn="l" defTabSz="912777" rtl="0" eaLnBrk="1" fontAlgn="base" hangingPunct="1">
        <a:lnSpc>
          <a:spcPct val="90000"/>
        </a:lnSpc>
        <a:spcBef>
          <a:spcPct val="0"/>
        </a:spcBef>
        <a:spcAft>
          <a:spcPct val="0"/>
        </a:spcAft>
        <a:defRPr sz="4500">
          <a:solidFill>
            <a:schemeClr val="tx2"/>
          </a:solidFill>
          <a:latin typeface="Segoe Semibold" pitchFamily="34" charset="0"/>
        </a:defRPr>
      </a:lvl5pPr>
      <a:lvl6pPr marL="380970" algn="l" defTabSz="914063" rtl="0" eaLnBrk="1" fontAlgn="base" hangingPunct="1">
        <a:lnSpc>
          <a:spcPct val="90000"/>
        </a:lnSpc>
        <a:spcBef>
          <a:spcPct val="0"/>
        </a:spcBef>
        <a:spcAft>
          <a:spcPct val="0"/>
        </a:spcAft>
        <a:defRPr sz="4500">
          <a:solidFill>
            <a:schemeClr val="tx2"/>
          </a:solidFill>
          <a:latin typeface="Segoe Semibold" pitchFamily="34" charset="0"/>
        </a:defRPr>
      </a:lvl6pPr>
      <a:lvl7pPr marL="761940" algn="l" defTabSz="914063" rtl="0" eaLnBrk="1" fontAlgn="base" hangingPunct="1">
        <a:lnSpc>
          <a:spcPct val="90000"/>
        </a:lnSpc>
        <a:spcBef>
          <a:spcPct val="0"/>
        </a:spcBef>
        <a:spcAft>
          <a:spcPct val="0"/>
        </a:spcAft>
        <a:defRPr sz="4500">
          <a:solidFill>
            <a:schemeClr val="tx2"/>
          </a:solidFill>
          <a:latin typeface="Segoe Semibold" pitchFamily="34" charset="0"/>
        </a:defRPr>
      </a:lvl7pPr>
      <a:lvl8pPr marL="1142908" algn="l" defTabSz="914063" rtl="0" eaLnBrk="1" fontAlgn="base" hangingPunct="1">
        <a:lnSpc>
          <a:spcPct val="90000"/>
        </a:lnSpc>
        <a:spcBef>
          <a:spcPct val="0"/>
        </a:spcBef>
        <a:spcAft>
          <a:spcPct val="0"/>
        </a:spcAft>
        <a:defRPr sz="4500">
          <a:solidFill>
            <a:schemeClr val="tx2"/>
          </a:solidFill>
          <a:latin typeface="Segoe Semibold" pitchFamily="34" charset="0"/>
        </a:defRPr>
      </a:lvl8pPr>
      <a:lvl9pPr marL="1523878" algn="l" defTabSz="914063" rtl="0" eaLnBrk="1" fontAlgn="base" hangingPunct="1">
        <a:lnSpc>
          <a:spcPct val="90000"/>
        </a:lnSpc>
        <a:spcBef>
          <a:spcPct val="0"/>
        </a:spcBef>
        <a:spcAft>
          <a:spcPct val="0"/>
        </a:spcAft>
        <a:defRPr sz="4500">
          <a:solidFill>
            <a:schemeClr val="tx2"/>
          </a:solidFill>
          <a:latin typeface="Segoe Semibold" pitchFamily="34" charset="0"/>
        </a:defRPr>
      </a:lvl9pPr>
    </p:titleStyle>
    <p:bodyStyle>
      <a:lvl1pPr marL="382573" indent="-382573" algn="l" defTabSz="912777" rtl="0" eaLnBrk="1" fontAlgn="base" hangingPunct="1">
        <a:lnSpc>
          <a:spcPct val="90000"/>
        </a:lnSpc>
        <a:spcBef>
          <a:spcPts val="1167"/>
        </a:spcBef>
        <a:spcAft>
          <a:spcPct val="0"/>
        </a:spcAft>
        <a:buClr>
          <a:schemeClr val="tx2"/>
        </a:buClr>
        <a:buSzPct val="95000"/>
        <a:buFontTx/>
        <a:buBlip>
          <a:blip r:embed="rId14"/>
        </a:buBlip>
        <a:defRPr sz="3300">
          <a:solidFill>
            <a:schemeClr val="tx1"/>
          </a:solidFill>
          <a:effectLst>
            <a:outerShdw blurRad="38100" dist="38100" dir="2700000" algn="tl">
              <a:srgbClr val="000000">
                <a:alpha val="43137"/>
              </a:srgbClr>
            </a:outerShdw>
          </a:effectLst>
          <a:latin typeface="+mn-lt"/>
          <a:ea typeface="+mn-ea"/>
          <a:cs typeface="+mn-cs"/>
        </a:defRPr>
      </a:lvl1pPr>
      <a:lvl2pPr marL="704822" indent="-317487" algn="l" defTabSz="912777" rtl="0" eaLnBrk="1" fontAlgn="base" hangingPunct="1">
        <a:lnSpc>
          <a:spcPct val="90000"/>
        </a:lnSpc>
        <a:spcBef>
          <a:spcPts val="1083"/>
        </a:spcBef>
        <a:spcAft>
          <a:spcPct val="0"/>
        </a:spcAft>
        <a:buClr>
          <a:schemeClr val="tx2"/>
        </a:buClr>
        <a:buSzPct val="80000"/>
        <a:buFontTx/>
        <a:buBlip>
          <a:blip r:embed="rId15"/>
        </a:buBlip>
        <a:defRPr sz="3000">
          <a:solidFill>
            <a:schemeClr val="tx1"/>
          </a:solidFill>
          <a:effectLst>
            <a:outerShdw blurRad="38100" dist="38100" dir="2700000" algn="tl">
              <a:srgbClr val="000000">
                <a:alpha val="43137"/>
              </a:srgbClr>
            </a:outerShdw>
          </a:effectLst>
          <a:latin typeface="+mn-lt"/>
        </a:defRPr>
      </a:lvl2pPr>
      <a:lvl3pPr marL="988974" indent="-282564" algn="l" defTabSz="912777" rtl="0" eaLnBrk="1" fontAlgn="base" hangingPunct="1">
        <a:lnSpc>
          <a:spcPct val="90000"/>
        </a:lnSpc>
        <a:spcBef>
          <a:spcPts val="1000"/>
        </a:spcBef>
        <a:spcAft>
          <a:spcPct val="0"/>
        </a:spcAft>
        <a:buClr>
          <a:schemeClr val="tx2"/>
        </a:buClr>
        <a:buSzPct val="80000"/>
        <a:buFontTx/>
        <a:buBlip>
          <a:blip r:embed="rId15"/>
        </a:buBlip>
        <a:defRPr sz="2700">
          <a:solidFill>
            <a:schemeClr val="tx1"/>
          </a:solidFill>
          <a:effectLst>
            <a:outerShdw blurRad="38100" dist="38100" dir="2700000" algn="tl">
              <a:srgbClr val="000000">
                <a:alpha val="43137"/>
              </a:srgbClr>
            </a:outerShdw>
          </a:effectLst>
          <a:latin typeface="+mn-lt"/>
        </a:defRPr>
      </a:lvl3pPr>
      <a:lvl4pPr marL="1266774" indent="-276214" algn="l" defTabSz="912777" rtl="0" eaLnBrk="1" fontAlgn="base" hangingPunct="1">
        <a:lnSpc>
          <a:spcPct val="90000"/>
        </a:lnSpc>
        <a:spcBef>
          <a:spcPts val="917"/>
        </a:spcBef>
        <a:spcAft>
          <a:spcPct val="0"/>
        </a:spcAft>
        <a:buClr>
          <a:schemeClr val="tx2"/>
        </a:buClr>
        <a:buSzPct val="80000"/>
        <a:buFontTx/>
        <a:buBlip>
          <a:blip r:embed="rId15"/>
        </a:buBlip>
        <a:defRPr sz="2300">
          <a:solidFill>
            <a:schemeClr val="tx1"/>
          </a:solidFill>
          <a:effectLst>
            <a:outerShdw blurRad="38100" dist="38100" dir="2700000" algn="tl">
              <a:srgbClr val="000000">
                <a:alpha val="43137"/>
              </a:srgbClr>
            </a:outerShdw>
          </a:effectLst>
          <a:latin typeface="+mn-lt"/>
        </a:defRPr>
      </a:lvl4pPr>
      <a:lvl5pPr marL="1530289" indent="-260340" algn="l" defTabSz="912777" rtl="0" eaLnBrk="1" fontAlgn="base" hangingPunct="1">
        <a:lnSpc>
          <a:spcPct val="90000"/>
        </a:lnSpc>
        <a:spcBef>
          <a:spcPts val="833"/>
        </a:spcBef>
        <a:spcAft>
          <a:spcPct val="0"/>
        </a:spcAft>
        <a:buClr>
          <a:schemeClr val="tx2"/>
        </a:buClr>
        <a:buSzPct val="80000"/>
        <a:buFontTx/>
        <a:buBlip>
          <a:blip r:embed="rId15"/>
        </a:buBlip>
        <a:defRPr sz="2300">
          <a:solidFill>
            <a:schemeClr val="tx1"/>
          </a:solidFill>
          <a:effectLst>
            <a:outerShdw blurRad="38100" dist="38100" dir="2700000" algn="tl">
              <a:srgbClr val="000000">
                <a:alpha val="43137"/>
              </a:srgbClr>
            </a:outerShdw>
          </a:effectLst>
          <a:latin typeface="+mn-lt"/>
        </a:defRPr>
      </a:lvl5pPr>
      <a:lvl6pPr marL="1911463"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6pPr>
      <a:lvl7pPr marL="2292432"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7pPr>
      <a:lvl8pPr marL="267340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8pPr>
      <a:lvl9pPr marL="305437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8.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8" Type="http://schemas.openxmlformats.org/officeDocument/2006/relationships/hyperlink" Target="mailto:mwalker@beaconconsultants.com" TargetMode="External"/><Relationship Id="rId3" Type="http://schemas.openxmlformats.org/officeDocument/2006/relationships/hyperlink" Target="http://www.energystar.gov/index.cfm?c=revisions.computer_spec" TargetMode="External"/><Relationship Id="rId7" Type="http://schemas.openxmlformats.org/officeDocument/2006/relationships/hyperlink" Target="mailto:tbolioli@terranovum.com" TargetMode="External"/><Relationship Id="rId2" Type="http://schemas.openxmlformats.org/officeDocument/2006/relationships/notesSlide" Target="../notesSlides/notesSlide27.xml"/><Relationship Id="rId1" Type="http://schemas.openxmlformats.org/officeDocument/2006/relationships/slideLayout" Target="../slideLayouts/slideLayout8.xml"/><Relationship Id="rId6" Type="http://schemas.openxmlformats.org/officeDocument/2006/relationships/hyperlink" Target="mailto:kaplan.katharine@epa.gov" TargetMode="External"/><Relationship Id="rId5" Type="http://schemas.openxmlformats.org/officeDocument/2006/relationships/hyperlink" Target="http://www.microsoft.com/whdc/system/pnppwr/powermgmt/devicepm.mspx" TargetMode="External"/><Relationship Id="rId4" Type="http://schemas.openxmlformats.org/officeDocument/2006/relationships/hyperlink" Target="http://www.energystar.gov/powermanagement"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7605" y="1903678"/>
            <a:ext cx="7692761" cy="1260345"/>
          </a:xfrm>
        </p:spPr>
        <p:txBody>
          <a:bodyPr/>
          <a:lstStyle/>
          <a:p>
            <a:r>
              <a:rPr lang="en-US" dirty="0" smtClean="0"/>
              <a:t>PCs And Energy</a:t>
            </a:r>
            <a:br>
              <a:rPr lang="en-US" dirty="0" smtClean="0"/>
            </a:br>
            <a:r>
              <a:rPr lang="en-US" sz="3600" dirty="0" smtClean="0">
                <a:solidFill>
                  <a:schemeClr val="accent1"/>
                </a:solidFill>
              </a:rPr>
              <a:t>Efficiency Implications for OEMs and IHVs</a:t>
            </a:r>
            <a:endParaRPr lang="en-US" dirty="0">
              <a:solidFill>
                <a:schemeClr val="accent1"/>
              </a:solidFill>
            </a:endParaRPr>
          </a:p>
        </p:txBody>
      </p:sp>
      <p:sp>
        <p:nvSpPr>
          <p:cNvPr id="3" name="Subtitle 2"/>
          <p:cNvSpPr>
            <a:spLocks noGrp="1"/>
          </p:cNvSpPr>
          <p:nvPr>
            <p:ph type="subTitle" idx="1"/>
          </p:nvPr>
        </p:nvSpPr>
        <p:spPr>
          <a:xfrm>
            <a:off x="727605" y="4334074"/>
            <a:ext cx="8035395" cy="1883593"/>
          </a:xfrm>
        </p:spPr>
        <p:txBody>
          <a:bodyPr/>
          <a:lstStyle/>
          <a:p>
            <a:r>
              <a:rPr lang="en-US" sz="3600" dirty="0" smtClean="0"/>
              <a:t>Tom </a:t>
            </a:r>
            <a:r>
              <a:rPr lang="en-US" sz="3600" dirty="0" err="1" smtClean="0"/>
              <a:t>Bolioli</a:t>
            </a:r>
            <a:r>
              <a:rPr lang="en-US" sz="3600" dirty="0" smtClean="0"/>
              <a:t> </a:t>
            </a:r>
            <a:br>
              <a:rPr lang="en-US" sz="3600" dirty="0" smtClean="0"/>
            </a:br>
            <a:r>
              <a:rPr lang="en-US" sz="3200" dirty="0" smtClean="0"/>
              <a:t>Terra </a:t>
            </a:r>
            <a:r>
              <a:rPr lang="en-US" sz="3200" dirty="0" err="1" smtClean="0"/>
              <a:t>Novum</a:t>
            </a:r>
            <a:r>
              <a:rPr lang="en-US" sz="3200" dirty="0" smtClean="0"/>
              <a:t>, LLC</a:t>
            </a:r>
            <a:endParaRPr lang="en-US" sz="3600" dirty="0" smtClean="0"/>
          </a:p>
          <a:p>
            <a:r>
              <a:rPr lang="en-US" sz="3600" dirty="0" smtClean="0"/>
              <a:t>Mike Walker, </a:t>
            </a:r>
            <a:br>
              <a:rPr lang="en-US" sz="3600" dirty="0" smtClean="0"/>
            </a:br>
            <a:r>
              <a:rPr lang="en-US" sz="3200" dirty="0" smtClean="0"/>
              <a:t>Beacon Consultants Network Inc.</a:t>
            </a:r>
            <a:endParaRPr lang="en-US" sz="3200"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45" name="Rectangle 9"/>
          <p:cNvSpPr>
            <a:spLocks noGrp="1" noChangeArrowheads="1"/>
          </p:cNvSpPr>
          <p:nvPr>
            <p:ph type="title"/>
          </p:nvPr>
        </p:nvSpPr>
        <p:spPr>
          <a:xfrm>
            <a:off x="382588" y="228600"/>
            <a:ext cx="8761412" cy="1191095"/>
          </a:xfrm>
        </p:spPr>
        <p:txBody>
          <a:bodyPr/>
          <a:lstStyle/>
          <a:p>
            <a:r>
              <a:rPr lang="en-US" dirty="0" smtClean="0"/>
              <a:t>ENERGY STAR</a:t>
            </a:r>
            <a:br>
              <a:rPr lang="en-US" dirty="0" smtClean="0"/>
            </a:br>
            <a:r>
              <a:rPr lang="en-US" sz="3600" dirty="0" smtClean="0">
                <a:solidFill>
                  <a:schemeClr val="accent1"/>
                </a:solidFill>
              </a:rPr>
              <a:t>Computer Spec. Version 4.0:  What’s New</a:t>
            </a:r>
            <a:endParaRPr lang="en-US" dirty="0" smtClean="0">
              <a:solidFill>
                <a:schemeClr val="accent1"/>
              </a:solidFill>
            </a:endParaRPr>
          </a:p>
        </p:txBody>
      </p:sp>
      <p:sp>
        <p:nvSpPr>
          <p:cNvPr id="14346" name="Rectangle 10"/>
          <p:cNvSpPr>
            <a:spLocks noGrp="1" noChangeArrowheads="1"/>
          </p:cNvSpPr>
          <p:nvPr>
            <p:ph type="body" idx="1"/>
          </p:nvPr>
        </p:nvSpPr>
        <p:spPr>
          <a:xfrm>
            <a:off x="381000" y="1905000"/>
            <a:ext cx="8380412" cy="4728987"/>
          </a:xfrm>
        </p:spPr>
        <p:txBody>
          <a:bodyPr/>
          <a:lstStyle/>
          <a:p>
            <a:r>
              <a:rPr lang="en-US" dirty="0" smtClean="0"/>
              <a:t>Lowers previous power consumption requirements for “sleep” modes</a:t>
            </a:r>
          </a:p>
          <a:p>
            <a:r>
              <a:rPr lang="en-US" dirty="0" smtClean="0"/>
              <a:t>Introduces requirements for active power consumption at “idle”</a:t>
            </a:r>
          </a:p>
          <a:p>
            <a:r>
              <a:rPr lang="en-US" dirty="0" smtClean="0"/>
              <a:t>Sets efficiency requirements for power  </a:t>
            </a:r>
            <a:r>
              <a:rPr lang="en-US" dirty="0" err="1" smtClean="0"/>
              <a:t>upplies</a:t>
            </a:r>
            <a:endParaRPr lang="en-US" dirty="0" smtClean="0"/>
          </a:p>
          <a:p>
            <a:r>
              <a:rPr lang="en-US" dirty="0" smtClean="0"/>
              <a:t>Requires power management and wake-on-LAN features to be enabled</a:t>
            </a:r>
          </a:p>
          <a:p>
            <a:r>
              <a:rPr lang="en-US" dirty="0" smtClean="0"/>
              <a:t>Sets labeling and marketing requirements</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How Is “Idle” Measured?</a:t>
            </a:r>
          </a:p>
        </p:txBody>
      </p:sp>
      <p:sp>
        <p:nvSpPr>
          <p:cNvPr id="14339" name="Rectangle 3"/>
          <p:cNvSpPr>
            <a:spLocks noGrp="1" noChangeArrowheads="1"/>
          </p:cNvSpPr>
          <p:nvPr>
            <p:ph type="body" idx="1"/>
          </p:nvPr>
        </p:nvSpPr>
        <p:spPr>
          <a:xfrm>
            <a:off x="382588" y="1414464"/>
            <a:ext cx="8380412" cy="2846420"/>
          </a:xfrm>
        </p:spPr>
        <p:txBody>
          <a:bodyPr/>
          <a:lstStyle/>
          <a:p>
            <a:r>
              <a:rPr lang="en-US" dirty="0" smtClean="0"/>
              <a:t>System configured as shipped</a:t>
            </a:r>
          </a:p>
          <a:p>
            <a:pPr lvl="1"/>
            <a:r>
              <a:rPr lang="en-US" dirty="0" smtClean="0"/>
              <a:t>Includes OEM software preload</a:t>
            </a:r>
          </a:p>
          <a:p>
            <a:r>
              <a:rPr lang="en-US" dirty="0" smtClean="0"/>
              <a:t>No applications open</a:t>
            </a:r>
          </a:p>
          <a:p>
            <a:r>
              <a:rPr lang="en-US" dirty="0" smtClean="0"/>
              <a:t>Power measured 10 minutes after boot</a:t>
            </a:r>
          </a:p>
          <a:p>
            <a:r>
              <a:rPr lang="en-US" dirty="0" smtClean="0"/>
              <a:t>Test procedure detailed in specification</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382588" y="228600"/>
            <a:ext cx="8380412" cy="1191095"/>
          </a:xfrm>
        </p:spPr>
        <p:txBody>
          <a:bodyPr/>
          <a:lstStyle/>
          <a:p>
            <a:r>
              <a:rPr lang="en-US" dirty="0" smtClean="0"/>
              <a:t>ENERGY STAR</a:t>
            </a:r>
            <a:br>
              <a:rPr lang="en-US" dirty="0" smtClean="0"/>
            </a:br>
            <a:r>
              <a:rPr lang="en-US" sz="3600" dirty="0" smtClean="0">
                <a:solidFill>
                  <a:schemeClr val="accent1"/>
                </a:solidFill>
              </a:rPr>
              <a:t>Categories</a:t>
            </a:r>
          </a:p>
        </p:txBody>
      </p:sp>
      <p:graphicFrame>
        <p:nvGraphicFramePr>
          <p:cNvPr id="16450" name="Group 66"/>
          <p:cNvGraphicFramePr>
            <a:graphicFrameLocks noGrp="1"/>
          </p:cNvGraphicFramePr>
          <p:nvPr/>
        </p:nvGraphicFramePr>
        <p:xfrm>
          <a:off x="609600" y="1905000"/>
          <a:ext cx="7924800" cy="4365627"/>
        </p:xfrm>
        <a:graphic>
          <a:graphicData uri="http://schemas.openxmlformats.org/drawingml/2006/table">
            <a:tbl>
              <a:tblPr firstRow="1" firstCol="1" bandRow="1">
                <a:effectLst>
                  <a:outerShdw blurRad="635000" sx="102000" sy="102000" algn="ctr" rotWithShape="0">
                    <a:prstClr val="black"/>
                  </a:outerShdw>
                  <a:reflection blurRad="6350" stA="52000" endA="300" endPos="35000" dir="5400000" sy="-100000" algn="bl" rotWithShape="0"/>
                </a:effectLst>
                <a:tableStyleId>{073A0DAA-6AF3-43AB-8588-CEC1D06C72B9}</a:tableStyleId>
              </a:tblPr>
              <a:tblGrid>
                <a:gridCol w="1243013"/>
                <a:gridCol w="6681787"/>
              </a:tblGrid>
              <a:tr h="423863">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dirty="0" smtClean="0">
                          <a:ln>
                            <a:noFill/>
                          </a:ln>
                          <a:effectLst/>
                        </a:rPr>
                        <a:t>Category</a:t>
                      </a:r>
                      <a:endParaRPr kumimoji="0" lang="en-US" sz="1800" b="0" i="1" u="none" strike="noStrike" cap="none" normalizeH="0" baseline="0" dirty="0" smtClean="0">
                        <a:ln>
                          <a:noFill/>
                        </a:ln>
                        <a:solidFill>
                          <a:schemeClr val="tx1"/>
                        </a:solidFill>
                        <a:effectLst/>
                        <a:latin typeface="Arial" pitchFamily="34" charset="0"/>
                      </a:endParaRPr>
                    </a:p>
                  </a:txBody>
                  <a:tcPr anchor="ctr" horzOverflow="overflow"/>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smtClean="0">
                          <a:ln>
                            <a:noFill/>
                          </a:ln>
                          <a:effectLst/>
                        </a:rPr>
                        <a:t>Description</a:t>
                      </a:r>
                      <a:endParaRPr kumimoji="0" lang="en-US" sz="1800" b="0" i="1" u="none" strike="noStrike" cap="none" normalizeH="0" baseline="0" smtClean="0">
                        <a:ln>
                          <a:noFill/>
                        </a:ln>
                        <a:solidFill>
                          <a:schemeClr val="tx1"/>
                        </a:solidFill>
                        <a:effectLst/>
                        <a:latin typeface="Arial" pitchFamily="34" charset="0"/>
                      </a:endParaRPr>
                    </a:p>
                  </a:txBody>
                  <a:tcPr anchor="ctr" horzOverflow="overflow"/>
                </a:tc>
              </a:tr>
              <a:tr h="422275">
                <a:tc gridSpan="2">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2400" u="none" strike="noStrike" cap="none" normalizeH="0" baseline="0" dirty="0" smtClean="0">
                          <a:ln>
                            <a:noFill/>
                          </a:ln>
                          <a:effectLst/>
                          <a:latin typeface="+mj-lt"/>
                        </a:rPr>
                        <a:t>Desktops and Desktop-derived Servers</a:t>
                      </a:r>
                      <a:endParaRPr kumimoji="0" lang="en-US" sz="1600" b="0" i="0" u="none" strike="noStrike" cap="none" normalizeH="0" baseline="0" dirty="0" smtClean="0">
                        <a:ln>
                          <a:noFill/>
                        </a:ln>
                        <a:solidFill>
                          <a:schemeClr val="tx1"/>
                        </a:solidFill>
                        <a:effectLst/>
                        <a:latin typeface="+mj-lt"/>
                      </a:endParaRPr>
                    </a:p>
                  </a:txBody>
                  <a:tcPr anchor="ctr" horzOverflow="overflow"/>
                </a:tc>
                <a:tc hMerge="1">
                  <a:txBody>
                    <a:bodyPr/>
                    <a:lstStyle/>
                    <a:p>
                      <a:endParaRPr lang="en-US"/>
                    </a:p>
                  </a:txBody>
                  <a:tcPr/>
                </a:tc>
              </a:tr>
              <a:tr h="422275">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u="none" strike="noStrike" cap="none" normalizeH="0" baseline="0" smtClean="0">
                          <a:ln>
                            <a:noFill/>
                          </a:ln>
                          <a:effectLst/>
                        </a:rPr>
                        <a:t>A</a:t>
                      </a:r>
                      <a:endParaRPr kumimoji="0" lang="en-US" sz="1600" b="0" i="0" u="none" strike="noStrike" cap="none" normalizeH="0" baseline="0" smtClean="0">
                        <a:ln>
                          <a:noFill/>
                        </a:ln>
                        <a:solidFill>
                          <a:schemeClr val="tx1"/>
                        </a:solidFill>
                        <a:effectLst/>
                        <a:latin typeface="Arial" pitchFamily="34" charset="0"/>
                      </a:endParaRPr>
                    </a:p>
                  </a:txBody>
                  <a:tcPr anchor="ctr" horzOverflow="overflow"/>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u="none" strike="noStrike" cap="none" normalizeH="0" baseline="0" smtClean="0">
                          <a:ln>
                            <a:noFill/>
                          </a:ln>
                          <a:effectLst/>
                        </a:rPr>
                        <a:t>Default category</a:t>
                      </a:r>
                      <a:endParaRPr kumimoji="0" lang="en-US" sz="1600" b="0" i="0" u="none" strike="noStrike" cap="none" normalizeH="0" baseline="0" smtClean="0">
                        <a:ln>
                          <a:noFill/>
                        </a:ln>
                        <a:solidFill>
                          <a:schemeClr val="tx1"/>
                        </a:solidFill>
                        <a:effectLst/>
                        <a:latin typeface="Arial" pitchFamily="34" charset="0"/>
                      </a:endParaRPr>
                    </a:p>
                  </a:txBody>
                  <a:tcPr horzOverflow="overflow"/>
                </a:tc>
              </a:tr>
              <a:tr h="423863">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u="none" strike="noStrike" cap="none" normalizeH="0" baseline="0" smtClean="0">
                          <a:ln>
                            <a:noFill/>
                          </a:ln>
                          <a:effectLst/>
                        </a:rPr>
                        <a:t>B</a:t>
                      </a:r>
                      <a:endParaRPr kumimoji="0" lang="en-US" sz="1600" b="0" i="0" u="none" strike="noStrike" cap="none" normalizeH="0" baseline="0" smtClean="0">
                        <a:ln>
                          <a:noFill/>
                        </a:ln>
                        <a:solidFill>
                          <a:schemeClr val="tx1"/>
                        </a:solidFill>
                        <a:effectLst/>
                        <a:latin typeface="Arial" pitchFamily="34" charset="0"/>
                      </a:endParaRPr>
                    </a:p>
                  </a:txBody>
                  <a:tcPr anchor="ctr" horzOverflow="overflow"/>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u="none" strike="noStrike" cap="none" normalizeH="0" baseline="0" smtClean="0">
                          <a:ln>
                            <a:noFill/>
                          </a:ln>
                          <a:effectLst/>
                        </a:rPr>
                        <a:t>Multi-core processor and ≥1GB RAM</a:t>
                      </a:r>
                      <a:endParaRPr kumimoji="0" lang="en-US" sz="1600" b="0" i="0" u="none" strike="noStrike" cap="none" normalizeH="0" baseline="0" smtClean="0">
                        <a:ln>
                          <a:noFill/>
                        </a:ln>
                        <a:solidFill>
                          <a:schemeClr val="tx1"/>
                        </a:solidFill>
                        <a:effectLst/>
                        <a:latin typeface="Arial" pitchFamily="34" charset="0"/>
                      </a:endParaRPr>
                    </a:p>
                  </a:txBody>
                  <a:tcPr horzOverflow="overflow"/>
                </a:tc>
              </a:tr>
              <a:tr h="484188">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u="none" strike="noStrike" cap="none" normalizeH="0" baseline="0" smtClean="0">
                          <a:ln>
                            <a:noFill/>
                          </a:ln>
                          <a:effectLst/>
                        </a:rPr>
                        <a:t>C</a:t>
                      </a:r>
                      <a:endParaRPr kumimoji="0" lang="en-US" sz="1600" b="0" i="0" u="none" strike="noStrike" cap="none" normalizeH="0" baseline="0" smtClean="0">
                        <a:ln>
                          <a:noFill/>
                        </a:ln>
                        <a:solidFill>
                          <a:schemeClr val="tx1"/>
                        </a:solidFill>
                        <a:effectLst/>
                        <a:latin typeface="Arial" pitchFamily="34" charset="0"/>
                      </a:endParaRPr>
                    </a:p>
                  </a:txBody>
                  <a:tcPr anchor="ctr" horzOverflow="overflow"/>
                </a:tc>
                <a:tc>
                  <a:txBody>
                    <a:bodyPr/>
                    <a:lstStyle/>
                    <a:p>
                      <a:pPr marL="228600" marR="0" lvl="0" indent="-22860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tab pos="228600" algn="l"/>
                        </a:tabLst>
                      </a:pPr>
                      <a:r>
                        <a:rPr kumimoji="0" lang="en-US" sz="1600" u="none" strike="noStrike" cap="none" normalizeH="0" baseline="0" dirty="0" smtClean="0">
                          <a:ln>
                            <a:noFill/>
                          </a:ln>
                          <a:effectLst/>
                        </a:rPr>
                        <a:t>Multi-core processor AND dedicated non-shared GPU RAM of ≥128 MB</a:t>
                      </a:r>
                    </a:p>
                    <a:p>
                      <a:pPr marL="228600" marR="0" lvl="0" indent="-22860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tab pos="228600" algn="l"/>
                        </a:tabLst>
                      </a:pPr>
                      <a:r>
                        <a:rPr kumimoji="0" lang="en-US" sz="1600" u="none" strike="noStrike" cap="none" normalizeH="0" baseline="0" dirty="0" smtClean="0">
                          <a:ln>
                            <a:noFill/>
                          </a:ln>
                          <a:effectLst/>
                        </a:rPr>
                        <a:t>AND, at least 2 of these 3 features: </a:t>
                      </a:r>
                    </a:p>
                    <a:p>
                      <a:pPr marL="228600" marR="0" lvl="0" indent="-228600" algn="l" defTabSz="914400" rtl="0" eaLnBrk="1" fontAlgn="base" latinLnBrk="0" hangingPunct="1">
                        <a:lnSpc>
                          <a:spcPct val="90000"/>
                        </a:lnSpc>
                        <a:spcBef>
                          <a:spcPct val="30000"/>
                        </a:spcBef>
                        <a:spcAft>
                          <a:spcPct val="0"/>
                        </a:spcAft>
                        <a:buClr>
                          <a:schemeClr val="tx2"/>
                        </a:buClr>
                        <a:buSzPct val="95000"/>
                        <a:buFontTx/>
                        <a:buBlip>
                          <a:blip r:embed="rId3"/>
                        </a:buBlip>
                        <a:tabLst>
                          <a:tab pos="228600" algn="l"/>
                        </a:tabLst>
                      </a:pPr>
                      <a:r>
                        <a:rPr kumimoji="0" lang="en-US" sz="1400" u="none" strike="noStrike" cap="none" normalizeH="0" baseline="0" dirty="0" smtClean="0">
                          <a:ln>
                            <a:noFill/>
                          </a:ln>
                          <a:effectLst/>
                        </a:rPr>
                        <a:t>≥ 2GB RAM</a:t>
                      </a:r>
                    </a:p>
                    <a:p>
                      <a:pPr marL="228600" marR="0" lvl="0" indent="-228600" algn="l" defTabSz="914400" rtl="0" eaLnBrk="1" fontAlgn="base" latinLnBrk="0" hangingPunct="1">
                        <a:lnSpc>
                          <a:spcPct val="90000"/>
                        </a:lnSpc>
                        <a:spcBef>
                          <a:spcPct val="30000"/>
                        </a:spcBef>
                        <a:spcAft>
                          <a:spcPct val="0"/>
                        </a:spcAft>
                        <a:buClr>
                          <a:schemeClr val="tx2"/>
                        </a:buClr>
                        <a:buSzPct val="95000"/>
                        <a:buFontTx/>
                        <a:buBlip>
                          <a:blip r:embed="rId3"/>
                        </a:buBlip>
                        <a:tabLst>
                          <a:tab pos="228600" algn="l"/>
                        </a:tabLst>
                      </a:pPr>
                      <a:r>
                        <a:rPr kumimoji="0" lang="en-US" sz="1400" u="none" strike="noStrike" cap="none" normalizeH="0" baseline="0" dirty="0" smtClean="0">
                          <a:ln>
                            <a:noFill/>
                          </a:ln>
                          <a:effectLst/>
                        </a:rPr>
                        <a:t>TV Tuner and/or HD video capture</a:t>
                      </a:r>
                    </a:p>
                    <a:p>
                      <a:pPr marL="228600" marR="0" lvl="0" indent="-228600" algn="l" defTabSz="914400" rtl="0" eaLnBrk="1" fontAlgn="base" latinLnBrk="0" hangingPunct="1">
                        <a:lnSpc>
                          <a:spcPct val="90000"/>
                        </a:lnSpc>
                        <a:spcBef>
                          <a:spcPct val="30000"/>
                        </a:spcBef>
                        <a:spcAft>
                          <a:spcPct val="0"/>
                        </a:spcAft>
                        <a:buClr>
                          <a:schemeClr val="tx2"/>
                        </a:buClr>
                        <a:buSzPct val="95000"/>
                        <a:buFontTx/>
                        <a:buBlip>
                          <a:blip r:embed="rId3"/>
                        </a:buBlip>
                        <a:tabLst>
                          <a:tab pos="228600" algn="l"/>
                        </a:tabLst>
                      </a:pPr>
                      <a:r>
                        <a:rPr kumimoji="0" lang="en-US" sz="1400" u="none" strike="noStrike" cap="none" normalizeH="0" baseline="0" dirty="0" smtClean="0">
                          <a:ln>
                            <a:noFill/>
                          </a:ln>
                          <a:effectLst/>
                        </a:rPr>
                        <a:t>≥ 2 hard disk drives</a:t>
                      </a:r>
                      <a:endParaRPr kumimoji="0" lang="en-US" sz="1400" b="0" i="0" u="none" strike="noStrike" cap="none" normalizeH="0" baseline="0" dirty="0" smtClean="0">
                        <a:ln>
                          <a:noFill/>
                        </a:ln>
                        <a:solidFill>
                          <a:schemeClr val="tx1"/>
                        </a:solidFill>
                        <a:effectLst/>
                        <a:latin typeface="Arial" pitchFamily="34" charset="0"/>
                      </a:endParaRPr>
                    </a:p>
                  </a:txBody>
                  <a:tcPr horzOverflow="overflow"/>
                </a:tc>
              </a:tr>
              <a:tr h="455613">
                <a:tc gridSpan="2">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2400" u="none" strike="noStrike" cap="none" normalizeH="0" baseline="0" dirty="0" smtClean="0">
                          <a:ln>
                            <a:noFill/>
                          </a:ln>
                          <a:effectLst/>
                          <a:latin typeface="+mj-lt"/>
                        </a:rPr>
                        <a:t>Notebooks</a:t>
                      </a:r>
                      <a:endParaRPr kumimoji="0" lang="en-US" sz="2400" b="1" i="0" u="none" strike="noStrike" cap="none" normalizeH="0" baseline="0" dirty="0" smtClean="0">
                        <a:ln>
                          <a:noFill/>
                        </a:ln>
                        <a:solidFill>
                          <a:schemeClr val="tx1"/>
                        </a:solidFill>
                        <a:effectLst/>
                        <a:latin typeface="+mj-lt"/>
                      </a:endParaRPr>
                    </a:p>
                  </a:txBody>
                  <a:tcPr horzOverflow="overflow"/>
                </a:tc>
                <a:tc hMerge="1">
                  <a:txBody>
                    <a:bodyPr/>
                    <a:lstStyle/>
                    <a:p>
                      <a:endParaRPr lang="en-US"/>
                    </a:p>
                  </a:txBody>
                  <a:tcPr/>
                </a:tc>
              </a:tr>
              <a:tr h="423863">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u="none" strike="noStrike" cap="none" normalizeH="0" baseline="0" smtClean="0">
                          <a:ln>
                            <a:noFill/>
                          </a:ln>
                          <a:effectLst/>
                        </a:rPr>
                        <a:t>A</a:t>
                      </a:r>
                      <a:endParaRPr kumimoji="0" lang="en-US" sz="1600" b="0" i="0" u="none" strike="noStrike" cap="none" normalizeH="0" baseline="0" smtClean="0">
                        <a:ln>
                          <a:noFill/>
                        </a:ln>
                        <a:solidFill>
                          <a:schemeClr val="tx1"/>
                        </a:solidFill>
                        <a:effectLst/>
                        <a:latin typeface="Arial" pitchFamily="34" charset="0"/>
                      </a:endParaRPr>
                    </a:p>
                  </a:txBody>
                  <a:tcPr horzOverflow="overflow"/>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u="none" strike="noStrike" cap="none" normalizeH="0" baseline="0" smtClean="0">
                          <a:ln>
                            <a:noFill/>
                          </a:ln>
                          <a:effectLst/>
                        </a:rPr>
                        <a:t>Default category</a:t>
                      </a:r>
                      <a:endParaRPr kumimoji="0" lang="en-US" sz="1600" b="0" i="0" u="none" strike="noStrike" cap="none" normalizeH="0" baseline="0" smtClean="0">
                        <a:ln>
                          <a:noFill/>
                        </a:ln>
                        <a:solidFill>
                          <a:schemeClr val="tx1"/>
                        </a:solidFill>
                        <a:effectLst/>
                        <a:latin typeface="Arial" pitchFamily="34" charset="0"/>
                      </a:endParaRPr>
                    </a:p>
                  </a:txBody>
                  <a:tcPr horzOverflow="overflow"/>
                </a:tc>
              </a:tr>
              <a:tr h="422275">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u="none" strike="noStrike" cap="none" normalizeH="0" baseline="0" smtClean="0">
                          <a:ln>
                            <a:noFill/>
                          </a:ln>
                          <a:effectLst/>
                        </a:rPr>
                        <a:t>B</a:t>
                      </a:r>
                      <a:endParaRPr kumimoji="0" lang="en-US" sz="1600" b="0" i="0" u="none" strike="noStrike" cap="none" normalizeH="0" baseline="0" smtClean="0">
                        <a:ln>
                          <a:noFill/>
                        </a:ln>
                        <a:solidFill>
                          <a:schemeClr val="tx1"/>
                        </a:solidFill>
                        <a:effectLst/>
                        <a:latin typeface="Arial" pitchFamily="34" charset="0"/>
                      </a:endParaRPr>
                    </a:p>
                  </a:txBody>
                  <a:tcPr horzOverflow="overflow"/>
                </a:tc>
                <a:tc>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600" u="none" strike="noStrike" cap="none" normalizeH="0" baseline="0" dirty="0" smtClean="0">
                          <a:ln>
                            <a:noFill/>
                          </a:ln>
                          <a:effectLst/>
                        </a:rPr>
                        <a:t>Dedicated non-shared GPU RAM of ≥128 MB</a:t>
                      </a:r>
                      <a:endParaRPr kumimoji="0" lang="en-US" sz="1600" b="0" i="0" u="none" strike="noStrike" cap="none" normalizeH="0" baseline="0" dirty="0" smtClean="0">
                        <a:ln>
                          <a:noFill/>
                        </a:ln>
                        <a:solidFill>
                          <a:schemeClr val="tx1"/>
                        </a:solidFill>
                        <a:effectLst/>
                        <a:latin typeface="Arial" pitchFamily="34" charset="0"/>
                      </a:endParaRPr>
                    </a:p>
                  </a:txBody>
                  <a:tcPr horzOverflow="overflow"/>
                </a:tc>
              </a:tr>
            </a:tbl>
          </a:graphicData>
        </a:graphic>
      </p:graphicFrame>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38" name="Rectangle 30"/>
          <p:cNvSpPr>
            <a:spLocks noGrp="1" noChangeArrowheads="1"/>
          </p:cNvSpPr>
          <p:nvPr>
            <p:ph type="title"/>
          </p:nvPr>
        </p:nvSpPr>
        <p:spPr>
          <a:xfrm>
            <a:off x="382588" y="228600"/>
            <a:ext cx="8380412" cy="1191095"/>
          </a:xfrm>
        </p:spPr>
        <p:txBody>
          <a:bodyPr/>
          <a:lstStyle/>
          <a:p>
            <a:r>
              <a:rPr lang="en-US" dirty="0" smtClean="0"/>
              <a:t>Power Consumption</a:t>
            </a:r>
            <a:br>
              <a:rPr lang="en-US" dirty="0" smtClean="0"/>
            </a:br>
            <a:r>
              <a:rPr lang="en-US" sz="3600" dirty="0" smtClean="0">
                <a:solidFill>
                  <a:schemeClr val="accent1"/>
                </a:solidFill>
              </a:rPr>
              <a:t>Requirements</a:t>
            </a:r>
          </a:p>
        </p:txBody>
      </p:sp>
      <p:graphicFrame>
        <p:nvGraphicFramePr>
          <p:cNvPr id="17556" name="Group 148"/>
          <p:cNvGraphicFramePr>
            <a:graphicFrameLocks noGrp="1"/>
          </p:cNvGraphicFramePr>
          <p:nvPr>
            <p:ph idx="4294967295"/>
          </p:nvPr>
        </p:nvGraphicFramePr>
        <p:xfrm>
          <a:off x="0" y="1908175"/>
          <a:ext cx="7239000" cy="3200400"/>
        </p:xfrm>
        <a:graphic>
          <a:graphicData uri="http://schemas.openxmlformats.org/drawingml/2006/table">
            <a:tbl>
              <a:tblPr firstRow="1" firstCol="1" bandRow="1">
                <a:effectLst>
                  <a:outerShdw blurRad="622300" sx="102000" sy="102000" algn="ctr" rotWithShape="0">
                    <a:prstClr val="black"/>
                  </a:outerShdw>
                </a:effectLst>
                <a:tableStyleId>{073A0DAA-6AF3-43AB-8588-CEC1D06C72B9}</a:tableStyleId>
              </a:tblPr>
              <a:tblGrid>
                <a:gridCol w="1758950"/>
                <a:gridCol w="1822450"/>
                <a:gridCol w="1828800"/>
                <a:gridCol w="1828800"/>
              </a:tblGrid>
              <a:tr h="407988">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dirty="0" smtClean="0">
                          <a:ln>
                            <a:noFill/>
                          </a:ln>
                          <a:effectLst/>
                        </a:rPr>
                        <a:t>Category</a:t>
                      </a:r>
                      <a:endParaRPr kumimoji="0" lang="en-US" sz="1800" b="0" i="1" u="none" strike="noStrike" cap="none" normalizeH="0" baseline="0" dirty="0" smtClean="0">
                        <a:ln>
                          <a:noFill/>
                        </a:ln>
                        <a:solidFill>
                          <a:schemeClr val="tx1"/>
                        </a:solidFill>
                        <a:effectLst/>
                        <a:latin typeface="Arial" pitchFamily="34" charset="0"/>
                      </a:endParaRPr>
                    </a:p>
                  </a:txBody>
                  <a:tcPr anchor="ctr" horzOverflow="overflow"/>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dirty="0" smtClean="0">
                          <a:ln>
                            <a:noFill/>
                          </a:ln>
                          <a:effectLst/>
                        </a:rPr>
                        <a:t>Idle</a:t>
                      </a:r>
                      <a:endParaRPr kumimoji="0" lang="en-US" sz="1800" b="0" i="1" u="none" strike="noStrike" cap="none" normalizeH="0" baseline="0" dirty="0" smtClean="0">
                        <a:ln>
                          <a:noFill/>
                        </a:ln>
                        <a:solidFill>
                          <a:schemeClr val="tx1"/>
                        </a:solidFill>
                        <a:effectLst/>
                        <a:latin typeface="Arial" pitchFamily="34" charset="0"/>
                      </a:endParaRPr>
                    </a:p>
                  </a:txBody>
                  <a:tcPr anchor="ctr" horzOverflow="overflow"/>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dirty="0" smtClean="0">
                          <a:ln>
                            <a:noFill/>
                          </a:ln>
                          <a:effectLst/>
                        </a:rPr>
                        <a:t>Sleep</a:t>
                      </a:r>
                      <a:r>
                        <a:rPr kumimoji="0" lang="en-US" sz="1800" u="none" strike="noStrike" cap="none" normalizeH="0" baseline="0" dirty="0" smtClean="0">
                          <a:ln>
                            <a:noFill/>
                          </a:ln>
                          <a:solidFill>
                            <a:schemeClr val="accent6"/>
                          </a:solidFill>
                          <a:effectLst/>
                        </a:rPr>
                        <a:t>*</a:t>
                      </a:r>
                    </a:p>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dirty="0" smtClean="0">
                          <a:ln>
                            <a:noFill/>
                          </a:ln>
                          <a:effectLst/>
                        </a:rPr>
                        <a:t>(S3)</a:t>
                      </a:r>
                      <a:endParaRPr kumimoji="0" lang="en-US" sz="1800" b="0" i="1" u="none" strike="noStrike" cap="none" normalizeH="0" baseline="0" dirty="0" smtClean="0">
                        <a:ln>
                          <a:noFill/>
                        </a:ln>
                        <a:solidFill>
                          <a:schemeClr val="tx1"/>
                        </a:solidFill>
                        <a:effectLst/>
                        <a:latin typeface="Arial" pitchFamily="34" charset="0"/>
                      </a:endParaRPr>
                    </a:p>
                  </a:txBody>
                  <a:tcPr anchor="ctr" horzOverflow="overflow"/>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dirty="0" smtClean="0">
                          <a:ln>
                            <a:noFill/>
                          </a:ln>
                          <a:effectLst/>
                        </a:rPr>
                        <a:t>Standby</a:t>
                      </a:r>
                      <a:r>
                        <a:rPr kumimoji="0" lang="en-US" sz="1800" u="none" strike="noStrike" cap="none" normalizeH="0" baseline="0" dirty="0" smtClean="0">
                          <a:ln>
                            <a:noFill/>
                          </a:ln>
                          <a:solidFill>
                            <a:schemeClr val="accent6"/>
                          </a:solidFill>
                          <a:effectLst/>
                        </a:rPr>
                        <a:t>*</a:t>
                      </a:r>
                    </a:p>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dirty="0" smtClean="0">
                          <a:ln>
                            <a:noFill/>
                          </a:ln>
                          <a:effectLst/>
                        </a:rPr>
                        <a:t>(S4/S5 off)</a:t>
                      </a:r>
                      <a:endParaRPr kumimoji="0" lang="en-US" sz="1800" b="0" i="1" u="none" strike="noStrike" cap="none" normalizeH="0" baseline="0" dirty="0" smtClean="0">
                        <a:ln>
                          <a:noFill/>
                        </a:ln>
                        <a:solidFill>
                          <a:schemeClr val="tx1"/>
                        </a:solidFill>
                        <a:effectLst/>
                        <a:latin typeface="Arial" pitchFamily="34" charset="0"/>
                      </a:endParaRPr>
                    </a:p>
                  </a:txBody>
                  <a:tcPr anchor="ctr" horzOverflow="overflow"/>
                </a:tc>
              </a:tr>
              <a:tr h="268288">
                <a:tc gridSpan="4">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2400" u="none" strike="noStrike" cap="none" normalizeH="0" baseline="0" smtClean="0">
                          <a:ln>
                            <a:noFill/>
                          </a:ln>
                          <a:effectLst/>
                        </a:rPr>
                        <a:t>Desktops and Desktop-derived Servers</a:t>
                      </a:r>
                      <a:endParaRPr kumimoji="0" lang="en-US" sz="2400" b="1" i="0" u="none" strike="noStrike" cap="none" normalizeH="0" baseline="0" smtClean="0">
                        <a:ln>
                          <a:noFill/>
                        </a:ln>
                        <a:solidFill>
                          <a:schemeClr val="tx1"/>
                        </a:solidFill>
                        <a:effectLst/>
                        <a:latin typeface="Arial" pitchFamily="34" charset="0"/>
                      </a:endParaRPr>
                    </a:p>
                  </a:txBody>
                  <a:tcPr horzOverflow="overflow"/>
                </a:tc>
                <a:tc hMerge="1">
                  <a:txBody>
                    <a:bodyPr/>
                    <a:lstStyle/>
                    <a:p>
                      <a:endParaRPr lang="en-US"/>
                    </a:p>
                  </a:txBody>
                  <a:tcPr/>
                </a:tc>
                <a:tc hMerge="1">
                  <a:txBody>
                    <a:bodyPr/>
                    <a:lstStyle/>
                    <a:p>
                      <a:endParaRPr lang="en-US"/>
                    </a:p>
                  </a:txBody>
                  <a:tcPr/>
                </a:tc>
                <a:tc hMerge="1">
                  <a:txBody>
                    <a:bodyPr/>
                    <a:lstStyle/>
                    <a:p>
                      <a:endParaRPr lang="en-US"/>
                    </a:p>
                  </a:txBody>
                  <a:tcPr/>
                </a:tc>
              </a:tr>
              <a:tr h="214313">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smtClean="0">
                          <a:ln>
                            <a:noFill/>
                          </a:ln>
                          <a:effectLst/>
                        </a:rPr>
                        <a:t>A</a:t>
                      </a:r>
                      <a:endParaRPr kumimoji="0" lang="en-US" sz="1800" b="0" i="0" u="none" strike="noStrike" cap="none" normalizeH="0" baseline="0" smtClean="0">
                        <a:ln>
                          <a:noFill/>
                        </a:ln>
                        <a:solidFill>
                          <a:schemeClr val="tx1"/>
                        </a:solidFill>
                        <a:effectLst/>
                        <a:latin typeface="Arial" pitchFamily="34" charset="0"/>
                      </a:endParaRPr>
                    </a:p>
                  </a:txBody>
                  <a:tcPr horzOverflow="overflow"/>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smtClean="0">
                          <a:ln>
                            <a:noFill/>
                          </a:ln>
                          <a:effectLst/>
                        </a:rPr>
                        <a:t>≤ 50 W</a:t>
                      </a:r>
                      <a:endParaRPr kumimoji="0" lang="en-US" sz="1800" b="0" i="0" u="none" strike="noStrike" cap="none" normalizeH="0" baseline="0" smtClean="0">
                        <a:ln>
                          <a:noFill/>
                        </a:ln>
                        <a:solidFill>
                          <a:schemeClr val="tx1"/>
                        </a:solidFill>
                        <a:effectLst/>
                        <a:latin typeface="Arial" pitchFamily="34" charset="0"/>
                      </a:endParaRPr>
                    </a:p>
                  </a:txBody>
                  <a:tcPr horzOverflow="overflow"/>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smtClean="0">
                          <a:ln>
                            <a:noFill/>
                          </a:ln>
                          <a:effectLst/>
                        </a:rPr>
                        <a:t>≤ 4 W</a:t>
                      </a:r>
                      <a:endParaRPr kumimoji="0" lang="en-US" sz="1800" b="0" i="0" u="none" strike="noStrike" cap="none" normalizeH="0" baseline="0" smtClean="0">
                        <a:ln>
                          <a:noFill/>
                        </a:ln>
                        <a:solidFill>
                          <a:schemeClr val="tx1"/>
                        </a:solidFill>
                        <a:effectLst/>
                        <a:latin typeface="Arial" pitchFamily="34" charset="0"/>
                      </a:endParaRPr>
                    </a:p>
                  </a:txBody>
                  <a:tcPr horzOverflow="overflow"/>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smtClean="0">
                          <a:ln>
                            <a:noFill/>
                          </a:ln>
                          <a:effectLst/>
                        </a:rPr>
                        <a:t>≤ 2 W</a:t>
                      </a:r>
                      <a:endParaRPr kumimoji="0" lang="en-US" sz="1800" b="0" i="0" u="none" strike="noStrike" cap="none" normalizeH="0" baseline="0" smtClean="0">
                        <a:ln>
                          <a:noFill/>
                        </a:ln>
                        <a:solidFill>
                          <a:schemeClr val="tx1"/>
                        </a:solidFill>
                        <a:effectLst/>
                        <a:latin typeface="Arial" pitchFamily="34" charset="0"/>
                      </a:endParaRPr>
                    </a:p>
                  </a:txBody>
                  <a:tcPr horzOverflow="overflow"/>
                </a:tc>
              </a:tr>
              <a:tr h="180975">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smtClean="0">
                          <a:ln>
                            <a:noFill/>
                          </a:ln>
                          <a:effectLst/>
                        </a:rPr>
                        <a:t>B</a:t>
                      </a:r>
                      <a:endParaRPr kumimoji="0" lang="en-US" sz="1800" b="0" i="0" u="none" strike="noStrike" cap="none" normalizeH="0" baseline="0" smtClean="0">
                        <a:ln>
                          <a:noFill/>
                        </a:ln>
                        <a:solidFill>
                          <a:schemeClr val="tx1"/>
                        </a:solidFill>
                        <a:effectLst/>
                        <a:latin typeface="Arial" pitchFamily="34" charset="0"/>
                      </a:endParaRPr>
                    </a:p>
                  </a:txBody>
                  <a:tcPr horzOverflow="overflow"/>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smtClean="0">
                          <a:ln>
                            <a:noFill/>
                          </a:ln>
                          <a:effectLst/>
                        </a:rPr>
                        <a:t>≤ 65 W</a:t>
                      </a:r>
                      <a:endParaRPr kumimoji="0" lang="en-US" sz="1800" b="0" i="0" u="none" strike="noStrike" cap="none" normalizeH="0" baseline="0" smtClean="0">
                        <a:ln>
                          <a:noFill/>
                        </a:ln>
                        <a:solidFill>
                          <a:schemeClr val="tx1"/>
                        </a:solidFill>
                        <a:effectLst/>
                        <a:latin typeface="Arial" pitchFamily="34" charset="0"/>
                      </a:endParaRPr>
                    </a:p>
                  </a:txBody>
                  <a:tcPr horzOverflow="overflow"/>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smtClean="0">
                          <a:ln>
                            <a:noFill/>
                          </a:ln>
                          <a:effectLst/>
                        </a:rPr>
                        <a:t>≤ 4 W</a:t>
                      </a:r>
                      <a:endParaRPr kumimoji="0" lang="en-US" sz="1800" b="0" i="0" u="none" strike="noStrike" cap="none" normalizeH="0" baseline="0" smtClean="0">
                        <a:ln>
                          <a:noFill/>
                        </a:ln>
                        <a:solidFill>
                          <a:schemeClr val="tx1"/>
                        </a:solidFill>
                        <a:effectLst/>
                        <a:latin typeface="Arial" pitchFamily="34" charset="0"/>
                      </a:endParaRPr>
                    </a:p>
                  </a:txBody>
                  <a:tcPr horzOverflow="overflow"/>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smtClean="0">
                          <a:ln>
                            <a:noFill/>
                          </a:ln>
                          <a:effectLst/>
                        </a:rPr>
                        <a:t>≤ 2 W</a:t>
                      </a:r>
                      <a:endParaRPr kumimoji="0" lang="en-US" sz="1800" b="0" i="0" u="none" strike="noStrike" cap="none" normalizeH="0" baseline="0" smtClean="0">
                        <a:ln>
                          <a:noFill/>
                        </a:ln>
                        <a:solidFill>
                          <a:schemeClr val="tx1"/>
                        </a:solidFill>
                        <a:effectLst/>
                        <a:latin typeface="Arial" pitchFamily="34" charset="0"/>
                      </a:endParaRPr>
                    </a:p>
                  </a:txBody>
                  <a:tcPr horzOverflow="overflow"/>
                </a:tc>
              </a:tr>
              <a:tr h="180975">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smtClean="0">
                          <a:ln>
                            <a:noFill/>
                          </a:ln>
                          <a:effectLst/>
                        </a:rPr>
                        <a:t>C</a:t>
                      </a:r>
                      <a:endParaRPr kumimoji="0" lang="en-US" sz="1800" b="0" i="0" u="none" strike="noStrike" cap="none" normalizeH="0" baseline="0" smtClean="0">
                        <a:ln>
                          <a:noFill/>
                        </a:ln>
                        <a:solidFill>
                          <a:schemeClr val="tx1"/>
                        </a:solidFill>
                        <a:effectLst/>
                        <a:latin typeface="Arial" pitchFamily="34" charset="0"/>
                      </a:endParaRPr>
                    </a:p>
                  </a:txBody>
                  <a:tcPr horzOverflow="overflow"/>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smtClean="0">
                          <a:ln>
                            <a:noFill/>
                          </a:ln>
                          <a:effectLst/>
                        </a:rPr>
                        <a:t>≤ 95 W</a:t>
                      </a:r>
                      <a:endParaRPr kumimoji="0" lang="en-US" sz="1800" b="0" i="0" u="none" strike="noStrike" cap="none" normalizeH="0" baseline="0" smtClean="0">
                        <a:ln>
                          <a:noFill/>
                        </a:ln>
                        <a:solidFill>
                          <a:schemeClr val="tx1"/>
                        </a:solidFill>
                        <a:effectLst/>
                        <a:latin typeface="Arial" pitchFamily="34" charset="0"/>
                      </a:endParaRPr>
                    </a:p>
                  </a:txBody>
                  <a:tcPr horzOverflow="overflow"/>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smtClean="0">
                          <a:ln>
                            <a:noFill/>
                          </a:ln>
                          <a:effectLst/>
                        </a:rPr>
                        <a:t>≤ 4 W</a:t>
                      </a:r>
                      <a:endParaRPr kumimoji="0" lang="en-US" sz="1800" b="0" i="0" u="none" strike="noStrike" cap="none" normalizeH="0" baseline="0" smtClean="0">
                        <a:ln>
                          <a:noFill/>
                        </a:ln>
                        <a:solidFill>
                          <a:schemeClr val="tx1"/>
                        </a:solidFill>
                        <a:effectLst/>
                        <a:latin typeface="Arial" pitchFamily="34" charset="0"/>
                      </a:endParaRPr>
                    </a:p>
                  </a:txBody>
                  <a:tcPr horzOverflow="overflow"/>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smtClean="0">
                          <a:ln>
                            <a:noFill/>
                          </a:ln>
                          <a:effectLst/>
                        </a:rPr>
                        <a:t>≤ 2 W</a:t>
                      </a:r>
                      <a:endParaRPr kumimoji="0" lang="en-US" sz="1800" b="0" i="0" u="none" strike="noStrike" cap="none" normalizeH="0" baseline="0" smtClean="0">
                        <a:ln>
                          <a:noFill/>
                        </a:ln>
                        <a:solidFill>
                          <a:schemeClr val="tx1"/>
                        </a:solidFill>
                        <a:effectLst/>
                        <a:latin typeface="Arial" pitchFamily="34" charset="0"/>
                      </a:endParaRPr>
                    </a:p>
                  </a:txBody>
                  <a:tcPr horzOverflow="overflow"/>
                </a:tc>
              </a:tr>
              <a:tr h="266700">
                <a:tc gridSpan="4">
                  <a:txBody>
                    <a:bodyPr/>
                    <a:lstStyle/>
                    <a:p>
                      <a:pPr marL="0" marR="0" lvl="0" indent="0" algn="l"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2400" u="none" strike="noStrike" cap="none" normalizeH="0" baseline="0" smtClean="0">
                          <a:ln>
                            <a:noFill/>
                          </a:ln>
                          <a:effectLst/>
                        </a:rPr>
                        <a:t>Notebooks</a:t>
                      </a:r>
                      <a:endParaRPr kumimoji="0" lang="en-US" sz="2400" b="1" i="0" u="none" strike="noStrike" cap="none" normalizeH="0" baseline="0" smtClean="0">
                        <a:ln>
                          <a:noFill/>
                        </a:ln>
                        <a:solidFill>
                          <a:schemeClr val="tx1"/>
                        </a:solidFill>
                        <a:effectLst/>
                        <a:latin typeface="Arial" pitchFamily="34" charset="0"/>
                      </a:endParaRPr>
                    </a:p>
                  </a:txBody>
                  <a:tcPr horzOverflow="overflow"/>
                </a:tc>
                <a:tc hMerge="1">
                  <a:txBody>
                    <a:bodyPr/>
                    <a:lstStyle/>
                    <a:p>
                      <a:endParaRPr lang="en-US"/>
                    </a:p>
                  </a:txBody>
                  <a:tcPr/>
                </a:tc>
                <a:tc hMerge="1">
                  <a:txBody>
                    <a:bodyPr/>
                    <a:lstStyle/>
                    <a:p>
                      <a:endParaRPr lang="en-US"/>
                    </a:p>
                  </a:txBody>
                  <a:tcPr/>
                </a:tc>
                <a:tc hMerge="1">
                  <a:txBody>
                    <a:bodyPr/>
                    <a:lstStyle/>
                    <a:p>
                      <a:endParaRPr lang="en-US"/>
                    </a:p>
                  </a:txBody>
                  <a:tcPr/>
                </a:tc>
              </a:tr>
              <a:tr h="180975">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smtClean="0">
                          <a:ln>
                            <a:noFill/>
                          </a:ln>
                          <a:effectLst/>
                        </a:rPr>
                        <a:t>A</a:t>
                      </a:r>
                      <a:endParaRPr kumimoji="0" lang="en-US" sz="1800" b="0" i="0" u="none" strike="noStrike" cap="none" normalizeH="0" baseline="0" smtClean="0">
                        <a:ln>
                          <a:noFill/>
                        </a:ln>
                        <a:solidFill>
                          <a:schemeClr val="tx1"/>
                        </a:solidFill>
                        <a:effectLst/>
                        <a:latin typeface="Arial" pitchFamily="34" charset="0"/>
                      </a:endParaRPr>
                    </a:p>
                  </a:txBody>
                  <a:tcPr horzOverflow="overflow"/>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smtClean="0">
                          <a:ln>
                            <a:noFill/>
                          </a:ln>
                          <a:effectLst/>
                        </a:rPr>
                        <a:t>≤ 14 W</a:t>
                      </a:r>
                      <a:endParaRPr kumimoji="0" lang="en-US" sz="1800" b="0" i="0" u="none" strike="noStrike" cap="none" normalizeH="0" baseline="0" smtClean="0">
                        <a:ln>
                          <a:noFill/>
                        </a:ln>
                        <a:solidFill>
                          <a:schemeClr val="tx1"/>
                        </a:solidFill>
                        <a:effectLst/>
                        <a:latin typeface="Arial" pitchFamily="34" charset="0"/>
                      </a:endParaRPr>
                    </a:p>
                  </a:txBody>
                  <a:tcPr horzOverflow="overflow"/>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smtClean="0">
                          <a:ln>
                            <a:noFill/>
                          </a:ln>
                          <a:effectLst/>
                        </a:rPr>
                        <a:t>≤ 1.7 W</a:t>
                      </a:r>
                      <a:endParaRPr kumimoji="0" lang="en-US" sz="1800" b="0" i="0" u="none" strike="noStrike" cap="none" normalizeH="0" baseline="0" smtClean="0">
                        <a:ln>
                          <a:noFill/>
                        </a:ln>
                        <a:solidFill>
                          <a:schemeClr val="tx1"/>
                        </a:solidFill>
                        <a:effectLst/>
                        <a:latin typeface="Arial" pitchFamily="34" charset="0"/>
                      </a:endParaRPr>
                    </a:p>
                  </a:txBody>
                  <a:tcPr horzOverflow="overflow"/>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smtClean="0">
                          <a:ln>
                            <a:noFill/>
                          </a:ln>
                          <a:effectLst/>
                        </a:rPr>
                        <a:t>≤ 1 W</a:t>
                      </a:r>
                      <a:endParaRPr kumimoji="0" lang="en-US" sz="1800" b="0" i="0" u="none" strike="noStrike" cap="none" normalizeH="0" baseline="0" smtClean="0">
                        <a:ln>
                          <a:noFill/>
                        </a:ln>
                        <a:solidFill>
                          <a:schemeClr val="tx1"/>
                        </a:solidFill>
                        <a:effectLst/>
                        <a:latin typeface="Arial" pitchFamily="34" charset="0"/>
                      </a:endParaRPr>
                    </a:p>
                  </a:txBody>
                  <a:tcPr horzOverflow="overflow"/>
                </a:tc>
              </a:tr>
              <a:tr h="214313">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smtClean="0">
                          <a:ln>
                            <a:noFill/>
                          </a:ln>
                          <a:effectLst/>
                        </a:rPr>
                        <a:t>B</a:t>
                      </a:r>
                      <a:endParaRPr kumimoji="0" lang="en-US" sz="1800" b="0" i="0" u="none" strike="noStrike" cap="none" normalizeH="0" baseline="0" smtClean="0">
                        <a:ln>
                          <a:noFill/>
                        </a:ln>
                        <a:solidFill>
                          <a:schemeClr val="tx1"/>
                        </a:solidFill>
                        <a:effectLst/>
                        <a:latin typeface="Arial" pitchFamily="34" charset="0"/>
                      </a:endParaRPr>
                    </a:p>
                  </a:txBody>
                  <a:tcPr horzOverflow="overflow"/>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dirty="0" smtClean="0">
                          <a:ln>
                            <a:noFill/>
                          </a:ln>
                          <a:effectLst/>
                        </a:rPr>
                        <a:t>≤ 22 W</a:t>
                      </a:r>
                      <a:endParaRPr kumimoji="0" lang="en-US" sz="1800" b="0" i="0" u="none" strike="noStrike" cap="none" normalizeH="0" baseline="0" dirty="0" smtClean="0">
                        <a:ln>
                          <a:noFill/>
                        </a:ln>
                        <a:solidFill>
                          <a:schemeClr val="tx1"/>
                        </a:solidFill>
                        <a:effectLst/>
                        <a:latin typeface="Arial" pitchFamily="34" charset="0"/>
                      </a:endParaRPr>
                    </a:p>
                  </a:txBody>
                  <a:tcPr horzOverflow="overflow"/>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smtClean="0">
                          <a:ln>
                            <a:noFill/>
                          </a:ln>
                          <a:effectLst/>
                        </a:rPr>
                        <a:t>≤ 1.7 W</a:t>
                      </a:r>
                      <a:endParaRPr kumimoji="0" lang="en-US" sz="1800" b="0" i="0" u="none" strike="noStrike" cap="none" normalizeH="0" baseline="0" smtClean="0">
                        <a:ln>
                          <a:noFill/>
                        </a:ln>
                        <a:solidFill>
                          <a:schemeClr val="tx1"/>
                        </a:solidFill>
                        <a:effectLst/>
                        <a:latin typeface="Arial" pitchFamily="34" charset="0"/>
                      </a:endParaRPr>
                    </a:p>
                  </a:txBody>
                  <a:tcPr horzOverflow="overflow"/>
                </a:tc>
                <a:tc>
                  <a:txBody>
                    <a:bodyPr/>
                    <a:lstStyle/>
                    <a:p>
                      <a:pPr marL="0" marR="0" lvl="0" indent="0" algn="ctr" defTabSz="914400" rtl="0" eaLnBrk="1" fontAlgn="base" latinLnBrk="0" hangingPunct="1">
                        <a:lnSpc>
                          <a:spcPct val="90000"/>
                        </a:lnSpc>
                        <a:spcBef>
                          <a:spcPct val="30000"/>
                        </a:spcBef>
                        <a:spcAft>
                          <a:spcPct val="0"/>
                        </a:spcAft>
                        <a:buClr>
                          <a:schemeClr val="tx2"/>
                        </a:buClr>
                        <a:buSzPct val="95000"/>
                        <a:buFont typeface="Wingdings" pitchFamily="2" charset="2"/>
                        <a:buNone/>
                        <a:tabLst/>
                      </a:pPr>
                      <a:r>
                        <a:rPr kumimoji="0" lang="en-US" sz="1800" u="none" strike="noStrike" cap="none" normalizeH="0" baseline="0" dirty="0" smtClean="0">
                          <a:ln>
                            <a:noFill/>
                          </a:ln>
                          <a:effectLst/>
                        </a:rPr>
                        <a:t>≤ 1 W</a:t>
                      </a:r>
                      <a:endParaRPr kumimoji="0" lang="en-US" sz="1800" b="0" i="0" u="none" strike="noStrike" cap="none" normalizeH="0" baseline="0" dirty="0" smtClean="0">
                        <a:ln>
                          <a:noFill/>
                        </a:ln>
                        <a:solidFill>
                          <a:schemeClr val="tx1"/>
                        </a:solidFill>
                        <a:effectLst/>
                        <a:latin typeface="Arial" pitchFamily="34" charset="0"/>
                      </a:endParaRPr>
                    </a:p>
                  </a:txBody>
                  <a:tcPr horzOverflow="overflow"/>
                </a:tc>
              </a:tr>
            </a:tbl>
          </a:graphicData>
        </a:graphic>
      </p:graphicFrame>
      <p:sp>
        <p:nvSpPr>
          <p:cNvPr id="17557" name="Text Box 149"/>
          <p:cNvSpPr txBox="1">
            <a:spLocks noChangeArrowheads="1"/>
          </p:cNvSpPr>
          <p:nvPr/>
        </p:nvSpPr>
        <p:spPr bwMode="auto">
          <a:xfrm>
            <a:off x="914400" y="5257800"/>
            <a:ext cx="7239000" cy="581025"/>
          </a:xfrm>
          <a:prstGeom prst="rect">
            <a:avLst/>
          </a:prstGeom>
          <a:noFill/>
          <a:ln w="25400">
            <a:noFill/>
            <a:miter lim="800000"/>
            <a:headEnd/>
            <a:tailEnd/>
          </a:ln>
          <a:effectLst/>
        </p:spPr>
        <p:txBody>
          <a:bodyPr wrap="square">
            <a:spAutoFit/>
          </a:bodyPr>
          <a:lstStyle/>
          <a:p>
            <a:pPr algn="l" eaLnBrk="0" hangingPunct="0"/>
            <a:r>
              <a:rPr lang="en-US" sz="1600" b="0" dirty="0">
                <a:solidFill>
                  <a:schemeClr val="accent6"/>
                </a:solidFill>
                <a:effectLst>
                  <a:outerShdw blurRad="38100" dist="38100" dir="2700000" algn="tl">
                    <a:srgbClr val="000000">
                      <a:alpha val="43137"/>
                    </a:srgbClr>
                  </a:outerShdw>
                </a:effectLst>
                <a:latin typeface="+mj-lt"/>
              </a:rPr>
              <a:t>*</a:t>
            </a:r>
            <a:r>
              <a:rPr lang="en-US" sz="1600" b="0" dirty="0">
                <a:effectLst>
                  <a:outerShdw blurRad="38100" dist="38100" dir="2700000" algn="tl">
                    <a:srgbClr val="000000">
                      <a:alpha val="43137"/>
                    </a:srgbClr>
                  </a:outerShdw>
                </a:effectLst>
                <a:latin typeface="+mj-lt"/>
              </a:rPr>
              <a:t> Computers with wake on LAN enabled are allowed </a:t>
            </a:r>
            <a:r>
              <a:rPr lang="en-US" sz="1600" b="0" dirty="0" smtClean="0">
                <a:effectLst>
                  <a:outerShdw blurRad="38100" dist="38100" dir="2700000" algn="tl">
                    <a:srgbClr val="000000">
                      <a:alpha val="43137"/>
                    </a:srgbClr>
                  </a:outerShdw>
                </a:effectLst>
                <a:latin typeface="+mj-lt"/>
              </a:rPr>
              <a:t>an additional </a:t>
            </a:r>
            <a:r>
              <a:rPr lang="en-US" sz="1600" b="0" dirty="0">
                <a:effectLst>
                  <a:outerShdw blurRad="38100" dist="38100" dir="2700000" algn="tl">
                    <a:srgbClr val="000000">
                      <a:alpha val="43137"/>
                    </a:srgbClr>
                  </a:outerShdw>
                </a:effectLst>
                <a:latin typeface="+mj-lt"/>
              </a:rPr>
              <a:t>0.7W for sleep and standby modes</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bwMode="auto">
          <a:xfrm rot="16200000">
            <a:off x="3144251" y="1638300"/>
            <a:ext cx="1295398" cy="9143998"/>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09728" tIns="54864" rIns="109728" bIns="54864" numCol="1" rtlCol="0" anchor="ctr" anchorCtr="0" compatLnSpc="1">
            <a:prstTxWarp prst="textNoShape">
              <a:avLst/>
            </a:prstTxWarp>
          </a:bodyPr>
          <a:lstStyle/>
          <a:p>
            <a:pPr algn="ctr" defTabSz="1096963"/>
            <a:endParaRPr lang="en-US" sz="3200" kern="0" dirty="0" smtClean="0">
              <a:solidFill>
                <a:srgbClr val="FFFFFF"/>
              </a:solidFill>
              <a:latin typeface="Segoe" pitchFamily="34" charset="0"/>
            </a:endParaRPr>
          </a:p>
        </p:txBody>
      </p:sp>
      <p:sp>
        <p:nvSpPr>
          <p:cNvPr id="7" name="Rectangle 6"/>
          <p:cNvSpPr/>
          <p:nvPr/>
        </p:nvSpPr>
        <p:spPr bwMode="auto">
          <a:xfrm>
            <a:off x="401782" y="5725391"/>
            <a:ext cx="6858000" cy="762000"/>
          </a:xfrm>
          <a:prstGeom prst="rect">
            <a:avLst/>
          </a:prstGeom>
          <a:solidFill>
            <a:schemeClr val="accent1"/>
          </a:solidFill>
          <a:ln>
            <a:noFill/>
            <a:headEnd type="none" w="med" len="med"/>
            <a:tailEnd type="none" w="med" len="med"/>
          </a:ln>
          <a:effectLst>
            <a:glow rad="70000">
              <a:schemeClr val="accent2">
                <a:tint val="30000"/>
                <a:shade val="95000"/>
                <a:satMod val="300000"/>
                <a:alpha val="50000"/>
              </a:schemeClr>
            </a:glow>
            <a:outerShdw blurRad="609600" sx="102000" sy="102000" algn="ctr" rotWithShape="0">
              <a:prstClr val="black"/>
            </a:outerShd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9090" name="Rectangle 2"/>
          <p:cNvSpPr>
            <a:spLocks noGrp="1" noChangeArrowheads="1"/>
          </p:cNvSpPr>
          <p:nvPr>
            <p:ph type="title"/>
          </p:nvPr>
        </p:nvSpPr>
        <p:spPr>
          <a:xfrm>
            <a:off x="382588" y="228600"/>
            <a:ext cx="8380412" cy="1191095"/>
          </a:xfrm>
        </p:spPr>
        <p:txBody>
          <a:bodyPr/>
          <a:lstStyle/>
          <a:p>
            <a:r>
              <a:rPr lang="en-US" dirty="0" smtClean="0"/>
              <a:t>Workstation Power</a:t>
            </a:r>
            <a:br>
              <a:rPr lang="en-US" dirty="0" smtClean="0"/>
            </a:br>
            <a:r>
              <a:rPr lang="en-US" sz="3600" dirty="0" smtClean="0">
                <a:solidFill>
                  <a:schemeClr val="accent1"/>
                </a:solidFill>
              </a:rPr>
              <a:t>Consumption</a:t>
            </a:r>
            <a:endParaRPr lang="en-US" dirty="0" smtClean="0">
              <a:solidFill>
                <a:schemeClr val="accent1"/>
              </a:solidFill>
            </a:endParaRPr>
          </a:p>
        </p:txBody>
      </p:sp>
      <p:sp>
        <p:nvSpPr>
          <p:cNvPr id="89091" name="Rectangle 3"/>
          <p:cNvSpPr>
            <a:spLocks noGrp="1" noChangeArrowheads="1"/>
          </p:cNvSpPr>
          <p:nvPr>
            <p:ph type="body" idx="1"/>
          </p:nvPr>
        </p:nvSpPr>
        <p:spPr>
          <a:xfrm>
            <a:off x="381000" y="1905000"/>
            <a:ext cx="8380412" cy="3752822"/>
          </a:xfrm>
        </p:spPr>
        <p:txBody>
          <a:bodyPr/>
          <a:lstStyle/>
          <a:p>
            <a:r>
              <a:rPr lang="en-US" sz="2800" dirty="0" smtClean="0"/>
              <a:t>Workstation power consumption calculated in TEC</a:t>
            </a:r>
          </a:p>
          <a:p>
            <a:pPr lvl="1"/>
            <a:r>
              <a:rPr lang="en-US" sz="2400" dirty="0" smtClean="0"/>
              <a:t>Weighted average power consumption, based on system state</a:t>
            </a:r>
          </a:p>
          <a:p>
            <a:r>
              <a:rPr lang="en-US" sz="2800" dirty="0" smtClean="0"/>
              <a:t>Weightings (expressed in % of time)</a:t>
            </a:r>
          </a:p>
          <a:p>
            <a:pPr lvl="1"/>
            <a:r>
              <a:rPr lang="en-US" sz="2400" dirty="0" smtClean="0"/>
              <a:t>Off/Standby:  10%</a:t>
            </a:r>
          </a:p>
          <a:p>
            <a:pPr lvl="1"/>
            <a:r>
              <a:rPr lang="en-US" sz="2400" dirty="0" smtClean="0"/>
              <a:t>Sleep:  20%</a:t>
            </a:r>
          </a:p>
          <a:p>
            <a:pPr lvl="1"/>
            <a:r>
              <a:rPr lang="en-US" sz="2400" dirty="0" smtClean="0"/>
              <a:t>Idle:  70%</a:t>
            </a:r>
          </a:p>
          <a:p>
            <a:r>
              <a:rPr lang="en-US" sz="2800" dirty="0" smtClean="0"/>
              <a:t>Workstation TEC must be ≤ 35%</a:t>
            </a:r>
          </a:p>
        </p:txBody>
      </p:sp>
      <p:graphicFrame>
        <p:nvGraphicFramePr>
          <p:cNvPr id="2050" name="Object 0"/>
          <p:cNvGraphicFramePr>
            <a:graphicFrameLocks noChangeAspect="1"/>
          </p:cNvGraphicFramePr>
          <p:nvPr/>
        </p:nvGraphicFramePr>
        <p:xfrm>
          <a:off x="381000" y="5715000"/>
          <a:ext cx="6911975" cy="788988"/>
        </p:xfrm>
        <a:graphic>
          <a:graphicData uri="http://schemas.openxmlformats.org/presentationml/2006/ole">
            <p:oleObj spid="_x0000_s2050" name="Equation" r:id="rId4" imgW="3974760" imgH="457200" progId="Equation.3">
              <p:embed/>
            </p:oleObj>
          </a:graphicData>
        </a:graphic>
      </p:graphicFrame>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381000" y="1419225"/>
            <a:ext cx="8763000" cy="5438775"/>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09728" tIns="54864" rIns="109728" bIns="54864" numCol="1" rtlCol="0" anchor="ctr" anchorCtr="0" compatLnSpc="1">
            <a:prstTxWarp prst="textNoShape">
              <a:avLst/>
            </a:prstTxWarp>
          </a:bodyPr>
          <a:lstStyle/>
          <a:p>
            <a:pPr algn="ctr" defTabSz="1096963"/>
            <a:endParaRPr lang="en-US" sz="3200" kern="0" dirty="0" smtClean="0">
              <a:solidFill>
                <a:srgbClr val="FFFFFF"/>
              </a:solidFill>
              <a:latin typeface="Segoe" pitchFamily="34" charset="0"/>
            </a:endParaRPr>
          </a:p>
        </p:txBody>
      </p:sp>
      <p:sp>
        <p:nvSpPr>
          <p:cNvPr id="121858" name="Rectangle 1026"/>
          <p:cNvSpPr>
            <a:spLocks noGrp="1" noChangeArrowheads="1"/>
          </p:cNvSpPr>
          <p:nvPr>
            <p:ph type="title"/>
          </p:nvPr>
        </p:nvSpPr>
        <p:spPr>
          <a:xfrm>
            <a:off x="382588" y="228600"/>
            <a:ext cx="8761412" cy="692498"/>
          </a:xfrm>
        </p:spPr>
        <p:txBody>
          <a:bodyPr/>
          <a:lstStyle/>
          <a:p>
            <a:r>
              <a:rPr lang="en-US" dirty="0" smtClean="0"/>
              <a:t>Device And Component Impact</a:t>
            </a:r>
          </a:p>
        </p:txBody>
      </p:sp>
      <p:pic>
        <p:nvPicPr>
          <p:cNvPr id="44034" name="Picture 2"/>
          <p:cNvPicPr>
            <a:picLocks noChangeAspect="1" noChangeArrowheads="1"/>
          </p:cNvPicPr>
          <p:nvPr/>
        </p:nvPicPr>
        <p:blipFill>
          <a:blip r:embed="rId3"/>
          <a:srcRect/>
          <a:stretch>
            <a:fillRect/>
          </a:stretch>
        </p:blipFill>
        <p:spPr bwMode="auto">
          <a:xfrm>
            <a:off x="685800" y="1219200"/>
            <a:ext cx="8370887" cy="4992688"/>
          </a:xfrm>
          <a:prstGeom prst="rect">
            <a:avLst/>
          </a:prstGeom>
          <a:noFill/>
          <a:ln w="9525">
            <a:noFill/>
            <a:miter lim="800000"/>
            <a:headEnd/>
            <a:tailEnd/>
          </a:ln>
          <a:effectLst/>
        </p:spPr>
      </p:pic>
      <p:sp>
        <p:nvSpPr>
          <p:cNvPr id="3083" name="Text Box 11"/>
          <p:cNvSpPr txBox="1">
            <a:spLocks noChangeArrowheads="1"/>
          </p:cNvSpPr>
          <p:nvPr/>
        </p:nvSpPr>
        <p:spPr bwMode="auto">
          <a:xfrm>
            <a:off x="381000" y="6172200"/>
            <a:ext cx="7391400" cy="523220"/>
          </a:xfrm>
          <a:prstGeom prst="rect">
            <a:avLst/>
          </a:prstGeom>
          <a:noFill/>
          <a:ln w="12700">
            <a:noFill/>
            <a:miter lim="800000"/>
            <a:headEnd/>
            <a:tailEnd/>
          </a:ln>
          <a:effectLst/>
        </p:spPr>
        <p:txBody>
          <a:bodyPr wrap="square">
            <a:spAutoFit/>
          </a:bodyPr>
          <a:lstStyle/>
          <a:p>
            <a:pPr algn="l"/>
            <a:r>
              <a:rPr lang="en-US" sz="1400" b="0" dirty="0">
                <a:solidFill>
                  <a:schemeClr val="accent1"/>
                </a:solidFill>
                <a:effectLst>
                  <a:outerShdw blurRad="38100" dist="38100" dir="2700000" algn="tl">
                    <a:srgbClr val="000000">
                      <a:alpha val="43137"/>
                    </a:srgbClr>
                  </a:outerShdw>
                </a:effectLst>
                <a:latin typeface="+mj-lt"/>
              </a:rPr>
              <a:t>Source: </a:t>
            </a:r>
            <a:r>
              <a:rPr lang="en-US" sz="1400" b="0" dirty="0" smtClean="0">
                <a:solidFill>
                  <a:schemeClr val="accent1"/>
                </a:solidFill>
                <a:effectLst>
                  <a:outerShdw blurRad="38100" dist="38100" dir="2700000" algn="tl">
                    <a:srgbClr val="000000">
                      <a:alpha val="43137"/>
                    </a:srgbClr>
                  </a:outerShdw>
                </a:effectLst>
                <a:latin typeface="+mj-lt"/>
              </a:rPr>
              <a:t> Data </a:t>
            </a:r>
            <a:r>
              <a:rPr lang="en-US" sz="1400" b="0" dirty="0">
                <a:solidFill>
                  <a:schemeClr val="accent1"/>
                </a:solidFill>
                <a:effectLst>
                  <a:outerShdw blurRad="38100" dist="38100" dir="2700000" algn="tl">
                    <a:srgbClr val="000000">
                      <a:alpha val="43137"/>
                    </a:srgbClr>
                  </a:outerShdw>
                </a:effectLst>
                <a:latin typeface="+mj-lt"/>
              </a:rPr>
              <a:t>submitted to ENERGY STAR for the development of computer spec. version 4.0 by various industry stakeholders</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5"/>
          <p:cNvSpPr>
            <a:spLocks noGrp="1" noChangeArrowheads="1"/>
          </p:cNvSpPr>
          <p:nvPr>
            <p:ph type="title"/>
          </p:nvPr>
        </p:nvSpPr>
        <p:spPr>
          <a:xfrm>
            <a:off x="382588" y="228600"/>
            <a:ext cx="8380412" cy="1191095"/>
          </a:xfrm>
        </p:spPr>
        <p:txBody>
          <a:bodyPr/>
          <a:lstStyle/>
          <a:p>
            <a:r>
              <a:rPr lang="en-US" dirty="0" smtClean="0"/>
              <a:t>Internal Power Supply </a:t>
            </a:r>
            <a:r>
              <a:rPr lang="en-US" sz="3600" dirty="0" smtClean="0">
                <a:solidFill>
                  <a:schemeClr val="accent1"/>
                </a:solidFill>
              </a:rPr>
              <a:t>Requirements</a:t>
            </a:r>
            <a:endParaRPr lang="en-US" dirty="0" smtClean="0">
              <a:solidFill>
                <a:schemeClr val="accent1"/>
              </a:solidFill>
            </a:endParaRPr>
          </a:p>
        </p:txBody>
      </p:sp>
      <p:sp>
        <p:nvSpPr>
          <p:cNvPr id="20486" name="Rectangle 6"/>
          <p:cNvSpPr>
            <a:spLocks noGrp="1" noChangeArrowheads="1"/>
          </p:cNvSpPr>
          <p:nvPr>
            <p:ph type="body" idx="1"/>
          </p:nvPr>
        </p:nvSpPr>
        <p:spPr>
          <a:xfrm>
            <a:off x="381000" y="1905000"/>
            <a:ext cx="8380412" cy="4623830"/>
          </a:xfrm>
        </p:spPr>
        <p:txBody>
          <a:bodyPr/>
          <a:lstStyle/>
          <a:p>
            <a:r>
              <a:rPr lang="en-US" dirty="0" smtClean="0"/>
              <a:t>80% minimum efficiency at the following loads</a:t>
            </a:r>
          </a:p>
          <a:p>
            <a:pPr lvl="1"/>
            <a:r>
              <a:rPr lang="en-US" dirty="0" smtClean="0"/>
              <a:t>20% of rated output</a:t>
            </a:r>
          </a:p>
          <a:p>
            <a:pPr lvl="1"/>
            <a:r>
              <a:rPr lang="en-US" dirty="0" smtClean="0"/>
              <a:t>50% of rated output</a:t>
            </a:r>
          </a:p>
          <a:p>
            <a:pPr lvl="1"/>
            <a:r>
              <a:rPr lang="en-US" dirty="0" smtClean="0"/>
              <a:t>100% of rated output</a:t>
            </a:r>
          </a:p>
          <a:p>
            <a:r>
              <a:rPr lang="en-US" dirty="0" smtClean="0"/>
              <a:t>Minimum power factor of .9 or greater at 100% of rated output</a:t>
            </a:r>
          </a:p>
          <a:p>
            <a:pPr lvl="1"/>
            <a:r>
              <a:rPr lang="en-US" dirty="0" smtClean="0"/>
              <a:t>Typically requires active power factor correction</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Grp="1" noChangeArrowheads="1"/>
          </p:cNvSpPr>
          <p:nvPr>
            <p:ph type="title"/>
          </p:nvPr>
        </p:nvSpPr>
        <p:spPr>
          <a:xfrm>
            <a:off x="382588" y="228600"/>
            <a:ext cx="8380412" cy="1191095"/>
          </a:xfrm>
        </p:spPr>
        <p:txBody>
          <a:bodyPr/>
          <a:lstStyle/>
          <a:p>
            <a:r>
              <a:rPr lang="en-US" dirty="0" smtClean="0"/>
              <a:t>External Power Supply </a:t>
            </a:r>
            <a:r>
              <a:rPr lang="en-US" sz="3600" dirty="0" smtClean="0">
                <a:solidFill>
                  <a:schemeClr val="accent1"/>
                </a:solidFill>
              </a:rPr>
              <a:t>Requirements</a:t>
            </a:r>
            <a:endParaRPr lang="en-US" dirty="0" smtClean="0">
              <a:solidFill>
                <a:schemeClr val="accent1"/>
              </a:solidFill>
            </a:endParaRPr>
          </a:p>
        </p:txBody>
      </p:sp>
      <p:sp>
        <p:nvSpPr>
          <p:cNvPr id="21510" name="Rectangle 6"/>
          <p:cNvSpPr>
            <a:spLocks noGrp="1" noChangeArrowheads="1"/>
          </p:cNvSpPr>
          <p:nvPr>
            <p:ph type="body" idx="1"/>
          </p:nvPr>
        </p:nvSpPr>
        <p:spPr>
          <a:xfrm>
            <a:off x="382588" y="1905000"/>
            <a:ext cx="8380412" cy="4121641"/>
          </a:xfrm>
        </p:spPr>
        <p:txBody>
          <a:bodyPr/>
          <a:lstStyle/>
          <a:p>
            <a:r>
              <a:rPr lang="en-US" dirty="0" smtClean="0"/>
              <a:t>Applies to rated outputs of up to 250W</a:t>
            </a:r>
          </a:p>
          <a:p>
            <a:r>
              <a:rPr lang="en-US" dirty="0" smtClean="0"/>
              <a:t>Minimum average efficiency at 25%, 50%, 75% and 100% of rated current (amperage) output</a:t>
            </a:r>
          </a:p>
          <a:p>
            <a:pPr lvl="1"/>
            <a:r>
              <a:rPr lang="en-US" dirty="0" smtClean="0"/>
              <a:t>≥ [0.09 * </a:t>
            </a:r>
            <a:r>
              <a:rPr lang="en-US" dirty="0" err="1" smtClean="0"/>
              <a:t>Ln</a:t>
            </a:r>
            <a:r>
              <a:rPr lang="en-US" dirty="0" smtClean="0"/>
              <a:t> (P</a:t>
            </a:r>
            <a:r>
              <a:rPr lang="en-US" baseline="30000" dirty="0" smtClean="0"/>
              <a:t>rated</a:t>
            </a:r>
            <a:r>
              <a:rPr lang="en-US" dirty="0" smtClean="0"/>
              <a:t>)] + 0.49 for EPS units rated for &gt; 1 to ≤ 49 watts </a:t>
            </a:r>
          </a:p>
          <a:p>
            <a:pPr lvl="1"/>
            <a:r>
              <a:rPr lang="en-US" dirty="0" smtClean="0"/>
              <a:t>≥ 84% for &gt; 49 Watt rated output EPS</a:t>
            </a:r>
          </a:p>
          <a:p>
            <a:r>
              <a:rPr lang="en-US" dirty="0" smtClean="0"/>
              <a:t>At no load, draws ≤ 0.75 W </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5"/>
          <p:cNvSpPr>
            <a:spLocks noGrp="1" noChangeArrowheads="1"/>
          </p:cNvSpPr>
          <p:nvPr>
            <p:ph type="title"/>
          </p:nvPr>
        </p:nvSpPr>
        <p:spPr>
          <a:xfrm>
            <a:off x="382588" y="228600"/>
            <a:ext cx="8380412" cy="1191095"/>
          </a:xfrm>
        </p:spPr>
        <p:txBody>
          <a:bodyPr/>
          <a:lstStyle/>
          <a:p>
            <a:r>
              <a:rPr lang="en-US" dirty="0" smtClean="0"/>
              <a:t>Computer Power Management </a:t>
            </a:r>
            <a:r>
              <a:rPr lang="en-US" sz="3600" dirty="0" smtClean="0">
                <a:solidFill>
                  <a:schemeClr val="accent1"/>
                </a:solidFill>
              </a:rPr>
              <a:t>Requirements</a:t>
            </a:r>
            <a:endParaRPr lang="en-US" dirty="0" smtClean="0">
              <a:solidFill>
                <a:schemeClr val="accent1"/>
              </a:solidFill>
            </a:endParaRPr>
          </a:p>
        </p:txBody>
      </p:sp>
      <p:sp>
        <p:nvSpPr>
          <p:cNvPr id="22534" name="Rectangle 6"/>
          <p:cNvSpPr>
            <a:spLocks noGrp="1" noChangeArrowheads="1"/>
          </p:cNvSpPr>
          <p:nvPr>
            <p:ph type="body" idx="1"/>
          </p:nvPr>
        </p:nvSpPr>
        <p:spPr>
          <a:xfrm>
            <a:off x="381000" y="1905000"/>
            <a:ext cx="8380412" cy="4823372"/>
          </a:xfrm>
        </p:spPr>
        <p:txBody>
          <a:bodyPr/>
          <a:lstStyle/>
          <a:p>
            <a:r>
              <a:rPr lang="en-US" sz="2400" dirty="0" smtClean="0"/>
              <a:t>Manufacturers must ship desktops, notebooks, and workstations with power management settings enabled</a:t>
            </a:r>
          </a:p>
          <a:p>
            <a:pPr lvl="1"/>
            <a:r>
              <a:rPr lang="en-US" sz="2000" dirty="0" smtClean="0"/>
              <a:t>Display enters low power mode after 15 min of inactivity</a:t>
            </a:r>
          </a:p>
          <a:p>
            <a:pPr lvl="1"/>
            <a:r>
              <a:rPr lang="en-US" sz="2000" dirty="0" smtClean="0"/>
              <a:t>Computer goes into low power mode after 30 min</a:t>
            </a:r>
          </a:p>
          <a:p>
            <a:r>
              <a:rPr lang="en-US" sz="2400" dirty="0" smtClean="0"/>
              <a:t>Why power management features?  </a:t>
            </a:r>
          </a:p>
          <a:p>
            <a:pPr lvl="1"/>
            <a:r>
              <a:rPr lang="en-US" sz="2000" dirty="0" smtClean="0"/>
              <a:t>Up to $100 annual savings per computer</a:t>
            </a:r>
          </a:p>
          <a:p>
            <a:pPr lvl="1"/>
            <a:r>
              <a:rPr lang="en-US" sz="2000" dirty="0" smtClean="0"/>
              <a:t>Example:  GE is saving $6.5 million</a:t>
            </a:r>
          </a:p>
          <a:p>
            <a:r>
              <a:rPr lang="en-US" sz="2400" dirty="0" smtClean="0"/>
              <a:t>All products shipped through enterprise channels must have wake-on-LAN enabled</a:t>
            </a:r>
          </a:p>
          <a:p>
            <a:r>
              <a:rPr lang="en-US" sz="2400" dirty="0" smtClean="0"/>
              <a:t>Why Wake-on-LAN?</a:t>
            </a:r>
          </a:p>
          <a:p>
            <a:pPr lvl="1"/>
            <a:r>
              <a:rPr lang="en-US" sz="2000" dirty="0" smtClean="0"/>
              <a:t>Allows enterprises that require access to sleeping PCs to </a:t>
            </a:r>
            <a:br>
              <a:rPr lang="en-US" sz="2000" dirty="0" smtClean="0"/>
            </a:br>
            <a:r>
              <a:rPr lang="en-US" sz="2000" dirty="0" smtClean="0"/>
              <a:t>wake them from sleep states</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2" name="Rectangle 4"/>
          <p:cNvSpPr>
            <a:spLocks noGrp="1" noChangeArrowheads="1"/>
          </p:cNvSpPr>
          <p:nvPr>
            <p:ph type="title"/>
          </p:nvPr>
        </p:nvSpPr>
        <p:spPr>
          <a:xfrm>
            <a:off x="382588" y="228600"/>
            <a:ext cx="8380412" cy="1246495"/>
          </a:xfrm>
        </p:spPr>
        <p:txBody>
          <a:bodyPr/>
          <a:lstStyle/>
          <a:p>
            <a:r>
              <a:rPr lang="en-US" dirty="0" smtClean="0"/>
              <a:t>Labeling And Marketing </a:t>
            </a:r>
            <a:r>
              <a:rPr lang="en-US" sz="4000" dirty="0" smtClean="0">
                <a:solidFill>
                  <a:schemeClr val="accent1"/>
                </a:solidFill>
              </a:rPr>
              <a:t>Requirements</a:t>
            </a:r>
            <a:endParaRPr lang="en-US" dirty="0" smtClean="0">
              <a:solidFill>
                <a:schemeClr val="accent1"/>
              </a:solidFill>
            </a:endParaRPr>
          </a:p>
        </p:txBody>
      </p:sp>
      <p:sp>
        <p:nvSpPr>
          <p:cNvPr id="104453" name="Rectangle 5"/>
          <p:cNvSpPr>
            <a:spLocks noGrp="1" noChangeArrowheads="1"/>
          </p:cNvSpPr>
          <p:nvPr>
            <p:ph type="body" idx="1"/>
          </p:nvPr>
        </p:nvSpPr>
        <p:spPr>
          <a:xfrm>
            <a:off x="381000" y="1905000"/>
            <a:ext cx="8380412" cy="3507114"/>
          </a:xfrm>
        </p:spPr>
        <p:txBody>
          <a:bodyPr/>
          <a:lstStyle/>
          <a:p>
            <a:r>
              <a:rPr lang="en-US" dirty="0" smtClean="0"/>
              <a:t>Place ENERGY STAR label on product and packaging, product literature, and internet site</a:t>
            </a:r>
          </a:p>
          <a:p>
            <a:r>
              <a:rPr lang="en-US" dirty="0" smtClean="0"/>
              <a:t>Work with resellers to ensure products remain in compliance</a:t>
            </a:r>
          </a:p>
          <a:p>
            <a:r>
              <a:rPr lang="en-US" dirty="0" smtClean="0"/>
              <a:t>Educate customers about energy savings and environmental benefits</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mtClean="0"/>
              <a:t>Agenda</a:t>
            </a:r>
            <a:endParaRPr lang="en-US" dirty="0" smtClean="0"/>
          </a:p>
        </p:txBody>
      </p:sp>
      <p:sp>
        <p:nvSpPr>
          <p:cNvPr id="11267" name="Rectangle 3"/>
          <p:cNvSpPr>
            <a:spLocks noGrp="1" noChangeArrowheads="1"/>
          </p:cNvSpPr>
          <p:nvPr>
            <p:ph type="body" idx="1"/>
          </p:nvPr>
        </p:nvSpPr>
        <p:spPr>
          <a:xfrm>
            <a:off x="382588" y="1414464"/>
            <a:ext cx="8380412" cy="3357842"/>
          </a:xfrm>
        </p:spPr>
        <p:txBody>
          <a:bodyPr/>
          <a:lstStyle/>
          <a:p>
            <a:r>
              <a:rPr lang="en-US" dirty="0" smtClean="0"/>
              <a:t>Demand for Energy Efficient PCs</a:t>
            </a:r>
          </a:p>
          <a:p>
            <a:r>
              <a:rPr lang="en-US" dirty="0" smtClean="0"/>
              <a:t>Energy Star Program Overview</a:t>
            </a:r>
          </a:p>
          <a:p>
            <a:r>
              <a:rPr lang="en-US" dirty="0" smtClean="0"/>
              <a:t>Energy Star Computer Specification v 4.0</a:t>
            </a:r>
          </a:p>
          <a:p>
            <a:r>
              <a:rPr lang="en-US" dirty="0" smtClean="0"/>
              <a:t>Implications for OEMs and IHVs</a:t>
            </a:r>
          </a:p>
          <a:p>
            <a:r>
              <a:rPr lang="en-US" dirty="0" smtClean="0"/>
              <a:t>Monitor and Computer Power Management in Windows Vista</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9" name="Rectangle 7"/>
          <p:cNvSpPr>
            <a:spLocks noGrp="1" noChangeArrowheads="1"/>
          </p:cNvSpPr>
          <p:nvPr>
            <p:ph type="title"/>
          </p:nvPr>
        </p:nvSpPr>
        <p:spPr>
          <a:xfrm>
            <a:off x="382588" y="228600"/>
            <a:ext cx="8380412" cy="1191095"/>
          </a:xfrm>
        </p:spPr>
        <p:txBody>
          <a:bodyPr/>
          <a:lstStyle/>
          <a:p>
            <a:r>
              <a:rPr lang="en-US" dirty="0" smtClean="0"/>
              <a:t>Sneak Preview</a:t>
            </a:r>
            <a:br>
              <a:rPr lang="en-US" dirty="0" smtClean="0"/>
            </a:br>
            <a:r>
              <a:rPr lang="en-US" sz="3600" dirty="0" smtClean="0">
                <a:solidFill>
                  <a:schemeClr val="accent1"/>
                </a:solidFill>
              </a:rPr>
              <a:t>ENERGY STAR Computer Specification Tier 2</a:t>
            </a:r>
          </a:p>
        </p:txBody>
      </p:sp>
      <p:sp>
        <p:nvSpPr>
          <p:cNvPr id="23560" name="Rectangle 8"/>
          <p:cNvSpPr>
            <a:spLocks noGrp="1" noChangeArrowheads="1"/>
          </p:cNvSpPr>
          <p:nvPr>
            <p:ph type="body" idx="1"/>
          </p:nvPr>
        </p:nvSpPr>
        <p:spPr>
          <a:xfrm>
            <a:off x="381000" y="1905000"/>
            <a:ext cx="8380412" cy="4118050"/>
          </a:xfrm>
        </p:spPr>
        <p:txBody>
          <a:bodyPr/>
          <a:lstStyle/>
          <a:p>
            <a:r>
              <a:rPr lang="en-US" dirty="0" smtClean="0"/>
              <a:t>The test procedure will likely be based on a benchmark workload called “</a:t>
            </a:r>
            <a:r>
              <a:rPr lang="en-US" dirty="0" err="1" smtClean="0"/>
              <a:t>EEcoMark</a:t>
            </a:r>
            <a:r>
              <a:rPr lang="en-US" dirty="0" smtClean="0"/>
              <a:t>™”</a:t>
            </a:r>
          </a:p>
          <a:p>
            <a:r>
              <a:rPr lang="en-US" dirty="0" err="1" smtClean="0"/>
              <a:t>BAPCo</a:t>
            </a:r>
            <a:r>
              <a:rPr lang="en-US" dirty="0" smtClean="0"/>
              <a:t> and </a:t>
            </a:r>
            <a:r>
              <a:rPr lang="en-US" dirty="0" err="1" smtClean="0"/>
              <a:t>Ecma</a:t>
            </a:r>
            <a:r>
              <a:rPr lang="en-US" dirty="0" smtClean="0"/>
              <a:t> are developing the </a:t>
            </a:r>
            <a:r>
              <a:rPr lang="en-US" dirty="0" err="1" smtClean="0"/>
              <a:t>EEcoMark</a:t>
            </a:r>
            <a:r>
              <a:rPr lang="en-US" dirty="0" smtClean="0"/>
              <a:t>™ benchmark</a:t>
            </a:r>
          </a:p>
          <a:p>
            <a:r>
              <a:rPr lang="en-US" dirty="0" smtClean="0"/>
              <a:t>Idle still likely to play a major role</a:t>
            </a:r>
          </a:p>
          <a:p>
            <a:r>
              <a:rPr lang="en-US" dirty="0" smtClean="0"/>
              <a:t>ENERGY STAR will likely use the performance and energy numbers in some way to set acceptable power levels</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5" name="Rectangle 7"/>
          <p:cNvSpPr>
            <a:spLocks noGrp="1" noChangeArrowheads="1"/>
          </p:cNvSpPr>
          <p:nvPr>
            <p:ph type="title"/>
          </p:nvPr>
        </p:nvSpPr>
        <p:spPr>
          <a:xfrm>
            <a:off x="382588" y="228600"/>
            <a:ext cx="8380412" cy="1384995"/>
          </a:xfrm>
        </p:spPr>
        <p:txBody>
          <a:bodyPr/>
          <a:lstStyle/>
          <a:p>
            <a:r>
              <a:rPr lang="en-US" dirty="0" smtClean="0"/>
              <a:t>What Do We Mean By </a:t>
            </a:r>
            <a:br>
              <a:rPr lang="en-US" dirty="0" smtClean="0"/>
            </a:br>
            <a:r>
              <a:rPr lang="en-US" dirty="0" smtClean="0"/>
              <a:t>“Energy Efficient”?</a:t>
            </a:r>
          </a:p>
        </p:txBody>
      </p:sp>
      <p:sp>
        <p:nvSpPr>
          <p:cNvPr id="94216" name="Rectangle 8"/>
          <p:cNvSpPr>
            <a:spLocks noGrp="1" noChangeArrowheads="1"/>
          </p:cNvSpPr>
          <p:nvPr>
            <p:ph type="body" idx="1"/>
          </p:nvPr>
        </p:nvSpPr>
        <p:spPr>
          <a:xfrm>
            <a:off x="381000" y="1905000"/>
            <a:ext cx="8380412" cy="3507114"/>
          </a:xfrm>
        </p:spPr>
        <p:txBody>
          <a:bodyPr/>
          <a:lstStyle/>
          <a:p>
            <a:r>
              <a:rPr lang="en-US" dirty="0" smtClean="0"/>
              <a:t>Use power more efficiently during periods of activity</a:t>
            </a:r>
          </a:p>
          <a:p>
            <a:r>
              <a:rPr lang="en-US" dirty="0" smtClean="0"/>
              <a:t>Use as little power as possible when not active</a:t>
            </a:r>
          </a:p>
          <a:p>
            <a:r>
              <a:rPr lang="en-US" dirty="0" smtClean="0"/>
              <a:t>Components/devices should drop into low power modes as often and as deep as possible</a:t>
            </a:r>
          </a:p>
        </p:txBody>
      </p:sp>
      <p:sp>
        <p:nvSpPr>
          <p:cNvPr id="64516" name="Text Box 4"/>
          <p:cNvSpPr txBox="1">
            <a:spLocks noChangeArrowheads="1"/>
          </p:cNvSpPr>
          <p:nvPr/>
        </p:nvSpPr>
        <p:spPr bwMode="auto">
          <a:xfrm>
            <a:off x="1567656" y="5927725"/>
            <a:ext cx="6008688" cy="646331"/>
          </a:xfrm>
          <a:prstGeom prst="rect">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defTabSz="914063">
              <a:lnSpc>
                <a:spcPct val="90000"/>
              </a:lnSpc>
              <a:spcBef>
                <a:spcPct val="20000"/>
              </a:spcBef>
            </a:pPr>
            <a:r>
              <a:rPr lang="en-US" b="0" dirty="0">
                <a:effectLst>
                  <a:outerShdw blurRad="38100" dist="38100" dir="2700000" algn="tl">
                    <a:srgbClr val="000000">
                      <a:alpha val="43137"/>
                    </a:srgbClr>
                  </a:outerShdw>
                </a:effectLst>
                <a:latin typeface="+mj-lt"/>
              </a:rPr>
              <a:t>This is what ENERGY STAR Computer Spec. v 4.0 </a:t>
            </a:r>
          </a:p>
          <a:p>
            <a:pPr defTabSz="914063">
              <a:lnSpc>
                <a:spcPct val="90000"/>
              </a:lnSpc>
              <a:spcBef>
                <a:spcPct val="20000"/>
              </a:spcBef>
            </a:pPr>
            <a:r>
              <a:rPr lang="en-US" b="0" dirty="0">
                <a:effectLst>
                  <a:outerShdw blurRad="38100" dist="38100" dir="2700000" algn="tl">
                    <a:srgbClr val="000000">
                      <a:alpha val="43137"/>
                    </a:srgbClr>
                  </a:outerShdw>
                </a:effectLst>
                <a:latin typeface="+mj-lt"/>
              </a:rPr>
              <a:t>Tiers 1 &amp; 2 will ultimately reward</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dirty="0" smtClean="0"/>
              <a:t>Implications For OEMs</a:t>
            </a:r>
          </a:p>
        </p:txBody>
      </p:sp>
      <p:sp>
        <p:nvSpPr>
          <p:cNvPr id="32773" name="Rectangle 5"/>
          <p:cNvSpPr>
            <a:spLocks noGrp="1" noChangeArrowheads="1"/>
          </p:cNvSpPr>
          <p:nvPr>
            <p:ph type="body" idx="1"/>
          </p:nvPr>
        </p:nvSpPr>
        <p:spPr>
          <a:xfrm>
            <a:off x="382588" y="1414464"/>
            <a:ext cx="8380412" cy="4371453"/>
          </a:xfrm>
        </p:spPr>
        <p:txBody>
          <a:bodyPr/>
          <a:lstStyle/>
          <a:p>
            <a:r>
              <a:rPr lang="en-US" dirty="0" smtClean="0"/>
              <a:t>Review the spec</a:t>
            </a:r>
          </a:p>
          <a:p>
            <a:r>
              <a:rPr lang="en-US" dirty="0" smtClean="0"/>
              <a:t>Use energy-efficient device components</a:t>
            </a:r>
          </a:p>
          <a:p>
            <a:r>
              <a:rPr lang="en-US" dirty="0" smtClean="0"/>
              <a:t>Validate sleep transition reliability and performance</a:t>
            </a:r>
          </a:p>
          <a:p>
            <a:pPr lvl="1"/>
            <a:r>
              <a:rPr lang="en-US" dirty="0" smtClean="0"/>
              <a:t>Pay close attention to resume performance</a:t>
            </a:r>
          </a:p>
          <a:p>
            <a:r>
              <a:rPr lang="en-US" dirty="0" smtClean="0"/>
              <a:t>Test preload with a power meter</a:t>
            </a:r>
          </a:p>
          <a:p>
            <a:r>
              <a:rPr lang="en-US" dirty="0" smtClean="0"/>
              <a:t>Consider adjusting preload software for energy efficiency</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smtClean="0"/>
              <a:t>System Design Suggestions</a:t>
            </a:r>
            <a:endParaRPr lang="en-US" dirty="0" smtClean="0"/>
          </a:p>
        </p:txBody>
      </p:sp>
      <p:sp>
        <p:nvSpPr>
          <p:cNvPr id="101379" name="Rectangle 3"/>
          <p:cNvSpPr>
            <a:spLocks noGrp="1" noChangeArrowheads="1"/>
          </p:cNvSpPr>
          <p:nvPr>
            <p:ph type="body" idx="1"/>
          </p:nvPr>
        </p:nvSpPr>
        <p:spPr>
          <a:xfrm>
            <a:off x="382588" y="1414464"/>
            <a:ext cx="8380412" cy="4682307"/>
          </a:xfrm>
        </p:spPr>
        <p:txBody>
          <a:bodyPr/>
          <a:lstStyle/>
          <a:p>
            <a:r>
              <a:rPr lang="en-US" sz="2800" smtClean="0"/>
              <a:t>Support processor performance (ACPI P) states</a:t>
            </a:r>
          </a:p>
          <a:p>
            <a:r>
              <a:rPr lang="en-US" sz="2800" smtClean="0"/>
              <a:t>Support processor idle (ACPI C) states</a:t>
            </a:r>
          </a:p>
          <a:p>
            <a:pPr lvl="1"/>
            <a:r>
              <a:rPr lang="en-US" sz="2400" smtClean="0"/>
              <a:t>Even on desktop, workstation and server systems</a:t>
            </a:r>
          </a:p>
          <a:p>
            <a:r>
              <a:rPr lang="en-US" sz="2800" smtClean="0"/>
              <a:t>Buy and integrate devices that have best-in-class power management technologies</a:t>
            </a:r>
          </a:p>
          <a:p>
            <a:pPr lvl="1"/>
            <a:r>
              <a:rPr lang="en-US" sz="2400" smtClean="0"/>
              <a:t>Run-time idle</a:t>
            </a:r>
          </a:p>
          <a:p>
            <a:pPr lvl="1"/>
            <a:r>
              <a:rPr lang="en-US" sz="2400" smtClean="0"/>
              <a:t>Device performance specs</a:t>
            </a:r>
          </a:p>
          <a:p>
            <a:pPr lvl="1"/>
            <a:r>
              <a:rPr lang="en-US" sz="2400" smtClean="0"/>
              <a:t>Validate selective suspend functionality for USB devices</a:t>
            </a:r>
          </a:p>
          <a:p>
            <a:r>
              <a:rPr lang="en-US" sz="2800" smtClean="0"/>
              <a:t>ENERGY STAR Computer Spec 4.0 Tier 2 will take active power -- above idle levels -- into account </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dirty="0" smtClean="0"/>
              <a:t>Implications For IHVs</a:t>
            </a:r>
          </a:p>
        </p:txBody>
      </p:sp>
      <p:sp>
        <p:nvSpPr>
          <p:cNvPr id="32773" name="Rectangle 5"/>
          <p:cNvSpPr>
            <a:spLocks noGrp="1" noChangeArrowheads="1"/>
          </p:cNvSpPr>
          <p:nvPr>
            <p:ph type="body" idx="1"/>
          </p:nvPr>
        </p:nvSpPr>
        <p:spPr>
          <a:xfrm>
            <a:off x="382588" y="1414464"/>
            <a:ext cx="8380412" cy="4936736"/>
          </a:xfrm>
        </p:spPr>
        <p:txBody>
          <a:bodyPr/>
          <a:lstStyle/>
          <a:p>
            <a:pPr>
              <a:spcBef>
                <a:spcPts val="600"/>
              </a:spcBef>
            </a:pPr>
            <a:r>
              <a:rPr lang="en-US" sz="2800" smtClean="0"/>
              <a:t>Test your device with the active/idle requirements</a:t>
            </a:r>
          </a:p>
          <a:p>
            <a:pPr lvl="1">
              <a:spcBef>
                <a:spcPts val="600"/>
              </a:spcBef>
            </a:pPr>
            <a:r>
              <a:rPr lang="en-US" sz="2400" smtClean="0"/>
              <a:t>Pay special attention to low power mode transitions</a:t>
            </a:r>
          </a:p>
          <a:p>
            <a:pPr>
              <a:spcBef>
                <a:spcPts val="600"/>
              </a:spcBef>
            </a:pPr>
            <a:r>
              <a:rPr lang="en-US" sz="2800" smtClean="0"/>
              <a:t>Use power-efficient hardware components</a:t>
            </a:r>
          </a:p>
          <a:p>
            <a:pPr>
              <a:spcBef>
                <a:spcPts val="600"/>
              </a:spcBef>
            </a:pPr>
            <a:r>
              <a:rPr lang="en-US" sz="2800" smtClean="0"/>
              <a:t>Implement run-time idle power management</a:t>
            </a:r>
          </a:p>
          <a:p>
            <a:pPr lvl="1">
              <a:spcBef>
                <a:spcPts val="600"/>
              </a:spcBef>
            </a:pPr>
            <a:r>
              <a:rPr lang="en-US" sz="2400" smtClean="0"/>
              <a:t>E.g., disable yourself automatically when there is no device activity</a:t>
            </a:r>
          </a:p>
          <a:p>
            <a:pPr>
              <a:spcBef>
                <a:spcPts val="600"/>
              </a:spcBef>
            </a:pPr>
            <a:r>
              <a:rPr lang="en-US" sz="2800" smtClean="0"/>
              <a:t>Design and implement performance states to scale power consumption on demand</a:t>
            </a:r>
          </a:p>
          <a:p>
            <a:pPr lvl="1">
              <a:spcBef>
                <a:spcPts val="600"/>
              </a:spcBef>
            </a:pPr>
            <a:r>
              <a:rPr lang="en-US" sz="2400" smtClean="0"/>
              <a:t>E.g., scale graphics power consumption based on current workload environment</a:t>
            </a:r>
          </a:p>
          <a:p>
            <a:pPr>
              <a:spcBef>
                <a:spcPts val="600"/>
              </a:spcBef>
            </a:pPr>
            <a:r>
              <a:rPr lang="en-US" sz="2800" smtClean="0"/>
              <a:t>Integrate with Windows Vista power policy</a:t>
            </a:r>
          </a:p>
          <a:p>
            <a:pPr lvl="1">
              <a:spcBef>
                <a:spcPts val="600"/>
              </a:spcBef>
            </a:pPr>
            <a:r>
              <a:rPr lang="en-US" sz="2400" smtClean="0"/>
              <a:t>Allows for OEM and user configuration</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4" name="Rectangle 1028"/>
          <p:cNvSpPr>
            <a:spLocks noGrp="1" noChangeArrowheads="1"/>
          </p:cNvSpPr>
          <p:nvPr>
            <p:ph type="title"/>
          </p:nvPr>
        </p:nvSpPr>
        <p:spPr>
          <a:xfrm>
            <a:off x="382588" y="228600"/>
            <a:ext cx="8761412" cy="609398"/>
          </a:xfrm>
        </p:spPr>
        <p:txBody>
          <a:bodyPr/>
          <a:lstStyle/>
          <a:p>
            <a:r>
              <a:rPr lang="en-US" sz="4400" dirty="0" smtClean="0"/>
              <a:t>Examples Of Power-Efficient Design</a:t>
            </a:r>
          </a:p>
        </p:txBody>
      </p:sp>
      <p:sp>
        <p:nvSpPr>
          <p:cNvPr id="97285" name="Rectangle 1029"/>
          <p:cNvSpPr>
            <a:spLocks noGrp="1" noChangeArrowheads="1"/>
          </p:cNvSpPr>
          <p:nvPr>
            <p:ph type="body" idx="1"/>
          </p:nvPr>
        </p:nvSpPr>
        <p:spPr>
          <a:xfrm>
            <a:off x="382588" y="1414464"/>
            <a:ext cx="8380412" cy="4540730"/>
          </a:xfrm>
        </p:spPr>
        <p:txBody>
          <a:bodyPr/>
          <a:lstStyle/>
          <a:p>
            <a:r>
              <a:rPr lang="en-US" dirty="0" smtClean="0"/>
              <a:t>Optimize power conversion</a:t>
            </a:r>
          </a:p>
          <a:p>
            <a:pPr lvl="1"/>
            <a:r>
              <a:rPr lang="en-US" dirty="0" smtClean="0"/>
              <a:t>Higher AC conversion efficiency drops idle and active power</a:t>
            </a:r>
          </a:p>
          <a:p>
            <a:pPr lvl="1"/>
            <a:r>
              <a:rPr lang="en-US" dirty="0" smtClean="0"/>
              <a:t>DC-DC conversion</a:t>
            </a:r>
            <a:br>
              <a:rPr lang="en-US" dirty="0" smtClean="0"/>
            </a:br>
            <a:r>
              <a:rPr lang="en-US" dirty="0" smtClean="0"/>
              <a:t>12v -&gt; 3.3v is better than 12v -&gt; 5v -&gt; 3.3v</a:t>
            </a:r>
          </a:p>
          <a:p>
            <a:pPr lvl="1"/>
            <a:r>
              <a:rPr lang="en-US" dirty="0" smtClean="0"/>
              <a:t>Investigate Adaptive Load Voltage Regulators</a:t>
            </a:r>
          </a:p>
          <a:p>
            <a:r>
              <a:rPr lang="en-US" dirty="0" smtClean="0"/>
              <a:t>Integrate</a:t>
            </a:r>
          </a:p>
          <a:p>
            <a:pPr lvl="1"/>
            <a:r>
              <a:rPr lang="en-US" dirty="0" smtClean="0"/>
              <a:t>ASICs can eliminate silicon and increase performance, while dropping energy use </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dirty="0" smtClean="0"/>
              <a:t>Call To Action</a:t>
            </a:r>
          </a:p>
        </p:txBody>
      </p:sp>
      <p:sp>
        <p:nvSpPr>
          <p:cNvPr id="105475" name="Rectangle 3"/>
          <p:cNvSpPr>
            <a:spLocks noGrp="1" noChangeArrowheads="1"/>
          </p:cNvSpPr>
          <p:nvPr>
            <p:ph type="body" idx="1"/>
          </p:nvPr>
        </p:nvSpPr>
        <p:spPr>
          <a:xfrm>
            <a:off x="382588" y="1414464"/>
            <a:ext cx="8380412" cy="3050066"/>
          </a:xfrm>
        </p:spPr>
        <p:txBody>
          <a:bodyPr/>
          <a:lstStyle/>
          <a:p>
            <a:r>
              <a:rPr lang="en-US" dirty="0" smtClean="0"/>
              <a:t>Recognize that demand for energy efficient computers is increasing</a:t>
            </a:r>
          </a:p>
          <a:p>
            <a:r>
              <a:rPr lang="en-US" dirty="0" smtClean="0"/>
              <a:t>Understand how well-designed devices and configurations can save energy</a:t>
            </a:r>
          </a:p>
          <a:p>
            <a:r>
              <a:rPr lang="en-US" dirty="0" smtClean="0"/>
              <a:t>Test using a power meter and the ENERGY STAR Computer Spec v 4.0 test procedure</a:t>
            </a: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bwMode="auto">
          <a:xfrm>
            <a:off x="2590800" y="6248400"/>
            <a:ext cx="2509576" cy="228600"/>
          </a:xfrm>
          <a:prstGeom prst="roundRect">
            <a:avLst>
              <a:gd name="adj" fmla="val 9033"/>
            </a:avLst>
          </a:prstGeom>
          <a:solidFill>
            <a:schemeClr val="bg2"/>
          </a:solidFill>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 name="Rounded Rectangle 8"/>
          <p:cNvSpPr/>
          <p:nvPr/>
        </p:nvSpPr>
        <p:spPr bwMode="auto">
          <a:xfrm>
            <a:off x="2590800" y="5039591"/>
            <a:ext cx="2509576" cy="228600"/>
          </a:xfrm>
          <a:prstGeom prst="roundRect">
            <a:avLst>
              <a:gd name="adj" fmla="val 9033"/>
            </a:avLst>
          </a:prstGeom>
          <a:solidFill>
            <a:schemeClr val="bg2"/>
          </a:solidFill>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 name="Rounded Rectangle 9"/>
          <p:cNvSpPr/>
          <p:nvPr/>
        </p:nvSpPr>
        <p:spPr bwMode="auto">
          <a:xfrm>
            <a:off x="2590800" y="5638800"/>
            <a:ext cx="2509576" cy="228600"/>
          </a:xfrm>
          <a:prstGeom prst="roundRect">
            <a:avLst>
              <a:gd name="adj" fmla="val 9033"/>
            </a:avLst>
          </a:prstGeom>
          <a:solidFill>
            <a:schemeClr val="bg2"/>
          </a:solidFill>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algn="ctr" defTabSz="914063"/>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9701" name="Rectangle 5"/>
          <p:cNvSpPr>
            <a:spLocks noGrp="1" noChangeArrowheads="1"/>
          </p:cNvSpPr>
          <p:nvPr>
            <p:ph type="title"/>
          </p:nvPr>
        </p:nvSpPr>
        <p:spPr/>
        <p:txBody>
          <a:bodyPr/>
          <a:lstStyle/>
          <a:p>
            <a:r>
              <a:rPr lang="en-US" smtClean="0"/>
              <a:t>Additional Resources</a:t>
            </a:r>
          </a:p>
        </p:txBody>
      </p:sp>
      <p:sp>
        <p:nvSpPr>
          <p:cNvPr id="29702" name="Rectangle 6"/>
          <p:cNvSpPr>
            <a:spLocks noGrp="1" noChangeArrowheads="1"/>
          </p:cNvSpPr>
          <p:nvPr>
            <p:ph type="body" idx="1"/>
          </p:nvPr>
        </p:nvSpPr>
        <p:spPr>
          <a:xfrm>
            <a:off x="382588" y="1414464"/>
            <a:ext cx="8380412" cy="4777205"/>
          </a:xfrm>
        </p:spPr>
        <p:txBody>
          <a:bodyPr/>
          <a:lstStyle/>
          <a:p>
            <a:r>
              <a:rPr lang="en-US" sz="1400" dirty="0" smtClean="0"/>
              <a:t>Other sessions</a:t>
            </a:r>
          </a:p>
          <a:p>
            <a:pPr lvl="1"/>
            <a:r>
              <a:rPr lang="en-US" sz="1200" dirty="0" smtClean="0"/>
              <a:t>Building power-friendly devices</a:t>
            </a:r>
          </a:p>
          <a:p>
            <a:pPr lvl="1"/>
            <a:r>
              <a:rPr lang="en-US" sz="1200" dirty="0" smtClean="0"/>
              <a:t>Optimizing Windows Vista for energy efficiency</a:t>
            </a:r>
          </a:p>
          <a:p>
            <a:r>
              <a:rPr lang="en-US" sz="1400" dirty="0" smtClean="0"/>
              <a:t>Web resources</a:t>
            </a:r>
          </a:p>
          <a:p>
            <a:pPr lvl="1"/>
            <a:r>
              <a:rPr lang="en-US" sz="1200" dirty="0" smtClean="0"/>
              <a:t>ENERGY STAR Computer Spec v 4.0</a:t>
            </a:r>
          </a:p>
          <a:p>
            <a:pPr lvl="2"/>
            <a:r>
              <a:rPr lang="en-US" sz="1100" dirty="0" smtClean="0">
                <a:hlinkClick r:id="rId3"/>
              </a:rPr>
              <a:t>www.energystar.gov/index.cfm?c=revisions.computer_spec</a:t>
            </a:r>
            <a:endParaRPr lang="en-US" sz="1100" dirty="0" smtClean="0"/>
          </a:p>
          <a:p>
            <a:pPr lvl="1"/>
            <a:r>
              <a:rPr lang="en-US" sz="1200" dirty="0" smtClean="0"/>
              <a:t>Computer power management</a:t>
            </a:r>
          </a:p>
          <a:p>
            <a:pPr lvl="2"/>
            <a:r>
              <a:rPr lang="en-US" sz="1100" dirty="0" smtClean="0">
                <a:hlinkClick r:id="rId4"/>
              </a:rPr>
              <a:t>www.energystar.gov/powermanagement</a:t>
            </a:r>
            <a:endParaRPr lang="en-US" sz="1100" dirty="0" smtClean="0"/>
          </a:p>
          <a:p>
            <a:pPr lvl="1"/>
            <a:r>
              <a:rPr lang="en-US" sz="1200" dirty="0" smtClean="0"/>
              <a:t>Windows Hardware Developer Central:  </a:t>
            </a:r>
            <a:r>
              <a:rPr lang="en-US" sz="1200" dirty="0" err="1" smtClean="0"/>
              <a:t>OnNow</a:t>
            </a:r>
            <a:r>
              <a:rPr lang="en-US" sz="1200" dirty="0" smtClean="0"/>
              <a:t> Device Power Management</a:t>
            </a:r>
          </a:p>
          <a:p>
            <a:pPr lvl="2"/>
            <a:r>
              <a:rPr lang="en-US" sz="1100" dirty="0" smtClean="0">
                <a:hlinkClick r:id="rId5"/>
              </a:rPr>
              <a:t>www.microsoft.com/whdc/system/pnppwr/powermgmt/devicepm.mspx</a:t>
            </a:r>
            <a:endParaRPr lang="en-US" sz="1100" dirty="0" smtClean="0"/>
          </a:p>
          <a:p>
            <a:r>
              <a:rPr lang="en-US" sz="1400" dirty="0" smtClean="0"/>
              <a:t>Contact information</a:t>
            </a:r>
          </a:p>
          <a:p>
            <a:pPr lvl="1"/>
            <a:r>
              <a:rPr lang="en-US" sz="1200" dirty="0" smtClean="0"/>
              <a:t>Katharine Kaplan, EPA/ENERGY STAR</a:t>
            </a:r>
          </a:p>
          <a:p>
            <a:pPr lvl="2"/>
            <a:endParaRPr lang="en-US" sz="1100" dirty="0" smtClean="0"/>
          </a:p>
          <a:p>
            <a:pPr lvl="1"/>
            <a:r>
              <a:rPr lang="en-US" sz="1200" dirty="0" smtClean="0"/>
              <a:t>Tom </a:t>
            </a:r>
            <a:r>
              <a:rPr lang="en-US" sz="1200" dirty="0" err="1" smtClean="0"/>
              <a:t>Bolioli</a:t>
            </a:r>
            <a:r>
              <a:rPr lang="en-US" sz="1200" dirty="0" smtClean="0"/>
              <a:t>, Terra </a:t>
            </a:r>
            <a:r>
              <a:rPr lang="en-US" sz="1200" dirty="0" err="1" smtClean="0"/>
              <a:t>Novum</a:t>
            </a:r>
            <a:r>
              <a:rPr lang="en-US" sz="1200" dirty="0" smtClean="0"/>
              <a:t>, LLC</a:t>
            </a:r>
          </a:p>
          <a:p>
            <a:pPr lvl="1"/>
            <a:endParaRPr lang="en-US" sz="1200" dirty="0" smtClean="0"/>
          </a:p>
          <a:p>
            <a:pPr lvl="1"/>
            <a:r>
              <a:rPr lang="en-US" sz="1200" dirty="0" smtClean="0"/>
              <a:t>Mike Walker, Beacon Consultants Network Inc.</a:t>
            </a:r>
          </a:p>
        </p:txBody>
      </p:sp>
      <p:sp>
        <p:nvSpPr>
          <p:cNvPr id="6" name="Rectangle 5"/>
          <p:cNvSpPr/>
          <p:nvPr/>
        </p:nvSpPr>
        <p:spPr>
          <a:xfrm>
            <a:off x="2874686" y="5018809"/>
            <a:ext cx="1895071" cy="261610"/>
          </a:xfrm>
          <a:prstGeom prst="rect">
            <a:avLst/>
          </a:prstGeom>
        </p:spPr>
        <p:txBody>
          <a:bodyPr wrap="none">
            <a:spAutoFit/>
          </a:bodyPr>
          <a:lstStyle/>
          <a:p>
            <a:r>
              <a:rPr lang="en-US" sz="1100" b="0" kern="0" dirty="0" err="1" smtClean="0">
                <a:solidFill>
                  <a:srgbClr val="FFFFFF"/>
                </a:solidFill>
                <a:effectLst>
                  <a:outerShdw blurRad="38100" dist="38100" dir="2700000" algn="tl">
                    <a:srgbClr val="000000">
                      <a:alpha val="43137"/>
                    </a:srgbClr>
                  </a:outerShdw>
                </a:effectLst>
                <a:latin typeface="Segoe"/>
                <a:hlinkClick r:id="rId6"/>
              </a:rPr>
              <a:t>kaplan.katharine</a:t>
            </a:r>
            <a:r>
              <a:rPr lang="en-US" sz="1100" b="0" kern="0" dirty="0" smtClean="0">
                <a:solidFill>
                  <a:srgbClr val="FFFFFF"/>
                </a:solidFill>
                <a:effectLst>
                  <a:outerShdw blurRad="38100" dist="38100" dir="2700000" algn="tl">
                    <a:srgbClr val="000000">
                      <a:alpha val="43137"/>
                    </a:srgbClr>
                  </a:outerShdw>
                </a:effectLst>
                <a:latin typeface="Segoe"/>
                <a:hlinkClick r:id="rId6"/>
              </a:rPr>
              <a:t> @ epa.gov</a:t>
            </a:r>
            <a:endParaRPr lang="en-US" dirty="0"/>
          </a:p>
        </p:txBody>
      </p:sp>
      <p:sp>
        <p:nvSpPr>
          <p:cNvPr id="7" name="Rectangle 6"/>
          <p:cNvSpPr/>
          <p:nvPr/>
        </p:nvSpPr>
        <p:spPr>
          <a:xfrm>
            <a:off x="2177708" y="5628408"/>
            <a:ext cx="2582438" cy="244682"/>
          </a:xfrm>
          <a:prstGeom prst="rect">
            <a:avLst/>
          </a:prstGeom>
        </p:spPr>
        <p:txBody>
          <a:bodyPr wrap="square">
            <a:spAutoFit/>
          </a:bodyPr>
          <a:lstStyle/>
          <a:p>
            <a:pPr marL="988974" lvl="2" indent="-282564" defTabSz="912777">
              <a:lnSpc>
                <a:spcPct val="90000"/>
              </a:lnSpc>
              <a:spcBef>
                <a:spcPts val="1000"/>
              </a:spcBef>
              <a:buClr>
                <a:srgbClr val="FFFFFF"/>
              </a:buClr>
              <a:buSzPct val="80000"/>
            </a:pPr>
            <a:r>
              <a:rPr lang="en-US" sz="1100" b="0" kern="0" dirty="0" err="1" smtClean="0">
                <a:solidFill>
                  <a:srgbClr val="FFFFFF"/>
                </a:solidFill>
                <a:effectLst>
                  <a:outerShdw blurRad="38100" dist="38100" dir="2700000" algn="tl">
                    <a:srgbClr val="000000">
                      <a:alpha val="43137"/>
                    </a:srgbClr>
                  </a:outerShdw>
                </a:effectLst>
                <a:latin typeface="Segoe"/>
                <a:hlinkClick r:id="rId7"/>
              </a:rPr>
              <a:t>Tbolioli</a:t>
            </a:r>
            <a:r>
              <a:rPr lang="en-US" sz="1100" b="0" kern="0" dirty="0" smtClean="0">
                <a:solidFill>
                  <a:srgbClr val="FFFFFF"/>
                </a:solidFill>
                <a:effectLst>
                  <a:outerShdw blurRad="38100" dist="38100" dir="2700000" algn="tl">
                    <a:srgbClr val="000000">
                      <a:alpha val="43137"/>
                    </a:srgbClr>
                  </a:outerShdw>
                </a:effectLst>
                <a:latin typeface="Segoe"/>
                <a:hlinkClick r:id="rId7"/>
              </a:rPr>
              <a:t> @ terranovum.com</a:t>
            </a:r>
            <a:endParaRPr lang="en-US" sz="1100" b="0" kern="0" dirty="0">
              <a:solidFill>
                <a:srgbClr val="FFFFFF"/>
              </a:solidFill>
              <a:effectLst>
                <a:outerShdw blurRad="38100" dist="38100" dir="2700000" algn="tl">
                  <a:srgbClr val="000000">
                    <a:alpha val="43137"/>
                  </a:srgbClr>
                </a:outerShdw>
              </a:effectLst>
              <a:latin typeface="Segoe"/>
            </a:endParaRPr>
          </a:p>
        </p:txBody>
      </p:sp>
      <p:sp>
        <p:nvSpPr>
          <p:cNvPr id="8" name="Rectangle 7"/>
          <p:cNvSpPr/>
          <p:nvPr/>
        </p:nvSpPr>
        <p:spPr>
          <a:xfrm>
            <a:off x="1970807" y="6228853"/>
            <a:ext cx="3079369" cy="244682"/>
          </a:xfrm>
          <a:prstGeom prst="rect">
            <a:avLst/>
          </a:prstGeom>
        </p:spPr>
        <p:txBody>
          <a:bodyPr wrap="none">
            <a:spAutoFit/>
          </a:bodyPr>
          <a:lstStyle/>
          <a:p>
            <a:pPr marL="988974" lvl="2" indent="-282564" defTabSz="912777">
              <a:lnSpc>
                <a:spcPct val="90000"/>
              </a:lnSpc>
              <a:spcBef>
                <a:spcPts val="1000"/>
              </a:spcBef>
              <a:buClr>
                <a:srgbClr val="FFFFFF"/>
              </a:buClr>
              <a:buSzPct val="80000"/>
            </a:pPr>
            <a:r>
              <a:rPr lang="en-US" sz="1100" b="0" kern="0" dirty="0" err="1" smtClean="0">
                <a:solidFill>
                  <a:srgbClr val="FFFFFF"/>
                </a:solidFill>
                <a:effectLst>
                  <a:outerShdw blurRad="38100" dist="38100" dir="2700000" algn="tl">
                    <a:srgbClr val="000000">
                      <a:alpha val="43137"/>
                    </a:srgbClr>
                  </a:outerShdw>
                </a:effectLst>
                <a:latin typeface="Segoe"/>
                <a:hlinkClick r:id="rId8"/>
              </a:rPr>
              <a:t>Mwalker</a:t>
            </a:r>
            <a:r>
              <a:rPr lang="en-US" sz="1100" b="0" kern="0" dirty="0" smtClean="0">
                <a:solidFill>
                  <a:srgbClr val="FFFFFF"/>
                </a:solidFill>
                <a:effectLst>
                  <a:outerShdw blurRad="38100" dist="38100" dir="2700000" algn="tl">
                    <a:srgbClr val="000000">
                      <a:alpha val="43137"/>
                    </a:srgbClr>
                  </a:outerShdw>
                </a:effectLst>
                <a:latin typeface="Segoe"/>
                <a:hlinkClick r:id="rId8"/>
              </a:rPr>
              <a:t> @ beaconconsultants.com</a:t>
            </a:r>
            <a:endParaRPr lang="en-US" sz="1100" b="0" kern="0" dirty="0">
              <a:solidFill>
                <a:srgbClr val="FFFFFF"/>
              </a:solidFill>
              <a:effectLst>
                <a:outerShdw blurRad="38100" dist="38100" dir="2700000" algn="tl">
                  <a:srgbClr val="000000">
                    <a:alpha val="43137"/>
                  </a:srgbClr>
                </a:outerShdw>
              </a:effectLst>
              <a:latin typeface="Segoe"/>
            </a:endParaRP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7605" y="1903678"/>
            <a:ext cx="7692761" cy="1260345"/>
          </a:xfrm>
        </p:spPr>
        <p:txBody>
          <a:bodyPr/>
          <a:lstStyle/>
          <a:p>
            <a:r>
              <a:rPr lang="en-US" dirty="0" smtClean="0"/>
              <a:t>Appendix </a:t>
            </a:r>
            <a:br>
              <a:rPr lang="en-US" dirty="0" smtClean="0"/>
            </a:br>
            <a:r>
              <a:rPr lang="en-US" sz="3600" dirty="0" smtClean="0">
                <a:solidFill>
                  <a:schemeClr val="accent1"/>
                </a:solidFill>
              </a:rPr>
              <a:t>Computer Power Management</a:t>
            </a:r>
            <a:endParaRPr lang="en-US" dirty="0" smtClean="0">
              <a:solidFill>
                <a:schemeClr val="accent1"/>
              </a:solidFill>
            </a:endParaRP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82588" y="228600"/>
            <a:ext cx="8380412" cy="1384995"/>
          </a:xfrm>
        </p:spPr>
        <p:txBody>
          <a:bodyPr/>
          <a:lstStyle/>
          <a:p>
            <a:r>
              <a:rPr lang="en-US" dirty="0" smtClean="0"/>
              <a:t>Overview Of Windows Power Management Features</a:t>
            </a:r>
          </a:p>
        </p:txBody>
      </p:sp>
      <p:sp>
        <p:nvSpPr>
          <p:cNvPr id="40963" name="Rectangle 3"/>
          <p:cNvSpPr>
            <a:spLocks noGrp="1" noChangeArrowheads="1"/>
          </p:cNvSpPr>
          <p:nvPr>
            <p:ph type="body" idx="1"/>
          </p:nvPr>
        </p:nvSpPr>
        <p:spPr>
          <a:xfrm>
            <a:off x="381000" y="1905000"/>
            <a:ext cx="8380412" cy="4714624"/>
          </a:xfrm>
        </p:spPr>
        <p:txBody>
          <a:bodyPr/>
          <a:lstStyle/>
          <a:p>
            <a:r>
              <a:rPr lang="en-US" sz="3200" dirty="0" smtClean="0"/>
              <a:t>Monitor power management (MPM) places active </a:t>
            </a:r>
            <a:r>
              <a:rPr lang="en-US" sz="3200" dirty="0" smtClean="0">
                <a:solidFill>
                  <a:schemeClr val="accent6"/>
                </a:solidFill>
              </a:rPr>
              <a:t>monitors </a:t>
            </a:r>
            <a:r>
              <a:rPr lang="en-US" sz="3200" dirty="0" smtClean="0"/>
              <a:t>into a low power sleep mode after a period of inactivity</a:t>
            </a:r>
          </a:p>
          <a:p>
            <a:r>
              <a:rPr lang="en-US" sz="3200" dirty="0" smtClean="0"/>
              <a:t>System standby and hibernate features place the </a:t>
            </a:r>
            <a:r>
              <a:rPr lang="en-US" sz="3200" dirty="0" smtClean="0">
                <a:solidFill>
                  <a:schemeClr val="accent6"/>
                </a:solidFill>
              </a:rPr>
              <a:t>computer </a:t>
            </a:r>
            <a:r>
              <a:rPr lang="en-US" sz="3200" dirty="0" smtClean="0"/>
              <a:t>(CPU, PCI bus, hard drive, fans, etc) into a low power sleep mode</a:t>
            </a:r>
          </a:p>
          <a:p>
            <a:r>
              <a:rPr lang="en-US" sz="3200" dirty="0" smtClean="0"/>
              <a:t>Why activate these settings?  </a:t>
            </a:r>
          </a:p>
          <a:p>
            <a:pPr lvl="1"/>
            <a:r>
              <a:rPr lang="en-US" sz="2800" dirty="0" smtClean="0"/>
              <a:t>$10 - $100 annual cost savings opportunity may be sitting on nearly every desk in your organization</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382588" y="228600"/>
            <a:ext cx="8380412" cy="1191095"/>
          </a:xfrm>
        </p:spPr>
        <p:txBody>
          <a:bodyPr/>
          <a:lstStyle/>
          <a:p>
            <a:r>
              <a:rPr lang="en-US" dirty="0" smtClean="0"/>
              <a:t>Demand For Energy</a:t>
            </a:r>
            <a:br>
              <a:rPr lang="en-US" dirty="0" smtClean="0"/>
            </a:br>
            <a:r>
              <a:rPr lang="en-US" sz="3600" dirty="0" smtClean="0">
                <a:solidFill>
                  <a:schemeClr val="accent1"/>
                </a:solidFill>
              </a:rPr>
              <a:t>Efficient PCs</a:t>
            </a:r>
            <a:endParaRPr lang="en-US" dirty="0" smtClean="0">
              <a:solidFill>
                <a:schemeClr val="accent1"/>
              </a:solidFill>
            </a:endParaRPr>
          </a:p>
        </p:txBody>
      </p:sp>
      <p:sp>
        <p:nvSpPr>
          <p:cNvPr id="60419" name="Rectangle 3"/>
          <p:cNvSpPr>
            <a:spLocks noGrp="1" noChangeArrowheads="1"/>
          </p:cNvSpPr>
          <p:nvPr>
            <p:ph type="body" idx="1"/>
          </p:nvPr>
        </p:nvSpPr>
        <p:spPr>
          <a:xfrm>
            <a:off x="381000" y="1905000"/>
            <a:ext cx="8380412" cy="2746906"/>
          </a:xfrm>
        </p:spPr>
        <p:txBody>
          <a:bodyPr/>
          <a:lstStyle/>
          <a:p>
            <a:r>
              <a:rPr lang="en-US" dirty="0" smtClean="0"/>
              <a:t>Growing enterprise focus on IT cost savings opportunities</a:t>
            </a:r>
          </a:p>
          <a:p>
            <a:r>
              <a:rPr lang="en-US" dirty="0" smtClean="0"/>
              <a:t>Sharply higher energy costs</a:t>
            </a:r>
          </a:p>
          <a:p>
            <a:r>
              <a:rPr lang="en-US" dirty="0" smtClean="0"/>
              <a:t>Extending battery life for mobile PCs</a:t>
            </a:r>
          </a:p>
          <a:p>
            <a:r>
              <a:rPr lang="en-US" dirty="0" smtClean="0"/>
              <a:t>Government purchasing guidelines</a:t>
            </a: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1" name="Rectangle 5"/>
          <p:cNvSpPr>
            <a:spLocks noGrp="1" noChangeArrowheads="1"/>
          </p:cNvSpPr>
          <p:nvPr>
            <p:ph type="title"/>
          </p:nvPr>
        </p:nvSpPr>
        <p:spPr/>
        <p:txBody>
          <a:bodyPr/>
          <a:lstStyle/>
          <a:p>
            <a:r>
              <a:rPr lang="en-US" dirty="0" smtClean="0"/>
              <a:t>CPM Offers A Tremendous ROI</a:t>
            </a:r>
          </a:p>
        </p:txBody>
      </p:sp>
      <p:sp>
        <p:nvSpPr>
          <p:cNvPr id="80902" name="Rectangle 6"/>
          <p:cNvSpPr>
            <a:spLocks noGrp="1" noChangeArrowheads="1"/>
          </p:cNvSpPr>
          <p:nvPr>
            <p:ph type="body" idx="1"/>
          </p:nvPr>
        </p:nvSpPr>
        <p:spPr>
          <a:xfrm>
            <a:off x="382588" y="1414464"/>
            <a:ext cx="8380412" cy="4656146"/>
          </a:xfrm>
        </p:spPr>
        <p:txBody>
          <a:bodyPr/>
          <a:lstStyle/>
          <a:p>
            <a:r>
              <a:rPr lang="en-US" sz="2800" dirty="0" smtClean="0"/>
              <a:t>Costs</a:t>
            </a:r>
          </a:p>
          <a:p>
            <a:pPr lvl="1"/>
            <a:r>
              <a:rPr lang="en-US" sz="2400" dirty="0" smtClean="0"/>
              <a:t>Labor costs:  Typically in the low thousands </a:t>
            </a:r>
            <a:br>
              <a:rPr lang="en-US" sz="2400" dirty="0" smtClean="0"/>
            </a:br>
            <a:r>
              <a:rPr lang="en-US" sz="2400" dirty="0" smtClean="0"/>
              <a:t>(Windows XP and Windows 2000)</a:t>
            </a:r>
          </a:p>
          <a:p>
            <a:pPr lvl="2"/>
            <a:r>
              <a:rPr lang="en-US" sz="2000" dirty="0" smtClean="0"/>
              <a:t>Care must be taken to ensure that sleeping computers do not interfere with the distribution of administrative software updates</a:t>
            </a:r>
          </a:p>
          <a:p>
            <a:pPr lvl="2"/>
            <a:r>
              <a:rPr lang="en-US" sz="2000" dirty="0" smtClean="0"/>
              <a:t>Older software applications and some peripheral devices may not conform to the latest ACPI standards:  Must be tested for CPM  010compatibility</a:t>
            </a:r>
          </a:p>
          <a:p>
            <a:r>
              <a:rPr lang="en-US" sz="2800" dirty="0" smtClean="0"/>
              <a:t>Benefits</a:t>
            </a:r>
          </a:p>
          <a:p>
            <a:pPr lvl="1"/>
            <a:r>
              <a:rPr lang="en-US" sz="2400" dirty="0" smtClean="0"/>
              <a:t>An org with 6000 PCs can expect to reap 3 year savings in excess of $1 million</a:t>
            </a:r>
          </a:p>
          <a:p>
            <a:pPr lvl="1"/>
            <a:r>
              <a:rPr lang="en-US" sz="2400" dirty="0" smtClean="0"/>
              <a:t>Example:  GE is saving nearly $6.5 million</a:t>
            </a: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bwMode="auto">
          <a:xfrm>
            <a:off x="4572000" y="1676400"/>
            <a:ext cx="4572000" cy="5181600"/>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09728" tIns="54864" rIns="109728" bIns="54864" numCol="1" rtlCol="0" anchor="ctr" anchorCtr="0" compatLnSpc="1">
            <a:prstTxWarp prst="textNoShape">
              <a:avLst/>
            </a:prstTxWarp>
          </a:bodyPr>
          <a:lstStyle/>
          <a:p>
            <a:pPr algn="ctr" defTabSz="1096963"/>
            <a:endParaRPr lang="en-US" sz="3200" kern="0" dirty="0" smtClean="0">
              <a:solidFill>
                <a:srgbClr val="FFFFFF"/>
              </a:solidFill>
              <a:latin typeface="Segoe" pitchFamily="34" charset="0"/>
            </a:endParaRPr>
          </a:p>
        </p:txBody>
      </p:sp>
      <p:sp>
        <p:nvSpPr>
          <p:cNvPr id="78858" name="Rectangle 10"/>
          <p:cNvSpPr>
            <a:spLocks noGrp="1" noChangeArrowheads="1"/>
          </p:cNvSpPr>
          <p:nvPr>
            <p:ph type="title"/>
          </p:nvPr>
        </p:nvSpPr>
        <p:spPr>
          <a:xfrm>
            <a:off x="382588" y="228600"/>
            <a:ext cx="8380412" cy="1384995"/>
          </a:xfrm>
        </p:spPr>
        <p:txBody>
          <a:bodyPr/>
          <a:lstStyle/>
          <a:p>
            <a:r>
              <a:rPr lang="en-US" dirty="0" smtClean="0"/>
              <a:t>System Standby And Hibernate Maximize Savings</a:t>
            </a:r>
          </a:p>
        </p:txBody>
      </p:sp>
      <p:sp>
        <p:nvSpPr>
          <p:cNvPr id="78862" name="Rectangle 14"/>
          <p:cNvSpPr>
            <a:spLocks noGrp="1" noChangeArrowheads="1"/>
          </p:cNvSpPr>
          <p:nvPr>
            <p:ph type="body" idx="1"/>
          </p:nvPr>
        </p:nvSpPr>
        <p:spPr>
          <a:xfrm>
            <a:off x="382588" y="1905000"/>
            <a:ext cx="4418012" cy="4722831"/>
          </a:xfrm>
        </p:spPr>
        <p:txBody>
          <a:bodyPr/>
          <a:lstStyle/>
          <a:p>
            <a:r>
              <a:rPr lang="en-US" sz="1800" dirty="0" smtClean="0"/>
              <a:t>System Standby (S3)</a:t>
            </a:r>
          </a:p>
          <a:p>
            <a:pPr lvl="1"/>
            <a:r>
              <a:rPr lang="en-US" sz="1600" dirty="0" smtClean="0"/>
              <a:t>Drops power to 1-3 W</a:t>
            </a:r>
          </a:p>
          <a:p>
            <a:pPr lvl="1"/>
            <a:r>
              <a:rPr lang="en-US" sz="1600" dirty="0" smtClean="0"/>
              <a:t>Wakes up in seconds</a:t>
            </a:r>
          </a:p>
          <a:p>
            <a:r>
              <a:rPr lang="en-US" sz="1800" dirty="0" smtClean="0"/>
              <a:t>Hibernate (S4)</a:t>
            </a:r>
          </a:p>
          <a:p>
            <a:pPr lvl="1"/>
            <a:r>
              <a:rPr lang="en-US" sz="1600" dirty="0" smtClean="0"/>
              <a:t>Drops power to 1-3 W</a:t>
            </a:r>
          </a:p>
          <a:p>
            <a:pPr lvl="1"/>
            <a:r>
              <a:rPr lang="en-US" sz="1600" dirty="0" smtClean="0"/>
              <a:t>Wakes up in 20+ seconds</a:t>
            </a:r>
          </a:p>
          <a:p>
            <a:pPr lvl="1"/>
            <a:r>
              <a:rPr lang="en-US" sz="1600" dirty="0" smtClean="0"/>
              <a:t>Saves work in the event of power loss </a:t>
            </a:r>
          </a:p>
          <a:p>
            <a:r>
              <a:rPr lang="en-US" sz="1800" dirty="0" smtClean="0"/>
              <a:t>Hard disk spin down</a:t>
            </a:r>
          </a:p>
          <a:p>
            <a:pPr lvl="1"/>
            <a:r>
              <a:rPr lang="en-US" sz="1600" dirty="0" smtClean="0"/>
              <a:t>saves very little</a:t>
            </a:r>
          </a:p>
          <a:p>
            <a:r>
              <a:rPr lang="en-US" sz="1800" dirty="0" smtClean="0"/>
              <a:t>Shutoff (S5)</a:t>
            </a:r>
          </a:p>
          <a:p>
            <a:pPr lvl="1"/>
            <a:r>
              <a:rPr lang="en-US" sz="1600" dirty="0" smtClean="0"/>
              <a:t>Drops power to 1-3 W</a:t>
            </a:r>
          </a:p>
          <a:p>
            <a:pPr lvl="1"/>
            <a:r>
              <a:rPr lang="en-US" sz="1600" dirty="0" smtClean="0"/>
              <a:t>Wakes up in 30+ seconds</a:t>
            </a:r>
          </a:p>
          <a:p>
            <a:pPr lvl="1"/>
            <a:r>
              <a:rPr lang="en-US" sz="1600" dirty="0" smtClean="0"/>
              <a:t>Saves work in the event of power loss</a:t>
            </a:r>
          </a:p>
        </p:txBody>
      </p:sp>
      <p:pic>
        <p:nvPicPr>
          <p:cNvPr id="33795" name="Picture 13"/>
          <p:cNvPicPr>
            <a:picLocks noChangeAspect="1" noChangeArrowheads="1"/>
          </p:cNvPicPr>
          <p:nvPr/>
        </p:nvPicPr>
        <p:blipFill>
          <a:blip r:embed="rId3"/>
          <a:srcRect l="20627" t="16252" r="40318" b="26253"/>
          <a:stretch>
            <a:fillRect/>
          </a:stretch>
        </p:blipFill>
        <p:spPr bwMode="auto">
          <a:xfrm>
            <a:off x="4925292" y="1905000"/>
            <a:ext cx="3595688" cy="3968750"/>
          </a:xfrm>
          <a:prstGeom prst="rect">
            <a:avLst/>
          </a:prstGeom>
          <a:noFill/>
          <a:ln w="25400">
            <a:noFill/>
            <a:miter lim="800000"/>
            <a:headEnd/>
            <a:tailEnd/>
          </a:ln>
          <a:effectLst>
            <a:outerShdw blurRad="609600" sx="102000" sy="102000" algn="ctr" rotWithShape="0">
              <a:prstClr val="black"/>
            </a:outerShdw>
            <a:reflection blurRad="6350" stA="52000" endA="300" endPos="35000" dir="5400000" sy="-100000" algn="bl" rotWithShape="0"/>
          </a:effectLst>
        </p:spPr>
      </p:pic>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382588" y="228600"/>
            <a:ext cx="8761412" cy="1329595"/>
          </a:xfrm>
        </p:spPr>
        <p:txBody>
          <a:bodyPr/>
          <a:lstStyle/>
          <a:p>
            <a:r>
              <a:rPr lang="en-US" sz="4800" smtClean="0"/>
              <a:t>Windows Vista Greatly Improves Power Management Features</a:t>
            </a:r>
          </a:p>
        </p:txBody>
      </p:sp>
      <p:sp>
        <p:nvSpPr>
          <p:cNvPr id="105475" name="Rectangle 3"/>
          <p:cNvSpPr>
            <a:spLocks noGrp="1" noChangeArrowheads="1"/>
          </p:cNvSpPr>
          <p:nvPr>
            <p:ph type="body" idx="1"/>
          </p:nvPr>
        </p:nvSpPr>
        <p:spPr>
          <a:xfrm>
            <a:off x="381000" y="1905000"/>
            <a:ext cx="8380412" cy="3203954"/>
          </a:xfrm>
        </p:spPr>
        <p:txBody>
          <a:bodyPr/>
          <a:lstStyle/>
          <a:p>
            <a:r>
              <a:rPr lang="en-US" dirty="0" smtClean="0"/>
              <a:t>Hybrid sleep eliminates confusion and increases reliability</a:t>
            </a:r>
          </a:p>
          <a:p>
            <a:r>
              <a:rPr lang="en-US" dirty="0" smtClean="0"/>
              <a:t>Sleep is default state</a:t>
            </a:r>
          </a:p>
          <a:p>
            <a:r>
              <a:rPr lang="en-US" dirty="0" smtClean="0"/>
              <a:t>Group Policy enhanced</a:t>
            </a:r>
          </a:p>
          <a:p>
            <a:r>
              <a:rPr lang="en-US" dirty="0" smtClean="0"/>
              <a:t>Prevents applications from vetoing sleep transitions</a:t>
            </a: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rcRect/>
          <a:stretch>
            <a:fillRect/>
          </a:stretch>
        </p:blipFill>
        <p:spPr bwMode="black">
          <a:xfrm>
            <a:off x="1602055" y="2787388"/>
            <a:ext cx="5939896" cy="1283229"/>
          </a:xfrm>
          <a:prstGeom prst="rect">
            <a:avLst/>
          </a:prstGeom>
          <a:noFill/>
        </p:spPr>
      </p:pic>
      <p:sp>
        <p:nvSpPr>
          <p:cNvPr id="6" name="Text Box 3"/>
          <p:cNvSpPr txBox="1">
            <a:spLocks noChangeArrowheads="1"/>
          </p:cNvSpPr>
          <p:nvPr/>
        </p:nvSpPr>
        <p:spPr bwMode="blackWhite">
          <a:xfrm>
            <a:off x="381000" y="5926691"/>
            <a:ext cx="8382000" cy="523200"/>
          </a:xfrm>
          <a:prstGeom prst="rect">
            <a:avLst/>
          </a:prstGeom>
          <a:noFill/>
          <a:ln w="12700">
            <a:noFill/>
            <a:miter lim="800000"/>
            <a:headEnd type="none" w="sm" len="sm"/>
            <a:tailEnd type="none" w="sm" len="sm"/>
          </a:ln>
          <a:effectLst/>
        </p:spPr>
        <p:txBody>
          <a:bodyPr vert="horz" wrap="square" lIns="91417" tIns="45710" rIns="91417" bIns="45710" numCol="1" anchor="t" anchorCtr="0" compatLnSpc="1">
            <a:prstTxWarp prst="textNoShape">
              <a:avLst/>
            </a:prstTxWarp>
            <a:spAutoFit/>
          </a:bodyPr>
          <a:lstStyle/>
          <a:p>
            <a:pPr algn="ctr" defTabSz="914027" eaLnBrk="0" hangingPunct="0"/>
            <a:r>
              <a:rPr lang="en-US" sz="700" b="0" dirty="0">
                <a:solidFill>
                  <a:schemeClr val="tx2"/>
                </a:solidFill>
                <a:latin typeface="Segoe" pitchFamily="34" charset="0"/>
                <a:cs typeface="Arial" charset="0"/>
              </a:rPr>
              <a:t>© 2007 Microsoft Corporation. All rights reserved. Microsoft, Windows, Windows Vista and other product names are or may be registered trademarks and/or trademarks in the U.S. and/or other countries.</a:t>
            </a:r>
          </a:p>
          <a:p>
            <a:pPr algn="ctr" defTabSz="914027" eaLnBrk="0" hangingPunct="0"/>
            <a:r>
              <a:rPr lang="en-US" sz="700" b="0" dirty="0">
                <a:solidFill>
                  <a:schemeClr val="tx2"/>
                </a:solidFill>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b="0" dirty="0">
                <a:solidFill>
                  <a:schemeClr val="tx2"/>
                </a:solidFill>
                <a:latin typeface="Segoe" pitchFamily="34" charset="0"/>
                <a:cs typeface="Arial" charset="0"/>
              </a:rPr>
            </a:br>
            <a:r>
              <a:rPr lang="en-US" sz="700" b="0" dirty="0">
                <a:solidFill>
                  <a:schemeClr val="tx2"/>
                </a:solidFill>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382588" y="228600"/>
            <a:ext cx="8380412" cy="1191095"/>
          </a:xfrm>
        </p:spPr>
        <p:txBody>
          <a:bodyPr/>
          <a:lstStyle/>
          <a:p>
            <a:r>
              <a:rPr lang="en-US" dirty="0" smtClean="0"/>
              <a:t>Demand For Energy</a:t>
            </a:r>
            <a:br>
              <a:rPr lang="en-US" dirty="0" smtClean="0"/>
            </a:br>
            <a:r>
              <a:rPr lang="en-US" sz="3600" dirty="0" smtClean="0">
                <a:solidFill>
                  <a:schemeClr val="accent1"/>
                </a:solidFill>
              </a:rPr>
              <a:t>Efficient PCs</a:t>
            </a:r>
            <a:endParaRPr lang="en-US" dirty="0" smtClean="0">
              <a:solidFill>
                <a:schemeClr val="accent1"/>
              </a:solidFill>
            </a:endParaRPr>
          </a:p>
        </p:txBody>
      </p:sp>
      <p:sp>
        <p:nvSpPr>
          <p:cNvPr id="61443" name="Rectangle 3"/>
          <p:cNvSpPr>
            <a:spLocks noGrp="1" noChangeArrowheads="1"/>
          </p:cNvSpPr>
          <p:nvPr>
            <p:ph type="body" idx="1"/>
          </p:nvPr>
        </p:nvSpPr>
        <p:spPr>
          <a:xfrm>
            <a:off x="381000" y="1905000"/>
            <a:ext cx="8380412" cy="4914679"/>
          </a:xfrm>
        </p:spPr>
        <p:txBody>
          <a:bodyPr/>
          <a:lstStyle/>
          <a:p>
            <a:r>
              <a:rPr lang="en-US" sz="3200" dirty="0" smtClean="0"/>
              <a:t>Government procurement rules in the USA</a:t>
            </a:r>
          </a:p>
          <a:p>
            <a:pPr lvl="1"/>
            <a:r>
              <a:rPr lang="en-US" sz="2800" dirty="0" smtClean="0"/>
              <a:t>Energy Policy Act of 2005 requires federal agencies to buy ENERGY STAR products</a:t>
            </a:r>
          </a:p>
          <a:p>
            <a:pPr lvl="1"/>
            <a:r>
              <a:rPr lang="en-US" sz="2800" dirty="0" smtClean="0"/>
              <a:t>Executive Order 13423 requires federal agencies to enable ENERGY STAR “sleep” features</a:t>
            </a:r>
          </a:p>
          <a:p>
            <a:pPr lvl="2"/>
            <a:r>
              <a:rPr lang="en-US" sz="2400" dirty="0" smtClean="0"/>
              <a:t>Applies to both monitors and computers</a:t>
            </a:r>
          </a:p>
          <a:p>
            <a:r>
              <a:rPr lang="en-US" sz="3200" dirty="0" smtClean="0"/>
              <a:t>State and local governments are adopting the same requirements</a:t>
            </a:r>
          </a:p>
          <a:p>
            <a:r>
              <a:rPr lang="en-US" sz="3200" dirty="0" smtClean="0"/>
              <a:t>European Union and other international governments have similar requirements</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PC Energy Consumption Trends</a:t>
            </a:r>
            <a:endParaRPr lang="en-US" dirty="0" smtClean="0"/>
          </a:p>
        </p:txBody>
      </p:sp>
      <p:sp>
        <p:nvSpPr>
          <p:cNvPr id="3" name="Content Placeholder 2"/>
          <p:cNvSpPr>
            <a:spLocks noGrp="1"/>
          </p:cNvSpPr>
          <p:nvPr>
            <p:ph type="body" idx="1"/>
          </p:nvPr>
        </p:nvSpPr>
        <p:spPr>
          <a:xfrm>
            <a:off x="382588" y="1414464"/>
            <a:ext cx="8380412" cy="3661002"/>
          </a:xfrm>
        </p:spPr>
        <p:txBody>
          <a:bodyPr/>
          <a:lstStyle/>
          <a:p>
            <a:r>
              <a:rPr lang="en-US" dirty="0" smtClean="0"/>
              <a:t>Avg. monitor power consumption is falling</a:t>
            </a:r>
          </a:p>
          <a:p>
            <a:r>
              <a:rPr lang="en-US" dirty="0" smtClean="0"/>
              <a:t>Percentage of mobile PCs is increasing</a:t>
            </a:r>
          </a:p>
          <a:p>
            <a:r>
              <a:rPr lang="en-US" dirty="0" smtClean="0"/>
              <a:t>Multi-core CPUs instead of increased clock speeds</a:t>
            </a:r>
          </a:p>
          <a:p>
            <a:r>
              <a:rPr lang="en-US" dirty="0" smtClean="0"/>
              <a:t>Energy-efficiency considerations have begun to migrate from mobile to desktop to server</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381000" y="1419225"/>
            <a:ext cx="8382000" cy="5438775"/>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09728" tIns="54864" rIns="109728" bIns="54864" numCol="1" rtlCol="0" anchor="ctr" anchorCtr="0" compatLnSpc="1">
            <a:prstTxWarp prst="textNoShape">
              <a:avLst/>
            </a:prstTxWarp>
          </a:bodyPr>
          <a:lstStyle/>
          <a:p>
            <a:pPr algn="ctr" defTabSz="1096963"/>
            <a:endParaRPr lang="en-US" sz="3200" kern="0" dirty="0" smtClean="0">
              <a:solidFill>
                <a:srgbClr val="FFFFFF"/>
              </a:solidFill>
              <a:latin typeface="Segoe" pitchFamily="34" charset="0"/>
            </a:endParaRPr>
          </a:p>
        </p:txBody>
      </p:sp>
      <p:sp>
        <p:nvSpPr>
          <p:cNvPr id="1034" name="Rectangle 10"/>
          <p:cNvSpPr>
            <a:spLocks noGrp="1" noChangeArrowheads="1"/>
          </p:cNvSpPr>
          <p:nvPr>
            <p:ph type="title"/>
          </p:nvPr>
        </p:nvSpPr>
        <p:spPr>
          <a:xfrm>
            <a:off x="382588" y="228600"/>
            <a:ext cx="8380412" cy="1384995"/>
          </a:xfrm>
        </p:spPr>
        <p:txBody>
          <a:bodyPr/>
          <a:lstStyle/>
          <a:p>
            <a:r>
              <a:rPr lang="en-US" dirty="0" smtClean="0"/>
              <a:t>Computer And Monitor </a:t>
            </a:r>
            <a:br>
              <a:rPr lang="en-US" dirty="0" smtClean="0"/>
            </a:br>
            <a:r>
              <a:rPr lang="en-US" dirty="0" smtClean="0"/>
              <a:t>Power Consumption</a:t>
            </a:r>
          </a:p>
        </p:txBody>
      </p:sp>
      <p:graphicFrame>
        <p:nvGraphicFramePr>
          <p:cNvPr id="7" name="Object 7"/>
          <p:cNvGraphicFramePr>
            <a:graphicFrameLocks noChangeAspect="1"/>
          </p:cNvGraphicFramePr>
          <p:nvPr/>
        </p:nvGraphicFramePr>
        <p:xfrm>
          <a:off x="627413" y="1681716"/>
          <a:ext cx="7850187" cy="4651375"/>
        </p:xfrm>
        <a:graphic>
          <a:graphicData uri="http://schemas.openxmlformats.org/drawingml/2006/chart">
            <c:chart xmlns:c="http://schemas.openxmlformats.org/drawingml/2006/chart" xmlns:r="http://schemas.openxmlformats.org/officeDocument/2006/relationships" r:id="rId3"/>
          </a:graphicData>
        </a:graphic>
      </p:graphicFrame>
      <p:sp>
        <p:nvSpPr>
          <p:cNvPr id="1033" name="Text Box 9"/>
          <p:cNvSpPr txBox="1">
            <a:spLocks noChangeArrowheads="1"/>
          </p:cNvSpPr>
          <p:nvPr/>
        </p:nvSpPr>
        <p:spPr bwMode="auto">
          <a:xfrm>
            <a:off x="381000" y="6106180"/>
            <a:ext cx="8382000" cy="523220"/>
          </a:xfrm>
          <a:prstGeom prst="rect">
            <a:avLst/>
          </a:prstGeom>
          <a:noFill/>
          <a:ln w="12700">
            <a:noFill/>
            <a:miter lim="800000"/>
            <a:headEnd/>
            <a:tailEnd/>
          </a:ln>
          <a:effectLst/>
        </p:spPr>
        <p:txBody>
          <a:bodyPr wrap="square">
            <a:spAutoFit/>
          </a:bodyPr>
          <a:lstStyle/>
          <a:p>
            <a:pPr algn="l"/>
            <a:r>
              <a:rPr lang="en-US" sz="1400" b="0" dirty="0">
                <a:solidFill>
                  <a:schemeClr val="accent1"/>
                </a:solidFill>
                <a:effectLst>
                  <a:outerShdw blurRad="38100" dist="38100" dir="2700000" algn="tl">
                    <a:srgbClr val="000000">
                      <a:alpha val="43137"/>
                    </a:srgbClr>
                  </a:outerShdw>
                </a:effectLst>
                <a:latin typeface="+mj-lt"/>
              </a:rPr>
              <a:t>Source: </a:t>
            </a:r>
            <a:r>
              <a:rPr lang="en-US" sz="1400" b="0" dirty="0" smtClean="0">
                <a:solidFill>
                  <a:schemeClr val="accent1"/>
                </a:solidFill>
                <a:effectLst>
                  <a:outerShdw blurRad="38100" dist="38100" dir="2700000" algn="tl">
                    <a:srgbClr val="000000">
                      <a:alpha val="43137"/>
                    </a:srgbClr>
                  </a:outerShdw>
                </a:effectLst>
                <a:latin typeface="+mj-lt"/>
              </a:rPr>
              <a:t> Lawrence </a:t>
            </a:r>
            <a:r>
              <a:rPr lang="en-US" sz="1400" b="0" dirty="0">
                <a:solidFill>
                  <a:schemeClr val="accent1"/>
                </a:solidFill>
                <a:effectLst>
                  <a:outerShdw blurRad="38100" dist="38100" dir="2700000" algn="tl">
                    <a:srgbClr val="000000">
                      <a:alpha val="43137"/>
                    </a:srgbClr>
                  </a:outerShdw>
                </a:effectLst>
                <a:latin typeface="+mj-lt"/>
              </a:rPr>
              <a:t>Berkeley National Laboratory, CCAP (Climate Change Action Plan) </a:t>
            </a:r>
            <a:r>
              <a:rPr lang="en-US" sz="1400" b="0" dirty="0" smtClean="0">
                <a:solidFill>
                  <a:schemeClr val="accent1"/>
                </a:solidFill>
                <a:effectLst>
                  <a:outerShdw blurRad="38100" dist="38100" dir="2700000" algn="tl">
                    <a:srgbClr val="000000">
                      <a:alpha val="43137"/>
                    </a:srgbClr>
                  </a:outerShdw>
                </a:effectLst>
                <a:latin typeface="+mj-lt"/>
              </a:rPr>
              <a:t/>
            </a:r>
            <a:br>
              <a:rPr lang="en-US" sz="1400" b="0" dirty="0" smtClean="0">
                <a:solidFill>
                  <a:schemeClr val="accent1"/>
                </a:solidFill>
                <a:effectLst>
                  <a:outerShdw blurRad="38100" dist="38100" dir="2700000" algn="tl">
                    <a:srgbClr val="000000">
                      <a:alpha val="43137"/>
                    </a:srgbClr>
                  </a:outerShdw>
                </a:effectLst>
                <a:latin typeface="+mj-lt"/>
              </a:rPr>
            </a:br>
            <a:r>
              <a:rPr lang="en-US" sz="1400" b="0" dirty="0" smtClean="0">
                <a:solidFill>
                  <a:schemeClr val="accent1"/>
                </a:solidFill>
                <a:effectLst>
                  <a:outerShdw blurRad="38100" dist="38100" dir="2700000" algn="tl">
                    <a:srgbClr val="000000">
                      <a:alpha val="43137"/>
                    </a:srgbClr>
                  </a:outerShdw>
                </a:effectLst>
                <a:latin typeface="+mj-lt"/>
              </a:rPr>
              <a:t>Model </a:t>
            </a:r>
            <a:r>
              <a:rPr lang="en-US" sz="1400" b="0" dirty="0">
                <a:solidFill>
                  <a:schemeClr val="accent1"/>
                </a:solidFill>
                <a:effectLst>
                  <a:outerShdw blurRad="38100" dist="38100" dir="2700000" algn="tl">
                    <a:srgbClr val="000000">
                      <a:alpha val="43137"/>
                    </a:srgbClr>
                  </a:outerShdw>
                </a:effectLst>
                <a:latin typeface="+mj-lt"/>
              </a:rPr>
              <a:t>data, 2006; The Cadmus Group, Inc. unpublished data, 2007</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8" name="Rectangle 10"/>
          <p:cNvSpPr>
            <a:spLocks noGrp="1" noChangeArrowheads="1"/>
          </p:cNvSpPr>
          <p:nvPr>
            <p:ph type="title"/>
          </p:nvPr>
        </p:nvSpPr>
        <p:spPr/>
        <p:txBody>
          <a:bodyPr/>
          <a:lstStyle/>
          <a:p>
            <a:r>
              <a:rPr lang="en-US" smtClean="0"/>
              <a:t>ENERGY STAR Program</a:t>
            </a:r>
          </a:p>
        </p:txBody>
      </p:sp>
      <p:sp>
        <p:nvSpPr>
          <p:cNvPr id="12299" name="Rectangle 11"/>
          <p:cNvSpPr>
            <a:spLocks noGrp="1" noChangeArrowheads="1"/>
          </p:cNvSpPr>
          <p:nvPr>
            <p:ph type="body" idx="1"/>
          </p:nvPr>
        </p:nvSpPr>
        <p:spPr>
          <a:xfrm>
            <a:off x="382588" y="1414464"/>
            <a:ext cx="8380412" cy="4528419"/>
          </a:xfrm>
        </p:spPr>
        <p:txBody>
          <a:bodyPr/>
          <a:lstStyle/>
          <a:p>
            <a:r>
              <a:rPr lang="en-US" sz="2800" smtClean="0"/>
              <a:t>National symbol of energy efficiency</a:t>
            </a:r>
          </a:p>
          <a:p>
            <a:pPr lvl="1"/>
            <a:r>
              <a:rPr lang="en-US" sz="2400" smtClean="0"/>
              <a:t>ENERGY STAR-labeled products use less energy, save money and help protect the environment</a:t>
            </a:r>
          </a:p>
          <a:p>
            <a:pPr lvl="1"/>
            <a:r>
              <a:rPr lang="en-US" sz="2400" smtClean="0"/>
              <a:t>Makes it easy for consumers and businesses to identify high-quality, energy-efficient products</a:t>
            </a:r>
          </a:p>
          <a:p>
            <a:r>
              <a:rPr lang="en-US" sz="2800" smtClean="0"/>
              <a:t>Products meet strict energy performance criteria set by EPA or DOE</a:t>
            </a:r>
          </a:p>
          <a:p>
            <a:pPr lvl="1"/>
            <a:r>
              <a:rPr lang="en-US" sz="2400" smtClean="0"/>
              <a:t>Criteria are detailed in “Specifications” (or “Specs.”)</a:t>
            </a:r>
          </a:p>
          <a:p>
            <a:r>
              <a:rPr lang="en-US" sz="2800" smtClean="0"/>
              <a:t>Voluntary program</a:t>
            </a:r>
          </a:p>
          <a:p>
            <a:pPr lvl="1"/>
            <a:r>
              <a:rPr lang="en-US" sz="2400" smtClean="0"/>
              <a:t>Partners with over 7,000 organizations</a:t>
            </a:r>
          </a:p>
        </p:txBody>
      </p:sp>
      <p:sp>
        <p:nvSpPr>
          <p:cNvPr id="64516" name="Text Box 4"/>
          <p:cNvSpPr txBox="1">
            <a:spLocks noChangeArrowheads="1"/>
          </p:cNvSpPr>
          <p:nvPr/>
        </p:nvSpPr>
        <p:spPr bwMode="auto">
          <a:xfrm>
            <a:off x="2438400" y="5969289"/>
            <a:ext cx="4267200" cy="646331"/>
          </a:xfrm>
          <a:prstGeom prst="rect">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defTabSz="914063">
              <a:lnSpc>
                <a:spcPct val="90000"/>
              </a:lnSpc>
              <a:spcBef>
                <a:spcPct val="20000"/>
              </a:spcBef>
            </a:pPr>
            <a:r>
              <a:rPr lang="en-US" b="0" dirty="0">
                <a:effectLst>
                  <a:outerShdw blurRad="38100" dist="38100" dir="2700000" algn="tl">
                    <a:srgbClr val="000000">
                      <a:alpha val="43137"/>
                    </a:srgbClr>
                  </a:outerShdw>
                </a:effectLst>
                <a:latin typeface="+mj-lt"/>
              </a:rPr>
              <a:t>Primary Message: </a:t>
            </a:r>
          </a:p>
          <a:p>
            <a:pPr defTabSz="914063">
              <a:lnSpc>
                <a:spcPct val="90000"/>
              </a:lnSpc>
              <a:spcBef>
                <a:spcPct val="20000"/>
              </a:spcBef>
            </a:pPr>
            <a:r>
              <a:rPr lang="en-US" b="0" dirty="0">
                <a:effectLst>
                  <a:outerShdw blurRad="38100" dist="38100" dir="2700000" algn="tl">
                    <a:srgbClr val="000000">
                      <a:alpha val="43137"/>
                    </a:srgbClr>
                  </a:outerShdw>
                </a:effectLst>
                <a:latin typeface="+mj-lt"/>
              </a:rPr>
              <a:t>“Ask for the ENERGY STAR”</a:t>
            </a:r>
          </a:p>
        </p:txBody>
      </p:sp>
      <p:pic>
        <p:nvPicPr>
          <p:cNvPr id="12295" name="Picture 7" descr="EnStar_crt_cyan"/>
          <p:cNvPicPr>
            <a:picLocks noChangeAspect="1" noChangeArrowheads="1"/>
          </p:cNvPicPr>
          <p:nvPr/>
        </p:nvPicPr>
        <p:blipFill>
          <a:blip r:embed="rId3"/>
          <a:srcRect/>
          <a:stretch>
            <a:fillRect/>
          </a:stretch>
        </p:blipFill>
        <p:spPr bwMode="auto">
          <a:xfrm>
            <a:off x="7604613" y="228600"/>
            <a:ext cx="1158387" cy="1181100"/>
          </a:xfrm>
          <a:prstGeom prst="rect">
            <a:avLst/>
          </a:prstGeom>
          <a:noFill/>
          <a:effectLst>
            <a:outerShdw blurRad="609600" sx="102000" sy="102000" algn="ctr" rotWithShape="0">
              <a:prstClr val="black"/>
            </a:outerShdw>
            <a:reflection blurRad="6350" stA="52000" endA="300" endPos="35000" dir="5400000" sy="-100000" algn="bl" rotWithShape="0"/>
          </a:effectLst>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5"/>
          <p:cNvSpPr>
            <a:spLocks noGrp="1" noChangeArrowheads="1"/>
          </p:cNvSpPr>
          <p:nvPr>
            <p:ph type="title"/>
          </p:nvPr>
        </p:nvSpPr>
        <p:spPr>
          <a:xfrm>
            <a:off x="382588" y="228600"/>
            <a:ext cx="8761412" cy="1191095"/>
          </a:xfrm>
        </p:spPr>
        <p:txBody>
          <a:bodyPr/>
          <a:lstStyle/>
          <a:p>
            <a:r>
              <a:rPr lang="en-US" dirty="0" smtClean="0"/>
              <a:t>ENERGY STAR </a:t>
            </a:r>
            <a:r>
              <a:rPr lang="en-US" sz="4800" dirty="0" smtClean="0"/>
              <a:t/>
            </a:r>
            <a:br>
              <a:rPr lang="en-US" sz="4800" dirty="0" smtClean="0"/>
            </a:br>
            <a:r>
              <a:rPr lang="en-US" sz="3600" dirty="0" smtClean="0">
                <a:solidFill>
                  <a:schemeClr val="accent1"/>
                </a:solidFill>
              </a:rPr>
              <a:t>Computer specification</a:t>
            </a:r>
            <a:endParaRPr lang="en-US" sz="4800" dirty="0" smtClean="0">
              <a:solidFill>
                <a:schemeClr val="accent1"/>
              </a:solidFill>
            </a:endParaRPr>
          </a:p>
        </p:txBody>
      </p:sp>
      <p:sp>
        <p:nvSpPr>
          <p:cNvPr id="13318" name="Rectangle 6"/>
          <p:cNvSpPr>
            <a:spLocks noGrp="1" noChangeArrowheads="1"/>
          </p:cNvSpPr>
          <p:nvPr>
            <p:ph type="body" idx="1"/>
          </p:nvPr>
        </p:nvSpPr>
        <p:spPr>
          <a:xfrm>
            <a:off x="381000" y="1905000"/>
            <a:ext cx="8380412" cy="5131148"/>
          </a:xfrm>
        </p:spPr>
        <p:txBody>
          <a:bodyPr/>
          <a:lstStyle/>
          <a:p>
            <a:r>
              <a:rPr lang="en-US" sz="2400" dirty="0" smtClean="0"/>
              <a:t>Helps buyers identify most energy-efficient computers</a:t>
            </a:r>
          </a:p>
          <a:p>
            <a:r>
              <a:rPr lang="en-US" sz="2400" dirty="0" smtClean="0"/>
              <a:t>Sets wattage limits for a variety of PC configurations</a:t>
            </a:r>
          </a:p>
          <a:p>
            <a:r>
              <a:rPr lang="en-US" sz="2400" dirty="0" smtClean="0"/>
              <a:t>Requires manufacturers to test and self-certify PC models</a:t>
            </a:r>
          </a:p>
          <a:p>
            <a:r>
              <a:rPr lang="en-US" sz="2400" dirty="0" smtClean="0"/>
              <a:t>Why a new ENERGY STAR spec (version 4.0)?</a:t>
            </a:r>
          </a:p>
          <a:p>
            <a:pPr lvl="1"/>
            <a:r>
              <a:rPr lang="en-US" sz="2000" dirty="0" smtClean="0"/>
              <a:t>Increase in the number of computers and the number of hours in use calls for a more rigorous spec</a:t>
            </a:r>
          </a:p>
          <a:p>
            <a:pPr lvl="1"/>
            <a:r>
              <a:rPr lang="en-US" sz="2000" dirty="0" smtClean="0"/>
              <a:t>Shifts focus from standby power to overall energy use  </a:t>
            </a:r>
          </a:p>
          <a:p>
            <a:pPr lvl="1"/>
            <a:r>
              <a:rPr lang="en-US" sz="2000" dirty="0" smtClean="0"/>
              <a:t>Specification offers “guaranteed savings”</a:t>
            </a:r>
          </a:p>
          <a:p>
            <a:r>
              <a:rPr lang="en-US" sz="2400" dirty="0" smtClean="0"/>
              <a:t>Timing </a:t>
            </a:r>
          </a:p>
          <a:p>
            <a:pPr lvl="1"/>
            <a:r>
              <a:rPr lang="en-US" sz="2000" dirty="0" smtClean="0"/>
              <a:t>Tier 1 Requirements - effective July 20, 2007</a:t>
            </a:r>
          </a:p>
          <a:p>
            <a:pPr lvl="1"/>
            <a:r>
              <a:rPr lang="en-US" sz="2000" dirty="0" smtClean="0"/>
              <a:t>Tier 2 Requirements - effective January 2009</a:t>
            </a:r>
          </a:p>
          <a:p>
            <a:endParaRPr lang="en-US" sz="2400" dirty="0" smtClean="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2588" y="228600"/>
            <a:ext cx="8761412" cy="1191095"/>
          </a:xfrm>
        </p:spPr>
        <p:txBody>
          <a:bodyPr/>
          <a:lstStyle/>
          <a:p>
            <a:r>
              <a:rPr lang="en-US" dirty="0" smtClean="0"/>
              <a:t>ENERGY STAR</a:t>
            </a:r>
            <a:br>
              <a:rPr lang="en-US" dirty="0" smtClean="0"/>
            </a:br>
            <a:r>
              <a:rPr lang="en-US" sz="3600" dirty="0" smtClean="0">
                <a:solidFill>
                  <a:schemeClr val="accent1"/>
                </a:solidFill>
              </a:rPr>
              <a:t>Computer Spec. Version 4.0:  What’s covered</a:t>
            </a:r>
            <a:endParaRPr lang="en-US" dirty="0" smtClean="0">
              <a:solidFill>
                <a:schemeClr val="accent1"/>
              </a:solidFill>
            </a:endParaRPr>
          </a:p>
        </p:txBody>
      </p:sp>
      <p:sp>
        <p:nvSpPr>
          <p:cNvPr id="14339" name="Rectangle 3"/>
          <p:cNvSpPr>
            <a:spLocks noGrp="1" noChangeArrowheads="1"/>
          </p:cNvSpPr>
          <p:nvPr>
            <p:ph type="body" idx="1"/>
          </p:nvPr>
        </p:nvSpPr>
        <p:spPr>
          <a:xfrm>
            <a:off x="381000" y="1905000"/>
            <a:ext cx="8763000" cy="4216539"/>
          </a:xfrm>
        </p:spPr>
        <p:txBody>
          <a:bodyPr/>
          <a:lstStyle/>
          <a:p>
            <a:pPr>
              <a:spcBef>
                <a:spcPts val="600"/>
              </a:spcBef>
            </a:pPr>
            <a:r>
              <a:rPr lang="en-US" sz="3200" dirty="0" smtClean="0"/>
              <a:t>Covered products</a:t>
            </a:r>
          </a:p>
          <a:p>
            <a:pPr lvl="1">
              <a:spcBef>
                <a:spcPts val="600"/>
              </a:spcBef>
            </a:pPr>
            <a:r>
              <a:rPr lang="en-US" sz="2800" dirty="0" smtClean="0"/>
              <a:t>Desktops</a:t>
            </a:r>
          </a:p>
          <a:p>
            <a:pPr lvl="1">
              <a:spcBef>
                <a:spcPts val="600"/>
              </a:spcBef>
            </a:pPr>
            <a:r>
              <a:rPr lang="en-US" sz="2800" dirty="0" smtClean="0"/>
              <a:t>Workstations</a:t>
            </a:r>
          </a:p>
          <a:p>
            <a:pPr lvl="1">
              <a:spcBef>
                <a:spcPts val="600"/>
              </a:spcBef>
            </a:pPr>
            <a:r>
              <a:rPr lang="en-US" sz="2800" dirty="0" smtClean="0"/>
              <a:t>Mobile PCs</a:t>
            </a:r>
          </a:p>
          <a:p>
            <a:pPr lvl="1">
              <a:spcBef>
                <a:spcPts val="600"/>
              </a:spcBef>
            </a:pPr>
            <a:r>
              <a:rPr lang="en-US" sz="2800" dirty="0" smtClean="0"/>
              <a:t>Desktop-derived servers (small tower form factor)</a:t>
            </a:r>
          </a:p>
          <a:p>
            <a:pPr>
              <a:spcBef>
                <a:spcPts val="600"/>
              </a:spcBef>
            </a:pPr>
            <a:r>
              <a:rPr lang="en-US" sz="3200" dirty="0" smtClean="0"/>
              <a:t>Products not covered</a:t>
            </a:r>
          </a:p>
          <a:p>
            <a:pPr lvl="1">
              <a:spcBef>
                <a:spcPts val="600"/>
              </a:spcBef>
            </a:pPr>
            <a:r>
              <a:rPr lang="en-US" sz="2800" dirty="0" smtClean="0"/>
              <a:t>Mid-range and large servers</a:t>
            </a:r>
          </a:p>
          <a:p>
            <a:pPr lvl="1">
              <a:spcBef>
                <a:spcPts val="600"/>
              </a:spcBef>
            </a:pPr>
            <a:r>
              <a:rPr lang="en-US" sz="2800" dirty="0" smtClean="0"/>
              <a:t>Thin clients/blade PCs</a:t>
            </a:r>
          </a:p>
          <a:p>
            <a:pPr lvl="1">
              <a:spcBef>
                <a:spcPts val="600"/>
              </a:spcBef>
            </a:pPr>
            <a:r>
              <a:rPr lang="en-US" sz="2800" dirty="0" smtClean="0"/>
              <a:t>Handhelds and PDAs</a:t>
            </a:r>
          </a:p>
        </p:txBody>
      </p:sp>
    </p:spTree>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5/14/2007 5:10:22 PM&quot;&gt;&lt;Slide id=&quot;310&quot; dur=&quot;41.875&quot; bld=&quot;INVLD&quot;/&gt;&lt;Slide id=&quot;312&quot; dur=&quot;4.65625&quot;/&gt;&lt;Slide id=&quot;258&quot; dur=&quot;9.8125&quot;/&gt;&lt;Slide id=&quot;312&quot; dur=&quot;1.3125&quot;/&gt;&lt;Slide id=&quot;310&quot; dur=&quot;7.015625&quot;/&gt;&lt;Slide id=&quot;312&quot; dur=&quot;19.29688&quot;/&gt;&lt;Slide id=&quot;258&quot; dur=&quot;2.0625&quot;/&gt;&lt;Slide id=&quot;277&quot; dur=&quot;5.25&quot;/&gt;&lt;Slide id=&quot;258&quot; dur=&quot;1.09375&quot;/&gt;&lt;Slide id=&quot;277&quot; dur=&quot;3.625&quot;/&gt;&lt;Slide id=&quot;278&quot; dur=&quot;2.875&quot;/&gt;&lt;Slide id=&quot;302&quot; dur=&quot;2.546875&quot;/&gt;&lt;Slide id=&quot;281&quot; dur=&quot;1.46875&quot;/&gt;&lt;Slide id=&quot;279&quot; dur=&quot;7.5625&quot;/&gt;&lt;Slide id=&quot;264&quot; dur=&quot;10.60938&quot;/&gt;&lt;Slide id=&quot;260&quot; dur=&quot;5.390625&quot;/&gt;&lt;Slide id=&quot;259&quot; dur=&quot;7.84375&quot;/&gt;&lt;Slide id=&quot;303&quot; dur=&quot;6.09375&quot;/&gt;&lt;Slide id=&quot;288&quot; dur=&quot;9.59375&quot;/&gt;&lt;Slide id=&quot;289&quot; dur=&quot;1.859375&quot;/&gt;&lt;Slide id=&quot;290&quot; dur=&quot;134.7031&quot;/&gt;&lt;Slide id=&quot;301&quot; dur=&quot;3.3125&quot;/&gt;&lt;Slide id=&quot;291&quot; dur=&quot;4.390625&quot;/&gt;&lt;Slide id=&quot;301&quot; dur=&quot;22.45313&quot;/&gt;&lt;Slide id=&quot;291&quot; dur=&quot;4.1875&quot;/&gt;&lt;Slide id=&quot;301&quot; dur=&quot;4.40625&quot;/&gt;&lt;Slide id=&quot;290&quot; dur=&quot;4.3125&quot;/&gt;&lt;Slide id=&quot;301&quot; dur=&quot;.75&quot;/&gt;&lt;Slide id=&quot;291&quot; dur=&quot;.640625&quot;/&gt;&lt;Slide id=&quot;292&quot; dur=&quot;1.03125&quot;/&gt;&lt;Slide id=&quot;266&quot; dur=&quot;.953125&quot;/&gt;&lt;Slide id=&quot;309&quot; dur=&quot;1.703125&quot;/&gt;&lt;Slide id=&quot;266&quot; dur=&quot;14.34375&quot;/&gt;&lt;Slide id=&quot;309&quot; dur=&quot;2.21875&quot;/&gt;&lt;Slide id=&quot;266&quot; dur=&quot;1.3125&quot;/&gt;&lt;Slide id=&quot;309&quot; dur=&quot;5.25&quot;/&gt;&lt;Slide id=&quot;300&quot; dur=&quot;1.734375&quot;/&gt;&lt;Slide id=&quot;308&quot; dur=&quot;1.0625&quot;/&gt;&lt;Slide id=&quot;305&quot; dur=&quot;1&quot;/&gt;&lt;Slide id=&quot;296&quot; dur=&quot;2.953125&quot;/&gt;&lt;Slide id=&quot;267&quot; dur=&quot;1&quot;/&gt;&lt;Slide id=&quot;294&quot; dur=&quot;.96875&quot;/&gt;&lt;Slide id=&quot;306&quot; dur=&quot;1.71875&quot;/&gt;&lt;Slide id=&quot;276&quot; dur=&quot;1.890625&quot;/&gt;&lt;Slide id=&quot;307&quot; dur=&quot;1.46875&quot;/&gt;&lt;Slide id=&quot;276&quot; dur=&quot;1.625&quot;/&gt;&lt;Slide id=&quot;307&quot; dur=&quot;.84375&quot;/&gt;&lt;Slide id=&quot;271&quot; dur=&quot;1.21875&quot;/&gt;&lt;Slide id=&quot;286&quot; dur=&quot;3.75&quot;/&gt;&lt;Slide id=&quot;271&quot; dur=&quot;3.34375&quot;/&gt;&lt;Slide id=&quot;286&quot; dur=&quot;9.84375&quot;/&gt;&lt;Slide id=&quot;285&quot; dur=&quot;2.21875&quot;/&gt;&lt;Slide id=&quot;298&quot; dur=&quot;2.546875&quot;/&gt;&lt;Slide id=&quot;285&quot; dur=&quot;6.078125&quot;/&gt;&lt;Slide id=&quot;286&quot; dur=&quot;1.609375&quot;/&gt;&lt;Slide id=&quot;285&quot; dur=&quot;.6875&quot;/&gt;&lt;Slide id=&quot;298&quot; dur=&quot;3.8125&quot;/&gt;&lt;Slide id=&quot;314&quot; dur=&quot;4.265625&quot;/&gt;&lt;Slide id=&quot;313&quot; dur=&quot;12.64063&quot;/&gt;&lt;Slide id=&quot;314&quot; dur=&quot;1.234375&quot;/&gt;&lt;Slide id=&quot;298&quot; dur=&quot;2.96875&quot;/&gt;&lt;Slide id=&quot;285&quot; dur=&quot;1.453125&quot;/&gt;&lt;Slide id=&quot;286&quot; dur=&quot;1.609375&quot;/&gt;&lt;Slide id=&quot;271&quot; dur=&quot;1.28125&quot;/&gt;&lt;Slide id=&quot;307&quot; dur=&quot;1.421875&quot;/&gt;&lt;Slide id=&quot;276&quot; dur=&quot;1.28125&quot;/&gt;&lt;Slide id=&quot;306&quot; dur=&quot;2.5&quot;/&gt;&lt;Slide id=&quot;294&quot; dur=&quot;2.9375&quot;/&gt;&lt;Slide id=&quot;306&quot; dur=&quot;59.65625&quot;/&gt;&lt;/Timings&gt;&lt;Timings time=&quot;5/14/2007 4:59:21 PM&quot;&gt;&lt;Slide id=&quot;312&quot; dur=&quot;50.0625&quot; bld=&quot;INVLD&quot;/&gt;&lt;Slide id=&quot;310&quot; dur=&quot;1.140625&quot;/&gt;&lt;Slide id=&quot;312&quot; dur=&quot;.984375&quot;/&gt;&lt;Slide id=&quot;258&quot; dur=&quot;35.28125&quot;/&gt;&lt;Slide id=&quot;277&quot; dur=&quot;5.140625&quot;/&gt;&lt;Slide id=&quot;278&quot; dur=&quot;1.390625&quot;/&gt;&lt;Slide id=&quot;302&quot; dur=&quot;1.203125&quot;/&gt;&lt;Slide id=&quot;281&quot; dur=&quot;1.09375&quot;/&gt;&lt;Slide id=&quot;279&quot; dur=&quot;1.015625&quot;/&gt;&lt;Slide id=&quot;264&quot; dur=&quot;2.703125&quot;/&gt;&lt;Slide id=&quot;260&quot; dur=&quot;25.8125&quot;/&gt;&lt;Slide id=&quot;259&quot; dur=&quot;51.54688&quot;/&gt;&lt;Slide id=&quot;260&quot; dur=&quot;1.09375&quot;/&gt;&lt;Slide id=&quot;259&quot; dur=&quot;1.375&quot;/&gt;&lt;Slide id=&quot;303&quot; dur=&quot;18.64063&quot;/&gt;&lt;Slide id=&quot;288&quot; dur=&quot;35.1875&quot;/&gt;&lt;Slide id=&quot;289&quot; dur=&quot;1.96875&quot;/&gt;&lt;Slide id=&quot;290&quot; dur=&quot;1.625&quot;/&gt;&lt;Slide id=&quot;289&quot; dur=&quot;2.578125&quot;/&gt;&lt;Slide id=&quot;288&quot; dur=&quot;2.015625&quot;/&gt;&lt;Slide id=&quot;289&quot; dur=&quot;1.328125&quot;/&gt;&lt;Slide id=&quot;290&quot; dur=&quot;1.546875&quot;/&gt;&lt;Slide id=&quot;301&quot; dur=&quot;14.07813&quot;/&gt;&lt;Slide id=&quot;291&quot; dur=&quot;1.078125&quot;/&gt;&lt;Slide id=&quot;292&quot; dur=&quot;5.625&quot;/&gt;&lt;Slide id=&quot;291&quot; dur=&quot;1.015625&quot;/&gt;&lt;Slide id=&quot;301&quot; dur=&quot;2.359375&quot;/&gt;&lt;Slide id=&quot;290&quot; dur=&quot;4.921875&quot;/&gt;&lt;Slide id=&quot;289&quot; dur=&quot;1.421875&quot;/&gt;&lt;Slide id=&quot;288&quot; dur=&quot;1.328125&quot;/&gt;&lt;Slide id=&quot;303&quot; dur=&quot;1.390625&quot;/&gt;&lt;Slide id=&quot;259&quot; dur=&quot;2.84375&quot;/&gt;&lt;Slide id=&quot;260&quot; dur=&quot;1.375&quot;/&gt;&lt;Slide id=&quot;264&quot; dur=&quot;1.34375&quot;/&gt;&lt;Slide id=&quot;279&quot; dur=&quot;1.546875&quot;/&gt;&lt;Slide id=&quot;281&quot; dur=&quot;1.390625&quot;/&gt;&lt;Slide id=&quot;302&quot; dur=&quot;1.1875&quot;/&gt;&lt;Slide id=&quot;281&quot; dur=&quot;1.171875&quot;/&gt;&lt;Slide id=&quot;279&quot; dur=&quot;5.453125&quot;/&gt;&lt;Slide id=&quot;264&quot; dur=&quot;4.40625&quot;/&gt;&lt;Slide id=&quot;260&quot; dur=&quot;1&quot;/&gt;&lt;Slide id=&quot;259&quot; dur=&quot;2.59375&quot;/&gt;&lt;Slide id=&quot;303&quot; dur=&quot;1.078125&quot;/&gt;&lt;Slide id=&quot;288&quot; dur=&quot;.96875&quot;/&gt;&lt;Slide id=&quot;289&quot; dur=&quot;14.75&quot;/&gt;&lt;Slide id=&quot;290&quot; dur=&quot;1.09375&quot;/&gt;&lt;Slide id=&quot;301&quot; dur=&quot;.984375&quot;/&gt;&lt;Slide id=&quot;291&quot; dur=&quot;1.046875&quot;/&gt;&lt;Slide id=&quot;292&quot; dur=&quot;.9375&quot;/&gt;&lt;Slide id=&quot;266&quot; dur=&quot;.953125&quot;/&gt;&lt;Slide id=&quot;309&quot; dur=&quot;1.046875&quot;/&gt;&lt;Slide id=&quot;300&quot; dur=&quot;1.03125&quot;/&gt;&lt;Slide id=&quot;308&quot; dur=&quot;.96875&quot;/&gt;&lt;Slide id=&quot;305&quot; dur=&quot;1.015625&quot;/&gt;&lt;Slide id=&quot;296&quot; dur=&quot;1.046875&quot;/&gt;&lt;Slide id=&quot;267&quot; dur=&quot;1.046875&quot;/&gt;&lt;Slide id=&quot;294&quot; dur=&quot;1.015625&quot;/&gt;&lt;Slide id=&quot;306&quot; dur=&quot;1.078125&quot;/&gt;&lt;Slide id=&quot;276&quot; dur=&quot;2.890625&quot;/&gt;&lt;Slide id=&quot;306&quot; dur=&quot;1.15625&quot;/&gt;&lt;Slide id=&quot;294&quot; dur=&quot;1.671875&quot;/&gt;&lt;Slide id=&quot;267&quot; dur=&quot;5.203125&quot;/&gt;&lt;Slide id=&quot;296&quot; dur=&quot;6.5625&quot;/&gt;&lt;Slide id=&quot;305&quot; dur=&quot;1.375&quot;/&gt;&lt;Slide id=&quot;308&quot; dur=&quot;.984375&quot;/&gt;&lt;Slide id=&quot;300&quot; dur=&quot;1.578125&quot;/&gt;&lt;Slide id=&quot;309&quot; dur=&quot;7.3125&quot;/&gt;&lt;Slide id=&quot;266&quot; dur=&quot;1.296875&quot;/&gt;&lt;Slide id=&quot;292&quot; dur=&quot;1.171875&quot;/&gt;&lt;Slide id=&quot;291&quot; dur=&quot;1.515625&quot;/&gt;&lt;Slide id=&quot;301&quot; dur=&quot;48.98438&quot;/&gt;&lt;/Timings&gt;&lt;Timings time=&quot;5/14/2007 4:53:47 PM&quot;&gt;&lt;Slide id=&quot;288&quot; dur=&quot;5.65625&quot; bld=&quot;INVLD&quot;/&gt;&lt;Slide id=&quot;289&quot; dur=&quot;3.375&quot;/&gt;&lt;Slide id=&quot;290&quot; dur=&quot;3.59375&quot;/&gt;&lt;Slide id=&quot;301&quot; dur=&quot;3.421875&quot;/&gt;&lt;Slide id=&quot;291&quot; dur=&quot;49.39063&quot;/&gt;&lt;Slide id=&quot;292&quot; dur=&quot;1&quot;/&gt;&lt;Slide id=&quot;266&quot; dur=&quot;1.28125&quot;/&gt;&lt;Slide id=&quot;309&quot; dur=&quot;1.078125&quot;/&gt;&lt;Slide id=&quot;300&quot; dur=&quot;1.953125&quot;/&gt;&lt;Slide id=&quot;308&quot; dur=&quot;1.640625&quot;/&gt;&lt;Slide id=&quot;305&quot; dur=&quot;1.9375&quot;/&gt;&lt;Slide id=&quot;296&quot; dur=&quot;1.4375&quot;/&gt;&lt;Slide id=&quot;267&quot; dur=&quot;1.46875&quot;/&gt;&lt;Slide id=&quot;294&quot; dur=&quot;1.46875&quot;/&gt;&lt;Slide id=&quot;306&quot; dur=&quot;11.15625&quot;/&gt;&lt;Slide id=&quot;276&quot; dur=&quot;6.53125&quot;/&gt;&lt;Slide id=&quot;307&quot; dur=&quot;1.328125&quot;/&gt;&lt;Slide id=&quot;271&quot; dur=&quot;1.046875&quot;/&gt;&lt;Slide id=&quot;286&quot; dur=&quot;1.4375&quot;/&gt;&lt;Slide id=&quot;285&quot; dur=&quot;3.515625&quot;/&gt;&lt;Slide id=&quot;298&quot; dur=&quot;1.921875&quot;/&gt;&lt;Slide id=&quot;314&quot; dur=&quot;5.171875&quot;/&gt;&lt;Slide id=&quot;313&quot; dur=&quot;1.5&quot;/&gt;&lt;Slide id=&quot;314&quot; dur=&quot;21.5625&quot;/&gt;&lt;/Timings&gt;&lt;Timings time=&quot;5/14/2007 4:51:23 PM&quot;&gt;&lt;Slide id=&quot;310&quot; dur=&quot;2.453125&quot; bld=&quot;INVLD&quot;/&gt;&lt;Slide id=&quot;312&quot; dur=&quot;.984375&quot;/&gt;&lt;Slide id=&quot;258&quot; dur=&quot;.984375&quot;/&gt;&lt;Slide id=&quot;277&quot; dur=&quot;4.046875&quot;/&gt;&lt;Slide id=&quot;278&quot; dur=&quot;1&quot;/&gt;&lt;Slide id=&quot;302&quot; dur=&quot;1.25&quot;/&gt;&lt;Slide id=&quot;281&quot; dur=&quot;1.328125&quot;/&gt;&lt;Slide id=&quot;279&quot; dur=&quot;15.5&quot;/&gt;&lt;Slide id=&quot;264&quot; dur=&quot;56.8125&quot;/&gt;&lt;Slide id=&quot;260&quot; dur=&quot;1.296875&quot;/&gt;&lt;Slide id=&quot;259&quot; dur=&quot;3.640625&quot;/&gt;&lt;Slide id=&quot;303&quot; dur=&quot;1.6875&quot;/&gt;&lt;Slide id=&quot;288&quot; dur=&quot;10.1875&quot;/&gt;&lt;Slide id=&quot;289&quot; dur=&quot;2.59375&quot;/&gt;&lt;Slide id=&quot;288&quot; dur=&quot;2.78125&quot;/&gt;&lt;/Timings&gt;&lt;Timings time=&quot;5/14/2007 4:50:26 PM&quot;&gt;&lt;Slide id=&quot;310&quot; dur=&quot;2.546875&quot; bld=&quot;INVLD&quot;/&gt;&lt;Slide id=&quot;312&quot; dur=&quot;1&quot;/&gt;&lt;Slide id=&quot;258&quot; dur=&quot;1.625&quot;/&gt;&lt;Slide id=&quot;312&quot; dur=&quot;7.828125&quot;/&gt;&lt;Slide id=&quot;258&quot; dur=&quot;1.46875&quot;/&gt;&lt;Slide id=&quot;277&quot; dur=&quot;7.140625&quot;/&gt;&lt;Slide id=&quot;278&quot; dur=&quot;4.765625&quot;/&gt;&lt;Slide id=&quot;302&quot; dur=&quot;1.875&quot;/&gt;&lt;Slide id=&quot;281&quot; dur=&quot;3.578125&quot;/&gt;&lt;/Timings&gt;&lt;/WMTools&gt;"/>
</p:tagLst>
</file>

<file path=ppt/theme/theme1.xml><?xml version="1.0" encoding="utf-8"?>
<a:theme xmlns:a="http://schemas.openxmlformats.org/drawingml/2006/main" name="WinHec 2007 WEB Template">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WinHEC 2007 WEB Template</Template>
  <TotalTime>1215</TotalTime>
  <Words>1398</Words>
  <Application>Microsoft Office PowerPoint</Application>
  <PresentationFormat>On-screen Show (4:3)</PresentationFormat>
  <Paragraphs>291</Paragraphs>
  <Slides>33</Slides>
  <Notes>33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Arial</vt:lpstr>
      <vt:lpstr>Segoe</vt:lpstr>
      <vt:lpstr>Wingdings</vt:lpstr>
      <vt:lpstr>Segoe Semibold</vt:lpstr>
      <vt:lpstr>Helvetica</vt:lpstr>
      <vt:lpstr>WinHec 2007 WEB Template</vt:lpstr>
      <vt:lpstr>Equation</vt:lpstr>
      <vt:lpstr>PCs And Energy Efficiency Implications for OEMs and IHVs</vt:lpstr>
      <vt:lpstr>Agenda</vt:lpstr>
      <vt:lpstr>Demand For Energy Efficient PCs</vt:lpstr>
      <vt:lpstr>Demand For Energy Efficient PCs</vt:lpstr>
      <vt:lpstr>PC Energy Consumption Trends</vt:lpstr>
      <vt:lpstr>Computer And Monitor  Power Consumption</vt:lpstr>
      <vt:lpstr>ENERGY STAR Program</vt:lpstr>
      <vt:lpstr>ENERGY STAR  Computer specification</vt:lpstr>
      <vt:lpstr>ENERGY STAR Computer Spec. Version 4.0:  What’s covered</vt:lpstr>
      <vt:lpstr>ENERGY STAR Computer Spec. Version 4.0:  What’s New</vt:lpstr>
      <vt:lpstr>How Is “Idle” Measured?</vt:lpstr>
      <vt:lpstr>ENERGY STAR Categories</vt:lpstr>
      <vt:lpstr>Power Consumption Requirements</vt:lpstr>
      <vt:lpstr>Workstation Power Consumption</vt:lpstr>
      <vt:lpstr>Device And Component Impact</vt:lpstr>
      <vt:lpstr>Internal Power Supply Requirements</vt:lpstr>
      <vt:lpstr>External Power Supply Requirements</vt:lpstr>
      <vt:lpstr>Computer Power Management Requirements</vt:lpstr>
      <vt:lpstr>Labeling And Marketing Requirements</vt:lpstr>
      <vt:lpstr>Sneak Preview ENERGY STAR Computer Specification Tier 2</vt:lpstr>
      <vt:lpstr>What Do We Mean By  “Energy Efficient”?</vt:lpstr>
      <vt:lpstr>Implications For OEMs</vt:lpstr>
      <vt:lpstr>System Design Suggestions</vt:lpstr>
      <vt:lpstr>Implications For IHVs</vt:lpstr>
      <vt:lpstr>Examples Of Power-Efficient Design</vt:lpstr>
      <vt:lpstr>Call To Action</vt:lpstr>
      <vt:lpstr>Additional Resources</vt:lpstr>
      <vt:lpstr>Appendix  Computer Power Management</vt:lpstr>
      <vt:lpstr>Overview Of Windows Power Management Features</vt:lpstr>
      <vt:lpstr>CPM Offers A Tremendous ROI</vt:lpstr>
      <vt:lpstr>System Standby And Hibernate Maximize Savings</vt:lpstr>
      <vt:lpstr>Windows Vista Greatly Improves Power Management Features</vt:lpstr>
      <vt:lpstr>Slide 33</vt:lpstr>
    </vt:vector>
  </TitlesOfParts>
  <Company>Beacon Consultants Network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SYS-T494 PCs and Energy Efficiency</dc:title>
  <dc:subject>WinHEC 2007</dc:subject>
  <dc:creator>Tom Bolioli/Mike Walker</dc:creator>
  <dc:description>Template: Bryan Lenning, Silver Fox Productions
Formatting: Steve Hein, Silver Fox Productions
Event Date: May 14-17, 2007
Event Location: Los Angeles, CA
Audience:</dc:description>
  <cp:lastModifiedBy>Microsoft Employee</cp:lastModifiedBy>
  <cp:revision>293</cp:revision>
  <dcterms:created xsi:type="dcterms:W3CDTF">2007-03-28T14:06:29Z</dcterms:created>
  <dcterms:modified xsi:type="dcterms:W3CDTF">2007-05-30T15:47:50Z</dcterms:modified>
</cp:coreProperties>
</file>