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4"/>
  </p:sldMasterIdLst>
  <p:notesMasterIdLst>
    <p:notesMasterId r:id="rId29"/>
  </p:notesMasterIdLst>
  <p:sldIdLst>
    <p:sldId id="258" r:id="rId5"/>
    <p:sldId id="297" r:id="rId6"/>
    <p:sldId id="267" r:id="rId7"/>
    <p:sldId id="295" r:id="rId8"/>
    <p:sldId id="276" r:id="rId9"/>
    <p:sldId id="277" r:id="rId10"/>
    <p:sldId id="278" r:id="rId11"/>
    <p:sldId id="279" r:id="rId12"/>
    <p:sldId id="280" r:id="rId13"/>
    <p:sldId id="281" r:id="rId14"/>
    <p:sldId id="282" r:id="rId15"/>
    <p:sldId id="296" r:id="rId16"/>
    <p:sldId id="284" r:id="rId17"/>
    <p:sldId id="285" r:id="rId18"/>
    <p:sldId id="286" r:id="rId19"/>
    <p:sldId id="287" r:id="rId20"/>
    <p:sldId id="288" r:id="rId21"/>
    <p:sldId id="294" r:id="rId22"/>
    <p:sldId id="290" r:id="rId23"/>
    <p:sldId id="291" r:id="rId24"/>
    <p:sldId id="292" r:id="rId25"/>
    <p:sldId id="270" r:id="rId26"/>
    <p:sldId id="298" r:id="rId27"/>
    <p:sldId id="299"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6750" autoAdjust="0"/>
    <p:restoredTop sz="94660"/>
  </p:normalViewPr>
  <p:slideViewPr>
    <p:cSldViewPr showGuides="1">
      <p:cViewPr varScale="1">
        <p:scale>
          <a:sx n="58" d="100"/>
          <a:sy n="58" d="100"/>
        </p:scale>
        <p:origin x="-1032" y="-96"/>
      </p:cViewPr>
      <p:guideLst>
        <p:guide orient="horz" pos="2160"/>
        <p:guide orient="horz" pos="144"/>
        <p:guide orient="horz" pos="4176"/>
        <p:guide orient="horz" pos="1488"/>
        <p:guide orient="horz" pos="1200"/>
        <p:guide orient="horz" pos="893"/>
        <p:guide orient="horz" pos="1824"/>
        <p:guide pos="2880"/>
        <p:guide pos="240"/>
        <p:guide pos="552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0C5189-D84B-43B0-9B5F-E4CA03B1F31C}" type="datetimeFigureOut">
              <a:rPr lang="en-US" smtClean="0"/>
              <a:pPr/>
              <a:t>5/16/2007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8640C4-3360-49AE-98EE-C1CFB5AC355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5/16/2007 6:25 PM</a:t>
            </a:fld>
            <a:endParaRPr lang="en-US" dirty="0"/>
          </a:p>
        </p:txBody>
      </p:sp>
      <p:sp>
        <p:nvSpPr>
          <p:cNvPr id="6" name="Footer Placeholder 5"/>
          <p:cNvSpPr>
            <a:spLocks noGrp="1"/>
          </p:cNvSpPr>
          <p:nvPr>
            <p:ph type="ftr" sz="quarter" idx="12"/>
          </p:nvPr>
        </p:nvSpPr>
        <p:spPr/>
        <p:txBody>
          <a:bodyPr/>
          <a:lstStyle/>
          <a:p>
            <a:r>
              <a:rPr lang="en-US" dirty="0" smtClean="0"/>
              <a:t>© 2006 Microsoft Corporation. All rights reserved. Microsoft, Windows, Windows Vista and other product names are or may be registered trademarks and/or trademarks in the U.S. and/or other countries.</a:t>
            </a:r>
          </a:p>
          <a:p>
            <a:r>
              <a:rPr lang="en-US" dirty="0"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br>
            <a:r>
              <a:rPr lang="en-US" dirty="0" smtClean="0"/>
              <a:t>MICROSOFT MAKES NO WARRANTIES, EXPRESS, IMPLIED OR STATUTORY, AS TO THE INFORMATION IN THIS PRESENTATION.</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3A2E8110-ADF9-4D56-9377-EEBEB11705DB}" type="datetime8">
              <a:rPr lang="en-US"/>
              <a:pPr/>
              <a:t>5/16/2007 6:25 PM</a:t>
            </a:fld>
            <a:endParaRPr lang="en-US" dirty="0"/>
          </a:p>
        </p:txBody>
      </p:sp>
      <p:sp>
        <p:nvSpPr>
          <p:cNvPr id="6" name="Rectangle 6"/>
          <p:cNvSpPr>
            <a:spLocks noGrp="1" noChangeArrowheads="1"/>
          </p:cNvSpPr>
          <p:nvPr>
            <p:ph type="ftr" sz="quarter" idx="4"/>
          </p:nvPr>
        </p:nvSpPr>
        <p:spPr>
          <a:ln/>
        </p:spPr>
        <p:txBody>
          <a:bodyPr/>
          <a:lstStyle/>
          <a:p>
            <a:r>
              <a:rPr lang="en-US" dirty="0"/>
              <a:t>© 2006 Microsoft Corporation. All rights reserved. Microsoft, Windows, Windows Vista and other product names are or may be registered trademarks and/or trademarks in the U.S. and/or other countries.</a:t>
            </a:r>
          </a:p>
          <a:p>
            <a:r>
              <a:rPr lang="en-US" dirty="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br>
            <a:r>
              <a:rPr lang="en-US" dirty="0"/>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764634E3-36B9-407B-9D6C-C61FE0F6A622}" type="slidenum">
              <a:rPr lang="en-US"/>
              <a:pPr/>
              <a:t>3</a:t>
            </a:fld>
            <a:endParaRPr lang="en-US" dirty="0"/>
          </a:p>
        </p:txBody>
      </p:sp>
      <p:sp>
        <p:nvSpPr>
          <p:cNvPr id="208898" name="Rectangle 2"/>
          <p:cNvSpPr>
            <a:spLocks noGrp="1" noRot="1" noChangeAspect="1" noChangeArrowheads="1" noTextEdit="1"/>
          </p:cNvSpPr>
          <p:nvPr>
            <p:ph type="sldImg"/>
          </p:nvPr>
        </p:nvSpPr>
        <p:spPr>
          <a:ln/>
        </p:spPr>
      </p:sp>
      <p:sp>
        <p:nvSpPr>
          <p:cNvPr id="20889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8434" name="Rectangle 2"/>
          <p:cNvSpPr>
            <a:spLocks noGrp="1" noChangeArrowheads="1"/>
          </p:cNvSpPr>
          <p:nvPr>
            <p:ph type="ctrTitle" hasCustomPrompt="1"/>
          </p:nvPr>
        </p:nvSpPr>
        <p:spPr>
          <a:xfrm>
            <a:off x="727605" y="1903678"/>
            <a:ext cx="7692761" cy="1523494"/>
          </a:xfrm>
          <a:prstGeom prst="rect">
            <a:avLst/>
          </a:prstGeom>
          <a:ln algn="ctr"/>
        </p:spPr>
        <p:txBody>
          <a:bodyPr lIns="0" tIns="0" rIns="0" bIns="0" anchor="t"/>
          <a:lstStyle>
            <a:lvl1pPr algn="l" rtl="0" fontAlgn="base">
              <a:lnSpc>
                <a:spcPct val="90000"/>
              </a:lnSpc>
              <a:spcBef>
                <a:spcPct val="0"/>
              </a:spcBef>
              <a:spcAft>
                <a:spcPct val="0"/>
              </a:spcAft>
              <a:defRPr lang="en-US" sz="55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dirty="0" smtClean="0"/>
              <a:t>Click </a:t>
            </a:r>
            <a:r>
              <a:rPr lang="en-US" dirty="0"/>
              <a:t>to edit Master title </a:t>
            </a:r>
            <a:r>
              <a:rPr lang="en-US" dirty="0" smtClean="0"/>
              <a:t>style </a:t>
            </a:r>
            <a:endParaRPr lang="en-US" dirty="0"/>
          </a:p>
        </p:txBody>
      </p:sp>
      <p:sp>
        <p:nvSpPr>
          <p:cNvPr id="18435" name="Rectangle 3"/>
          <p:cNvSpPr>
            <a:spLocks noGrp="1" noChangeArrowheads="1"/>
          </p:cNvSpPr>
          <p:nvPr>
            <p:ph type="subTitle" idx="1"/>
          </p:nvPr>
        </p:nvSpPr>
        <p:spPr>
          <a:xfrm>
            <a:off x="727605" y="4334074"/>
            <a:ext cx="7692761" cy="473207"/>
          </a:xfrm>
          <a:prstGeom prst="rect">
            <a:avLst/>
          </a:prstGeom>
        </p:spPr>
        <p:txBody>
          <a:bodyPr lIns="0" tIns="0" rIns="0" bIns="0" anchor="t"/>
          <a:lstStyle>
            <a:lvl1pPr marL="0" indent="0">
              <a:spcBef>
                <a:spcPct val="0"/>
              </a:spcBef>
              <a:buFont typeface="Wingdings" pitchFamily="2" charset="2"/>
              <a:buNone/>
              <a:defRPr sz="3300">
                <a:solidFill>
                  <a:schemeClr val="tx2"/>
                </a:solidFill>
                <a:effectLst>
                  <a:outerShdw blurRad="38100" dist="38100" dir="2700000" algn="tl">
                    <a:srgbClr val="000000">
                      <a:alpha val="43137"/>
                    </a:srgbClr>
                  </a:outerShdw>
                </a:effectLst>
              </a:defRPr>
            </a:lvl1pPr>
          </a:lstStyle>
          <a:p>
            <a:r>
              <a:rPr lang="en-US" smtClean="0"/>
              <a:t>Click to edit Master subtitle style</a:t>
            </a:r>
            <a:endParaRPr lang="en-US" dirty="0"/>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lack Slide - no bottom bar">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382588" y="1414464"/>
            <a:ext cx="8380412" cy="2369879"/>
          </a:xfrm>
          <a:prstGeom prst="rect">
            <a:avLst/>
          </a:prstGeo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Branding Layout">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Notes Slide (you must hide i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382588" y="1414464"/>
            <a:ext cx="8380412" cy="2369879"/>
          </a:xfrm>
          <a:prstGeom prst="rect">
            <a:avLst/>
          </a:prstGeo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p:cNvSpPr>
          <p:nvPr>
            <p:ph type="body" sz="quarter" idx="10"/>
          </p:nvPr>
        </p:nvSpPr>
        <p:spPr>
          <a:xfrm>
            <a:off x="0" y="6238875"/>
            <a:ext cx="9144001" cy="619125"/>
          </a:xfrm>
          <a:prstGeom prst="rect">
            <a:avLst/>
          </a:prstGeo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Black Slide - no bottom bar">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382588" y="1414464"/>
            <a:ext cx="8380412" cy="2369879"/>
          </a:xfrm>
          <a:prstGeom prst="rect">
            <a:avLst/>
          </a:prstGeo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Demo Video etc slides">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727605" y="2354792"/>
            <a:ext cx="7692761" cy="1523494"/>
          </a:xfrm>
          <a:prstGeom prst="rect">
            <a:avLst/>
          </a:prstGeom>
          <a:ln algn="ctr"/>
        </p:spPr>
        <p:txBody>
          <a:bodyPr lIns="0" tIns="0" rIns="0" bIns="0" anchor="t"/>
          <a:lstStyle>
            <a:lvl1pPr algn="l" rtl="0" fontAlgn="base">
              <a:lnSpc>
                <a:spcPct val="90000"/>
              </a:lnSpc>
              <a:spcBef>
                <a:spcPct val="0"/>
              </a:spcBef>
              <a:spcAft>
                <a:spcPct val="0"/>
              </a:spcAft>
              <a:defRPr lang="en-US" sz="5500" b="0" cap="none"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18435" name="Rectangle 3"/>
          <p:cNvSpPr>
            <a:spLocks noGrp="1" noChangeArrowheads="1"/>
          </p:cNvSpPr>
          <p:nvPr>
            <p:ph type="subTitle" idx="1"/>
          </p:nvPr>
        </p:nvSpPr>
        <p:spPr>
          <a:xfrm>
            <a:off x="727605" y="4340490"/>
            <a:ext cx="7692761" cy="473207"/>
          </a:xfrm>
          <a:prstGeom prst="rect">
            <a:avLst/>
          </a:prstGeom>
        </p:spPr>
        <p:txBody>
          <a:bodyPr lIns="0" tIns="0" rIns="0" bIns="0" anchor="t"/>
          <a:lstStyle>
            <a:lvl1pPr marL="0" indent="0">
              <a:spcBef>
                <a:spcPct val="0"/>
              </a:spcBef>
              <a:buFont typeface="Wingdings" pitchFamily="2" charset="2"/>
              <a:buNone/>
              <a:defRPr sz="3400">
                <a:solidFill>
                  <a:schemeClr val="tx2"/>
                </a:solidFill>
              </a:defRPr>
            </a:lvl1pPr>
          </a:lstStyle>
          <a:p>
            <a:r>
              <a:rPr lang="en-US" smtClean="0"/>
              <a:t>Click to edit Master subtitle style</a:t>
            </a:r>
            <a:endParaRPr lang="en-US" dirty="0"/>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82588" y="1414464"/>
            <a:ext cx="8380412" cy="2369879"/>
          </a:xfrm>
          <a:prstGeom prst="rect">
            <a:avLst/>
          </a:prstGeom>
        </p:spPr>
        <p:txBody>
          <a:bodyPr/>
          <a:lstStyle>
            <a:lvl1pPr>
              <a:defRPr sz="3300"/>
            </a:lvl1pPr>
            <a:lvl2pPr>
              <a:defRPr sz="3000"/>
            </a:lvl2pPr>
            <a:lvl3pPr>
              <a:defRPr sz="2700"/>
            </a:lvl3pPr>
            <a:lvl4pPr>
              <a:defRPr sz="2300"/>
            </a:lvl4pPr>
            <a:lvl5pPr>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382323" y="1414199"/>
            <a:ext cx="4126177" cy="1733808"/>
          </a:xfrm>
          <a:prstGeom prst="rect">
            <a:avLst/>
          </a:prstGeom>
        </p:spPr>
        <p:txBody>
          <a:bodyPr/>
          <a:lstStyle>
            <a:lvl1pPr marL="296321" indent="-296321">
              <a:defRPr sz="23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35500" y="1414199"/>
            <a:ext cx="4127500" cy="1733808"/>
          </a:xfrm>
          <a:prstGeom prst="rect">
            <a:avLst/>
          </a:prstGeom>
        </p:spPr>
        <p:txBody>
          <a:bodyPr/>
          <a:lstStyle>
            <a:lvl1pPr marL="294999" indent="-294999">
              <a:defRPr sz="2300"/>
            </a:lvl1pPr>
            <a:lvl2pPr marL="600580" indent="-285739">
              <a:defRPr sz="2000"/>
            </a:lvl2pPr>
            <a:lvl3pPr marL="866476" indent="-256636">
              <a:defRPr sz="1700"/>
            </a:lvl3pPr>
            <a:lvl4pPr marL="1095331" indent="-247376">
              <a:defRPr sz="1500"/>
            </a:lvl4pPr>
            <a:lvl5pPr marL="1342707" indent="-238115">
              <a:buNone/>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382588" y="1414464"/>
            <a:ext cx="8380412" cy="2369879"/>
          </a:xfrm>
          <a:prstGeom prst="rect">
            <a:avLst/>
          </a:prstGeo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Notes Slide (you must hide it)">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382588" y="1414464"/>
            <a:ext cx="8380412" cy="2369879"/>
          </a:xfrm>
          <a:prstGeom prst="rect">
            <a:avLst/>
          </a:prstGeo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p:cNvSpPr>
          <p:nvPr>
            <p:ph type="body" sz="quarter" idx="10"/>
          </p:nvPr>
        </p:nvSpPr>
        <p:spPr>
          <a:xfrm>
            <a:off x="0" y="6238875"/>
            <a:ext cx="9144001" cy="619125"/>
          </a:xfrm>
          <a:prstGeom prst="rect">
            <a:avLst/>
          </a:prstGeo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lum/>
          </a:blip>
          <a:srcRect/>
          <a:stretch>
            <a:fillRect/>
          </a:stretch>
        </a:blipFill>
        <a:effectLst/>
      </p:bgPr>
    </p:bg>
    <p:spTree>
      <p:nvGrpSpPr>
        <p:cNvPr id="1" name=""/>
        <p:cNvGrpSpPr/>
        <p:nvPr/>
      </p:nvGrpSpPr>
      <p:grpSpPr>
        <a:xfrm>
          <a:off x="0" y="0"/>
          <a:ext cx="0" cy="0"/>
          <a:chOff x="0" y="0"/>
          <a:chExt cx="0" cy="0"/>
        </a:xfrm>
      </p:grpSpPr>
    </p:spTree>
  </p:cSld>
  <p:clrMap bg1="dk2" tx1="lt1" bg2="dk1" tx2="lt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669" r:id="rId12"/>
    <p:sldLayoutId id="2147483670" r:id="rId13"/>
  </p:sldLayoutIdLst>
  <p:transition>
    <p:fade/>
  </p:transition>
  <p:timing>
    <p:tnLst>
      <p:par>
        <p:cTn id="1" dur="indefinite" restart="never" nodeType="tmRoot"/>
      </p:par>
    </p:tnLst>
  </p:timing>
  <p:txStyles>
    <p:titleStyle>
      <a:lvl1pPr algn="l" defTabSz="912777" rtl="0" eaLnBrk="1" fontAlgn="base" hangingPunct="1">
        <a:lnSpc>
          <a:spcPct val="90000"/>
        </a:lnSpc>
        <a:spcBef>
          <a:spcPct val="0"/>
        </a:spcBef>
        <a:spcAft>
          <a:spcPct val="0"/>
        </a:spcAft>
        <a:defRPr lang="en-US" sz="5000" b="0" cap="none" spc="-125"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vl2pPr algn="l" defTabSz="912777" rtl="0" eaLnBrk="1" fontAlgn="base" hangingPunct="1">
        <a:lnSpc>
          <a:spcPct val="90000"/>
        </a:lnSpc>
        <a:spcBef>
          <a:spcPct val="0"/>
        </a:spcBef>
        <a:spcAft>
          <a:spcPct val="0"/>
        </a:spcAft>
        <a:defRPr sz="4500">
          <a:solidFill>
            <a:schemeClr val="tx2"/>
          </a:solidFill>
          <a:latin typeface="Segoe Semibold" pitchFamily="34" charset="0"/>
        </a:defRPr>
      </a:lvl2pPr>
      <a:lvl3pPr algn="l" defTabSz="912777" rtl="0" eaLnBrk="1" fontAlgn="base" hangingPunct="1">
        <a:lnSpc>
          <a:spcPct val="90000"/>
        </a:lnSpc>
        <a:spcBef>
          <a:spcPct val="0"/>
        </a:spcBef>
        <a:spcAft>
          <a:spcPct val="0"/>
        </a:spcAft>
        <a:defRPr sz="4500">
          <a:solidFill>
            <a:schemeClr val="tx2"/>
          </a:solidFill>
          <a:latin typeface="Segoe Semibold" pitchFamily="34" charset="0"/>
        </a:defRPr>
      </a:lvl3pPr>
      <a:lvl4pPr algn="l" defTabSz="912777" rtl="0" eaLnBrk="1" fontAlgn="base" hangingPunct="1">
        <a:lnSpc>
          <a:spcPct val="90000"/>
        </a:lnSpc>
        <a:spcBef>
          <a:spcPct val="0"/>
        </a:spcBef>
        <a:spcAft>
          <a:spcPct val="0"/>
        </a:spcAft>
        <a:defRPr sz="4500">
          <a:solidFill>
            <a:schemeClr val="tx2"/>
          </a:solidFill>
          <a:latin typeface="Segoe Semibold" pitchFamily="34" charset="0"/>
        </a:defRPr>
      </a:lvl4pPr>
      <a:lvl5pPr algn="l" defTabSz="912777" rtl="0" eaLnBrk="1" fontAlgn="base" hangingPunct="1">
        <a:lnSpc>
          <a:spcPct val="90000"/>
        </a:lnSpc>
        <a:spcBef>
          <a:spcPct val="0"/>
        </a:spcBef>
        <a:spcAft>
          <a:spcPct val="0"/>
        </a:spcAft>
        <a:defRPr sz="4500">
          <a:solidFill>
            <a:schemeClr val="tx2"/>
          </a:solidFill>
          <a:latin typeface="Segoe Semibold" pitchFamily="34" charset="0"/>
        </a:defRPr>
      </a:lvl5pPr>
      <a:lvl6pPr marL="380970" algn="l" defTabSz="914063" rtl="0" eaLnBrk="1" fontAlgn="base" hangingPunct="1">
        <a:lnSpc>
          <a:spcPct val="90000"/>
        </a:lnSpc>
        <a:spcBef>
          <a:spcPct val="0"/>
        </a:spcBef>
        <a:spcAft>
          <a:spcPct val="0"/>
        </a:spcAft>
        <a:defRPr sz="4500">
          <a:solidFill>
            <a:schemeClr val="tx2"/>
          </a:solidFill>
          <a:latin typeface="Segoe Semibold" pitchFamily="34" charset="0"/>
        </a:defRPr>
      </a:lvl6pPr>
      <a:lvl7pPr marL="761940" algn="l" defTabSz="914063" rtl="0" eaLnBrk="1" fontAlgn="base" hangingPunct="1">
        <a:lnSpc>
          <a:spcPct val="90000"/>
        </a:lnSpc>
        <a:spcBef>
          <a:spcPct val="0"/>
        </a:spcBef>
        <a:spcAft>
          <a:spcPct val="0"/>
        </a:spcAft>
        <a:defRPr sz="4500">
          <a:solidFill>
            <a:schemeClr val="tx2"/>
          </a:solidFill>
          <a:latin typeface="Segoe Semibold" pitchFamily="34" charset="0"/>
        </a:defRPr>
      </a:lvl7pPr>
      <a:lvl8pPr marL="1142908" algn="l" defTabSz="914063" rtl="0" eaLnBrk="1" fontAlgn="base" hangingPunct="1">
        <a:lnSpc>
          <a:spcPct val="90000"/>
        </a:lnSpc>
        <a:spcBef>
          <a:spcPct val="0"/>
        </a:spcBef>
        <a:spcAft>
          <a:spcPct val="0"/>
        </a:spcAft>
        <a:defRPr sz="4500">
          <a:solidFill>
            <a:schemeClr val="tx2"/>
          </a:solidFill>
          <a:latin typeface="Segoe Semibold" pitchFamily="34" charset="0"/>
        </a:defRPr>
      </a:lvl8pPr>
      <a:lvl9pPr marL="1523878" algn="l" defTabSz="914063" rtl="0" eaLnBrk="1" fontAlgn="base" hangingPunct="1">
        <a:lnSpc>
          <a:spcPct val="90000"/>
        </a:lnSpc>
        <a:spcBef>
          <a:spcPct val="0"/>
        </a:spcBef>
        <a:spcAft>
          <a:spcPct val="0"/>
        </a:spcAft>
        <a:defRPr sz="4500">
          <a:solidFill>
            <a:schemeClr val="tx2"/>
          </a:solidFill>
          <a:latin typeface="Segoe Semibold" pitchFamily="34" charset="0"/>
        </a:defRPr>
      </a:lvl9pPr>
    </p:titleStyle>
    <p:bodyStyle>
      <a:lvl1pPr marL="382573" indent="-382573" algn="l" defTabSz="912777" rtl="0" eaLnBrk="1" fontAlgn="base" hangingPunct="1">
        <a:lnSpc>
          <a:spcPct val="90000"/>
        </a:lnSpc>
        <a:spcBef>
          <a:spcPts val="1167"/>
        </a:spcBef>
        <a:spcAft>
          <a:spcPct val="0"/>
        </a:spcAft>
        <a:buClr>
          <a:schemeClr val="tx2"/>
        </a:buClr>
        <a:buSzPct val="95000"/>
        <a:buFontTx/>
        <a:buBlip>
          <a:blip r:embed="rId16"/>
        </a:buBlip>
        <a:defRPr sz="3300">
          <a:solidFill>
            <a:schemeClr val="tx1"/>
          </a:solidFill>
          <a:effectLst>
            <a:outerShdw blurRad="38100" dist="38100" dir="2700000" algn="tl">
              <a:srgbClr val="000000">
                <a:alpha val="43137"/>
              </a:srgbClr>
            </a:outerShdw>
          </a:effectLst>
          <a:latin typeface="+mn-lt"/>
          <a:ea typeface="+mn-ea"/>
          <a:cs typeface="+mn-cs"/>
        </a:defRPr>
      </a:lvl1pPr>
      <a:lvl2pPr marL="704822" indent="-317487" algn="l" defTabSz="912777" rtl="0" eaLnBrk="1" fontAlgn="base" hangingPunct="1">
        <a:lnSpc>
          <a:spcPct val="90000"/>
        </a:lnSpc>
        <a:spcBef>
          <a:spcPts val="1083"/>
        </a:spcBef>
        <a:spcAft>
          <a:spcPct val="0"/>
        </a:spcAft>
        <a:buClr>
          <a:schemeClr val="tx2"/>
        </a:buClr>
        <a:buSzPct val="80000"/>
        <a:buFontTx/>
        <a:buBlip>
          <a:blip r:embed="rId17"/>
        </a:buBlip>
        <a:defRPr sz="3000">
          <a:solidFill>
            <a:schemeClr val="tx1"/>
          </a:solidFill>
          <a:effectLst>
            <a:outerShdw blurRad="38100" dist="38100" dir="2700000" algn="tl">
              <a:srgbClr val="000000">
                <a:alpha val="43137"/>
              </a:srgbClr>
            </a:outerShdw>
          </a:effectLst>
          <a:latin typeface="+mn-lt"/>
        </a:defRPr>
      </a:lvl2pPr>
      <a:lvl3pPr marL="988974" indent="-282564" algn="l" defTabSz="912777" rtl="0" eaLnBrk="1" fontAlgn="base" hangingPunct="1">
        <a:lnSpc>
          <a:spcPct val="90000"/>
        </a:lnSpc>
        <a:spcBef>
          <a:spcPts val="1000"/>
        </a:spcBef>
        <a:spcAft>
          <a:spcPct val="0"/>
        </a:spcAft>
        <a:buClr>
          <a:schemeClr val="tx2"/>
        </a:buClr>
        <a:buSzPct val="80000"/>
        <a:buFontTx/>
        <a:buBlip>
          <a:blip r:embed="rId17"/>
        </a:buBlip>
        <a:defRPr sz="2700">
          <a:solidFill>
            <a:schemeClr val="tx1"/>
          </a:solidFill>
          <a:effectLst>
            <a:outerShdw blurRad="38100" dist="38100" dir="2700000" algn="tl">
              <a:srgbClr val="000000">
                <a:alpha val="43137"/>
              </a:srgbClr>
            </a:outerShdw>
          </a:effectLst>
          <a:latin typeface="+mn-lt"/>
        </a:defRPr>
      </a:lvl3pPr>
      <a:lvl4pPr marL="1266774" indent="-276214" algn="l" defTabSz="912777" rtl="0" eaLnBrk="1" fontAlgn="base" hangingPunct="1">
        <a:lnSpc>
          <a:spcPct val="90000"/>
        </a:lnSpc>
        <a:spcBef>
          <a:spcPts val="917"/>
        </a:spcBef>
        <a:spcAft>
          <a:spcPct val="0"/>
        </a:spcAft>
        <a:buClr>
          <a:schemeClr val="tx2"/>
        </a:buClr>
        <a:buSzPct val="80000"/>
        <a:buFontTx/>
        <a:buBlip>
          <a:blip r:embed="rId17"/>
        </a:buBlip>
        <a:defRPr sz="2300">
          <a:solidFill>
            <a:schemeClr val="tx1"/>
          </a:solidFill>
          <a:effectLst>
            <a:outerShdw blurRad="38100" dist="38100" dir="2700000" algn="tl">
              <a:srgbClr val="000000">
                <a:alpha val="43137"/>
              </a:srgbClr>
            </a:outerShdw>
          </a:effectLst>
          <a:latin typeface="+mn-lt"/>
        </a:defRPr>
      </a:lvl4pPr>
      <a:lvl5pPr marL="1530289" indent="-260340" algn="l" defTabSz="912777" rtl="0" eaLnBrk="1" fontAlgn="base" hangingPunct="1">
        <a:lnSpc>
          <a:spcPct val="90000"/>
        </a:lnSpc>
        <a:spcBef>
          <a:spcPts val="833"/>
        </a:spcBef>
        <a:spcAft>
          <a:spcPct val="0"/>
        </a:spcAft>
        <a:buClr>
          <a:schemeClr val="tx2"/>
        </a:buClr>
        <a:buSzPct val="80000"/>
        <a:buFontTx/>
        <a:buBlip>
          <a:blip r:embed="rId17"/>
        </a:buBlip>
        <a:defRPr sz="2300">
          <a:solidFill>
            <a:schemeClr val="tx1"/>
          </a:solidFill>
          <a:effectLst>
            <a:outerShdw blurRad="38100" dist="38100" dir="2700000" algn="tl">
              <a:srgbClr val="000000">
                <a:alpha val="43137"/>
              </a:srgbClr>
            </a:outerShdw>
          </a:effectLst>
          <a:latin typeface="+mn-lt"/>
        </a:defRPr>
      </a:lvl5pPr>
      <a:lvl6pPr marL="1911463"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8"/>
        </a:buBlip>
        <a:defRPr sz="2000">
          <a:solidFill>
            <a:schemeClr val="tx1"/>
          </a:solidFill>
          <a:latin typeface="+mn-lt"/>
        </a:defRPr>
      </a:lvl6pPr>
      <a:lvl7pPr marL="2292432"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8"/>
        </a:buBlip>
        <a:defRPr sz="2000">
          <a:solidFill>
            <a:schemeClr val="tx1"/>
          </a:solidFill>
          <a:latin typeface="+mn-lt"/>
        </a:defRPr>
      </a:lvl7pPr>
      <a:lvl8pPr marL="2673401"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8"/>
        </a:buBlip>
        <a:defRPr sz="2000">
          <a:solidFill>
            <a:schemeClr val="tx1"/>
          </a:solidFill>
          <a:latin typeface="+mn-lt"/>
        </a:defRPr>
      </a:lvl8pPr>
      <a:lvl9pPr marL="3054371"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8"/>
        </a:buBlip>
        <a:defRPr sz="2000">
          <a:solidFill>
            <a:schemeClr val="tx1"/>
          </a:solidFill>
          <a:latin typeface="+mn-lt"/>
        </a:defRPr>
      </a:lvl9pPr>
    </p:bodyStyle>
    <p:otherStyle>
      <a:defPPr>
        <a:defRPr lang="en-US"/>
      </a:defPPr>
      <a:lvl1pPr marL="0" algn="l" defTabSz="761940" rtl="0" eaLnBrk="1" latinLnBrk="0" hangingPunct="1">
        <a:defRPr sz="1500" kern="1200">
          <a:solidFill>
            <a:schemeClr val="tx1"/>
          </a:solidFill>
          <a:latin typeface="+mn-lt"/>
          <a:ea typeface="+mn-ea"/>
          <a:cs typeface="+mn-cs"/>
        </a:defRPr>
      </a:lvl1pPr>
      <a:lvl2pPr marL="380970" algn="l" defTabSz="761940" rtl="0" eaLnBrk="1" latinLnBrk="0" hangingPunct="1">
        <a:defRPr sz="1500" kern="1200">
          <a:solidFill>
            <a:schemeClr val="tx1"/>
          </a:solidFill>
          <a:latin typeface="+mn-lt"/>
          <a:ea typeface="+mn-ea"/>
          <a:cs typeface="+mn-cs"/>
        </a:defRPr>
      </a:lvl2pPr>
      <a:lvl3pPr marL="761940" algn="l" defTabSz="761940" rtl="0" eaLnBrk="1" latinLnBrk="0" hangingPunct="1">
        <a:defRPr sz="1500" kern="1200">
          <a:solidFill>
            <a:schemeClr val="tx1"/>
          </a:solidFill>
          <a:latin typeface="+mn-lt"/>
          <a:ea typeface="+mn-ea"/>
          <a:cs typeface="+mn-cs"/>
        </a:defRPr>
      </a:lvl3pPr>
      <a:lvl4pPr marL="1142908" algn="l" defTabSz="761940" rtl="0" eaLnBrk="1" latinLnBrk="0" hangingPunct="1">
        <a:defRPr sz="1500" kern="1200">
          <a:solidFill>
            <a:schemeClr val="tx1"/>
          </a:solidFill>
          <a:latin typeface="+mn-lt"/>
          <a:ea typeface="+mn-ea"/>
          <a:cs typeface="+mn-cs"/>
        </a:defRPr>
      </a:lvl4pPr>
      <a:lvl5pPr marL="1523878" algn="l" defTabSz="761940" rtl="0" eaLnBrk="1" latinLnBrk="0" hangingPunct="1">
        <a:defRPr sz="1500" kern="1200">
          <a:solidFill>
            <a:schemeClr val="tx1"/>
          </a:solidFill>
          <a:latin typeface="+mn-lt"/>
          <a:ea typeface="+mn-ea"/>
          <a:cs typeface="+mn-cs"/>
        </a:defRPr>
      </a:lvl5pPr>
      <a:lvl6pPr marL="1904848" algn="l" defTabSz="761940" rtl="0" eaLnBrk="1" latinLnBrk="0" hangingPunct="1">
        <a:defRPr sz="1500" kern="1200">
          <a:solidFill>
            <a:schemeClr val="tx1"/>
          </a:solidFill>
          <a:latin typeface="+mn-lt"/>
          <a:ea typeface="+mn-ea"/>
          <a:cs typeface="+mn-cs"/>
        </a:defRPr>
      </a:lvl6pPr>
      <a:lvl7pPr marL="2285818" algn="l" defTabSz="761940" rtl="0" eaLnBrk="1" latinLnBrk="0" hangingPunct="1">
        <a:defRPr sz="1500" kern="1200">
          <a:solidFill>
            <a:schemeClr val="tx1"/>
          </a:solidFill>
          <a:latin typeface="+mn-lt"/>
          <a:ea typeface="+mn-ea"/>
          <a:cs typeface="+mn-cs"/>
        </a:defRPr>
      </a:lvl7pPr>
      <a:lvl8pPr marL="2666787" algn="l" defTabSz="761940" rtl="0" eaLnBrk="1" latinLnBrk="0" hangingPunct="1">
        <a:defRPr sz="1500" kern="1200">
          <a:solidFill>
            <a:schemeClr val="tx1"/>
          </a:solidFill>
          <a:latin typeface="+mn-lt"/>
          <a:ea typeface="+mn-ea"/>
          <a:cs typeface="+mn-cs"/>
        </a:defRPr>
      </a:lvl8pPr>
      <a:lvl9pPr marL="3047756" algn="l" defTabSz="761940"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3" Type="http://schemas.openxmlformats.org/officeDocument/2006/relationships/hyperlink" Target="http://www.microsoft.com/virtualization" TargetMode="External"/><Relationship Id="rId7" Type="http://schemas.openxmlformats.org/officeDocument/2006/relationships/hyperlink" Target="mailto:scvmm@microsoft.com" TargetMode="External"/><Relationship Id="rId2" Type="http://schemas.openxmlformats.org/officeDocument/2006/relationships/notesSlide" Target="../notesSlides/notesSlide23.xml"/><Relationship Id="rId1" Type="http://schemas.openxmlformats.org/officeDocument/2006/relationships/slideLayout" Target="../slideLayouts/slideLayout8.xml"/><Relationship Id="rId6" Type="http://schemas.openxmlformats.org/officeDocument/2006/relationships/hyperlink" Target="http://www.microsoft.com/systemcenter/scvmm/evaluation/default.mspx" TargetMode="External"/><Relationship Id="rId5" Type="http://schemas.openxmlformats.org/officeDocument/2006/relationships/hyperlink" Target="http://www.microsoft.com/scvmm" TargetMode="External"/><Relationship Id="rId4" Type="http://schemas.openxmlformats.org/officeDocument/2006/relationships/hyperlink" Target="http://www.microsoft.com/systemcenter/"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4.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Virtualization Technology Directions</a:t>
            </a:r>
            <a:endParaRPr lang="en-US" dirty="0"/>
          </a:p>
        </p:txBody>
      </p:sp>
      <p:sp>
        <p:nvSpPr>
          <p:cNvPr id="3" name="Subtitle 2"/>
          <p:cNvSpPr>
            <a:spLocks noGrp="1"/>
          </p:cNvSpPr>
          <p:nvPr>
            <p:ph type="subTitle" idx="1"/>
          </p:nvPr>
        </p:nvSpPr>
        <p:spPr>
          <a:xfrm>
            <a:off x="727605" y="4334074"/>
            <a:ext cx="7692761" cy="1371145"/>
          </a:xfrm>
        </p:spPr>
        <p:txBody>
          <a:bodyPr/>
          <a:lstStyle/>
          <a:p>
            <a:r>
              <a:rPr lang="en-US" dirty="0" smtClean="0"/>
              <a:t>Mike Neil</a:t>
            </a:r>
          </a:p>
          <a:p>
            <a:r>
              <a:rPr lang="en-US" dirty="0" smtClean="0"/>
              <a:t>General Manager</a:t>
            </a:r>
          </a:p>
          <a:p>
            <a:r>
              <a:rPr lang="en-US" dirty="0" smtClean="0"/>
              <a:t>Microsoft Corporation</a:t>
            </a:r>
            <a:endParaRPr lang="en-US"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smtClean="0"/>
              <a:t>I/O Virtualization</a:t>
            </a:r>
            <a:endParaRPr lang="en-US" dirty="0"/>
          </a:p>
        </p:txBody>
      </p:sp>
      <p:sp>
        <p:nvSpPr>
          <p:cNvPr id="9219" name="Rectangle 3"/>
          <p:cNvSpPr>
            <a:spLocks noGrp="1" noChangeArrowheads="1"/>
          </p:cNvSpPr>
          <p:nvPr>
            <p:ph type="body" idx="1"/>
          </p:nvPr>
        </p:nvSpPr>
        <p:spPr>
          <a:xfrm>
            <a:off x="382588" y="1414464"/>
            <a:ext cx="8380412" cy="4523803"/>
          </a:xfrm>
        </p:spPr>
        <p:txBody>
          <a:bodyPr/>
          <a:lstStyle/>
          <a:p>
            <a:r>
              <a:rPr lang="en-US" sz="2800" dirty="0" smtClean="0"/>
              <a:t>Virtualization IO latency and overhead is one of the most significant performance inhibitors</a:t>
            </a:r>
          </a:p>
          <a:p>
            <a:r>
              <a:rPr lang="en-US" sz="2800" dirty="0" smtClean="0"/>
              <a:t>Hardware can enable direct device assignment</a:t>
            </a:r>
          </a:p>
          <a:p>
            <a:pPr lvl="1"/>
            <a:r>
              <a:rPr lang="en-US" sz="2400" dirty="0" smtClean="0"/>
              <a:t>But direct device assignment can negate the benefits of VM portability</a:t>
            </a:r>
          </a:p>
          <a:p>
            <a:r>
              <a:rPr lang="en-US" sz="2800" dirty="0" smtClean="0"/>
              <a:t>Will hardware based IO virtualization scale to the VM counts at the same rate?</a:t>
            </a:r>
          </a:p>
          <a:p>
            <a:r>
              <a:rPr lang="en-US" sz="2800" dirty="0" smtClean="0"/>
              <a:t>Hybrid software/hardware solution likely for some time</a:t>
            </a:r>
          </a:p>
          <a:p>
            <a:r>
              <a:rPr lang="en-US" sz="2800" dirty="0" smtClean="0"/>
              <a:t>IO Virtualization will bring dynamic benefits</a:t>
            </a:r>
            <a:endParaRPr lang="en-US" sz="2800" dirty="0"/>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bwMode="auto">
          <a:xfrm>
            <a:off x="5562600" y="0"/>
            <a:ext cx="3581400" cy="1905000"/>
          </a:xfrm>
          <a:prstGeom prst="rect">
            <a:avLst/>
          </a:prstGeom>
          <a:gradFill flip="none" rotWithShape="1">
            <a:gsLst>
              <a:gs pos="9000">
                <a:srgbClr val="FFFFFF">
                  <a:alpha val="0"/>
                </a:srgbClr>
              </a:gs>
              <a:gs pos="31000">
                <a:schemeClr val="bg2">
                  <a:alpha val="20000"/>
                </a:schemeClr>
              </a:gs>
              <a:gs pos="67000">
                <a:schemeClr val="bg2">
                  <a:alpha val="44000"/>
                </a:schemeClr>
              </a:gs>
              <a:gs pos="86000">
                <a:schemeClr val="tx1">
                  <a:alpha val="0"/>
                </a:schemeClr>
              </a:gs>
            </a:gsLst>
            <a:lin ang="16200000" scaled="1"/>
            <a:tileRect/>
          </a:gradFill>
          <a:ln w="15875" cap="sq" cmpd="sng" algn="ctr">
            <a:gradFill>
              <a:gsLst>
                <a:gs pos="0">
                  <a:schemeClr val="accent1">
                    <a:tint val="66000"/>
                    <a:satMod val="160000"/>
                    <a:alpha val="0"/>
                  </a:schemeClr>
                </a:gs>
                <a:gs pos="50000">
                  <a:schemeClr val="accent1">
                    <a:tint val="44500"/>
                    <a:satMod val="160000"/>
                  </a:schemeClr>
                </a:gs>
                <a:gs pos="74000">
                  <a:schemeClr val="accent1">
                    <a:tint val="23500"/>
                    <a:satMod val="160000"/>
                    <a:alpha val="0"/>
                  </a:schemeClr>
                </a:gs>
              </a:gsLst>
              <a:lin ang="5400000" scaled="0"/>
            </a:gradFill>
            <a:prstDash val="solid"/>
            <a:headEnd type="none" w="med" len="med"/>
            <a:tailEnd type="none" w="med" len="med"/>
          </a:ln>
          <a:effectLst>
            <a:outerShdw blurRad="50800" dist="38100" dir="10800000" algn="r" rotWithShape="0">
              <a:prstClr val="black">
                <a:alpha val="40000"/>
              </a:prstClr>
            </a:outerShdw>
          </a:effectLst>
          <a:sp3d>
            <a:bevelT w="82550"/>
          </a:sp3d>
        </p:spPr>
        <p:txBody>
          <a:bodyPr vert="horz" wrap="square" lIns="109728" tIns="54864" rIns="109728" bIns="54864" numCol="1" rtlCol="0" anchor="ctr" anchorCtr="0" compatLnSpc="1">
            <a:prstTxWarp prst="textNoShape">
              <a:avLst/>
            </a:prstTxWarp>
          </a:bodyPr>
          <a:lstStyle/>
          <a:p>
            <a:pPr algn="ctr" defTabSz="1096963"/>
            <a:endParaRPr lang="en-US" sz="3200" kern="0" dirty="0" smtClean="0">
              <a:solidFill>
                <a:srgbClr val="FFFFFF"/>
              </a:solidFill>
              <a:latin typeface="Segoe" pitchFamily="34" charset="0"/>
            </a:endParaRPr>
          </a:p>
        </p:txBody>
      </p:sp>
      <p:sp>
        <p:nvSpPr>
          <p:cNvPr id="21506" name="Rectangle 2"/>
          <p:cNvSpPr>
            <a:spLocks noGrp="1" noChangeArrowheads="1"/>
          </p:cNvSpPr>
          <p:nvPr>
            <p:ph type="title"/>
          </p:nvPr>
        </p:nvSpPr>
        <p:spPr/>
        <p:txBody>
          <a:bodyPr/>
          <a:lstStyle/>
          <a:p>
            <a:r>
              <a:rPr lang="en-US" smtClean="0"/>
              <a:t>Security</a:t>
            </a:r>
            <a:endParaRPr lang="en-US" dirty="0"/>
          </a:p>
        </p:txBody>
      </p:sp>
      <p:sp>
        <p:nvSpPr>
          <p:cNvPr id="21507" name="Rectangle 3"/>
          <p:cNvSpPr>
            <a:spLocks noGrp="1" noChangeArrowheads="1"/>
          </p:cNvSpPr>
          <p:nvPr>
            <p:ph type="body" idx="1"/>
          </p:nvPr>
        </p:nvSpPr>
        <p:spPr>
          <a:xfrm>
            <a:off x="382588" y="1414464"/>
            <a:ext cx="8380412" cy="4271939"/>
          </a:xfrm>
        </p:spPr>
        <p:txBody>
          <a:bodyPr/>
          <a:lstStyle/>
          <a:p>
            <a:r>
              <a:rPr lang="en-US" dirty="0" smtClean="0"/>
              <a:t>The hypervisor is the </a:t>
            </a:r>
            <a:br>
              <a:rPr lang="en-US" dirty="0" smtClean="0"/>
            </a:br>
            <a:r>
              <a:rPr lang="en-US" dirty="0" smtClean="0"/>
              <a:t>“high ground” of the system</a:t>
            </a:r>
          </a:p>
          <a:p>
            <a:r>
              <a:rPr lang="en-US" dirty="0" smtClean="0"/>
              <a:t>Must provide secure, robust, stable foundation for all workloads</a:t>
            </a:r>
          </a:p>
          <a:p>
            <a:r>
              <a:rPr lang="en-US" dirty="0" smtClean="0"/>
              <a:t>Attestation provides software in a VM visibility into this software stack</a:t>
            </a:r>
          </a:p>
          <a:p>
            <a:r>
              <a:rPr lang="en-US" dirty="0" smtClean="0"/>
              <a:t>Hardware-based trust will be critical</a:t>
            </a:r>
          </a:p>
          <a:p>
            <a:r>
              <a:rPr lang="en-US" dirty="0" smtClean="0"/>
              <a:t>Virtualization layer exploits are real</a:t>
            </a:r>
            <a:endParaRPr lang="en-US" dirty="0"/>
          </a:p>
        </p:txBody>
      </p:sp>
      <p:sp>
        <p:nvSpPr>
          <p:cNvPr id="5" name="Rectangle 4"/>
          <p:cNvSpPr/>
          <p:nvPr/>
        </p:nvSpPr>
        <p:spPr bwMode="auto">
          <a:xfrm>
            <a:off x="5933552" y="218552"/>
            <a:ext cx="2819400" cy="13716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bg2"/>
              </a:solidFill>
              <a:effectLst>
                <a:outerShdw blurRad="38100" dist="38100" dir="2700000" algn="tl">
                  <a:srgbClr val="000000">
                    <a:alpha val="43137"/>
                  </a:srgbClr>
                </a:outerShdw>
              </a:effectLst>
              <a:latin typeface="Segoe" pitchFamily="34" charset="0"/>
            </a:endParaRPr>
          </a:p>
        </p:txBody>
      </p:sp>
      <p:sp>
        <p:nvSpPr>
          <p:cNvPr id="6" name="Rectangle 5"/>
          <p:cNvSpPr/>
          <p:nvPr/>
        </p:nvSpPr>
        <p:spPr bwMode="auto">
          <a:xfrm>
            <a:off x="6009752" y="294752"/>
            <a:ext cx="685800" cy="609600"/>
          </a:xfrm>
          <a:prstGeom prst="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solidFill>
                  <a:schemeClr val="bg2"/>
                </a:solidFill>
                <a:effectLst>
                  <a:outerShdw blurRad="38100" dist="38100" dir="2700000" algn="tl">
                    <a:srgbClr val="000000">
                      <a:alpha val="43137"/>
                    </a:srgbClr>
                  </a:outerShdw>
                </a:effectLst>
                <a:latin typeface="Segoe" pitchFamily="34" charset="0"/>
              </a:rPr>
              <a:t>VM</a:t>
            </a:r>
          </a:p>
        </p:txBody>
      </p:sp>
      <p:sp>
        <p:nvSpPr>
          <p:cNvPr id="7" name="Rectangle 6"/>
          <p:cNvSpPr/>
          <p:nvPr/>
        </p:nvSpPr>
        <p:spPr bwMode="auto">
          <a:xfrm>
            <a:off x="7000352" y="294752"/>
            <a:ext cx="685800" cy="609600"/>
          </a:xfrm>
          <a:prstGeom prst="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solidFill>
                  <a:schemeClr val="bg2"/>
                </a:solidFill>
                <a:effectLst>
                  <a:outerShdw blurRad="38100" dist="38100" dir="2700000" algn="tl">
                    <a:srgbClr val="000000">
                      <a:alpha val="43137"/>
                    </a:srgbClr>
                  </a:outerShdw>
                </a:effectLst>
                <a:latin typeface="Segoe" pitchFamily="34" charset="0"/>
              </a:rPr>
              <a:t>VM</a:t>
            </a:r>
          </a:p>
        </p:txBody>
      </p:sp>
      <p:sp>
        <p:nvSpPr>
          <p:cNvPr id="9" name="Rectangle 8"/>
          <p:cNvSpPr/>
          <p:nvPr/>
        </p:nvSpPr>
        <p:spPr bwMode="auto">
          <a:xfrm>
            <a:off x="7990952" y="294752"/>
            <a:ext cx="685800" cy="609600"/>
          </a:xfrm>
          <a:prstGeom prst="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solidFill>
                  <a:schemeClr val="bg2"/>
                </a:solidFill>
                <a:effectLst>
                  <a:outerShdw blurRad="38100" dist="38100" dir="2700000" algn="tl">
                    <a:srgbClr val="000000">
                      <a:alpha val="43137"/>
                    </a:srgbClr>
                  </a:outerShdw>
                </a:effectLst>
                <a:latin typeface="Segoe" pitchFamily="34" charset="0"/>
              </a:rPr>
              <a:t>VM</a:t>
            </a:r>
          </a:p>
        </p:txBody>
      </p:sp>
      <p:sp>
        <p:nvSpPr>
          <p:cNvPr id="10" name="Rectangle 9"/>
          <p:cNvSpPr/>
          <p:nvPr/>
        </p:nvSpPr>
        <p:spPr bwMode="auto">
          <a:xfrm>
            <a:off x="6009752" y="1132952"/>
            <a:ext cx="2667000" cy="381000"/>
          </a:xfrm>
          <a:prstGeom prst="rect">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solidFill>
                  <a:schemeClr val="bg2"/>
                </a:solidFill>
                <a:effectLst>
                  <a:outerShdw blurRad="38100" dist="38100" dir="2700000" algn="tl">
                    <a:srgbClr val="000000">
                      <a:alpha val="43137"/>
                    </a:srgbClr>
                  </a:outerShdw>
                </a:effectLst>
                <a:latin typeface="Segoe" pitchFamily="34" charset="0"/>
              </a:rPr>
              <a:t>Hypervisor</a:t>
            </a:r>
          </a:p>
        </p:txBody>
      </p:sp>
      <p:cxnSp>
        <p:nvCxnSpPr>
          <p:cNvPr id="12" name="Straight Connector 11"/>
          <p:cNvCxnSpPr/>
          <p:nvPr/>
        </p:nvCxnSpPr>
        <p:spPr bwMode="auto">
          <a:xfrm rot="10800000" flipH="1">
            <a:off x="5933552" y="1055164"/>
            <a:ext cx="2819400" cy="1588"/>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14" name="Straight Connector 13"/>
          <p:cNvCxnSpPr/>
          <p:nvPr/>
        </p:nvCxnSpPr>
        <p:spPr bwMode="auto">
          <a:xfrm rot="5400000">
            <a:off x="6429646" y="637652"/>
            <a:ext cx="838200" cy="1588"/>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15" name="Straight Connector 14"/>
          <p:cNvCxnSpPr/>
          <p:nvPr/>
        </p:nvCxnSpPr>
        <p:spPr bwMode="auto">
          <a:xfrm rot="5400000">
            <a:off x="7418658" y="636858"/>
            <a:ext cx="838200" cy="1588"/>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Software Evolution</a:t>
            </a:r>
            <a:br>
              <a:rPr lang="en-US" smtClean="0"/>
            </a:br>
            <a:endParaRPr lang="en-US" dirty="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smtClean="0"/>
              <a:t>Hypervisor</a:t>
            </a:r>
            <a:endParaRPr lang="en-US" dirty="0"/>
          </a:p>
        </p:txBody>
      </p:sp>
      <p:sp>
        <p:nvSpPr>
          <p:cNvPr id="11267" name="Rectangle 3"/>
          <p:cNvSpPr>
            <a:spLocks noGrp="1" noChangeArrowheads="1"/>
          </p:cNvSpPr>
          <p:nvPr>
            <p:ph type="body" idx="1"/>
          </p:nvPr>
        </p:nvSpPr>
        <p:spPr>
          <a:xfrm>
            <a:off x="382588" y="1414464"/>
            <a:ext cx="8380412" cy="5052665"/>
          </a:xfrm>
        </p:spPr>
        <p:txBody>
          <a:bodyPr/>
          <a:lstStyle/>
          <a:p>
            <a:r>
              <a:rPr lang="en-US" sz="2800" dirty="0" smtClean="0"/>
              <a:t>The hypervisor will evolve to meet the demands of the hardware evolution</a:t>
            </a:r>
          </a:p>
          <a:p>
            <a:r>
              <a:rPr lang="en-US" sz="2800" dirty="0" smtClean="0"/>
              <a:t>The hypervisor and guest kernel are partners in managing the system’s resources</a:t>
            </a:r>
          </a:p>
          <a:p>
            <a:pPr lvl="1"/>
            <a:r>
              <a:rPr lang="en-US" sz="2400" dirty="0" smtClean="0"/>
              <a:t>Integration can dramatically increase capabilities</a:t>
            </a:r>
          </a:p>
          <a:p>
            <a:pPr lvl="1"/>
            <a:r>
              <a:rPr lang="en-US" sz="2400" dirty="0" smtClean="0"/>
              <a:t>Legacy environments can be supported by emulation</a:t>
            </a:r>
          </a:p>
          <a:p>
            <a:r>
              <a:rPr lang="en-US" sz="2800" dirty="0" smtClean="0"/>
              <a:t>The hypervisor is the foundation of the Trusted Computing Base (TCB)</a:t>
            </a:r>
          </a:p>
          <a:p>
            <a:r>
              <a:rPr lang="en-US" sz="2800" dirty="0" smtClean="0"/>
              <a:t>Must be very robust and secure</a:t>
            </a:r>
          </a:p>
          <a:p>
            <a:r>
              <a:rPr lang="en-US" sz="2800" dirty="0" smtClean="0"/>
              <a:t>Every major x86 Operating System (OS) has hypervisor plans</a:t>
            </a:r>
            <a:endParaRPr lang="en-US" sz="2800" dirty="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bwMode="auto">
          <a:xfrm>
            <a:off x="5562600" y="0"/>
            <a:ext cx="3581400" cy="1905000"/>
          </a:xfrm>
          <a:prstGeom prst="rect">
            <a:avLst/>
          </a:prstGeom>
          <a:gradFill flip="none" rotWithShape="1">
            <a:gsLst>
              <a:gs pos="9000">
                <a:srgbClr val="FFFFFF">
                  <a:alpha val="0"/>
                </a:srgbClr>
              </a:gs>
              <a:gs pos="31000">
                <a:schemeClr val="bg2">
                  <a:alpha val="20000"/>
                </a:schemeClr>
              </a:gs>
              <a:gs pos="67000">
                <a:schemeClr val="bg2">
                  <a:alpha val="44000"/>
                </a:schemeClr>
              </a:gs>
              <a:gs pos="86000">
                <a:schemeClr val="tx1">
                  <a:alpha val="0"/>
                </a:schemeClr>
              </a:gs>
            </a:gsLst>
            <a:lin ang="16200000" scaled="1"/>
            <a:tileRect/>
          </a:gradFill>
          <a:ln w="15875" cap="sq" cmpd="sng" algn="ctr">
            <a:gradFill>
              <a:gsLst>
                <a:gs pos="0">
                  <a:schemeClr val="accent1">
                    <a:tint val="66000"/>
                    <a:satMod val="160000"/>
                    <a:alpha val="0"/>
                  </a:schemeClr>
                </a:gs>
                <a:gs pos="50000">
                  <a:schemeClr val="accent1">
                    <a:tint val="44500"/>
                    <a:satMod val="160000"/>
                  </a:schemeClr>
                </a:gs>
                <a:gs pos="74000">
                  <a:schemeClr val="accent1">
                    <a:tint val="23500"/>
                    <a:satMod val="160000"/>
                    <a:alpha val="0"/>
                  </a:schemeClr>
                </a:gs>
              </a:gsLst>
              <a:lin ang="5400000" scaled="0"/>
            </a:gradFill>
            <a:prstDash val="solid"/>
            <a:headEnd type="none" w="med" len="med"/>
            <a:tailEnd type="none" w="med" len="med"/>
          </a:ln>
          <a:effectLst>
            <a:outerShdw blurRad="50800" dist="38100" dir="10800000" algn="r" rotWithShape="0">
              <a:prstClr val="black">
                <a:alpha val="40000"/>
              </a:prstClr>
            </a:outerShdw>
          </a:effectLst>
          <a:sp3d>
            <a:bevelT w="82550"/>
          </a:sp3d>
        </p:spPr>
        <p:txBody>
          <a:bodyPr vert="horz" wrap="square" lIns="109728" tIns="54864" rIns="109728" bIns="54864" numCol="1" rtlCol="0" anchor="ctr" anchorCtr="0" compatLnSpc="1">
            <a:prstTxWarp prst="textNoShape">
              <a:avLst/>
            </a:prstTxWarp>
          </a:bodyPr>
          <a:lstStyle/>
          <a:p>
            <a:pPr algn="ctr" defTabSz="1096963"/>
            <a:endParaRPr lang="en-US" sz="3200" kern="0" dirty="0" smtClean="0">
              <a:solidFill>
                <a:srgbClr val="FFFFFF"/>
              </a:solidFill>
              <a:latin typeface="Segoe" pitchFamily="34" charset="0"/>
            </a:endParaRPr>
          </a:p>
        </p:txBody>
      </p:sp>
      <p:sp>
        <p:nvSpPr>
          <p:cNvPr id="12290" name="Rectangle 2"/>
          <p:cNvSpPr>
            <a:spLocks noGrp="1" noChangeArrowheads="1"/>
          </p:cNvSpPr>
          <p:nvPr>
            <p:ph type="title"/>
          </p:nvPr>
        </p:nvSpPr>
        <p:spPr/>
        <p:txBody>
          <a:bodyPr/>
          <a:lstStyle/>
          <a:p>
            <a:r>
              <a:rPr lang="en-US" smtClean="0"/>
              <a:t>Enlightenments</a:t>
            </a:r>
            <a:endParaRPr lang="en-US" dirty="0"/>
          </a:p>
        </p:txBody>
      </p:sp>
      <p:sp>
        <p:nvSpPr>
          <p:cNvPr id="12291" name="Rectangle 3"/>
          <p:cNvSpPr>
            <a:spLocks noGrp="1" noChangeArrowheads="1"/>
          </p:cNvSpPr>
          <p:nvPr>
            <p:ph type="body" idx="1"/>
          </p:nvPr>
        </p:nvSpPr>
        <p:spPr>
          <a:xfrm>
            <a:off x="382588" y="1414464"/>
            <a:ext cx="8380412" cy="4362220"/>
          </a:xfrm>
        </p:spPr>
        <p:txBody>
          <a:bodyPr/>
          <a:lstStyle/>
          <a:p>
            <a:r>
              <a:rPr lang="en-US" dirty="0" smtClean="0"/>
              <a:t>Key to the integration </a:t>
            </a:r>
            <a:br>
              <a:rPr lang="en-US" dirty="0" smtClean="0"/>
            </a:br>
            <a:r>
              <a:rPr lang="en-US" dirty="0" smtClean="0"/>
              <a:t>of the guest kernel and the hypervisor</a:t>
            </a:r>
          </a:p>
          <a:p>
            <a:r>
              <a:rPr lang="en-US" dirty="0" smtClean="0"/>
              <a:t>Enhanced functionality and capabilities</a:t>
            </a:r>
          </a:p>
          <a:p>
            <a:pPr lvl="1"/>
            <a:r>
              <a:rPr lang="en-US" dirty="0" smtClean="0"/>
              <a:t>Increased performance</a:t>
            </a:r>
          </a:p>
          <a:p>
            <a:pPr lvl="1"/>
            <a:r>
              <a:rPr lang="en-US" dirty="0" smtClean="0"/>
              <a:t>Increased scalability</a:t>
            </a:r>
          </a:p>
          <a:p>
            <a:pPr lvl="1"/>
            <a:r>
              <a:rPr lang="en-US" dirty="0" smtClean="0"/>
              <a:t>More dynamic behaviors</a:t>
            </a:r>
          </a:p>
          <a:p>
            <a:pPr lvl="1"/>
            <a:r>
              <a:rPr lang="en-US" dirty="0" smtClean="0"/>
              <a:t>Enhanced manageability</a:t>
            </a:r>
          </a:p>
          <a:p>
            <a:r>
              <a:rPr lang="en-US" dirty="0" err="1" smtClean="0"/>
              <a:t>Hypercall</a:t>
            </a:r>
            <a:r>
              <a:rPr lang="en-US" dirty="0" smtClean="0"/>
              <a:t> API documented</a:t>
            </a:r>
            <a:endParaRPr lang="en-US" dirty="0"/>
          </a:p>
        </p:txBody>
      </p:sp>
      <p:sp>
        <p:nvSpPr>
          <p:cNvPr id="4" name="Rectangle 3"/>
          <p:cNvSpPr/>
          <p:nvPr/>
        </p:nvSpPr>
        <p:spPr bwMode="auto">
          <a:xfrm>
            <a:off x="6009752" y="218552"/>
            <a:ext cx="2743200" cy="1600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 name="Rectangle 4"/>
          <p:cNvSpPr/>
          <p:nvPr/>
        </p:nvSpPr>
        <p:spPr bwMode="auto">
          <a:xfrm>
            <a:off x="6085952" y="1285352"/>
            <a:ext cx="2590800" cy="457200"/>
          </a:xfrm>
          <a:prstGeom prst="rect">
            <a:avLst/>
          </a:prstGeom>
          <a:ln>
            <a:headEnd type="none" w="med" len="med"/>
            <a:tailEnd type="none" w="med" len="med"/>
          </a:ln>
          <a:effectLst>
            <a:glow rad="70000">
              <a:schemeClr val="accent4">
                <a:tint val="30000"/>
                <a:shade val="95000"/>
                <a:satMod val="300000"/>
                <a:alpha val="50000"/>
              </a:schemeClr>
            </a:glow>
            <a:outerShdw blurRad="635000" sx="102000" sy="102000" algn="ctr" rotWithShape="0">
              <a:prstClr val="black">
                <a:alpha val="71000"/>
              </a:prstClr>
            </a:outerShd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marR="0" indent="0" algn="ctr" defTabSz="914063" fontAlgn="base">
              <a:lnSpc>
                <a:spcPct val="100000"/>
              </a:lnSpc>
              <a:spcBef>
                <a:spcPct val="0"/>
              </a:spcBef>
              <a:spcAft>
                <a:spcPct val="0"/>
              </a:spcAft>
              <a:buClrTx/>
              <a:buSzTx/>
              <a:buFontTx/>
              <a:buNone/>
              <a:tabLst/>
            </a:pPr>
            <a:r>
              <a:rPr lang="en-US" dirty="0" smtClean="0">
                <a:solidFill>
                  <a:schemeClr val="bg2"/>
                </a:solidFill>
                <a:effectLst>
                  <a:outerShdw blurRad="38100" dist="38100" dir="2700000" algn="tl">
                    <a:srgbClr val="000000">
                      <a:alpha val="43137"/>
                    </a:srgbClr>
                  </a:outerShdw>
                </a:effectLst>
                <a:latin typeface="Segoe" pitchFamily="34" charset="0"/>
              </a:rPr>
              <a:t>Hypervisor</a:t>
            </a:r>
          </a:p>
        </p:txBody>
      </p:sp>
      <p:sp>
        <p:nvSpPr>
          <p:cNvPr id="6" name="Rectangle 5"/>
          <p:cNvSpPr/>
          <p:nvPr/>
        </p:nvSpPr>
        <p:spPr bwMode="auto">
          <a:xfrm>
            <a:off x="6085952" y="294752"/>
            <a:ext cx="2590800" cy="457200"/>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Kernel</a:t>
            </a:r>
          </a:p>
        </p:txBody>
      </p:sp>
      <p:sp>
        <p:nvSpPr>
          <p:cNvPr id="10" name="Up-Down Arrow 9"/>
          <p:cNvSpPr/>
          <p:nvPr/>
        </p:nvSpPr>
        <p:spPr bwMode="auto">
          <a:xfrm flipV="1">
            <a:off x="6543152" y="751952"/>
            <a:ext cx="304800" cy="533400"/>
          </a:xfrm>
          <a:prstGeom prst="upDownArrow">
            <a:avLst/>
          </a:prstGeom>
          <a:gradFill flip="none" rotWithShape="1">
            <a:gsLst>
              <a:gs pos="0">
                <a:schemeClr val="accent4"/>
              </a:gs>
              <a:gs pos="50000">
                <a:schemeClr val="accent3">
                  <a:shade val="67500"/>
                  <a:satMod val="115000"/>
                </a:schemeClr>
              </a:gs>
              <a:gs pos="100000">
                <a:schemeClr val="accent3">
                  <a:shade val="100000"/>
                  <a:satMod val="115000"/>
                </a:schemeClr>
              </a:gs>
            </a:gsLst>
            <a:lin ang="5400000" scaled="1"/>
            <a:tileRect/>
          </a:gradFill>
          <a:ln w="0">
            <a:headEnd type="none" w="med" len="med"/>
            <a:tailEnd type="none" w="med" len="med"/>
          </a:ln>
          <a:effectLst>
            <a:outerShdw blurRad="63500" sx="102000" sy="102000" algn="ctr" rotWithShape="0">
              <a:prstClr val="black">
                <a:alpha val="40000"/>
              </a:prstClr>
            </a:outerShdw>
          </a:effectLst>
        </p:spPr>
        <p:style>
          <a:lnRef idx="2">
            <a:schemeClr val="accent3">
              <a:shade val="50000"/>
            </a:schemeClr>
          </a:lnRef>
          <a:fillRef idx="1">
            <a:schemeClr val="accent3"/>
          </a:fillRef>
          <a:effectRef idx="0">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1" name="Up-Down Arrow 10"/>
          <p:cNvSpPr/>
          <p:nvPr/>
        </p:nvSpPr>
        <p:spPr bwMode="auto">
          <a:xfrm flipV="1">
            <a:off x="7000352" y="751952"/>
            <a:ext cx="304800" cy="533400"/>
          </a:xfrm>
          <a:prstGeom prst="upDownArrow">
            <a:avLst/>
          </a:prstGeom>
          <a:gradFill flip="none" rotWithShape="1">
            <a:gsLst>
              <a:gs pos="0">
                <a:schemeClr val="accent4"/>
              </a:gs>
              <a:gs pos="50000">
                <a:schemeClr val="accent3">
                  <a:shade val="67500"/>
                  <a:satMod val="115000"/>
                </a:schemeClr>
              </a:gs>
              <a:gs pos="100000">
                <a:schemeClr val="accent3">
                  <a:shade val="100000"/>
                  <a:satMod val="115000"/>
                </a:schemeClr>
              </a:gs>
            </a:gsLst>
            <a:lin ang="5400000" scaled="1"/>
            <a:tileRect/>
          </a:gradFill>
          <a:ln w="0">
            <a:headEnd type="none" w="med" len="med"/>
            <a:tailEnd type="none" w="med" len="med"/>
          </a:ln>
          <a:effectLst>
            <a:outerShdw blurRad="63500" sx="102000" sy="102000" algn="ctr" rotWithShape="0">
              <a:prstClr val="black">
                <a:alpha val="40000"/>
              </a:prstClr>
            </a:outerShdw>
          </a:effectLst>
        </p:spPr>
        <p:style>
          <a:lnRef idx="2">
            <a:schemeClr val="accent3">
              <a:shade val="50000"/>
            </a:schemeClr>
          </a:lnRef>
          <a:fillRef idx="1">
            <a:schemeClr val="accent3"/>
          </a:fillRef>
          <a:effectRef idx="0">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2" name="Up-Down Arrow 11"/>
          <p:cNvSpPr/>
          <p:nvPr/>
        </p:nvSpPr>
        <p:spPr bwMode="auto">
          <a:xfrm flipV="1">
            <a:off x="7457552" y="751952"/>
            <a:ext cx="304800" cy="533400"/>
          </a:xfrm>
          <a:prstGeom prst="upDownArrow">
            <a:avLst/>
          </a:prstGeom>
          <a:gradFill flip="none" rotWithShape="1">
            <a:gsLst>
              <a:gs pos="0">
                <a:schemeClr val="accent4"/>
              </a:gs>
              <a:gs pos="50000">
                <a:schemeClr val="accent3">
                  <a:shade val="67500"/>
                  <a:satMod val="115000"/>
                </a:schemeClr>
              </a:gs>
              <a:gs pos="100000">
                <a:schemeClr val="accent3">
                  <a:shade val="100000"/>
                  <a:satMod val="115000"/>
                </a:schemeClr>
              </a:gs>
            </a:gsLst>
            <a:lin ang="5400000" scaled="1"/>
            <a:tileRect/>
          </a:gradFill>
          <a:ln w="0">
            <a:headEnd type="none" w="med" len="med"/>
            <a:tailEnd type="none" w="med" len="med"/>
          </a:ln>
          <a:effectLst>
            <a:outerShdw blurRad="63500" sx="102000" sy="102000" algn="ctr" rotWithShape="0">
              <a:prstClr val="black">
                <a:alpha val="40000"/>
              </a:prstClr>
            </a:outerShdw>
          </a:effectLst>
        </p:spPr>
        <p:style>
          <a:lnRef idx="2">
            <a:schemeClr val="accent3">
              <a:shade val="50000"/>
            </a:schemeClr>
          </a:lnRef>
          <a:fillRef idx="1">
            <a:schemeClr val="accent3"/>
          </a:fillRef>
          <a:effectRef idx="0">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3" name="Up-Down Arrow 12"/>
          <p:cNvSpPr/>
          <p:nvPr/>
        </p:nvSpPr>
        <p:spPr bwMode="auto">
          <a:xfrm flipV="1">
            <a:off x="7914752" y="751952"/>
            <a:ext cx="304800" cy="533400"/>
          </a:xfrm>
          <a:prstGeom prst="upDownArrow">
            <a:avLst/>
          </a:prstGeom>
          <a:gradFill flip="none" rotWithShape="1">
            <a:gsLst>
              <a:gs pos="0">
                <a:schemeClr val="accent4"/>
              </a:gs>
              <a:gs pos="50000">
                <a:schemeClr val="accent3">
                  <a:shade val="67500"/>
                  <a:satMod val="115000"/>
                </a:schemeClr>
              </a:gs>
              <a:gs pos="100000">
                <a:schemeClr val="accent3">
                  <a:shade val="100000"/>
                  <a:satMod val="115000"/>
                </a:schemeClr>
              </a:gs>
            </a:gsLst>
            <a:lin ang="5400000" scaled="1"/>
            <a:tileRect/>
          </a:gradFill>
          <a:ln w="0">
            <a:headEnd type="none" w="med" len="med"/>
            <a:tailEnd type="none" w="med" len="med"/>
          </a:ln>
          <a:effectLst>
            <a:outerShdw blurRad="63500" sx="102000" sy="102000" algn="ctr" rotWithShape="0">
              <a:prstClr val="black">
                <a:alpha val="40000"/>
              </a:prstClr>
            </a:outerShdw>
          </a:effectLst>
        </p:spPr>
        <p:style>
          <a:lnRef idx="2">
            <a:schemeClr val="accent3">
              <a:shade val="50000"/>
            </a:schemeClr>
          </a:lnRef>
          <a:fillRef idx="1">
            <a:schemeClr val="accent3"/>
          </a:fillRef>
          <a:effectRef idx="0">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smtClean="0"/>
              <a:t>Virtual Hard Disk (VHD)</a:t>
            </a:r>
            <a:endParaRPr lang="en-US" dirty="0"/>
          </a:p>
        </p:txBody>
      </p:sp>
      <p:sp>
        <p:nvSpPr>
          <p:cNvPr id="13315" name="Rectangle 3"/>
          <p:cNvSpPr>
            <a:spLocks noGrp="1" noChangeArrowheads="1"/>
          </p:cNvSpPr>
          <p:nvPr>
            <p:ph type="body" idx="1"/>
          </p:nvPr>
        </p:nvSpPr>
        <p:spPr>
          <a:xfrm>
            <a:off x="382588" y="1414464"/>
            <a:ext cx="8380412" cy="5366597"/>
          </a:xfrm>
        </p:spPr>
        <p:txBody>
          <a:bodyPr/>
          <a:lstStyle/>
          <a:p>
            <a:r>
              <a:rPr lang="en-US" dirty="0" smtClean="0"/>
              <a:t>VHD is the runtime container for Windows</a:t>
            </a:r>
          </a:p>
          <a:p>
            <a:pPr lvl="1"/>
            <a:r>
              <a:rPr lang="en-US" dirty="0" smtClean="0"/>
              <a:t>Used beyond VMs</a:t>
            </a:r>
          </a:p>
          <a:p>
            <a:pPr lvl="1"/>
            <a:r>
              <a:rPr lang="en-US" dirty="0" smtClean="0"/>
              <a:t>Software distribution format</a:t>
            </a:r>
          </a:p>
          <a:p>
            <a:pPr lvl="2"/>
            <a:r>
              <a:rPr lang="en-US" dirty="0" smtClean="0"/>
              <a:t>Combine OS, applications and state</a:t>
            </a:r>
          </a:p>
          <a:p>
            <a:pPr lvl="2"/>
            <a:r>
              <a:rPr lang="en-US" dirty="0" smtClean="0"/>
              <a:t>VHD </a:t>
            </a:r>
            <a:r>
              <a:rPr lang="en-US" dirty="0" err="1" smtClean="0"/>
              <a:t>TestDrive</a:t>
            </a:r>
            <a:r>
              <a:rPr lang="en-US" dirty="0" smtClean="0"/>
              <a:t> program is available to ISVs today</a:t>
            </a:r>
          </a:p>
          <a:p>
            <a:r>
              <a:rPr lang="en-US" dirty="0" smtClean="0"/>
              <a:t>Specification is licensed under the Open Specification Promise (OSP)</a:t>
            </a:r>
          </a:p>
          <a:p>
            <a:pPr lvl="1"/>
            <a:r>
              <a:rPr lang="en-US" dirty="0" smtClean="0"/>
              <a:t>Free for use, even in open source</a:t>
            </a:r>
          </a:p>
          <a:p>
            <a:r>
              <a:rPr lang="en-US" dirty="0" smtClean="0"/>
              <a:t>Provide feedback for future versions</a:t>
            </a:r>
          </a:p>
          <a:p>
            <a:pPr lvl="1"/>
            <a:r>
              <a:rPr lang="en-US" dirty="0" smtClean="0"/>
              <a:t>A common request is for meta data</a:t>
            </a:r>
            <a:endParaRPr lang="en-US" dirty="0"/>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bwMode="auto">
          <a:xfrm>
            <a:off x="5562600" y="0"/>
            <a:ext cx="3581400" cy="1905000"/>
          </a:xfrm>
          <a:prstGeom prst="rect">
            <a:avLst/>
          </a:prstGeom>
          <a:gradFill flip="none" rotWithShape="1">
            <a:gsLst>
              <a:gs pos="9000">
                <a:srgbClr val="FFFFFF">
                  <a:alpha val="0"/>
                </a:srgbClr>
              </a:gs>
              <a:gs pos="31000">
                <a:schemeClr val="bg2">
                  <a:alpha val="20000"/>
                </a:schemeClr>
              </a:gs>
              <a:gs pos="67000">
                <a:schemeClr val="bg2">
                  <a:alpha val="44000"/>
                </a:schemeClr>
              </a:gs>
              <a:gs pos="86000">
                <a:schemeClr val="tx1">
                  <a:alpha val="0"/>
                </a:schemeClr>
              </a:gs>
            </a:gsLst>
            <a:lin ang="16200000" scaled="1"/>
            <a:tileRect/>
          </a:gradFill>
          <a:ln w="15875" cap="sq" cmpd="sng" algn="ctr">
            <a:gradFill>
              <a:gsLst>
                <a:gs pos="0">
                  <a:schemeClr val="accent1">
                    <a:tint val="66000"/>
                    <a:satMod val="160000"/>
                    <a:alpha val="0"/>
                  </a:schemeClr>
                </a:gs>
                <a:gs pos="50000">
                  <a:schemeClr val="accent1">
                    <a:tint val="44500"/>
                    <a:satMod val="160000"/>
                  </a:schemeClr>
                </a:gs>
                <a:gs pos="74000">
                  <a:schemeClr val="accent1">
                    <a:tint val="23500"/>
                    <a:satMod val="160000"/>
                    <a:alpha val="0"/>
                  </a:schemeClr>
                </a:gs>
              </a:gsLst>
              <a:lin ang="5400000" scaled="0"/>
            </a:gradFill>
            <a:prstDash val="solid"/>
            <a:headEnd type="none" w="med" len="med"/>
            <a:tailEnd type="none" w="med" len="med"/>
          </a:ln>
          <a:effectLst>
            <a:outerShdw blurRad="50800" dist="38100" dir="10800000" algn="r" rotWithShape="0">
              <a:prstClr val="black">
                <a:alpha val="40000"/>
              </a:prstClr>
            </a:outerShdw>
          </a:effectLst>
          <a:sp3d>
            <a:bevelT w="82550"/>
          </a:sp3d>
        </p:spPr>
        <p:txBody>
          <a:bodyPr vert="horz" wrap="square" lIns="109728" tIns="54864" rIns="109728" bIns="54864" numCol="1" rtlCol="0" anchor="ctr" anchorCtr="0" compatLnSpc="1">
            <a:prstTxWarp prst="textNoShape">
              <a:avLst/>
            </a:prstTxWarp>
          </a:bodyPr>
          <a:lstStyle/>
          <a:p>
            <a:pPr algn="ctr" defTabSz="1096963"/>
            <a:endParaRPr lang="en-US" sz="3200" kern="0" dirty="0" smtClean="0">
              <a:solidFill>
                <a:srgbClr val="FFFFFF"/>
              </a:solidFill>
              <a:latin typeface="Segoe" pitchFamily="34" charset="0"/>
            </a:endParaRPr>
          </a:p>
        </p:txBody>
      </p:sp>
      <p:sp>
        <p:nvSpPr>
          <p:cNvPr id="4" name="Can 3"/>
          <p:cNvSpPr/>
          <p:nvPr/>
        </p:nvSpPr>
        <p:spPr bwMode="auto">
          <a:xfrm>
            <a:off x="6477000" y="228600"/>
            <a:ext cx="2286000" cy="1676400"/>
          </a:xfrm>
          <a:prstGeom prst="can">
            <a:avLst/>
          </a:prstGeom>
          <a:ln>
            <a:headEnd type="none" w="med" len="med"/>
            <a:tailEnd type="none" w="med" len="med"/>
          </a:ln>
          <a:effectLst>
            <a:glow rad="70000">
              <a:schemeClr val="accent2">
                <a:tint val="30000"/>
                <a:shade val="95000"/>
                <a:satMod val="300000"/>
                <a:alpha val="50000"/>
              </a:schemeClr>
            </a:glow>
            <a:outerShdw blurRad="647700" sx="102000" sy="102000" algn="ctr" rotWithShape="0">
              <a:prstClr val="black"/>
            </a:outerShdw>
            <a:reflection blurRad="6350" stA="52000" endA="300" endPos="35000" dir="5400000" sy="-100000" algn="bl" rotWithShape="0"/>
          </a:effectLst>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 name="Rectangle 4"/>
          <p:cNvSpPr/>
          <p:nvPr/>
        </p:nvSpPr>
        <p:spPr bwMode="auto">
          <a:xfrm>
            <a:off x="6705600" y="762000"/>
            <a:ext cx="762000" cy="457200"/>
          </a:xfrm>
          <a:prstGeom prst="rect">
            <a:avLst/>
          </a:prstGeom>
          <a:ln>
            <a:headEnd type="none" w="med" len="med"/>
            <a:tailEnd type="none" w="med" len="med"/>
          </a:ln>
          <a:effectLst>
            <a:glow rad="70000">
              <a:schemeClr val="accent4">
                <a:tint val="30000"/>
                <a:shade val="95000"/>
                <a:satMod val="300000"/>
                <a:alpha val="50000"/>
              </a:schemeClr>
            </a:glow>
            <a:outerShdw blurRad="63500" sx="102000" sy="102000" algn="ctr" rotWithShape="0">
              <a:prstClr val="black">
                <a:alpha val="40000"/>
              </a:prstClr>
            </a:outerShdw>
          </a:effectLst>
        </p:spPr>
        <p:style>
          <a:lnRef idx="1">
            <a:schemeClr val="accent4"/>
          </a:lnRef>
          <a:fillRef idx="3">
            <a:schemeClr val="accent4"/>
          </a:fillRef>
          <a:effectRef idx="2">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solidFill>
                  <a:schemeClr val="bg2"/>
                </a:solidFill>
                <a:effectLst>
                  <a:outerShdw blurRad="38100" dist="38100" dir="2700000" algn="tl">
                    <a:srgbClr val="000000">
                      <a:alpha val="43137"/>
                    </a:srgbClr>
                  </a:outerShdw>
                </a:effectLst>
                <a:latin typeface="Segoe" pitchFamily="34" charset="0"/>
              </a:rPr>
              <a:t>OS</a:t>
            </a:r>
          </a:p>
        </p:txBody>
      </p:sp>
      <p:sp>
        <p:nvSpPr>
          <p:cNvPr id="6" name="Rectangle 5"/>
          <p:cNvSpPr/>
          <p:nvPr/>
        </p:nvSpPr>
        <p:spPr bwMode="auto">
          <a:xfrm>
            <a:off x="7772400" y="762000"/>
            <a:ext cx="838200" cy="457200"/>
          </a:xfrm>
          <a:prstGeom prst="rect">
            <a:avLst/>
          </a:prstGeom>
          <a:ln>
            <a:headEnd type="none" w="med" len="med"/>
            <a:tailEnd type="none" w="med" len="med"/>
          </a:ln>
          <a:effectLst>
            <a:glow rad="70000">
              <a:schemeClr val="accent5">
                <a:tint val="30000"/>
                <a:shade val="95000"/>
                <a:satMod val="300000"/>
                <a:alpha val="50000"/>
              </a:schemeClr>
            </a:glow>
            <a:outerShdw blurRad="63500" sx="102000" sy="102000" algn="ctr" rotWithShape="0">
              <a:prstClr val="black">
                <a:alpha val="40000"/>
              </a:prstClr>
            </a:outerShdw>
          </a:effectLst>
        </p:spPr>
        <p:style>
          <a:lnRef idx="1">
            <a:schemeClr val="accent5"/>
          </a:lnRef>
          <a:fillRef idx="3">
            <a:schemeClr val="accent5"/>
          </a:fillRef>
          <a:effectRef idx="2">
            <a:schemeClr val="accent5"/>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lang="en-US" sz="2000" dirty="0" smtClean="0">
                <a:solidFill>
                  <a:schemeClr val="bg2"/>
                </a:solidFill>
                <a:effectLst>
                  <a:outerShdw blurRad="38100" dist="38100" dir="2700000" algn="tl">
                    <a:srgbClr val="000000">
                      <a:alpha val="43137"/>
                    </a:srgbClr>
                  </a:outerShdw>
                </a:effectLst>
                <a:latin typeface="Segoe" pitchFamily="34" charset="0"/>
              </a:rPr>
              <a:t>Apps</a:t>
            </a:r>
            <a:endParaRPr kumimoji="0" lang="en-US" sz="2000" b="0" i="0" u="none" strike="noStrike" cap="none" normalizeH="0" baseline="0" dirty="0" smtClean="0">
              <a:solidFill>
                <a:schemeClr val="bg2"/>
              </a:solidFill>
              <a:effectLst>
                <a:outerShdw blurRad="38100" dist="38100" dir="2700000" algn="tl">
                  <a:srgbClr val="000000">
                    <a:alpha val="43137"/>
                  </a:srgbClr>
                </a:outerShdw>
              </a:effectLst>
              <a:latin typeface="Segoe" pitchFamily="34" charset="0"/>
            </a:endParaRPr>
          </a:p>
        </p:txBody>
      </p:sp>
      <p:sp>
        <p:nvSpPr>
          <p:cNvPr id="7" name="Rectangle 6"/>
          <p:cNvSpPr/>
          <p:nvPr/>
        </p:nvSpPr>
        <p:spPr bwMode="auto">
          <a:xfrm>
            <a:off x="7239000" y="1371600"/>
            <a:ext cx="762000" cy="457200"/>
          </a:xfrm>
          <a:prstGeom prst="rect">
            <a:avLst/>
          </a:prstGeom>
          <a:ln>
            <a:headEnd type="none" w="med" len="med"/>
            <a:tailEnd type="none" w="med" len="med"/>
          </a:ln>
          <a:effectLst>
            <a:glow rad="70000">
              <a:schemeClr val="accent3">
                <a:tint val="30000"/>
                <a:shade val="95000"/>
                <a:satMod val="300000"/>
                <a:alpha val="50000"/>
              </a:schemeClr>
            </a:glow>
            <a:outerShdw blurRad="63500" sx="102000" sy="102000" algn="ctr" rotWithShape="0">
              <a:prstClr val="black">
                <a:alpha val="40000"/>
              </a:prstClr>
            </a:outerShdw>
          </a:effectLst>
        </p:spPr>
        <p:style>
          <a:lnRef idx="1">
            <a:schemeClr val="accent3"/>
          </a:lnRef>
          <a:fillRef idx="3">
            <a:schemeClr val="accent3"/>
          </a:fillRef>
          <a:effectRef idx="2">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Data</a:t>
            </a:r>
          </a:p>
        </p:txBody>
      </p:sp>
      <p:sp>
        <p:nvSpPr>
          <p:cNvPr id="14338" name="Rectangle 2"/>
          <p:cNvSpPr>
            <a:spLocks noGrp="1" noChangeArrowheads="1"/>
          </p:cNvSpPr>
          <p:nvPr>
            <p:ph type="title"/>
          </p:nvPr>
        </p:nvSpPr>
        <p:spPr/>
        <p:txBody>
          <a:bodyPr/>
          <a:lstStyle/>
          <a:p>
            <a:r>
              <a:rPr lang="en-US" smtClean="0"/>
              <a:t>Containerization</a:t>
            </a:r>
            <a:endParaRPr lang="en-US" dirty="0"/>
          </a:p>
        </p:txBody>
      </p:sp>
      <p:sp>
        <p:nvSpPr>
          <p:cNvPr id="14339" name="Rectangle 3"/>
          <p:cNvSpPr>
            <a:spLocks noGrp="1" noChangeArrowheads="1"/>
          </p:cNvSpPr>
          <p:nvPr>
            <p:ph type="body" idx="1"/>
          </p:nvPr>
        </p:nvSpPr>
        <p:spPr>
          <a:xfrm>
            <a:off x="381000" y="1905000"/>
            <a:ext cx="8380412" cy="4461734"/>
          </a:xfrm>
        </p:spPr>
        <p:txBody>
          <a:bodyPr/>
          <a:lstStyle/>
          <a:p>
            <a:r>
              <a:rPr lang="en-US" dirty="0" smtClean="0"/>
              <a:t>Container = VHD + configuration</a:t>
            </a:r>
          </a:p>
          <a:p>
            <a:r>
              <a:rPr lang="en-US" dirty="0" smtClean="0"/>
              <a:t>Moving containers provides value</a:t>
            </a:r>
          </a:p>
          <a:p>
            <a:pPr lvl="1"/>
            <a:r>
              <a:rPr lang="en-US" dirty="0" smtClean="0"/>
              <a:t>Offline migration</a:t>
            </a:r>
          </a:p>
          <a:p>
            <a:pPr lvl="1"/>
            <a:r>
              <a:rPr lang="en-US" dirty="0" smtClean="0"/>
              <a:t>Live migration</a:t>
            </a:r>
          </a:p>
          <a:p>
            <a:pPr lvl="1"/>
            <a:r>
              <a:rPr lang="en-US" dirty="0" smtClean="0"/>
              <a:t>Business continuity</a:t>
            </a:r>
          </a:p>
          <a:p>
            <a:pPr lvl="1"/>
            <a:r>
              <a:rPr lang="en-US" dirty="0" smtClean="0"/>
              <a:t>High Availability</a:t>
            </a:r>
          </a:p>
          <a:p>
            <a:r>
              <a:rPr lang="en-US" dirty="0" smtClean="0"/>
              <a:t>Replicating and deploying containers</a:t>
            </a:r>
          </a:p>
          <a:p>
            <a:pPr lvl="1"/>
            <a:r>
              <a:rPr lang="en-US" dirty="0" smtClean="0"/>
              <a:t>Remote Differential Compression (RDC)</a:t>
            </a:r>
            <a:endParaRPr lang="en-US" dirty="0"/>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bwMode="auto">
          <a:xfrm>
            <a:off x="6953459" y="0"/>
            <a:ext cx="2190541" cy="1905000"/>
          </a:xfrm>
          <a:prstGeom prst="rect">
            <a:avLst/>
          </a:prstGeom>
          <a:gradFill flip="none" rotWithShape="1">
            <a:gsLst>
              <a:gs pos="9000">
                <a:srgbClr val="FFFFFF">
                  <a:alpha val="0"/>
                </a:srgbClr>
              </a:gs>
              <a:gs pos="31000">
                <a:schemeClr val="bg2">
                  <a:alpha val="20000"/>
                </a:schemeClr>
              </a:gs>
              <a:gs pos="67000">
                <a:schemeClr val="bg2">
                  <a:alpha val="44000"/>
                </a:schemeClr>
              </a:gs>
              <a:gs pos="86000">
                <a:schemeClr val="tx1">
                  <a:alpha val="0"/>
                </a:schemeClr>
              </a:gs>
            </a:gsLst>
            <a:lin ang="16200000" scaled="1"/>
            <a:tileRect/>
          </a:gradFill>
          <a:ln w="15875" cap="sq" cmpd="sng" algn="ctr">
            <a:gradFill>
              <a:gsLst>
                <a:gs pos="0">
                  <a:schemeClr val="accent1">
                    <a:tint val="66000"/>
                    <a:satMod val="160000"/>
                    <a:alpha val="0"/>
                  </a:schemeClr>
                </a:gs>
                <a:gs pos="50000">
                  <a:schemeClr val="accent1">
                    <a:tint val="44500"/>
                    <a:satMod val="160000"/>
                  </a:schemeClr>
                </a:gs>
                <a:gs pos="74000">
                  <a:schemeClr val="accent1">
                    <a:tint val="23500"/>
                    <a:satMod val="160000"/>
                    <a:alpha val="0"/>
                  </a:schemeClr>
                </a:gs>
              </a:gsLst>
              <a:lin ang="5400000" scaled="0"/>
            </a:gradFill>
            <a:prstDash val="solid"/>
            <a:headEnd type="none" w="med" len="med"/>
            <a:tailEnd type="none" w="med" len="med"/>
          </a:ln>
          <a:effectLst>
            <a:outerShdw blurRad="50800" dist="38100" dir="10800000" algn="r" rotWithShape="0">
              <a:prstClr val="black">
                <a:alpha val="40000"/>
              </a:prstClr>
            </a:outerShdw>
          </a:effectLst>
          <a:sp3d>
            <a:bevelT w="82550"/>
          </a:sp3d>
        </p:spPr>
        <p:txBody>
          <a:bodyPr vert="horz" wrap="square" lIns="109728" tIns="54864" rIns="109728" bIns="54864" numCol="1" rtlCol="0" anchor="ctr" anchorCtr="0" compatLnSpc="1">
            <a:prstTxWarp prst="textNoShape">
              <a:avLst/>
            </a:prstTxWarp>
          </a:bodyPr>
          <a:lstStyle/>
          <a:p>
            <a:pPr algn="ctr" defTabSz="1096963"/>
            <a:endParaRPr lang="en-US" sz="3200" kern="0" dirty="0" smtClean="0">
              <a:solidFill>
                <a:srgbClr val="FFFFFF"/>
              </a:solidFill>
              <a:latin typeface="Segoe" pitchFamily="34" charset="0"/>
            </a:endParaRPr>
          </a:p>
        </p:txBody>
      </p:sp>
      <p:sp>
        <p:nvSpPr>
          <p:cNvPr id="4" name="Rectangle 3"/>
          <p:cNvSpPr/>
          <p:nvPr/>
        </p:nvSpPr>
        <p:spPr bwMode="auto">
          <a:xfrm>
            <a:off x="7052272" y="214368"/>
            <a:ext cx="1828800" cy="1447800"/>
          </a:xfrm>
          <a:prstGeom prst="rect">
            <a:avLst/>
          </a:prstGeom>
          <a:ln>
            <a:headEnd type="none" w="med" len="med"/>
            <a:tailEnd type="none" w="med" len="med"/>
          </a:ln>
          <a:effectLst>
            <a:glow rad="70000">
              <a:schemeClr val="accent2">
                <a:tint val="30000"/>
                <a:shade val="95000"/>
                <a:satMod val="300000"/>
                <a:alpha val="50000"/>
              </a:schemeClr>
            </a:glow>
            <a:outerShdw blurRad="635000" sx="102000" sy="102000" algn="ctr" rotWithShape="0">
              <a:prstClr val="black"/>
            </a:outerShdw>
          </a:effectLst>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b"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bg2"/>
              </a:solidFill>
              <a:effectLst>
                <a:outerShdw blurRad="38100" dist="38100" dir="2700000" algn="tl">
                  <a:srgbClr val="000000">
                    <a:alpha val="43137"/>
                  </a:srgbClr>
                </a:outerShdw>
              </a:effectLst>
              <a:latin typeface="Segoe" pitchFamily="34" charset="0"/>
            </a:endParaRPr>
          </a:p>
          <a:p>
            <a:pPr marL="0" marR="0" indent="0" algn="ctr" defTabSz="1096963" rtl="0" eaLnBrk="1" fontAlgn="base" latinLnBrk="0" hangingPunct="1">
              <a:lnSpc>
                <a:spcPct val="100000"/>
              </a:lnSpc>
              <a:spcBef>
                <a:spcPct val="0"/>
              </a:spcBef>
              <a:spcAft>
                <a:spcPct val="0"/>
              </a:spcAft>
              <a:buClrTx/>
              <a:buSzTx/>
              <a:buFontTx/>
              <a:buNone/>
              <a:tabLst/>
            </a:pPr>
            <a:endParaRPr lang="en-US" sz="2900" dirty="0" smtClean="0">
              <a:solidFill>
                <a:schemeClr val="bg2"/>
              </a:solidFill>
              <a:effectLst>
                <a:outerShdw blurRad="38100" dist="38100" dir="2700000" algn="tl">
                  <a:srgbClr val="000000">
                    <a:alpha val="43137"/>
                  </a:srgbClr>
                </a:outerShdw>
              </a:effectLst>
              <a:latin typeface="Segoe" pitchFamily="34" charset="0"/>
            </a:endParaRPr>
          </a:p>
          <a:p>
            <a:pPr marL="0" marR="0" indent="0" algn="ctr" defTabSz="10969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solidFill>
                  <a:schemeClr val="bg2"/>
                </a:solidFill>
                <a:effectLst>
                  <a:outerShdw blurRad="38100" dist="38100" dir="2700000" algn="tl">
                    <a:srgbClr val="000000">
                      <a:alpha val="43137"/>
                    </a:srgbClr>
                  </a:outerShdw>
                </a:effectLst>
                <a:latin typeface="Segoe" pitchFamily="34" charset="0"/>
              </a:rPr>
              <a:t>OS</a:t>
            </a:r>
          </a:p>
        </p:txBody>
      </p:sp>
      <p:sp>
        <p:nvSpPr>
          <p:cNvPr id="7" name="Rectangle 6"/>
          <p:cNvSpPr/>
          <p:nvPr/>
        </p:nvSpPr>
        <p:spPr bwMode="auto">
          <a:xfrm>
            <a:off x="7128472" y="366768"/>
            <a:ext cx="685800" cy="685800"/>
          </a:xfrm>
          <a:prstGeom prst="rect">
            <a:avLst/>
          </a:prstGeom>
          <a:ln>
            <a:headEnd type="none" w="med" len="med"/>
            <a:tailEnd type="none" w="med" len="med"/>
          </a:ln>
          <a:effectLst>
            <a:glow rad="70000">
              <a:schemeClr val="accent3">
                <a:tint val="30000"/>
                <a:shade val="95000"/>
                <a:satMod val="300000"/>
                <a:alpha val="50000"/>
              </a:schemeClr>
            </a:glow>
            <a:outerShdw blurRad="63500" sx="102000" sy="102000" algn="ctr" rotWithShape="0">
              <a:prstClr val="black">
                <a:alpha val="40000"/>
              </a:prstClr>
            </a:outerShdw>
          </a:effectLst>
        </p:spPr>
        <p:style>
          <a:lnRef idx="1">
            <a:schemeClr val="accent3"/>
          </a:lnRef>
          <a:fillRef idx="3">
            <a:schemeClr val="accent3"/>
          </a:fillRef>
          <a:effectRef idx="2">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App</a:t>
            </a:r>
          </a:p>
          <a:p>
            <a:pPr marL="0" marR="0" indent="0" algn="ctr" defTabSz="1096963" rtl="0" eaLnBrk="1" fontAlgn="base" latinLnBrk="0" hangingPunct="1">
              <a:lnSpc>
                <a:spcPct val="100000"/>
              </a:lnSpc>
              <a:spcBef>
                <a:spcPct val="0"/>
              </a:spcBef>
              <a:spcAft>
                <a:spcPct val="0"/>
              </a:spcAft>
              <a:buClrTx/>
              <a:buSzTx/>
              <a:buFontTx/>
              <a:buNone/>
              <a:tabLst/>
            </a:pPr>
            <a:r>
              <a:rPr lang="en-US" sz="2000" dirty="0" smtClean="0">
                <a:solidFill>
                  <a:schemeClr val="tx1"/>
                </a:solidFill>
                <a:effectLst>
                  <a:outerShdw blurRad="38100" dist="38100" dir="2700000" algn="tl">
                    <a:srgbClr val="000000">
                      <a:alpha val="43137"/>
                    </a:srgbClr>
                  </a:outerShdw>
                </a:effectLst>
                <a:latin typeface="Segoe" pitchFamily="34" charset="0"/>
              </a:rPr>
              <a:t>1</a:t>
            </a:r>
            <a:endParaRPr kumimoji="0" lang="en-US" sz="20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8" name="Rectangle 7"/>
          <p:cNvSpPr/>
          <p:nvPr/>
        </p:nvSpPr>
        <p:spPr bwMode="auto">
          <a:xfrm>
            <a:off x="8119072" y="366768"/>
            <a:ext cx="685800" cy="685800"/>
          </a:xfrm>
          <a:prstGeom prst="rect">
            <a:avLst/>
          </a:prstGeom>
          <a:ln>
            <a:headEnd type="none" w="med" len="med"/>
            <a:tailEnd type="none" w="med" len="med"/>
          </a:ln>
          <a:effectLst>
            <a:glow rad="70000">
              <a:schemeClr val="accent4">
                <a:tint val="30000"/>
                <a:shade val="95000"/>
                <a:satMod val="300000"/>
                <a:alpha val="50000"/>
              </a:schemeClr>
            </a:glow>
            <a:outerShdw blurRad="63500" sx="102000" sy="102000" algn="ctr" rotWithShape="0">
              <a:prstClr val="black">
                <a:alpha val="40000"/>
              </a:prstClr>
            </a:outerShdw>
          </a:effectLst>
        </p:spPr>
        <p:style>
          <a:lnRef idx="1">
            <a:schemeClr val="accent4"/>
          </a:lnRef>
          <a:fillRef idx="3">
            <a:schemeClr val="accent4"/>
          </a:fillRef>
          <a:effectRef idx="2">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solidFill>
                  <a:schemeClr val="bg2"/>
                </a:solidFill>
                <a:effectLst>
                  <a:outerShdw blurRad="38100" dist="38100" dir="2700000" algn="tl">
                    <a:srgbClr val="000000">
                      <a:alpha val="43137"/>
                    </a:srgbClr>
                  </a:outerShdw>
                </a:effectLst>
                <a:latin typeface="Segoe" pitchFamily="34" charset="0"/>
              </a:rPr>
              <a:t>App</a:t>
            </a:r>
          </a:p>
          <a:p>
            <a:pPr marL="0" marR="0" indent="0" algn="ctr" defTabSz="1096963" rtl="0" eaLnBrk="1" fontAlgn="base" latinLnBrk="0" hangingPunct="1">
              <a:lnSpc>
                <a:spcPct val="100000"/>
              </a:lnSpc>
              <a:spcBef>
                <a:spcPct val="0"/>
              </a:spcBef>
              <a:spcAft>
                <a:spcPct val="0"/>
              </a:spcAft>
              <a:buClrTx/>
              <a:buSzTx/>
              <a:buFontTx/>
              <a:buNone/>
              <a:tabLst/>
            </a:pPr>
            <a:r>
              <a:rPr lang="en-US" sz="2000" dirty="0" smtClean="0">
                <a:solidFill>
                  <a:schemeClr val="bg2"/>
                </a:solidFill>
                <a:effectLst>
                  <a:outerShdw blurRad="38100" dist="38100" dir="2700000" algn="tl">
                    <a:srgbClr val="000000">
                      <a:alpha val="43137"/>
                    </a:srgbClr>
                  </a:outerShdw>
                </a:effectLst>
                <a:latin typeface="Segoe" pitchFamily="34" charset="0"/>
              </a:rPr>
              <a:t>2</a:t>
            </a:r>
            <a:endParaRPr kumimoji="0" lang="en-US" sz="2000" b="0" i="0" u="none" strike="noStrike" cap="none" normalizeH="0" baseline="0" dirty="0" smtClean="0">
              <a:solidFill>
                <a:schemeClr val="bg2"/>
              </a:solidFill>
              <a:effectLst>
                <a:outerShdw blurRad="38100" dist="38100" dir="2700000" algn="tl">
                  <a:srgbClr val="000000">
                    <a:alpha val="43137"/>
                  </a:srgbClr>
                </a:outerShdw>
              </a:effectLst>
              <a:latin typeface="Segoe" pitchFamily="34" charset="0"/>
            </a:endParaRPr>
          </a:p>
        </p:txBody>
      </p:sp>
      <p:cxnSp>
        <p:nvCxnSpPr>
          <p:cNvPr id="10" name="Straight Connector 9"/>
          <p:cNvCxnSpPr/>
          <p:nvPr/>
        </p:nvCxnSpPr>
        <p:spPr bwMode="auto">
          <a:xfrm rot="5400000">
            <a:off x="7509869" y="747371"/>
            <a:ext cx="914400" cy="794"/>
          </a:xfrm>
          <a:prstGeom prst="line">
            <a:avLst/>
          </a:prstGeom>
          <a:ln>
            <a:headEnd type="none" w="med" len="med"/>
            <a:tailEnd type="none" w="med" len="med"/>
          </a:ln>
          <a:effectLst>
            <a:glow rad="63500">
              <a:schemeClr val="accent4">
                <a:satMod val="175000"/>
                <a:alpha val="40000"/>
              </a:schemeClr>
            </a:glow>
          </a:effectLst>
        </p:spPr>
        <p:style>
          <a:lnRef idx="3">
            <a:schemeClr val="dk1"/>
          </a:lnRef>
          <a:fillRef idx="0">
            <a:schemeClr val="dk1"/>
          </a:fillRef>
          <a:effectRef idx="2">
            <a:schemeClr val="dk1"/>
          </a:effectRef>
          <a:fontRef idx="minor">
            <a:schemeClr val="tx1"/>
          </a:fontRef>
        </p:style>
      </p:cxnSp>
      <p:cxnSp>
        <p:nvCxnSpPr>
          <p:cNvPr id="12" name="Straight Connector 11"/>
          <p:cNvCxnSpPr/>
          <p:nvPr/>
        </p:nvCxnSpPr>
        <p:spPr bwMode="auto">
          <a:xfrm>
            <a:off x="7128472" y="1203380"/>
            <a:ext cx="1676400" cy="1588"/>
          </a:xfrm>
          <a:prstGeom prst="line">
            <a:avLst/>
          </a:prstGeom>
          <a:ln>
            <a:headEnd type="none" w="med" len="med"/>
            <a:tailEnd type="none" w="med" len="med"/>
          </a:ln>
          <a:effectLst>
            <a:glow rad="63500">
              <a:schemeClr val="accent4">
                <a:satMod val="175000"/>
                <a:alpha val="40000"/>
              </a:schemeClr>
            </a:glow>
          </a:effectLst>
        </p:spPr>
        <p:style>
          <a:lnRef idx="3">
            <a:schemeClr val="dk1"/>
          </a:lnRef>
          <a:fillRef idx="0">
            <a:schemeClr val="dk1"/>
          </a:fillRef>
          <a:effectRef idx="2">
            <a:schemeClr val="dk1"/>
          </a:effectRef>
          <a:fontRef idx="minor">
            <a:schemeClr val="tx1"/>
          </a:fontRef>
        </p:style>
      </p:cxnSp>
      <p:sp>
        <p:nvSpPr>
          <p:cNvPr id="15362" name="Rectangle 2"/>
          <p:cNvSpPr>
            <a:spLocks noGrp="1" noChangeArrowheads="1"/>
          </p:cNvSpPr>
          <p:nvPr>
            <p:ph type="title"/>
          </p:nvPr>
        </p:nvSpPr>
        <p:spPr/>
        <p:txBody>
          <a:bodyPr/>
          <a:lstStyle/>
          <a:p>
            <a:r>
              <a:rPr lang="en-US" smtClean="0"/>
              <a:t>Application Virtualization</a:t>
            </a:r>
            <a:endParaRPr lang="en-US" dirty="0"/>
          </a:p>
        </p:txBody>
      </p:sp>
      <p:sp>
        <p:nvSpPr>
          <p:cNvPr id="15363" name="Rectangle 3"/>
          <p:cNvSpPr>
            <a:spLocks noGrp="1" noChangeArrowheads="1"/>
          </p:cNvSpPr>
          <p:nvPr>
            <p:ph type="body" idx="1"/>
          </p:nvPr>
        </p:nvSpPr>
        <p:spPr>
          <a:xfrm>
            <a:off x="382588" y="1414464"/>
            <a:ext cx="8380412" cy="4728987"/>
          </a:xfrm>
        </p:spPr>
        <p:txBody>
          <a:bodyPr/>
          <a:lstStyle/>
          <a:p>
            <a:r>
              <a:rPr lang="en-US" dirty="0" smtClean="0"/>
              <a:t>Microsoft </a:t>
            </a:r>
            <a:r>
              <a:rPr lang="en-US" dirty="0" err="1" smtClean="0"/>
              <a:t>SoftGrid</a:t>
            </a:r>
            <a:endParaRPr lang="en-US" dirty="0" smtClean="0"/>
          </a:p>
          <a:p>
            <a:r>
              <a:rPr lang="en-US" dirty="0" smtClean="0"/>
              <a:t>Application virtualization complements machine virtualization</a:t>
            </a:r>
          </a:p>
          <a:p>
            <a:r>
              <a:rPr lang="en-US" dirty="0" smtClean="0"/>
              <a:t>State management allows for easier deployment and servicing</a:t>
            </a:r>
          </a:p>
          <a:p>
            <a:r>
              <a:rPr lang="en-US" dirty="0" smtClean="0"/>
              <a:t>Lightweight isolation benefits compatibility and lowers validation costs</a:t>
            </a:r>
          </a:p>
          <a:p>
            <a:r>
              <a:rPr lang="en-US" dirty="0" smtClean="0"/>
              <a:t>Combining VMs and application virtualization can enable new scenarios</a:t>
            </a:r>
            <a:endParaRPr lang="en-US" dirty="0"/>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Emerging Scenarios</a:t>
            </a:r>
            <a:br>
              <a:rPr lang="en-US" smtClean="0"/>
            </a:br>
            <a:endParaRPr lang="en-US" dirty="0"/>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bwMode="auto">
          <a:xfrm>
            <a:off x="4419600" y="838200"/>
            <a:ext cx="4724400" cy="2590800"/>
          </a:xfrm>
          <a:prstGeom prst="rect">
            <a:avLst/>
          </a:prstGeom>
          <a:gradFill flip="none" rotWithShape="1">
            <a:gsLst>
              <a:gs pos="9000">
                <a:srgbClr val="FFFFFF">
                  <a:alpha val="0"/>
                </a:srgbClr>
              </a:gs>
              <a:gs pos="31000">
                <a:schemeClr val="bg2">
                  <a:alpha val="20000"/>
                </a:schemeClr>
              </a:gs>
              <a:gs pos="67000">
                <a:schemeClr val="bg2">
                  <a:alpha val="44000"/>
                </a:schemeClr>
              </a:gs>
              <a:gs pos="86000">
                <a:schemeClr val="tx1">
                  <a:alpha val="0"/>
                </a:schemeClr>
              </a:gs>
            </a:gsLst>
            <a:lin ang="16200000" scaled="1"/>
            <a:tileRect/>
          </a:gradFill>
          <a:ln w="15875" cap="sq" cmpd="sng" algn="ctr">
            <a:gradFill>
              <a:gsLst>
                <a:gs pos="0">
                  <a:schemeClr val="accent1">
                    <a:tint val="66000"/>
                    <a:satMod val="160000"/>
                    <a:alpha val="0"/>
                  </a:schemeClr>
                </a:gs>
                <a:gs pos="50000">
                  <a:schemeClr val="accent1">
                    <a:tint val="44500"/>
                    <a:satMod val="160000"/>
                  </a:schemeClr>
                </a:gs>
                <a:gs pos="74000">
                  <a:schemeClr val="accent1">
                    <a:tint val="23500"/>
                    <a:satMod val="160000"/>
                    <a:alpha val="0"/>
                  </a:schemeClr>
                </a:gs>
              </a:gsLst>
              <a:lin ang="5400000" scaled="0"/>
            </a:gradFill>
            <a:prstDash val="solid"/>
            <a:headEnd type="none" w="med" len="med"/>
            <a:tailEnd type="none" w="med" len="med"/>
          </a:ln>
          <a:effectLst>
            <a:outerShdw blurRad="50800" dist="38100" dir="10800000" algn="r" rotWithShape="0">
              <a:prstClr val="black">
                <a:alpha val="40000"/>
              </a:prstClr>
            </a:outerShdw>
          </a:effectLst>
          <a:sp3d>
            <a:bevelT w="82550"/>
          </a:sp3d>
        </p:spPr>
        <p:txBody>
          <a:bodyPr vert="horz" wrap="square" lIns="109728" tIns="54864" rIns="109728" bIns="54864" numCol="1" rtlCol="0" anchor="ctr" anchorCtr="0" compatLnSpc="1">
            <a:prstTxWarp prst="textNoShape">
              <a:avLst/>
            </a:prstTxWarp>
          </a:bodyPr>
          <a:lstStyle/>
          <a:p>
            <a:pPr algn="ctr" defTabSz="1096963"/>
            <a:endParaRPr lang="en-US" sz="3200" kern="0" dirty="0" smtClean="0">
              <a:solidFill>
                <a:srgbClr val="FFFFFF"/>
              </a:solidFill>
              <a:latin typeface="Segoe" pitchFamily="34" charset="0"/>
            </a:endParaRPr>
          </a:p>
        </p:txBody>
      </p:sp>
      <p:pic>
        <p:nvPicPr>
          <p:cNvPr id="6" name="Picture 9" descr="\\.PSF\Parallels Share\MDOP 'Deep Dive' Presentation 2007-03\Icon-Free-Seating.png"/>
          <p:cNvPicPr>
            <a:picLocks noChangeAspect="1" noChangeArrowheads="1"/>
          </p:cNvPicPr>
          <p:nvPr/>
        </p:nvPicPr>
        <p:blipFill>
          <a:blip r:embed="rId3"/>
          <a:srcRect/>
          <a:stretch>
            <a:fillRect/>
          </a:stretch>
        </p:blipFill>
        <p:spPr bwMode="auto">
          <a:xfrm>
            <a:off x="5680672" y="1971152"/>
            <a:ext cx="1295400" cy="1381125"/>
          </a:xfrm>
          <a:prstGeom prst="rect">
            <a:avLst/>
          </a:prstGeom>
          <a:noFill/>
          <a:effectLst>
            <a:outerShdw blurRad="63500" sx="102000" sy="102000" algn="ctr" rotWithShape="0">
              <a:prstClr val="black">
                <a:alpha val="40000"/>
              </a:prstClr>
            </a:outerShdw>
          </a:effectLst>
        </p:spPr>
      </p:pic>
      <p:pic>
        <p:nvPicPr>
          <p:cNvPr id="4" name="Picture 9" descr="\\.PSF\Parallels Share\MDOP 'Deep Dive' Presentation 2007-03\Icon-Free-Seating.png"/>
          <p:cNvPicPr>
            <a:picLocks noChangeAspect="1" noChangeArrowheads="1"/>
          </p:cNvPicPr>
          <p:nvPr/>
        </p:nvPicPr>
        <p:blipFill>
          <a:blip r:embed="rId3"/>
          <a:srcRect/>
          <a:stretch>
            <a:fillRect/>
          </a:stretch>
        </p:blipFill>
        <p:spPr bwMode="auto">
          <a:xfrm>
            <a:off x="4537672" y="1123427"/>
            <a:ext cx="1295400" cy="1381125"/>
          </a:xfrm>
          <a:prstGeom prst="rect">
            <a:avLst/>
          </a:prstGeom>
          <a:noFill/>
          <a:effectLst>
            <a:outerShdw blurRad="63500" sx="102000" sy="102000" algn="ctr" rotWithShape="0">
              <a:prstClr val="black">
                <a:alpha val="40000"/>
              </a:prstClr>
            </a:outerShdw>
          </a:effectLst>
        </p:spPr>
      </p:pic>
      <p:sp>
        <p:nvSpPr>
          <p:cNvPr id="7" name="Cloud 6"/>
          <p:cNvSpPr/>
          <p:nvPr/>
        </p:nvSpPr>
        <p:spPr bwMode="auto">
          <a:xfrm>
            <a:off x="6518872" y="218552"/>
            <a:ext cx="2514600" cy="1905000"/>
          </a:xfrm>
          <a:prstGeom prst="cloud">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8" name="Rectangle 7"/>
          <p:cNvSpPr/>
          <p:nvPr/>
        </p:nvSpPr>
        <p:spPr bwMode="auto">
          <a:xfrm>
            <a:off x="7128472" y="523352"/>
            <a:ext cx="609600" cy="533400"/>
          </a:xfrm>
          <a:prstGeom prst="rect">
            <a:avLst/>
          </a:prstGeom>
          <a:ln>
            <a:headEnd type="none" w="med" len="med"/>
            <a:tailEnd type="none" w="med" len="med"/>
          </a:ln>
          <a:effectLst>
            <a:glow rad="70000">
              <a:schemeClr val="accent3">
                <a:tint val="30000"/>
                <a:shade val="95000"/>
                <a:satMod val="300000"/>
                <a:alpha val="50000"/>
              </a:schemeClr>
            </a:glow>
            <a:outerShdw blurRad="63500" sx="102000" sy="102000" algn="ctr" rotWithShape="0">
              <a:prstClr val="black">
                <a:alpha val="40000"/>
              </a:prstClr>
            </a:outerShdw>
          </a:effectLst>
        </p:spPr>
        <p:style>
          <a:lnRef idx="1">
            <a:schemeClr val="accent3"/>
          </a:lnRef>
          <a:fillRef idx="3">
            <a:schemeClr val="accent3"/>
          </a:fillRef>
          <a:effectRef idx="2">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VM</a:t>
            </a:r>
          </a:p>
        </p:txBody>
      </p:sp>
      <p:sp>
        <p:nvSpPr>
          <p:cNvPr id="9" name="Rectangle 8"/>
          <p:cNvSpPr/>
          <p:nvPr/>
        </p:nvSpPr>
        <p:spPr bwMode="auto">
          <a:xfrm>
            <a:off x="7890472" y="980552"/>
            <a:ext cx="609600" cy="533400"/>
          </a:xfrm>
          <a:prstGeom prst="rect">
            <a:avLst/>
          </a:prstGeom>
          <a:ln>
            <a:headEnd type="none" w="med" len="med"/>
            <a:tailEnd type="none" w="med" len="med"/>
          </a:ln>
          <a:effectLst>
            <a:glow rad="70000">
              <a:schemeClr val="accent3">
                <a:tint val="30000"/>
                <a:shade val="95000"/>
                <a:satMod val="300000"/>
                <a:alpha val="50000"/>
              </a:schemeClr>
            </a:glow>
            <a:outerShdw blurRad="63500" sx="102000" sy="102000" algn="ctr" rotWithShape="0">
              <a:prstClr val="black">
                <a:alpha val="40000"/>
              </a:prstClr>
            </a:outerShdw>
          </a:effectLst>
        </p:spPr>
        <p:style>
          <a:lnRef idx="1">
            <a:schemeClr val="accent3"/>
          </a:lnRef>
          <a:fillRef idx="3">
            <a:schemeClr val="accent3"/>
          </a:fillRef>
          <a:effectRef idx="2">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VM</a:t>
            </a:r>
          </a:p>
        </p:txBody>
      </p:sp>
      <p:cxnSp>
        <p:nvCxnSpPr>
          <p:cNvPr id="12" name="Curved Connector 11"/>
          <p:cNvCxnSpPr>
            <a:stCxn id="4" idx="3"/>
            <a:endCxn id="8" idx="1"/>
          </p:cNvCxnSpPr>
          <p:nvPr/>
        </p:nvCxnSpPr>
        <p:spPr bwMode="auto">
          <a:xfrm flipV="1">
            <a:off x="5833072" y="790052"/>
            <a:ext cx="1295400" cy="1023938"/>
          </a:xfrm>
          <a:prstGeom prst="curvedConnector3">
            <a:avLst>
              <a:gd name="adj1" fmla="val 50000"/>
            </a:avLst>
          </a:prstGeom>
          <a:ln w="38100">
            <a:solidFill>
              <a:srgbClr val="FFFF00"/>
            </a:solidFill>
            <a:headEnd type="arrow"/>
            <a:tailEnd type="arrow"/>
          </a:ln>
          <a:effectLst>
            <a:glow rad="63500">
              <a:schemeClr val="accent4">
                <a:satMod val="175000"/>
                <a:alpha val="40000"/>
              </a:schemeClr>
            </a:glow>
          </a:effectLst>
        </p:spPr>
        <p:style>
          <a:lnRef idx="3">
            <a:schemeClr val="accent1"/>
          </a:lnRef>
          <a:fillRef idx="0">
            <a:schemeClr val="accent1"/>
          </a:fillRef>
          <a:effectRef idx="2">
            <a:schemeClr val="accent1"/>
          </a:effectRef>
          <a:fontRef idx="minor">
            <a:schemeClr val="tx1"/>
          </a:fontRef>
        </p:style>
      </p:cxnSp>
      <p:cxnSp>
        <p:nvCxnSpPr>
          <p:cNvPr id="15" name="Curved Connector 14"/>
          <p:cNvCxnSpPr>
            <a:stCxn id="6" idx="3"/>
            <a:endCxn id="9" idx="2"/>
          </p:cNvCxnSpPr>
          <p:nvPr/>
        </p:nvCxnSpPr>
        <p:spPr bwMode="auto">
          <a:xfrm flipV="1">
            <a:off x="6976072" y="1513952"/>
            <a:ext cx="1219200" cy="1147763"/>
          </a:xfrm>
          <a:prstGeom prst="curvedConnector2">
            <a:avLst/>
          </a:prstGeom>
          <a:ln w="38100">
            <a:solidFill>
              <a:srgbClr val="FFFF00"/>
            </a:solidFill>
            <a:headEnd type="arrow"/>
            <a:tailEnd type="arrow"/>
          </a:ln>
          <a:effectLst>
            <a:glow rad="63500">
              <a:schemeClr val="accent4">
                <a:satMod val="175000"/>
                <a:alpha val="40000"/>
              </a:schemeClr>
            </a:glow>
          </a:effectLst>
        </p:spPr>
        <p:style>
          <a:lnRef idx="3">
            <a:schemeClr val="accent1"/>
          </a:lnRef>
          <a:fillRef idx="0">
            <a:schemeClr val="accent1"/>
          </a:fillRef>
          <a:effectRef idx="2">
            <a:schemeClr val="accent1"/>
          </a:effectRef>
          <a:fontRef idx="minor">
            <a:schemeClr val="tx1"/>
          </a:fontRef>
        </p:style>
      </p:cxnSp>
      <p:sp>
        <p:nvSpPr>
          <p:cNvPr id="17410" name="Rectangle 2"/>
          <p:cNvSpPr>
            <a:spLocks noGrp="1" noChangeArrowheads="1"/>
          </p:cNvSpPr>
          <p:nvPr>
            <p:ph type="title"/>
          </p:nvPr>
        </p:nvSpPr>
        <p:spPr/>
        <p:txBody>
          <a:bodyPr/>
          <a:lstStyle/>
          <a:p>
            <a:r>
              <a:rPr lang="en-US" smtClean="0"/>
              <a:t>Centralized Desktops</a:t>
            </a:r>
            <a:endParaRPr lang="en-US" dirty="0"/>
          </a:p>
        </p:txBody>
      </p:sp>
      <p:sp>
        <p:nvSpPr>
          <p:cNvPr id="17411" name="Rectangle 3"/>
          <p:cNvSpPr>
            <a:spLocks noGrp="1" noChangeArrowheads="1"/>
          </p:cNvSpPr>
          <p:nvPr>
            <p:ph type="body" idx="1"/>
          </p:nvPr>
        </p:nvSpPr>
        <p:spPr>
          <a:xfrm>
            <a:off x="382588" y="1414464"/>
            <a:ext cx="8761412" cy="4946995"/>
          </a:xfrm>
        </p:spPr>
        <p:txBody>
          <a:bodyPr/>
          <a:lstStyle/>
          <a:p>
            <a:r>
              <a:rPr lang="en-US" sz="3200" dirty="0" smtClean="0"/>
              <a:t>Evolution of models</a:t>
            </a:r>
          </a:p>
          <a:p>
            <a:pPr lvl="1"/>
            <a:r>
              <a:rPr lang="en-US" sz="2800" dirty="0" smtClean="0"/>
              <a:t>Static placement</a:t>
            </a:r>
          </a:p>
          <a:p>
            <a:pPr lvl="1"/>
            <a:r>
              <a:rPr lang="en-US" sz="2800" dirty="0" smtClean="0"/>
              <a:t>Dynamic placement</a:t>
            </a:r>
          </a:p>
          <a:p>
            <a:pPr lvl="1"/>
            <a:r>
              <a:rPr lang="en-US" sz="2800" dirty="0" smtClean="0"/>
              <a:t>Dynamic creation</a:t>
            </a:r>
          </a:p>
          <a:p>
            <a:r>
              <a:rPr lang="en-US" sz="3200" dirty="0" smtClean="0"/>
              <a:t>Creates significant management issues</a:t>
            </a:r>
          </a:p>
          <a:p>
            <a:pPr lvl="1"/>
            <a:r>
              <a:rPr lang="en-US" sz="2800" dirty="0" smtClean="0"/>
              <a:t>10x-50x number of VMs, image servicing</a:t>
            </a:r>
          </a:p>
          <a:p>
            <a:r>
              <a:rPr lang="en-US" sz="3200" dirty="0" smtClean="0"/>
              <a:t>Terminal Server, VMs, and physical machines</a:t>
            </a:r>
          </a:p>
          <a:p>
            <a:r>
              <a:rPr lang="en-US" sz="3200" dirty="0" smtClean="0"/>
              <a:t>Vista Enterprise Centralized Desktop licensing</a:t>
            </a:r>
          </a:p>
          <a:p>
            <a:r>
              <a:rPr lang="en-US" sz="3200" dirty="0" smtClean="0"/>
              <a:t>Interesting but unproven scenario</a:t>
            </a:r>
            <a:endParaRPr lang="en-US" sz="3200"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ctangle 165891"/>
          <p:cNvPicPr>
            <a:picLocks noChangeAspect="1" noChangeArrowheads="1"/>
          </p:cNvPicPr>
          <p:nvPr/>
        </p:nvPicPr>
        <p:blipFill>
          <a:blip r:embed="rId3">
            <a:lum bright="6000"/>
          </a:blip>
          <a:srcRect t="16280" r="3999"/>
          <a:stretch>
            <a:fillRect/>
          </a:stretch>
        </p:blipFill>
        <p:spPr bwMode="auto">
          <a:xfrm>
            <a:off x="1" y="-12700"/>
            <a:ext cx="9144000" cy="6718300"/>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Roadmap</a:t>
            </a:r>
            <a:endParaRPr lang="en-US" dirty="0"/>
          </a:p>
        </p:txBody>
      </p:sp>
      <p:sp>
        <p:nvSpPr>
          <p:cNvPr id="11" name="Rectangle 10"/>
          <p:cNvSpPr/>
          <p:nvPr/>
        </p:nvSpPr>
        <p:spPr>
          <a:xfrm>
            <a:off x="4636864" y="2793191"/>
            <a:ext cx="3322078" cy="327783"/>
          </a:xfrm>
          <a:prstGeom prst="rect">
            <a:avLst/>
          </a:prstGeom>
        </p:spPr>
        <p:txBody>
          <a:bodyPr wrap="square">
            <a:spAutoFit/>
          </a:bodyPr>
          <a:lstStyle/>
          <a:p>
            <a:pPr marL="342886" indent="-342886">
              <a:lnSpc>
                <a:spcPct val="90000"/>
              </a:lnSpc>
              <a:spcBef>
                <a:spcPct val="30000"/>
              </a:spcBef>
              <a:buClr>
                <a:schemeClr val="tx2"/>
              </a:buClr>
              <a:defRPr/>
            </a:pPr>
            <a:r>
              <a:rPr lang="en-US" sz="1700" dirty="0">
                <a:effectLst>
                  <a:outerShdw blurRad="38100" dist="38100" dir="2700000" algn="tl">
                    <a:srgbClr val="000000">
                      <a:alpha val="43137"/>
                    </a:srgbClr>
                  </a:outerShdw>
                </a:effectLst>
                <a:latin typeface="+mj-lt"/>
              </a:rPr>
              <a:t>“Longhorn” RTM</a:t>
            </a:r>
          </a:p>
        </p:txBody>
      </p:sp>
      <p:pic>
        <p:nvPicPr>
          <p:cNvPr id="12" name="Picture 2" descr="E:\Clip_Installer\DVD_ART\BoxShots_Logos\Windows Server 2003\Windows Server 2003 logo horizontal white.png"/>
          <p:cNvPicPr>
            <a:picLocks noChangeAspect="1" noChangeArrowheads="1"/>
          </p:cNvPicPr>
          <p:nvPr/>
        </p:nvPicPr>
        <p:blipFill>
          <a:blip r:embed="rId4" cstate="print"/>
          <a:srcRect l="-3362" t="-21920" r="18016" b="-2927"/>
          <a:stretch>
            <a:fillRect/>
          </a:stretch>
        </p:blipFill>
        <p:spPr bwMode="auto">
          <a:xfrm>
            <a:off x="3920341" y="2133600"/>
            <a:ext cx="4080659" cy="732149"/>
          </a:xfrm>
          <a:prstGeom prst="rect">
            <a:avLst/>
          </a:prstGeom>
          <a:noFill/>
        </p:spPr>
      </p:pic>
      <p:sp>
        <p:nvSpPr>
          <p:cNvPr id="28" name="Rectangle 2"/>
          <p:cNvSpPr>
            <a:spLocks noChangeArrowheads="1"/>
          </p:cNvSpPr>
          <p:nvPr/>
        </p:nvSpPr>
        <p:spPr bwMode="auto">
          <a:xfrm>
            <a:off x="0" y="0"/>
            <a:ext cx="153947" cy="353939"/>
          </a:xfrm>
          <a:prstGeom prst="rect">
            <a:avLst/>
          </a:prstGeom>
          <a:noFill/>
          <a:ln w="9525">
            <a:noFill/>
            <a:miter lim="800000"/>
            <a:headEnd/>
            <a:tailEnd/>
          </a:ln>
          <a:effectLst/>
        </p:spPr>
        <p:txBody>
          <a:bodyPr vert="horz" wrap="none" lIns="76197" tIns="38098" rIns="76197" bIns="38098" numCol="1" anchor="ctr" anchorCtr="0" compatLnSpc="1">
            <a:prstTxWarp prst="textNoShape">
              <a:avLst/>
            </a:prstTxWarp>
            <a:spAutoFit/>
          </a:bodyPr>
          <a:lstStyle/>
          <a:p>
            <a:endParaRPr lang="en-US"/>
          </a:p>
        </p:txBody>
      </p:sp>
      <p:sp>
        <p:nvSpPr>
          <p:cNvPr id="29" name="Rectangle 5"/>
          <p:cNvSpPr>
            <a:spLocks noChangeArrowheads="1"/>
          </p:cNvSpPr>
          <p:nvPr/>
        </p:nvSpPr>
        <p:spPr bwMode="auto">
          <a:xfrm>
            <a:off x="0" y="0"/>
            <a:ext cx="153947" cy="353939"/>
          </a:xfrm>
          <a:prstGeom prst="rect">
            <a:avLst/>
          </a:prstGeom>
          <a:noFill/>
          <a:ln w="9525">
            <a:noFill/>
            <a:miter lim="800000"/>
            <a:headEnd/>
            <a:tailEnd/>
          </a:ln>
          <a:effectLst/>
        </p:spPr>
        <p:txBody>
          <a:bodyPr vert="horz" wrap="none" lIns="76197" tIns="38098" rIns="76197" bIns="38098" numCol="1" anchor="ctr" anchorCtr="0" compatLnSpc="1">
            <a:prstTxWarp prst="textNoShape">
              <a:avLst/>
            </a:prstTxWarp>
            <a:spAutoFit/>
          </a:bodyPr>
          <a:lstStyle/>
          <a:p>
            <a:endParaRPr lang="en-US"/>
          </a:p>
        </p:txBody>
      </p:sp>
      <p:sp>
        <p:nvSpPr>
          <p:cNvPr id="37" name="Rectangle 36"/>
          <p:cNvSpPr/>
          <p:nvPr/>
        </p:nvSpPr>
        <p:spPr>
          <a:xfrm>
            <a:off x="5643562" y="1729617"/>
            <a:ext cx="3654293" cy="327783"/>
          </a:xfrm>
          <a:prstGeom prst="rect">
            <a:avLst/>
          </a:prstGeom>
        </p:spPr>
        <p:txBody>
          <a:bodyPr wrap="square">
            <a:spAutoFit/>
          </a:bodyPr>
          <a:lstStyle/>
          <a:p>
            <a:pPr marL="342886" indent="-342886">
              <a:lnSpc>
                <a:spcPct val="90000"/>
              </a:lnSpc>
              <a:spcBef>
                <a:spcPct val="30000"/>
              </a:spcBef>
              <a:buClr>
                <a:schemeClr val="tx2"/>
              </a:buClr>
              <a:defRPr/>
            </a:pPr>
            <a:r>
              <a:rPr lang="en-US" sz="1700" dirty="0" smtClean="0">
                <a:effectLst>
                  <a:outerShdw blurRad="38100" dist="38100" dir="2700000" algn="tl">
                    <a:srgbClr val="000000">
                      <a:alpha val="43137"/>
                    </a:srgbClr>
                  </a:outerShdw>
                </a:effectLst>
                <a:latin typeface="+mj-lt"/>
              </a:rPr>
              <a:t>Virtualization “Viridian” RTM</a:t>
            </a:r>
            <a:endParaRPr lang="en-US" sz="1700" dirty="0">
              <a:effectLst>
                <a:outerShdw blurRad="38100" dist="38100" dir="2700000" algn="tl">
                  <a:srgbClr val="000000">
                    <a:alpha val="43137"/>
                  </a:srgbClr>
                </a:outerShdw>
              </a:effectLst>
              <a:latin typeface="+mj-lt"/>
            </a:endParaRPr>
          </a:p>
        </p:txBody>
      </p:sp>
      <p:pic>
        <p:nvPicPr>
          <p:cNvPr id="38" name="Picture 2" descr="E:\Clip_Installer\DVD_ART\BoxShots_Logos\Windows Server 2003\Windows Server 2003 logo horizontal white.png"/>
          <p:cNvPicPr>
            <a:picLocks noChangeAspect="1" noChangeArrowheads="1"/>
          </p:cNvPicPr>
          <p:nvPr/>
        </p:nvPicPr>
        <p:blipFill>
          <a:blip r:embed="rId4" cstate="print"/>
          <a:srcRect l="-3362" t="-21920" r="18016" b="-2927"/>
          <a:stretch>
            <a:fillRect/>
          </a:stretch>
        </p:blipFill>
        <p:spPr bwMode="auto">
          <a:xfrm>
            <a:off x="4876800" y="1070026"/>
            <a:ext cx="4080659" cy="732149"/>
          </a:xfrm>
          <a:prstGeom prst="rect">
            <a:avLst/>
          </a:prstGeom>
          <a:noFill/>
        </p:spPr>
      </p:pic>
      <p:pic>
        <p:nvPicPr>
          <p:cNvPr id="1026" name="Picture 2" descr="C:\Documents and Settings\mikeneil\My Documents\WinHec2007\Virtual PC VPC logo w.png"/>
          <p:cNvPicPr>
            <a:picLocks noChangeAspect="1" noChangeArrowheads="1"/>
          </p:cNvPicPr>
          <p:nvPr/>
        </p:nvPicPr>
        <p:blipFill>
          <a:blip r:embed="rId5"/>
          <a:srcRect/>
          <a:stretch>
            <a:fillRect/>
          </a:stretch>
        </p:blipFill>
        <p:spPr bwMode="auto">
          <a:xfrm>
            <a:off x="359225" y="5634004"/>
            <a:ext cx="3200399" cy="872031"/>
          </a:xfrm>
          <a:prstGeom prst="rect">
            <a:avLst/>
          </a:prstGeom>
          <a:noFill/>
        </p:spPr>
      </p:pic>
      <p:pic>
        <p:nvPicPr>
          <p:cNvPr id="14" name="Picture 13" descr="Virtual Server 2005 R2 logo r.png"/>
          <p:cNvPicPr>
            <a:picLocks noChangeAspect="1"/>
          </p:cNvPicPr>
          <p:nvPr/>
        </p:nvPicPr>
        <p:blipFill>
          <a:blip r:embed="rId6"/>
          <a:stretch>
            <a:fillRect/>
          </a:stretch>
        </p:blipFill>
        <p:spPr>
          <a:xfrm>
            <a:off x="1295400" y="4640744"/>
            <a:ext cx="5715000" cy="841431"/>
          </a:xfrm>
          <a:prstGeom prst="rect">
            <a:avLst/>
          </a:prstGeom>
        </p:spPr>
      </p:pic>
      <p:pic>
        <p:nvPicPr>
          <p:cNvPr id="15" name="Picture 14" descr="System Center Virtual Machine Manager logo rev.png"/>
          <p:cNvPicPr>
            <a:picLocks noChangeAspect="1"/>
          </p:cNvPicPr>
          <p:nvPr/>
        </p:nvPicPr>
        <p:blipFill>
          <a:blip r:embed="rId7"/>
          <a:stretch>
            <a:fillRect/>
          </a:stretch>
        </p:blipFill>
        <p:spPr>
          <a:xfrm>
            <a:off x="2743200" y="3276600"/>
            <a:ext cx="4572000" cy="1212314"/>
          </a:xfrm>
          <a:prstGeom prst="rect">
            <a:avLst/>
          </a:prstGeom>
        </p:spPr>
      </p:pic>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smtClean="0"/>
              <a:t>Virtual Appliances</a:t>
            </a:r>
            <a:endParaRPr lang="en-US" dirty="0"/>
          </a:p>
        </p:txBody>
      </p:sp>
      <p:sp>
        <p:nvSpPr>
          <p:cNvPr id="18435" name="Rectangle 3"/>
          <p:cNvSpPr>
            <a:spLocks noGrp="1" noChangeArrowheads="1"/>
          </p:cNvSpPr>
          <p:nvPr>
            <p:ph type="body" idx="1"/>
          </p:nvPr>
        </p:nvSpPr>
        <p:spPr>
          <a:xfrm>
            <a:off x="382588" y="1414464"/>
            <a:ext cx="8380412" cy="4728987"/>
          </a:xfrm>
        </p:spPr>
        <p:txBody>
          <a:bodyPr/>
          <a:lstStyle/>
          <a:p>
            <a:r>
              <a:rPr lang="en-US" dirty="0" smtClean="0"/>
              <a:t>New software distribution scenario</a:t>
            </a:r>
          </a:p>
          <a:p>
            <a:r>
              <a:rPr lang="en-US" dirty="0" smtClean="0"/>
              <a:t>Application, operating system and configuration are bundled together</a:t>
            </a:r>
          </a:p>
          <a:p>
            <a:r>
              <a:rPr lang="en-US" dirty="0" smtClean="0"/>
              <a:t>VHD </a:t>
            </a:r>
            <a:r>
              <a:rPr lang="en-US" dirty="0" err="1" smtClean="0"/>
              <a:t>TestDrive</a:t>
            </a:r>
            <a:r>
              <a:rPr lang="en-US" dirty="0" smtClean="0"/>
              <a:t> program first steps</a:t>
            </a:r>
          </a:p>
          <a:p>
            <a:r>
              <a:rPr lang="en-US" dirty="0" smtClean="0"/>
              <a:t>Licensing and servicing challenges exists</a:t>
            </a:r>
          </a:p>
          <a:p>
            <a:r>
              <a:rPr lang="en-US" dirty="0" smtClean="0"/>
              <a:t>Initial deployment cost benefits maybe out weighed by increased management complexity due to large number of OS variants</a:t>
            </a:r>
            <a:endParaRPr lang="en-US" dirty="0"/>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smtClean="0"/>
              <a:t>Isolated Desktops</a:t>
            </a:r>
            <a:endParaRPr lang="en-US" dirty="0"/>
          </a:p>
        </p:txBody>
      </p:sp>
      <p:sp>
        <p:nvSpPr>
          <p:cNvPr id="19459" name="Rectangle 3"/>
          <p:cNvSpPr>
            <a:spLocks noGrp="1" noChangeArrowheads="1"/>
          </p:cNvSpPr>
          <p:nvPr>
            <p:ph type="body" idx="1"/>
          </p:nvPr>
        </p:nvSpPr>
        <p:spPr>
          <a:xfrm>
            <a:off x="382588" y="1414464"/>
            <a:ext cx="8380412" cy="4425827"/>
          </a:xfrm>
        </p:spPr>
        <p:txBody>
          <a:bodyPr/>
          <a:lstStyle/>
          <a:p>
            <a:r>
              <a:rPr lang="en-US" dirty="0" smtClean="0"/>
              <a:t>Corporate desktop image in a VM</a:t>
            </a:r>
          </a:p>
          <a:p>
            <a:r>
              <a:rPr lang="en-US" dirty="0" smtClean="0"/>
              <a:t>Employee owned PCs</a:t>
            </a:r>
          </a:p>
          <a:p>
            <a:r>
              <a:rPr lang="en-US" dirty="0" smtClean="0"/>
              <a:t>Management benefits of being locked down</a:t>
            </a:r>
          </a:p>
          <a:p>
            <a:r>
              <a:rPr lang="en-US" dirty="0" smtClean="0"/>
              <a:t>Increased management costs for multiple images (physical and virtual)</a:t>
            </a:r>
          </a:p>
          <a:p>
            <a:r>
              <a:rPr lang="en-US" dirty="0" smtClean="0"/>
              <a:t>Not well integrated</a:t>
            </a:r>
          </a:p>
          <a:p>
            <a:r>
              <a:rPr lang="en-US" dirty="0" smtClean="0"/>
              <a:t>Limited security today</a:t>
            </a: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p:txBody>
          <a:bodyPr/>
          <a:lstStyle/>
          <a:p>
            <a:r>
              <a:rPr lang="en-US" smtClean="0"/>
              <a:t>Call To Action</a:t>
            </a:r>
            <a:endParaRPr lang="en-US" dirty="0"/>
          </a:p>
        </p:txBody>
      </p:sp>
      <p:sp>
        <p:nvSpPr>
          <p:cNvPr id="243715" name="Rectangle 3"/>
          <p:cNvSpPr>
            <a:spLocks noGrp="1" noChangeArrowheads="1"/>
          </p:cNvSpPr>
          <p:nvPr>
            <p:ph type="body" idx="1"/>
          </p:nvPr>
        </p:nvSpPr>
        <p:spPr>
          <a:xfrm>
            <a:off x="382588" y="1414464"/>
            <a:ext cx="8380412" cy="4271939"/>
          </a:xfrm>
        </p:spPr>
        <p:txBody>
          <a:bodyPr/>
          <a:lstStyle/>
          <a:p>
            <a:r>
              <a:rPr lang="en-US" dirty="0" smtClean="0"/>
              <a:t>Contemplate how these changes in the industry will affect your technology and business</a:t>
            </a:r>
          </a:p>
          <a:p>
            <a:endParaRPr lang="en-US" dirty="0" smtClean="0"/>
          </a:p>
          <a:p>
            <a:r>
              <a:rPr lang="en-US" dirty="0" smtClean="0"/>
              <a:t>Build new solutions using Microsoft’s virtualization platform components</a:t>
            </a:r>
          </a:p>
          <a:p>
            <a:endParaRPr lang="en-US" dirty="0" smtClean="0"/>
          </a:p>
          <a:p>
            <a:r>
              <a:rPr lang="en-US" dirty="0" smtClean="0"/>
              <a:t>Join the VHD </a:t>
            </a:r>
            <a:r>
              <a:rPr lang="en-US" dirty="0" err="1" smtClean="0"/>
              <a:t>TestDrive</a:t>
            </a:r>
            <a:r>
              <a:rPr lang="en-US" dirty="0" smtClean="0"/>
              <a:t> Program</a:t>
            </a:r>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bwMode="auto">
          <a:xfrm>
            <a:off x="2824424" y="5903408"/>
            <a:ext cx="3495152" cy="457200"/>
          </a:xfrm>
          <a:prstGeom prst="roundRect">
            <a:avLst>
              <a:gd name="adj" fmla="val 9033"/>
            </a:avLst>
          </a:prstGeom>
          <a:solidFill>
            <a:schemeClr val="bg2"/>
          </a:solidFill>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42690" name="Rectangle 2"/>
          <p:cNvSpPr>
            <a:spLocks noGrp="1" noChangeArrowheads="1"/>
          </p:cNvSpPr>
          <p:nvPr>
            <p:ph type="title"/>
          </p:nvPr>
        </p:nvSpPr>
        <p:spPr/>
        <p:txBody>
          <a:bodyPr/>
          <a:lstStyle/>
          <a:p>
            <a:r>
              <a:rPr lang="en-US" smtClean="0"/>
              <a:t>Additional Resources</a:t>
            </a:r>
            <a:endParaRPr lang="en-US"/>
          </a:p>
        </p:txBody>
      </p:sp>
      <p:sp>
        <p:nvSpPr>
          <p:cNvPr id="242691" name="Rectangle 3"/>
          <p:cNvSpPr>
            <a:spLocks noGrp="1" noChangeArrowheads="1"/>
          </p:cNvSpPr>
          <p:nvPr>
            <p:ph type="body" idx="1"/>
          </p:nvPr>
        </p:nvSpPr>
        <p:spPr>
          <a:xfrm>
            <a:off x="382588" y="1414464"/>
            <a:ext cx="8380412" cy="5324535"/>
          </a:xfrm>
        </p:spPr>
        <p:txBody>
          <a:bodyPr/>
          <a:lstStyle/>
          <a:p>
            <a:pPr>
              <a:spcBef>
                <a:spcPts val="600"/>
              </a:spcBef>
            </a:pPr>
            <a:r>
              <a:rPr lang="en-US" sz="2800" dirty="0" smtClean="0"/>
              <a:t>Microsoft Virtualization Homepage</a:t>
            </a:r>
            <a:br>
              <a:rPr lang="en-US" sz="2800" dirty="0" smtClean="0"/>
            </a:br>
            <a:r>
              <a:rPr lang="en-US" sz="2800" dirty="0" smtClean="0">
                <a:hlinkClick r:id="rId3"/>
              </a:rPr>
              <a:t>http://www.microsoft.com/virtualization</a:t>
            </a:r>
            <a:endParaRPr lang="en-US" sz="2800" dirty="0" smtClean="0"/>
          </a:p>
          <a:p>
            <a:pPr>
              <a:spcBef>
                <a:spcPts val="600"/>
              </a:spcBef>
            </a:pPr>
            <a:endParaRPr lang="en-US" sz="2800" dirty="0" smtClean="0"/>
          </a:p>
          <a:p>
            <a:pPr>
              <a:spcBef>
                <a:spcPts val="600"/>
              </a:spcBef>
            </a:pPr>
            <a:r>
              <a:rPr lang="en-US" sz="2800" dirty="0" smtClean="0"/>
              <a:t>Microsoft System Center Homepage</a:t>
            </a:r>
            <a:br>
              <a:rPr lang="en-US" sz="2800" dirty="0" smtClean="0"/>
            </a:br>
            <a:r>
              <a:rPr lang="en-US" sz="2800" dirty="0" smtClean="0">
                <a:hlinkClick r:id="rId4"/>
              </a:rPr>
              <a:t>http://www.microsoft.com/systemcenter/</a:t>
            </a:r>
            <a:endParaRPr lang="en-US" sz="2800" dirty="0" smtClean="0"/>
          </a:p>
          <a:p>
            <a:pPr>
              <a:spcBef>
                <a:spcPts val="600"/>
              </a:spcBef>
            </a:pPr>
            <a:endParaRPr lang="en-US" sz="2800" dirty="0" smtClean="0"/>
          </a:p>
          <a:p>
            <a:pPr>
              <a:spcBef>
                <a:spcPts val="600"/>
              </a:spcBef>
            </a:pPr>
            <a:r>
              <a:rPr lang="en-US" sz="2800" dirty="0" smtClean="0"/>
              <a:t>Microsoft System Center Virtual Machine Manager</a:t>
            </a:r>
          </a:p>
          <a:p>
            <a:pPr lvl="1">
              <a:spcBef>
                <a:spcPts val="600"/>
              </a:spcBef>
            </a:pPr>
            <a:r>
              <a:rPr lang="en-US" sz="2400" dirty="0" smtClean="0"/>
              <a:t>Homepage:  </a:t>
            </a:r>
            <a:r>
              <a:rPr lang="en-US" sz="2400" dirty="0" smtClean="0">
                <a:hlinkClick r:id="rId5"/>
              </a:rPr>
              <a:t>www.microsoft.com/scvmm</a:t>
            </a:r>
            <a:endParaRPr lang="en-US" sz="2400" dirty="0" smtClean="0"/>
          </a:p>
          <a:p>
            <a:pPr lvl="1">
              <a:spcBef>
                <a:spcPts val="600"/>
              </a:spcBef>
            </a:pPr>
            <a:r>
              <a:rPr lang="en-US" sz="2400" dirty="0" smtClean="0"/>
              <a:t>Datasheet: </a:t>
            </a:r>
            <a:r>
              <a:rPr lang="en-US" sz="2000" dirty="0" smtClean="0">
                <a:hlinkClick r:id="rId6"/>
              </a:rPr>
              <a:t>www.microsoft.com/systemcenter/scvmm/evaluation/default.mspx</a:t>
            </a:r>
            <a:r>
              <a:rPr lang="en-US" sz="2000" dirty="0" smtClean="0"/>
              <a:t/>
            </a:r>
            <a:br>
              <a:rPr lang="en-US" sz="2000" dirty="0" smtClean="0"/>
            </a:br>
            <a:endParaRPr lang="en-US" sz="2400" dirty="0" smtClean="0"/>
          </a:p>
          <a:p>
            <a:pPr lvl="1">
              <a:spcBef>
                <a:spcPts val="600"/>
              </a:spcBef>
            </a:pPr>
            <a:r>
              <a:rPr lang="en-US" sz="2400" dirty="0" smtClean="0"/>
              <a:t>Email:</a:t>
            </a:r>
          </a:p>
          <a:p>
            <a:pPr>
              <a:spcBef>
                <a:spcPts val="600"/>
              </a:spcBef>
            </a:pPr>
            <a:endParaRPr lang="en-US" sz="2800" dirty="0"/>
          </a:p>
        </p:txBody>
      </p:sp>
      <p:sp>
        <p:nvSpPr>
          <p:cNvPr id="242693" name="Text Box 5"/>
          <p:cNvSpPr txBox="1">
            <a:spLocks noChangeArrowheads="1"/>
          </p:cNvSpPr>
          <p:nvPr/>
        </p:nvSpPr>
        <p:spPr bwMode="auto">
          <a:xfrm>
            <a:off x="2978944" y="5931959"/>
            <a:ext cx="3186113" cy="400099"/>
          </a:xfrm>
          <a:prstGeom prst="rect">
            <a:avLst/>
          </a:prstGeom>
          <a:noFill/>
          <a:ln w="12700">
            <a:noFill/>
            <a:miter lim="800000"/>
            <a:headEnd/>
            <a:tailEnd/>
          </a:ln>
          <a:effectLst/>
        </p:spPr>
        <p:txBody>
          <a:bodyPr wrap="square" lIns="91428" tIns="45715" rIns="91428" bIns="45715">
            <a:spAutoFit/>
          </a:bodyPr>
          <a:lstStyle/>
          <a:p>
            <a:pPr algn="ctr"/>
            <a:r>
              <a:rPr lang="en-US" sz="2000" dirty="0" err="1" smtClean="0">
                <a:solidFill>
                  <a:schemeClr val="tx2"/>
                </a:solidFill>
                <a:effectLst>
                  <a:outerShdw blurRad="38100" dist="38100" dir="2700000" algn="tl">
                    <a:srgbClr val="000000">
                      <a:alpha val="43137"/>
                    </a:srgbClr>
                  </a:outerShdw>
                </a:effectLst>
                <a:hlinkClick r:id="rId7"/>
              </a:rPr>
              <a:t>Scvmm</a:t>
            </a:r>
            <a:r>
              <a:rPr lang="en-US" sz="2000" dirty="0" smtClean="0">
                <a:solidFill>
                  <a:schemeClr val="tx2"/>
                </a:solidFill>
                <a:effectLst>
                  <a:outerShdw blurRad="38100" dist="38100" dir="2700000" algn="tl">
                    <a:srgbClr val="000000">
                      <a:alpha val="43137"/>
                    </a:srgbClr>
                  </a:outerShdw>
                </a:effectLst>
                <a:hlinkClick r:id="rId7"/>
              </a:rPr>
              <a:t> @ microsoft.com</a:t>
            </a:r>
            <a:endParaRPr lang="en-US" sz="2000" dirty="0" smtClean="0">
              <a:solidFill>
                <a:schemeClr val="tx2"/>
              </a:solidFill>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icrosoft logo and tagline"/>
          <p:cNvPicPr>
            <a:picLocks noChangeAspect="1" noChangeArrowheads="1"/>
          </p:cNvPicPr>
          <p:nvPr/>
        </p:nvPicPr>
        <p:blipFill>
          <a:blip r:embed="rId3"/>
          <a:srcRect/>
          <a:stretch>
            <a:fillRect/>
          </a:stretch>
        </p:blipFill>
        <p:spPr bwMode="black">
          <a:xfrm>
            <a:off x="1602055" y="2787388"/>
            <a:ext cx="5939896" cy="1283229"/>
          </a:xfrm>
          <a:prstGeom prst="rect">
            <a:avLst/>
          </a:prstGeom>
          <a:noFill/>
        </p:spPr>
      </p:pic>
      <p:sp>
        <p:nvSpPr>
          <p:cNvPr id="5" name="Text Box 3"/>
          <p:cNvSpPr txBox="1">
            <a:spLocks noChangeArrowheads="1"/>
          </p:cNvSpPr>
          <p:nvPr/>
        </p:nvSpPr>
        <p:spPr bwMode="blackWhite">
          <a:xfrm>
            <a:off x="381000" y="5926691"/>
            <a:ext cx="8382000" cy="523200"/>
          </a:xfrm>
          <a:prstGeom prst="rect">
            <a:avLst/>
          </a:prstGeom>
          <a:noFill/>
          <a:ln w="12700">
            <a:noFill/>
            <a:miter lim="800000"/>
            <a:headEnd type="none" w="sm" len="sm"/>
            <a:tailEnd type="none" w="sm" len="sm"/>
          </a:ln>
          <a:effectLst/>
        </p:spPr>
        <p:txBody>
          <a:bodyPr vert="horz" wrap="square" lIns="91417" tIns="45710" rIns="91417" bIns="45710" numCol="1" anchor="t" anchorCtr="0" compatLnSpc="1">
            <a:prstTxWarp prst="textNoShape">
              <a:avLst/>
            </a:prstTxWarp>
            <a:spAutoFit/>
          </a:bodyPr>
          <a:lstStyle/>
          <a:p>
            <a:pPr algn="ctr" defTabSz="914027" eaLnBrk="0" hangingPunct="0"/>
            <a:r>
              <a:rPr lang="en-US" sz="700" dirty="0">
                <a:solidFill>
                  <a:schemeClr val="tx2"/>
                </a:solidFill>
                <a:latin typeface="Segoe" pitchFamily="34" charset="0"/>
                <a:cs typeface="Arial" charset="0"/>
              </a:rPr>
              <a:t>© 2007 Microsoft Corporation. All rights reserved. Microsoft, Windows, Windows Vista and other product names are or may be registered trademarks and/or trademarks in the U.S. and/or other countries.</a:t>
            </a:r>
          </a:p>
          <a:p>
            <a:pPr algn="ctr" defTabSz="914027" eaLnBrk="0" hangingPunct="0"/>
            <a:r>
              <a:rPr lang="en-US" sz="700" dirty="0">
                <a:solidFill>
                  <a:schemeClr val="tx2"/>
                </a:solidFill>
                <a:latin typeface="Segoe"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700" dirty="0">
                <a:solidFill>
                  <a:schemeClr val="tx2"/>
                </a:solidFill>
                <a:latin typeface="Segoe" pitchFamily="34" charset="0"/>
                <a:cs typeface="Arial" charset="0"/>
              </a:rPr>
            </a:br>
            <a:r>
              <a:rPr lang="en-US" sz="700" dirty="0">
                <a:solidFill>
                  <a:schemeClr val="tx2"/>
                </a:solidFill>
                <a:latin typeface="Segoe" pitchFamily="34" charset="0"/>
                <a:cs typeface="Arial" charset="0"/>
              </a:rPr>
              <a:t>MICROSOFT MAKES NO WARRANTIES, EXPRESS, IMPLIED OR STATUTORY, AS TO THE INFORMATION IN THIS PRESENTATION.</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7" name="Rectangle 5"/>
          <p:cNvSpPr>
            <a:spLocks noGrp="1" noChangeArrowheads="1"/>
          </p:cNvSpPr>
          <p:nvPr>
            <p:ph type="title"/>
          </p:nvPr>
        </p:nvSpPr>
        <p:spPr>
          <a:xfrm>
            <a:off x="382588" y="228600"/>
            <a:ext cx="8761412" cy="609398"/>
          </a:xfrm>
        </p:spPr>
        <p:txBody>
          <a:bodyPr/>
          <a:lstStyle/>
          <a:p>
            <a:r>
              <a:rPr lang="en-US" sz="4400" smtClean="0"/>
              <a:t>Virtualization Technology Directions</a:t>
            </a:r>
            <a:endParaRPr lang="en-US" sz="4400"/>
          </a:p>
        </p:txBody>
      </p:sp>
      <p:sp>
        <p:nvSpPr>
          <p:cNvPr id="207878" name="Rectangle 6"/>
          <p:cNvSpPr>
            <a:spLocks noGrp="1" noChangeArrowheads="1"/>
          </p:cNvSpPr>
          <p:nvPr>
            <p:ph type="body" idx="1"/>
          </p:nvPr>
        </p:nvSpPr>
        <p:spPr>
          <a:xfrm>
            <a:off x="382588" y="1414465"/>
            <a:ext cx="8380412" cy="4271939"/>
          </a:xfrm>
        </p:spPr>
        <p:txBody>
          <a:bodyPr/>
          <a:lstStyle/>
          <a:p>
            <a:r>
              <a:rPr lang="en-US" dirty="0" smtClean="0"/>
              <a:t>From this point forward we will be looking at future directions for the industry and Microsoft</a:t>
            </a:r>
          </a:p>
          <a:p>
            <a:endParaRPr lang="en-US" dirty="0" smtClean="0"/>
          </a:p>
          <a:p>
            <a:r>
              <a:rPr lang="en-US" dirty="0" smtClean="0"/>
              <a:t>Looking out over a multi-year timeline that is ever changing</a:t>
            </a:r>
          </a:p>
          <a:p>
            <a:endParaRPr lang="en-US" dirty="0" smtClean="0"/>
          </a:p>
          <a:p>
            <a:r>
              <a:rPr lang="en-US" dirty="0" smtClean="0"/>
              <a:t>These are not product plans…</a:t>
            </a:r>
            <a:endParaRPr lang="en-US"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7605" y="1903678"/>
            <a:ext cx="7692761" cy="761747"/>
          </a:xfrm>
        </p:spPr>
        <p:txBody>
          <a:bodyPr/>
          <a:lstStyle/>
          <a:p>
            <a:r>
              <a:rPr lang="en-US" dirty="0" smtClean="0"/>
              <a:t>Hardware Evolution</a:t>
            </a:r>
            <a:endParaRPr lang="en-US"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bwMode="auto">
          <a:xfrm>
            <a:off x="4943789" y="0"/>
            <a:ext cx="4200211" cy="1417638"/>
          </a:xfrm>
          <a:prstGeom prst="rect">
            <a:avLst/>
          </a:prstGeom>
          <a:gradFill flip="none" rotWithShape="1">
            <a:gsLst>
              <a:gs pos="9000">
                <a:srgbClr val="FFFFFF">
                  <a:alpha val="0"/>
                </a:srgbClr>
              </a:gs>
              <a:gs pos="31000">
                <a:schemeClr val="bg2">
                  <a:alpha val="20000"/>
                </a:schemeClr>
              </a:gs>
              <a:gs pos="67000">
                <a:schemeClr val="bg2">
                  <a:alpha val="44000"/>
                </a:schemeClr>
              </a:gs>
              <a:gs pos="86000">
                <a:schemeClr val="tx1">
                  <a:alpha val="0"/>
                </a:schemeClr>
              </a:gs>
            </a:gsLst>
            <a:lin ang="16200000" scaled="1"/>
            <a:tileRect/>
          </a:gradFill>
          <a:ln w="15875" cap="sq" cmpd="sng" algn="ctr">
            <a:gradFill>
              <a:gsLst>
                <a:gs pos="0">
                  <a:schemeClr val="accent1">
                    <a:tint val="66000"/>
                    <a:satMod val="160000"/>
                    <a:alpha val="0"/>
                  </a:schemeClr>
                </a:gs>
                <a:gs pos="50000">
                  <a:schemeClr val="accent1">
                    <a:tint val="44500"/>
                    <a:satMod val="160000"/>
                  </a:schemeClr>
                </a:gs>
                <a:gs pos="74000">
                  <a:schemeClr val="accent1">
                    <a:tint val="23500"/>
                    <a:satMod val="160000"/>
                    <a:alpha val="0"/>
                  </a:schemeClr>
                </a:gs>
              </a:gsLst>
              <a:lin ang="5400000" scaled="0"/>
            </a:gradFill>
            <a:prstDash val="solid"/>
            <a:headEnd type="none" w="med" len="med"/>
            <a:tailEnd type="none" w="med" len="med"/>
          </a:ln>
          <a:effectLst>
            <a:outerShdw blurRad="50800" dist="38100" dir="10800000" algn="r" rotWithShape="0">
              <a:prstClr val="black">
                <a:alpha val="40000"/>
              </a:prstClr>
            </a:outerShdw>
          </a:effectLst>
          <a:sp3d>
            <a:bevelT w="82550"/>
          </a:sp3d>
        </p:spPr>
        <p:txBody>
          <a:bodyPr vert="horz" wrap="square" lIns="109728" tIns="54864" rIns="109728" bIns="54864" numCol="1" rtlCol="0" anchor="ctr" anchorCtr="0" compatLnSpc="1">
            <a:prstTxWarp prst="textNoShape">
              <a:avLst/>
            </a:prstTxWarp>
          </a:bodyPr>
          <a:lstStyle/>
          <a:p>
            <a:pPr algn="ctr" defTabSz="1096963"/>
            <a:endParaRPr lang="en-US" sz="3200" kern="0" dirty="0" smtClean="0">
              <a:solidFill>
                <a:srgbClr val="FFFFFF"/>
              </a:solidFill>
              <a:latin typeface="Segoe" pitchFamily="34" charset="0"/>
            </a:endParaRPr>
          </a:p>
        </p:txBody>
      </p:sp>
      <p:sp>
        <p:nvSpPr>
          <p:cNvPr id="4098" name="Rectangle 2"/>
          <p:cNvSpPr>
            <a:spLocks noGrp="1" noChangeArrowheads="1"/>
          </p:cNvSpPr>
          <p:nvPr>
            <p:ph type="title"/>
          </p:nvPr>
        </p:nvSpPr>
        <p:spPr/>
        <p:txBody>
          <a:bodyPr/>
          <a:lstStyle/>
          <a:p>
            <a:r>
              <a:rPr lang="en-US" smtClean="0"/>
              <a:t>Multi-Core CPUs</a:t>
            </a:r>
            <a:endParaRPr lang="en-US" dirty="0"/>
          </a:p>
        </p:txBody>
      </p:sp>
      <p:sp>
        <p:nvSpPr>
          <p:cNvPr id="4099" name="Rectangle 3"/>
          <p:cNvSpPr>
            <a:spLocks noGrp="1" noChangeArrowheads="1"/>
          </p:cNvSpPr>
          <p:nvPr>
            <p:ph type="body" idx="1"/>
          </p:nvPr>
        </p:nvSpPr>
        <p:spPr>
          <a:xfrm>
            <a:off x="382588" y="1414464"/>
            <a:ext cx="8761412" cy="5214936"/>
          </a:xfrm>
        </p:spPr>
        <p:txBody>
          <a:bodyPr/>
          <a:lstStyle/>
          <a:p>
            <a:r>
              <a:rPr lang="en-US" dirty="0" smtClean="0"/>
              <a:t>Moore’s Law continues</a:t>
            </a:r>
          </a:p>
          <a:p>
            <a:r>
              <a:rPr lang="en-US" dirty="0" smtClean="0"/>
              <a:t>Core count continues to grow</a:t>
            </a:r>
          </a:p>
          <a:p>
            <a:pPr lvl="1"/>
            <a:r>
              <a:rPr lang="en-US" dirty="0" smtClean="0"/>
              <a:t>Software parallelism</a:t>
            </a:r>
          </a:p>
          <a:p>
            <a:r>
              <a:rPr lang="en-US" dirty="0" smtClean="0"/>
              <a:t>One workload per server today</a:t>
            </a:r>
          </a:p>
          <a:p>
            <a:r>
              <a:rPr lang="en-US" dirty="0" smtClean="0"/>
              <a:t>Consolidation and partitioning drive up utilization and parallelism</a:t>
            </a:r>
          </a:p>
          <a:p>
            <a:r>
              <a:rPr lang="en-US" dirty="0" smtClean="0"/>
              <a:t>The scale-up server of today is the scale-out server of the future</a:t>
            </a:r>
          </a:p>
          <a:p>
            <a:r>
              <a:rPr lang="en-US" dirty="0" smtClean="0"/>
              <a:t>Virtualization is a scale-up workload</a:t>
            </a:r>
            <a:endParaRPr lang="en-US" dirty="0"/>
          </a:p>
        </p:txBody>
      </p:sp>
      <p:sp>
        <p:nvSpPr>
          <p:cNvPr id="4" name="Rectangle 3"/>
          <p:cNvSpPr/>
          <p:nvPr/>
        </p:nvSpPr>
        <p:spPr bwMode="auto">
          <a:xfrm>
            <a:off x="5181600" y="310664"/>
            <a:ext cx="609600" cy="838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 name="Rectangle 4"/>
          <p:cNvSpPr/>
          <p:nvPr/>
        </p:nvSpPr>
        <p:spPr bwMode="auto">
          <a:xfrm>
            <a:off x="6096000" y="310664"/>
            <a:ext cx="457200" cy="3810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6" name="Rectangle 5"/>
          <p:cNvSpPr/>
          <p:nvPr/>
        </p:nvSpPr>
        <p:spPr bwMode="auto">
          <a:xfrm>
            <a:off x="6096000" y="767864"/>
            <a:ext cx="457200" cy="3810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7" name="Rectangle 6"/>
          <p:cNvSpPr/>
          <p:nvPr/>
        </p:nvSpPr>
        <p:spPr bwMode="auto">
          <a:xfrm>
            <a:off x="6858000" y="310664"/>
            <a:ext cx="457200" cy="3810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8" name="Rectangle 7"/>
          <p:cNvSpPr/>
          <p:nvPr/>
        </p:nvSpPr>
        <p:spPr bwMode="auto">
          <a:xfrm>
            <a:off x="6858000" y="767864"/>
            <a:ext cx="457200" cy="3810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9" name="Rectangle 8"/>
          <p:cNvSpPr/>
          <p:nvPr/>
        </p:nvSpPr>
        <p:spPr bwMode="auto">
          <a:xfrm>
            <a:off x="7467600" y="310664"/>
            <a:ext cx="457200" cy="3810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0" name="Rectangle 9"/>
          <p:cNvSpPr/>
          <p:nvPr/>
        </p:nvSpPr>
        <p:spPr bwMode="auto">
          <a:xfrm>
            <a:off x="7467600" y="767864"/>
            <a:ext cx="457200" cy="3810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1" name="Rectangle 10"/>
          <p:cNvSpPr/>
          <p:nvPr/>
        </p:nvSpPr>
        <p:spPr bwMode="auto">
          <a:xfrm>
            <a:off x="5105400" y="234464"/>
            <a:ext cx="762000" cy="990600"/>
          </a:xfrm>
          <a:prstGeom prst="rect">
            <a:avLst/>
          </a:prstGeom>
          <a:noFill/>
          <a:ln w="28575">
            <a:solidFill>
              <a:schemeClr val="accent5"/>
            </a:solidFill>
            <a:prstDash val="dash"/>
            <a:headEnd type="none" w="med" len="med"/>
            <a:tailEnd type="none" w="med" len="med"/>
          </a:ln>
          <a:effectLst>
            <a:glow rad="63500">
              <a:schemeClr val="accent4">
                <a:satMod val="175000"/>
                <a:alpha val="40000"/>
              </a:schemeClr>
            </a:glow>
          </a:effectLst>
        </p:spPr>
        <p:style>
          <a:lnRef idx="2">
            <a:schemeClr val="dk1"/>
          </a:lnRef>
          <a:fillRef idx="1">
            <a:schemeClr val="lt1"/>
          </a:fillRef>
          <a:effectRef idx="0">
            <a:schemeClr val="dk1"/>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2" name="Rectangle 11"/>
          <p:cNvSpPr/>
          <p:nvPr/>
        </p:nvSpPr>
        <p:spPr bwMode="auto">
          <a:xfrm>
            <a:off x="6019800" y="234464"/>
            <a:ext cx="609600" cy="990600"/>
          </a:xfrm>
          <a:prstGeom prst="rect">
            <a:avLst/>
          </a:prstGeom>
          <a:noFill/>
          <a:ln w="28575">
            <a:solidFill>
              <a:schemeClr val="accent5"/>
            </a:solidFill>
            <a:prstDash val="dash"/>
            <a:headEnd type="none" w="med" len="med"/>
            <a:tailEnd type="none" w="med" len="med"/>
          </a:ln>
          <a:effectLst>
            <a:glow rad="63500">
              <a:schemeClr val="accent4">
                <a:satMod val="175000"/>
                <a:alpha val="40000"/>
              </a:schemeClr>
            </a:glow>
          </a:effectLst>
        </p:spPr>
        <p:style>
          <a:lnRef idx="2">
            <a:schemeClr val="dk1"/>
          </a:lnRef>
          <a:fillRef idx="1">
            <a:schemeClr val="lt1"/>
          </a:fillRef>
          <a:effectRef idx="0">
            <a:schemeClr val="dk1"/>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3" name="Rectangle 12"/>
          <p:cNvSpPr/>
          <p:nvPr/>
        </p:nvSpPr>
        <p:spPr bwMode="auto">
          <a:xfrm>
            <a:off x="6781800" y="234464"/>
            <a:ext cx="1219200" cy="990600"/>
          </a:xfrm>
          <a:prstGeom prst="rect">
            <a:avLst/>
          </a:prstGeom>
          <a:noFill/>
          <a:ln w="28575">
            <a:solidFill>
              <a:schemeClr val="accent5"/>
            </a:solidFill>
            <a:prstDash val="dash"/>
            <a:headEnd type="none" w="med" len="med"/>
            <a:tailEnd type="none" w="med" len="med"/>
          </a:ln>
          <a:effectLst>
            <a:glow rad="63500">
              <a:schemeClr val="accent4">
                <a:satMod val="175000"/>
                <a:alpha val="40000"/>
              </a:schemeClr>
            </a:glow>
          </a:effectLst>
        </p:spPr>
        <p:style>
          <a:lnRef idx="2">
            <a:schemeClr val="dk1"/>
          </a:lnRef>
          <a:fillRef idx="1">
            <a:schemeClr val="lt1"/>
          </a:fillRef>
          <a:effectRef idx="0">
            <a:schemeClr val="dk1"/>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15" name="Straight Connector 14"/>
          <p:cNvCxnSpPr/>
          <p:nvPr/>
        </p:nvCxnSpPr>
        <p:spPr bwMode="auto">
          <a:xfrm rot="5400000">
            <a:off x="7658100" y="729764"/>
            <a:ext cx="990600" cy="1588"/>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accent3"/>
            </a:solidFill>
            <a:prstDash val="solid"/>
            <a:round/>
            <a:headEnd type="none" w="med" len="med"/>
            <a:tailEnd type="none" w="med" len="med"/>
          </a:ln>
          <a:effectLst>
            <a:glow rad="63500">
              <a:schemeClr val="accent3">
                <a:satMod val="175000"/>
                <a:alpha val="40000"/>
              </a:schemeClr>
            </a:glow>
          </a:effectLst>
        </p:spPr>
      </p:cxnSp>
      <p:cxnSp>
        <p:nvCxnSpPr>
          <p:cNvPr id="17" name="Straight Connector 16"/>
          <p:cNvCxnSpPr/>
          <p:nvPr/>
        </p:nvCxnSpPr>
        <p:spPr bwMode="auto">
          <a:xfrm>
            <a:off x="8153400" y="1225064"/>
            <a:ext cx="914400" cy="1588"/>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accent3"/>
            </a:solidFill>
            <a:prstDash val="solid"/>
            <a:round/>
            <a:headEnd type="none" w="med" len="med"/>
            <a:tailEnd type="none" w="med" len="med"/>
          </a:ln>
          <a:effectLst>
            <a:glow rad="63500">
              <a:schemeClr val="accent3">
                <a:satMod val="175000"/>
                <a:alpha val="40000"/>
              </a:schemeClr>
            </a:glow>
          </a:effectLst>
        </p:spPr>
      </p:cxnSp>
      <p:cxnSp>
        <p:nvCxnSpPr>
          <p:cNvPr id="19" name="Straight Arrow Connector 18"/>
          <p:cNvCxnSpPr/>
          <p:nvPr/>
        </p:nvCxnSpPr>
        <p:spPr bwMode="auto">
          <a:xfrm rot="5400000" flipH="1" flipV="1">
            <a:off x="8153400" y="539264"/>
            <a:ext cx="685800" cy="685800"/>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accent3"/>
            </a:solidFill>
            <a:prstDash val="solid"/>
            <a:round/>
            <a:headEnd type="oval" w="med" len="med"/>
            <a:tailEnd type="triangle" w="med" len="med"/>
          </a:ln>
          <a:effectLst>
            <a:glow rad="63500">
              <a:schemeClr val="accent3">
                <a:satMod val="175000"/>
                <a:alpha val="40000"/>
              </a:schemeClr>
            </a:glow>
          </a:effectLst>
        </p:spPr>
      </p:cxnSp>
      <p:sp>
        <p:nvSpPr>
          <p:cNvPr id="20" name="TextBox 19"/>
          <p:cNvSpPr txBox="1"/>
          <p:nvPr/>
        </p:nvSpPr>
        <p:spPr>
          <a:xfrm>
            <a:off x="4707664" y="1029687"/>
            <a:ext cx="4038600" cy="830997"/>
          </a:xfrm>
          <a:prstGeom prst="rect">
            <a:avLst/>
          </a:prstGeom>
          <a:noFill/>
          <a:ln w="3175" cap="flat" cmpd="sng" algn="ctr">
            <a:noFill/>
            <a:prstDash val="solid"/>
          </a:ln>
          <a:effectLst/>
        </p:spPr>
        <p:txBody>
          <a:bodyPr lIns="91436" tIns="45718" rIns="91436" bIns="45718" anchor="ctr"/>
          <a:lstStyle/>
          <a:p>
            <a:pPr algn="ctr">
              <a:defRPr/>
            </a:pPr>
            <a:r>
              <a:rPr lang="en-US" sz="2800" b="1" i="1" kern="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Segoe Black" pitchFamily="34" charset="0"/>
              </a:rPr>
              <a:t>Core Counts</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9" name="Rectangle 518"/>
          <p:cNvSpPr/>
          <p:nvPr/>
        </p:nvSpPr>
        <p:spPr bwMode="auto">
          <a:xfrm>
            <a:off x="5647174" y="0"/>
            <a:ext cx="3496826" cy="2362200"/>
          </a:xfrm>
          <a:prstGeom prst="rect">
            <a:avLst/>
          </a:prstGeom>
          <a:gradFill flip="none" rotWithShape="1">
            <a:gsLst>
              <a:gs pos="9000">
                <a:srgbClr val="FFFFFF">
                  <a:alpha val="0"/>
                </a:srgbClr>
              </a:gs>
              <a:gs pos="31000">
                <a:schemeClr val="bg2">
                  <a:alpha val="20000"/>
                </a:schemeClr>
              </a:gs>
              <a:gs pos="67000">
                <a:schemeClr val="bg2">
                  <a:alpha val="44000"/>
                </a:schemeClr>
              </a:gs>
              <a:gs pos="86000">
                <a:schemeClr val="tx1">
                  <a:alpha val="0"/>
                </a:schemeClr>
              </a:gs>
            </a:gsLst>
            <a:lin ang="16200000" scaled="1"/>
            <a:tileRect/>
          </a:gradFill>
          <a:ln w="15875" cap="sq" cmpd="sng" algn="ctr">
            <a:gradFill>
              <a:gsLst>
                <a:gs pos="0">
                  <a:schemeClr val="accent1">
                    <a:tint val="66000"/>
                    <a:satMod val="160000"/>
                    <a:alpha val="0"/>
                  </a:schemeClr>
                </a:gs>
                <a:gs pos="50000">
                  <a:schemeClr val="accent1">
                    <a:tint val="44500"/>
                    <a:satMod val="160000"/>
                  </a:schemeClr>
                </a:gs>
                <a:gs pos="74000">
                  <a:schemeClr val="accent1">
                    <a:tint val="23500"/>
                    <a:satMod val="160000"/>
                    <a:alpha val="0"/>
                  </a:schemeClr>
                </a:gs>
              </a:gsLst>
              <a:lin ang="5400000" scaled="0"/>
            </a:gradFill>
            <a:prstDash val="solid"/>
            <a:headEnd type="none" w="med" len="med"/>
            <a:tailEnd type="none" w="med" len="med"/>
          </a:ln>
          <a:effectLst>
            <a:outerShdw blurRad="50800" dist="38100" dir="10800000" algn="r" rotWithShape="0">
              <a:prstClr val="black">
                <a:alpha val="40000"/>
              </a:prstClr>
            </a:outerShdw>
          </a:effectLst>
          <a:sp3d>
            <a:bevelT w="82550"/>
          </a:sp3d>
        </p:spPr>
        <p:txBody>
          <a:bodyPr vert="horz" wrap="square" lIns="109728" tIns="54864" rIns="109728" bIns="54864" numCol="1" rtlCol="0" anchor="ctr" anchorCtr="0" compatLnSpc="1">
            <a:prstTxWarp prst="textNoShape">
              <a:avLst/>
            </a:prstTxWarp>
          </a:bodyPr>
          <a:lstStyle/>
          <a:p>
            <a:pPr algn="ctr" defTabSz="1096963"/>
            <a:endParaRPr lang="en-US" sz="3200" kern="0" dirty="0" smtClean="0">
              <a:solidFill>
                <a:srgbClr val="FFFFFF"/>
              </a:solidFill>
              <a:latin typeface="Segoe" pitchFamily="34" charset="0"/>
            </a:endParaRPr>
          </a:p>
        </p:txBody>
      </p:sp>
      <p:sp>
        <p:nvSpPr>
          <p:cNvPr id="5122" name="Rectangle 2"/>
          <p:cNvSpPr>
            <a:spLocks noGrp="1" noChangeArrowheads="1"/>
          </p:cNvSpPr>
          <p:nvPr>
            <p:ph type="title"/>
          </p:nvPr>
        </p:nvSpPr>
        <p:spPr/>
        <p:txBody>
          <a:bodyPr/>
          <a:lstStyle/>
          <a:p>
            <a:r>
              <a:rPr lang="en-US" dirty="0" smtClean="0"/>
              <a:t>64-Bit And Memory</a:t>
            </a:r>
            <a:endParaRPr lang="en-US" dirty="0"/>
          </a:p>
        </p:txBody>
      </p:sp>
      <p:sp>
        <p:nvSpPr>
          <p:cNvPr id="5123" name="Rectangle 3"/>
          <p:cNvSpPr>
            <a:spLocks noGrp="1" noChangeArrowheads="1"/>
          </p:cNvSpPr>
          <p:nvPr>
            <p:ph type="body" idx="1"/>
          </p:nvPr>
        </p:nvSpPr>
        <p:spPr>
          <a:xfrm>
            <a:off x="382588" y="1414464"/>
            <a:ext cx="8761412" cy="5722592"/>
          </a:xfrm>
        </p:spPr>
        <p:txBody>
          <a:bodyPr/>
          <a:lstStyle/>
          <a:p>
            <a:r>
              <a:rPr lang="en-US" sz="3200" smtClean="0"/>
              <a:t>Huge growth in memory</a:t>
            </a:r>
          </a:p>
          <a:p>
            <a:pPr lvl="1"/>
            <a:r>
              <a:rPr lang="en-US" sz="2800" smtClean="0"/>
              <a:t>4GB to 2TB</a:t>
            </a:r>
          </a:p>
          <a:p>
            <a:r>
              <a:rPr lang="en-US" sz="3200" smtClean="0"/>
              <a:t>Server industry aggressively moving to 64-bit</a:t>
            </a:r>
          </a:p>
          <a:p>
            <a:r>
              <a:rPr lang="en-US" sz="3200" smtClean="0"/>
              <a:t>Consolidation density memory limited</a:t>
            </a:r>
          </a:p>
          <a:p>
            <a:pPr lvl="1"/>
            <a:r>
              <a:rPr lang="en-US" sz="2800" smtClean="0"/>
              <a:t>Homogeneous consolidation can be more efficient</a:t>
            </a:r>
          </a:p>
          <a:p>
            <a:r>
              <a:rPr lang="en-US" sz="3200" smtClean="0"/>
              <a:t>Memory controllers moving on chip</a:t>
            </a:r>
          </a:p>
          <a:p>
            <a:pPr lvl="1"/>
            <a:r>
              <a:rPr lang="en-US" sz="2800" smtClean="0"/>
              <a:t>Multi-socket system will be NUMA machines</a:t>
            </a:r>
          </a:p>
          <a:p>
            <a:pPr lvl="1"/>
            <a:r>
              <a:rPr lang="en-US" sz="2800" smtClean="0"/>
              <a:t>Memory per socket increasing</a:t>
            </a:r>
          </a:p>
          <a:p>
            <a:r>
              <a:rPr lang="en-US" sz="3200" smtClean="0"/>
              <a:t>Flash memory</a:t>
            </a:r>
            <a:endParaRPr lang="en-US" sz="3200" dirty="0"/>
          </a:p>
        </p:txBody>
      </p:sp>
      <p:grpSp>
        <p:nvGrpSpPr>
          <p:cNvPr id="518" name="Group 517"/>
          <p:cNvGrpSpPr/>
          <p:nvPr/>
        </p:nvGrpSpPr>
        <p:grpSpPr>
          <a:xfrm>
            <a:off x="5771104" y="4184"/>
            <a:ext cx="3352800" cy="1828800"/>
            <a:chOff x="5715000" y="152400"/>
            <a:chExt cx="3352800" cy="1828800"/>
          </a:xfrm>
        </p:grpSpPr>
        <p:sp>
          <p:nvSpPr>
            <p:cNvPr id="4" name="Rectangle 3"/>
            <p:cNvSpPr/>
            <p:nvPr/>
          </p:nvSpPr>
          <p:spPr bwMode="auto">
            <a:xfrm>
              <a:off x="5715000" y="152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 name="Rectangle 4"/>
            <p:cNvSpPr/>
            <p:nvPr/>
          </p:nvSpPr>
          <p:spPr bwMode="auto">
            <a:xfrm>
              <a:off x="5867400" y="152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6" name="Rectangle 5"/>
            <p:cNvSpPr/>
            <p:nvPr/>
          </p:nvSpPr>
          <p:spPr bwMode="auto">
            <a:xfrm>
              <a:off x="6019800" y="152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7" name="Rectangle 6"/>
            <p:cNvSpPr/>
            <p:nvPr/>
          </p:nvSpPr>
          <p:spPr bwMode="auto">
            <a:xfrm>
              <a:off x="6172200" y="152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8" name="Rectangle 7"/>
            <p:cNvSpPr/>
            <p:nvPr/>
          </p:nvSpPr>
          <p:spPr bwMode="auto">
            <a:xfrm>
              <a:off x="6324600" y="152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9" name="Rectangle 8"/>
            <p:cNvSpPr/>
            <p:nvPr/>
          </p:nvSpPr>
          <p:spPr bwMode="auto">
            <a:xfrm>
              <a:off x="6477000" y="152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0" name="Rectangle 9"/>
            <p:cNvSpPr/>
            <p:nvPr/>
          </p:nvSpPr>
          <p:spPr bwMode="auto">
            <a:xfrm>
              <a:off x="6629400" y="152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1" name="Rectangle 10"/>
            <p:cNvSpPr/>
            <p:nvPr/>
          </p:nvSpPr>
          <p:spPr bwMode="auto">
            <a:xfrm>
              <a:off x="6781800" y="152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2" name="Rectangle 11"/>
            <p:cNvSpPr/>
            <p:nvPr/>
          </p:nvSpPr>
          <p:spPr bwMode="auto">
            <a:xfrm>
              <a:off x="6934200" y="152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3" name="Rectangle 12"/>
            <p:cNvSpPr/>
            <p:nvPr/>
          </p:nvSpPr>
          <p:spPr bwMode="auto">
            <a:xfrm>
              <a:off x="7086600" y="152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4" name="Rectangle 13"/>
            <p:cNvSpPr/>
            <p:nvPr/>
          </p:nvSpPr>
          <p:spPr bwMode="auto">
            <a:xfrm>
              <a:off x="7239000" y="152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5" name="Rectangle 14"/>
            <p:cNvSpPr/>
            <p:nvPr/>
          </p:nvSpPr>
          <p:spPr bwMode="auto">
            <a:xfrm>
              <a:off x="7391400" y="152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6" name="Rectangle 15"/>
            <p:cNvSpPr/>
            <p:nvPr/>
          </p:nvSpPr>
          <p:spPr bwMode="auto">
            <a:xfrm>
              <a:off x="7543800" y="152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7" name="Rectangle 16"/>
            <p:cNvSpPr/>
            <p:nvPr/>
          </p:nvSpPr>
          <p:spPr bwMode="auto">
            <a:xfrm>
              <a:off x="7696200" y="152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8" name="Rectangle 17"/>
            <p:cNvSpPr/>
            <p:nvPr/>
          </p:nvSpPr>
          <p:spPr bwMode="auto">
            <a:xfrm>
              <a:off x="7848600" y="152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9" name="Rectangle 18"/>
            <p:cNvSpPr/>
            <p:nvPr/>
          </p:nvSpPr>
          <p:spPr bwMode="auto">
            <a:xfrm>
              <a:off x="8001000" y="152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0" name="Rectangle 19"/>
            <p:cNvSpPr/>
            <p:nvPr/>
          </p:nvSpPr>
          <p:spPr bwMode="auto">
            <a:xfrm>
              <a:off x="8153400" y="152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1" name="Rectangle 20"/>
            <p:cNvSpPr/>
            <p:nvPr/>
          </p:nvSpPr>
          <p:spPr bwMode="auto">
            <a:xfrm>
              <a:off x="8305800" y="152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2" name="Rectangle 21"/>
            <p:cNvSpPr/>
            <p:nvPr/>
          </p:nvSpPr>
          <p:spPr bwMode="auto">
            <a:xfrm>
              <a:off x="8458200" y="152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3" name="Rectangle 22"/>
            <p:cNvSpPr/>
            <p:nvPr/>
          </p:nvSpPr>
          <p:spPr bwMode="auto">
            <a:xfrm>
              <a:off x="8610600" y="152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4" name="Rectangle 23"/>
            <p:cNvSpPr/>
            <p:nvPr/>
          </p:nvSpPr>
          <p:spPr bwMode="auto">
            <a:xfrm>
              <a:off x="8763000" y="152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5" name="Rectangle 24"/>
            <p:cNvSpPr/>
            <p:nvPr/>
          </p:nvSpPr>
          <p:spPr bwMode="auto">
            <a:xfrm>
              <a:off x="8915400" y="152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6" name="Rectangle 25"/>
            <p:cNvSpPr/>
            <p:nvPr/>
          </p:nvSpPr>
          <p:spPr bwMode="auto">
            <a:xfrm>
              <a:off x="5715000" y="228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7" name="Rectangle 26"/>
            <p:cNvSpPr/>
            <p:nvPr/>
          </p:nvSpPr>
          <p:spPr bwMode="auto">
            <a:xfrm>
              <a:off x="5867400" y="228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8" name="Rectangle 27"/>
            <p:cNvSpPr/>
            <p:nvPr/>
          </p:nvSpPr>
          <p:spPr bwMode="auto">
            <a:xfrm>
              <a:off x="6019800" y="228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9" name="Rectangle 28"/>
            <p:cNvSpPr/>
            <p:nvPr/>
          </p:nvSpPr>
          <p:spPr bwMode="auto">
            <a:xfrm>
              <a:off x="6172200" y="228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0" name="Rectangle 29"/>
            <p:cNvSpPr/>
            <p:nvPr/>
          </p:nvSpPr>
          <p:spPr bwMode="auto">
            <a:xfrm>
              <a:off x="6324600" y="228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1" name="Rectangle 30"/>
            <p:cNvSpPr/>
            <p:nvPr/>
          </p:nvSpPr>
          <p:spPr bwMode="auto">
            <a:xfrm>
              <a:off x="6477000" y="228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2" name="Rectangle 31"/>
            <p:cNvSpPr/>
            <p:nvPr/>
          </p:nvSpPr>
          <p:spPr bwMode="auto">
            <a:xfrm>
              <a:off x="6629400" y="228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3" name="Rectangle 32"/>
            <p:cNvSpPr/>
            <p:nvPr/>
          </p:nvSpPr>
          <p:spPr bwMode="auto">
            <a:xfrm>
              <a:off x="6781800" y="228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4" name="Rectangle 33"/>
            <p:cNvSpPr/>
            <p:nvPr/>
          </p:nvSpPr>
          <p:spPr bwMode="auto">
            <a:xfrm>
              <a:off x="6934200" y="228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5" name="Rectangle 34"/>
            <p:cNvSpPr/>
            <p:nvPr/>
          </p:nvSpPr>
          <p:spPr bwMode="auto">
            <a:xfrm>
              <a:off x="7086600" y="228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6" name="Rectangle 35"/>
            <p:cNvSpPr/>
            <p:nvPr/>
          </p:nvSpPr>
          <p:spPr bwMode="auto">
            <a:xfrm>
              <a:off x="7239000" y="228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7" name="Rectangle 36"/>
            <p:cNvSpPr/>
            <p:nvPr/>
          </p:nvSpPr>
          <p:spPr bwMode="auto">
            <a:xfrm>
              <a:off x="7391400" y="228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8" name="Rectangle 37"/>
            <p:cNvSpPr/>
            <p:nvPr/>
          </p:nvSpPr>
          <p:spPr bwMode="auto">
            <a:xfrm>
              <a:off x="7543800" y="228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9" name="Rectangle 38"/>
            <p:cNvSpPr/>
            <p:nvPr/>
          </p:nvSpPr>
          <p:spPr bwMode="auto">
            <a:xfrm>
              <a:off x="7696200" y="228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0" name="Rectangle 39"/>
            <p:cNvSpPr/>
            <p:nvPr/>
          </p:nvSpPr>
          <p:spPr bwMode="auto">
            <a:xfrm>
              <a:off x="7848600" y="228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1" name="Rectangle 40"/>
            <p:cNvSpPr/>
            <p:nvPr/>
          </p:nvSpPr>
          <p:spPr bwMode="auto">
            <a:xfrm>
              <a:off x="8001000" y="228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2" name="Rectangle 41"/>
            <p:cNvSpPr/>
            <p:nvPr/>
          </p:nvSpPr>
          <p:spPr bwMode="auto">
            <a:xfrm>
              <a:off x="8153400" y="228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3" name="Rectangle 42"/>
            <p:cNvSpPr/>
            <p:nvPr/>
          </p:nvSpPr>
          <p:spPr bwMode="auto">
            <a:xfrm>
              <a:off x="8305800" y="228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4" name="Rectangle 43"/>
            <p:cNvSpPr/>
            <p:nvPr/>
          </p:nvSpPr>
          <p:spPr bwMode="auto">
            <a:xfrm>
              <a:off x="8458200" y="228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5" name="Rectangle 44"/>
            <p:cNvSpPr/>
            <p:nvPr/>
          </p:nvSpPr>
          <p:spPr bwMode="auto">
            <a:xfrm>
              <a:off x="8610600" y="228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6" name="Rectangle 45"/>
            <p:cNvSpPr/>
            <p:nvPr/>
          </p:nvSpPr>
          <p:spPr bwMode="auto">
            <a:xfrm>
              <a:off x="8763000" y="228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7" name="Rectangle 46"/>
            <p:cNvSpPr/>
            <p:nvPr/>
          </p:nvSpPr>
          <p:spPr bwMode="auto">
            <a:xfrm>
              <a:off x="8915400" y="228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8" name="Rectangle 47"/>
            <p:cNvSpPr/>
            <p:nvPr/>
          </p:nvSpPr>
          <p:spPr bwMode="auto">
            <a:xfrm>
              <a:off x="5715000" y="304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9" name="Rectangle 48"/>
            <p:cNvSpPr/>
            <p:nvPr/>
          </p:nvSpPr>
          <p:spPr bwMode="auto">
            <a:xfrm>
              <a:off x="5867400" y="304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0" name="Rectangle 49"/>
            <p:cNvSpPr/>
            <p:nvPr/>
          </p:nvSpPr>
          <p:spPr bwMode="auto">
            <a:xfrm>
              <a:off x="6019800" y="304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1" name="Rectangle 50"/>
            <p:cNvSpPr/>
            <p:nvPr/>
          </p:nvSpPr>
          <p:spPr bwMode="auto">
            <a:xfrm>
              <a:off x="6172200" y="304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2" name="Rectangle 51"/>
            <p:cNvSpPr/>
            <p:nvPr/>
          </p:nvSpPr>
          <p:spPr bwMode="auto">
            <a:xfrm>
              <a:off x="6324600" y="304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3" name="Rectangle 52"/>
            <p:cNvSpPr/>
            <p:nvPr/>
          </p:nvSpPr>
          <p:spPr bwMode="auto">
            <a:xfrm>
              <a:off x="6477000" y="304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4" name="Rectangle 53"/>
            <p:cNvSpPr/>
            <p:nvPr/>
          </p:nvSpPr>
          <p:spPr bwMode="auto">
            <a:xfrm>
              <a:off x="6629400" y="304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5" name="Rectangle 54"/>
            <p:cNvSpPr/>
            <p:nvPr/>
          </p:nvSpPr>
          <p:spPr bwMode="auto">
            <a:xfrm>
              <a:off x="6781800" y="304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6" name="Rectangle 55"/>
            <p:cNvSpPr/>
            <p:nvPr/>
          </p:nvSpPr>
          <p:spPr bwMode="auto">
            <a:xfrm>
              <a:off x="6934200" y="304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7" name="Rectangle 56"/>
            <p:cNvSpPr/>
            <p:nvPr/>
          </p:nvSpPr>
          <p:spPr bwMode="auto">
            <a:xfrm>
              <a:off x="7086600" y="304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8" name="Rectangle 57"/>
            <p:cNvSpPr/>
            <p:nvPr/>
          </p:nvSpPr>
          <p:spPr bwMode="auto">
            <a:xfrm>
              <a:off x="7239000" y="304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9" name="Rectangle 58"/>
            <p:cNvSpPr/>
            <p:nvPr/>
          </p:nvSpPr>
          <p:spPr bwMode="auto">
            <a:xfrm>
              <a:off x="7391400" y="304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60" name="Rectangle 59"/>
            <p:cNvSpPr/>
            <p:nvPr/>
          </p:nvSpPr>
          <p:spPr bwMode="auto">
            <a:xfrm>
              <a:off x="7543800" y="304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61" name="Rectangle 60"/>
            <p:cNvSpPr/>
            <p:nvPr/>
          </p:nvSpPr>
          <p:spPr bwMode="auto">
            <a:xfrm>
              <a:off x="7696200" y="304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62" name="Rectangle 61"/>
            <p:cNvSpPr/>
            <p:nvPr/>
          </p:nvSpPr>
          <p:spPr bwMode="auto">
            <a:xfrm>
              <a:off x="7848600" y="304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63" name="Rectangle 62"/>
            <p:cNvSpPr/>
            <p:nvPr/>
          </p:nvSpPr>
          <p:spPr bwMode="auto">
            <a:xfrm>
              <a:off x="8001000" y="304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64" name="Rectangle 63"/>
            <p:cNvSpPr/>
            <p:nvPr/>
          </p:nvSpPr>
          <p:spPr bwMode="auto">
            <a:xfrm>
              <a:off x="8153400" y="304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65" name="Rectangle 64"/>
            <p:cNvSpPr/>
            <p:nvPr/>
          </p:nvSpPr>
          <p:spPr bwMode="auto">
            <a:xfrm>
              <a:off x="8305800" y="304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66" name="Rectangle 65"/>
            <p:cNvSpPr/>
            <p:nvPr/>
          </p:nvSpPr>
          <p:spPr bwMode="auto">
            <a:xfrm>
              <a:off x="8458200" y="304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67" name="Rectangle 66"/>
            <p:cNvSpPr/>
            <p:nvPr/>
          </p:nvSpPr>
          <p:spPr bwMode="auto">
            <a:xfrm>
              <a:off x="8610600" y="304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68" name="Rectangle 67"/>
            <p:cNvSpPr/>
            <p:nvPr/>
          </p:nvSpPr>
          <p:spPr bwMode="auto">
            <a:xfrm>
              <a:off x="8763000" y="304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69" name="Rectangle 68"/>
            <p:cNvSpPr/>
            <p:nvPr/>
          </p:nvSpPr>
          <p:spPr bwMode="auto">
            <a:xfrm>
              <a:off x="8915400" y="304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70" name="Rectangle 69"/>
            <p:cNvSpPr/>
            <p:nvPr/>
          </p:nvSpPr>
          <p:spPr bwMode="auto">
            <a:xfrm>
              <a:off x="5715000" y="381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71" name="Rectangle 70"/>
            <p:cNvSpPr/>
            <p:nvPr/>
          </p:nvSpPr>
          <p:spPr bwMode="auto">
            <a:xfrm>
              <a:off x="5867400" y="381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72" name="Rectangle 71"/>
            <p:cNvSpPr/>
            <p:nvPr/>
          </p:nvSpPr>
          <p:spPr bwMode="auto">
            <a:xfrm>
              <a:off x="6019800" y="381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73" name="Rectangle 72"/>
            <p:cNvSpPr/>
            <p:nvPr/>
          </p:nvSpPr>
          <p:spPr bwMode="auto">
            <a:xfrm>
              <a:off x="6172200" y="381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74" name="Rectangle 73"/>
            <p:cNvSpPr/>
            <p:nvPr/>
          </p:nvSpPr>
          <p:spPr bwMode="auto">
            <a:xfrm>
              <a:off x="6324600" y="381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75" name="Rectangle 74"/>
            <p:cNvSpPr/>
            <p:nvPr/>
          </p:nvSpPr>
          <p:spPr bwMode="auto">
            <a:xfrm>
              <a:off x="6477000" y="381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76" name="Rectangle 75"/>
            <p:cNvSpPr/>
            <p:nvPr/>
          </p:nvSpPr>
          <p:spPr bwMode="auto">
            <a:xfrm>
              <a:off x="6629400" y="381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77" name="Rectangle 76"/>
            <p:cNvSpPr/>
            <p:nvPr/>
          </p:nvSpPr>
          <p:spPr bwMode="auto">
            <a:xfrm>
              <a:off x="6781800" y="381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78" name="Rectangle 77"/>
            <p:cNvSpPr/>
            <p:nvPr/>
          </p:nvSpPr>
          <p:spPr bwMode="auto">
            <a:xfrm>
              <a:off x="6934200" y="381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79" name="Rectangle 78"/>
            <p:cNvSpPr/>
            <p:nvPr/>
          </p:nvSpPr>
          <p:spPr bwMode="auto">
            <a:xfrm>
              <a:off x="7086600" y="381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80" name="Rectangle 79"/>
            <p:cNvSpPr/>
            <p:nvPr/>
          </p:nvSpPr>
          <p:spPr bwMode="auto">
            <a:xfrm>
              <a:off x="7239000" y="381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81" name="Rectangle 80"/>
            <p:cNvSpPr/>
            <p:nvPr/>
          </p:nvSpPr>
          <p:spPr bwMode="auto">
            <a:xfrm>
              <a:off x="7391400" y="381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82" name="Rectangle 81"/>
            <p:cNvSpPr/>
            <p:nvPr/>
          </p:nvSpPr>
          <p:spPr bwMode="auto">
            <a:xfrm>
              <a:off x="7543800" y="381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83" name="Rectangle 82"/>
            <p:cNvSpPr/>
            <p:nvPr/>
          </p:nvSpPr>
          <p:spPr bwMode="auto">
            <a:xfrm>
              <a:off x="7696200" y="381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84" name="Rectangle 83"/>
            <p:cNvSpPr/>
            <p:nvPr/>
          </p:nvSpPr>
          <p:spPr bwMode="auto">
            <a:xfrm>
              <a:off x="7848600" y="381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85" name="Rectangle 84"/>
            <p:cNvSpPr/>
            <p:nvPr/>
          </p:nvSpPr>
          <p:spPr bwMode="auto">
            <a:xfrm>
              <a:off x="8001000" y="381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86" name="Rectangle 85"/>
            <p:cNvSpPr/>
            <p:nvPr/>
          </p:nvSpPr>
          <p:spPr bwMode="auto">
            <a:xfrm>
              <a:off x="8153400" y="381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87" name="Rectangle 86"/>
            <p:cNvSpPr/>
            <p:nvPr/>
          </p:nvSpPr>
          <p:spPr bwMode="auto">
            <a:xfrm>
              <a:off x="8305800" y="381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88" name="Rectangle 87"/>
            <p:cNvSpPr/>
            <p:nvPr/>
          </p:nvSpPr>
          <p:spPr bwMode="auto">
            <a:xfrm>
              <a:off x="8458200" y="381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89" name="Rectangle 88"/>
            <p:cNvSpPr/>
            <p:nvPr/>
          </p:nvSpPr>
          <p:spPr bwMode="auto">
            <a:xfrm>
              <a:off x="8610600" y="381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90" name="Rectangle 89"/>
            <p:cNvSpPr/>
            <p:nvPr/>
          </p:nvSpPr>
          <p:spPr bwMode="auto">
            <a:xfrm>
              <a:off x="8763000" y="381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91" name="Rectangle 90"/>
            <p:cNvSpPr/>
            <p:nvPr/>
          </p:nvSpPr>
          <p:spPr bwMode="auto">
            <a:xfrm>
              <a:off x="8915400" y="381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92" name="Rectangle 91"/>
            <p:cNvSpPr/>
            <p:nvPr/>
          </p:nvSpPr>
          <p:spPr bwMode="auto">
            <a:xfrm>
              <a:off x="5715000" y="457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93" name="Rectangle 92"/>
            <p:cNvSpPr/>
            <p:nvPr/>
          </p:nvSpPr>
          <p:spPr bwMode="auto">
            <a:xfrm>
              <a:off x="5867400" y="457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94" name="Rectangle 93"/>
            <p:cNvSpPr/>
            <p:nvPr/>
          </p:nvSpPr>
          <p:spPr bwMode="auto">
            <a:xfrm>
              <a:off x="6019800" y="457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95" name="Rectangle 94"/>
            <p:cNvSpPr/>
            <p:nvPr/>
          </p:nvSpPr>
          <p:spPr bwMode="auto">
            <a:xfrm>
              <a:off x="6172200" y="457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96" name="Rectangle 95"/>
            <p:cNvSpPr/>
            <p:nvPr/>
          </p:nvSpPr>
          <p:spPr bwMode="auto">
            <a:xfrm>
              <a:off x="6324600" y="457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97" name="Rectangle 96"/>
            <p:cNvSpPr/>
            <p:nvPr/>
          </p:nvSpPr>
          <p:spPr bwMode="auto">
            <a:xfrm>
              <a:off x="6477000" y="457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98" name="Rectangle 97"/>
            <p:cNvSpPr/>
            <p:nvPr/>
          </p:nvSpPr>
          <p:spPr bwMode="auto">
            <a:xfrm>
              <a:off x="6629400" y="457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99" name="Rectangle 98"/>
            <p:cNvSpPr/>
            <p:nvPr/>
          </p:nvSpPr>
          <p:spPr bwMode="auto">
            <a:xfrm>
              <a:off x="6781800" y="457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00" name="Rectangle 99"/>
            <p:cNvSpPr/>
            <p:nvPr/>
          </p:nvSpPr>
          <p:spPr bwMode="auto">
            <a:xfrm>
              <a:off x="6934200" y="457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01" name="Rectangle 100"/>
            <p:cNvSpPr/>
            <p:nvPr/>
          </p:nvSpPr>
          <p:spPr bwMode="auto">
            <a:xfrm>
              <a:off x="7086600" y="457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02" name="Rectangle 101"/>
            <p:cNvSpPr/>
            <p:nvPr/>
          </p:nvSpPr>
          <p:spPr bwMode="auto">
            <a:xfrm>
              <a:off x="7239000" y="457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03" name="Rectangle 102"/>
            <p:cNvSpPr/>
            <p:nvPr/>
          </p:nvSpPr>
          <p:spPr bwMode="auto">
            <a:xfrm>
              <a:off x="7391400" y="457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04" name="Rectangle 103"/>
            <p:cNvSpPr/>
            <p:nvPr/>
          </p:nvSpPr>
          <p:spPr bwMode="auto">
            <a:xfrm>
              <a:off x="7543800" y="457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05" name="Rectangle 104"/>
            <p:cNvSpPr/>
            <p:nvPr/>
          </p:nvSpPr>
          <p:spPr bwMode="auto">
            <a:xfrm>
              <a:off x="7696200" y="457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06" name="Rectangle 105"/>
            <p:cNvSpPr/>
            <p:nvPr/>
          </p:nvSpPr>
          <p:spPr bwMode="auto">
            <a:xfrm>
              <a:off x="7848600" y="457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07" name="Rectangle 106"/>
            <p:cNvSpPr/>
            <p:nvPr/>
          </p:nvSpPr>
          <p:spPr bwMode="auto">
            <a:xfrm>
              <a:off x="8001000" y="457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08" name="Rectangle 107"/>
            <p:cNvSpPr/>
            <p:nvPr/>
          </p:nvSpPr>
          <p:spPr bwMode="auto">
            <a:xfrm>
              <a:off x="8153400" y="457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09" name="Rectangle 108"/>
            <p:cNvSpPr/>
            <p:nvPr/>
          </p:nvSpPr>
          <p:spPr bwMode="auto">
            <a:xfrm>
              <a:off x="8305800" y="457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10" name="Rectangle 109"/>
            <p:cNvSpPr/>
            <p:nvPr/>
          </p:nvSpPr>
          <p:spPr bwMode="auto">
            <a:xfrm>
              <a:off x="8458200" y="457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11" name="Rectangle 110"/>
            <p:cNvSpPr/>
            <p:nvPr/>
          </p:nvSpPr>
          <p:spPr bwMode="auto">
            <a:xfrm>
              <a:off x="8610600" y="457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12" name="Rectangle 111"/>
            <p:cNvSpPr/>
            <p:nvPr/>
          </p:nvSpPr>
          <p:spPr bwMode="auto">
            <a:xfrm>
              <a:off x="8763000" y="457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13" name="Rectangle 112"/>
            <p:cNvSpPr/>
            <p:nvPr/>
          </p:nvSpPr>
          <p:spPr bwMode="auto">
            <a:xfrm>
              <a:off x="8915400" y="457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14" name="Rectangle 113"/>
            <p:cNvSpPr/>
            <p:nvPr/>
          </p:nvSpPr>
          <p:spPr bwMode="auto">
            <a:xfrm>
              <a:off x="5715000" y="533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15" name="Rectangle 114"/>
            <p:cNvSpPr/>
            <p:nvPr/>
          </p:nvSpPr>
          <p:spPr bwMode="auto">
            <a:xfrm>
              <a:off x="5867400" y="533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16" name="Rectangle 115"/>
            <p:cNvSpPr/>
            <p:nvPr/>
          </p:nvSpPr>
          <p:spPr bwMode="auto">
            <a:xfrm>
              <a:off x="6019800" y="533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17" name="Rectangle 116"/>
            <p:cNvSpPr/>
            <p:nvPr/>
          </p:nvSpPr>
          <p:spPr bwMode="auto">
            <a:xfrm>
              <a:off x="6172200" y="533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18" name="Rectangle 117"/>
            <p:cNvSpPr/>
            <p:nvPr/>
          </p:nvSpPr>
          <p:spPr bwMode="auto">
            <a:xfrm>
              <a:off x="6324600" y="533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19" name="Rectangle 118"/>
            <p:cNvSpPr/>
            <p:nvPr/>
          </p:nvSpPr>
          <p:spPr bwMode="auto">
            <a:xfrm>
              <a:off x="6477000" y="533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20" name="Rectangle 119"/>
            <p:cNvSpPr/>
            <p:nvPr/>
          </p:nvSpPr>
          <p:spPr bwMode="auto">
            <a:xfrm>
              <a:off x="6629400" y="533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21" name="Rectangle 120"/>
            <p:cNvSpPr/>
            <p:nvPr/>
          </p:nvSpPr>
          <p:spPr bwMode="auto">
            <a:xfrm>
              <a:off x="6781800" y="533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22" name="Rectangle 121"/>
            <p:cNvSpPr/>
            <p:nvPr/>
          </p:nvSpPr>
          <p:spPr bwMode="auto">
            <a:xfrm>
              <a:off x="6934200" y="533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23" name="Rectangle 122"/>
            <p:cNvSpPr/>
            <p:nvPr/>
          </p:nvSpPr>
          <p:spPr bwMode="auto">
            <a:xfrm>
              <a:off x="7086600" y="533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24" name="Rectangle 123"/>
            <p:cNvSpPr/>
            <p:nvPr/>
          </p:nvSpPr>
          <p:spPr bwMode="auto">
            <a:xfrm>
              <a:off x="7239000" y="533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25" name="Rectangle 124"/>
            <p:cNvSpPr/>
            <p:nvPr/>
          </p:nvSpPr>
          <p:spPr bwMode="auto">
            <a:xfrm>
              <a:off x="7391400" y="533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26" name="Rectangle 125"/>
            <p:cNvSpPr/>
            <p:nvPr/>
          </p:nvSpPr>
          <p:spPr bwMode="auto">
            <a:xfrm>
              <a:off x="7543800" y="533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27" name="Rectangle 126"/>
            <p:cNvSpPr/>
            <p:nvPr/>
          </p:nvSpPr>
          <p:spPr bwMode="auto">
            <a:xfrm>
              <a:off x="7696200" y="533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28" name="Rectangle 127"/>
            <p:cNvSpPr/>
            <p:nvPr/>
          </p:nvSpPr>
          <p:spPr bwMode="auto">
            <a:xfrm>
              <a:off x="7848600" y="533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29" name="Rectangle 128"/>
            <p:cNvSpPr/>
            <p:nvPr/>
          </p:nvSpPr>
          <p:spPr bwMode="auto">
            <a:xfrm>
              <a:off x="8001000" y="533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30" name="Rectangle 129"/>
            <p:cNvSpPr/>
            <p:nvPr/>
          </p:nvSpPr>
          <p:spPr bwMode="auto">
            <a:xfrm>
              <a:off x="8153400" y="533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31" name="Rectangle 130"/>
            <p:cNvSpPr/>
            <p:nvPr/>
          </p:nvSpPr>
          <p:spPr bwMode="auto">
            <a:xfrm>
              <a:off x="8305800" y="533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32" name="Rectangle 131"/>
            <p:cNvSpPr/>
            <p:nvPr/>
          </p:nvSpPr>
          <p:spPr bwMode="auto">
            <a:xfrm>
              <a:off x="8458200" y="533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33" name="Rectangle 132"/>
            <p:cNvSpPr/>
            <p:nvPr/>
          </p:nvSpPr>
          <p:spPr bwMode="auto">
            <a:xfrm>
              <a:off x="8610600" y="533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34" name="Rectangle 133"/>
            <p:cNvSpPr/>
            <p:nvPr/>
          </p:nvSpPr>
          <p:spPr bwMode="auto">
            <a:xfrm>
              <a:off x="8763000" y="533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35" name="Rectangle 134"/>
            <p:cNvSpPr/>
            <p:nvPr/>
          </p:nvSpPr>
          <p:spPr bwMode="auto">
            <a:xfrm>
              <a:off x="8915400" y="533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36" name="Rectangle 135"/>
            <p:cNvSpPr/>
            <p:nvPr/>
          </p:nvSpPr>
          <p:spPr bwMode="auto">
            <a:xfrm>
              <a:off x="5715000" y="609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37" name="Rectangle 136"/>
            <p:cNvSpPr/>
            <p:nvPr/>
          </p:nvSpPr>
          <p:spPr bwMode="auto">
            <a:xfrm>
              <a:off x="5867400" y="609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38" name="Rectangle 137"/>
            <p:cNvSpPr/>
            <p:nvPr/>
          </p:nvSpPr>
          <p:spPr bwMode="auto">
            <a:xfrm>
              <a:off x="6019800" y="609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39" name="Rectangle 138"/>
            <p:cNvSpPr/>
            <p:nvPr/>
          </p:nvSpPr>
          <p:spPr bwMode="auto">
            <a:xfrm>
              <a:off x="6172200" y="609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40" name="Rectangle 139"/>
            <p:cNvSpPr/>
            <p:nvPr/>
          </p:nvSpPr>
          <p:spPr bwMode="auto">
            <a:xfrm>
              <a:off x="6324600" y="609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41" name="Rectangle 140"/>
            <p:cNvSpPr/>
            <p:nvPr/>
          </p:nvSpPr>
          <p:spPr bwMode="auto">
            <a:xfrm>
              <a:off x="6477000" y="609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42" name="Rectangle 141"/>
            <p:cNvSpPr/>
            <p:nvPr/>
          </p:nvSpPr>
          <p:spPr bwMode="auto">
            <a:xfrm>
              <a:off x="6629400" y="609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43" name="Rectangle 142"/>
            <p:cNvSpPr/>
            <p:nvPr/>
          </p:nvSpPr>
          <p:spPr bwMode="auto">
            <a:xfrm>
              <a:off x="6781800" y="609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44" name="Rectangle 143"/>
            <p:cNvSpPr/>
            <p:nvPr/>
          </p:nvSpPr>
          <p:spPr bwMode="auto">
            <a:xfrm>
              <a:off x="6934200" y="609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45" name="Rectangle 144"/>
            <p:cNvSpPr/>
            <p:nvPr/>
          </p:nvSpPr>
          <p:spPr bwMode="auto">
            <a:xfrm>
              <a:off x="7086600" y="609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46" name="Rectangle 145"/>
            <p:cNvSpPr/>
            <p:nvPr/>
          </p:nvSpPr>
          <p:spPr bwMode="auto">
            <a:xfrm>
              <a:off x="7239000" y="609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47" name="Rectangle 146"/>
            <p:cNvSpPr/>
            <p:nvPr/>
          </p:nvSpPr>
          <p:spPr bwMode="auto">
            <a:xfrm>
              <a:off x="7391400" y="609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48" name="Rectangle 147"/>
            <p:cNvSpPr/>
            <p:nvPr/>
          </p:nvSpPr>
          <p:spPr bwMode="auto">
            <a:xfrm>
              <a:off x="7543800" y="609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49" name="Rectangle 148"/>
            <p:cNvSpPr/>
            <p:nvPr/>
          </p:nvSpPr>
          <p:spPr bwMode="auto">
            <a:xfrm>
              <a:off x="7696200" y="609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50" name="Rectangle 149"/>
            <p:cNvSpPr/>
            <p:nvPr/>
          </p:nvSpPr>
          <p:spPr bwMode="auto">
            <a:xfrm>
              <a:off x="7848600" y="609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51" name="Rectangle 150"/>
            <p:cNvSpPr/>
            <p:nvPr/>
          </p:nvSpPr>
          <p:spPr bwMode="auto">
            <a:xfrm>
              <a:off x="8001000" y="609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52" name="Rectangle 151"/>
            <p:cNvSpPr/>
            <p:nvPr/>
          </p:nvSpPr>
          <p:spPr bwMode="auto">
            <a:xfrm>
              <a:off x="8153400" y="609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53" name="Rectangle 152"/>
            <p:cNvSpPr/>
            <p:nvPr/>
          </p:nvSpPr>
          <p:spPr bwMode="auto">
            <a:xfrm>
              <a:off x="8305800" y="609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54" name="Rectangle 153"/>
            <p:cNvSpPr/>
            <p:nvPr/>
          </p:nvSpPr>
          <p:spPr bwMode="auto">
            <a:xfrm>
              <a:off x="8458200" y="609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55" name="Rectangle 154"/>
            <p:cNvSpPr/>
            <p:nvPr/>
          </p:nvSpPr>
          <p:spPr bwMode="auto">
            <a:xfrm>
              <a:off x="8610600" y="609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56" name="Rectangle 155"/>
            <p:cNvSpPr/>
            <p:nvPr/>
          </p:nvSpPr>
          <p:spPr bwMode="auto">
            <a:xfrm>
              <a:off x="8763000" y="609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57" name="Rectangle 156"/>
            <p:cNvSpPr/>
            <p:nvPr/>
          </p:nvSpPr>
          <p:spPr bwMode="auto">
            <a:xfrm>
              <a:off x="8915400" y="609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58" name="Rectangle 157"/>
            <p:cNvSpPr/>
            <p:nvPr/>
          </p:nvSpPr>
          <p:spPr bwMode="auto">
            <a:xfrm>
              <a:off x="5715000" y="685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59" name="Rectangle 158"/>
            <p:cNvSpPr/>
            <p:nvPr/>
          </p:nvSpPr>
          <p:spPr bwMode="auto">
            <a:xfrm>
              <a:off x="5867400" y="685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60" name="Rectangle 159"/>
            <p:cNvSpPr/>
            <p:nvPr/>
          </p:nvSpPr>
          <p:spPr bwMode="auto">
            <a:xfrm>
              <a:off x="6019800" y="685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61" name="Rectangle 160"/>
            <p:cNvSpPr/>
            <p:nvPr/>
          </p:nvSpPr>
          <p:spPr bwMode="auto">
            <a:xfrm>
              <a:off x="6172200" y="685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62" name="Rectangle 161"/>
            <p:cNvSpPr/>
            <p:nvPr/>
          </p:nvSpPr>
          <p:spPr bwMode="auto">
            <a:xfrm>
              <a:off x="6324600" y="685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63" name="Rectangle 162"/>
            <p:cNvSpPr/>
            <p:nvPr/>
          </p:nvSpPr>
          <p:spPr bwMode="auto">
            <a:xfrm>
              <a:off x="6477000" y="685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64" name="Rectangle 163"/>
            <p:cNvSpPr/>
            <p:nvPr/>
          </p:nvSpPr>
          <p:spPr bwMode="auto">
            <a:xfrm>
              <a:off x="6629400" y="685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65" name="Rectangle 164"/>
            <p:cNvSpPr/>
            <p:nvPr/>
          </p:nvSpPr>
          <p:spPr bwMode="auto">
            <a:xfrm>
              <a:off x="6781800" y="685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66" name="Rectangle 165"/>
            <p:cNvSpPr/>
            <p:nvPr/>
          </p:nvSpPr>
          <p:spPr bwMode="auto">
            <a:xfrm>
              <a:off x="6934200" y="685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67" name="Rectangle 166"/>
            <p:cNvSpPr/>
            <p:nvPr/>
          </p:nvSpPr>
          <p:spPr bwMode="auto">
            <a:xfrm>
              <a:off x="7086600" y="685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68" name="Rectangle 167"/>
            <p:cNvSpPr/>
            <p:nvPr/>
          </p:nvSpPr>
          <p:spPr bwMode="auto">
            <a:xfrm>
              <a:off x="7239000" y="685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69" name="Rectangle 168"/>
            <p:cNvSpPr/>
            <p:nvPr/>
          </p:nvSpPr>
          <p:spPr bwMode="auto">
            <a:xfrm>
              <a:off x="7391400" y="685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70" name="Rectangle 169"/>
            <p:cNvSpPr/>
            <p:nvPr/>
          </p:nvSpPr>
          <p:spPr bwMode="auto">
            <a:xfrm>
              <a:off x="7543800" y="685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71" name="Rectangle 170"/>
            <p:cNvSpPr/>
            <p:nvPr/>
          </p:nvSpPr>
          <p:spPr bwMode="auto">
            <a:xfrm>
              <a:off x="7696200" y="685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72" name="Rectangle 171"/>
            <p:cNvSpPr/>
            <p:nvPr/>
          </p:nvSpPr>
          <p:spPr bwMode="auto">
            <a:xfrm>
              <a:off x="7848600" y="685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73" name="Rectangle 172"/>
            <p:cNvSpPr/>
            <p:nvPr/>
          </p:nvSpPr>
          <p:spPr bwMode="auto">
            <a:xfrm>
              <a:off x="8001000" y="685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74" name="Rectangle 173"/>
            <p:cNvSpPr/>
            <p:nvPr/>
          </p:nvSpPr>
          <p:spPr bwMode="auto">
            <a:xfrm>
              <a:off x="8153400" y="685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75" name="Rectangle 174"/>
            <p:cNvSpPr/>
            <p:nvPr/>
          </p:nvSpPr>
          <p:spPr bwMode="auto">
            <a:xfrm>
              <a:off x="8305800" y="685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76" name="Rectangle 175"/>
            <p:cNvSpPr/>
            <p:nvPr/>
          </p:nvSpPr>
          <p:spPr bwMode="auto">
            <a:xfrm>
              <a:off x="8458200" y="685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77" name="Rectangle 176"/>
            <p:cNvSpPr/>
            <p:nvPr/>
          </p:nvSpPr>
          <p:spPr bwMode="auto">
            <a:xfrm>
              <a:off x="8610600" y="685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78" name="Rectangle 177"/>
            <p:cNvSpPr/>
            <p:nvPr/>
          </p:nvSpPr>
          <p:spPr bwMode="auto">
            <a:xfrm>
              <a:off x="8763000" y="685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79" name="Rectangle 178"/>
            <p:cNvSpPr/>
            <p:nvPr/>
          </p:nvSpPr>
          <p:spPr bwMode="auto">
            <a:xfrm>
              <a:off x="8915400" y="685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80" name="Rectangle 179"/>
            <p:cNvSpPr/>
            <p:nvPr/>
          </p:nvSpPr>
          <p:spPr bwMode="auto">
            <a:xfrm>
              <a:off x="5715000" y="762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81" name="Rectangle 180"/>
            <p:cNvSpPr/>
            <p:nvPr/>
          </p:nvSpPr>
          <p:spPr bwMode="auto">
            <a:xfrm>
              <a:off x="5867400" y="762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82" name="Rectangle 181"/>
            <p:cNvSpPr/>
            <p:nvPr/>
          </p:nvSpPr>
          <p:spPr bwMode="auto">
            <a:xfrm>
              <a:off x="6019800" y="762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83" name="Rectangle 182"/>
            <p:cNvSpPr/>
            <p:nvPr/>
          </p:nvSpPr>
          <p:spPr bwMode="auto">
            <a:xfrm>
              <a:off x="6172200" y="762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84" name="Rectangle 183"/>
            <p:cNvSpPr/>
            <p:nvPr/>
          </p:nvSpPr>
          <p:spPr bwMode="auto">
            <a:xfrm>
              <a:off x="6324600" y="762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85" name="Rectangle 184"/>
            <p:cNvSpPr/>
            <p:nvPr/>
          </p:nvSpPr>
          <p:spPr bwMode="auto">
            <a:xfrm>
              <a:off x="6477000" y="762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86" name="Rectangle 185"/>
            <p:cNvSpPr/>
            <p:nvPr/>
          </p:nvSpPr>
          <p:spPr bwMode="auto">
            <a:xfrm>
              <a:off x="6629400" y="762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87" name="Rectangle 186"/>
            <p:cNvSpPr/>
            <p:nvPr/>
          </p:nvSpPr>
          <p:spPr bwMode="auto">
            <a:xfrm>
              <a:off x="6781800" y="762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88" name="Rectangle 187"/>
            <p:cNvSpPr/>
            <p:nvPr/>
          </p:nvSpPr>
          <p:spPr bwMode="auto">
            <a:xfrm>
              <a:off x="6934200" y="762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89" name="Rectangle 188"/>
            <p:cNvSpPr/>
            <p:nvPr/>
          </p:nvSpPr>
          <p:spPr bwMode="auto">
            <a:xfrm>
              <a:off x="7086600" y="762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90" name="Rectangle 189"/>
            <p:cNvSpPr/>
            <p:nvPr/>
          </p:nvSpPr>
          <p:spPr bwMode="auto">
            <a:xfrm>
              <a:off x="7239000" y="762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91" name="Rectangle 190"/>
            <p:cNvSpPr/>
            <p:nvPr/>
          </p:nvSpPr>
          <p:spPr bwMode="auto">
            <a:xfrm>
              <a:off x="7391400" y="762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92" name="Rectangle 191"/>
            <p:cNvSpPr/>
            <p:nvPr/>
          </p:nvSpPr>
          <p:spPr bwMode="auto">
            <a:xfrm>
              <a:off x="7543800" y="762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93" name="Rectangle 192"/>
            <p:cNvSpPr/>
            <p:nvPr/>
          </p:nvSpPr>
          <p:spPr bwMode="auto">
            <a:xfrm>
              <a:off x="7696200" y="762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94" name="Rectangle 193"/>
            <p:cNvSpPr/>
            <p:nvPr/>
          </p:nvSpPr>
          <p:spPr bwMode="auto">
            <a:xfrm>
              <a:off x="7848600" y="762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95" name="Rectangle 194"/>
            <p:cNvSpPr/>
            <p:nvPr/>
          </p:nvSpPr>
          <p:spPr bwMode="auto">
            <a:xfrm>
              <a:off x="8001000" y="762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96" name="Rectangle 195"/>
            <p:cNvSpPr/>
            <p:nvPr/>
          </p:nvSpPr>
          <p:spPr bwMode="auto">
            <a:xfrm>
              <a:off x="8153400" y="762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97" name="Rectangle 196"/>
            <p:cNvSpPr/>
            <p:nvPr/>
          </p:nvSpPr>
          <p:spPr bwMode="auto">
            <a:xfrm>
              <a:off x="8305800" y="762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98" name="Rectangle 197"/>
            <p:cNvSpPr/>
            <p:nvPr/>
          </p:nvSpPr>
          <p:spPr bwMode="auto">
            <a:xfrm>
              <a:off x="8458200" y="762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99" name="Rectangle 198"/>
            <p:cNvSpPr/>
            <p:nvPr/>
          </p:nvSpPr>
          <p:spPr bwMode="auto">
            <a:xfrm>
              <a:off x="8610600" y="762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00" name="Rectangle 199"/>
            <p:cNvSpPr/>
            <p:nvPr/>
          </p:nvSpPr>
          <p:spPr bwMode="auto">
            <a:xfrm>
              <a:off x="8763000" y="762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01" name="Rectangle 200"/>
            <p:cNvSpPr/>
            <p:nvPr/>
          </p:nvSpPr>
          <p:spPr bwMode="auto">
            <a:xfrm>
              <a:off x="8915400" y="762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02" name="Rectangle 201"/>
            <p:cNvSpPr/>
            <p:nvPr/>
          </p:nvSpPr>
          <p:spPr bwMode="auto">
            <a:xfrm>
              <a:off x="5715000" y="838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03" name="Rectangle 202"/>
            <p:cNvSpPr/>
            <p:nvPr/>
          </p:nvSpPr>
          <p:spPr bwMode="auto">
            <a:xfrm>
              <a:off x="5867400" y="838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04" name="Rectangle 203"/>
            <p:cNvSpPr/>
            <p:nvPr/>
          </p:nvSpPr>
          <p:spPr bwMode="auto">
            <a:xfrm>
              <a:off x="6019800" y="838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05" name="Rectangle 204"/>
            <p:cNvSpPr/>
            <p:nvPr/>
          </p:nvSpPr>
          <p:spPr bwMode="auto">
            <a:xfrm>
              <a:off x="6172200" y="838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06" name="Rectangle 205"/>
            <p:cNvSpPr/>
            <p:nvPr/>
          </p:nvSpPr>
          <p:spPr bwMode="auto">
            <a:xfrm>
              <a:off x="6324600" y="838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07" name="Rectangle 206"/>
            <p:cNvSpPr/>
            <p:nvPr/>
          </p:nvSpPr>
          <p:spPr bwMode="auto">
            <a:xfrm>
              <a:off x="6477000" y="838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08" name="Rectangle 207"/>
            <p:cNvSpPr/>
            <p:nvPr/>
          </p:nvSpPr>
          <p:spPr bwMode="auto">
            <a:xfrm>
              <a:off x="6629400" y="838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09" name="Rectangle 208"/>
            <p:cNvSpPr/>
            <p:nvPr/>
          </p:nvSpPr>
          <p:spPr bwMode="auto">
            <a:xfrm>
              <a:off x="6781800" y="838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10" name="Rectangle 209"/>
            <p:cNvSpPr/>
            <p:nvPr/>
          </p:nvSpPr>
          <p:spPr bwMode="auto">
            <a:xfrm>
              <a:off x="6934200" y="838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11" name="Rectangle 210"/>
            <p:cNvSpPr/>
            <p:nvPr/>
          </p:nvSpPr>
          <p:spPr bwMode="auto">
            <a:xfrm>
              <a:off x="7086600" y="838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12" name="Rectangle 211"/>
            <p:cNvSpPr/>
            <p:nvPr/>
          </p:nvSpPr>
          <p:spPr bwMode="auto">
            <a:xfrm>
              <a:off x="7239000" y="838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13" name="Rectangle 212"/>
            <p:cNvSpPr/>
            <p:nvPr/>
          </p:nvSpPr>
          <p:spPr bwMode="auto">
            <a:xfrm>
              <a:off x="7391400" y="838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14" name="Rectangle 213"/>
            <p:cNvSpPr/>
            <p:nvPr/>
          </p:nvSpPr>
          <p:spPr bwMode="auto">
            <a:xfrm>
              <a:off x="7543800" y="838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15" name="Rectangle 214"/>
            <p:cNvSpPr/>
            <p:nvPr/>
          </p:nvSpPr>
          <p:spPr bwMode="auto">
            <a:xfrm>
              <a:off x="7696200" y="838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16" name="Rectangle 215"/>
            <p:cNvSpPr/>
            <p:nvPr/>
          </p:nvSpPr>
          <p:spPr bwMode="auto">
            <a:xfrm>
              <a:off x="7848600" y="838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17" name="Rectangle 216"/>
            <p:cNvSpPr/>
            <p:nvPr/>
          </p:nvSpPr>
          <p:spPr bwMode="auto">
            <a:xfrm>
              <a:off x="8001000" y="838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18" name="Rectangle 217"/>
            <p:cNvSpPr/>
            <p:nvPr/>
          </p:nvSpPr>
          <p:spPr bwMode="auto">
            <a:xfrm>
              <a:off x="8153400" y="838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19" name="Rectangle 218"/>
            <p:cNvSpPr/>
            <p:nvPr/>
          </p:nvSpPr>
          <p:spPr bwMode="auto">
            <a:xfrm>
              <a:off x="8305800" y="838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20" name="Rectangle 219"/>
            <p:cNvSpPr/>
            <p:nvPr/>
          </p:nvSpPr>
          <p:spPr bwMode="auto">
            <a:xfrm>
              <a:off x="8458200" y="838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21" name="Rectangle 220"/>
            <p:cNvSpPr/>
            <p:nvPr/>
          </p:nvSpPr>
          <p:spPr bwMode="auto">
            <a:xfrm>
              <a:off x="8610600" y="838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22" name="Rectangle 221"/>
            <p:cNvSpPr/>
            <p:nvPr/>
          </p:nvSpPr>
          <p:spPr bwMode="auto">
            <a:xfrm>
              <a:off x="8763000" y="838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23" name="Rectangle 222"/>
            <p:cNvSpPr/>
            <p:nvPr/>
          </p:nvSpPr>
          <p:spPr bwMode="auto">
            <a:xfrm>
              <a:off x="8915400" y="838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24" name="Rectangle 223"/>
            <p:cNvSpPr/>
            <p:nvPr/>
          </p:nvSpPr>
          <p:spPr bwMode="auto">
            <a:xfrm>
              <a:off x="5715000" y="914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25" name="Rectangle 224"/>
            <p:cNvSpPr/>
            <p:nvPr/>
          </p:nvSpPr>
          <p:spPr bwMode="auto">
            <a:xfrm>
              <a:off x="5867400" y="914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26" name="Rectangle 225"/>
            <p:cNvSpPr/>
            <p:nvPr/>
          </p:nvSpPr>
          <p:spPr bwMode="auto">
            <a:xfrm>
              <a:off x="6019800" y="914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27" name="Rectangle 226"/>
            <p:cNvSpPr/>
            <p:nvPr/>
          </p:nvSpPr>
          <p:spPr bwMode="auto">
            <a:xfrm>
              <a:off x="6172200" y="914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28" name="Rectangle 227"/>
            <p:cNvSpPr/>
            <p:nvPr/>
          </p:nvSpPr>
          <p:spPr bwMode="auto">
            <a:xfrm>
              <a:off x="6324600" y="914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29" name="Rectangle 228"/>
            <p:cNvSpPr/>
            <p:nvPr/>
          </p:nvSpPr>
          <p:spPr bwMode="auto">
            <a:xfrm>
              <a:off x="6477000" y="914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30" name="Rectangle 229"/>
            <p:cNvSpPr/>
            <p:nvPr/>
          </p:nvSpPr>
          <p:spPr bwMode="auto">
            <a:xfrm>
              <a:off x="6629400" y="914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31" name="Rectangle 230"/>
            <p:cNvSpPr/>
            <p:nvPr/>
          </p:nvSpPr>
          <p:spPr bwMode="auto">
            <a:xfrm>
              <a:off x="6781800" y="914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32" name="Rectangle 231"/>
            <p:cNvSpPr/>
            <p:nvPr/>
          </p:nvSpPr>
          <p:spPr bwMode="auto">
            <a:xfrm>
              <a:off x="6934200" y="914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33" name="Rectangle 232"/>
            <p:cNvSpPr/>
            <p:nvPr/>
          </p:nvSpPr>
          <p:spPr bwMode="auto">
            <a:xfrm>
              <a:off x="7086600" y="914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34" name="Rectangle 233"/>
            <p:cNvSpPr/>
            <p:nvPr/>
          </p:nvSpPr>
          <p:spPr bwMode="auto">
            <a:xfrm>
              <a:off x="7239000" y="914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35" name="Rectangle 234"/>
            <p:cNvSpPr/>
            <p:nvPr/>
          </p:nvSpPr>
          <p:spPr bwMode="auto">
            <a:xfrm>
              <a:off x="7391400" y="914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36" name="Rectangle 235"/>
            <p:cNvSpPr/>
            <p:nvPr/>
          </p:nvSpPr>
          <p:spPr bwMode="auto">
            <a:xfrm>
              <a:off x="7543800" y="914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37" name="Rectangle 236"/>
            <p:cNvSpPr/>
            <p:nvPr/>
          </p:nvSpPr>
          <p:spPr bwMode="auto">
            <a:xfrm>
              <a:off x="7696200" y="914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38" name="Rectangle 237"/>
            <p:cNvSpPr/>
            <p:nvPr/>
          </p:nvSpPr>
          <p:spPr bwMode="auto">
            <a:xfrm>
              <a:off x="7848600" y="914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39" name="Rectangle 238"/>
            <p:cNvSpPr/>
            <p:nvPr/>
          </p:nvSpPr>
          <p:spPr bwMode="auto">
            <a:xfrm>
              <a:off x="8001000" y="914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40" name="Rectangle 239"/>
            <p:cNvSpPr/>
            <p:nvPr/>
          </p:nvSpPr>
          <p:spPr bwMode="auto">
            <a:xfrm>
              <a:off x="8153400" y="914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41" name="Rectangle 240"/>
            <p:cNvSpPr/>
            <p:nvPr/>
          </p:nvSpPr>
          <p:spPr bwMode="auto">
            <a:xfrm>
              <a:off x="8305800" y="914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42" name="Rectangle 241"/>
            <p:cNvSpPr/>
            <p:nvPr/>
          </p:nvSpPr>
          <p:spPr bwMode="auto">
            <a:xfrm>
              <a:off x="8458200" y="914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43" name="Rectangle 242"/>
            <p:cNvSpPr/>
            <p:nvPr/>
          </p:nvSpPr>
          <p:spPr bwMode="auto">
            <a:xfrm>
              <a:off x="8610600" y="914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44" name="Rectangle 243"/>
            <p:cNvSpPr/>
            <p:nvPr/>
          </p:nvSpPr>
          <p:spPr bwMode="auto">
            <a:xfrm>
              <a:off x="8763000" y="914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45" name="Rectangle 244"/>
            <p:cNvSpPr/>
            <p:nvPr/>
          </p:nvSpPr>
          <p:spPr bwMode="auto">
            <a:xfrm>
              <a:off x="8915400" y="914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46" name="Rectangle 245"/>
            <p:cNvSpPr/>
            <p:nvPr/>
          </p:nvSpPr>
          <p:spPr bwMode="auto">
            <a:xfrm>
              <a:off x="5715000" y="990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47" name="Rectangle 246"/>
            <p:cNvSpPr/>
            <p:nvPr/>
          </p:nvSpPr>
          <p:spPr bwMode="auto">
            <a:xfrm>
              <a:off x="5867400" y="990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48" name="Rectangle 247"/>
            <p:cNvSpPr/>
            <p:nvPr/>
          </p:nvSpPr>
          <p:spPr bwMode="auto">
            <a:xfrm>
              <a:off x="6019800" y="990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49" name="Rectangle 248"/>
            <p:cNvSpPr/>
            <p:nvPr/>
          </p:nvSpPr>
          <p:spPr bwMode="auto">
            <a:xfrm>
              <a:off x="6172200" y="990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50" name="Rectangle 249"/>
            <p:cNvSpPr/>
            <p:nvPr/>
          </p:nvSpPr>
          <p:spPr bwMode="auto">
            <a:xfrm>
              <a:off x="6324600" y="990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51" name="Rectangle 250"/>
            <p:cNvSpPr/>
            <p:nvPr/>
          </p:nvSpPr>
          <p:spPr bwMode="auto">
            <a:xfrm>
              <a:off x="6477000" y="990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52" name="Rectangle 251"/>
            <p:cNvSpPr/>
            <p:nvPr/>
          </p:nvSpPr>
          <p:spPr bwMode="auto">
            <a:xfrm>
              <a:off x="6629400" y="990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53" name="Rectangle 252"/>
            <p:cNvSpPr/>
            <p:nvPr/>
          </p:nvSpPr>
          <p:spPr bwMode="auto">
            <a:xfrm>
              <a:off x="6781800" y="990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54" name="Rectangle 253"/>
            <p:cNvSpPr/>
            <p:nvPr/>
          </p:nvSpPr>
          <p:spPr bwMode="auto">
            <a:xfrm>
              <a:off x="6934200" y="990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55" name="Rectangle 254"/>
            <p:cNvSpPr/>
            <p:nvPr/>
          </p:nvSpPr>
          <p:spPr bwMode="auto">
            <a:xfrm>
              <a:off x="7086600" y="990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56" name="Rectangle 255"/>
            <p:cNvSpPr/>
            <p:nvPr/>
          </p:nvSpPr>
          <p:spPr bwMode="auto">
            <a:xfrm>
              <a:off x="7239000" y="990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57" name="Rectangle 256"/>
            <p:cNvSpPr/>
            <p:nvPr/>
          </p:nvSpPr>
          <p:spPr bwMode="auto">
            <a:xfrm>
              <a:off x="7391400" y="990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58" name="Rectangle 257"/>
            <p:cNvSpPr/>
            <p:nvPr/>
          </p:nvSpPr>
          <p:spPr bwMode="auto">
            <a:xfrm>
              <a:off x="7543800" y="990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59" name="Rectangle 258"/>
            <p:cNvSpPr/>
            <p:nvPr/>
          </p:nvSpPr>
          <p:spPr bwMode="auto">
            <a:xfrm>
              <a:off x="7696200" y="990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60" name="Rectangle 259"/>
            <p:cNvSpPr/>
            <p:nvPr/>
          </p:nvSpPr>
          <p:spPr bwMode="auto">
            <a:xfrm>
              <a:off x="7848600" y="990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61" name="Rectangle 260"/>
            <p:cNvSpPr/>
            <p:nvPr/>
          </p:nvSpPr>
          <p:spPr bwMode="auto">
            <a:xfrm>
              <a:off x="8001000" y="990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62" name="Rectangle 261"/>
            <p:cNvSpPr/>
            <p:nvPr/>
          </p:nvSpPr>
          <p:spPr bwMode="auto">
            <a:xfrm>
              <a:off x="8153400" y="990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63" name="Rectangle 262"/>
            <p:cNvSpPr/>
            <p:nvPr/>
          </p:nvSpPr>
          <p:spPr bwMode="auto">
            <a:xfrm>
              <a:off x="8305800" y="990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64" name="Rectangle 263"/>
            <p:cNvSpPr/>
            <p:nvPr/>
          </p:nvSpPr>
          <p:spPr bwMode="auto">
            <a:xfrm>
              <a:off x="8458200" y="990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65" name="Rectangle 264"/>
            <p:cNvSpPr/>
            <p:nvPr/>
          </p:nvSpPr>
          <p:spPr bwMode="auto">
            <a:xfrm>
              <a:off x="8610600" y="990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66" name="Rectangle 265"/>
            <p:cNvSpPr/>
            <p:nvPr/>
          </p:nvSpPr>
          <p:spPr bwMode="auto">
            <a:xfrm>
              <a:off x="8763000" y="990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67" name="Rectangle 266"/>
            <p:cNvSpPr/>
            <p:nvPr/>
          </p:nvSpPr>
          <p:spPr bwMode="auto">
            <a:xfrm>
              <a:off x="8915400" y="990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68" name="Rectangle 267"/>
            <p:cNvSpPr/>
            <p:nvPr/>
          </p:nvSpPr>
          <p:spPr bwMode="auto">
            <a:xfrm>
              <a:off x="5715000" y="1066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69" name="Rectangle 268"/>
            <p:cNvSpPr/>
            <p:nvPr/>
          </p:nvSpPr>
          <p:spPr bwMode="auto">
            <a:xfrm>
              <a:off x="5867400" y="1066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70" name="Rectangle 269"/>
            <p:cNvSpPr/>
            <p:nvPr/>
          </p:nvSpPr>
          <p:spPr bwMode="auto">
            <a:xfrm>
              <a:off x="6019800" y="1066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71" name="Rectangle 270"/>
            <p:cNvSpPr/>
            <p:nvPr/>
          </p:nvSpPr>
          <p:spPr bwMode="auto">
            <a:xfrm>
              <a:off x="6172200" y="1066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72" name="Rectangle 271"/>
            <p:cNvSpPr/>
            <p:nvPr/>
          </p:nvSpPr>
          <p:spPr bwMode="auto">
            <a:xfrm>
              <a:off x="6324600" y="1066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73" name="Rectangle 272"/>
            <p:cNvSpPr/>
            <p:nvPr/>
          </p:nvSpPr>
          <p:spPr bwMode="auto">
            <a:xfrm>
              <a:off x="6477000" y="1066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74" name="Rectangle 273"/>
            <p:cNvSpPr/>
            <p:nvPr/>
          </p:nvSpPr>
          <p:spPr bwMode="auto">
            <a:xfrm>
              <a:off x="6629400" y="1066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75" name="Rectangle 274"/>
            <p:cNvSpPr/>
            <p:nvPr/>
          </p:nvSpPr>
          <p:spPr bwMode="auto">
            <a:xfrm>
              <a:off x="6781800" y="1066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76" name="Rectangle 275"/>
            <p:cNvSpPr/>
            <p:nvPr/>
          </p:nvSpPr>
          <p:spPr bwMode="auto">
            <a:xfrm>
              <a:off x="6934200" y="1066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77" name="Rectangle 276"/>
            <p:cNvSpPr/>
            <p:nvPr/>
          </p:nvSpPr>
          <p:spPr bwMode="auto">
            <a:xfrm>
              <a:off x="7086600" y="1066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78" name="Rectangle 277"/>
            <p:cNvSpPr/>
            <p:nvPr/>
          </p:nvSpPr>
          <p:spPr bwMode="auto">
            <a:xfrm>
              <a:off x="7239000" y="1066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79" name="Rectangle 278"/>
            <p:cNvSpPr/>
            <p:nvPr/>
          </p:nvSpPr>
          <p:spPr bwMode="auto">
            <a:xfrm>
              <a:off x="7391400" y="1066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80" name="Rectangle 279"/>
            <p:cNvSpPr/>
            <p:nvPr/>
          </p:nvSpPr>
          <p:spPr bwMode="auto">
            <a:xfrm>
              <a:off x="7543800" y="1066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81" name="Rectangle 280"/>
            <p:cNvSpPr/>
            <p:nvPr/>
          </p:nvSpPr>
          <p:spPr bwMode="auto">
            <a:xfrm>
              <a:off x="7696200" y="1066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82" name="Rectangle 281"/>
            <p:cNvSpPr/>
            <p:nvPr/>
          </p:nvSpPr>
          <p:spPr bwMode="auto">
            <a:xfrm>
              <a:off x="7848600" y="1066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83" name="Rectangle 282"/>
            <p:cNvSpPr/>
            <p:nvPr/>
          </p:nvSpPr>
          <p:spPr bwMode="auto">
            <a:xfrm>
              <a:off x="8001000" y="1066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84" name="Rectangle 283"/>
            <p:cNvSpPr/>
            <p:nvPr/>
          </p:nvSpPr>
          <p:spPr bwMode="auto">
            <a:xfrm>
              <a:off x="8153400" y="1066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85" name="Rectangle 284"/>
            <p:cNvSpPr/>
            <p:nvPr/>
          </p:nvSpPr>
          <p:spPr bwMode="auto">
            <a:xfrm>
              <a:off x="8305800" y="1066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86" name="Rectangle 285"/>
            <p:cNvSpPr/>
            <p:nvPr/>
          </p:nvSpPr>
          <p:spPr bwMode="auto">
            <a:xfrm>
              <a:off x="8458200" y="1066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87" name="Rectangle 286"/>
            <p:cNvSpPr/>
            <p:nvPr/>
          </p:nvSpPr>
          <p:spPr bwMode="auto">
            <a:xfrm>
              <a:off x="8610600" y="1066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88" name="Rectangle 287"/>
            <p:cNvSpPr/>
            <p:nvPr/>
          </p:nvSpPr>
          <p:spPr bwMode="auto">
            <a:xfrm>
              <a:off x="8763000" y="1066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89" name="Rectangle 288"/>
            <p:cNvSpPr/>
            <p:nvPr/>
          </p:nvSpPr>
          <p:spPr bwMode="auto">
            <a:xfrm>
              <a:off x="8915400" y="1066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90" name="Rectangle 289"/>
            <p:cNvSpPr/>
            <p:nvPr/>
          </p:nvSpPr>
          <p:spPr bwMode="auto">
            <a:xfrm>
              <a:off x="5715000" y="1143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91" name="Rectangle 290"/>
            <p:cNvSpPr/>
            <p:nvPr/>
          </p:nvSpPr>
          <p:spPr bwMode="auto">
            <a:xfrm>
              <a:off x="5867400" y="1143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92" name="Rectangle 291"/>
            <p:cNvSpPr/>
            <p:nvPr/>
          </p:nvSpPr>
          <p:spPr bwMode="auto">
            <a:xfrm>
              <a:off x="6019800" y="1143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93" name="Rectangle 292"/>
            <p:cNvSpPr/>
            <p:nvPr/>
          </p:nvSpPr>
          <p:spPr bwMode="auto">
            <a:xfrm>
              <a:off x="6172200" y="1143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94" name="Rectangle 293"/>
            <p:cNvSpPr/>
            <p:nvPr/>
          </p:nvSpPr>
          <p:spPr bwMode="auto">
            <a:xfrm>
              <a:off x="6324600" y="1143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95" name="Rectangle 294"/>
            <p:cNvSpPr/>
            <p:nvPr/>
          </p:nvSpPr>
          <p:spPr bwMode="auto">
            <a:xfrm>
              <a:off x="6477000" y="1143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96" name="Rectangle 295"/>
            <p:cNvSpPr/>
            <p:nvPr/>
          </p:nvSpPr>
          <p:spPr bwMode="auto">
            <a:xfrm>
              <a:off x="6629400" y="1143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97" name="Rectangle 296"/>
            <p:cNvSpPr/>
            <p:nvPr/>
          </p:nvSpPr>
          <p:spPr bwMode="auto">
            <a:xfrm>
              <a:off x="6781800" y="1143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98" name="Rectangle 297"/>
            <p:cNvSpPr/>
            <p:nvPr/>
          </p:nvSpPr>
          <p:spPr bwMode="auto">
            <a:xfrm>
              <a:off x="6934200" y="1143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99" name="Rectangle 298"/>
            <p:cNvSpPr/>
            <p:nvPr/>
          </p:nvSpPr>
          <p:spPr bwMode="auto">
            <a:xfrm>
              <a:off x="7086600" y="1143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00" name="Rectangle 299"/>
            <p:cNvSpPr/>
            <p:nvPr/>
          </p:nvSpPr>
          <p:spPr bwMode="auto">
            <a:xfrm>
              <a:off x="7239000" y="1143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01" name="Rectangle 300"/>
            <p:cNvSpPr/>
            <p:nvPr/>
          </p:nvSpPr>
          <p:spPr bwMode="auto">
            <a:xfrm>
              <a:off x="7391400" y="1143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02" name="Rectangle 301"/>
            <p:cNvSpPr/>
            <p:nvPr/>
          </p:nvSpPr>
          <p:spPr bwMode="auto">
            <a:xfrm>
              <a:off x="7543800" y="1143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03" name="Rectangle 302"/>
            <p:cNvSpPr/>
            <p:nvPr/>
          </p:nvSpPr>
          <p:spPr bwMode="auto">
            <a:xfrm>
              <a:off x="7696200" y="1143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04" name="Rectangle 303"/>
            <p:cNvSpPr/>
            <p:nvPr/>
          </p:nvSpPr>
          <p:spPr bwMode="auto">
            <a:xfrm>
              <a:off x="7848600" y="1143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05" name="Rectangle 304"/>
            <p:cNvSpPr/>
            <p:nvPr/>
          </p:nvSpPr>
          <p:spPr bwMode="auto">
            <a:xfrm>
              <a:off x="8001000" y="1143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06" name="Rectangle 305"/>
            <p:cNvSpPr/>
            <p:nvPr/>
          </p:nvSpPr>
          <p:spPr bwMode="auto">
            <a:xfrm>
              <a:off x="8153400" y="1143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07" name="Rectangle 306"/>
            <p:cNvSpPr/>
            <p:nvPr/>
          </p:nvSpPr>
          <p:spPr bwMode="auto">
            <a:xfrm>
              <a:off x="8305800" y="1143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08" name="Rectangle 307"/>
            <p:cNvSpPr/>
            <p:nvPr/>
          </p:nvSpPr>
          <p:spPr bwMode="auto">
            <a:xfrm>
              <a:off x="8458200" y="1143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09" name="Rectangle 308"/>
            <p:cNvSpPr/>
            <p:nvPr/>
          </p:nvSpPr>
          <p:spPr bwMode="auto">
            <a:xfrm>
              <a:off x="8610600" y="1143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10" name="Rectangle 309"/>
            <p:cNvSpPr/>
            <p:nvPr/>
          </p:nvSpPr>
          <p:spPr bwMode="auto">
            <a:xfrm>
              <a:off x="8763000" y="1143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11" name="Rectangle 310"/>
            <p:cNvSpPr/>
            <p:nvPr/>
          </p:nvSpPr>
          <p:spPr bwMode="auto">
            <a:xfrm>
              <a:off x="8915400" y="1143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12" name="Rectangle 311"/>
            <p:cNvSpPr/>
            <p:nvPr/>
          </p:nvSpPr>
          <p:spPr bwMode="auto">
            <a:xfrm>
              <a:off x="5715000" y="1219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13" name="Rectangle 312"/>
            <p:cNvSpPr/>
            <p:nvPr/>
          </p:nvSpPr>
          <p:spPr bwMode="auto">
            <a:xfrm>
              <a:off x="5867400" y="1219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14" name="Rectangle 313"/>
            <p:cNvSpPr/>
            <p:nvPr/>
          </p:nvSpPr>
          <p:spPr bwMode="auto">
            <a:xfrm>
              <a:off x="6019800" y="1219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15" name="Rectangle 314"/>
            <p:cNvSpPr/>
            <p:nvPr/>
          </p:nvSpPr>
          <p:spPr bwMode="auto">
            <a:xfrm>
              <a:off x="6172200" y="1219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16" name="Rectangle 315"/>
            <p:cNvSpPr/>
            <p:nvPr/>
          </p:nvSpPr>
          <p:spPr bwMode="auto">
            <a:xfrm>
              <a:off x="6324600" y="1219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17" name="Rectangle 316"/>
            <p:cNvSpPr/>
            <p:nvPr/>
          </p:nvSpPr>
          <p:spPr bwMode="auto">
            <a:xfrm>
              <a:off x="6477000" y="1219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18" name="Rectangle 317"/>
            <p:cNvSpPr/>
            <p:nvPr/>
          </p:nvSpPr>
          <p:spPr bwMode="auto">
            <a:xfrm>
              <a:off x="6629400" y="1219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19" name="Rectangle 318"/>
            <p:cNvSpPr/>
            <p:nvPr/>
          </p:nvSpPr>
          <p:spPr bwMode="auto">
            <a:xfrm>
              <a:off x="6781800" y="1219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20" name="Rectangle 319"/>
            <p:cNvSpPr/>
            <p:nvPr/>
          </p:nvSpPr>
          <p:spPr bwMode="auto">
            <a:xfrm>
              <a:off x="6934200" y="1219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21" name="Rectangle 320"/>
            <p:cNvSpPr/>
            <p:nvPr/>
          </p:nvSpPr>
          <p:spPr bwMode="auto">
            <a:xfrm>
              <a:off x="7086600" y="1219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22" name="Rectangle 321"/>
            <p:cNvSpPr/>
            <p:nvPr/>
          </p:nvSpPr>
          <p:spPr bwMode="auto">
            <a:xfrm>
              <a:off x="7239000" y="1219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23" name="Rectangle 322"/>
            <p:cNvSpPr/>
            <p:nvPr/>
          </p:nvSpPr>
          <p:spPr bwMode="auto">
            <a:xfrm>
              <a:off x="7391400" y="1219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24" name="Rectangle 323"/>
            <p:cNvSpPr/>
            <p:nvPr/>
          </p:nvSpPr>
          <p:spPr bwMode="auto">
            <a:xfrm>
              <a:off x="7543800" y="1219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25" name="Rectangle 324"/>
            <p:cNvSpPr/>
            <p:nvPr/>
          </p:nvSpPr>
          <p:spPr bwMode="auto">
            <a:xfrm>
              <a:off x="7696200" y="1219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26" name="Rectangle 325"/>
            <p:cNvSpPr/>
            <p:nvPr/>
          </p:nvSpPr>
          <p:spPr bwMode="auto">
            <a:xfrm>
              <a:off x="7848600" y="1219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27" name="Rectangle 326"/>
            <p:cNvSpPr/>
            <p:nvPr/>
          </p:nvSpPr>
          <p:spPr bwMode="auto">
            <a:xfrm>
              <a:off x="8001000" y="1219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28" name="Rectangle 327"/>
            <p:cNvSpPr/>
            <p:nvPr/>
          </p:nvSpPr>
          <p:spPr bwMode="auto">
            <a:xfrm>
              <a:off x="8153400" y="1219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29" name="Rectangle 328"/>
            <p:cNvSpPr/>
            <p:nvPr/>
          </p:nvSpPr>
          <p:spPr bwMode="auto">
            <a:xfrm>
              <a:off x="8305800" y="1219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30" name="Rectangle 329"/>
            <p:cNvSpPr/>
            <p:nvPr/>
          </p:nvSpPr>
          <p:spPr bwMode="auto">
            <a:xfrm>
              <a:off x="8458200" y="1219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31" name="Rectangle 330"/>
            <p:cNvSpPr/>
            <p:nvPr/>
          </p:nvSpPr>
          <p:spPr bwMode="auto">
            <a:xfrm>
              <a:off x="8610600" y="1219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32" name="Rectangle 331"/>
            <p:cNvSpPr/>
            <p:nvPr/>
          </p:nvSpPr>
          <p:spPr bwMode="auto">
            <a:xfrm>
              <a:off x="8763000" y="1219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33" name="Rectangle 332"/>
            <p:cNvSpPr/>
            <p:nvPr/>
          </p:nvSpPr>
          <p:spPr bwMode="auto">
            <a:xfrm>
              <a:off x="8915400" y="1219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34" name="Rectangle 333"/>
            <p:cNvSpPr/>
            <p:nvPr/>
          </p:nvSpPr>
          <p:spPr bwMode="auto">
            <a:xfrm>
              <a:off x="5715000" y="1295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35" name="Rectangle 334"/>
            <p:cNvSpPr/>
            <p:nvPr/>
          </p:nvSpPr>
          <p:spPr bwMode="auto">
            <a:xfrm>
              <a:off x="5867400" y="1295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36" name="Rectangle 335"/>
            <p:cNvSpPr/>
            <p:nvPr/>
          </p:nvSpPr>
          <p:spPr bwMode="auto">
            <a:xfrm>
              <a:off x="6019800" y="1295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37" name="Rectangle 336"/>
            <p:cNvSpPr/>
            <p:nvPr/>
          </p:nvSpPr>
          <p:spPr bwMode="auto">
            <a:xfrm>
              <a:off x="6172200" y="1295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38" name="Rectangle 337"/>
            <p:cNvSpPr/>
            <p:nvPr/>
          </p:nvSpPr>
          <p:spPr bwMode="auto">
            <a:xfrm>
              <a:off x="6324600" y="1295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39" name="Rectangle 338"/>
            <p:cNvSpPr/>
            <p:nvPr/>
          </p:nvSpPr>
          <p:spPr bwMode="auto">
            <a:xfrm>
              <a:off x="6477000" y="1295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40" name="Rectangle 339"/>
            <p:cNvSpPr/>
            <p:nvPr/>
          </p:nvSpPr>
          <p:spPr bwMode="auto">
            <a:xfrm>
              <a:off x="6629400" y="1295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41" name="Rectangle 340"/>
            <p:cNvSpPr/>
            <p:nvPr/>
          </p:nvSpPr>
          <p:spPr bwMode="auto">
            <a:xfrm>
              <a:off x="6781800" y="1295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42" name="Rectangle 341"/>
            <p:cNvSpPr/>
            <p:nvPr/>
          </p:nvSpPr>
          <p:spPr bwMode="auto">
            <a:xfrm>
              <a:off x="6934200" y="1295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43" name="Rectangle 342"/>
            <p:cNvSpPr/>
            <p:nvPr/>
          </p:nvSpPr>
          <p:spPr bwMode="auto">
            <a:xfrm>
              <a:off x="7086600" y="1295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44" name="Rectangle 343"/>
            <p:cNvSpPr/>
            <p:nvPr/>
          </p:nvSpPr>
          <p:spPr bwMode="auto">
            <a:xfrm>
              <a:off x="7239000" y="1295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45" name="Rectangle 344"/>
            <p:cNvSpPr/>
            <p:nvPr/>
          </p:nvSpPr>
          <p:spPr bwMode="auto">
            <a:xfrm>
              <a:off x="7391400" y="1295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46" name="Rectangle 345"/>
            <p:cNvSpPr/>
            <p:nvPr/>
          </p:nvSpPr>
          <p:spPr bwMode="auto">
            <a:xfrm>
              <a:off x="7543800" y="1295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47" name="Rectangle 346"/>
            <p:cNvSpPr/>
            <p:nvPr/>
          </p:nvSpPr>
          <p:spPr bwMode="auto">
            <a:xfrm>
              <a:off x="7696200" y="1295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48" name="Rectangle 347"/>
            <p:cNvSpPr/>
            <p:nvPr/>
          </p:nvSpPr>
          <p:spPr bwMode="auto">
            <a:xfrm>
              <a:off x="7848600" y="1295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49" name="Rectangle 348"/>
            <p:cNvSpPr/>
            <p:nvPr/>
          </p:nvSpPr>
          <p:spPr bwMode="auto">
            <a:xfrm>
              <a:off x="8001000" y="1295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50" name="Rectangle 349"/>
            <p:cNvSpPr/>
            <p:nvPr/>
          </p:nvSpPr>
          <p:spPr bwMode="auto">
            <a:xfrm>
              <a:off x="8153400" y="1295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51" name="Rectangle 350"/>
            <p:cNvSpPr/>
            <p:nvPr/>
          </p:nvSpPr>
          <p:spPr bwMode="auto">
            <a:xfrm>
              <a:off x="8305800" y="1295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52" name="Rectangle 351"/>
            <p:cNvSpPr/>
            <p:nvPr/>
          </p:nvSpPr>
          <p:spPr bwMode="auto">
            <a:xfrm>
              <a:off x="8458200" y="1295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53" name="Rectangle 352"/>
            <p:cNvSpPr/>
            <p:nvPr/>
          </p:nvSpPr>
          <p:spPr bwMode="auto">
            <a:xfrm>
              <a:off x="8610600" y="1295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54" name="Rectangle 353"/>
            <p:cNvSpPr/>
            <p:nvPr/>
          </p:nvSpPr>
          <p:spPr bwMode="auto">
            <a:xfrm>
              <a:off x="8763000" y="1295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55" name="Rectangle 354"/>
            <p:cNvSpPr/>
            <p:nvPr/>
          </p:nvSpPr>
          <p:spPr bwMode="auto">
            <a:xfrm>
              <a:off x="8915400" y="1295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56" name="Rectangle 355"/>
            <p:cNvSpPr/>
            <p:nvPr/>
          </p:nvSpPr>
          <p:spPr bwMode="auto">
            <a:xfrm>
              <a:off x="5715000" y="1371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57" name="Rectangle 356"/>
            <p:cNvSpPr/>
            <p:nvPr/>
          </p:nvSpPr>
          <p:spPr bwMode="auto">
            <a:xfrm>
              <a:off x="5867400" y="1371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58" name="Rectangle 357"/>
            <p:cNvSpPr/>
            <p:nvPr/>
          </p:nvSpPr>
          <p:spPr bwMode="auto">
            <a:xfrm>
              <a:off x="6019800" y="1371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59" name="Rectangle 358"/>
            <p:cNvSpPr/>
            <p:nvPr/>
          </p:nvSpPr>
          <p:spPr bwMode="auto">
            <a:xfrm>
              <a:off x="6172200" y="1371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60" name="Rectangle 359"/>
            <p:cNvSpPr/>
            <p:nvPr/>
          </p:nvSpPr>
          <p:spPr bwMode="auto">
            <a:xfrm>
              <a:off x="6324600" y="1371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61" name="Rectangle 360"/>
            <p:cNvSpPr/>
            <p:nvPr/>
          </p:nvSpPr>
          <p:spPr bwMode="auto">
            <a:xfrm>
              <a:off x="6477000" y="1371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62" name="Rectangle 361"/>
            <p:cNvSpPr/>
            <p:nvPr/>
          </p:nvSpPr>
          <p:spPr bwMode="auto">
            <a:xfrm>
              <a:off x="6629400" y="1371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63" name="Rectangle 362"/>
            <p:cNvSpPr/>
            <p:nvPr/>
          </p:nvSpPr>
          <p:spPr bwMode="auto">
            <a:xfrm>
              <a:off x="6781800" y="1371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64" name="Rectangle 363"/>
            <p:cNvSpPr/>
            <p:nvPr/>
          </p:nvSpPr>
          <p:spPr bwMode="auto">
            <a:xfrm>
              <a:off x="6934200" y="1371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65" name="Rectangle 364"/>
            <p:cNvSpPr/>
            <p:nvPr/>
          </p:nvSpPr>
          <p:spPr bwMode="auto">
            <a:xfrm>
              <a:off x="7086600" y="1371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66" name="Rectangle 365"/>
            <p:cNvSpPr/>
            <p:nvPr/>
          </p:nvSpPr>
          <p:spPr bwMode="auto">
            <a:xfrm>
              <a:off x="7239000" y="1371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67" name="Rectangle 366"/>
            <p:cNvSpPr/>
            <p:nvPr/>
          </p:nvSpPr>
          <p:spPr bwMode="auto">
            <a:xfrm>
              <a:off x="7391400" y="1371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68" name="Rectangle 367"/>
            <p:cNvSpPr/>
            <p:nvPr/>
          </p:nvSpPr>
          <p:spPr bwMode="auto">
            <a:xfrm>
              <a:off x="7543800" y="1371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69" name="Rectangle 368"/>
            <p:cNvSpPr/>
            <p:nvPr/>
          </p:nvSpPr>
          <p:spPr bwMode="auto">
            <a:xfrm>
              <a:off x="7696200" y="1371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70" name="Rectangle 369"/>
            <p:cNvSpPr/>
            <p:nvPr/>
          </p:nvSpPr>
          <p:spPr bwMode="auto">
            <a:xfrm>
              <a:off x="7848600" y="1371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71" name="Rectangle 370"/>
            <p:cNvSpPr/>
            <p:nvPr/>
          </p:nvSpPr>
          <p:spPr bwMode="auto">
            <a:xfrm>
              <a:off x="8001000" y="1371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72" name="Rectangle 371"/>
            <p:cNvSpPr/>
            <p:nvPr/>
          </p:nvSpPr>
          <p:spPr bwMode="auto">
            <a:xfrm>
              <a:off x="8153400" y="1371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73" name="Rectangle 372"/>
            <p:cNvSpPr/>
            <p:nvPr/>
          </p:nvSpPr>
          <p:spPr bwMode="auto">
            <a:xfrm>
              <a:off x="8305800" y="1371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74" name="Rectangle 373"/>
            <p:cNvSpPr/>
            <p:nvPr/>
          </p:nvSpPr>
          <p:spPr bwMode="auto">
            <a:xfrm>
              <a:off x="8458200" y="1371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75" name="Rectangle 374"/>
            <p:cNvSpPr/>
            <p:nvPr/>
          </p:nvSpPr>
          <p:spPr bwMode="auto">
            <a:xfrm>
              <a:off x="8610600" y="1371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76" name="Rectangle 375"/>
            <p:cNvSpPr/>
            <p:nvPr/>
          </p:nvSpPr>
          <p:spPr bwMode="auto">
            <a:xfrm>
              <a:off x="8763000" y="1371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77" name="Rectangle 376"/>
            <p:cNvSpPr/>
            <p:nvPr/>
          </p:nvSpPr>
          <p:spPr bwMode="auto">
            <a:xfrm>
              <a:off x="8915400" y="1371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78" name="Rectangle 377"/>
            <p:cNvSpPr/>
            <p:nvPr/>
          </p:nvSpPr>
          <p:spPr bwMode="auto">
            <a:xfrm>
              <a:off x="5715000" y="1447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79" name="Rectangle 378"/>
            <p:cNvSpPr/>
            <p:nvPr/>
          </p:nvSpPr>
          <p:spPr bwMode="auto">
            <a:xfrm>
              <a:off x="5867400" y="1447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80" name="Rectangle 379"/>
            <p:cNvSpPr/>
            <p:nvPr/>
          </p:nvSpPr>
          <p:spPr bwMode="auto">
            <a:xfrm>
              <a:off x="6019800" y="1447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81" name="Rectangle 380"/>
            <p:cNvSpPr/>
            <p:nvPr/>
          </p:nvSpPr>
          <p:spPr bwMode="auto">
            <a:xfrm>
              <a:off x="6172200" y="1447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82" name="Rectangle 381"/>
            <p:cNvSpPr/>
            <p:nvPr/>
          </p:nvSpPr>
          <p:spPr bwMode="auto">
            <a:xfrm>
              <a:off x="6324600" y="1447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83" name="Rectangle 382"/>
            <p:cNvSpPr/>
            <p:nvPr/>
          </p:nvSpPr>
          <p:spPr bwMode="auto">
            <a:xfrm>
              <a:off x="6477000" y="1447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84" name="Rectangle 383"/>
            <p:cNvSpPr/>
            <p:nvPr/>
          </p:nvSpPr>
          <p:spPr bwMode="auto">
            <a:xfrm>
              <a:off x="6629400" y="1447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85" name="Rectangle 384"/>
            <p:cNvSpPr/>
            <p:nvPr/>
          </p:nvSpPr>
          <p:spPr bwMode="auto">
            <a:xfrm>
              <a:off x="6781800" y="1447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86" name="Rectangle 385"/>
            <p:cNvSpPr/>
            <p:nvPr/>
          </p:nvSpPr>
          <p:spPr bwMode="auto">
            <a:xfrm>
              <a:off x="6934200" y="1447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87" name="Rectangle 386"/>
            <p:cNvSpPr/>
            <p:nvPr/>
          </p:nvSpPr>
          <p:spPr bwMode="auto">
            <a:xfrm>
              <a:off x="7086600" y="1447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88" name="Rectangle 387"/>
            <p:cNvSpPr/>
            <p:nvPr/>
          </p:nvSpPr>
          <p:spPr bwMode="auto">
            <a:xfrm>
              <a:off x="7239000" y="1447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89" name="Rectangle 388"/>
            <p:cNvSpPr/>
            <p:nvPr/>
          </p:nvSpPr>
          <p:spPr bwMode="auto">
            <a:xfrm>
              <a:off x="7391400" y="1447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90" name="Rectangle 389"/>
            <p:cNvSpPr/>
            <p:nvPr/>
          </p:nvSpPr>
          <p:spPr bwMode="auto">
            <a:xfrm>
              <a:off x="7543800" y="1447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91" name="Rectangle 390"/>
            <p:cNvSpPr/>
            <p:nvPr/>
          </p:nvSpPr>
          <p:spPr bwMode="auto">
            <a:xfrm>
              <a:off x="7696200" y="1447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92" name="Rectangle 391"/>
            <p:cNvSpPr/>
            <p:nvPr/>
          </p:nvSpPr>
          <p:spPr bwMode="auto">
            <a:xfrm>
              <a:off x="7848600" y="1447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93" name="Rectangle 392"/>
            <p:cNvSpPr/>
            <p:nvPr/>
          </p:nvSpPr>
          <p:spPr bwMode="auto">
            <a:xfrm>
              <a:off x="8001000" y="1447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94" name="Rectangle 393"/>
            <p:cNvSpPr/>
            <p:nvPr/>
          </p:nvSpPr>
          <p:spPr bwMode="auto">
            <a:xfrm>
              <a:off x="8153400" y="1447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95" name="Rectangle 394"/>
            <p:cNvSpPr/>
            <p:nvPr/>
          </p:nvSpPr>
          <p:spPr bwMode="auto">
            <a:xfrm>
              <a:off x="8305800" y="1447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96" name="Rectangle 395"/>
            <p:cNvSpPr/>
            <p:nvPr/>
          </p:nvSpPr>
          <p:spPr bwMode="auto">
            <a:xfrm>
              <a:off x="8458200" y="1447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97" name="Rectangle 396"/>
            <p:cNvSpPr/>
            <p:nvPr/>
          </p:nvSpPr>
          <p:spPr bwMode="auto">
            <a:xfrm>
              <a:off x="8610600" y="1447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98" name="Rectangle 397"/>
            <p:cNvSpPr/>
            <p:nvPr/>
          </p:nvSpPr>
          <p:spPr bwMode="auto">
            <a:xfrm>
              <a:off x="8763000" y="1447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99" name="Rectangle 398"/>
            <p:cNvSpPr/>
            <p:nvPr/>
          </p:nvSpPr>
          <p:spPr bwMode="auto">
            <a:xfrm>
              <a:off x="8915400" y="1447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00" name="Rectangle 399"/>
            <p:cNvSpPr/>
            <p:nvPr/>
          </p:nvSpPr>
          <p:spPr bwMode="auto">
            <a:xfrm>
              <a:off x="5715000" y="1524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01" name="Rectangle 400"/>
            <p:cNvSpPr/>
            <p:nvPr/>
          </p:nvSpPr>
          <p:spPr bwMode="auto">
            <a:xfrm>
              <a:off x="5867400" y="1524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02" name="Rectangle 401"/>
            <p:cNvSpPr/>
            <p:nvPr/>
          </p:nvSpPr>
          <p:spPr bwMode="auto">
            <a:xfrm>
              <a:off x="6019800" y="1524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03" name="Rectangle 402"/>
            <p:cNvSpPr/>
            <p:nvPr/>
          </p:nvSpPr>
          <p:spPr bwMode="auto">
            <a:xfrm>
              <a:off x="6172200" y="1524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04" name="Rectangle 403"/>
            <p:cNvSpPr/>
            <p:nvPr/>
          </p:nvSpPr>
          <p:spPr bwMode="auto">
            <a:xfrm>
              <a:off x="6324600" y="1524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05" name="Rectangle 404"/>
            <p:cNvSpPr/>
            <p:nvPr/>
          </p:nvSpPr>
          <p:spPr bwMode="auto">
            <a:xfrm>
              <a:off x="6477000" y="1524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06" name="Rectangle 405"/>
            <p:cNvSpPr/>
            <p:nvPr/>
          </p:nvSpPr>
          <p:spPr bwMode="auto">
            <a:xfrm>
              <a:off x="6629400" y="1524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07" name="Rectangle 406"/>
            <p:cNvSpPr/>
            <p:nvPr/>
          </p:nvSpPr>
          <p:spPr bwMode="auto">
            <a:xfrm>
              <a:off x="6781800" y="1524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08" name="Rectangle 407"/>
            <p:cNvSpPr/>
            <p:nvPr/>
          </p:nvSpPr>
          <p:spPr bwMode="auto">
            <a:xfrm>
              <a:off x="6934200" y="1524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09" name="Rectangle 408"/>
            <p:cNvSpPr/>
            <p:nvPr/>
          </p:nvSpPr>
          <p:spPr bwMode="auto">
            <a:xfrm>
              <a:off x="7086600" y="1524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10" name="Rectangle 409"/>
            <p:cNvSpPr/>
            <p:nvPr/>
          </p:nvSpPr>
          <p:spPr bwMode="auto">
            <a:xfrm>
              <a:off x="7239000" y="1524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11" name="Rectangle 410"/>
            <p:cNvSpPr/>
            <p:nvPr/>
          </p:nvSpPr>
          <p:spPr bwMode="auto">
            <a:xfrm>
              <a:off x="7391400" y="1524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12" name="Rectangle 411"/>
            <p:cNvSpPr/>
            <p:nvPr/>
          </p:nvSpPr>
          <p:spPr bwMode="auto">
            <a:xfrm>
              <a:off x="7543800" y="1524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13" name="Rectangle 412"/>
            <p:cNvSpPr/>
            <p:nvPr/>
          </p:nvSpPr>
          <p:spPr bwMode="auto">
            <a:xfrm>
              <a:off x="7696200" y="1524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14" name="Rectangle 413"/>
            <p:cNvSpPr/>
            <p:nvPr/>
          </p:nvSpPr>
          <p:spPr bwMode="auto">
            <a:xfrm>
              <a:off x="7848600" y="1524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15" name="Rectangle 414"/>
            <p:cNvSpPr/>
            <p:nvPr/>
          </p:nvSpPr>
          <p:spPr bwMode="auto">
            <a:xfrm>
              <a:off x="8001000" y="1524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16" name="Rectangle 415"/>
            <p:cNvSpPr/>
            <p:nvPr/>
          </p:nvSpPr>
          <p:spPr bwMode="auto">
            <a:xfrm>
              <a:off x="8153400" y="1524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17" name="Rectangle 416"/>
            <p:cNvSpPr/>
            <p:nvPr/>
          </p:nvSpPr>
          <p:spPr bwMode="auto">
            <a:xfrm>
              <a:off x="8305800" y="1524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18" name="Rectangle 417"/>
            <p:cNvSpPr/>
            <p:nvPr/>
          </p:nvSpPr>
          <p:spPr bwMode="auto">
            <a:xfrm>
              <a:off x="8458200" y="1524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19" name="Rectangle 418"/>
            <p:cNvSpPr/>
            <p:nvPr/>
          </p:nvSpPr>
          <p:spPr bwMode="auto">
            <a:xfrm>
              <a:off x="8610600" y="1524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20" name="Rectangle 419"/>
            <p:cNvSpPr/>
            <p:nvPr/>
          </p:nvSpPr>
          <p:spPr bwMode="auto">
            <a:xfrm>
              <a:off x="8763000" y="1524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21" name="Rectangle 420"/>
            <p:cNvSpPr/>
            <p:nvPr/>
          </p:nvSpPr>
          <p:spPr bwMode="auto">
            <a:xfrm>
              <a:off x="8915400" y="1524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22" name="Rectangle 421"/>
            <p:cNvSpPr/>
            <p:nvPr/>
          </p:nvSpPr>
          <p:spPr bwMode="auto">
            <a:xfrm>
              <a:off x="5715000" y="1600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23" name="Rectangle 422"/>
            <p:cNvSpPr/>
            <p:nvPr/>
          </p:nvSpPr>
          <p:spPr bwMode="auto">
            <a:xfrm>
              <a:off x="5867400" y="1600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24" name="Rectangle 423"/>
            <p:cNvSpPr/>
            <p:nvPr/>
          </p:nvSpPr>
          <p:spPr bwMode="auto">
            <a:xfrm>
              <a:off x="6019800" y="1600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25" name="Rectangle 424"/>
            <p:cNvSpPr/>
            <p:nvPr/>
          </p:nvSpPr>
          <p:spPr bwMode="auto">
            <a:xfrm>
              <a:off x="6172200" y="1600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26" name="Rectangle 425"/>
            <p:cNvSpPr/>
            <p:nvPr/>
          </p:nvSpPr>
          <p:spPr bwMode="auto">
            <a:xfrm>
              <a:off x="6324600" y="1600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27" name="Rectangle 426"/>
            <p:cNvSpPr/>
            <p:nvPr/>
          </p:nvSpPr>
          <p:spPr bwMode="auto">
            <a:xfrm>
              <a:off x="6477000" y="1600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28" name="Rectangle 427"/>
            <p:cNvSpPr/>
            <p:nvPr/>
          </p:nvSpPr>
          <p:spPr bwMode="auto">
            <a:xfrm>
              <a:off x="6629400" y="1600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29" name="Rectangle 428"/>
            <p:cNvSpPr/>
            <p:nvPr/>
          </p:nvSpPr>
          <p:spPr bwMode="auto">
            <a:xfrm>
              <a:off x="6781800" y="1600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30" name="Rectangle 429"/>
            <p:cNvSpPr/>
            <p:nvPr/>
          </p:nvSpPr>
          <p:spPr bwMode="auto">
            <a:xfrm>
              <a:off x="6934200" y="1600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31" name="Rectangle 430"/>
            <p:cNvSpPr/>
            <p:nvPr/>
          </p:nvSpPr>
          <p:spPr bwMode="auto">
            <a:xfrm>
              <a:off x="7086600" y="1600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32" name="Rectangle 431"/>
            <p:cNvSpPr/>
            <p:nvPr/>
          </p:nvSpPr>
          <p:spPr bwMode="auto">
            <a:xfrm>
              <a:off x="7239000" y="1600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33" name="Rectangle 432"/>
            <p:cNvSpPr/>
            <p:nvPr/>
          </p:nvSpPr>
          <p:spPr bwMode="auto">
            <a:xfrm>
              <a:off x="7391400" y="1600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34" name="Rectangle 433"/>
            <p:cNvSpPr/>
            <p:nvPr/>
          </p:nvSpPr>
          <p:spPr bwMode="auto">
            <a:xfrm>
              <a:off x="7543800" y="1600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35" name="Rectangle 434"/>
            <p:cNvSpPr/>
            <p:nvPr/>
          </p:nvSpPr>
          <p:spPr bwMode="auto">
            <a:xfrm>
              <a:off x="7696200" y="1600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36" name="Rectangle 435"/>
            <p:cNvSpPr/>
            <p:nvPr/>
          </p:nvSpPr>
          <p:spPr bwMode="auto">
            <a:xfrm>
              <a:off x="7848600" y="1600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37" name="Rectangle 436"/>
            <p:cNvSpPr/>
            <p:nvPr/>
          </p:nvSpPr>
          <p:spPr bwMode="auto">
            <a:xfrm>
              <a:off x="8001000" y="1600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38" name="Rectangle 437"/>
            <p:cNvSpPr/>
            <p:nvPr/>
          </p:nvSpPr>
          <p:spPr bwMode="auto">
            <a:xfrm>
              <a:off x="8153400" y="1600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39" name="Rectangle 438"/>
            <p:cNvSpPr/>
            <p:nvPr/>
          </p:nvSpPr>
          <p:spPr bwMode="auto">
            <a:xfrm>
              <a:off x="8305800" y="1600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40" name="Rectangle 439"/>
            <p:cNvSpPr/>
            <p:nvPr/>
          </p:nvSpPr>
          <p:spPr bwMode="auto">
            <a:xfrm>
              <a:off x="8458200" y="1600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41" name="Rectangle 440"/>
            <p:cNvSpPr/>
            <p:nvPr/>
          </p:nvSpPr>
          <p:spPr bwMode="auto">
            <a:xfrm>
              <a:off x="8610600" y="1600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42" name="Rectangle 441"/>
            <p:cNvSpPr/>
            <p:nvPr/>
          </p:nvSpPr>
          <p:spPr bwMode="auto">
            <a:xfrm>
              <a:off x="8763000" y="1600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43" name="Rectangle 442"/>
            <p:cNvSpPr/>
            <p:nvPr/>
          </p:nvSpPr>
          <p:spPr bwMode="auto">
            <a:xfrm>
              <a:off x="8915400" y="16002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44" name="Rectangle 443"/>
            <p:cNvSpPr/>
            <p:nvPr/>
          </p:nvSpPr>
          <p:spPr bwMode="auto">
            <a:xfrm>
              <a:off x="5715000" y="1676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45" name="Rectangle 444"/>
            <p:cNvSpPr/>
            <p:nvPr/>
          </p:nvSpPr>
          <p:spPr bwMode="auto">
            <a:xfrm>
              <a:off x="5867400" y="1676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46" name="Rectangle 445"/>
            <p:cNvSpPr/>
            <p:nvPr/>
          </p:nvSpPr>
          <p:spPr bwMode="auto">
            <a:xfrm>
              <a:off x="6019800" y="1676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47" name="Rectangle 446"/>
            <p:cNvSpPr/>
            <p:nvPr/>
          </p:nvSpPr>
          <p:spPr bwMode="auto">
            <a:xfrm>
              <a:off x="6172200" y="1676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48" name="Rectangle 447"/>
            <p:cNvSpPr/>
            <p:nvPr/>
          </p:nvSpPr>
          <p:spPr bwMode="auto">
            <a:xfrm>
              <a:off x="6324600" y="1676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49" name="Rectangle 448"/>
            <p:cNvSpPr/>
            <p:nvPr/>
          </p:nvSpPr>
          <p:spPr bwMode="auto">
            <a:xfrm>
              <a:off x="6477000" y="1676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50" name="Rectangle 449"/>
            <p:cNvSpPr/>
            <p:nvPr/>
          </p:nvSpPr>
          <p:spPr bwMode="auto">
            <a:xfrm>
              <a:off x="6629400" y="1676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51" name="Rectangle 450"/>
            <p:cNvSpPr/>
            <p:nvPr/>
          </p:nvSpPr>
          <p:spPr bwMode="auto">
            <a:xfrm>
              <a:off x="6781800" y="1676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52" name="Rectangle 451"/>
            <p:cNvSpPr/>
            <p:nvPr/>
          </p:nvSpPr>
          <p:spPr bwMode="auto">
            <a:xfrm>
              <a:off x="6934200" y="1676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53" name="Rectangle 452"/>
            <p:cNvSpPr/>
            <p:nvPr/>
          </p:nvSpPr>
          <p:spPr bwMode="auto">
            <a:xfrm>
              <a:off x="7086600" y="1676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54" name="Rectangle 453"/>
            <p:cNvSpPr/>
            <p:nvPr/>
          </p:nvSpPr>
          <p:spPr bwMode="auto">
            <a:xfrm>
              <a:off x="7239000" y="1676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55" name="Rectangle 454"/>
            <p:cNvSpPr/>
            <p:nvPr/>
          </p:nvSpPr>
          <p:spPr bwMode="auto">
            <a:xfrm>
              <a:off x="7391400" y="1676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56" name="Rectangle 455"/>
            <p:cNvSpPr/>
            <p:nvPr/>
          </p:nvSpPr>
          <p:spPr bwMode="auto">
            <a:xfrm>
              <a:off x="7543800" y="1676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57" name="Rectangle 456"/>
            <p:cNvSpPr/>
            <p:nvPr/>
          </p:nvSpPr>
          <p:spPr bwMode="auto">
            <a:xfrm>
              <a:off x="7696200" y="1676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58" name="Rectangle 457"/>
            <p:cNvSpPr/>
            <p:nvPr/>
          </p:nvSpPr>
          <p:spPr bwMode="auto">
            <a:xfrm>
              <a:off x="7848600" y="1676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59" name="Rectangle 458"/>
            <p:cNvSpPr/>
            <p:nvPr/>
          </p:nvSpPr>
          <p:spPr bwMode="auto">
            <a:xfrm>
              <a:off x="8001000" y="1676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60" name="Rectangle 459"/>
            <p:cNvSpPr/>
            <p:nvPr/>
          </p:nvSpPr>
          <p:spPr bwMode="auto">
            <a:xfrm>
              <a:off x="8153400" y="1676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61" name="Rectangle 460"/>
            <p:cNvSpPr/>
            <p:nvPr/>
          </p:nvSpPr>
          <p:spPr bwMode="auto">
            <a:xfrm>
              <a:off x="8305800" y="1676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62" name="Rectangle 461"/>
            <p:cNvSpPr/>
            <p:nvPr/>
          </p:nvSpPr>
          <p:spPr bwMode="auto">
            <a:xfrm>
              <a:off x="8458200" y="1676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63" name="Rectangle 462"/>
            <p:cNvSpPr/>
            <p:nvPr/>
          </p:nvSpPr>
          <p:spPr bwMode="auto">
            <a:xfrm>
              <a:off x="8610600" y="1676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64" name="Rectangle 463"/>
            <p:cNvSpPr/>
            <p:nvPr/>
          </p:nvSpPr>
          <p:spPr bwMode="auto">
            <a:xfrm>
              <a:off x="8763000" y="1676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65" name="Rectangle 464"/>
            <p:cNvSpPr/>
            <p:nvPr/>
          </p:nvSpPr>
          <p:spPr bwMode="auto">
            <a:xfrm>
              <a:off x="8915400" y="16764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66" name="Rectangle 465"/>
            <p:cNvSpPr/>
            <p:nvPr/>
          </p:nvSpPr>
          <p:spPr bwMode="auto">
            <a:xfrm>
              <a:off x="5715000" y="1752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67" name="Rectangle 466"/>
            <p:cNvSpPr/>
            <p:nvPr/>
          </p:nvSpPr>
          <p:spPr bwMode="auto">
            <a:xfrm>
              <a:off x="5867400" y="1752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68" name="Rectangle 467"/>
            <p:cNvSpPr/>
            <p:nvPr/>
          </p:nvSpPr>
          <p:spPr bwMode="auto">
            <a:xfrm>
              <a:off x="6019800" y="1752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69" name="Rectangle 468"/>
            <p:cNvSpPr/>
            <p:nvPr/>
          </p:nvSpPr>
          <p:spPr bwMode="auto">
            <a:xfrm>
              <a:off x="6172200" y="1752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70" name="Rectangle 469"/>
            <p:cNvSpPr/>
            <p:nvPr/>
          </p:nvSpPr>
          <p:spPr bwMode="auto">
            <a:xfrm>
              <a:off x="6324600" y="1752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71" name="Rectangle 470"/>
            <p:cNvSpPr/>
            <p:nvPr/>
          </p:nvSpPr>
          <p:spPr bwMode="auto">
            <a:xfrm>
              <a:off x="6477000" y="1752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72" name="Rectangle 471"/>
            <p:cNvSpPr/>
            <p:nvPr/>
          </p:nvSpPr>
          <p:spPr bwMode="auto">
            <a:xfrm>
              <a:off x="6629400" y="1752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73" name="Rectangle 472"/>
            <p:cNvSpPr/>
            <p:nvPr/>
          </p:nvSpPr>
          <p:spPr bwMode="auto">
            <a:xfrm>
              <a:off x="6781800" y="1752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74" name="Rectangle 473"/>
            <p:cNvSpPr/>
            <p:nvPr/>
          </p:nvSpPr>
          <p:spPr bwMode="auto">
            <a:xfrm>
              <a:off x="6934200" y="1752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75" name="Rectangle 474"/>
            <p:cNvSpPr/>
            <p:nvPr/>
          </p:nvSpPr>
          <p:spPr bwMode="auto">
            <a:xfrm>
              <a:off x="7086600" y="1752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76" name="Rectangle 475"/>
            <p:cNvSpPr/>
            <p:nvPr/>
          </p:nvSpPr>
          <p:spPr bwMode="auto">
            <a:xfrm>
              <a:off x="7239000" y="1752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77" name="Rectangle 476"/>
            <p:cNvSpPr/>
            <p:nvPr/>
          </p:nvSpPr>
          <p:spPr bwMode="auto">
            <a:xfrm>
              <a:off x="7391400" y="1752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78" name="Rectangle 477"/>
            <p:cNvSpPr/>
            <p:nvPr/>
          </p:nvSpPr>
          <p:spPr bwMode="auto">
            <a:xfrm>
              <a:off x="7543800" y="1752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79" name="Rectangle 478"/>
            <p:cNvSpPr/>
            <p:nvPr/>
          </p:nvSpPr>
          <p:spPr bwMode="auto">
            <a:xfrm>
              <a:off x="7696200" y="1752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80" name="Rectangle 479"/>
            <p:cNvSpPr/>
            <p:nvPr/>
          </p:nvSpPr>
          <p:spPr bwMode="auto">
            <a:xfrm>
              <a:off x="7848600" y="1752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81" name="Rectangle 480"/>
            <p:cNvSpPr/>
            <p:nvPr/>
          </p:nvSpPr>
          <p:spPr bwMode="auto">
            <a:xfrm>
              <a:off x="8001000" y="1752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82" name="Rectangle 481"/>
            <p:cNvSpPr/>
            <p:nvPr/>
          </p:nvSpPr>
          <p:spPr bwMode="auto">
            <a:xfrm>
              <a:off x="8153400" y="1752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83" name="Rectangle 482"/>
            <p:cNvSpPr/>
            <p:nvPr/>
          </p:nvSpPr>
          <p:spPr bwMode="auto">
            <a:xfrm>
              <a:off x="8305800" y="1752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84" name="Rectangle 483"/>
            <p:cNvSpPr/>
            <p:nvPr/>
          </p:nvSpPr>
          <p:spPr bwMode="auto">
            <a:xfrm>
              <a:off x="8458200" y="1752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85" name="Rectangle 484"/>
            <p:cNvSpPr/>
            <p:nvPr/>
          </p:nvSpPr>
          <p:spPr bwMode="auto">
            <a:xfrm>
              <a:off x="8610600" y="1752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86" name="Rectangle 485"/>
            <p:cNvSpPr/>
            <p:nvPr/>
          </p:nvSpPr>
          <p:spPr bwMode="auto">
            <a:xfrm>
              <a:off x="8763000" y="1752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87" name="Rectangle 486"/>
            <p:cNvSpPr/>
            <p:nvPr/>
          </p:nvSpPr>
          <p:spPr bwMode="auto">
            <a:xfrm>
              <a:off x="8915400" y="17526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88" name="Rectangle 487"/>
            <p:cNvSpPr/>
            <p:nvPr/>
          </p:nvSpPr>
          <p:spPr bwMode="auto">
            <a:xfrm>
              <a:off x="5715000" y="1828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89" name="Rectangle 488"/>
            <p:cNvSpPr/>
            <p:nvPr/>
          </p:nvSpPr>
          <p:spPr bwMode="auto">
            <a:xfrm>
              <a:off x="5867400" y="1828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90" name="Rectangle 489"/>
            <p:cNvSpPr/>
            <p:nvPr/>
          </p:nvSpPr>
          <p:spPr bwMode="auto">
            <a:xfrm>
              <a:off x="6019800" y="1828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91" name="Rectangle 490"/>
            <p:cNvSpPr/>
            <p:nvPr/>
          </p:nvSpPr>
          <p:spPr bwMode="auto">
            <a:xfrm>
              <a:off x="6172200" y="1828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92" name="Rectangle 491"/>
            <p:cNvSpPr/>
            <p:nvPr/>
          </p:nvSpPr>
          <p:spPr bwMode="auto">
            <a:xfrm>
              <a:off x="6324600" y="1828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93" name="Rectangle 492"/>
            <p:cNvSpPr/>
            <p:nvPr/>
          </p:nvSpPr>
          <p:spPr bwMode="auto">
            <a:xfrm>
              <a:off x="6477000" y="1828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94" name="Rectangle 493"/>
            <p:cNvSpPr/>
            <p:nvPr/>
          </p:nvSpPr>
          <p:spPr bwMode="auto">
            <a:xfrm>
              <a:off x="6629400" y="1828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95" name="Rectangle 494"/>
            <p:cNvSpPr/>
            <p:nvPr/>
          </p:nvSpPr>
          <p:spPr bwMode="auto">
            <a:xfrm>
              <a:off x="6781800" y="1828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96" name="Rectangle 495"/>
            <p:cNvSpPr/>
            <p:nvPr/>
          </p:nvSpPr>
          <p:spPr bwMode="auto">
            <a:xfrm>
              <a:off x="6934200" y="1828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97" name="Rectangle 496"/>
            <p:cNvSpPr/>
            <p:nvPr/>
          </p:nvSpPr>
          <p:spPr bwMode="auto">
            <a:xfrm>
              <a:off x="7086600" y="1828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98" name="Rectangle 497"/>
            <p:cNvSpPr/>
            <p:nvPr/>
          </p:nvSpPr>
          <p:spPr bwMode="auto">
            <a:xfrm>
              <a:off x="7239000" y="1828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99" name="Rectangle 498"/>
            <p:cNvSpPr/>
            <p:nvPr/>
          </p:nvSpPr>
          <p:spPr bwMode="auto">
            <a:xfrm>
              <a:off x="7391400" y="1828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00" name="Rectangle 499"/>
            <p:cNvSpPr/>
            <p:nvPr/>
          </p:nvSpPr>
          <p:spPr bwMode="auto">
            <a:xfrm>
              <a:off x="7543800" y="1828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01" name="Rectangle 500"/>
            <p:cNvSpPr/>
            <p:nvPr/>
          </p:nvSpPr>
          <p:spPr bwMode="auto">
            <a:xfrm>
              <a:off x="7696200" y="1828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02" name="Rectangle 501"/>
            <p:cNvSpPr/>
            <p:nvPr/>
          </p:nvSpPr>
          <p:spPr bwMode="auto">
            <a:xfrm>
              <a:off x="7848600" y="1828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03" name="Rectangle 502"/>
            <p:cNvSpPr/>
            <p:nvPr/>
          </p:nvSpPr>
          <p:spPr bwMode="auto">
            <a:xfrm>
              <a:off x="8001000" y="1828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04" name="Rectangle 503"/>
            <p:cNvSpPr/>
            <p:nvPr/>
          </p:nvSpPr>
          <p:spPr bwMode="auto">
            <a:xfrm>
              <a:off x="8153400" y="1828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05" name="Rectangle 504"/>
            <p:cNvSpPr/>
            <p:nvPr/>
          </p:nvSpPr>
          <p:spPr bwMode="auto">
            <a:xfrm>
              <a:off x="8305800" y="1828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06" name="Rectangle 505"/>
            <p:cNvSpPr/>
            <p:nvPr/>
          </p:nvSpPr>
          <p:spPr bwMode="auto">
            <a:xfrm>
              <a:off x="8458200" y="1828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07" name="Rectangle 506"/>
            <p:cNvSpPr/>
            <p:nvPr/>
          </p:nvSpPr>
          <p:spPr bwMode="auto">
            <a:xfrm>
              <a:off x="8610600" y="1828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08" name="Rectangle 507"/>
            <p:cNvSpPr/>
            <p:nvPr/>
          </p:nvSpPr>
          <p:spPr bwMode="auto">
            <a:xfrm>
              <a:off x="8763000" y="1828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09" name="Rectangle 508"/>
            <p:cNvSpPr/>
            <p:nvPr/>
          </p:nvSpPr>
          <p:spPr bwMode="auto">
            <a:xfrm>
              <a:off x="8915400" y="18288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10" name="Rectangle 509"/>
            <p:cNvSpPr/>
            <p:nvPr/>
          </p:nvSpPr>
          <p:spPr bwMode="auto">
            <a:xfrm>
              <a:off x="5715000" y="1905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11" name="Rectangle 510"/>
            <p:cNvSpPr/>
            <p:nvPr/>
          </p:nvSpPr>
          <p:spPr bwMode="auto">
            <a:xfrm>
              <a:off x="5867400" y="1905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12" name="Rectangle 511"/>
            <p:cNvSpPr/>
            <p:nvPr/>
          </p:nvSpPr>
          <p:spPr bwMode="auto">
            <a:xfrm>
              <a:off x="6019800" y="1905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13" name="Rectangle 512"/>
            <p:cNvSpPr/>
            <p:nvPr/>
          </p:nvSpPr>
          <p:spPr bwMode="auto">
            <a:xfrm>
              <a:off x="6172200" y="1905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14" name="Rectangle 513"/>
            <p:cNvSpPr/>
            <p:nvPr/>
          </p:nvSpPr>
          <p:spPr bwMode="auto">
            <a:xfrm>
              <a:off x="6324600" y="1905000"/>
              <a:ext cx="152400" cy="76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15" name="Rectangle 514"/>
            <p:cNvSpPr/>
            <p:nvPr/>
          </p:nvSpPr>
          <p:spPr bwMode="auto">
            <a:xfrm>
              <a:off x="6477000" y="1905000"/>
              <a:ext cx="152400" cy="76200"/>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gr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bwMode="auto">
          <a:xfrm>
            <a:off x="0" y="1143000"/>
            <a:ext cx="9144000" cy="1752600"/>
          </a:xfrm>
          <a:prstGeom prst="rect">
            <a:avLst/>
          </a:prstGeom>
          <a:gradFill flip="none" rotWithShape="1">
            <a:gsLst>
              <a:gs pos="9000">
                <a:srgbClr val="FFFFFF">
                  <a:alpha val="0"/>
                </a:srgbClr>
              </a:gs>
              <a:gs pos="31000">
                <a:schemeClr val="bg2">
                  <a:alpha val="63000"/>
                </a:schemeClr>
              </a:gs>
              <a:gs pos="67000">
                <a:schemeClr val="bg2">
                  <a:alpha val="44000"/>
                </a:schemeClr>
              </a:gs>
              <a:gs pos="86000">
                <a:schemeClr val="tx1">
                  <a:alpha val="0"/>
                </a:schemeClr>
              </a:gs>
            </a:gsLst>
            <a:lin ang="16200000" scaled="1"/>
            <a:tileRect/>
          </a:gradFill>
          <a:ln w="15875" cap="sq" cmpd="sng" algn="ctr">
            <a:gradFill>
              <a:gsLst>
                <a:gs pos="0">
                  <a:schemeClr val="accent1">
                    <a:tint val="66000"/>
                    <a:satMod val="160000"/>
                    <a:alpha val="0"/>
                  </a:schemeClr>
                </a:gs>
                <a:gs pos="50000">
                  <a:schemeClr val="accent1">
                    <a:tint val="44500"/>
                    <a:satMod val="160000"/>
                  </a:schemeClr>
                </a:gs>
                <a:gs pos="100000">
                  <a:schemeClr val="accent1">
                    <a:tint val="23500"/>
                    <a:satMod val="160000"/>
                    <a:alpha val="0"/>
                  </a:schemeClr>
                </a:gs>
              </a:gsLst>
              <a:lin ang="5400000" scaled="0"/>
            </a:gradFill>
            <a:prstDash val="solid"/>
            <a:headEnd type="none" w="med" len="med"/>
            <a:tailEnd type="none" w="med" len="med"/>
          </a:ln>
          <a:effectLst>
            <a:outerShdw blurRad="50800" dist="38100" dir="10800000" algn="r" rotWithShape="0">
              <a:prstClr val="black">
                <a:alpha val="40000"/>
              </a:prstClr>
            </a:outerShdw>
          </a:effectLst>
          <a:sp3d>
            <a:bevelT w="82550"/>
          </a:sp3d>
        </p:spPr>
        <p:txBody>
          <a:bodyPr vert="horz" wrap="square" lIns="109728" tIns="54864" rIns="109728" bIns="54864" numCol="1" rtlCol="0" anchor="ctr" anchorCtr="0" compatLnSpc="1">
            <a:prstTxWarp prst="textNoShape">
              <a:avLst/>
            </a:prstTxWarp>
          </a:bodyPr>
          <a:lstStyle/>
          <a:p>
            <a:pPr algn="ctr" defTabSz="1096963"/>
            <a:endParaRPr lang="en-US" sz="3200" kern="0" dirty="0" smtClean="0">
              <a:solidFill>
                <a:srgbClr val="FFFFFF"/>
              </a:solidFill>
              <a:latin typeface="Segoe" pitchFamily="34" charset="0"/>
            </a:endParaRPr>
          </a:p>
        </p:txBody>
      </p:sp>
      <p:sp>
        <p:nvSpPr>
          <p:cNvPr id="6146" name="Rectangle 2"/>
          <p:cNvSpPr>
            <a:spLocks noGrp="1" noChangeArrowheads="1"/>
          </p:cNvSpPr>
          <p:nvPr>
            <p:ph type="title"/>
          </p:nvPr>
        </p:nvSpPr>
        <p:spPr/>
        <p:txBody>
          <a:bodyPr/>
          <a:lstStyle/>
          <a:p>
            <a:r>
              <a:rPr lang="en-US" smtClean="0"/>
              <a:t>Hardware Virtualization Assists</a:t>
            </a:r>
            <a:endParaRPr lang="en-US" dirty="0"/>
          </a:p>
        </p:txBody>
      </p:sp>
      <p:sp>
        <p:nvSpPr>
          <p:cNvPr id="6147" name="Rectangle 3"/>
          <p:cNvSpPr>
            <a:spLocks noGrp="1" noChangeArrowheads="1"/>
          </p:cNvSpPr>
          <p:nvPr>
            <p:ph type="body" idx="1"/>
          </p:nvPr>
        </p:nvSpPr>
        <p:spPr>
          <a:xfrm>
            <a:off x="381000" y="2895600"/>
            <a:ext cx="8380412" cy="3770263"/>
          </a:xfrm>
        </p:spPr>
        <p:txBody>
          <a:bodyPr/>
          <a:lstStyle/>
          <a:p>
            <a:r>
              <a:rPr lang="en-US" sz="2400" dirty="0" smtClean="0"/>
              <a:t>Progression</a:t>
            </a:r>
          </a:p>
          <a:p>
            <a:pPr lvl="1"/>
            <a:r>
              <a:rPr lang="en-US" sz="2000" dirty="0" smtClean="0"/>
              <a:t>Software only virtualization</a:t>
            </a:r>
          </a:p>
          <a:p>
            <a:pPr lvl="1"/>
            <a:r>
              <a:rPr lang="en-US" sz="2000" dirty="0" smtClean="0"/>
              <a:t>CPU virtualization (Intel VT and AMD-V)</a:t>
            </a:r>
          </a:p>
          <a:p>
            <a:pPr lvl="1"/>
            <a:r>
              <a:rPr lang="en-US" sz="2000" dirty="0" smtClean="0"/>
              <a:t>MMU virtualization (EPT / NPT)</a:t>
            </a:r>
          </a:p>
          <a:p>
            <a:pPr lvl="1"/>
            <a:r>
              <a:rPr lang="en-US" sz="2000" dirty="0" smtClean="0"/>
              <a:t>DMA virtualization (IOMMU / </a:t>
            </a:r>
            <a:r>
              <a:rPr lang="en-US" sz="2000" dirty="0" err="1" smtClean="0"/>
              <a:t>DMAr</a:t>
            </a:r>
            <a:r>
              <a:rPr lang="en-US" sz="2000" dirty="0" smtClean="0"/>
              <a:t>)</a:t>
            </a:r>
          </a:p>
          <a:p>
            <a:pPr lvl="1"/>
            <a:r>
              <a:rPr lang="en-US" sz="2000" dirty="0" smtClean="0"/>
              <a:t>Interrupt and timing virtualization</a:t>
            </a:r>
          </a:p>
          <a:p>
            <a:pPr lvl="1"/>
            <a:r>
              <a:rPr lang="en-US" sz="2000" dirty="0" smtClean="0"/>
              <a:t>IO virtualization</a:t>
            </a:r>
          </a:p>
          <a:p>
            <a:r>
              <a:rPr lang="en-US" sz="2400" dirty="0" smtClean="0"/>
              <a:t>Hardware assists will simplify virtualization layer and improve performance and scalability</a:t>
            </a:r>
            <a:endParaRPr lang="en-US" sz="2400" dirty="0"/>
          </a:p>
        </p:txBody>
      </p:sp>
      <p:sp>
        <p:nvSpPr>
          <p:cNvPr id="4" name="Rectangle 3"/>
          <p:cNvSpPr/>
          <p:nvPr/>
        </p:nvSpPr>
        <p:spPr bwMode="auto">
          <a:xfrm>
            <a:off x="2013848" y="1410112"/>
            <a:ext cx="1143000" cy="7620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solidFill>
                  <a:schemeClr val="bg2"/>
                </a:solidFill>
                <a:effectLst>
                  <a:outerShdw blurRad="38100" dist="38100" dir="2700000" algn="tl">
                    <a:srgbClr val="000000">
                      <a:alpha val="43137"/>
                    </a:srgbClr>
                  </a:outerShdw>
                </a:effectLst>
                <a:latin typeface="Segoe" pitchFamily="34" charset="0"/>
              </a:rPr>
              <a:t>VMM</a:t>
            </a:r>
          </a:p>
        </p:txBody>
      </p:sp>
      <p:sp>
        <p:nvSpPr>
          <p:cNvPr id="5" name="Rectangle 4"/>
          <p:cNvSpPr/>
          <p:nvPr/>
        </p:nvSpPr>
        <p:spPr bwMode="auto">
          <a:xfrm>
            <a:off x="2013848" y="2248312"/>
            <a:ext cx="1143000" cy="304800"/>
          </a:xfrm>
          <a:prstGeom prst="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solidFill>
                  <a:schemeClr val="bg2"/>
                </a:solidFill>
                <a:effectLst>
                  <a:outerShdw blurRad="38100" dist="38100" dir="2700000" algn="tl">
                    <a:srgbClr val="000000">
                      <a:alpha val="43137"/>
                    </a:srgbClr>
                  </a:outerShdw>
                </a:effectLst>
                <a:latin typeface="Segoe" pitchFamily="34" charset="0"/>
              </a:rPr>
              <a:t>Hardware</a:t>
            </a:r>
            <a:endParaRPr kumimoji="0" lang="en-US" sz="2900" b="0" i="0" u="none" strike="noStrike" cap="none" normalizeH="0" baseline="0" dirty="0" smtClean="0">
              <a:solidFill>
                <a:schemeClr val="bg2"/>
              </a:solidFill>
              <a:effectLst>
                <a:outerShdw blurRad="38100" dist="38100" dir="2700000" algn="tl">
                  <a:srgbClr val="000000">
                    <a:alpha val="43137"/>
                  </a:srgbClr>
                </a:outerShdw>
              </a:effectLst>
              <a:latin typeface="Segoe" pitchFamily="34" charset="0"/>
            </a:endParaRPr>
          </a:p>
        </p:txBody>
      </p:sp>
      <p:sp>
        <p:nvSpPr>
          <p:cNvPr id="8" name="Rectangle 7"/>
          <p:cNvSpPr/>
          <p:nvPr/>
        </p:nvSpPr>
        <p:spPr bwMode="auto">
          <a:xfrm>
            <a:off x="3995048" y="1410112"/>
            <a:ext cx="1143000" cy="5334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err="1" smtClean="0">
                <a:solidFill>
                  <a:schemeClr val="bg2"/>
                </a:solidFill>
                <a:effectLst>
                  <a:outerShdw blurRad="38100" dist="38100" dir="2700000" algn="tl">
                    <a:srgbClr val="000000">
                      <a:alpha val="43137"/>
                    </a:srgbClr>
                  </a:outerShdw>
                </a:effectLst>
                <a:latin typeface="Segoe" pitchFamily="34" charset="0"/>
              </a:rPr>
              <a:t>Hv</a:t>
            </a:r>
            <a:endParaRPr kumimoji="0" lang="en-US" sz="1600" b="0" i="0" u="none" strike="noStrike" cap="none" normalizeH="0" baseline="0" dirty="0" smtClean="0">
              <a:solidFill>
                <a:schemeClr val="bg2"/>
              </a:solidFill>
              <a:effectLst>
                <a:outerShdw blurRad="38100" dist="38100" dir="2700000" algn="tl">
                  <a:srgbClr val="000000">
                    <a:alpha val="43137"/>
                  </a:srgbClr>
                </a:outerShdw>
              </a:effectLst>
              <a:latin typeface="Segoe" pitchFamily="34" charset="0"/>
            </a:endParaRPr>
          </a:p>
        </p:txBody>
      </p:sp>
      <p:sp>
        <p:nvSpPr>
          <p:cNvPr id="9" name="Rectangle 8"/>
          <p:cNvSpPr/>
          <p:nvPr/>
        </p:nvSpPr>
        <p:spPr bwMode="auto">
          <a:xfrm>
            <a:off x="3995048" y="2019712"/>
            <a:ext cx="1143000" cy="533400"/>
          </a:xfrm>
          <a:prstGeom prst="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solidFill>
                  <a:schemeClr val="bg2"/>
                </a:solidFill>
                <a:effectLst>
                  <a:outerShdw blurRad="38100" dist="38100" dir="2700000" algn="tl">
                    <a:srgbClr val="000000">
                      <a:alpha val="43137"/>
                    </a:srgbClr>
                  </a:outerShdw>
                </a:effectLst>
                <a:latin typeface="Segoe" pitchFamily="34" charset="0"/>
              </a:rPr>
              <a:t>Hardware</a:t>
            </a:r>
            <a:endParaRPr kumimoji="0" lang="en-US" sz="2900" b="0" i="0" u="none" strike="noStrike" cap="none" normalizeH="0" baseline="0" dirty="0" smtClean="0">
              <a:solidFill>
                <a:schemeClr val="bg2"/>
              </a:solidFill>
              <a:effectLst>
                <a:outerShdw blurRad="38100" dist="38100" dir="2700000" algn="tl">
                  <a:srgbClr val="000000">
                    <a:alpha val="43137"/>
                  </a:srgbClr>
                </a:outerShdw>
              </a:effectLst>
              <a:latin typeface="Segoe" pitchFamily="34" charset="0"/>
            </a:endParaRPr>
          </a:p>
        </p:txBody>
      </p:sp>
      <p:sp>
        <p:nvSpPr>
          <p:cNvPr id="10" name="Rectangle 9"/>
          <p:cNvSpPr/>
          <p:nvPr/>
        </p:nvSpPr>
        <p:spPr bwMode="auto">
          <a:xfrm>
            <a:off x="5976248" y="1410112"/>
            <a:ext cx="1143000" cy="3810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err="1" smtClean="0">
                <a:solidFill>
                  <a:schemeClr val="bg2"/>
                </a:solidFill>
                <a:effectLst>
                  <a:outerShdw blurRad="38100" dist="38100" dir="2700000" algn="tl">
                    <a:srgbClr val="000000">
                      <a:alpha val="43137"/>
                    </a:srgbClr>
                  </a:outerShdw>
                </a:effectLst>
                <a:latin typeface="Segoe" pitchFamily="34" charset="0"/>
              </a:rPr>
              <a:t>Hv</a:t>
            </a:r>
            <a:endParaRPr kumimoji="0" lang="en-US" sz="1600" b="0" i="0" u="none" strike="noStrike" cap="none" normalizeH="0" baseline="0" dirty="0" smtClean="0">
              <a:solidFill>
                <a:schemeClr val="bg2"/>
              </a:solidFill>
              <a:effectLst>
                <a:outerShdw blurRad="38100" dist="38100" dir="2700000" algn="tl">
                  <a:srgbClr val="000000">
                    <a:alpha val="43137"/>
                  </a:srgbClr>
                </a:outerShdw>
              </a:effectLst>
              <a:latin typeface="Segoe" pitchFamily="34" charset="0"/>
            </a:endParaRPr>
          </a:p>
        </p:txBody>
      </p:sp>
      <p:sp>
        <p:nvSpPr>
          <p:cNvPr id="11" name="Rectangle 10"/>
          <p:cNvSpPr/>
          <p:nvPr/>
        </p:nvSpPr>
        <p:spPr bwMode="auto">
          <a:xfrm>
            <a:off x="5976248" y="1867312"/>
            <a:ext cx="1143000" cy="685800"/>
          </a:xfrm>
          <a:prstGeom prst="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solidFill>
                  <a:schemeClr val="bg2"/>
                </a:solidFill>
                <a:effectLst>
                  <a:outerShdw blurRad="38100" dist="38100" dir="2700000" algn="tl">
                    <a:srgbClr val="000000">
                      <a:alpha val="43137"/>
                    </a:srgbClr>
                  </a:outerShdw>
                </a:effectLst>
                <a:latin typeface="Segoe" pitchFamily="34" charset="0"/>
              </a:rPr>
              <a:t>Hardware</a:t>
            </a:r>
            <a:endParaRPr kumimoji="0" lang="en-US" sz="2900" b="0" i="0" u="none" strike="noStrike" cap="none" normalizeH="0" baseline="0" dirty="0" smtClean="0">
              <a:solidFill>
                <a:schemeClr val="bg2"/>
              </a:solidFill>
              <a:effectLst>
                <a:outerShdw blurRad="38100" dist="38100" dir="2700000" algn="tl">
                  <a:srgbClr val="000000">
                    <a:alpha val="43137"/>
                  </a:srgbClr>
                </a:outerShdw>
              </a:effectLst>
              <a:latin typeface="Segoe" pitchFamily="34" charset="0"/>
            </a:endParaRPr>
          </a:p>
        </p:txBody>
      </p:sp>
      <p:cxnSp>
        <p:nvCxnSpPr>
          <p:cNvPr id="13" name="Straight Arrow Connector 12"/>
          <p:cNvCxnSpPr/>
          <p:nvPr/>
        </p:nvCxnSpPr>
        <p:spPr bwMode="auto">
          <a:xfrm>
            <a:off x="3309248" y="1943512"/>
            <a:ext cx="533400" cy="1588"/>
          </a:xfrm>
          <a:prstGeom prst="straightConnector1">
            <a:avLst/>
          </a:prstGeom>
          <a:ln>
            <a:headEnd type="none" w="med" len="med"/>
            <a:tailEnd type="arrow"/>
          </a:ln>
        </p:spPr>
        <p:style>
          <a:lnRef idx="2">
            <a:schemeClr val="accent3"/>
          </a:lnRef>
          <a:fillRef idx="0">
            <a:schemeClr val="accent3"/>
          </a:fillRef>
          <a:effectRef idx="1">
            <a:schemeClr val="accent3"/>
          </a:effectRef>
          <a:fontRef idx="minor">
            <a:schemeClr val="tx1"/>
          </a:fontRef>
        </p:style>
      </p:cxnSp>
      <p:cxnSp>
        <p:nvCxnSpPr>
          <p:cNvPr id="15" name="Straight Arrow Connector 14"/>
          <p:cNvCxnSpPr/>
          <p:nvPr/>
        </p:nvCxnSpPr>
        <p:spPr bwMode="auto">
          <a:xfrm>
            <a:off x="5290448" y="1943512"/>
            <a:ext cx="533400" cy="1588"/>
          </a:xfrm>
          <a:prstGeom prst="straightConnector1">
            <a:avLst/>
          </a:prstGeom>
          <a:ln>
            <a:headEnd type="none" w="med" len="med"/>
            <a:tailEnd type="arrow"/>
          </a:ln>
        </p:spPr>
        <p:style>
          <a:lnRef idx="2">
            <a:schemeClr val="accent3"/>
          </a:lnRef>
          <a:fillRef idx="0">
            <a:schemeClr val="accent3"/>
          </a:fillRef>
          <a:effectRef idx="1">
            <a:schemeClr val="accent3"/>
          </a:effectRef>
          <a:fontRef idx="minor">
            <a:schemeClr val="tx1"/>
          </a:fontRef>
        </p:style>
      </p:cxn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p:cNvSpPr/>
          <p:nvPr/>
        </p:nvSpPr>
        <p:spPr bwMode="auto">
          <a:xfrm>
            <a:off x="0" y="1143000"/>
            <a:ext cx="9144000" cy="1752600"/>
          </a:xfrm>
          <a:prstGeom prst="rect">
            <a:avLst/>
          </a:prstGeom>
          <a:gradFill flip="none" rotWithShape="1">
            <a:gsLst>
              <a:gs pos="9000">
                <a:srgbClr val="FFFFFF">
                  <a:alpha val="0"/>
                </a:srgbClr>
              </a:gs>
              <a:gs pos="31000">
                <a:schemeClr val="bg2">
                  <a:alpha val="63000"/>
                </a:schemeClr>
              </a:gs>
              <a:gs pos="67000">
                <a:schemeClr val="bg2">
                  <a:alpha val="44000"/>
                </a:schemeClr>
              </a:gs>
              <a:gs pos="86000">
                <a:schemeClr val="tx1">
                  <a:alpha val="0"/>
                </a:schemeClr>
              </a:gs>
            </a:gsLst>
            <a:lin ang="16200000" scaled="1"/>
            <a:tileRect/>
          </a:gradFill>
          <a:ln w="15875" cap="sq" cmpd="sng" algn="ctr">
            <a:gradFill>
              <a:gsLst>
                <a:gs pos="0">
                  <a:schemeClr val="accent1">
                    <a:tint val="66000"/>
                    <a:satMod val="160000"/>
                    <a:alpha val="0"/>
                  </a:schemeClr>
                </a:gs>
                <a:gs pos="50000">
                  <a:schemeClr val="accent1">
                    <a:tint val="44500"/>
                    <a:satMod val="160000"/>
                  </a:schemeClr>
                </a:gs>
                <a:gs pos="100000">
                  <a:schemeClr val="accent1">
                    <a:tint val="23500"/>
                    <a:satMod val="160000"/>
                    <a:alpha val="0"/>
                  </a:schemeClr>
                </a:gs>
              </a:gsLst>
              <a:lin ang="5400000" scaled="0"/>
            </a:gradFill>
            <a:prstDash val="solid"/>
            <a:headEnd type="none" w="med" len="med"/>
            <a:tailEnd type="none" w="med" len="med"/>
          </a:ln>
          <a:effectLst>
            <a:outerShdw blurRad="50800" dist="38100" dir="10800000" algn="r" rotWithShape="0">
              <a:prstClr val="black">
                <a:alpha val="40000"/>
              </a:prstClr>
            </a:outerShdw>
          </a:effectLst>
          <a:sp3d>
            <a:bevelT w="82550"/>
          </a:sp3d>
        </p:spPr>
        <p:txBody>
          <a:bodyPr vert="horz" wrap="square" lIns="109728" tIns="54864" rIns="109728" bIns="54864" numCol="1" rtlCol="0" anchor="ctr" anchorCtr="0" compatLnSpc="1">
            <a:prstTxWarp prst="textNoShape">
              <a:avLst/>
            </a:prstTxWarp>
          </a:bodyPr>
          <a:lstStyle/>
          <a:p>
            <a:pPr algn="ctr" defTabSz="1096963"/>
            <a:endParaRPr lang="en-US" sz="3200" kern="0" dirty="0" smtClean="0">
              <a:solidFill>
                <a:srgbClr val="FFFFFF"/>
              </a:solidFill>
              <a:latin typeface="Segoe" pitchFamily="34" charset="0"/>
            </a:endParaRPr>
          </a:p>
        </p:txBody>
      </p:sp>
      <p:sp>
        <p:nvSpPr>
          <p:cNvPr id="7170" name="Rectangle 2"/>
          <p:cNvSpPr>
            <a:spLocks noGrp="1" noChangeArrowheads="1"/>
          </p:cNvSpPr>
          <p:nvPr>
            <p:ph type="title"/>
          </p:nvPr>
        </p:nvSpPr>
        <p:spPr/>
        <p:txBody>
          <a:bodyPr/>
          <a:lstStyle/>
          <a:p>
            <a:r>
              <a:rPr lang="en-US" dirty="0" smtClean="0"/>
              <a:t>Form Factor And Power</a:t>
            </a:r>
            <a:endParaRPr lang="en-US" dirty="0"/>
          </a:p>
        </p:txBody>
      </p:sp>
      <p:sp>
        <p:nvSpPr>
          <p:cNvPr id="7171" name="Rectangle 3"/>
          <p:cNvSpPr>
            <a:spLocks noGrp="1" noChangeArrowheads="1"/>
          </p:cNvSpPr>
          <p:nvPr>
            <p:ph type="body" idx="1"/>
          </p:nvPr>
        </p:nvSpPr>
        <p:spPr>
          <a:xfrm>
            <a:off x="381000" y="2895600"/>
            <a:ext cx="8380412" cy="3814890"/>
          </a:xfrm>
        </p:spPr>
        <p:txBody>
          <a:bodyPr/>
          <a:lstStyle/>
          <a:p>
            <a:r>
              <a:rPr lang="en-US" dirty="0" smtClean="0"/>
              <a:t>Each blade/server will have the power of a scale-up system of today</a:t>
            </a:r>
          </a:p>
          <a:p>
            <a:r>
              <a:rPr lang="en-US" dirty="0" smtClean="0"/>
              <a:t>Power will be managed across the chassis</a:t>
            </a:r>
          </a:p>
          <a:p>
            <a:r>
              <a:rPr lang="en-US" dirty="0" smtClean="0"/>
              <a:t>Virtualization can be used to enable new power management techniques</a:t>
            </a:r>
          </a:p>
          <a:p>
            <a:r>
              <a:rPr lang="en-US" dirty="0" smtClean="0"/>
              <a:t>Unified management and provisioning</a:t>
            </a:r>
          </a:p>
          <a:p>
            <a:r>
              <a:rPr lang="en-US" dirty="0" smtClean="0"/>
              <a:t>Standards for management</a:t>
            </a:r>
            <a:endParaRPr lang="en-US" dirty="0"/>
          </a:p>
        </p:txBody>
      </p:sp>
      <p:sp>
        <p:nvSpPr>
          <p:cNvPr id="4" name="Rectangle 3"/>
          <p:cNvSpPr/>
          <p:nvPr/>
        </p:nvSpPr>
        <p:spPr bwMode="auto">
          <a:xfrm>
            <a:off x="1064296" y="1402568"/>
            <a:ext cx="2438400" cy="13716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bg2"/>
              </a:solidFill>
              <a:effectLst>
                <a:outerShdw blurRad="38100" dist="38100" dir="2700000" algn="tl">
                  <a:srgbClr val="000000">
                    <a:alpha val="43137"/>
                  </a:srgbClr>
                </a:outerShdw>
              </a:effectLst>
              <a:latin typeface="Segoe" pitchFamily="34" charset="0"/>
            </a:endParaRPr>
          </a:p>
        </p:txBody>
      </p:sp>
      <p:sp>
        <p:nvSpPr>
          <p:cNvPr id="5" name="Rectangle 4"/>
          <p:cNvSpPr/>
          <p:nvPr/>
        </p:nvSpPr>
        <p:spPr bwMode="auto">
          <a:xfrm>
            <a:off x="1140496" y="1478768"/>
            <a:ext cx="685800" cy="609600"/>
          </a:xfrm>
          <a:prstGeom prst="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solidFill>
                  <a:schemeClr val="bg2"/>
                </a:solidFill>
                <a:effectLst>
                  <a:outerShdw blurRad="38100" dist="38100" dir="2700000" algn="tl">
                    <a:srgbClr val="000000">
                      <a:alpha val="43137"/>
                    </a:srgbClr>
                  </a:outerShdw>
                </a:effectLst>
                <a:latin typeface="Segoe" pitchFamily="34" charset="0"/>
              </a:rPr>
              <a:t>VM</a:t>
            </a:r>
          </a:p>
        </p:txBody>
      </p:sp>
      <p:sp>
        <p:nvSpPr>
          <p:cNvPr id="6" name="Rectangle 5"/>
          <p:cNvSpPr/>
          <p:nvPr/>
        </p:nvSpPr>
        <p:spPr bwMode="auto">
          <a:xfrm>
            <a:off x="1902496" y="1478768"/>
            <a:ext cx="685800" cy="609600"/>
          </a:xfrm>
          <a:prstGeom prst="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solidFill>
                  <a:schemeClr val="bg2"/>
                </a:solidFill>
                <a:effectLst>
                  <a:outerShdw blurRad="38100" dist="38100" dir="2700000" algn="tl">
                    <a:srgbClr val="000000">
                      <a:alpha val="43137"/>
                    </a:srgbClr>
                  </a:outerShdw>
                </a:effectLst>
                <a:latin typeface="Segoe" pitchFamily="34" charset="0"/>
              </a:rPr>
              <a:t>VM</a:t>
            </a:r>
          </a:p>
        </p:txBody>
      </p:sp>
      <p:sp>
        <p:nvSpPr>
          <p:cNvPr id="8" name="Rectangle 7"/>
          <p:cNvSpPr/>
          <p:nvPr/>
        </p:nvSpPr>
        <p:spPr bwMode="auto">
          <a:xfrm>
            <a:off x="2740696" y="1554968"/>
            <a:ext cx="685800" cy="609600"/>
          </a:xfrm>
          <a:prstGeom prst="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solidFill>
                  <a:schemeClr val="bg2"/>
                </a:solidFill>
                <a:effectLst>
                  <a:outerShdw blurRad="38100" dist="38100" dir="2700000" algn="tl">
                    <a:srgbClr val="000000">
                      <a:alpha val="43137"/>
                    </a:srgbClr>
                  </a:outerShdw>
                </a:effectLst>
                <a:latin typeface="Segoe" pitchFamily="34" charset="0"/>
              </a:rPr>
              <a:t>VM</a:t>
            </a:r>
          </a:p>
        </p:txBody>
      </p:sp>
      <p:sp>
        <p:nvSpPr>
          <p:cNvPr id="7" name="Rectangle 6"/>
          <p:cNvSpPr/>
          <p:nvPr/>
        </p:nvSpPr>
        <p:spPr bwMode="auto">
          <a:xfrm>
            <a:off x="2664496" y="1478768"/>
            <a:ext cx="685800" cy="609600"/>
          </a:xfrm>
          <a:prstGeom prst="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solidFill>
                  <a:schemeClr val="bg2"/>
                </a:solidFill>
                <a:effectLst>
                  <a:outerShdw blurRad="38100" dist="38100" dir="2700000" algn="tl">
                    <a:srgbClr val="000000">
                      <a:alpha val="43137"/>
                    </a:srgbClr>
                  </a:outerShdw>
                </a:effectLst>
                <a:latin typeface="Segoe" pitchFamily="34" charset="0"/>
              </a:rPr>
              <a:t>VM</a:t>
            </a:r>
          </a:p>
        </p:txBody>
      </p:sp>
      <p:sp>
        <p:nvSpPr>
          <p:cNvPr id="9" name="Rectangle 8"/>
          <p:cNvSpPr/>
          <p:nvPr/>
        </p:nvSpPr>
        <p:spPr bwMode="auto">
          <a:xfrm>
            <a:off x="1140496" y="2240768"/>
            <a:ext cx="2286000" cy="457200"/>
          </a:xfrm>
          <a:prstGeom prst="rect">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solidFill>
                  <a:schemeClr val="bg2"/>
                </a:solidFill>
                <a:effectLst>
                  <a:outerShdw blurRad="38100" dist="38100" dir="2700000" algn="tl">
                    <a:srgbClr val="000000">
                      <a:alpha val="43137"/>
                    </a:srgbClr>
                  </a:outerShdw>
                </a:effectLst>
                <a:latin typeface="Segoe" pitchFamily="34" charset="0"/>
              </a:rPr>
              <a:t>Hypervisor</a:t>
            </a:r>
          </a:p>
        </p:txBody>
      </p:sp>
      <p:sp>
        <p:nvSpPr>
          <p:cNvPr id="10" name="Rectangle 9"/>
          <p:cNvSpPr/>
          <p:nvPr/>
        </p:nvSpPr>
        <p:spPr bwMode="auto">
          <a:xfrm>
            <a:off x="3959896" y="1402568"/>
            <a:ext cx="2438400" cy="13716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bg2"/>
              </a:solidFill>
              <a:effectLst>
                <a:outerShdw blurRad="38100" dist="38100" dir="2700000" algn="tl">
                  <a:srgbClr val="000000">
                    <a:alpha val="43137"/>
                  </a:srgbClr>
                </a:outerShdw>
              </a:effectLst>
              <a:latin typeface="Segoe" pitchFamily="34" charset="0"/>
            </a:endParaRPr>
          </a:p>
        </p:txBody>
      </p:sp>
      <p:sp>
        <p:nvSpPr>
          <p:cNvPr id="11" name="Rectangle 10"/>
          <p:cNvSpPr/>
          <p:nvPr/>
        </p:nvSpPr>
        <p:spPr bwMode="auto">
          <a:xfrm>
            <a:off x="4036096" y="1478768"/>
            <a:ext cx="685800" cy="609600"/>
          </a:xfrm>
          <a:prstGeom prst="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solidFill>
                  <a:schemeClr val="bg2"/>
                </a:solidFill>
                <a:effectLst>
                  <a:outerShdw blurRad="38100" dist="38100" dir="2700000" algn="tl">
                    <a:srgbClr val="000000">
                      <a:alpha val="43137"/>
                    </a:srgbClr>
                  </a:outerShdw>
                </a:effectLst>
                <a:latin typeface="Segoe" pitchFamily="34" charset="0"/>
              </a:rPr>
              <a:t>Blade</a:t>
            </a:r>
          </a:p>
        </p:txBody>
      </p:sp>
      <p:sp>
        <p:nvSpPr>
          <p:cNvPr id="12" name="Rectangle 11"/>
          <p:cNvSpPr/>
          <p:nvPr/>
        </p:nvSpPr>
        <p:spPr bwMode="auto">
          <a:xfrm>
            <a:off x="4798096" y="1478768"/>
            <a:ext cx="685800" cy="609600"/>
          </a:xfrm>
          <a:prstGeom prst="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solidFill>
                  <a:schemeClr val="bg2"/>
                </a:solidFill>
                <a:effectLst>
                  <a:outerShdw blurRad="38100" dist="38100" dir="2700000" algn="tl">
                    <a:srgbClr val="000000">
                      <a:alpha val="43137"/>
                    </a:srgbClr>
                  </a:outerShdw>
                </a:effectLst>
                <a:latin typeface="Segoe" pitchFamily="34" charset="0"/>
              </a:rPr>
              <a:t>Blade</a:t>
            </a:r>
          </a:p>
        </p:txBody>
      </p:sp>
      <p:sp>
        <p:nvSpPr>
          <p:cNvPr id="13" name="Rectangle 12"/>
          <p:cNvSpPr/>
          <p:nvPr/>
        </p:nvSpPr>
        <p:spPr bwMode="auto">
          <a:xfrm>
            <a:off x="5636296" y="1554968"/>
            <a:ext cx="685800" cy="609600"/>
          </a:xfrm>
          <a:prstGeom prst="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solidFill>
                  <a:schemeClr val="bg2"/>
                </a:solidFill>
                <a:effectLst>
                  <a:outerShdw blurRad="38100" dist="38100" dir="2700000" algn="tl">
                    <a:srgbClr val="000000">
                      <a:alpha val="43137"/>
                    </a:srgbClr>
                  </a:outerShdw>
                </a:effectLst>
                <a:latin typeface="Segoe" pitchFamily="34" charset="0"/>
              </a:rPr>
              <a:t>VM</a:t>
            </a:r>
          </a:p>
        </p:txBody>
      </p:sp>
      <p:sp>
        <p:nvSpPr>
          <p:cNvPr id="14" name="Rectangle 13"/>
          <p:cNvSpPr/>
          <p:nvPr/>
        </p:nvSpPr>
        <p:spPr bwMode="auto">
          <a:xfrm>
            <a:off x="5560096" y="1478768"/>
            <a:ext cx="685800" cy="609600"/>
          </a:xfrm>
          <a:prstGeom prst="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solidFill>
                  <a:schemeClr val="bg2"/>
                </a:solidFill>
                <a:effectLst>
                  <a:outerShdw blurRad="38100" dist="38100" dir="2700000" algn="tl">
                    <a:srgbClr val="000000">
                      <a:alpha val="43137"/>
                    </a:srgbClr>
                  </a:outerShdw>
                </a:effectLst>
                <a:latin typeface="Segoe" pitchFamily="34" charset="0"/>
              </a:rPr>
              <a:t>Blade</a:t>
            </a:r>
          </a:p>
        </p:txBody>
      </p:sp>
      <p:sp>
        <p:nvSpPr>
          <p:cNvPr id="15" name="Rectangle 14"/>
          <p:cNvSpPr/>
          <p:nvPr/>
        </p:nvSpPr>
        <p:spPr bwMode="auto">
          <a:xfrm>
            <a:off x="4036096" y="2240768"/>
            <a:ext cx="2286000" cy="457200"/>
          </a:xfrm>
          <a:prstGeom prst="rect">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solidFill>
                  <a:schemeClr val="bg2"/>
                </a:solidFill>
                <a:effectLst>
                  <a:outerShdw blurRad="38100" dist="38100" dir="2700000" algn="tl">
                    <a:srgbClr val="000000">
                      <a:alpha val="43137"/>
                    </a:srgbClr>
                  </a:outerShdw>
                </a:effectLst>
                <a:latin typeface="Segoe" pitchFamily="34" charset="0"/>
              </a:rPr>
              <a:t>Chassis Manager</a:t>
            </a:r>
          </a:p>
        </p:txBody>
      </p:sp>
      <p:sp>
        <p:nvSpPr>
          <p:cNvPr id="16" name="Rectangle 15"/>
          <p:cNvSpPr/>
          <p:nvPr/>
        </p:nvSpPr>
        <p:spPr bwMode="auto">
          <a:xfrm>
            <a:off x="6855496" y="716768"/>
            <a:ext cx="1905000" cy="20574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bg2"/>
              </a:solidFill>
              <a:effectLst>
                <a:outerShdw blurRad="38100" dist="38100" dir="2700000" algn="tl">
                  <a:srgbClr val="000000">
                    <a:alpha val="43137"/>
                  </a:srgbClr>
                </a:outerShdw>
              </a:effectLst>
              <a:latin typeface="Segoe" pitchFamily="34" charset="0"/>
            </a:endParaRPr>
          </a:p>
        </p:txBody>
      </p:sp>
      <p:sp>
        <p:nvSpPr>
          <p:cNvPr id="17" name="Rectangle 16"/>
          <p:cNvSpPr/>
          <p:nvPr/>
        </p:nvSpPr>
        <p:spPr bwMode="auto">
          <a:xfrm>
            <a:off x="6931696" y="792968"/>
            <a:ext cx="1219200" cy="304800"/>
          </a:xfrm>
          <a:prstGeom prst="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solidFill>
                  <a:schemeClr val="bg2"/>
                </a:solidFill>
                <a:effectLst>
                  <a:outerShdw blurRad="38100" dist="38100" dir="2700000" algn="tl">
                    <a:srgbClr val="000000">
                      <a:alpha val="43137"/>
                    </a:srgbClr>
                  </a:outerShdw>
                </a:effectLst>
                <a:latin typeface="Segoe" pitchFamily="34" charset="0"/>
              </a:rPr>
              <a:t>Server</a:t>
            </a:r>
          </a:p>
        </p:txBody>
      </p:sp>
      <p:sp>
        <p:nvSpPr>
          <p:cNvPr id="21" name="Rectangle 20"/>
          <p:cNvSpPr/>
          <p:nvPr/>
        </p:nvSpPr>
        <p:spPr bwMode="auto">
          <a:xfrm rot="16200000">
            <a:off x="7579396" y="1516868"/>
            <a:ext cx="1828800" cy="381000"/>
          </a:xfrm>
          <a:prstGeom prst="rect">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solidFill>
                  <a:schemeClr val="bg2"/>
                </a:solidFill>
                <a:effectLst>
                  <a:outerShdw blurRad="38100" dist="38100" dir="2700000" algn="tl">
                    <a:srgbClr val="000000">
                      <a:alpha val="43137"/>
                    </a:srgbClr>
                  </a:outerShdw>
                </a:effectLst>
                <a:latin typeface="Segoe" pitchFamily="34" charset="0"/>
              </a:rPr>
              <a:t>Rack Manager</a:t>
            </a:r>
          </a:p>
        </p:txBody>
      </p:sp>
      <p:sp>
        <p:nvSpPr>
          <p:cNvPr id="22" name="Rectangle 21"/>
          <p:cNvSpPr/>
          <p:nvPr/>
        </p:nvSpPr>
        <p:spPr bwMode="auto">
          <a:xfrm>
            <a:off x="6931696" y="1173968"/>
            <a:ext cx="1219200" cy="304800"/>
          </a:xfrm>
          <a:prstGeom prst="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solidFill>
                  <a:schemeClr val="bg2"/>
                </a:solidFill>
                <a:effectLst>
                  <a:outerShdw blurRad="38100" dist="38100" dir="2700000" algn="tl">
                    <a:srgbClr val="000000">
                      <a:alpha val="43137"/>
                    </a:srgbClr>
                  </a:outerShdw>
                </a:effectLst>
                <a:latin typeface="Segoe" pitchFamily="34" charset="0"/>
              </a:rPr>
              <a:t>Server</a:t>
            </a:r>
          </a:p>
        </p:txBody>
      </p:sp>
      <p:sp>
        <p:nvSpPr>
          <p:cNvPr id="23" name="Rectangle 22"/>
          <p:cNvSpPr/>
          <p:nvPr/>
        </p:nvSpPr>
        <p:spPr bwMode="auto">
          <a:xfrm>
            <a:off x="6931696" y="1554968"/>
            <a:ext cx="1219200" cy="304800"/>
          </a:xfrm>
          <a:prstGeom prst="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solidFill>
                  <a:schemeClr val="bg2"/>
                </a:solidFill>
                <a:effectLst>
                  <a:outerShdw blurRad="38100" dist="38100" dir="2700000" algn="tl">
                    <a:srgbClr val="000000">
                      <a:alpha val="43137"/>
                    </a:srgbClr>
                  </a:outerShdw>
                </a:effectLst>
                <a:latin typeface="Segoe" pitchFamily="34" charset="0"/>
              </a:rPr>
              <a:t>Server</a:t>
            </a:r>
          </a:p>
        </p:txBody>
      </p:sp>
      <p:sp>
        <p:nvSpPr>
          <p:cNvPr id="24" name="Rectangle 23"/>
          <p:cNvSpPr/>
          <p:nvPr/>
        </p:nvSpPr>
        <p:spPr bwMode="auto">
          <a:xfrm>
            <a:off x="6931696" y="1935968"/>
            <a:ext cx="1219200" cy="304800"/>
          </a:xfrm>
          <a:prstGeom prst="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solidFill>
                  <a:schemeClr val="bg2"/>
                </a:solidFill>
                <a:effectLst>
                  <a:outerShdw blurRad="38100" dist="38100" dir="2700000" algn="tl">
                    <a:srgbClr val="000000">
                      <a:alpha val="43137"/>
                    </a:srgbClr>
                  </a:outerShdw>
                </a:effectLst>
                <a:latin typeface="Segoe" pitchFamily="34" charset="0"/>
              </a:rPr>
              <a:t>Server</a:t>
            </a:r>
          </a:p>
        </p:txBody>
      </p:sp>
      <p:sp>
        <p:nvSpPr>
          <p:cNvPr id="26" name="Rectangle 25"/>
          <p:cNvSpPr/>
          <p:nvPr/>
        </p:nvSpPr>
        <p:spPr bwMode="auto">
          <a:xfrm>
            <a:off x="7007896" y="2393168"/>
            <a:ext cx="1219200" cy="304800"/>
          </a:xfrm>
          <a:prstGeom prst="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solidFill>
                  <a:schemeClr val="bg2"/>
                </a:solidFill>
                <a:effectLst>
                  <a:outerShdw blurRad="38100" dist="38100" dir="2700000" algn="tl">
                    <a:srgbClr val="000000">
                      <a:alpha val="43137"/>
                    </a:srgbClr>
                  </a:outerShdw>
                </a:effectLst>
                <a:latin typeface="Segoe" pitchFamily="34" charset="0"/>
              </a:rPr>
              <a:t>Server</a:t>
            </a:r>
          </a:p>
        </p:txBody>
      </p:sp>
      <p:sp>
        <p:nvSpPr>
          <p:cNvPr id="25" name="Rectangle 24"/>
          <p:cNvSpPr/>
          <p:nvPr/>
        </p:nvSpPr>
        <p:spPr bwMode="auto">
          <a:xfrm>
            <a:off x="6931696" y="2316968"/>
            <a:ext cx="1219200" cy="304800"/>
          </a:xfrm>
          <a:prstGeom prst="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solidFill>
                  <a:schemeClr val="bg2"/>
                </a:solidFill>
                <a:effectLst>
                  <a:outerShdw blurRad="38100" dist="38100" dir="2700000" algn="tl">
                    <a:srgbClr val="000000">
                      <a:alpha val="43137"/>
                    </a:srgbClr>
                  </a:outerShdw>
                </a:effectLst>
                <a:latin typeface="Segoe" pitchFamily="34" charset="0"/>
              </a:rPr>
              <a:t>Server</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bwMode="auto">
          <a:xfrm>
            <a:off x="0" y="1143000"/>
            <a:ext cx="9144000" cy="1752600"/>
          </a:xfrm>
          <a:prstGeom prst="rect">
            <a:avLst/>
          </a:prstGeom>
          <a:gradFill flip="none" rotWithShape="1">
            <a:gsLst>
              <a:gs pos="9000">
                <a:srgbClr val="FFFFFF">
                  <a:alpha val="0"/>
                </a:srgbClr>
              </a:gs>
              <a:gs pos="31000">
                <a:schemeClr val="bg2">
                  <a:alpha val="63000"/>
                </a:schemeClr>
              </a:gs>
              <a:gs pos="67000">
                <a:schemeClr val="bg2">
                  <a:alpha val="44000"/>
                </a:schemeClr>
              </a:gs>
              <a:gs pos="86000">
                <a:schemeClr val="tx1">
                  <a:alpha val="0"/>
                </a:schemeClr>
              </a:gs>
            </a:gsLst>
            <a:lin ang="16200000" scaled="1"/>
            <a:tileRect/>
          </a:gradFill>
          <a:ln w="15875" cap="sq" cmpd="sng" algn="ctr">
            <a:gradFill>
              <a:gsLst>
                <a:gs pos="0">
                  <a:schemeClr val="accent1">
                    <a:tint val="66000"/>
                    <a:satMod val="160000"/>
                    <a:alpha val="0"/>
                  </a:schemeClr>
                </a:gs>
                <a:gs pos="50000">
                  <a:schemeClr val="accent1">
                    <a:tint val="44500"/>
                    <a:satMod val="160000"/>
                  </a:schemeClr>
                </a:gs>
                <a:gs pos="100000">
                  <a:schemeClr val="accent1">
                    <a:tint val="23500"/>
                    <a:satMod val="160000"/>
                    <a:alpha val="0"/>
                  </a:schemeClr>
                </a:gs>
              </a:gsLst>
              <a:lin ang="5400000" scaled="0"/>
            </a:gradFill>
            <a:prstDash val="solid"/>
            <a:headEnd type="none" w="med" len="med"/>
            <a:tailEnd type="none" w="med" len="med"/>
          </a:ln>
          <a:effectLst>
            <a:outerShdw blurRad="50800" dist="38100" dir="10800000" algn="r" rotWithShape="0">
              <a:prstClr val="black">
                <a:alpha val="40000"/>
              </a:prstClr>
            </a:outerShdw>
          </a:effectLst>
          <a:sp3d>
            <a:bevelT w="82550"/>
          </a:sp3d>
        </p:spPr>
        <p:txBody>
          <a:bodyPr vert="horz" wrap="square" lIns="109728" tIns="54864" rIns="109728" bIns="54864" numCol="1" rtlCol="0" anchor="ctr" anchorCtr="0" compatLnSpc="1">
            <a:prstTxWarp prst="textNoShape">
              <a:avLst/>
            </a:prstTxWarp>
          </a:bodyPr>
          <a:lstStyle/>
          <a:p>
            <a:pPr algn="ctr" defTabSz="1096963"/>
            <a:endParaRPr lang="en-US" sz="3200" kern="0" dirty="0" smtClean="0">
              <a:solidFill>
                <a:srgbClr val="FFFFFF"/>
              </a:solidFill>
              <a:latin typeface="Segoe" pitchFamily="34" charset="0"/>
            </a:endParaRPr>
          </a:p>
        </p:txBody>
      </p:sp>
      <p:sp>
        <p:nvSpPr>
          <p:cNvPr id="8194" name="Rectangle 2"/>
          <p:cNvSpPr>
            <a:spLocks noGrp="1" noChangeArrowheads="1"/>
          </p:cNvSpPr>
          <p:nvPr>
            <p:ph type="title"/>
          </p:nvPr>
        </p:nvSpPr>
        <p:spPr/>
        <p:txBody>
          <a:bodyPr/>
          <a:lstStyle/>
          <a:p>
            <a:r>
              <a:rPr lang="en-US" smtClean="0"/>
              <a:t>Data Connectivity</a:t>
            </a:r>
            <a:endParaRPr lang="en-US" dirty="0"/>
          </a:p>
        </p:txBody>
      </p:sp>
      <p:sp>
        <p:nvSpPr>
          <p:cNvPr id="8195" name="Rectangle 3"/>
          <p:cNvSpPr>
            <a:spLocks noGrp="1" noChangeArrowheads="1"/>
          </p:cNvSpPr>
          <p:nvPr>
            <p:ph type="body" idx="1"/>
          </p:nvPr>
        </p:nvSpPr>
        <p:spPr>
          <a:xfrm>
            <a:off x="382588" y="2895600"/>
            <a:ext cx="8380412" cy="3821046"/>
          </a:xfrm>
        </p:spPr>
        <p:txBody>
          <a:bodyPr/>
          <a:lstStyle/>
          <a:p>
            <a:r>
              <a:rPr lang="en-US" sz="2800" dirty="0" smtClean="0"/>
              <a:t>Storage moving out of the box</a:t>
            </a:r>
          </a:p>
          <a:p>
            <a:r>
              <a:rPr lang="en-US" sz="2800" dirty="0" smtClean="0"/>
              <a:t>Storage sizes growing significantly</a:t>
            </a:r>
          </a:p>
          <a:p>
            <a:pPr lvl="1"/>
            <a:r>
              <a:rPr lang="en-US" sz="2400" dirty="0" smtClean="0"/>
              <a:t>Storage bandwidth not growing as fast</a:t>
            </a:r>
          </a:p>
          <a:p>
            <a:pPr lvl="1"/>
            <a:r>
              <a:rPr lang="en-US" sz="2400" dirty="0" smtClean="0"/>
              <a:t>Flash memory becoming cost effective</a:t>
            </a:r>
          </a:p>
          <a:p>
            <a:r>
              <a:rPr lang="en-US" sz="2800" dirty="0" smtClean="0"/>
              <a:t>Networking rates increasing</a:t>
            </a:r>
          </a:p>
          <a:p>
            <a:pPr lvl="1"/>
            <a:r>
              <a:rPr lang="en-US" sz="2400" dirty="0" smtClean="0"/>
              <a:t>10Gb Ethernet becomes ubiquitous</a:t>
            </a:r>
          </a:p>
          <a:p>
            <a:r>
              <a:rPr lang="en-US" sz="2800" dirty="0" smtClean="0"/>
              <a:t>Convergence could drive solutions based on industry standard components</a:t>
            </a:r>
            <a:endParaRPr lang="en-US" sz="2800" dirty="0"/>
          </a:p>
        </p:txBody>
      </p:sp>
      <p:grpSp>
        <p:nvGrpSpPr>
          <p:cNvPr id="28" name="Group 27"/>
          <p:cNvGrpSpPr/>
          <p:nvPr/>
        </p:nvGrpSpPr>
        <p:grpSpPr>
          <a:xfrm>
            <a:off x="228600" y="1417686"/>
            <a:ext cx="2438400" cy="838200"/>
            <a:chOff x="228600" y="914400"/>
            <a:chExt cx="2438400" cy="838200"/>
          </a:xfrm>
        </p:grpSpPr>
        <p:sp>
          <p:nvSpPr>
            <p:cNvPr id="6" name="Rectangle 5"/>
            <p:cNvSpPr/>
            <p:nvPr/>
          </p:nvSpPr>
          <p:spPr bwMode="auto">
            <a:xfrm>
              <a:off x="228600" y="914400"/>
              <a:ext cx="1143000" cy="838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 name="Cloud 3"/>
            <p:cNvSpPr/>
            <p:nvPr/>
          </p:nvSpPr>
          <p:spPr bwMode="auto">
            <a:xfrm>
              <a:off x="1981200" y="990600"/>
              <a:ext cx="685800" cy="685800"/>
            </a:xfrm>
            <a:prstGeom prst="cloud">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 name="Can 4"/>
            <p:cNvSpPr/>
            <p:nvPr/>
          </p:nvSpPr>
          <p:spPr bwMode="auto">
            <a:xfrm>
              <a:off x="914400" y="1066800"/>
              <a:ext cx="381000" cy="533400"/>
            </a:xfrm>
            <a:prstGeom prst="can">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7" name="Left-Right Arrow 6"/>
            <p:cNvSpPr/>
            <p:nvPr/>
          </p:nvSpPr>
          <p:spPr bwMode="auto">
            <a:xfrm>
              <a:off x="1447800" y="1219200"/>
              <a:ext cx="457200" cy="304800"/>
            </a:xfrm>
            <a:prstGeom prst="leftRightArrow">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8" name="Rectangle 7"/>
            <p:cNvSpPr/>
            <p:nvPr/>
          </p:nvSpPr>
          <p:spPr bwMode="auto">
            <a:xfrm>
              <a:off x="304800" y="1066800"/>
              <a:ext cx="457200" cy="533400"/>
            </a:xfrm>
            <a:prstGeom prst="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grpSp>
      <p:grpSp>
        <p:nvGrpSpPr>
          <p:cNvPr id="26" name="Group 25"/>
          <p:cNvGrpSpPr/>
          <p:nvPr/>
        </p:nvGrpSpPr>
        <p:grpSpPr>
          <a:xfrm>
            <a:off x="3200400" y="1417686"/>
            <a:ext cx="2895600" cy="838200"/>
            <a:chOff x="2971800" y="914400"/>
            <a:chExt cx="2895600" cy="838200"/>
          </a:xfrm>
        </p:grpSpPr>
        <p:sp>
          <p:nvSpPr>
            <p:cNvPr id="14" name="Rectangle 13"/>
            <p:cNvSpPr/>
            <p:nvPr/>
          </p:nvSpPr>
          <p:spPr bwMode="auto">
            <a:xfrm>
              <a:off x="3962400" y="914400"/>
              <a:ext cx="609600" cy="838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5" name="Cloud 14"/>
            <p:cNvSpPr/>
            <p:nvPr/>
          </p:nvSpPr>
          <p:spPr bwMode="auto">
            <a:xfrm>
              <a:off x="5181600" y="990600"/>
              <a:ext cx="685800" cy="685800"/>
            </a:xfrm>
            <a:prstGeom prst="cloud">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6" name="Can 15"/>
            <p:cNvSpPr/>
            <p:nvPr/>
          </p:nvSpPr>
          <p:spPr bwMode="auto">
            <a:xfrm>
              <a:off x="2971800" y="1066800"/>
              <a:ext cx="381000" cy="533400"/>
            </a:xfrm>
            <a:prstGeom prst="can">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7" name="Left-Right Arrow 16"/>
            <p:cNvSpPr/>
            <p:nvPr/>
          </p:nvSpPr>
          <p:spPr bwMode="auto">
            <a:xfrm>
              <a:off x="4648200" y="1219200"/>
              <a:ext cx="457200" cy="304800"/>
            </a:xfrm>
            <a:prstGeom prst="leftRightArrow">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8" name="Rectangle 17"/>
            <p:cNvSpPr/>
            <p:nvPr/>
          </p:nvSpPr>
          <p:spPr bwMode="auto">
            <a:xfrm>
              <a:off x="4038600" y="1066800"/>
              <a:ext cx="457200" cy="533400"/>
            </a:xfrm>
            <a:prstGeom prst="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9" name="Left-Right Arrow 18"/>
            <p:cNvSpPr/>
            <p:nvPr/>
          </p:nvSpPr>
          <p:spPr bwMode="auto">
            <a:xfrm>
              <a:off x="3429000" y="1219200"/>
              <a:ext cx="457200" cy="304800"/>
            </a:xfrm>
            <a:prstGeom prst="leftRightArrow">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grpSp>
      <p:grpSp>
        <p:nvGrpSpPr>
          <p:cNvPr id="27" name="Group 26"/>
          <p:cNvGrpSpPr/>
          <p:nvPr/>
        </p:nvGrpSpPr>
        <p:grpSpPr>
          <a:xfrm>
            <a:off x="6705600" y="1341486"/>
            <a:ext cx="2133600" cy="1066800"/>
            <a:chOff x="6705600" y="838200"/>
            <a:chExt cx="2133600" cy="1066800"/>
          </a:xfrm>
        </p:grpSpPr>
        <p:sp>
          <p:nvSpPr>
            <p:cNvPr id="20" name="Rectangle 19"/>
            <p:cNvSpPr/>
            <p:nvPr/>
          </p:nvSpPr>
          <p:spPr bwMode="auto">
            <a:xfrm>
              <a:off x="6705600" y="914400"/>
              <a:ext cx="609600" cy="838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1" name="Cloud 20"/>
            <p:cNvSpPr/>
            <p:nvPr/>
          </p:nvSpPr>
          <p:spPr bwMode="auto">
            <a:xfrm>
              <a:off x="7848600" y="838200"/>
              <a:ext cx="990600" cy="1066800"/>
            </a:xfrm>
            <a:prstGeom prst="cloud">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2" name="Can 21"/>
            <p:cNvSpPr/>
            <p:nvPr/>
          </p:nvSpPr>
          <p:spPr bwMode="auto">
            <a:xfrm>
              <a:off x="8153400" y="1066800"/>
              <a:ext cx="381000" cy="533400"/>
            </a:xfrm>
            <a:prstGeom prst="can">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3" name="Left-Right Arrow 22"/>
            <p:cNvSpPr/>
            <p:nvPr/>
          </p:nvSpPr>
          <p:spPr bwMode="auto">
            <a:xfrm>
              <a:off x="7371304" y="1219200"/>
              <a:ext cx="457200" cy="304800"/>
            </a:xfrm>
            <a:prstGeom prst="leftRightArrow">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4" name="Rectangle 23"/>
            <p:cNvSpPr/>
            <p:nvPr/>
          </p:nvSpPr>
          <p:spPr bwMode="auto">
            <a:xfrm>
              <a:off x="6781800" y="1066800"/>
              <a:ext cx="457200" cy="533400"/>
            </a:xfrm>
            <a:prstGeom prst="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grpSp>
      <p:cxnSp>
        <p:nvCxnSpPr>
          <p:cNvPr id="30" name="Straight Connector 29"/>
          <p:cNvCxnSpPr/>
          <p:nvPr/>
        </p:nvCxnSpPr>
        <p:spPr bwMode="auto">
          <a:xfrm rot="5400000">
            <a:off x="5790406" y="1874886"/>
            <a:ext cx="1219994" cy="794"/>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tx1"/>
            </a:solidFill>
            <a:prstDash val="dash"/>
            <a:round/>
            <a:headEnd type="none" w="med" len="med"/>
            <a:tailEnd type="none" w="med" len="med"/>
          </a:ln>
          <a:effectLst>
            <a:glow rad="101600">
              <a:schemeClr val="accent3">
                <a:satMod val="175000"/>
                <a:alpha val="40000"/>
              </a:schemeClr>
            </a:glow>
          </a:effectLst>
        </p:spPr>
      </p:cxnSp>
      <p:cxnSp>
        <p:nvCxnSpPr>
          <p:cNvPr id="31" name="Straight Connector 30"/>
          <p:cNvCxnSpPr/>
          <p:nvPr/>
        </p:nvCxnSpPr>
        <p:spPr bwMode="auto">
          <a:xfrm rot="5400000">
            <a:off x="2285206" y="1874092"/>
            <a:ext cx="1219200" cy="1588"/>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38100" cap="flat" cmpd="sng" algn="ctr">
            <a:solidFill>
              <a:schemeClr val="tx1"/>
            </a:solidFill>
            <a:prstDash val="dash"/>
            <a:round/>
            <a:headEnd type="none" w="med" len="med"/>
            <a:tailEnd type="none" w="med" len="med"/>
          </a:ln>
          <a:effectLst>
            <a:glow rad="101600">
              <a:schemeClr val="accent3">
                <a:satMod val="175000"/>
                <a:alpha val="40000"/>
              </a:schemeClr>
            </a:glow>
          </a:effectLst>
        </p:spPr>
      </p:cxn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WinHec 2007 WEB Template">
  <a:themeElements>
    <a:clrScheme name="Custom 7">
      <a:dk1>
        <a:srgbClr val="000000"/>
      </a:dk1>
      <a:lt1>
        <a:srgbClr val="FFFFFF"/>
      </a:lt1>
      <a:dk2>
        <a:srgbClr val="26357E"/>
      </a:dk2>
      <a:lt2>
        <a:srgbClr val="FFFFFF"/>
      </a:lt2>
      <a:accent1>
        <a:srgbClr val="FDE399"/>
      </a:accent1>
      <a:accent2>
        <a:srgbClr val="92D050"/>
      </a:accent2>
      <a:accent3>
        <a:srgbClr val="E76429"/>
      </a:accent3>
      <a:accent4>
        <a:srgbClr val="5DD3FF"/>
      </a:accent4>
      <a:accent5>
        <a:srgbClr val="FF9929"/>
      </a:accent5>
      <a:accent6>
        <a:srgbClr val="FFC000"/>
      </a:accent6>
      <a:hlink>
        <a:srgbClr val="FAD366"/>
      </a:hlink>
      <a:folHlink>
        <a:srgbClr val="7030A0"/>
      </a:folHlink>
    </a:clrScheme>
    <a:fontScheme name="Business Value launch template">
      <a:majorFont>
        <a:latin typeface="Segoe Semibold"/>
        <a:ea typeface=""/>
        <a:cs typeface=""/>
      </a:majorFont>
      <a:minorFont>
        <a:latin typeface="Segoe"/>
        <a:ea typeface=""/>
        <a:cs typeface=""/>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1">
          <a:schemeClr val="accent2"/>
        </a:lnRef>
        <a:fillRef idx="3">
          <a:schemeClr val="accent2"/>
        </a:fillRef>
        <a:effectRef idx="2">
          <a:schemeClr val="accent2"/>
        </a:effectRef>
        <a:fontRef idx="minor">
          <a:schemeClr val="lt1"/>
        </a:fontRef>
      </a:style>
    </a:spDef>
    <a:lnDef>
      <a:spPr bwMode="auto">
        <a:xfrm>
          <a:off x="0" y="0"/>
          <a:ext cx="1" cy="1"/>
        </a:xfrm>
        <a:custGeom>
          <a:avLst/>
          <a:gdLst/>
          <a:ahLst/>
          <a:cxnLst/>
          <a:rect l="0" t="0" r="0" b="0"/>
          <a:pathLst/>
        </a:cu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a:spPr>
      <a:bodyPr vert="horz" wrap="square" lIns="109728" tIns="54864" rIns="109728" bIns="54864" numCol="1" anchor="ctr" anchorCtr="0" compatLnSpc="1">
        <a:prstTxWarp prst="textNoShape">
          <a:avLst/>
        </a:prstTxWarp>
      </a:bodyPr>
      <a:lstStyle>
        <a:defPPr marL="0" marR="0" indent="0" algn="l" defTabSz="1096963"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solidFill>
              <a:schemeClr val="bg2"/>
            </a:solidFill>
            <a:effectLst/>
            <a:latin typeface="Segoe Semibold" pitchFamily="34" charset="0"/>
          </a:defRPr>
        </a:defPPr>
      </a:lstStyle>
    </a:lnDef>
    <a:txDef>
      <a:spPr>
        <a:noFill/>
      </a:spPr>
      <a:bodyPr wrap="square" rtlCol="0">
        <a:spAutoFit/>
      </a:bodyPr>
      <a:lstStyle>
        <a:defPPr>
          <a:defRPr sz="2800" dirty="0" err="1" smtClean="0">
            <a:solidFill>
              <a:schemeClr val="tx1"/>
            </a:solidFill>
            <a:latin typeface="Segoe" pitchFamily="34" charset="0"/>
          </a:defRPr>
        </a:defPPr>
      </a:lstStyle>
    </a:txDef>
  </a:objectDefaults>
  <a:extraClrSchemeLst>
    <a:extraClrScheme>
      <a:clrScheme name="Business Value launch template 1">
        <a:dk1>
          <a:srgbClr val="000000"/>
        </a:dk1>
        <a:lt1>
          <a:srgbClr val="FFFFFF"/>
        </a:lt1>
        <a:dk2>
          <a:srgbClr val="EF7E39"/>
        </a:dk2>
        <a:lt2>
          <a:srgbClr val="FFFFFF"/>
        </a:lt2>
        <a:accent1>
          <a:srgbClr val="000000"/>
        </a:accent1>
        <a:accent2>
          <a:srgbClr val="54C71B"/>
        </a:accent2>
        <a:accent3>
          <a:srgbClr val="F6C0AE"/>
        </a:accent3>
        <a:accent4>
          <a:srgbClr val="DADADA"/>
        </a:accent4>
        <a:accent5>
          <a:srgbClr val="AAAAAA"/>
        </a:accent5>
        <a:accent6>
          <a:srgbClr val="4BB417"/>
        </a:accent6>
        <a:hlink>
          <a:srgbClr val="FBE019"/>
        </a:hlink>
        <a:folHlink>
          <a:srgbClr val="3D78E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08F00F2425C2844BA62C773C4850D8A" ma:contentTypeVersion="3" ma:contentTypeDescription="Create a new document." ma:contentTypeScope="" ma:versionID="9d705f0de2a71325fe9bfd59923b0bea">
  <xsd:schema xmlns:xsd="http://www.w3.org/2001/XMLSchema" xmlns:p="http://schemas.microsoft.com/office/2006/metadata/properties" targetNamespace="http://schemas.microsoft.com/office/2006/metadata/properties" ma:root="true" ma:fieldsID="78c5e13c3ea235bb44cd6e491f48cd2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BB4BAE66-B9B7-4877-A689-DC059261EAF7}">
  <ds:schemaRefs>
    <ds:schemaRef ds:uri="http://schemas.microsoft.com/office/2006/metadata/properties"/>
  </ds:schemaRefs>
</ds:datastoreItem>
</file>

<file path=customXml/itemProps2.xml><?xml version="1.0" encoding="utf-8"?>
<ds:datastoreItem xmlns:ds="http://schemas.openxmlformats.org/officeDocument/2006/customXml" ds:itemID="{8491A1B5-4723-4F37-BEAD-F41CC1AE80FD}">
  <ds:schemaRefs>
    <ds:schemaRef ds:uri="http://schemas.microsoft.com/sharepoint/v3/contenttype/forms"/>
  </ds:schemaRefs>
</ds:datastoreItem>
</file>

<file path=customXml/itemProps3.xml><?xml version="1.0" encoding="utf-8"?>
<ds:datastoreItem xmlns:ds="http://schemas.openxmlformats.org/officeDocument/2006/customXml" ds:itemID="{0B030909-C7D9-4A30-BCB8-0A7805FD15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WinHEC 2007 WEB Template</Template>
  <TotalTime>3116</TotalTime>
  <Words>938</Words>
  <Application>Microsoft Office PowerPoint</Application>
  <PresentationFormat>On-screen Show (4:3)</PresentationFormat>
  <Paragraphs>224</Paragraphs>
  <Slides>24</Slides>
  <Notes>24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WinHec 2007 WEB Template</vt:lpstr>
      <vt:lpstr>Virtualization Technology Directions</vt:lpstr>
      <vt:lpstr>Roadmap</vt:lpstr>
      <vt:lpstr>Virtualization Technology Directions</vt:lpstr>
      <vt:lpstr>Hardware Evolution</vt:lpstr>
      <vt:lpstr>Multi-Core CPUs</vt:lpstr>
      <vt:lpstr>64-Bit And Memory</vt:lpstr>
      <vt:lpstr>Hardware Virtualization Assists</vt:lpstr>
      <vt:lpstr>Form Factor And Power</vt:lpstr>
      <vt:lpstr>Data Connectivity</vt:lpstr>
      <vt:lpstr>I/O Virtualization</vt:lpstr>
      <vt:lpstr>Security</vt:lpstr>
      <vt:lpstr>Software Evolution </vt:lpstr>
      <vt:lpstr>Hypervisor</vt:lpstr>
      <vt:lpstr>Enlightenments</vt:lpstr>
      <vt:lpstr>Virtual Hard Disk (VHD)</vt:lpstr>
      <vt:lpstr>Containerization</vt:lpstr>
      <vt:lpstr>Application Virtualization</vt:lpstr>
      <vt:lpstr>Emerging Scenarios </vt:lpstr>
      <vt:lpstr>Centralized Desktops</vt:lpstr>
      <vt:lpstr>Virtual Appliances</vt:lpstr>
      <vt:lpstr>Isolated Desktops</vt:lpstr>
      <vt:lpstr>Call To Action</vt:lpstr>
      <vt:lpstr>Additional Resources</vt:lpstr>
      <vt:lpstr>Slide 24</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SYS-T314 Virtualization Technology Directions</dc:title>
  <dc:subject>WinHEC 2007</dc:subject>
  <dc:creator>Mike Neil</dc:creator>
  <dc:description>Template: Bryan Lenning, Silver Fox Productions
Formatting: Steve Hein, Silver Fox Productions
Event Date: May 14-17, 2007
Event Location: Los Angeles, CA
Audience:</dc:description>
  <cp:lastModifiedBy>Shows</cp:lastModifiedBy>
  <cp:revision>33</cp:revision>
  <dcterms:created xsi:type="dcterms:W3CDTF">2007-04-13T16:06:29Z</dcterms:created>
  <dcterms:modified xsi:type="dcterms:W3CDTF">2007-05-17T01:26:13Z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0x010100C08F00F2425C2844BA62C773C4850D8A</vt:lpwstr>
  </property>
</Properties>
</file>