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0" r:id="rId1"/>
  </p:sldMasterIdLst>
  <p:notesMasterIdLst>
    <p:notesMasterId r:id="rId43"/>
  </p:notesMasterIdLst>
  <p:handoutMasterIdLst>
    <p:handoutMasterId r:id="rId44"/>
  </p:handoutMasterIdLst>
  <p:sldIdLst>
    <p:sldId id="257" r:id="rId2"/>
    <p:sldId id="376" r:id="rId3"/>
    <p:sldId id="345" r:id="rId4"/>
    <p:sldId id="346" r:id="rId5"/>
    <p:sldId id="347" r:id="rId6"/>
    <p:sldId id="375" r:id="rId7"/>
    <p:sldId id="378" r:id="rId8"/>
    <p:sldId id="296" r:id="rId9"/>
    <p:sldId id="340" r:id="rId10"/>
    <p:sldId id="364" r:id="rId11"/>
    <p:sldId id="341" r:id="rId12"/>
    <p:sldId id="350" r:id="rId13"/>
    <p:sldId id="294" r:id="rId14"/>
    <p:sldId id="290" r:id="rId15"/>
    <p:sldId id="352" r:id="rId16"/>
    <p:sldId id="353" r:id="rId17"/>
    <p:sldId id="354" r:id="rId18"/>
    <p:sldId id="355" r:id="rId19"/>
    <p:sldId id="358" r:id="rId20"/>
    <p:sldId id="356" r:id="rId21"/>
    <p:sldId id="295" r:id="rId22"/>
    <p:sldId id="365" r:id="rId23"/>
    <p:sldId id="366" r:id="rId24"/>
    <p:sldId id="367" r:id="rId25"/>
    <p:sldId id="360" r:id="rId26"/>
    <p:sldId id="317" r:id="rId27"/>
    <p:sldId id="298" r:id="rId28"/>
    <p:sldId id="330" r:id="rId29"/>
    <p:sldId id="325" r:id="rId30"/>
    <p:sldId id="327" r:id="rId31"/>
    <p:sldId id="371" r:id="rId32"/>
    <p:sldId id="373" r:id="rId33"/>
    <p:sldId id="335" r:id="rId34"/>
    <p:sldId id="374" r:id="rId35"/>
    <p:sldId id="368" r:id="rId36"/>
    <p:sldId id="328" r:id="rId37"/>
    <p:sldId id="329" r:id="rId38"/>
    <p:sldId id="362" r:id="rId39"/>
    <p:sldId id="339" r:id="rId40"/>
    <p:sldId id="291" r:id="rId41"/>
    <p:sldId id="280" r:id="rId42"/>
  </p:sldIdLst>
  <p:sldSz cx="9144000" cy="6858000" type="screen4x3"/>
  <p:notesSz cx="7010400" cy="9296400"/>
  <p:embeddedFontLst>
    <p:embeddedFont>
      <p:font typeface="Lucida Sans Unicode" pitchFamily="34" charset="0"/>
      <p:regular r:id="rId45"/>
    </p:embeddedFont>
    <p:embeddedFont>
      <p:font typeface="Tahoma" pitchFamily="34" charset="0"/>
      <p:regular r:id="rId46"/>
      <p:bold r:id="rId47"/>
    </p:embeddedFont>
    <p:embeddedFont>
      <p:font typeface="Arial Black" pitchFamily="34" charset="0"/>
      <p:regular r:id="rId48"/>
      <p:italic r:id="rId49"/>
    </p:embeddedFont>
  </p:embeddedFontLst>
  <p:custDataLst>
    <p:tags r:id="rId50"/>
  </p:custDataLst>
  <p:defaultTextStyle>
    <a:defPPr>
      <a:defRPr lang="en-US"/>
    </a:defPPr>
    <a:lvl1pPr algn="ctr" rtl="0" fontAlgn="base">
      <a:spcBef>
        <a:spcPct val="0"/>
      </a:spcBef>
      <a:spcAft>
        <a:spcPct val="0"/>
      </a:spcAft>
      <a:defRPr sz="1000" b="1" kern="1200">
        <a:solidFill>
          <a:schemeClr val="bg2"/>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sz="1000" b="1" kern="1200">
        <a:solidFill>
          <a:schemeClr val="bg2"/>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sz="1000" b="1" kern="1200">
        <a:solidFill>
          <a:schemeClr val="bg2"/>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sz="1000" b="1" kern="1200">
        <a:solidFill>
          <a:schemeClr val="bg2"/>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sz="1000" b="1" kern="1200">
        <a:solidFill>
          <a:schemeClr val="bg2"/>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000" b="1" kern="1200">
        <a:solidFill>
          <a:schemeClr val="bg2"/>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000" b="1" kern="1200">
        <a:solidFill>
          <a:schemeClr val="bg2"/>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000" b="1" kern="1200">
        <a:solidFill>
          <a:schemeClr val="bg2"/>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000" b="1" kern="1200">
        <a:solidFill>
          <a:schemeClr val="bg2"/>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showPr showNarration="1" useTimings="0">
    <p:present/>
    <p:sldAll/>
    <p:penClr>
      <a:srgbClr val="FF0000"/>
    </p:penClr>
  </p:showPr>
  <p:clrMru>
    <a:srgbClr val="FF0000"/>
    <a:srgbClr val="FFC000"/>
    <a:srgbClr val="CC3300"/>
    <a:srgbClr val="66CCFF"/>
    <a:srgbClr val="FFCC00"/>
    <a:srgbClr val="0066FF"/>
    <a:srgbClr val="3399FF"/>
    <a:srgbClr val="33CCFF"/>
    <a:srgbClr val="CCECFF"/>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855" autoAdjust="0"/>
    <p:restoredTop sz="94610" autoAdjust="0"/>
  </p:normalViewPr>
  <p:slideViewPr>
    <p:cSldViewPr snapToGrid="0" snapToObjects="1" showGuides="1">
      <p:cViewPr varScale="1">
        <p:scale>
          <a:sx n="55" d="100"/>
          <a:sy n="55" d="100"/>
        </p:scale>
        <p:origin x="-518" y="-77"/>
      </p:cViewPr>
      <p:guideLst>
        <p:guide orient="horz" pos="2072"/>
        <p:guide orient="horz" pos="4175"/>
        <p:guide orient="horz" pos="142"/>
        <p:guide orient="horz" pos="891"/>
        <p:guide orient="horz" pos="1198"/>
        <p:guide pos="243"/>
        <p:guide pos="2879"/>
        <p:guide pos="5520"/>
        <p:guide pos="1347"/>
        <p:guide pos="5239"/>
      </p:guideLst>
    </p:cSldViewPr>
  </p:slideViewPr>
  <p:notesTextViewPr>
    <p:cViewPr>
      <p:scale>
        <a:sx n="100" d="100"/>
        <a:sy n="100" d="100"/>
      </p:scale>
      <p:origin x="0" y="0"/>
    </p:cViewPr>
  </p:notesTextViewPr>
  <p:sorterViewPr>
    <p:cViewPr>
      <p:scale>
        <a:sx n="50" d="100"/>
        <a:sy n="50" d="100"/>
      </p:scale>
      <p:origin x="0" y="1476"/>
    </p:cViewPr>
  </p:sorterViewPr>
  <p:notesViewPr>
    <p:cSldViewPr snapToGrid="0" snapToObjects="1" showGuides="1">
      <p:cViewPr>
        <p:scale>
          <a:sx n="125" d="100"/>
          <a:sy n="125" d="100"/>
        </p:scale>
        <p:origin x="-1254" y="2568"/>
      </p:cViewPr>
      <p:guideLst>
        <p:guide orient="horz" pos="2928"/>
        <p:guide pos="2208"/>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effectLst/>
              </a:defRPr>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effectLst/>
              </a:defRPr>
            </a:lvl1pPr>
          </a:lstStyle>
          <a:p>
            <a:fld id="{91E94626-B954-4BE7-8C95-2C7DC2C24EC6}" type="datetime8">
              <a:rPr lang="en-US"/>
              <a:pPr/>
              <a:t>5/30/2007 8:31 AM</a:t>
            </a:fld>
            <a:endParaRPr lang="en-US"/>
          </a:p>
        </p:txBody>
      </p:sp>
      <p:sp>
        <p:nvSpPr>
          <p:cNvPr id="19460" name="Rectangle 4"/>
          <p:cNvSpPr>
            <a:spLocks noGrp="1" noChangeArrowheads="1"/>
          </p:cNvSpPr>
          <p:nvPr>
            <p:ph type="ftr" sz="quarter" idx="2"/>
          </p:nvPr>
        </p:nvSpPr>
        <p:spPr bwMode="auto">
          <a:xfrm>
            <a:off x="0" y="8831263"/>
            <a:ext cx="632301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500" b="0">
                <a:solidFill>
                  <a:schemeClr val="tx1"/>
                </a:solidFill>
                <a:effectLst/>
                <a:cs typeface="Arial" charset="0"/>
              </a:defRPr>
            </a:lvl1p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384925" y="8831263"/>
            <a:ext cx="625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effectLst/>
              </a:defRPr>
            </a:lvl1pPr>
          </a:lstStyle>
          <a:p>
            <a:fld id="{6BDF6DD1-82E1-4417-8B16-74F59C7A7BD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a:solidFill>
                  <a:schemeClr val="tx1"/>
                </a:solidFill>
                <a:effectLst/>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chemeClr val="tx1"/>
                </a:solidFill>
                <a:effectLst/>
                <a:latin typeface="Times New Roman" pitchFamily="18" charset="0"/>
              </a:defRPr>
            </a:lvl1pPr>
          </a:lstStyle>
          <a:p>
            <a:fld id="{2B27E4FB-9779-4E2F-BA29-C4F2347190A3}" type="datetime8">
              <a:rPr lang="en-US"/>
              <a:pPr/>
              <a:t>5/30/2007 8:31 AM</a:t>
            </a:fld>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831263"/>
            <a:ext cx="6294438"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500" b="0">
                <a:solidFill>
                  <a:schemeClr val="tx1"/>
                </a:solidFill>
                <a:effectLst/>
                <a:cs typeface="Arial" charset="0"/>
              </a:defRPr>
            </a:lvl1p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891213" y="8829675"/>
            <a:ext cx="11176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chemeClr val="tx1"/>
                </a:solidFill>
                <a:effectLst/>
                <a:latin typeface="Times New Roman" pitchFamily="18" charset="0"/>
              </a:defRPr>
            </a:lvl1pPr>
          </a:lstStyle>
          <a:p>
            <a:fld id="{5928BB7F-E93F-4633-99F3-A719246DD532}"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6F13AB-9EA0-46F9-A3EB-08E966868005}"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1AF6C80-FC4A-44ED-A937-CB1BD5356FA2}" type="slidenum">
              <a:rPr lang="en-US"/>
              <a:pPr/>
              <a:t>1</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56B591B-7B95-46C5-9056-C232EB7A67C7}"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C2027928-0F4F-4012-ADDE-ADD5C8DC1C26}" type="slidenum">
              <a:rPr lang="en-US"/>
              <a:pPr/>
              <a:t>10</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31B562A-61DC-4E6E-8658-CF4426D87824}"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255B18AC-3965-4900-8B9A-823F44F28F29}" type="slidenum">
              <a:rPr lang="en-US"/>
              <a:pPr/>
              <a:t>11</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93FB449-9593-4E12-B5E7-D77DFDCBDECD}"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2C063A8A-FF75-4A7B-A83B-AFF22871E6EA}" type="slidenum">
              <a:rPr lang="en-US"/>
              <a:pPr/>
              <a:t>12</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A58D038-0A0A-4394-9659-9516E1AE429D}"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0501F984-484D-46BC-A830-9A3C12834CF8}" type="slidenum">
              <a:rPr lang="en-US"/>
              <a:pPr/>
              <a:t>15</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BCE9C9E-27AE-40DE-B19F-B981E1BFFBD7}"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2C0909-B338-4BC6-B988-B356762A8312}" type="slidenum">
              <a:rPr lang="en-US"/>
              <a:pPr/>
              <a:t>16</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914C64A-C715-430B-B86A-63C6C1159500}"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1F97FE-2B82-440C-AE01-5093F174C596}" type="slidenum">
              <a:rPr lang="en-US"/>
              <a:pPr/>
              <a:t>17</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D97A8F1-E90E-43D1-96B8-E30F529A1155}"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4CEE487-E058-4D1C-8C2D-F53B9905D1D8}" type="slidenum">
              <a:rPr lang="en-US"/>
              <a:pPr/>
              <a:t>21</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8DAC923-9764-4E29-8F1E-2A94B2420D06}"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4EDC9EB0-A914-47AC-B6E5-7FA7BC3EF372}" type="slidenum">
              <a:rPr lang="en-US"/>
              <a:pPr/>
              <a:t>26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045861-190B-4045-8351-4F7B662C7DF7}"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46D03CA-B17C-4CED-82F9-BADEFA6F59DC}" type="slidenum">
              <a:rPr lang="en-US"/>
              <a:pPr/>
              <a:t>28</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0E7E308-0AB4-48C7-BDD0-AAE35F024E7F}"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73C0EF7-907C-45B4-BAFD-4D11AF0687D5}" type="slidenum">
              <a:rPr lang="en-US"/>
              <a:pPr/>
              <a:t>31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260F495-808D-45E9-A5DA-769C8012B07D}"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C50C4F4-B4F1-429F-99F0-8FF866290DA4}" type="slidenum">
              <a:rPr lang="en-US"/>
              <a:pPr/>
              <a:t>32</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F09F7F2-A6F3-4198-8D74-5CD687D57275}"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115FA4DA-138A-49DE-9FB4-DE45157E7F34}" type="slidenum">
              <a:rPr lang="en-US"/>
              <a:pPr/>
              <a:t>33</a:t>
            </a:fld>
            <a:endParaRPr lang="en-US"/>
          </a:p>
        </p:txBody>
      </p:sp>
      <p:sp>
        <p:nvSpPr>
          <p:cNvPr id="304130" name="Rectangle 2"/>
          <p:cNvSpPr>
            <a:spLocks noGrp="1" noRot="1" noChangeAspect="1" noChangeArrowheads="1" noTextEdit="1"/>
          </p:cNvSpPr>
          <p:nvPr>
            <p:ph type="sldImg"/>
          </p:nvPr>
        </p:nvSpPr>
        <p:spPr>
          <a:xfrm>
            <a:off x="1182688" y="693738"/>
            <a:ext cx="4648200" cy="3486150"/>
          </a:xfrm>
          <a:ln/>
        </p:spPr>
      </p:sp>
      <p:sp>
        <p:nvSpPr>
          <p:cNvPr id="304131" name="Rectangle 3"/>
          <p:cNvSpPr>
            <a:spLocks noGrp="1" noChangeArrowheads="1"/>
          </p:cNvSpPr>
          <p:nvPr>
            <p:ph type="body" idx="1"/>
          </p:nvPr>
        </p:nvSpPr>
        <p:spPr>
          <a:xfrm>
            <a:off x="936625" y="4418013"/>
            <a:ext cx="5137150" cy="418465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482C884-F3EE-4516-8A38-EF2794B40618}"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137277DB-EE52-440D-9F12-9708B322B90A}" type="slidenum">
              <a:rPr lang="en-US"/>
              <a:pPr/>
              <a:t>35</a:t>
            </a:fld>
            <a:endParaRPr lang="en-US"/>
          </a:p>
        </p:txBody>
      </p:sp>
      <p:sp>
        <p:nvSpPr>
          <p:cNvPr id="376834" name="Rectangle 2"/>
          <p:cNvSpPr>
            <a:spLocks noGrp="1" noRot="1" noChangeAspect="1" noChangeArrowheads="1" noTextEdit="1"/>
          </p:cNvSpPr>
          <p:nvPr>
            <p:ph type="sldImg"/>
          </p:nvPr>
        </p:nvSpPr>
        <p:spPr>
          <a:xfrm>
            <a:off x="1181100" y="693738"/>
            <a:ext cx="4648200" cy="3486150"/>
          </a:xfrm>
          <a:ln/>
        </p:spPr>
      </p:sp>
      <p:sp>
        <p:nvSpPr>
          <p:cNvPr id="376835" name="Rectangle 3"/>
          <p:cNvSpPr>
            <a:spLocks noGrp="1" noChangeArrowheads="1"/>
          </p:cNvSpPr>
          <p:nvPr>
            <p:ph type="body" idx="1"/>
          </p:nvPr>
        </p:nvSpPr>
        <p:spPr>
          <a:xfrm>
            <a:off x="935038" y="4418013"/>
            <a:ext cx="5140325" cy="418465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5B5C3AF-B68A-43A5-894F-91F919A87418}"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F02EBC84-81C1-4869-8BD1-7E7ED894E0A1}" type="slidenum">
              <a:rPr lang="en-US"/>
              <a:pPr/>
              <a:t>40</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337F0F4-4DA2-4771-AD53-56C3BA9C0E1A}"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E1C4705-25C4-433C-A37F-7372353C5BE0}" type="slidenum">
              <a:rPr lang="en-US"/>
              <a:pPr/>
              <a:t>41</a:t>
            </a:fld>
            <a:endParaRPr lang="en-US"/>
          </a:p>
        </p:txBody>
      </p:sp>
      <p:sp>
        <p:nvSpPr>
          <p:cNvPr id="132100" name="Rectangle 4"/>
          <p:cNvSpPr>
            <a:spLocks noGrp="1" noRot="1" noChangeAspect="1" noChangeArrowheads="1" noTextEdit="1"/>
          </p:cNvSpPr>
          <p:nvPr>
            <p:ph type="sldImg"/>
          </p:nvPr>
        </p:nvSpPr>
        <p:spPr>
          <a:ln/>
        </p:spPr>
      </p:sp>
      <p:sp>
        <p:nvSpPr>
          <p:cNvPr id="132101" name="Rectangle 5"/>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0D10026-ADA0-489B-AF50-E60C2EB9EE7F}"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5AFA741-848C-4870-902C-ACC3C05240F2}" type="slidenum">
              <a:rPr lang="en-US"/>
              <a:pPr/>
              <a:t>5</a:t>
            </a:fld>
            <a:endParaRPr lang="en-US"/>
          </a:p>
        </p:txBody>
      </p:sp>
      <p:sp>
        <p:nvSpPr>
          <p:cNvPr id="333826" name="Rectangle 2"/>
          <p:cNvSpPr>
            <a:spLocks noGrp="1" noRot="1" noChangeAspect="1" noChangeArrowheads="1" noTextEdit="1"/>
          </p:cNvSpPr>
          <p:nvPr>
            <p:ph type="sldImg"/>
          </p:nvPr>
        </p:nvSpPr>
        <p:spPr>
          <a:xfrm>
            <a:off x="1181100" y="695325"/>
            <a:ext cx="4649788" cy="3487738"/>
          </a:xfrm>
          <a:ln/>
        </p:spPr>
      </p:sp>
      <p:sp>
        <p:nvSpPr>
          <p:cNvPr id="333827" name="Rectangle 3"/>
          <p:cNvSpPr>
            <a:spLocks noGrp="1" noChangeArrowheads="1"/>
          </p:cNvSpPr>
          <p:nvPr>
            <p:ph type="body" idx="1"/>
          </p:nvPr>
        </p:nvSpPr>
        <p:spPr>
          <a:xfrm>
            <a:off x="935038" y="4416425"/>
            <a:ext cx="5140325" cy="418465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7B4D2D0-0B1C-4387-99AC-F615190F99A2}"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5E97167-3C24-4A0F-8AF8-DF93B17F79C3}" type="slidenum">
              <a:rPr lang="en-US"/>
              <a:pPr/>
              <a:t>6</a:t>
            </a:fld>
            <a:endParaRPr lang="en-US"/>
          </a:p>
        </p:txBody>
      </p:sp>
      <p:sp>
        <p:nvSpPr>
          <p:cNvPr id="390146" name="Rectangle 2"/>
          <p:cNvSpPr>
            <a:spLocks noGrp="1" noRot="1" noChangeAspect="1" noChangeArrowheads="1" noTextEdit="1"/>
          </p:cNvSpPr>
          <p:nvPr>
            <p:ph type="sldImg"/>
          </p:nvPr>
        </p:nvSpPr>
        <p:spPr>
          <a:xfrm>
            <a:off x="1181100" y="695325"/>
            <a:ext cx="4649788" cy="3487738"/>
          </a:xfrm>
          <a:ln/>
        </p:spPr>
      </p:sp>
      <p:sp>
        <p:nvSpPr>
          <p:cNvPr id="390147" name="Rectangle 3"/>
          <p:cNvSpPr>
            <a:spLocks noGrp="1" noChangeArrowheads="1"/>
          </p:cNvSpPr>
          <p:nvPr>
            <p:ph type="body" idx="1"/>
          </p:nvPr>
        </p:nvSpPr>
        <p:spPr>
          <a:xfrm>
            <a:off x="935038" y="4416425"/>
            <a:ext cx="5140325" cy="418465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2B27E4FB-9779-4E2F-BA29-C4F2347190A3}" type="datetime8">
              <a:rPr lang="en-US" smtClean="0"/>
              <a:pPr/>
              <a:t>5/30/2007 8:31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5928BB7F-E93F-4633-99F3-A719246DD53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7015D3A-6F05-4F1A-A925-E43437D54DFD}"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A9F2DAE7-9653-4A07-A7D6-AB5A40D13612}" type="slidenum">
              <a:rPr lang="en-US"/>
              <a:pPr/>
              <a:t>8</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D85851F-D3E5-4383-AF47-85540E9A16EC}" type="datetime8">
              <a:rPr lang="en-US"/>
              <a:pPr/>
              <a:t>5/30/2007 8:31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5683968-9476-43FE-90C1-95CB88252554}" type="slidenum">
              <a:rPr lang="en-US"/>
              <a:pPr/>
              <a:t>9</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750888"/>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20813"/>
            <a:ext cx="4117975" cy="2214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20813"/>
            <a:ext cx="4117975" cy="2214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C:\Showtime\SYS-T308_FutureOfMemoryAndStorage\dram%20array.wmv" TargetMode="Externa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file:///C:\Showtime\SYS-T308_FutureOfMemoryAndStorage\SSD.wmv" TargetMode="Externa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Showtime\SYS-T308_FutureOfMemoryAndStorage\L3%20Cache.wmv" TargetMode="Externa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a:xfrm>
            <a:off x="627063" y="1182688"/>
            <a:ext cx="7772400" cy="1329595"/>
          </a:xfrm>
        </p:spPr>
        <p:txBody>
          <a:bodyPr/>
          <a:lstStyle/>
          <a:p>
            <a:r>
              <a:rPr lang="en-US" sz="4800" dirty="0"/>
              <a:t>The Future </a:t>
            </a:r>
            <a:r>
              <a:rPr lang="en-US" sz="4800" dirty="0" smtClean="0"/>
              <a:t>Of </a:t>
            </a:r>
            <a:r>
              <a:rPr lang="en-US" sz="4800" dirty="0"/>
              <a:t>Memory </a:t>
            </a:r>
            <a:r>
              <a:rPr lang="en-US" sz="4800" dirty="0" smtClean="0"/>
              <a:t>And </a:t>
            </a:r>
            <a:r>
              <a:rPr lang="en-US" sz="4800" dirty="0"/>
              <a:t>Storage: </a:t>
            </a:r>
            <a:r>
              <a:rPr lang="en-US" sz="4800" dirty="0" smtClean="0"/>
              <a:t> Closing The Gap</a:t>
            </a:r>
            <a:endParaRPr lang="en-US" sz="4800" dirty="0">
              <a:solidFill>
                <a:schemeClr val="accent1"/>
              </a:solidFill>
            </a:endParaRPr>
          </a:p>
        </p:txBody>
      </p:sp>
      <p:sp>
        <p:nvSpPr>
          <p:cNvPr id="3098" name="Rectangle 26"/>
          <p:cNvSpPr>
            <a:spLocks noGrp="1" noChangeArrowheads="1"/>
          </p:cNvSpPr>
          <p:nvPr>
            <p:ph type="subTitle" idx="1"/>
          </p:nvPr>
        </p:nvSpPr>
        <p:spPr>
          <a:xfrm>
            <a:off x="646113" y="3563938"/>
            <a:ext cx="7861300" cy="1573212"/>
          </a:xfrm>
        </p:spPr>
        <p:txBody>
          <a:bodyPr/>
          <a:lstStyle/>
          <a:p>
            <a:r>
              <a:rPr lang="en-US"/>
              <a:t>Dean A. Klein</a:t>
            </a:r>
          </a:p>
          <a:p>
            <a:r>
              <a:rPr lang="en-US"/>
              <a:t>VP Market Development</a:t>
            </a:r>
          </a:p>
          <a:p>
            <a:r>
              <a:rPr lang="en-US"/>
              <a:t>Micron Technology, Inc.</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t>Memory Trends</a:t>
            </a:r>
          </a:p>
        </p:txBody>
      </p:sp>
      <p:sp>
        <p:nvSpPr>
          <p:cNvPr id="370691" name="Rectangle 3"/>
          <p:cNvSpPr>
            <a:spLocks noGrp="1" noChangeArrowheads="1"/>
          </p:cNvSpPr>
          <p:nvPr>
            <p:ph idx="1"/>
          </p:nvPr>
        </p:nvSpPr>
        <p:spPr>
          <a:xfrm>
            <a:off x="381000" y="1420813"/>
            <a:ext cx="8388350" cy="1678921"/>
          </a:xfrm>
        </p:spPr>
        <p:txBody>
          <a:bodyPr/>
          <a:lstStyle/>
          <a:p>
            <a:r>
              <a:rPr lang="en-US" dirty="0"/>
              <a:t>But Latency is actually getting WORSE…</a:t>
            </a:r>
          </a:p>
          <a:p>
            <a:r>
              <a:rPr lang="en-US" dirty="0"/>
              <a:t>And power is a problem</a:t>
            </a:r>
            <a:r>
              <a:rPr lang="en-US" dirty="0" smtClean="0"/>
              <a:t>…</a:t>
            </a:r>
            <a:endParaRPr lang="en-US" dirty="0"/>
          </a:p>
          <a:p>
            <a:r>
              <a:rPr lang="en-US" dirty="0"/>
              <a:t>What drives memory evolution today?</a:t>
            </a:r>
          </a:p>
        </p:txBody>
      </p:sp>
      <p:sp>
        <p:nvSpPr>
          <p:cNvPr id="370692" name="WordArt 4"/>
          <p:cNvSpPr>
            <a:spLocks noChangeArrowheads="1" noChangeShapeType="1" noTextEdit="1"/>
          </p:cNvSpPr>
          <p:nvPr/>
        </p:nvSpPr>
        <p:spPr bwMode="auto">
          <a:xfrm>
            <a:off x="385763" y="4183063"/>
            <a:ext cx="8377237"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a:lnSpc>
                <a:spcPct val="90000"/>
              </a:lnSpc>
            </a:pPr>
            <a:r>
              <a:rPr lang="en-US" sz="6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Economics and Physics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370692"/>
                                        </p:tgtEl>
                                        <p:attrNameLst>
                                          <p:attrName>style.visibility</p:attrName>
                                        </p:attrNameLst>
                                      </p:cBhvr>
                                      <p:to>
                                        <p:strVal val="visible"/>
                                      </p:to>
                                    </p:set>
                                    <p:animEffect transition="in" filter="dissolve">
                                      <p:cBhvr>
                                        <p:cTn id="7" dur="500"/>
                                        <p:tgtEl>
                                          <p:spTgt spid="37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428" name="Rectangle 84"/>
          <p:cNvSpPr>
            <a:spLocks noChangeArrowheads="1"/>
          </p:cNvSpPr>
          <p:nvPr/>
        </p:nvSpPr>
        <p:spPr bwMode="grayWhite">
          <a:xfrm>
            <a:off x="704850" y="1196975"/>
            <a:ext cx="7691438" cy="449738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1600">
              <a:solidFill>
                <a:srgbClr val="000000"/>
              </a:solidFill>
              <a:effectLst/>
            </a:endParaRPr>
          </a:p>
        </p:txBody>
      </p:sp>
      <p:sp>
        <p:nvSpPr>
          <p:cNvPr id="313346" name="Rectangle 2"/>
          <p:cNvSpPr>
            <a:spLocks noGrp="1" noChangeArrowheads="1"/>
          </p:cNvSpPr>
          <p:nvPr>
            <p:ph type="title"/>
          </p:nvPr>
        </p:nvSpPr>
        <p:spPr>
          <a:xfrm>
            <a:off x="381000" y="228600"/>
            <a:ext cx="8393113" cy="641350"/>
          </a:xfrm>
        </p:spPr>
        <p:txBody>
          <a:bodyPr/>
          <a:lstStyle/>
          <a:p>
            <a:r>
              <a:rPr lang="en-US" sz="4000"/>
              <a:t>Economics Drives Memory</a:t>
            </a:r>
          </a:p>
        </p:txBody>
      </p:sp>
      <p:sp>
        <p:nvSpPr>
          <p:cNvPr id="313348" name="Text Box 4"/>
          <p:cNvSpPr txBox="1">
            <a:spLocks noChangeArrowheads="1"/>
          </p:cNvSpPr>
          <p:nvPr/>
        </p:nvSpPr>
        <p:spPr bwMode="auto">
          <a:xfrm>
            <a:off x="3232150" y="1476375"/>
            <a:ext cx="4975225" cy="492443"/>
          </a:xfrm>
          <a:prstGeom prst="rect">
            <a:avLst/>
          </a:prstGeom>
          <a:noFill/>
          <a:ln w="9525" algn="ctr">
            <a:noFill/>
            <a:miter lim="800000"/>
            <a:headEnd/>
            <a:tailEnd/>
          </a:ln>
          <a:effectLst/>
        </p:spPr>
        <p:txBody>
          <a:bodyPr>
            <a:spAutoFit/>
          </a:bodyPr>
          <a:lstStyle/>
          <a:p>
            <a:pPr eaLnBrk="0" hangingPunct="0"/>
            <a:r>
              <a:rPr lang="en-US" sz="1400" u="sng">
                <a:effectLst/>
              </a:rPr>
              <a:t>DRAM Market Price-per-bit Decline</a:t>
            </a:r>
          </a:p>
          <a:p>
            <a:pPr eaLnBrk="0" hangingPunct="0"/>
            <a:r>
              <a:rPr lang="en-US" sz="1200" b="0">
                <a:effectLst/>
              </a:rPr>
              <a:t>(Normalized- Millicent/bit)</a:t>
            </a:r>
          </a:p>
        </p:txBody>
      </p:sp>
      <p:sp>
        <p:nvSpPr>
          <p:cNvPr id="313350" name="Line 6"/>
          <p:cNvSpPr>
            <a:spLocks noChangeShapeType="1"/>
          </p:cNvSpPr>
          <p:nvPr/>
        </p:nvSpPr>
        <p:spPr bwMode="auto">
          <a:xfrm>
            <a:off x="1265238" y="1878013"/>
            <a:ext cx="6148387" cy="2330450"/>
          </a:xfrm>
          <a:prstGeom prst="line">
            <a:avLst/>
          </a:prstGeom>
          <a:noFill/>
          <a:ln w="28575">
            <a:solidFill>
              <a:schemeClr val="bg2"/>
            </a:solidFill>
            <a:round/>
            <a:headEnd/>
            <a:tailEnd/>
          </a:ln>
          <a:effectLst/>
        </p:spPr>
        <p:txBody>
          <a:bodyPr>
            <a:spAutoFit/>
          </a:bodyPr>
          <a:lstStyle/>
          <a:p>
            <a:endParaRPr lang="en-US"/>
          </a:p>
        </p:txBody>
      </p:sp>
      <p:sp>
        <p:nvSpPr>
          <p:cNvPr id="313351" name="Freeform 7"/>
          <p:cNvSpPr>
            <a:spLocks/>
          </p:cNvSpPr>
          <p:nvPr/>
        </p:nvSpPr>
        <p:spPr bwMode="auto">
          <a:xfrm>
            <a:off x="1238250" y="2000250"/>
            <a:ext cx="6202363" cy="2224088"/>
          </a:xfrm>
          <a:custGeom>
            <a:avLst/>
            <a:gdLst/>
            <a:ahLst/>
            <a:cxnLst>
              <a:cxn ang="0">
                <a:pos x="0" y="0"/>
              </a:cxn>
              <a:cxn ang="0">
                <a:pos x="218" y="38"/>
              </a:cxn>
              <a:cxn ang="0">
                <a:pos x="409" y="83"/>
              </a:cxn>
              <a:cxn ang="0">
                <a:pos x="548" y="187"/>
              </a:cxn>
              <a:cxn ang="0">
                <a:pos x="715" y="243"/>
              </a:cxn>
              <a:cxn ang="0">
                <a:pos x="899" y="291"/>
              </a:cxn>
              <a:cxn ang="0">
                <a:pos x="1114" y="295"/>
              </a:cxn>
              <a:cxn ang="0">
                <a:pos x="1256" y="454"/>
              </a:cxn>
              <a:cxn ang="0">
                <a:pos x="1381" y="517"/>
              </a:cxn>
              <a:cxn ang="0">
                <a:pos x="1624" y="451"/>
              </a:cxn>
              <a:cxn ang="0">
                <a:pos x="1749" y="485"/>
              </a:cxn>
              <a:cxn ang="0">
                <a:pos x="1856" y="565"/>
              </a:cxn>
              <a:cxn ang="0">
                <a:pos x="1960" y="617"/>
              </a:cxn>
              <a:cxn ang="0">
                <a:pos x="2075" y="662"/>
              </a:cxn>
              <a:cxn ang="0">
                <a:pos x="2175" y="662"/>
              </a:cxn>
              <a:cxn ang="0">
                <a:pos x="2286" y="655"/>
              </a:cxn>
              <a:cxn ang="0">
                <a:pos x="2415" y="655"/>
              </a:cxn>
              <a:cxn ang="0">
                <a:pos x="2536" y="787"/>
              </a:cxn>
              <a:cxn ang="0">
                <a:pos x="2682" y="888"/>
              </a:cxn>
              <a:cxn ang="0">
                <a:pos x="2817" y="1027"/>
              </a:cxn>
              <a:cxn ang="0">
                <a:pos x="2967" y="1051"/>
              </a:cxn>
              <a:cxn ang="0">
                <a:pos x="3088" y="1075"/>
              </a:cxn>
              <a:cxn ang="0">
                <a:pos x="3216" y="1245"/>
              </a:cxn>
              <a:cxn ang="0">
                <a:pos x="3334" y="1290"/>
              </a:cxn>
              <a:cxn ang="0">
                <a:pos x="3428" y="1294"/>
              </a:cxn>
              <a:cxn ang="0">
                <a:pos x="3529" y="1277"/>
              </a:cxn>
              <a:cxn ang="0">
                <a:pos x="3609" y="1322"/>
              </a:cxn>
              <a:cxn ang="0">
                <a:pos x="3699" y="1356"/>
              </a:cxn>
              <a:cxn ang="0">
                <a:pos x="3806" y="1384"/>
              </a:cxn>
              <a:cxn ang="0">
                <a:pos x="3907" y="1401"/>
              </a:cxn>
            </a:cxnLst>
            <a:rect l="0" t="0" r="r" b="b"/>
            <a:pathLst>
              <a:path w="3907" h="1401">
                <a:moveTo>
                  <a:pt x="0" y="0"/>
                </a:moveTo>
                <a:lnTo>
                  <a:pt x="218" y="38"/>
                </a:lnTo>
                <a:lnTo>
                  <a:pt x="409" y="83"/>
                </a:lnTo>
                <a:lnTo>
                  <a:pt x="548" y="187"/>
                </a:lnTo>
                <a:lnTo>
                  <a:pt x="715" y="243"/>
                </a:lnTo>
                <a:lnTo>
                  <a:pt x="899" y="291"/>
                </a:lnTo>
                <a:lnTo>
                  <a:pt x="1114" y="295"/>
                </a:lnTo>
                <a:lnTo>
                  <a:pt x="1256" y="454"/>
                </a:lnTo>
                <a:lnTo>
                  <a:pt x="1381" y="517"/>
                </a:lnTo>
                <a:lnTo>
                  <a:pt x="1624" y="451"/>
                </a:lnTo>
                <a:lnTo>
                  <a:pt x="1749" y="485"/>
                </a:lnTo>
                <a:lnTo>
                  <a:pt x="1856" y="565"/>
                </a:lnTo>
                <a:lnTo>
                  <a:pt x="1960" y="617"/>
                </a:lnTo>
                <a:lnTo>
                  <a:pt x="2075" y="662"/>
                </a:lnTo>
                <a:lnTo>
                  <a:pt x="2175" y="662"/>
                </a:lnTo>
                <a:lnTo>
                  <a:pt x="2286" y="655"/>
                </a:lnTo>
                <a:lnTo>
                  <a:pt x="2415" y="655"/>
                </a:lnTo>
                <a:lnTo>
                  <a:pt x="2536" y="787"/>
                </a:lnTo>
                <a:lnTo>
                  <a:pt x="2682" y="888"/>
                </a:lnTo>
                <a:lnTo>
                  <a:pt x="2817" y="1027"/>
                </a:lnTo>
                <a:lnTo>
                  <a:pt x="2967" y="1051"/>
                </a:lnTo>
                <a:lnTo>
                  <a:pt x="3088" y="1075"/>
                </a:lnTo>
                <a:lnTo>
                  <a:pt x="3216" y="1245"/>
                </a:lnTo>
                <a:lnTo>
                  <a:pt x="3334" y="1290"/>
                </a:lnTo>
                <a:lnTo>
                  <a:pt x="3428" y="1294"/>
                </a:lnTo>
                <a:lnTo>
                  <a:pt x="3529" y="1277"/>
                </a:lnTo>
                <a:lnTo>
                  <a:pt x="3609" y="1322"/>
                </a:lnTo>
                <a:lnTo>
                  <a:pt x="3699" y="1356"/>
                </a:lnTo>
                <a:lnTo>
                  <a:pt x="3806" y="1384"/>
                </a:lnTo>
                <a:lnTo>
                  <a:pt x="3907" y="1401"/>
                </a:lnTo>
              </a:path>
            </a:pathLst>
          </a:custGeom>
          <a:noFill/>
          <a:ln w="38100" cap="flat" cmpd="sng">
            <a:solidFill>
              <a:srgbClr val="FF0000"/>
            </a:solidFill>
            <a:prstDash val="solid"/>
            <a:round/>
            <a:headEnd/>
            <a:tailEnd/>
          </a:ln>
          <a:effectLst/>
        </p:spPr>
        <p:txBody>
          <a:bodyPr>
            <a:spAutoFit/>
          </a:bodyPr>
          <a:lstStyle/>
          <a:p>
            <a:endParaRPr lang="en-US"/>
          </a:p>
        </p:txBody>
      </p:sp>
      <p:sp>
        <p:nvSpPr>
          <p:cNvPr id="313353" name="Line 9"/>
          <p:cNvSpPr>
            <a:spLocks noChangeShapeType="1"/>
          </p:cNvSpPr>
          <p:nvPr/>
        </p:nvSpPr>
        <p:spPr bwMode="auto">
          <a:xfrm>
            <a:off x="1260475" y="1431925"/>
            <a:ext cx="0" cy="3267075"/>
          </a:xfrm>
          <a:prstGeom prst="line">
            <a:avLst/>
          </a:prstGeom>
          <a:noFill/>
          <a:ln w="19050">
            <a:solidFill>
              <a:schemeClr val="bg2"/>
            </a:solidFill>
            <a:round/>
            <a:headEnd/>
            <a:tailEnd/>
          </a:ln>
          <a:effectLst/>
        </p:spPr>
        <p:txBody>
          <a:bodyPr>
            <a:spAutoFit/>
          </a:bodyPr>
          <a:lstStyle/>
          <a:p>
            <a:endParaRPr lang="en-US"/>
          </a:p>
        </p:txBody>
      </p:sp>
      <p:sp>
        <p:nvSpPr>
          <p:cNvPr id="313354" name="Line 10"/>
          <p:cNvSpPr>
            <a:spLocks noChangeShapeType="1"/>
          </p:cNvSpPr>
          <p:nvPr/>
        </p:nvSpPr>
        <p:spPr bwMode="auto">
          <a:xfrm>
            <a:off x="1220788" y="4660900"/>
            <a:ext cx="6837362" cy="0"/>
          </a:xfrm>
          <a:prstGeom prst="line">
            <a:avLst/>
          </a:prstGeom>
          <a:noFill/>
          <a:ln w="19050">
            <a:solidFill>
              <a:schemeClr val="bg2"/>
            </a:solidFill>
            <a:round/>
            <a:headEnd/>
            <a:tailEnd/>
          </a:ln>
          <a:effectLst/>
        </p:spPr>
        <p:txBody>
          <a:bodyPr>
            <a:spAutoFit/>
          </a:bodyPr>
          <a:lstStyle/>
          <a:p>
            <a:endParaRPr lang="en-US"/>
          </a:p>
        </p:txBody>
      </p:sp>
      <p:sp>
        <p:nvSpPr>
          <p:cNvPr id="313355" name="Text Box 11"/>
          <p:cNvSpPr txBox="1">
            <a:spLocks noChangeArrowheads="1"/>
          </p:cNvSpPr>
          <p:nvPr/>
        </p:nvSpPr>
        <p:spPr bwMode="auto">
          <a:xfrm>
            <a:off x="1651000" y="3740150"/>
            <a:ext cx="1646238" cy="701675"/>
          </a:xfrm>
          <a:prstGeom prst="rect">
            <a:avLst/>
          </a:prstGeom>
          <a:noFill/>
          <a:ln w="12700" algn="ctr">
            <a:noFill/>
            <a:miter lim="800000"/>
            <a:headEnd/>
            <a:tailEnd/>
          </a:ln>
          <a:effectLst/>
        </p:spPr>
        <p:txBody>
          <a:bodyPr wrap="none">
            <a:spAutoFit/>
          </a:bodyPr>
          <a:lstStyle/>
          <a:p>
            <a:r>
              <a:rPr lang="en-US" dirty="0">
                <a:effectLst/>
              </a:rPr>
              <a:t>Historical</a:t>
            </a:r>
          </a:p>
          <a:p>
            <a:r>
              <a:rPr lang="en-US" dirty="0">
                <a:effectLst/>
              </a:rPr>
              <a:t>price-per-bit decline has</a:t>
            </a:r>
          </a:p>
          <a:p>
            <a:r>
              <a:rPr lang="en-US" dirty="0">
                <a:effectLst/>
              </a:rPr>
              <a:t>averaged 35.5%</a:t>
            </a:r>
          </a:p>
          <a:p>
            <a:r>
              <a:rPr lang="en-US" dirty="0">
                <a:effectLst/>
              </a:rPr>
              <a:t>(1978 - 2002)</a:t>
            </a:r>
          </a:p>
        </p:txBody>
      </p:sp>
      <p:sp>
        <p:nvSpPr>
          <p:cNvPr id="313356" name="Text Box 12"/>
          <p:cNvSpPr txBox="1">
            <a:spLocks noChangeArrowheads="1"/>
          </p:cNvSpPr>
          <p:nvPr/>
        </p:nvSpPr>
        <p:spPr bwMode="auto">
          <a:xfrm rot="10800000">
            <a:off x="832436" y="2216921"/>
            <a:ext cx="338554" cy="1547860"/>
          </a:xfrm>
          <a:prstGeom prst="rect">
            <a:avLst/>
          </a:prstGeom>
          <a:noFill/>
          <a:ln w="12700" algn="ctr">
            <a:noFill/>
            <a:miter lim="800000"/>
            <a:headEnd/>
            <a:tailEnd/>
          </a:ln>
          <a:effectLst/>
        </p:spPr>
        <p:txBody>
          <a:bodyPr vert="eaVert" wrap="none">
            <a:spAutoFit/>
          </a:bodyPr>
          <a:lstStyle/>
          <a:p>
            <a:r>
              <a:rPr lang="en-US">
                <a:effectLst/>
              </a:rPr>
              <a:t>Price per Bit (Millicents)</a:t>
            </a:r>
          </a:p>
        </p:txBody>
      </p:sp>
      <p:grpSp>
        <p:nvGrpSpPr>
          <p:cNvPr id="313361" name="Group 17"/>
          <p:cNvGrpSpPr>
            <a:grpSpLocks/>
          </p:cNvGrpSpPr>
          <p:nvPr/>
        </p:nvGrpSpPr>
        <p:grpSpPr bwMode="auto">
          <a:xfrm>
            <a:off x="2952750" y="4660900"/>
            <a:ext cx="5091113" cy="44450"/>
            <a:chOff x="2135" y="1003"/>
            <a:chExt cx="3207" cy="2065"/>
          </a:xfrm>
        </p:grpSpPr>
        <p:sp>
          <p:nvSpPr>
            <p:cNvPr id="313357" name="Line 13"/>
            <p:cNvSpPr>
              <a:spLocks noChangeShapeType="1"/>
            </p:cNvSpPr>
            <p:nvPr/>
          </p:nvSpPr>
          <p:spPr bwMode="auto">
            <a:xfrm>
              <a:off x="2135" y="1010"/>
              <a:ext cx="0" cy="2058"/>
            </a:xfrm>
            <a:prstGeom prst="line">
              <a:avLst/>
            </a:prstGeom>
            <a:noFill/>
            <a:ln w="19050">
              <a:solidFill>
                <a:schemeClr val="bg2"/>
              </a:solidFill>
              <a:round/>
              <a:headEnd/>
              <a:tailEnd/>
            </a:ln>
            <a:effectLst/>
          </p:spPr>
          <p:txBody>
            <a:bodyPr>
              <a:spAutoFit/>
            </a:bodyPr>
            <a:lstStyle/>
            <a:p>
              <a:endParaRPr lang="en-US"/>
            </a:p>
          </p:txBody>
        </p:sp>
        <p:sp>
          <p:nvSpPr>
            <p:cNvPr id="313358" name="Line 14"/>
            <p:cNvSpPr>
              <a:spLocks noChangeShapeType="1"/>
            </p:cNvSpPr>
            <p:nvPr/>
          </p:nvSpPr>
          <p:spPr bwMode="auto">
            <a:xfrm>
              <a:off x="3208" y="1007"/>
              <a:ext cx="0" cy="2058"/>
            </a:xfrm>
            <a:prstGeom prst="line">
              <a:avLst/>
            </a:prstGeom>
            <a:noFill/>
            <a:ln w="19050">
              <a:solidFill>
                <a:schemeClr val="bg2"/>
              </a:solidFill>
              <a:round/>
              <a:headEnd/>
              <a:tailEnd/>
            </a:ln>
            <a:effectLst/>
          </p:spPr>
          <p:txBody>
            <a:bodyPr>
              <a:spAutoFit/>
            </a:bodyPr>
            <a:lstStyle/>
            <a:p>
              <a:endParaRPr lang="en-US"/>
            </a:p>
          </p:txBody>
        </p:sp>
        <p:sp>
          <p:nvSpPr>
            <p:cNvPr id="313359" name="Line 15"/>
            <p:cNvSpPr>
              <a:spLocks noChangeShapeType="1"/>
            </p:cNvSpPr>
            <p:nvPr/>
          </p:nvSpPr>
          <p:spPr bwMode="auto">
            <a:xfrm>
              <a:off x="4280" y="1007"/>
              <a:ext cx="0" cy="2058"/>
            </a:xfrm>
            <a:prstGeom prst="line">
              <a:avLst/>
            </a:prstGeom>
            <a:noFill/>
            <a:ln w="19050">
              <a:solidFill>
                <a:schemeClr val="bg2"/>
              </a:solidFill>
              <a:round/>
              <a:headEnd/>
              <a:tailEnd/>
            </a:ln>
            <a:effectLst/>
          </p:spPr>
          <p:txBody>
            <a:bodyPr>
              <a:spAutoFit/>
            </a:bodyPr>
            <a:lstStyle/>
            <a:p>
              <a:endParaRPr lang="en-US"/>
            </a:p>
          </p:txBody>
        </p:sp>
        <p:sp>
          <p:nvSpPr>
            <p:cNvPr id="313360" name="Line 16"/>
            <p:cNvSpPr>
              <a:spLocks noChangeShapeType="1"/>
            </p:cNvSpPr>
            <p:nvPr/>
          </p:nvSpPr>
          <p:spPr bwMode="auto">
            <a:xfrm>
              <a:off x="5342" y="1003"/>
              <a:ext cx="0" cy="2058"/>
            </a:xfrm>
            <a:prstGeom prst="line">
              <a:avLst/>
            </a:prstGeom>
            <a:noFill/>
            <a:ln w="19050">
              <a:solidFill>
                <a:schemeClr val="bg2"/>
              </a:solidFill>
              <a:round/>
              <a:headEnd/>
              <a:tailEnd/>
            </a:ln>
            <a:effectLst/>
          </p:spPr>
          <p:txBody>
            <a:bodyPr>
              <a:spAutoFit/>
            </a:bodyPr>
            <a:lstStyle/>
            <a:p>
              <a:endParaRPr lang="en-US"/>
            </a:p>
          </p:txBody>
        </p:sp>
      </p:grpSp>
      <p:sp>
        <p:nvSpPr>
          <p:cNvPr id="313362" name="Text Box 18"/>
          <p:cNvSpPr txBox="1">
            <a:spLocks noChangeArrowheads="1"/>
          </p:cNvSpPr>
          <p:nvPr/>
        </p:nvSpPr>
        <p:spPr bwMode="auto">
          <a:xfrm rot="10800000">
            <a:off x="1091198" y="4744568"/>
            <a:ext cx="338554" cy="162865"/>
          </a:xfrm>
          <a:prstGeom prst="rect">
            <a:avLst/>
          </a:prstGeom>
          <a:noFill/>
          <a:ln w="12700" algn="ctr">
            <a:noFill/>
            <a:miter lim="800000"/>
            <a:headEnd/>
            <a:tailEnd/>
          </a:ln>
          <a:effectLst/>
        </p:spPr>
        <p:txBody>
          <a:bodyPr vert="eaVert" wrap="none">
            <a:spAutoFit/>
          </a:bodyPr>
          <a:lstStyle/>
          <a:p>
            <a:r>
              <a:rPr lang="en-US">
                <a:effectLst/>
              </a:rPr>
              <a:t>1</a:t>
            </a:r>
          </a:p>
        </p:txBody>
      </p:sp>
      <p:sp>
        <p:nvSpPr>
          <p:cNvPr id="313363" name="Text Box 19"/>
          <p:cNvSpPr txBox="1">
            <a:spLocks noChangeArrowheads="1"/>
          </p:cNvSpPr>
          <p:nvPr/>
        </p:nvSpPr>
        <p:spPr bwMode="auto">
          <a:xfrm rot="10800000">
            <a:off x="2789823" y="4743886"/>
            <a:ext cx="338554" cy="303929"/>
          </a:xfrm>
          <a:prstGeom prst="rect">
            <a:avLst/>
          </a:prstGeom>
          <a:noFill/>
          <a:ln w="12700" algn="ctr">
            <a:noFill/>
            <a:miter lim="800000"/>
            <a:headEnd/>
            <a:tailEnd/>
          </a:ln>
          <a:effectLst/>
        </p:spPr>
        <p:txBody>
          <a:bodyPr vert="eaVert" wrap="none">
            <a:spAutoFit/>
          </a:bodyPr>
          <a:lstStyle/>
          <a:p>
            <a:r>
              <a:rPr lang="en-US">
                <a:effectLst/>
              </a:rPr>
              <a:t>100</a:t>
            </a:r>
          </a:p>
        </p:txBody>
      </p:sp>
      <p:sp>
        <p:nvSpPr>
          <p:cNvPr id="313364" name="Text Box 20"/>
          <p:cNvSpPr txBox="1">
            <a:spLocks noChangeArrowheads="1"/>
          </p:cNvSpPr>
          <p:nvPr/>
        </p:nvSpPr>
        <p:spPr bwMode="auto">
          <a:xfrm rot="10800000">
            <a:off x="4490036" y="4741445"/>
            <a:ext cx="338554" cy="480260"/>
          </a:xfrm>
          <a:prstGeom prst="rect">
            <a:avLst/>
          </a:prstGeom>
          <a:noFill/>
          <a:ln w="12700" algn="ctr">
            <a:noFill/>
            <a:miter lim="800000"/>
            <a:headEnd/>
            <a:tailEnd/>
          </a:ln>
          <a:effectLst/>
        </p:spPr>
        <p:txBody>
          <a:bodyPr vert="eaVert" wrap="none">
            <a:spAutoFit/>
          </a:bodyPr>
          <a:lstStyle/>
          <a:p>
            <a:r>
              <a:rPr lang="en-US">
                <a:effectLst/>
              </a:rPr>
              <a:t>10,000</a:t>
            </a:r>
          </a:p>
        </p:txBody>
      </p:sp>
      <p:sp>
        <p:nvSpPr>
          <p:cNvPr id="313365" name="Text Box 21"/>
          <p:cNvSpPr txBox="1">
            <a:spLocks noChangeArrowheads="1"/>
          </p:cNvSpPr>
          <p:nvPr/>
        </p:nvSpPr>
        <p:spPr bwMode="auto">
          <a:xfrm rot="10800000">
            <a:off x="6183898" y="4734243"/>
            <a:ext cx="338554" cy="656590"/>
          </a:xfrm>
          <a:prstGeom prst="rect">
            <a:avLst/>
          </a:prstGeom>
          <a:noFill/>
          <a:ln w="12700" algn="ctr">
            <a:noFill/>
            <a:miter lim="800000"/>
            <a:headEnd/>
            <a:tailEnd/>
          </a:ln>
          <a:effectLst/>
        </p:spPr>
        <p:txBody>
          <a:bodyPr vert="eaVert" wrap="none">
            <a:spAutoFit/>
          </a:bodyPr>
          <a:lstStyle/>
          <a:p>
            <a:r>
              <a:rPr lang="en-US">
                <a:effectLst/>
              </a:rPr>
              <a:t>1,000,000</a:t>
            </a:r>
          </a:p>
        </p:txBody>
      </p:sp>
      <p:sp>
        <p:nvSpPr>
          <p:cNvPr id="313366" name="Text Box 22"/>
          <p:cNvSpPr txBox="1">
            <a:spLocks noChangeArrowheads="1"/>
          </p:cNvSpPr>
          <p:nvPr/>
        </p:nvSpPr>
        <p:spPr bwMode="auto">
          <a:xfrm rot="10800000">
            <a:off x="7876173" y="4731974"/>
            <a:ext cx="338554" cy="797654"/>
          </a:xfrm>
          <a:prstGeom prst="rect">
            <a:avLst/>
          </a:prstGeom>
          <a:noFill/>
          <a:ln w="12700" algn="ctr">
            <a:noFill/>
            <a:miter lim="800000"/>
            <a:headEnd/>
            <a:tailEnd/>
          </a:ln>
          <a:effectLst/>
        </p:spPr>
        <p:txBody>
          <a:bodyPr vert="eaVert" wrap="none">
            <a:spAutoFit/>
          </a:bodyPr>
          <a:lstStyle/>
          <a:p>
            <a:r>
              <a:rPr lang="en-US">
                <a:effectLst/>
              </a:rPr>
              <a:t>100,000,000</a:t>
            </a:r>
          </a:p>
        </p:txBody>
      </p:sp>
      <p:sp>
        <p:nvSpPr>
          <p:cNvPr id="313367" name="Text Box 23"/>
          <p:cNvSpPr txBox="1">
            <a:spLocks noChangeArrowheads="1"/>
          </p:cNvSpPr>
          <p:nvPr/>
        </p:nvSpPr>
        <p:spPr bwMode="auto">
          <a:xfrm>
            <a:off x="3705225" y="5329238"/>
            <a:ext cx="1922463" cy="244475"/>
          </a:xfrm>
          <a:prstGeom prst="rect">
            <a:avLst/>
          </a:prstGeom>
          <a:noFill/>
          <a:ln w="12700" algn="ctr">
            <a:noFill/>
            <a:miter lim="800000"/>
            <a:headEnd/>
            <a:tailEnd/>
          </a:ln>
          <a:effectLst/>
        </p:spPr>
        <p:txBody>
          <a:bodyPr wrap="none">
            <a:spAutoFit/>
          </a:bodyPr>
          <a:lstStyle/>
          <a:p>
            <a:r>
              <a:rPr lang="en-US">
                <a:effectLst/>
              </a:rPr>
              <a:t>Cumulative Bit Volume (10</a:t>
            </a:r>
            <a:r>
              <a:rPr lang="en-US" baseline="30000">
                <a:effectLst/>
              </a:rPr>
              <a:t>12</a:t>
            </a:r>
            <a:r>
              <a:rPr lang="en-US">
                <a:effectLst/>
              </a:rPr>
              <a:t>)</a:t>
            </a:r>
          </a:p>
        </p:txBody>
      </p:sp>
      <p:sp>
        <p:nvSpPr>
          <p:cNvPr id="313368" name="Rectangle 24"/>
          <p:cNvSpPr>
            <a:spLocks noChangeArrowheads="1"/>
          </p:cNvSpPr>
          <p:nvPr/>
        </p:nvSpPr>
        <p:spPr bwMode="auto">
          <a:xfrm>
            <a:off x="1546225" y="2022475"/>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69" name="Rectangle 25"/>
          <p:cNvSpPr>
            <a:spLocks noChangeArrowheads="1"/>
          </p:cNvSpPr>
          <p:nvPr/>
        </p:nvSpPr>
        <p:spPr bwMode="auto">
          <a:xfrm>
            <a:off x="1843088" y="208756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0" name="Rectangle 26"/>
          <p:cNvSpPr>
            <a:spLocks noChangeArrowheads="1"/>
          </p:cNvSpPr>
          <p:nvPr/>
        </p:nvSpPr>
        <p:spPr bwMode="auto">
          <a:xfrm>
            <a:off x="2058988" y="22590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1" name="Rectangle 27"/>
          <p:cNvSpPr>
            <a:spLocks noChangeArrowheads="1"/>
          </p:cNvSpPr>
          <p:nvPr/>
        </p:nvSpPr>
        <p:spPr bwMode="auto">
          <a:xfrm>
            <a:off x="2328863" y="23479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2" name="Rectangle 28"/>
          <p:cNvSpPr>
            <a:spLocks noChangeArrowheads="1"/>
          </p:cNvSpPr>
          <p:nvPr/>
        </p:nvSpPr>
        <p:spPr bwMode="auto">
          <a:xfrm>
            <a:off x="2620963" y="2419350"/>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3" name="Rectangle 29"/>
          <p:cNvSpPr>
            <a:spLocks noChangeArrowheads="1"/>
          </p:cNvSpPr>
          <p:nvPr/>
        </p:nvSpPr>
        <p:spPr bwMode="auto">
          <a:xfrm>
            <a:off x="2952750" y="2419350"/>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4" name="Rectangle 30"/>
          <p:cNvSpPr>
            <a:spLocks noChangeArrowheads="1"/>
          </p:cNvSpPr>
          <p:nvPr/>
        </p:nvSpPr>
        <p:spPr bwMode="auto">
          <a:xfrm>
            <a:off x="3178175" y="26781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5" name="Rectangle 31"/>
          <p:cNvSpPr>
            <a:spLocks noChangeArrowheads="1"/>
          </p:cNvSpPr>
          <p:nvPr/>
        </p:nvSpPr>
        <p:spPr bwMode="auto">
          <a:xfrm>
            <a:off x="3381375" y="2778125"/>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6" name="Rectangle 32"/>
          <p:cNvSpPr>
            <a:spLocks noChangeArrowheads="1"/>
          </p:cNvSpPr>
          <p:nvPr/>
        </p:nvSpPr>
        <p:spPr bwMode="auto">
          <a:xfrm>
            <a:off x="3579813" y="27289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7" name="Rectangle 33"/>
          <p:cNvSpPr>
            <a:spLocks noChangeArrowheads="1"/>
          </p:cNvSpPr>
          <p:nvPr/>
        </p:nvSpPr>
        <p:spPr bwMode="auto">
          <a:xfrm>
            <a:off x="3767138" y="2668588"/>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8" name="Rectangle 34"/>
          <p:cNvSpPr>
            <a:spLocks noChangeArrowheads="1"/>
          </p:cNvSpPr>
          <p:nvPr/>
        </p:nvSpPr>
        <p:spPr bwMode="auto">
          <a:xfrm>
            <a:off x="3965575" y="27289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79" name="Rectangle 35"/>
          <p:cNvSpPr>
            <a:spLocks noChangeArrowheads="1"/>
          </p:cNvSpPr>
          <p:nvPr/>
        </p:nvSpPr>
        <p:spPr bwMode="auto">
          <a:xfrm>
            <a:off x="4137025" y="2860675"/>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0" name="Rectangle 36"/>
          <p:cNvSpPr>
            <a:spLocks noChangeArrowheads="1"/>
          </p:cNvSpPr>
          <p:nvPr/>
        </p:nvSpPr>
        <p:spPr bwMode="auto">
          <a:xfrm>
            <a:off x="4286250" y="2927350"/>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1" name="Rectangle 37"/>
          <p:cNvSpPr>
            <a:spLocks noChangeArrowheads="1"/>
          </p:cNvSpPr>
          <p:nvPr/>
        </p:nvSpPr>
        <p:spPr bwMode="auto">
          <a:xfrm>
            <a:off x="4468813" y="3005138"/>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2" name="Rectangle 38"/>
          <p:cNvSpPr>
            <a:spLocks noChangeArrowheads="1"/>
          </p:cNvSpPr>
          <p:nvPr/>
        </p:nvSpPr>
        <p:spPr bwMode="auto">
          <a:xfrm>
            <a:off x="4638675" y="2994025"/>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3" name="Rectangle 39"/>
          <p:cNvSpPr>
            <a:spLocks noChangeArrowheads="1"/>
          </p:cNvSpPr>
          <p:nvPr/>
        </p:nvSpPr>
        <p:spPr bwMode="auto">
          <a:xfrm>
            <a:off x="4821238" y="2998788"/>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4" name="Rectangle 40"/>
          <p:cNvSpPr>
            <a:spLocks noChangeArrowheads="1"/>
          </p:cNvSpPr>
          <p:nvPr/>
        </p:nvSpPr>
        <p:spPr bwMode="auto">
          <a:xfrm>
            <a:off x="5008563" y="2998788"/>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5" name="Rectangle 41"/>
          <p:cNvSpPr>
            <a:spLocks noChangeArrowheads="1"/>
          </p:cNvSpPr>
          <p:nvPr/>
        </p:nvSpPr>
        <p:spPr bwMode="auto">
          <a:xfrm>
            <a:off x="5216525" y="3208338"/>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6" name="Rectangle 42"/>
          <p:cNvSpPr>
            <a:spLocks noChangeArrowheads="1"/>
          </p:cNvSpPr>
          <p:nvPr/>
        </p:nvSpPr>
        <p:spPr bwMode="auto">
          <a:xfrm>
            <a:off x="5441950" y="33512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7" name="Rectangle 43"/>
          <p:cNvSpPr>
            <a:spLocks noChangeArrowheads="1"/>
          </p:cNvSpPr>
          <p:nvPr/>
        </p:nvSpPr>
        <p:spPr bwMode="auto">
          <a:xfrm>
            <a:off x="5661025" y="3582988"/>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8" name="Rectangle 44"/>
          <p:cNvSpPr>
            <a:spLocks noChangeArrowheads="1"/>
          </p:cNvSpPr>
          <p:nvPr/>
        </p:nvSpPr>
        <p:spPr bwMode="auto">
          <a:xfrm>
            <a:off x="5810250" y="36052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89" name="Rectangle 45"/>
          <p:cNvSpPr>
            <a:spLocks noChangeArrowheads="1"/>
          </p:cNvSpPr>
          <p:nvPr/>
        </p:nvSpPr>
        <p:spPr bwMode="auto">
          <a:xfrm>
            <a:off x="6080125" y="364966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0" name="Rectangle 46"/>
          <p:cNvSpPr>
            <a:spLocks noChangeArrowheads="1"/>
          </p:cNvSpPr>
          <p:nvPr/>
        </p:nvSpPr>
        <p:spPr bwMode="auto">
          <a:xfrm>
            <a:off x="6294438" y="39354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1" name="Rectangle 47"/>
          <p:cNvSpPr>
            <a:spLocks noChangeArrowheads="1"/>
          </p:cNvSpPr>
          <p:nvPr/>
        </p:nvSpPr>
        <p:spPr bwMode="auto">
          <a:xfrm>
            <a:off x="6477000" y="40116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2" name="Rectangle 48"/>
          <p:cNvSpPr>
            <a:spLocks noChangeArrowheads="1"/>
          </p:cNvSpPr>
          <p:nvPr/>
        </p:nvSpPr>
        <p:spPr bwMode="auto">
          <a:xfrm>
            <a:off x="6630988" y="4006850"/>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3" name="Rectangle 49"/>
          <p:cNvSpPr>
            <a:spLocks noChangeArrowheads="1"/>
          </p:cNvSpPr>
          <p:nvPr/>
        </p:nvSpPr>
        <p:spPr bwMode="auto">
          <a:xfrm>
            <a:off x="6796088" y="39735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4" name="Rectangle 50"/>
          <p:cNvSpPr>
            <a:spLocks noChangeArrowheads="1"/>
          </p:cNvSpPr>
          <p:nvPr/>
        </p:nvSpPr>
        <p:spPr bwMode="auto">
          <a:xfrm>
            <a:off x="6916738" y="4051300"/>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5" name="Rectangle 51"/>
          <p:cNvSpPr>
            <a:spLocks noChangeArrowheads="1"/>
          </p:cNvSpPr>
          <p:nvPr/>
        </p:nvSpPr>
        <p:spPr bwMode="auto">
          <a:xfrm>
            <a:off x="7065963" y="4111625"/>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6" name="Rectangle 52"/>
          <p:cNvSpPr>
            <a:spLocks noChangeArrowheads="1"/>
          </p:cNvSpPr>
          <p:nvPr/>
        </p:nvSpPr>
        <p:spPr bwMode="auto">
          <a:xfrm>
            <a:off x="7219950" y="4138613"/>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7" name="Rectangle 53"/>
          <p:cNvSpPr>
            <a:spLocks noChangeArrowheads="1"/>
          </p:cNvSpPr>
          <p:nvPr/>
        </p:nvSpPr>
        <p:spPr bwMode="auto">
          <a:xfrm>
            <a:off x="7369175" y="4171950"/>
            <a:ext cx="88900" cy="88900"/>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313398" name="Text Box 54"/>
          <p:cNvSpPr txBox="1">
            <a:spLocks noChangeArrowheads="1"/>
          </p:cNvSpPr>
          <p:nvPr/>
        </p:nvSpPr>
        <p:spPr bwMode="auto">
          <a:xfrm>
            <a:off x="1484313" y="1809750"/>
            <a:ext cx="381000" cy="198438"/>
          </a:xfrm>
          <a:prstGeom prst="rect">
            <a:avLst/>
          </a:prstGeom>
          <a:noFill/>
          <a:ln w="12700" algn="ctr">
            <a:noFill/>
            <a:miter lim="800000"/>
            <a:headEnd/>
            <a:tailEnd/>
          </a:ln>
          <a:effectLst/>
        </p:spPr>
        <p:txBody>
          <a:bodyPr wrap="none">
            <a:spAutoFit/>
          </a:bodyPr>
          <a:lstStyle/>
          <a:p>
            <a:r>
              <a:rPr lang="en-US" sz="700" dirty="0">
                <a:effectLst/>
              </a:rPr>
              <a:t>1979</a:t>
            </a:r>
          </a:p>
        </p:txBody>
      </p:sp>
      <p:sp>
        <p:nvSpPr>
          <p:cNvPr id="313399" name="Text Box 55"/>
          <p:cNvSpPr txBox="1">
            <a:spLocks noChangeArrowheads="1"/>
          </p:cNvSpPr>
          <p:nvPr/>
        </p:nvSpPr>
        <p:spPr bwMode="auto">
          <a:xfrm>
            <a:off x="1990725" y="2036763"/>
            <a:ext cx="381000" cy="198437"/>
          </a:xfrm>
          <a:prstGeom prst="rect">
            <a:avLst/>
          </a:prstGeom>
          <a:noFill/>
          <a:ln w="12700" algn="ctr">
            <a:noFill/>
            <a:miter lim="800000"/>
            <a:headEnd/>
            <a:tailEnd/>
          </a:ln>
          <a:effectLst/>
        </p:spPr>
        <p:txBody>
          <a:bodyPr wrap="none">
            <a:spAutoFit/>
          </a:bodyPr>
          <a:lstStyle/>
          <a:p>
            <a:r>
              <a:rPr lang="en-US" sz="700">
                <a:effectLst/>
              </a:rPr>
              <a:t>1980</a:t>
            </a:r>
          </a:p>
        </p:txBody>
      </p:sp>
      <p:sp>
        <p:nvSpPr>
          <p:cNvPr id="313400" name="Text Box 56"/>
          <p:cNvSpPr txBox="1">
            <a:spLocks noChangeArrowheads="1"/>
          </p:cNvSpPr>
          <p:nvPr/>
        </p:nvSpPr>
        <p:spPr bwMode="auto">
          <a:xfrm>
            <a:off x="1695450" y="2297113"/>
            <a:ext cx="381000" cy="198437"/>
          </a:xfrm>
          <a:prstGeom prst="rect">
            <a:avLst/>
          </a:prstGeom>
          <a:noFill/>
          <a:ln w="12700" algn="ctr">
            <a:noFill/>
            <a:miter lim="800000"/>
            <a:headEnd/>
            <a:tailEnd/>
          </a:ln>
          <a:effectLst/>
        </p:spPr>
        <p:txBody>
          <a:bodyPr wrap="none">
            <a:spAutoFit/>
          </a:bodyPr>
          <a:lstStyle/>
          <a:p>
            <a:r>
              <a:rPr lang="en-US" sz="700">
                <a:effectLst/>
              </a:rPr>
              <a:t>1981</a:t>
            </a:r>
          </a:p>
        </p:txBody>
      </p:sp>
      <p:sp>
        <p:nvSpPr>
          <p:cNvPr id="313401" name="Text Box 57"/>
          <p:cNvSpPr txBox="1">
            <a:spLocks noChangeArrowheads="1"/>
          </p:cNvSpPr>
          <p:nvPr/>
        </p:nvSpPr>
        <p:spPr bwMode="auto">
          <a:xfrm>
            <a:off x="1993900" y="2390775"/>
            <a:ext cx="381000" cy="198438"/>
          </a:xfrm>
          <a:prstGeom prst="rect">
            <a:avLst/>
          </a:prstGeom>
          <a:noFill/>
          <a:ln w="12700" algn="ctr">
            <a:noFill/>
            <a:miter lim="800000"/>
            <a:headEnd/>
            <a:tailEnd/>
          </a:ln>
          <a:effectLst/>
        </p:spPr>
        <p:txBody>
          <a:bodyPr wrap="none">
            <a:spAutoFit/>
          </a:bodyPr>
          <a:lstStyle/>
          <a:p>
            <a:r>
              <a:rPr lang="en-US" sz="700">
                <a:effectLst/>
              </a:rPr>
              <a:t>1982</a:t>
            </a:r>
          </a:p>
        </p:txBody>
      </p:sp>
      <p:sp>
        <p:nvSpPr>
          <p:cNvPr id="313402" name="Text Box 58"/>
          <p:cNvSpPr txBox="1">
            <a:spLocks noChangeArrowheads="1"/>
          </p:cNvSpPr>
          <p:nvPr/>
        </p:nvSpPr>
        <p:spPr bwMode="auto">
          <a:xfrm>
            <a:off x="2428875" y="2517775"/>
            <a:ext cx="381000" cy="198438"/>
          </a:xfrm>
          <a:prstGeom prst="rect">
            <a:avLst/>
          </a:prstGeom>
          <a:noFill/>
          <a:ln w="12700" algn="ctr">
            <a:noFill/>
            <a:miter lim="800000"/>
            <a:headEnd/>
            <a:tailEnd/>
          </a:ln>
          <a:effectLst/>
        </p:spPr>
        <p:txBody>
          <a:bodyPr wrap="none">
            <a:spAutoFit/>
          </a:bodyPr>
          <a:lstStyle/>
          <a:p>
            <a:r>
              <a:rPr lang="en-US" sz="700">
                <a:effectLst/>
              </a:rPr>
              <a:t>1983</a:t>
            </a:r>
          </a:p>
        </p:txBody>
      </p:sp>
      <p:sp>
        <p:nvSpPr>
          <p:cNvPr id="313403" name="Text Box 59"/>
          <p:cNvSpPr txBox="1">
            <a:spLocks noChangeArrowheads="1"/>
          </p:cNvSpPr>
          <p:nvPr/>
        </p:nvSpPr>
        <p:spPr bwMode="auto">
          <a:xfrm>
            <a:off x="3055938" y="2298700"/>
            <a:ext cx="381000" cy="198438"/>
          </a:xfrm>
          <a:prstGeom prst="rect">
            <a:avLst/>
          </a:prstGeom>
          <a:noFill/>
          <a:ln w="12700" algn="ctr">
            <a:noFill/>
            <a:miter lim="800000"/>
            <a:headEnd/>
            <a:tailEnd/>
          </a:ln>
          <a:effectLst/>
        </p:spPr>
        <p:txBody>
          <a:bodyPr wrap="none">
            <a:spAutoFit/>
          </a:bodyPr>
          <a:lstStyle/>
          <a:p>
            <a:r>
              <a:rPr lang="en-US" sz="700">
                <a:effectLst/>
              </a:rPr>
              <a:t>1984</a:t>
            </a:r>
          </a:p>
        </p:txBody>
      </p:sp>
      <p:sp>
        <p:nvSpPr>
          <p:cNvPr id="313404" name="Text Box 60"/>
          <p:cNvSpPr txBox="1">
            <a:spLocks noChangeArrowheads="1"/>
          </p:cNvSpPr>
          <p:nvPr/>
        </p:nvSpPr>
        <p:spPr bwMode="auto">
          <a:xfrm>
            <a:off x="2841625" y="2740025"/>
            <a:ext cx="381000" cy="198438"/>
          </a:xfrm>
          <a:prstGeom prst="rect">
            <a:avLst/>
          </a:prstGeom>
          <a:noFill/>
          <a:ln w="12700" algn="ctr">
            <a:noFill/>
            <a:miter lim="800000"/>
            <a:headEnd/>
            <a:tailEnd/>
          </a:ln>
          <a:effectLst/>
        </p:spPr>
        <p:txBody>
          <a:bodyPr wrap="none">
            <a:spAutoFit/>
          </a:bodyPr>
          <a:lstStyle/>
          <a:p>
            <a:r>
              <a:rPr lang="en-US" sz="700">
                <a:effectLst/>
              </a:rPr>
              <a:t>1985</a:t>
            </a:r>
          </a:p>
        </p:txBody>
      </p:sp>
      <p:sp>
        <p:nvSpPr>
          <p:cNvPr id="313405" name="Text Box 61"/>
          <p:cNvSpPr txBox="1">
            <a:spLocks noChangeArrowheads="1"/>
          </p:cNvSpPr>
          <p:nvPr/>
        </p:nvSpPr>
        <p:spPr bwMode="auto">
          <a:xfrm>
            <a:off x="3144838" y="2882900"/>
            <a:ext cx="381000" cy="198438"/>
          </a:xfrm>
          <a:prstGeom prst="rect">
            <a:avLst/>
          </a:prstGeom>
          <a:noFill/>
          <a:ln w="12700" algn="ctr">
            <a:noFill/>
            <a:miter lim="800000"/>
            <a:headEnd/>
            <a:tailEnd/>
          </a:ln>
          <a:effectLst/>
        </p:spPr>
        <p:txBody>
          <a:bodyPr wrap="none">
            <a:spAutoFit/>
          </a:bodyPr>
          <a:lstStyle/>
          <a:p>
            <a:r>
              <a:rPr lang="en-US" sz="700">
                <a:effectLst/>
              </a:rPr>
              <a:t>1986</a:t>
            </a:r>
          </a:p>
        </p:txBody>
      </p:sp>
      <p:sp>
        <p:nvSpPr>
          <p:cNvPr id="313406" name="Text Box 62"/>
          <p:cNvSpPr txBox="1">
            <a:spLocks noChangeArrowheads="1"/>
          </p:cNvSpPr>
          <p:nvPr/>
        </p:nvSpPr>
        <p:spPr bwMode="auto">
          <a:xfrm>
            <a:off x="3519488" y="2811463"/>
            <a:ext cx="381000" cy="198437"/>
          </a:xfrm>
          <a:prstGeom prst="rect">
            <a:avLst/>
          </a:prstGeom>
          <a:noFill/>
          <a:ln w="12700" algn="ctr">
            <a:noFill/>
            <a:miter lim="800000"/>
            <a:headEnd/>
            <a:tailEnd/>
          </a:ln>
          <a:effectLst/>
        </p:spPr>
        <p:txBody>
          <a:bodyPr wrap="none">
            <a:spAutoFit/>
          </a:bodyPr>
          <a:lstStyle/>
          <a:p>
            <a:r>
              <a:rPr lang="en-US" sz="700" dirty="0">
                <a:effectLst/>
              </a:rPr>
              <a:t>1987</a:t>
            </a:r>
          </a:p>
        </p:txBody>
      </p:sp>
      <p:sp>
        <p:nvSpPr>
          <p:cNvPr id="313407" name="Text Box 63"/>
          <p:cNvSpPr txBox="1">
            <a:spLocks noChangeArrowheads="1"/>
          </p:cNvSpPr>
          <p:nvPr/>
        </p:nvSpPr>
        <p:spPr bwMode="auto">
          <a:xfrm>
            <a:off x="3729038" y="2492375"/>
            <a:ext cx="381000" cy="198438"/>
          </a:xfrm>
          <a:prstGeom prst="rect">
            <a:avLst/>
          </a:prstGeom>
          <a:noFill/>
          <a:ln w="12700" algn="ctr">
            <a:noFill/>
            <a:miter lim="800000"/>
            <a:headEnd/>
            <a:tailEnd/>
          </a:ln>
          <a:effectLst/>
        </p:spPr>
        <p:txBody>
          <a:bodyPr wrap="none">
            <a:spAutoFit/>
          </a:bodyPr>
          <a:lstStyle/>
          <a:p>
            <a:r>
              <a:rPr lang="en-US" sz="700">
                <a:effectLst/>
              </a:rPr>
              <a:t>1988</a:t>
            </a:r>
          </a:p>
        </p:txBody>
      </p:sp>
      <p:sp>
        <p:nvSpPr>
          <p:cNvPr id="313408" name="Text Box 64"/>
          <p:cNvSpPr txBox="1">
            <a:spLocks noChangeArrowheads="1"/>
          </p:cNvSpPr>
          <p:nvPr/>
        </p:nvSpPr>
        <p:spPr bwMode="auto">
          <a:xfrm>
            <a:off x="4016375" y="2652713"/>
            <a:ext cx="381000" cy="198437"/>
          </a:xfrm>
          <a:prstGeom prst="rect">
            <a:avLst/>
          </a:prstGeom>
          <a:noFill/>
          <a:ln w="12700" algn="ctr">
            <a:noFill/>
            <a:miter lim="800000"/>
            <a:headEnd/>
            <a:tailEnd/>
          </a:ln>
          <a:effectLst/>
        </p:spPr>
        <p:txBody>
          <a:bodyPr wrap="none">
            <a:spAutoFit/>
          </a:bodyPr>
          <a:lstStyle/>
          <a:p>
            <a:r>
              <a:rPr lang="en-US" sz="700">
                <a:effectLst/>
              </a:rPr>
              <a:t>1989</a:t>
            </a:r>
          </a:p>
        </p:txBody>
      </p:sp>
      <p:sp>
        <p:nvSpPr>
          <p:cNvPr id="313409" name="Text Box 65"/>
          <p:cNvSpPr txBox="1">
            <a:spLocks noChangeArrowheads="1"/>
          </p:cNvSpPr>
          <p:nvPr/>
        </p:nvSpPr>
        <p:spPr bwMode="auto">
          <a:xfrm>
            <a:off x="4210050" y="2795588"/>
            <a:ext cx="381000" cy="198437"/>
          </a:xfrm>
          <a:prstGeom prst="rect">
            <a:avLst/>
          </a:prstGeom>
          <a:noFill/>
          <a:ln w="12700" algn="ctr">
            <a:noFill/>
            <a:miter lim="800000"/>
            <a:headEnd/>
            <a:tailEnd/>
          </a:ln>
          <a:effectLst/>
        </p:spPr>
        <p:txBody>
          <a:bodyPr wrap="none">
            <a:spAutoFit/>
          </a:bodyPr>
          <a:lstStyle/>
          <a:p>
            <a:r>
              <a:rPr lang="en-US" sz="700">
                <a:effectLst/>
              </a:rPr>
              <a:t>1990</a:t>
            </a:r>
          </a:p>
        </p:txBody>
      </p:sp>
      <p:sp>
        <p:nvSpPr>
          <p:cNvPr id="313410" name="Text Box 66"/>
          <p:cNvSpPr txBox="1">
            <a:spLocks noChangeArrowheads="1"/>
          </p:cNvSpPr>
          <p:nvPr/>
        </p:nvSpPr>
        <p:spPr bwMode="auto">
          <a:xfrm>
            <a:off x="4056063" y="3043238"/>
            <a:ext cx="381000" cy="198437"/>
          </a:xfrm>
          <a:prstGeom prst="rect">
            <a:avLst/>
          </a:prstGeom>
          <a:noFill/>
          <a:ln w="12700" algn="ctr">
            <a:noFill/>
            <a:miter lim="800000"/>
            <a:headEnd/>
            <a:tailEnd/>
          </a:ln>
          <a:effectLst/>
        </p:spPr>
        <p:txBody>
          <a:bodyPr wrap="none">
            <a:spAutoFit/>
          </a:bodyPr>
          <a:lstStyle/>
          <a:p>
            <a:r>
              <a:rPr lang="en-US" sz="700">
                <a:effectLst/>
              </a:rPr>
              <a:t>1991</a:t>
            </a:r>
          </a:p>
        </p:txBody>
      </p:sp>
      <p:sp>
        <p:nvSpPr>
          <p:cNvPr id="313411" name="Text Box 67"/>
          <p:cNvSpPr txBox="1">
            <a:spLocks noChangeArrowheads="1"/>
          </p:cNvSpPr>
          <p:nvPr/>
        </p:nvSpPr>
        <p:spPr bwMode="auto">
          <a:xfrm>
            <a:off x="4337050" y="3114675"/>
            <a:ext cx="381000" cy="198438"/>
          </a:xfrm>
          <a:prstGeom prst="rect">
            <a:avLst/>
          </a:prstGeom>
          <a:noFill/>
          <a:ln w="12700" algn="ctr">
            <a:noFill/>
            <a:miter lim="800000"/>
            <a:headEnd/>
            <a:tailEnd/>
          </a:ln>
          <a:effectLst/>
        </p:spPr>
        <p:txBody>
          <a:bodyPr wrap="none">
            <a:spAutoFit/>
          </a:bodyPr>
          <a:lstStyle/>
          <a:p>
            <a:r>
              <a:rPr lang="en-US" sz="700">
                <a:effectLst/>
              </a:rPr>
              <a:t>1992</a:t>
            </a:r>
          </a:p>
        </p:txBody>
      </p:sp>
      <p:sp>
        <p:nvSpPr>
          <p:cNvPr id="313412" name="Text Box 68"/>
          <p:cNvSpPr txBox="1">
            <a:spLocks noChangeArrowheads="1"/>
          </p:cNvSpPr>
          <p:nvPr/>
        </p:nvSpPr>
        <p:spPr bwMode="auto">
          <a:xfrm>
            <a:off x="4540250" y="2840038"/>
            <a:ext cx="381000" cy="198437"/>
          </a:xfrm>
          <a:prstGeom prst="rect">
            <a:avLst/>
          </a:prstGeom>
          <a:noFill/>
          <a:ln w="12700" algn="ctr">
            <a:noFill/>
            <a:miter lim="800000"/>
            <a:headEnd/>
            <a:tailEnd/>
          </a:ln>
          <a:effectLst/>
        </p:spPr>
        <p:txBody>
          <a:bodyPr wrap="none">
            <a:spAutoFit/>
          </a:bodyPr>
          <a:lstStyle/>
          <a:p>
            <a:r>
              <a:rPr lang="en-US" sz="700" dirty="0">
                <a:effectLst/>
              </a:rPr>
              <a:t>1993</a:t>
            </a:r>
          </a:p>
        </p:txBody>
      </p:sp>
      <p:sp>
        <p:nvSpPr>
          <p:cNvPr id="313413" name="Text Box 69"/>
          <p:cNvSpPr txBox="1">
            <a:spLocks noChangeArrowheads="1"/>
          </p:cNvSpPr>
          <p:nvPr/>
        </p:nvSpPr>
        <p:spPr bwMode="auto">
          <a:xfrm>
            <a:off x="4705350" y="3098800"/>
            <a:ext cx="381000" cy="198438"/>
          </a:xfrm>
          <a:prstGeom prst="rect">
            <a:avLst/>
          </a:prstGeom>
          <a:noFill/>
          <a:ln w="12700" algn="ctr">
            <a:noFill/>
            <a:miter lim="800000"/>
            <a:headEnd/>
            <a:tailEnd/>
          </a:ln>
          <a:effectLst/>
        </p:spPr>
        <p:txBody>
          <a:bodyPr wrap="none">
            <a:spAutoFit/>
          </a:bodyPr>
          <a:lstStyle/>
          <a:p>
            <a:r>
              <a:rPr lang="en-US" sz="700">
                <a:effectLst/>
              </a:rPr>
              <a:t>1994</a:t>
            </a:r>
          </a:p>
        </p:txBody>
      </p:sp>
      <p:sp>
        <p:nvSpPr>
          <p:cNvPr id="313414" name="Text Box 70"/>
          <p:cNvSpPr txBox="1">
            <a:spLocks noChangeArrowheads="1"/>
          </p:cNvSpPr>
          <p:nvPr/>
        </p:nvSpPr>
        <p:spPr bwMode="auto">
          <a:xfrm>
            <a:off x="5051425" y="2906713"/>
            <a:ext cx="381000" cy="198437"/>
          </a:xfrm>
          <a:prstGeom prst="rect">
            <a:avLst/>
          </a:prstGeom>
          <a:noFill/>
          <a:ln w="12700" algn="ctr">
            <a:noFill/>
            <a:miter lim="800000"/>
            <a:headEnd/>
            <a:tailEnd/>
          </a:ln>
          <a:effectLst/>
        </p:spPr>
        <p:txBody>
          <a:bodyPr wrap="none">
            <a:spAutoFit/>
          </a:bodyPr>
          <a:lstStyle/>
          <a:p>
            <a:r>
              <a:rPr lang="en-US" sz="700">
                <a:effectLst/>
              </a:rPr>
              <a:t>1995</a:t>
            </a:r>
          </a:p>
        </p:txBody>
      </p:sp>
      <p:sp>
        <p:nvSpPr>
          <p:cNvPr id="313415" name="Text Box 71"/>
          <p:cNvSpPr txBox="1">
            <a:spLocks noChangeArrowheads="1"/>
          </p:cNvSpPr>
          <p:nvPr/>
        </p:nvSpPr>
        <p:spPr bwMode="auto">
          <a:xfrm>
            <a:off x="5294313" y="3121025"/>
            <a:ext cx="381000" cy="198438"/>
          </a:xfrm>
          <a:prstGeom prst="rect">
            <a:avLst/>
          </a:prstGeom>
          <a:noFill/>
          <a:ln w="12700" algn="ctr">
            <a:noFill/>
            <a:miter lim="800000"/>
            <a:headEnd/>
            <a:tailEnd/>
          </a:ln>
          <a:effectLst/>
        </p:spPr>
        <p:txBody>
          <a:bodyPr wrap="none">
            <a:spAutoFit/>
          </a:bodyPr>
          <a:lstStyle/>
          <a:p>
            <a:r>
              <a:rPr lang="en-US" sz="700">
                <a:effectLst/>
              </a:rPr>
              <a:t>1996</a:t>
            </a:r>
          </a:p>
        </p:txBody>
      </p:sp>
      <p:sp>
        <p:nvSpPr>
          <p:cNvPr id="313416" name="Text Box 72"/>
          <p:cNvSpPr txBox="1">
            <a:spLocks noChangeArrowheads="1"/>
          </p:cNvSpPr>
          <p:nvPr/>
        </p:nvSpPr>
        <p:spPr bwMode="auto">
          <a:xfrm>
            <a:off x="5497513" y="3297238"/>
            <a:ext cx="381000" cy="198437"/>
          </a:xfrm>
          <a:prstGeom prst="rect">
            <a:avLst/>
          </a:prstGeom>
          <a:noFill/>
          <a:ln w="12700" algn="ctr">
            <a:noFill/>
            <a:miter lim="800000"/>
            <a:headEnd/>
            <a:tailEnd/>
          </a:ln>
          <a:effectLst/>
        </p:spPr>
        <p:txBody>
          <a:bodyPr wrap="none">
            <a:spAutoFit/>
          </a:bodyPr>
          <a:lstStyle/>
          <a:p>
            <a:r>
              <a:rPr lang="en-US" sz="700">
                <a:effectLst/>
              </a:rPr>
              <a:t>1997</a:t>
            </a:r>
          </a:p>
        </p:txBody>
      </p:sp>
      <p:sp>
        <p:nvSpPr>
          <p:cNvPr id="313417" name="Text Box 73"/>
          <p:cNvSpPr txBox="1">
            <a:spLocks noChangeArrowheads="1"/>
          </p:cNvSpPr>
          <p:nvPr/>
        </p:nvSpPr>
        <p:spPr bwMode="auto">
          <a:xfrm>
            <a:off x="5243513" y="3609975"/>
            <a:ext cx="381000" cy="198438"/>
          </a:xfrm>
          <a:prstGeom prst="rect">
            <a:avLst/>
          </a:prstGeom>
          <a:noFill/>
          <a:ln w="12700" algn="ctr">
            <a:noFill/>
            <a:miter lim="800000"/>
            <a:headEnd/>
            <a:tailEnd/>
          </a:ln>
          <a:effectLst/>
        </p:spPr>
        <p:txBody>
          <a:bodyPr wrap="none">
            <a:spAutoFit/>
          </a:bodyPr>
          <a:lstStyle/>
          <a:p>
            <a:r>
              <a:rPr lang="en-US" sz="700">
                <a:effectLst/>
              </a:rPr>
              <a:t>1998</a:t>
            </a:r>
          </a:p>
        </p:txBody>
      </p:sp>
      <p:sp>
        <p:nvSpPr>
          <p:cNvPr id="313418" name="Text Box 74"/>
          <p:cNvSpPr txBox="1">
            <a:spLocks noChangeArrowheads="1"/>
          </p:cNvSpPr>
          <p:nvPr/>
        </p:nvSpPr>
        <p:spPr bwMode="auto">
          <a:xfrm>
            <a:off x="5535613" y="3719513"/>
            <a:ext cx="381000" cy="198437"/>
          </a:xfrm>
          <a:prstGeom prst="rect">
            <a:avLst/>
          </a:prstGeom>
          <a:noFill/>
          <a:ln w="12700" algn="ctr">
            <a:noFill/>
            <a:miter lim="800000"/>
            <a:headEnd/>
            <a:tailEnd/>
          </a:ln>
          <a:effectLst/>
        </p:spPr>
        <p:txBody>
          <a:bodyPr wrap="none">
            <a:spAutoFit/>
          </a:bodyPr>
          <a:lstStyle/>
          <a:p>
            <a:r>
              <a:rPr lang="en-US" sz="700">
                <a:effectLst/>
              </a:rPr>
              <a:t>1999</a:t>
            </a:r>
          </a:p>
        </p:txBody>
      </p:sp>
      <p:sp>
        <p:nvSpPr>
          <p:cNvPr id="313419" name="Text Box 75"/>
          <p:cNvSpPr txBox="1">
            <a:spLocks noChangeArrowheads="1"/>
          </p:cNvSpPr>
          <p:nvPr/>
        </p:nvSpPr>
        <p:spPr bwMode="auto">
          <a:xfrm>
            <a:off x="6172200" y="3478213"/>
            <a:ext cx="381000" cy="198437"/>
          </a:xfrm>
          <a:prstGeom prst="rect">
            <a:avLst/>
          </a:prstGeom>
          <a:noFill/>
          <a:ln w="12700" algn="ctr">
            <a:noFill/>
            <a:miter lim="800000"/>
            <a:headEnd/>
            <a:tailEnd/>
          </a:ln>
          <a:effectLst/>
        </p:spPr>
        <p:txBody>
          <a:bodyPr wrap="none">
            <a:spAutoFit/>
          </a:bodyPr>
          <a:lstStyle/>
          <a:p>
            <a:r>
              <a:rPr lang="en-US" sz="700">
                <a:effectLst/>
              </a:rPr>
              <a:t>2000</a:t>
            </a:r>
          </a:p>
        </p:txBody>
      </p:sp>
      <p:sp>
        <p:nvSpPr>
          <p:cNvPr id="313420" name="Text Box 76"/>
          <p:cNvSpPr txBox="1">
            <a:spLocks noChangeArrowheads="1"/>
          </p:cNvSpPr>
          <p:nvPr/>
        </p:nvSpPr>
        <p:spPr bwMode="auto">
          <a:xfrm>
            <a:off x="5851525" y="3897313"/>
            <a:ext cx="381000" cy="198437"/>
          </a:xfrm>
          <a:prstGeom prst="rect">
            <a:avLst/>
          </a:prstGeom>
          <a:noFill/>
          <a:ln w="12700" algn="ctr">
            <a:noFill/>
            <a:miter lim="800000"/>
            <a:headEnd/>
            <a:tailEnd/>
          </a:ln>
          <a:effectLst/>
        </p:spPr>
        <p:txBody>
          <a:bodyPr wrap="none">
            <a:spAutoFit/>
          </a:bodyPr>
          <a:lstStyle/>
          <a:p>
            <a:r>
              <a:rPr lang="en-US" sz="700">
                <a:effectLst/>
              </a:rPr>
              <a:t>2001</a:t>
            </a:r>
          </a:p>
        </p:txBody>
      </p:sp>
      <p:sp>
        <p:nvSpPr>
          <p:cNvPr id="313421" name="Text Box 77"/>
          <p:cNvSpPr txBox="1">
            <a:spLocks noChangeArrowheads="1"/>
          </p:cNvSpPr>
          <p:nvPr/>
        </p:nvSpPr>
        <p:spPr bwMode="auto">
          <a:xfrm>
            <a:off x="6110288" y="4051300"/>
            <a:ext cx="381000" cy="198438"/>
          </a:xfrm>
          <a:prstGeom prst="rect">
            <a:avLst/>
          </a:prstGeom>
          <a:noFill/>
          <a:ln w="12700" algn="ctr">
            <a:noFill/>
            <a:miter lim="800000"/>
            <a:headEnd/>
            <a:tailEnd/>
          </a:ln>
          <a:effectLst/>
        </p:spPr>
        <p:txBody>
          <a:bodyPr wrap="none">
            <a:spAutoFit/>
          </a:bodyPr>
          <a:lstStyle/>
          <a:p>
            <a:r>
              <a:rPr lang="en-US" sz="700" dirty="0">
                <a:effectLst/>
              </a:rPr>
              <a:t>2002</a:t>
            </a:r>
          </a:p>
        </p:txBody>
      </p:sp>
      <p:sp>
        <p:nvSpPr>
          <p:cNvPr id="313422" name="Text Box 78"/>
          <p:cNvSpPr txBox="1">
            <a:spLocks noChangeArrowheads="1"/>
          </p:cNvSpPr>
          <p:nvPr/>
        </p:nvSpPr>
        <p:spPr bwMode="auto">
          <a:xfrm>
            <a:off x="6534150" y="3759200"/>
            <a:ext cx="381000" cy="198438"/>
          </a:xfrm>
          <a:prstGeom prst="rect">
            <a:avLst/>
          </a:prstGeom>
          <a:noFill/>
          <a:ln w="12700" algn="ctr">
            <a:noFill/>
            <a:miter lim="800000"/>
            <a:headEnd/>
            <a:tailEnd/>
          </a:ln>
          <a:effectLst/>
        </p:spPr>
        <p:txBody>
          <a:bodyPr wrap="none">
            <a:spAutoFit/>
          </a:bodyPr>
          <a:lstStyle/>
          <a:p>
            <a:r>
              <a:rPr lang="en-US" sz="700">
                <a:effectLst/>
              </a:rPr>
              <a:t>2003</a:t>
            </a:r>
          </a:p>
        </p:txBody>
      </p:sp>
      <p:sp>
        <p:nvSpPr>
          <p:cNvPr id="313423" name="Text Box 79"/>
          <p:cNvSpPr txBox="1">
            <a:spLocks noChangeArrowheads="1"/>
          </p:cNvSpPr>
          <p:nvPr/>
        </p:nvSpPr>
        <p:spPr bwMode="auto">
          <a:xfrm>
            <a:off x="6804025" y="3859213"/>
            <a:ext cx="434975" cy="198437"/>
          </a:xfrm>
          <a:prstGeom prst="rect">
            <a:avLst/>
          </a:prstGeom>
          <a:noFill/>
          <a:ln w="12700" algn="ctr">
            <a:noFill/>
            <a:miter lim="800000"/>
            <a:headEnd/>
            <a:tailEnd/>
          </a:ln>
          <a:effectLst/>
        </p:spPr>
        <p:txBody>
          <a:bodyPr wrap="none">
            <a:spAutoFit/>
          </a:bodyPr>
          <a:lstStyle/>
          <a:p>
            <a:r>
              <a:rPr lang="en-US" sz="700">
                <a:effectLst/>
              </a:rPr>
              <a:t>2004F</a:t>
            </a:r>
          </a:p>
        </p:txBody>
      </p:sp>
      <p:sp>
        <p:nvSpPr>
          <p:cNvPr id="313424" name="Text Box 80"/>
          <p:cNvSpPr txBox="1">
            <a:spLocks noChangeArrowheads="1"/>
          </p:cNvSpPr>
          <p:nvPr/>
        </p:nvSpPr>
        <p:spPr bwMode="auto">
          <a:xfrm>
            <a:off x="6610350" y="4113213"/>
            <a:ext cx="434975" cy="198437"/>
          </a:xfrm>
          <a:prstGeom prst="rect">
            <a:avLst/>
          </a:prstGeom>
          <a:noFill/>
          <a:ln w="12700" algn="ctr">
            <a:noFill/>
            <a:miter lim="800000"/>
            <a:headEnd/>
            <a:tailEnd/>
          </a:ln>
          <a:effectLst/>
        </p:spPr>
        <p:txBody>
          <a:bodyPr wrap="none">
            <a:spAutoFit/>
          </a:bodyPr>
          <a:lstStyle/>
          <a:p>
            <a:r>
              <a:rPr lang="en-US" sz="700">
                <a:effectLst/>
              </a:rPr>
              <a:t>2005F</a:t>
            </a:r>
          </a:p>
        </p:txBody>
      </p:sp>
      <p:sp>
        <p:nvSpPr>
          <p:cNvPr id="313425" name="Text Box 81"/>
          <p:cNvSpPr txBox="1">
            <a:spLocks noChangeArrowheads="1"/>
          </p:cNvSpPr>
          <p:nvPr/>
        </p:nvSpPr>
        <p:spPr bwMode="auto">
          <a:xfrm>
            <a:off x="7124700" y="3937000"/>
            <a:ext cx="434975" cy="198438"/>
          </a:xfrm>
          <a:prstGeom prst="rect">
            <a:avLst/>
          </a:prstGeom>
          <a:noFill/>
          <a:ln w="12700" algn="ctr">
            <a:noFill/>
            <a:miter lim="800000"/>
            <a:headEnd/>
            <a:tailEnd/>
          </a:ln>
          <a:effectLst/>
        </p:spPr>
        <p:txBody>
          <a:bodyPr wrap="none">
            <a:spAutoFit/>
          </a:bodyPr>
          <a:lstStyle/>
          <a:p>
            <a:r>
              <a:rPr lang="en-US" sz="700">
                <a:effectLst/>
              </a:rPr>
              <a:t>2006F</a:t>
            </a:r>
          </a:p>
        </p:txBody>
      </p:sp>
      <p:sp>
        <p:nvSpPr>
          <p:cNvPr id="313426" name="Text Box 82"/>
          <p:cNvSpPr txBox="1">
            <a:spLocks noChangeArrowheads="1"/>
          </p:cNvSpPr>
          <p:nvPr/>
        </p:nvSpPr>
        <p:spPr bwMode="auto">
          <a:xfrm>
            <a:off x="7015163" y="4265613"/>
            <a:ext cx="434975" cy="198437"/>
          </a:xfrm>
          <a:prstGeom prst="rect">
            <a:avLst/>
          </a:prstGeom>
          <a:noFill/>
          <a:ln w="12700" algn="ctr">
            <a:noFill/>
            <a:miter lim="800000"/>
            <a:headEnd/>
            <a:tailEnd/>
          </a:ln>
          <a:effectLst/>
        </p:spPr>
        <p:txBody>
          <a:bodyPr wrap="none">
            <a:spAutoFit/>
          </a:bodyPr>
          <a:lstStyle/>
          <a:p>
            <a:r>
              <a:rPr lang="en-US" sz="700">
                <a:effectLst/>
              </a:rPr>
              <a:t>2007F</a:t>
            </a:r>
          </a:p>
        </p:txBody>
      </p:sp>
      <p:sp>
        <p:nvSpPr>
          <p:cNvPr id="313427" name="Text Box 83"/>
          <p:cNvSpPr txBox="1">
            <a:spLocks noChangeArrowheads="1"/>
          </p:cNvSpPr>
          <p:nvPr/>
        </p:nvSpPr>
        <p:spPr bwMode="auto">
          <a:xfrm>
            <a:off x="7427913" y="4183063"/>
            <a:ext cx="434975" cy="198437"/>
          </a:xfrm>
          <a:prstGeom prst="rect">
            <a:avLst/>
          </a:prstGeom>
          <a:noFill/>
          <a:ln w="12700" algn="ctr">
            <a:noFill/>
            <a:miter lim="800000"/>
            <a:headEnd/>
            <a:tailEnd/>
          </a:ln>
          <a:effectLst/>
        </p:spPr>
        <p:txBody>
          <a:bodyPr wrap="none">
            <a:spAutoFit/>
          </a:bodyPr>
          <a:lstStyle/>
          <a:p>
            <a:r>
              <a:rPr lang="en-US" sz="700">
                <a:effectLst/>
              </a:rPr>
              <a:t>2008F</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t>Physics Drives Memory</a:t>
            </a:r>
          </a:p>
        </p:txBody>
      </p:sp>
      <p:pic>
        <p:nvPicPr>
          <p:cNvPr id="339976" name="dram array.wmv">
            <a:hlinkClick r:id="" action="ppaction://media"/>
          </p:cNvPr>
          <p:cNvPicPr>
            <a:picLocks noGrp="1" noRot="1" noChangeAspect="1" noChangeArrowheads="1"/>
          </p:cNvPicPr>
          <p:nvPr>
            <p:ph idx="1"/>
            <a:videoFile r:link="rId2"/>
          </p:nvPr>
        </p:nvPicPr>
        <p:blipFill>
          <a:blip r:embed="rId5"/>
          <a:srcRect/>
          <a:stretch>
            <a:fillRect/>
          </a:stretch>
        </p:blipFill>
        <p:spPr>
          <a:xfrm>
            <a:off x="1444625" y="1228725"/>
            <a:ext cx="6024563" cy="4518025"/>
          </a:xfrm>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33997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39976"/>
                </p:tgtEl>
              </p:cMediaNode>
            </p:video>
            <p:seq concurrent="1" nextAc="seek">
              <p:cTn id="8" restart="whenNotActive" fill="hold" evtFilter="cancelBubble" nodeType="interactiveSeq">
                <p:stCondLst>
                  <p:cond evt="onClick" delay="0">
                    <p:tgtEl>
                      <p:spTgt spid="33997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39976"/>
                                        </p:tgtEl>
                                      </p:cBhvr>
                                    </p:cmd>
                                  </p:childTnLst>
                                </p:cTn>
                              </p:par>
                            </p:childTnLst>
                          </p:cTn>
                        </p:par>
                      </p:childTnLst>
                    </p:cTn>
                  </p:par>
                </p:childTnLst>
              </p:cTn>
              <p:nextCondLst>
                <p:cond evt="onClick" delay="0">
                  <p:tgtEl>
                    <p:spTgt spid="33997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ChangeArrowheads="1"/>
          </p:cNvSpPr>
          <p:nvPr/>
        </p:nvSpPr>
        <p:spPr bwMode="grayWhite">
          <a:xfrm>
            <a:off x="1719497" y="1901825"/>
            <a:ext cx="5813425" cy="35956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1600">
              <a:solidFill>
                <a:srgbClr val="000000"/>
              </a:solidFill>
              <a:effectLst/>
            </a:endParaRPr>
          </a:p>
        </p:txBody>
      </p:sp>
      <p:sp>
        <p:nvSpPr>
          <p:cNvPr id="256002" name="Rectangle 2"/>
          <p:cNvSpPr>
            <a:spLocks noGrp="1" noChangeArrowheads="1"/>
          </p:cNvSpPr>
          <p:nvPr>
            <p:ph type="title"/>
          </p:nvPr>
        </p:nvSpPr>
        <p:spPr/>
        <p:txBody>
          <a:bodyPr/>
          <a:lstStyle/>
          <a:p>
            <a:r>
              <a:rPr lang="en-US" dirty="0"/>
              <a:t>DRAM Cell Layout</a:t>
            </a:r>
            <a:r>
              <a:rPr lang="en-US" dirty="0" smtClean="0"/>
              <a:t>:  </a:t>
            </a:r>
            <a:r>
              <a:rPr lang="en-US" dirty="0"/>
              <a:t>8F</a:t>
            </a:r>
            <a:r>
              <a:rPr lang="en-US" baseline="30000" dirty="0"/>
              <a:t>2</a:t>
            </a:r>
          </a:p>
        </p:txBody>
      </p:sp>
      <p:grpSp>
        <p:nvGrpSpPr>
          <p:cNvPr id="256071" name="Group 71"/>
          <p:cNvGrpSpPr>
            <a:grpSpLocks/>
          </p:cNvGrpSpPr>
          <p:nvPr/>
        </p:nvGrpSpPr>
        <p:grpSpPr bwMode="auto">
          <a:xfrm>
            <a:off x="2207671" y="2276475"/>
            <a:ext cx="4451350" cy="2714625"/>
            <a:chOff x="1279" y="1250"/>
            <a:chExt cx="2804" cy="1710"/>
          </a:xfrm>
        </p:grpSpPr>
        <p:sp>
          <p:nvSpPr>
            <p:cNvPr id="256061" name="Rectangle 61"/>
            <p:cNvSpPr>
              <a:spLocks noChangeArrowheads="1"/>
            </p:cNvSpPr>
            <p:nvPr/>
          </p:nvSpPr>
          <p:spPr bwMode="auto">
            <a:xfrm>
              <a:off x="1527" y="1406"/>
              <a:ext cx="1932" cy="1200"/>
            </a:xfrm>
            <a:prstGeom prst="rect">
              <a:avLst/>
            </a:prstGeom>
            <a:solidFill>
              <a:schemeClr val="bg2"/>
            </a:solidFill>
            <a:ln w="12700" algn="ctr">
              <a:solidFill>
                <a:schemeClr val="bg2"/>
              </a:solidFill>
              <a:prstDash val="dash"/>
              <a:miter lim="800000"/>
              <a:headEnd/>
              <a:tailEnd/>
            </a:ln>
            <a:effectLst/>
          </p:spPr>
          <p:txBody>
            <a:bodyPr anchor="ctr">
              <a:spAutoFit/>
            </a:bodyPr>
            <a:lstStyle/>
            <a:p>
              <a:endParaRPr lang="en-US"/>
            </a:p>
          </p:txBody>
        </p:sp>
        <p:sp>
          <p:nvSpPr>
            <p:cNvPr id="256013" name="Freeform 13"/>
            <p:cNvSpPr>
              <a:spLocks/>
            </p:cNvSpPr>
            <p:nvPr/>
          </p:nvSpPr>
          <p:spPr bwMode="auto">
            <a:xfrm>
              <a:off x="1279" y="1643"/>
              <a:ext cx="2804" cy="705"/>
            </a:xfrm>
            <a:custGeom>
              <a:avLst/>
              <a:gdLst/>
              <a:ahLst/>
              <a:cxnLst>
                <a:cxn ang="0">
                  <a:pos x="3620" y="0"/>
                </a:cxn>
                <a:cxn ang="0">
                  <a:pos x="3621" y="330"/>
                </a:cxn>
                <a:cxn ang="0">
                  <a:pos x="3620" y="701"/>
                </a:cxn>
                <a:cxn ang="0">
                  <a:pos x="113" y="701"/>
                </a:cxn>
                <a:cxn ang="0">
                  <a:pos x="108" y="339"/>
                </a:cxn>
                <a:cxn ang="0">
                  <a:pos x="113" y="0"/>
                </a:cxn>
                <a:cxn ang="0">
                  <a:pos x="3620" y="0"/>
                </a:cxn>
              </a:cxnLst>
              <a:rect l="0" t="0" r="r" b="b"/>
              <a:pathLst>
                <a:path w="3732" h="705">
                  <a:moveTo>
                    <a:pt x="3620" y="0"/>
                  </a:moveTo>
                  <a:cubicBezTo>
                    <a:pt x="3627" y="3"/>
                    <a:pt x="3732" y="378"/>
                    <a:pt x="3621" y="330"/>
                  </a:cubicBezTo>
                  <a:cubicBezTo>
                    <a:pt x="3510" y="282"/>
                    <a:pt x="3624" y="702"/>
                    <a:pt x="3620" y="701"/>
                  </a:cubicBezTo>
                  <a:lnTo>
                    <a:pt x="113" y="701"/>
                  </a:lnTo>
                  <a:cubicBezTo>
                    <a:pt x="117" y="705"/>
                    <a:pt x="216" y="252"/>
                    <a:pt x="108" y="339"/>
                  </a:cubicBezTo>
                  <a:cubicBezTo>
                    <a:pt x="0" y="426"/>
                    <a:pt x="111" y="0"/>
                    <a:pt x="113" y="0"/>
                  </a:cubicBezTo>
                  <a:lnTo>
                    <a:pt x="3620" y="0"/>
                  </a:lnTo>
                  <a:close/>
                </a:path>
              </a:pathLst>
            </a:custGeom>
            <a:gradFill rotWithShape="0">
              <a:gsLst>
                <a:gs pos="0">
                  <a:srgbClr val="808080">
                    <a:gamma/>
                    <a:shade val="56078"/>
                    <a:invGamma/>
                  </a:srgbClr>
                </a:gs>
                <a:gs pos="50000">
                  <a:srgbClr val="808080"/>
                </a:gs>
                <a:gs pos="100000">
                  <a:srgbClr val="808080">
                    <a:gamma/>
                    <a:shade val="56078"/>
                    <a:invGamma/>
                  </a:srgbClr>
                </a:gs>
              </a:gsLst>
              <a:lin ang="2700000" scaled="1"/>
            </a:gradFill>
            <a:ln w="12700" cap="flat" cmpd="sng">
              <a:solidFill>
                <a:schemeClr val="bg2"/>
              </a:solidFill>
              <a:prstDash val="solid"/>
              <a:round/>
              <a:headEnd/>
              <a:tailEnd/>
            </a:ln>
            <a:effectLst/>
          </p:spPr>
          <p:txBody>
            <a:bodyPr wrap="none" anchor="ctr"/>
            <a:lstStyle/>
            <a:p>
              <a:endParaRPr lang="en-US"/>
            </a:p>
          </p:txBody>
        </p:sp>
        <p:sp>
          <p:nvSpPr>
            <p:cNvPr id="256006" name="Freeform 6"/>
            <p:cNvSpPr>
              <a:spLocks/>
            </p:cNvSpPr>
            <p:nvPr/>
          </p:nvSpPr>
          <p:spPr bwMode="auto">
            <a:xfrm flipH="1">
              <a:off x="1938" y="1255"/>
              <a:ext cx="696" cy="1705"/>
            </a:xfrm>
            <a:custGeom>
              <a:avLst/>
              <a:gdLst/>
              <a:ahLst/>
              <a:cxnLst>
                <a:cxn ang="0">
                  <a:pos x="168" y="13"/>
                </a:cxn>
                <a:cxn ang="0">
                  <a:pos x="0" y="169"/>
                </a:cxn>
                <a:cxn ang="0">
                  <a:pos x="7" y="855"/>
                </a:cxn>
                <a:cxn ang="0">
                  <a:pos x="163" y="1011"/>
                </a:cxn>
                <a:cxn ang="0">
                  <a:pos x="163" y="1157"/>
                </a:cxn>
                <a:cxn ang="0">
                  <a:pos x="258" y="1153"/>
                </a:cxn>
                <a:cxn ang="0">
                  <a:pos x="417" y="1157"/>
                </a:cxn>
                <a:cxn ang="0">
                  <a:pos x="417" y="956"/>
                </a:cxn>
                <a:cxn ang="0">
                  <a:pos x="237" y="776"/>
                </a:cxn>
                <a:cxn ang="0">
                  <a:pos x="231" y="271"/>
                </a:cxn>
                <a:cxn ang="0">
                  <a:pos x="417" y="103"/>
                </a:cxn>
                <a:cxn ang="0">
                  <a:pos x="420" y="19"/>
                </a:cxn>
                <a:cxn ang="0">
                  <a:pos x="302" y="23"/>
                </a:cxn>
                <a:cxn ang="0">
                  <a:pos x="168" y="13"/>
                </a:cxn>
              </a:cxnLst>
              <a:rect l="0" t="0" r="r" b="b"/>
              <a:pathLst>
                <a:path w="420" h="1201">
                  <a:moveTo>
                    <a:pt x="168" y="13"/>
                  </a:moveTo>
                  <a:lnTo>
                    <a:pt x="0" y="169"/>
                  </a:lnTo>
                  <a:lnTo>
                    <a:pt x="7" y="855"/>
                  </a:lnTo>
                  <a:lnTo>
                    <a:pt x="163" y="1011"/>
                  </a:lnTo>
                  <a:lnTo>
                    <a:pt x="163" y="1157"/>
                  </a:lnTo>
                  <a:cubicBezTo>
                    <a:pt x="179" y="1181"/>
                    <a:pt x="282" y="1201"/>
                    <a:pt x="258" y="1153"/>
                  </a:cubicBezTo>
                  <a:cubicBezTo>
                    <a:pt x="234" y="1105"/>
                    <a:pt x="391" y="1190"/>
                    <a:pt x="417" y="1157"/>
                  </a:cubicBezTo>
                  <a:lnTo>
                    <a:pt x="417" y="956"/>
                  </a:lnTo>
                  <a:lnTo>
                    <a:pt x="237" y="776"/>
                  </a:lnTo>
                  <a:lnTo>
                    <a:pt x="231" y="271"/>
                  </a:lnTo>
                  <a:lnTo>
                    <a:pt x="417" y="103"/>
                  </a:lnTo>
                  <a:lnTo>
                    <a:pt x="420" y="19"/>
                  </a:lnTo>
                  <a:cubicBezTo>
                    <a:pt x="403" y="7"/>
                    <a:pt x="280" y="0"/>
                    <a:pt x="302" y="23"/>
                  </a:cubicBezTo>
                  <a:cubicBezTo>
                    <a:pt x="324" y="46"/>
                    <a:pt x="206" y="21"/>
                    <a:pt x="168" y="13"/>
                  </a:cubicBezTo>
                  <a:close/>
                </a:path>
              </a:pathLst>
            </a:custGeom>
            <a:gradFill rotWithShape="1">
              <a:gsLst>
                <a:gs pos="0">
                  <a:srgbClr val="339966">
                    <a:gamma/>
                    <a:shade val="46275"/>
                    <a:invGamma/>
                  </a:srgbClr>
                </a:gs>
                <a:gs pos="50000">
                  <a:srgbClr val="339966"/>
                </a:gs>
                <a:gs pos="100000">
                  <a:srgbClr val="339966">
                    <a:gamma/>
                    <a:shade val="46275"/>
                    <a:invGamma/>
                  </a:srgbClr>
                </a:gs>
              </a:gsLst>
              <a:lin ang="2700000" scaled="1"/>
            </a:gradFill>
            <a:ln w="12700" cap="flat" cmpd="sng">
              <a:solidFill>
                <a:schemeClr val="bg2"/>
              </a:solidFill>
              <a:prstDash val="solid"/>
              <a:round/>
              <a:headEnd/>
              <a:tailEnd/>
            </a:ln>
            <a:effectLst/>
          </p:spPr>
          <p:txBody>
            <a:bodyPr wrap="none" anchor="ctr"/>
            <a:lstStyle/>
            <a:p>
              <a:endParaRPr lang="en-US"/>
            </a:p>
          </p:txBody>
        </p:sp>
        <p:sp>
          <p:nvSpPr>
            <p:cNvPr id="256010" name="Rectangle 10"/>
            <p:cNvSpPr>
              <a:spLocks noChangeArrowheads="1"/>
            </p:cNvSpPr>
            <p:nvPr/>
          </p:nvSpPr>
          <p:spPr bwMode="auto">
            <a:xfrm>
              <a:off x="1606" y="1717"/>
              <a:ext cx="547" cy="547"/>
            </a:xfrm>
            <a:prstGeom prst="rect">
              <a:avLst/>
            </a:prstGeom>
            <a:gradFill rotWithShape="1">
              <a:gsLst>
                <a:gs pos="0">
                  <a:srgbClr val="00FF00">
                    <a:gamma/>
                    <a:shade val="46275"/>
                    <a:invGamma/>
                  </a:srgbClr>
                </a:gs>
                <a:gs pos="50000">
                  <a:srgbClr val="00FF00"/>
                </a:gs>
                <a:gs pos="100000">
                  <a:srgbClr val="00FF00">
                    <a:gamma/>
                    <a:shade val="46275"/>
                    <a:invGamma/>
                  </a:srgbClr>
                </a:gs>
              </a:gsLst>
              <a:lin ang="2700000" scaled="1"/>
            </a:gradFill>
            <a:ln w="12700">
              <a:solidFill>
                <a:schemeClr val="bg2"/>
              </a:solidFill>
              <a:miter lim="800000"/>
              <a:headEnd/>
              <a:tailEnd/>
            </a:ln>
            <a:effectLst/>
          </p:spPr>
          <p:txBody>
            <a:bodyPr wrap="none" anchor="ctr"/>
            <a:lstStyle/>
            <a:p>
              <a:endParaRPr lang="en-US"/>
            </a:p>
          </p:txBody>
        </p:sp>
        <p:sp>
          <p:nvSpPr>
            <p:cNvPr id="256016" name="Oval 16"/>
            <p:cNvSpPr>
              <a:spLocks noChangeArrowheads="1"/>
            </p:cNvSpPr>
            <p:nvPr/>
          </p:nvSpPr>
          <p:spPr bwMode="auto">
            <a:xfrm>
              <a:off x="2688" y="1692"/>
              <a:ext cx="607" cy="597"/>
            </a:xfrm>
            <a:prstGeom prst="ellipse">
              <a:avLst/>
            </a:prstGeom>
            <a:gradFill rotWithShape="1">
              <a:gsLst>
                <a:gs pos="0">
                  <a:srgbClr val="00FF00">
                    <a:gamma/>
                    <a:shade val="46275"/>
                    <a:invGamma/>
                  </a:srgbClr>
                </a:gs>
                <a:gs pos="50000">
                  <a:srgbClr val="00FF00"/>
                </a:gs>
                <a:gs pos="100000">
                  <a:srgbClr val="00FF00">
                    <a:gamma/>
                    <a:shade val="46275"/>
                    <a:invGamma/>
                  </a:srgbClr>
                </a:gs>
              </a:gsLst>
              <a:lin ang="2700000" scaled="1"/>
            </a:gradFill>
            <a:ln w="12700">
              <a:solidFill>
                <a:schemeClr val="bg2"/>
              </a:solidFill>
              <a:round/>
              <a:headEnd/>
              <a:tailEnd/>
            </a:ln>
            <a:effectLst/>
          </p:spPr>
          <p:txBody>
            <a:bodyPr wrap="none" anchor="ctr"/>
            <a:lstStyle/>
            <a:p>
              <a:endParaRPr lang="en-US"/>
            </a:p>
          </p:txBody>
        </p:sp>
        <p:sp>
          <p:nvSpPr>
            <p:cNvPr id="256017" name="Freeform 17"/>
            <p:cNvSpPr>
              <a:spLocks/>
            </p:cNvSpPr>
            <p:nvPr/>
          </p:nvSpPr>
          <p:spPr bwMode="auto">
            <a:xfrm flipH="1">
              <a:off x="3051" y="1250"/>
              <a:ext cx="696" cy="1705"/>
            </a:xfrm>
            <a:custGeom>
              <a:avLst/>
              <a:gdLst/>
              <a:ahLst/>
              <a:cxnLst>
                <a:cxn ang="0">
                  <a:pos x="168" y="13"/>
                </a:cxn>
                <a:cxn ang="0">
                  <a:pos x="0" y="169"/>
                </a:cxn>
                <a:cxn ang="0">
                  <a:pos x="7" y="855"/>
                </a:cxn>
                <a:cxn ang="0">
                  <a:pos x="163" y="1011"/>
                </a:cxn>
                <a:cxn ang="0">
                  <a:pos x="163" y="1157"/>
                </a:cxn>
                <a:cxn ang="0">
                  <a:pos x="258" y="1153"/>
                </a:cxn>
                <a:cxn ang="0">
                  <a:pos x="417" y="1157"/>
                </a:cxn>
                <a:cxn ang="0">
                  <a:pos x="417" y="956"/>
                </a:cxn>
                <a:cxn ang="0">
                  <a:pos x="237" y="776"/>
                </a:cxn>
                <a:cxn ang="0">
                  <a:pos x="231" y="271"/>
                </a:cxn>
                <a:cxn ang="0">
                  <a:pos x="417" y="103"/>
                </a:cxn>
                <a:cxn ang="0">
                  <a:pos x="420" y="19"/>
                </a:cxn>
                <a:cxn ang="0">
                  <a:pos x="302" y="23"/>
                </a:cxn>
                <a:cxn ang="0">
                  <a:pos x="168" y="13"/>
                </a:cxn>
              </a:cxnLst>
              <a:rect l="0" t="0" r="r" b="b"/>
              <a:pathLst>
                <a:path w="420" h="1201">
                  <a:moveTo>
                    <a:pt x="168" y="13"/>
                  </a:moveTo>
                  <a:lnTo>
                    <a:pt x="0" y="169"/>
                  </a:lnTo>
                  <a:lnTo>
                    <a:pt x="7" y="855"/>
                  </a:lnTo>
                  <a:lnTo>
                    <a:pt x="163" y="1011"/>
                  </a:lnTo>
                  <a:lnTo>
                    <a:pt x="163" y="1157"/>
                  </a:lnTo>
                  <a:cubicBezTo>
                    <a:pt x="179" y="1181"/>
                    <a:pt x="282" y="1201"/>
                    <a:pt x="258" y="1153"/>
                  </a:cubicBezTo>
                  <a:cubicBezTo>
                    <a:pt x="234" y="1105"/>
                    <a:pt x="391" y="1190"/>
                    <a:pt x="417" y="1157"/>
                  </a:cubicBezTo>
                  <a:lnTo>
                    <a:pt x="417" y="956"/>
                  </a:lnTo>
                  <a:lnTo>
                    <a:pt x="237" y="776"/>
                  </a:lnTo>
                  <a:lnTo>
                    <a:pt x="231" y="271"/>
                  </a:lnTo>
                  <a:lnTo>
                    <a:pt x="417" y="103"/>
                  </a:lnTo>
                  <a:lnTo>
                    <a:pt x="420" y="19"/>
                  </a:lnTo>
                  <a:cubicBezTo>
                    <a:pt x="403" y="7"/>
                    <a:pt x="280" y="0"/>
                    <a:pt x="302" y="23"/>
                  </a:cubicBezTo>
                  <a:cubicBezTo>
                    <a:pt x="324" y="46"/>
                    <a:pt x="206" y="21"/>
                    <a:pt x="168" y="13"/>
                  </a:cubicBezTo>
                  <a:close/>
                </a:path>
              </a:pathLst>
            </a:custGeom>
            <a:gradFill rotWithShape="1">
              <a:gsLst>
                <a:gs pos="0">
                  <a:srgbClr val="339966">
                    <a:gamma/>
                    <a:shade val="46275"/>
                    <a:invGamma/>
                  </a:srgbClr>
                </a:gs>
                <a:gs pos="50000">
                  <a:srgbClr val="339966"/>
                </a:gs>
                <a:gs pos="100000">
                  <a:srgbClr val="339966">
                    <a:gamma/>
                    <a:shade val="46275"/>
                    <a:invGamma/>
                  </a:srgbClr>
                </a:gs>
              </a:gsLst>
              <a:lin ang="2700000" scaled="1"/>
            </a:gradFill>
            <a:ln w="12700" cap="flat" cmpd="sng">
              <a:solidFill>
                <a:schemeClr val="bg2"/>
              </a:solidFill>
              <a:prstDash val="solid"/>
              <a:round/>
              <a:headEnd/>
              <a:tailEnd/>
            </a:ln>
            <a:effectLst/>
          </p:spPr>
          <p:txBody>
            <a:bodyPr wrap="none" anchor="ctr"/>
            <a:lstStyle/>
            <a:p>
              <a:endParaRPr lang="en-US"/>
            </a:p>
          </p:txBody>
        </p:sp>
        <p:grpSp>
          <p:nvGrpSpPr>
            <p:cNvPr id="256050" name="Group 50"/>
            <p:cNvGrpSpPr>
              <a:grpSpLocks/>
            </p:cNvGrpSpPr>
            <p:nvPr/>
          </p:nvGrpSpPr>
          <p:grpSpPr bwMode="auto">
            <a:xfrm>
              <a:off x="1402" y="1787"/>
              <a:ext cx="2528" cy="417"/>
              <a:chOff x="840" y="1815"/>
              <a:chExt cx="3912" cy="417"/>
            </a:xfrm>
          </p:grpSpPr>
          <p:sp>
            <p:nvSpPr>
              <p:cNvPr id="256019" name="Freeform 19" descr="Wide upward diagonal"/>
              <p:cNvSpPr>
                <a:spLocks/>
              </p:cNvSpPr>
              <p:nvPr/>
            </p:nvSpPr>
            <p:spPr bwMode="auto">
              <a:xfrm>
                <a:off x="840" y="1818"/>
                <a:ext cx="3912" cy="414"/>
              </a:xfrm>
              <a:custGeom>
                <a:avLst/>
                <a:gdLst/>
                <a:ahLst/>
                <a:cxnLst>
                  <a:cxn ang="0">
                    <a:pos x="2246" y="0"/>
                  </a:cxn>
                  <a:cxn ang="0">
                    <a:pos x="2244" y="121"/>
                  </a:cxn>
                  <a:cxn ang="0">
                    <a:pos x="2246" y="243"/>
                  </a:cxn>
                  <a:cxn ang="0">
                    <a:pos x="74" y="243"/>
                  </a:cxn>
                  <a:cxn ang="0">
                    <a:pos x="72" y="115"/>
                  </a:cxn>
                  <a:cxn ang="0">
                    <a:pos x="74" y="0"/>
                  </a:cxn>
                  <a:cxn ang="0">
                    <a:pos x="2246" y="0"/>
                  </a:cxn>
                </a:cxnLst>
                <a:rect l="0" t="0" r="r" b="b"/>
                <a:pathLst>
                  <a:path w="2316" h="250">
                    <a:moveTo>
                      <a:pt x="2246" y="0"/>
                    </a:moveTo>
                    <a:cubicBezTo>
                      <a:pt x="2247" y="7"/>
                      <a:pt x="2316" y="157"/>
                      <a:pt x="2244" y="121"/>
                    </a:cubicBezTo>
                    <a:cubicBezTo>
                      <a:pt x="2172" y="85"/>
                      <a:pt x="2247" y="247"/>
                      <a:pt x="2246" y="243"/>
                    </a:cubicBezTo>
                    <a:lnTo>
                      <a:pt x="74" y="243"/>
                    </a:lnTo>
                    <a:cubicBezTo>
                      <a:pt x="66" y="250"/>
                      <a:pt x="144" y="91"/>
                      <a:pt x="72" y="115"/>
                    </a:cubicBezTo>
                    <a:cubicBezTo>
                      <a:pt x="0" y="139"/>
                      <a:pt x="72" y="1"/>
                      <a:pt x="74" y="0"/>
                    </a:cubicBezTo>
                    <a:cubicBezTo>
                      <a:pt x="74" y="0"/>
                      <a:pt x="2246" y="0"/>
                      <a:pt x="2246" y="0"/>
                    </a:cubicBezTo>
                    <a:close/>
                  </a:path>
                </a:pathLst>
              </a:custGeom>
              <a:noFill/>
              <a:ln w="28575" cap="flat" cmpd="sng">
                <a:solidFill>
                  <a:srgbClr val="FF0000"/>
                </a:solidFill>
                <a:prstDash val="solid"/>
                <a:round/>
                <a:headEnd/>
                <a:tailEnd/>
              </a:ln>
              <a:effectLst/>
            </p:spPr>
            <p:txBody>
              <a:bodyPr wrap="none" anchor="ctr"/>
              <a:lstStyle/>
              <a:p>
                <a:endParaRPr lang="en-US"/>
              </a:p>
            </p:txBody>
          </p:sp>
          <p:sp>
            <p:nvSpPr>
              <p:cNvPr id="256020" name="Line 20"/>
              <p:cNvSpPr>
                <a:spLocks noChangeShapeType="1"/>
              </p:cNvSpPr>
              <p:nvPr/>
            </p:nvSpPr>
            <p:spPr bwMode="auto">
              <a:xfrm flipH="1">
                <a:off x="963"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21" name="Line 21"/>
              <p:cNvSpPr>
                <a:spLocks noChangeShapeType="1"/>
              </p:cNvSpPr>
              <p:nvPr/>
            </p:nvSpPr>
            <p:spPr bwMode="auto">
              <a:xfrm flipH="1">
                <a:off x="1107"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22" name="Line 22"/>
              <p:cNvSpPr>
                <a:spLocks noChangeShapeType="1"/>
              </p:cNvSpPr>
              <p:nvPr/>
            </p:nvSpPr>
            <p:spPr bwMode="auto">
              <a:xfrm flipH="1">
                <a:off x="1251"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23" name="Line 23"/>
              <p:cNvSpPr>
                <a:spLocks noChangeShapeType="1"/>
              </p:cNvSpPr>
              <p:nvPr/>
            </p:nvSpPr>
            <p:spPr bwMode="auto">
              <a:xfrm flipH="1">
                <a:off x="1380"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24" name="Line 24"/>
              <p:cNvSpPr>
                <a:spLocks noChangeShapeType="1"/>
              </p:cNvSpPr>
              <p:nvPr/>
            </p:nvSpPr>
            <p:spPr bwMode="auto">
              <a:xfrm flipH="1">
                <a:off x="1514" y="1820"/>
                <a:ext cx="231" cy="397"/>
              </a:xfrm>
              <a:prstGeom prst="line">
                <a:avLst/>
              </a:prstGeom>
              <a:noFill/>
              <a:ln w="28575">
                <a:solidFill>
                  <a:srgbClr val="FF0000"/>
                </a:solidFill>
                <a:round/>
                <a:headEnd/>
                <a:tailEnd/>
              </a:ln>
              <a:effectLst/>
            </p:spPr>
            <p:txBody>
              <a:bodyPr wrap="none" anchor="ctr"/>
              <a:lstStyle/>
              <a:p>
                <a:endParaRPr lang="en-US"/>
              </a:p>
            </p:txBody>
          </p:sp>
          <p:sp>
            <p:nvSpPr>
              <p:cNvPr id="256025" name="Line 25"/>
              <p:cNvSpPr>
                <a:spLocks noChangeShapeType="1"/>
              </p:cNvSpPr>
              <p:nvPr/>
            </p:nvSpPr>
            <p:spPr bwMode="auto">
              <a:xfrm flipH="1">
                <a:off x="1654"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26" name="Line 26"/>
              <p:cNvSpPr>
                <a:spLocks noChangeShapeType="1"/>
              </p:cNvSpPr>
              <p:nvPr/>
            </p:nvSpPr>
            <p:spPr bwMode="auto">
              <a:xfrm flipH="1">
                <a:off x="1798"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27" name="Line 27"/>
              <p:cNvSpPr>
                <a:spLocks noChangeShapeType="1"/>
              </p:cNvSpPr>
              <p:nvPr/>
            </p:nvSpPr>
            <p:spPr bwMode="auto">
              <a:xfrm flipH="1">
                <a:off x="1937"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28" name="Line 28"/>
              <p:cNvSpPr>
                <a:spLocks noChangeShapeType="1"/>
              </p:cNvSpPr>
              <p:nvPr/>
            </p:nvSpPr>
            <p:spPr bwMode="auto">
              <a:xfrm flipH="1">
                <a:off x="2071"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29" name="Line 29"/>
              <p:cNvSpPr>
                <a:spLocks noChangeShapeType="1"/>
              </p:cNvSpPr>
              <p:nvPr/>
            </p:nvSpPr>
            <p:spPr bwMode="auto">
              <a:xfrm flipH="1">
                <a:off x="2215" y="1820"/>
                <a:ext cx="231" cy="397"/>
              </a:xfrm>
              <a:prstGeom prst="line">
                <a:avLst/>
              </a:prstGeom>
              <a:noFill/>
              <a:ln w="28575">
                <a:solidFill>
                  <a:srgbClr val="FF0000"/>
                </a:solidFill>
                <a:round/>
                <a:headEnd/>
                <a:tailEnd/>
              </a:ln>
              <a:effectLst/>
            </p:spPr>
            <p:txBody>
              <a:bodyPr wrap="none" anchor="ctr"/>
              <a:lstStyle/>
              <a:p>
                <a:endParaRPr lang="en-US"/>
              </a:p>
            </p:txBody>
          </p:sp>
          <p:sp>
            <p:nvSpPr>
              <p:cNvPr id="256030" name="Line 30"/>
              <p:cNvSpPr>
                <a:spLocks noChangeShapeType="1"/>
              </p:cNvSpPr>
              <p:nvPr/>
            </p:nvSpPr>
            <p:spPr bwMode="auto">
              <a:xfrm flipH="1">
                <a:off x="2359" y="1820"/>
                <a:ext cx="231" cy="397"/>
              </a:xfrm>
              <a:prstGeom prst="line">
                <a:avLst/>
              </a:prstGeom>
              <a:noFill/>
              <a:ln w="28575">
                <a:solidFill>
                  <a:srgbClr val="FF0000"/>
                </a:solidFill>
                <a:round/>
                <a:headEnd/>
                <a:tailEnd/>
              </a:ln>
              <a:effectLst/>
            </p:spPr>
            <p:txBody>
              <a:bodyPr wrap="none" anchor="ctr"/>
              <a:lstStyle/>
              <a:p>
                <a:endParaRPr lang="en-US"/>
              </a:p>
            </p:txBody>
          </p:sp>
          <p:sp>
            <p:nvSpPr>
              <p:cNvPr id="256031" name="Line 31"/>
              <p:cNvSpPr>
                <a:spLocks noChangeShapeType="1"/>
              </p:cNvSpPr>
              <p:nvPr/>
            </p:nvSpPr>
            <p:spPr bwMode="auto">
              <a:xfrm flipH="1">
                <a:off x="2489"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32" name="Line 32"/>
              <p:cNvSpPr>
                <a:spLocks noChangeShapeType="1"/>
              </p:cNvSpPr>
              <p:nvPr/>
            </p:nvSpPr>
            <p:spPr bwMode="auto">
              <a:xfrm flipH="1">
                <a:off x="2623"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33" name="Line 33"/>
              <p:cNvSpPr>
                <a:spLocks noChangeShapeType="1"/>
              </p:cNvSpPr>
              <p:nvPr/>
            </p:nvSpPr>
            <p:spPr bwMode="auto">
              <a:xfrm flipH="1">
                <a:off x="2762"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34" name="Line 34"/>
              <p:cNvSpPr>
                <a:spLocks noChangeShapeType="1"/>
              </p:cNvSpPr>
              <p:nvPr/>
            </p:nvSpPr>
            <p:spPr bwMode="auto">
              <a:xfrm flipH="1">
                <a:off x="2906"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35" name="Line 35"/>
              <p:cNvSpPr>
                <a:spLocks noChangeShapeType="1"/>
              </p:cNvSpPr>
              <p:nvPr/>
            </p:nvSpPr>
            <p:spPr bwMode="auto">
              <a:xfrm flipH="1">
                <a:off x="3045" y="1820"/>
                <a:ext cx="231" cy="397"/>
              </a:xfrm>
              <a:prstGeom prst="line">
                <a:avLst/>
              </a:prstGeom>
              <a:noFill/>
              <a:ln w="28575">
                <a:solidFill>
                  <a:srgbClr val="FF0000"/>
                </a:solidFill>
                <a:round/>
                <a:headEnd/>
                <a:tailEnd/>
              </a:ln>
              <a:effectLst/>
            </p:spPr>
            <p:txBody>
              <a:bodyPr wrap="none" anchor="ctr"/>
              <a:lstStyle/>
              <a:p>
                <a:endParaRPr lang="en-US"/>
              </a:p>
            </p:txBody>
          </p:sp>
          <p:sp>
            <p:nvSpPr>
              <p:cNvPr id="256036" name="Line 36"/>
              <p:cNvSpPr>
                <a:spLocks noChangeShapeType="1"/>
              </p:cNvSpPr>
              <p:nvPr/>
            </p:nvSpPr>
            <p:spPr bwMode="auto">
              <a:xfrm flipH="1">
                <a:off x="3180"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37" name="Line 37"/>
              <p:cNvSpPr>
                <a:spLocks noChangeShapeType="1"/>
              </p:cNvSpPr>
              <p:nvPr/>
            </p:nvSpPr>
            <p:spPr bwMode="auto">
              <a:xfrm flipH="1">
                <a:off x="3324"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38" name="Line 38"/>
              <p:cNvSpPr>
                <a:spLocks noChangeShapeType="1"/>
              </p:cNvSpPr>
              <p:nvPr/>
            </p:nvSpPr>
            <p:spPr bwMode="auto">
              <a:xfrm flipH="1">
                <a:off x="3468"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39" name="Line 39"/>
              <p:cNvSpPr>
                <a:spLocks noChangeShapeType="1"/>
              </p:cNvSpPr>
              <p:nvPr/>
            </p:nvSpPr>
            <p:spPr bwMode="auto">
              <a:xfrm flipH="1">
                <a:off x="3597" y="1825"/>
                <a:ext cx="230" cy="397"/>
              </a:xfrm>
              <a:prstGeom prst="line">
                <a:avLst/>
              </a:prstGeom>
              <a:noFill/>
              <a:ln w="28575">
                <a:solidFill>
                  <a:srgbClr val="FF0000"/>
                </a:solidFill>
                <a:round/>
                <a:headEnd/>
                <a:tailEnd/>
              </a:ln>
              <a:effectLst/>
            </p:spPr>
            <p:txBody>
              <a:bodyPr wrap="none" anchor="ctr"/>
              <a:lstStyle/>
              <a:p>
                <a:endParaRPr lang="en-US"/>
              </a:p>
            </p:txBody>
          </p:sp>
          <p:sp>
            <p:nvSpPr>
              <p:cNvPr id="256040" name="Line 40"/>
              <p:cNvSpPr>
                <a:spLocks noChangeShapeType="1"/>
              </p:cNvSpPr>
              <p:nvPr/>
            </p:nvSpPr>
            <p:spPr bwMode="auto">
              <a:xfrm flipH="1">
                <a:off x="3731" y="1825"/>
                <a:ext cx="231" cy="397"/>
              </a:xfrm>
              <a:prstGeom prst="line">
                <a:avLst/>
              </a:prstGeom>
              <a:noFill/>
              <a:ln w="28575">
                <a:solidFill>
                  <a:srgbClr val="FF0000"/>
                </a:solidFill>
                <a:round/>
                <a:headEnd/>
                <a:tailEnd/>
              </a:ln>
              <a:effectLst/>
            </p:spPr>
            <p:txBody>
              <a:bodyPr wrap="none" anchor="ctr"/>
              <a:lstStyle/>
              <a:p>
                <a:endParaRPr lang="en-US"/>
              </a:p>
            </p:txBody>
          </p:sp>
          <p:sp>
            <p:nvSpPr>
              <p:cNvPr id="256041" name="Line 41"/>
              <p:cNvSpPr>
                <a:spLocks noChangeShapeType="1"/>
              </p:cNvSpPr>
              <p:nvPr/>
            </p:nvSpPr>
            <p:spPr bwMode="auto">
              <a:xfrm flipH="1">
                <a:off x="3875" y="1820"/>
                <a:ext cx="231" cy="397"/>
              </a:xfrm>
              <a:prstGeom prst="line">
                <a:avLst/>
              </a:prstGeom>
              <a:noFill/>
              <a:ln w="28575">
                <a:solidFill>
                  <a:srgbClr val="FF0000"/>
                </a:solidFill>
                <a:round/>
                <a:headEnd/>
                <a:tailEnd/>
              </a:ln>
              <a:effectLst/>
            </p:spPr>
            <p:txBody>
              <a:bodyPr wrap="none" anchor="ctr"/>
              <a:lstStyle/>
              <a:p>
                <a:endParaRPr lang="en-US"/>
              </a:p>
            </p:txBody>
          </p:sp>
          <p:sp>
            <p:nvSpPr>
              <p:cNvPr id="256042" name="Line 42"/>
              <p:cNvSpPr>
                <a:spLocks noChangeShapeType="1"/>
              </p:cNvSpPr>
              <p:nvPr/>
            </p:nvSpPr>
            <p:spPr bwMode="auto">
              <a:xfrm flipH="1">
                <a:off x="4020"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43" name="Line 43"/>
              <p:cNvSpPr>
                <a:spLocks noChangeShapeType="1"/>
              </p:cNvSpPr>
              <p:nvPr/>
            </p:nvSpPr>
            <p:spPr bwMode="auto">
              <a:xfrm flipH="1">
                <a:off x="4159" y="1815"/>
                <a:ext cx="230" cy="397"/>
              </a:xfrm>
              <a:prstGeom prst="line">
                <a:avLst/>
              </a:prstGeom>
              <a:noFill/>
              <a:ln w="28575">
                <a:solidFill>
                  <a:srgbClr val="FF0000"/>
                </a:solidFill>
                <a:round/>
                <a:headEnd/>
                <a:tailEnd/>
              </a:ln>
              <a:effectLst/>
            </p:spPr>
            <p:txBody>
              <a:bodyPr wrap="none" anchor="ctr"/>
              <a:lstStyle/>
              <a:p>
                <a:endParaRPr lang="en-US"/>
              </a:p>
            </p:txBody>
          </p:sp>
          <p:sp>
            <p:nvSpPr>
              <p:cNvPr id="256044" name="Line 44"/>
              <p:cNvSpPr>
                <a:spLocks noChangeShapeType="1"/>
              </p:cNvSpPr>
              <p:nvPr/>
            </p:nvSpPr>
            <p:spPr bwMode="auto">
              <a:xfrm flipH="1">
                <a:off x="4308" y="1820"/>
                <a:ext cx="230" cy="397"/>
              </a:xfrm>
              <a:prstGeom prst="line">
                <a:avLst/>
              </a:prstGeom>
              <a:noFill/>
              <a:ln w="28575">
                <a:solidFill>
                  <a:srgbClr val="FF0000"/>
                </a:solidFill>
                <a:round/>
                <a:headEnd/>
                <a:tailEnd/>
              </a:ln>
              <a:effectLst/>
            </p:spPr>
            <p:txBody>
              <a:bodyPr wrap="none" anchor="ctr"/>
              <a:lstStyle/>
              <a:p>
                <a:endParaRPr lang="en-US"/>
              </a:p>
            </p:txBody>
          </p:sp>
          <p:sp>
            <p:nvSpPr>
              <p:cNvPr id="256045" name="Line 45"/>
              <p:cNvSpPr>
                <a:spLocks noChangeShapeType="1"/>
              </p:cNvSpPr>
              <p:nvPr/>
            </p:nvSpPr>
            <p:spPr bwMode="auto">
              <a:xfrm flipH="1">
                <a:off x="4452" y="1871"/>
                <a:ext cx="201" cy="346"/>
              </a:xfrm>
              <a:prstGeom prst="line">
                <a:avLst/>
              </a:prstGeom>
              <a:noFill/>
              <a:ln w="28575">
                <a:solidFill>
                  <a:srgbClr val="FF0000"/>
                </a:solidFill>
                <a:round/>
                <a:headEnd/>
                <a:tailEnd/>
              </a:ln>
              <a:effectLst/>
            </p:spPr>
            <p:txBody>
              <a:bodyPr wrap="none" anchor="ctr"/>
              <a:lstStyle/>
              <a:p>
                <a:endParaRPr lang="en-US"/>
              </a:p>
            </p:txBody>
          </p:sp>
          <p:sp>
            <p:nvSpPr>
              <p:cNvPr id="256047" name="Line 47"/>
              <p:cNvSpPr>
                <a:spLocks noChangeShapeType="1"/>
              </p:cNvSpPr>
              <p:nvPr/>
            </p:nvSpPr>
            <p:spPr bwMode="auto">
              <a:xfrm flipH="1">
                <a:off x="933" y="1820"/>
                <a:ext cx="116" cy="197"/>
              </a:xfrm>
              <a:prstGeom prst="line">
                <a:avLst/>
              </a:prstGeom>
              <a:noFill/>
              <a:ln w="28575">
                <a:solidFill>
                  <a:srgbClr val="FF0000"/>
                </a:solidFill>
                <a:round/>
                <a:headEnd/>
                <a:tailEnd/>
              </a:ln>
              <a:effectLst/>
            </p:spPr>
            <p:txBody>
              <a:bodyPr wrap="none" anchor="ctr"/>
              <a:lstStyle/>
              <a:p>
                <a:endParaRPr lang="en-US"/>
              </a:p>
            </p:txBody>
          </p:sp>
        </p:grpSp>
      </p:grpSp>
      <p:sp>
        <p:nvSpPr>
          <p:cNvPr id="256051" name="Line 51"/>
          <p:cNvSpPr>
            <a:spLocks noChangeShapeType="1"/>
          </p:cNvSpPr>
          <p:nvPr/>
        </p:nvSpPr>
        <p:spPr bwMode="auto">
          <a:xfrm>
            <a:off x="2626771" y="5081588"/>
            <a:ext cx="3067050" cy="0"/>
          </a:xfrm>
          <a:prstGeom prst="line">
            <a:avLst/>
          </a:prstGeom>
          <a:noFill/>
          <a:ln w="38100">
            <a:solidFill>
              <a:schemeClr val="bg2"/>
            </a:solidFill>
            <a:round/>
            <a:headEnd type="triangle" w="med" len="med"/>
            <a:tailEnd type="triangle" w="med" len="med"/>
          </a:ln>
          <a:effectLst/>
        </p:spPr>
        <p:txBody>
          <a:bodyPr wrap="none" anchor="ctr"/>
          <a:lstStyle/>
          <a:p>
            <a:endParaRPr lang="en-US"/>
          </a:p>
        </p:txBody>
      </p:sp>
      <p:sp>
        <p:nvSpPr>
          <p:cNvPr id="256052" name="Line 52"/>
          <p:cNvSpPr>
            <a:spLocks noChangeShapeType="1"/>
          </p:cNvSpPr>
          <p:nvPr/>
        </p:nvSpPr>
        <p:spPr bwMode="auto">
          <a:xfrm>
            <a:off x="2626771" y="4979988"/>
            <a:ext cx="0" cy="190500"/>
          </a:xfrm>
          <a:prstGeom prst="line">
            <a:avLst/>
          </a:prstGeom>
          <a:noFill/>
          <a:ln w="12700">
            <a:solidFill>
              <a:schemeClr val="bg2"/>
            </a:solidFill>
            <a:round/>
            <a:headEnd/>
            <a:tailEnd/>
          </a:ln>
          <a:effectLst/>
        </p:spPr>
        <p:txBody>
          <a:bodyPr wrap="none" anchor="ctr"/>
          <a:lstStyle/>
          <a:p>
            <a:endParaRPr lang="en-US"/>
          </a:p>
        </p:txBody>
      </p:sp>
      <p:sp>
        <p:nvSpPr>
          <p:cNvPr id="256054" name="Line 54"/>
          <p:cNvSpPr>
            <a:spLocks noChangeShapeType="1"/>
          </p:cNvSpPr>
          <p:nvPr/>
        </p:nvSpPr>
        <p:spPr bwMode="auto">
          <a:xfrm>
            <a:off x="5693821" y="4989513"/>
            <a:ext cx="0" cy="190500"/>
          </a:xfrm>
          <a:prstGeom prst="line">
            <a:avLst/>
          </a:prstGeom>
          <a:noFill/>
          <a:ln w="12700">
            <a:solidFill>
              <a:schemeClr val="bg2"/>
            </a:solidFill>
            <a:round/>
            <a:headEnd/>
            <a:tailEnd/>
          </a:ln>
          <a:effectLst/>
        </p:spPr>
        <p:txBody>
          <a:bodyPr wrap="none" anchor="ctr"/>
          <a:lstStyle/>
          <a:p>
            <a:endParaRPr lang="en-US"/>
          </a:p>
        </p:txBody>
      </p:sp>
      <p:sp>
        <p:nvSpPr>
          <p:cNvPr id="256060" name="Text Box 60"/>
          <p:cNvSpPr txBox="1">
            <a:spLocks noChangeArrowheads="1"/>
          </p:cNvSpPr>
          <p:nvPr/>
        </p:nvSpPr>
        <p:spPr bwMode="auto">
          <a:xfrm>
            <a:off x="3915821" y="5113338"/>
            <a:ext cx="493712" cy="396875"/>
          </a:xfrm>
          <a:prstGeom prst="rect">
            <a:avLst/>
          </a:prstGeom>
          <a:noFill/>
          <a:ln w="12700">
            <a:noFill/>
            <a:miter lim="800000"/>
            <a:headEnd/>
            <a:tailEnd/>
          </a:ln>
          <a:effectLst/>
        </p:spPr>
        <p:txBody>
          <a:bodyPr>
            <a:spAutoFit/>
          </a:bodyPr>
          <a:lstStyle/>
          <a:p>
            <a:r>
              <a:rPr lang="en-US" sz="2000" dirty="0">
                <a:effectLst/>
              </a:rPr>
              <a:t>4F</a:t>
            </a:r>
          </a:p>
        </p:txBody>
      </p:sp>
      <p:sp>
        <p:nvSpPr>
          <p:cNvPr id="256062" name="Line 62"/>
          <p:cNvSpPr>
            <a:spLocks noChangeShapeType="1"/>
          </p:cNvSpPr>
          <p:nvPr/>
        </p:nvSpPr>
        <p:spPr bwMode="auto">
          <a:xfrm rot="16200000">
            <a:off x="6852696" y="4332288"/>
            <a:ext cx="0" cy="190500"/>
          </a:xfrm>
          <a:prstGeom prst="line">
            <a:avLst/>
          </a:prstGeom>
          <a:noFill/>
          <a:ln w="12700">
            <a:solidFill>
              <a:schemeClr val="bg2"/>
            </a:solidFill>
            <a:round/>
            <a:headEnd/>
            <a:tailEnd/>
          </a:ln>
          <a:effectLst/>
        </p:spPr>
        <p:txBody>
          <a:bodyPr wrap="none" anchor="ctr"/>
          <a:lstStyle/>
          <a:p>
            <a:endParaRPr lang="en-US"/>
          </a:p>
        </p:txBody>
      </p:sp>
      <p:sp>
        <p:nvSpPr>
          <p:cNvPr id="256063" name="Line 63"/>
          <p:cNvSpPr>
            <a:spLocks noChangeShapeType="1"/>
          </p:cNvSpPr>
          <p:nvPr/>
        </p:nvSpPr>
        <p:spPr bwMode="auto">
          <a:xfrm rot="16200000">
            <a:off x="6851108" y="2427288"/>
            <a:ext cx="0" cy="190500"/>
          </a:xfrm>
          <a:prstGeom prst="line">
            <a:avLst/>
          </a:prstGeom>
          <a:noFill/>
          <a:ln w="12700">
            <a:solidFill>
              <a:schemeClr val="bg2"/>
            </a:solidFill>
            <a:round/>
            <a:headEnd/>
            <a:tailEnd/>
          </a:ln>
          <a:effectLst/>
        </p:spPr>
        <p:txBody>
          <a:bodyPr wrap="none" anchor="ctr"/>
          <a:lstStyle/>
          <a:p>
            <a:endParaRPr lang="en-US"/>
          </a:p>
        </p:txBody>
      </p:sp>
      <p:sp>
        <p:nvSpPr>
          <p:cNvPr id="256064" name="Line 64"/>
          <p:cNvSpPr>
            <a:spLocks noChangeShapeType="1"/>
          </p:cNvSpPr>
          <p:nvPr/>
        </p:nvSpPr>
        <p:spPr bwMode="auto">
          <a:xfrm rot="16200000">
            <a:off x="5897814" y="3479007"/>
            <a:ext cx="1909763" cy="0"/>
          </a:xfrm>
          <a:prstGeom prst="line">
            <a:avLst/>
          </a:prstGeom>
          <a:noFill/>
          <a:ln w="38100">
            <a:solidFill>
              <a:schemeClr val="bg2"/>
            </a:solidFill>
            <a:round/>
            <a:headEnd type="triangle" w="med" len="med"/>
            <a:tailEnd type="triangle" w="med" len="med"/>
          </a:ln>
          <a:effectLst/>
        </p:spPr>
        <p:txBody>
          <a:bodyPr wrap="none" anchor="ctr"/>
          <a:lstStyle/>
          <a:p>
            <a:endParaRPr lang="en-US"/>
          </a:p>
        </p:txBody>
      </p:sp>
      <p:sp>
        <p:nvSpPr>
          <p:cNvPr id="256068" name="Text Box 68"/>
          <p:cNvSpPr txBox="1">
            <a:spLocks noChangeArrowheads="1"/>
          </p:cNvSpPr>
          <p:nvPr/>
        </p:nvSpPr>
        <p:spPr bwMode="auto">
          <a:xfrm>
            <a:off x="6824121" y="3302000"/>
            <a:ext cx="493712" cy="396875"/>
          </a:xfrm>
          <a:prstGeom prst="rect">
            <a:avLst/>
          </a:prstGeom>
          <a:noFill/>
          <a:ln w="12700">
            <a:noFill/>
            <a:miter lim="800000"/>
            <a:headEnd/>
            <a:tailEnd/>
          </a:ln>
          <a:effectLst/>
        </p:spPr>
        <p:txBody>
          <a:bodyPr>
            <a:spAutoFit/>
          </a:bodyPr>
          <a:lstStyle/>
          <a:p>
            <a:r>
              <a:rPr lang="en-US" sz="2000">
                <a:effectLst/>
              </a:rPr>
              <a:t>2F</a:t>
            </a:r>
          </a:p>
        </p:txBody>
      </p:sp>
      <p:sp>
        <p:nvSpPr>
          <p:cNvPr id="256072" name="Text Box 72"/>
          <p:cNvSpPr txBox="1">
            <a:spLocks noChangeArrowheads="1"/>
          </p:cNvSpPr>
          <p:nvPr/>
        </p:nvSpPr>
        <p:spPr bwMode="auto">
          <a:xfrm>
            <a:off x="352741" y="6443663"/>
            <a:ext cx="2324100" cy="184150"/>
          </a:xfrm>
          <a:prstGeom prst="rect">
            <a:avLst/>
          </a:prstGeom>
          <a:noFill/>
          <a:ln w="12700">
            <a:noFill/>
            <a:miter lim="800000"/>
            <a:headEnd/>
            <a:tailEnd/>
          </a:ln>
          <a:effectLst/>
        </p:spPr>
        <p:txBody>
          <a:bodyPr wrap="none">
            <a:spAutoFit/>
          </a:bodyPr>
          <a:lstStyle/>
          <a:p>
            <a:r>
              <a:rPr lang="en-US" sz="600" b="0" dirty="0">
                <a:solidFill>
                  <a:schemeClr val="tx1"/>
                </a:solidFill>
                <a:effectLst/>
              </a:rPr>
              <a:t>Source: CMOS Circuit Design , Layout,  and Simulation - Baker</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dirty="0"/>
              <a:t>SRAM Cell Layout: </a:t>
            </a:r>
            <a:r>
              <a:rPr lang="en-US" dirty="0" smtClean="0"/>
              <a:t> 140F</a:t>
            </a:r>
            <a:r>
              <a:rPr lang="en-US" baseline="30000" dirty="0" smtClean="0"/>
              <a:t>2</a:t>
            </a:r>
            <a:endParaRPr lang="en-US" baseline="30000" dirty="0"/>
          </a:p>
        </p:txBody>
      </p:sp>
      <p:sp>
        <p:nvSpPr>
          <p:cNvPr id="215269" name="Rectangle 229"/>
          <p:cNvSpPr>
            <a:spLocks noChangeArrowheads="1"/>
          </p:cNvSpPr>
          <p:nvPr/>
        </p:nvSpPr>
        <p:spPr bwMode="grayWhite">
          <a:xfrm>
            <a:off x="2944813" y="1087438"/>
            <a:ext cx="3254375" cy="5381625"/>
          </a:xfrm>
          <a:prstGeom prst="rect">
            <a:avLst/>
          </a:prstGeom>
          <a:ln>
            <a:headEnd/>
            <a:tailEnd/>
          </a:ln>
          <a:effectLst>
            <a:glow rad="70000">
              <a:schemeClr val="accent5">
                <a:tint val="30000"/>
                <a:shade val="95000"/>
                <a:satMod val="300000"/>
                <a:alpha val="50000"/>
              </a:schemeClr>
            </a:glow>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none" anchor="ctr"/>
          <a:lstStyle/>
          <a:p>
            <a:endParaRPr lang="en-US" sz="1600">
              <a:solidFill>
                <a:srgbClr val="000000"/>
              </a:solidFill>
              <a:effectLst/>
            </a:endParaRPr>
          </a:p>
        </p:txBody>
      </p:sp>
      <p:pic>
        <p:nvPicPr>
          <p:cNvPr id="215276" name="Picture 236" descr="spram"/>
          <p:cNvPicPr>
            <a:picLocks noChangeAspect="1" noChangeArrowheads="1"/>
          </p:cNvPicPr>
          <p:nvPr/>
        </p:nvPicPr>
        <p:blipFill>
          <a:blip r:embed="rId3"/>
          <a:srcRect l="24791" t="26161" r="25381"/>
          <a:stretch>
            <a:fillRect/>
          </a:stretch>
        </p:blipFill>
        <p:spPr bwMode="auto">
          <a:xfrm>
            <a:off x="3141663" y="1250950"/>
            <a:ext cx="2860675" cy="5068888"/>
          </a:xfrm>
          <a:prstGeom prst="rect">
            <a:avLst/>
          </a:prstGeom>
          <a:noFill/>
        </p:spPr>
      </p:pic>
      <p:sp>
        <p:nvSpPr>
          <p:cNvPr id="7" name="Text Box 72"/>
          <p:cNvSpPr txBox="1">
            <a:spLocks noChangeArrowheads="1"/>
          </p:cNvSpPr>
          <p:nvPr/>
        </p:nvSpPr>
        <p:spPr bwMode="auto">
          <a:xfrm>
            <a:off x="352741" y="6443663"/>
            <a:ext cx="2324100" cy="184150"/>
          </a:xfrm>
          <a:prstGeom prst="rect">
            <a:avLst/>
          </a:prstGeom>
          <a:noFill/>
          <a:ln w="12700">
            <a:noFill/>
            <a:miter lim="800000"/>
            <a:headEnd/>
            <a:tailEnd/>
          </a:ln>
          <a:effectLst/>
        </p:spPr>
        <p:txBody>
          <a:bodyPr wrap="none">
            <a:spAutoFit/>
          </a:bodyPr>
          <a:lstStyle/>
          <a:p>
            <a:r>
              <a:rPr lang="en-US" sz="600" b="0" dirty="0">
                <a:solidFill>
                  <a:schemeClr val="tx1"/>
                </a:solidFill>
                <a:effectLst/>
              </a:rPr>
              <a:t>Source: CMOS Circuit Design , Layout,  and Simulation - Baker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81" name="Rectangle 41"/>
          <p:cNvSpPr>
            <a:spLocks noChangeArrowheads="1"/>
          </p:cNvSpPr>
          <p:nvPr/>
        </p:nvSpPr>
        <p:spPr bwMode="grayWhite">
          <a:xfrm>
            <a:off x="5978525" y="3095625"/>
            <a:ext cx="1238250" cy="8636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1600">
              <a:solidFill>
                <a:srgbClr val="000000"/>
              </a:solidFill>
              <a:effectLst/>
            </a:endParaRPr>
          </a:p>
        </p:txBody>
      </p:sp>
      <p:sp>
        <p:nvSpPr>
          <p:cNvPr id="343042" name="Rectangle 2"/>
          <p:cNvSpPr>
            <a:spLocks noGrp="1" noChangeArrowheads="1"/>
          </p:cNvSpPr>
          <p:nvPr>
            <p:ph type="title"/>
          </p:nvPr>
        </p:nvSpPr>
        <p:spPr/>
        <p:txBody>
          <a:bodyPr/>
          <a:lstStyle/>
          <a:p>
            <a:r>
              <a:rPr lang="en-US" dirty="0" smtClean="0"/>
              <a:t>Compared</a:t>
            </a:r>
            <a:endParaRPr lang="en-US" baseline="30000" dirty="0"/>
          </a:p>
        </p:txBody>
      </p:sp>
      <p:grpSp>
        <p:nvGrpSpPr>
          <p:cNvPr id="43" name="Group 42"/>
          <p:cNvGrpSpPr/>
          <p:nvPr/>
        </p:nvGrpSpPr>
        <p:grpSpPr>
          <a:xfrm>
            <a:off x="749626" y="1414463"/>
            <a:ext cx="2886203" cy="4693240"/>
            <a:chOff x="749626" y="1414463"/>
            <a:chExt cx="2886203" cy="4693240"/>
          </a:xfrm>
        </p:grpSpPr>
        <p:sp>
          <p:nvSpPr>
            <p:cNvPr id="343043" name="Rectangle 3"/>
            <p:cNvSpPr>
              <a:spLocks noChangeArrowheads="1"/>
            </p:cNvSpPr>
            <p:nvPr/>
          </p:nvSpPr>
          <p:spPr bwMode="grayWhite">
            <a:xfrm>
              <a:off x="749626" y="1414463"/>
              <a:ext cx="2886203" cy="469324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sz="1600">
                <a:solidFill>
                  <a:srgbClr val="000000"/>
                </a:solidFill>
                <a:effectLst/>
              </a:endParaRPr>
            </a:p>
          </p:txBody>
        </p:sp>
        <p:pic>
          <p:nvPicPr>
            <p:cNvPr id="343044" name="Picture 4" descr="spram"/>
            <p:cNvPicPr>
              <a:picLocks noChangeAspect="1" noChangeArrowheads="1"/>
            </p:cNvPicPr>
            <p:nvPr/>
          </p:nvPicPr>
          <p:blipFill>
            <a:blip r:embed="rId3"/>
            <a:srcRect l="24791" t="26161" r="25381"/>
            <a:stretch>
              <a:fillRect/>
            </a:stretch>
          </p:blipFill>
          <p:spPr bwMode="auto">
            <a:xfrm>
              <a:off x="945350" y="1550830"/>
              <a:ext cx="2494755" cy="4420507"/>
            </a:xfrm>
            <a:prstGeom prst="rect">
              <a:avLst/>
            </a:prstGeom>
            <a:noFill/>
            <a:effectLst>
              <a:outerShdw blurRad="50800" dist="38100" dir="2700000" algn="tl" rotWithShape="0">
                <a:prstClr val="black">
                  <a:alpha val="40000"/>
                </a:prstClr>
              </a:outerShdw>
            </a:effectLst>
          </p:spPr>
        </p:pic>
      </p:grpSp>
      <p:sp>
        <p:nvSpPr>
          <p:cNvPr id="343083" name="Rectangle 43"/>
          <p:cNvSpPr>
            <a:spLocks noChangeArrowheads="1"/>
          </p:cNvSpPr>
          <p:nvPr/>
        </p:nvSpPr>
        <p:spPr bwMode="auto">
          <a:xfrm>
            <a:off x="6088063" y="3227388"/>
            <a:ext cx="809625" cy="503237"/>
          </a:xfrm>
          <a:prstGeom prst="rect">
            <a:avLst/>
          </a:prstGeom>
          <a:solidFill>
            <a:schemeClr val="bg2"/>
          </a:solidFill>
          <a:ln w="12700" algn="ctr">
            <a:solidFill>
              <a:schemeClr val="bg2"/>
            </a:solidFill>
            <a:prstDash val="dash"/>
            <a:miter lim="800000"/>
            <a:headEnd/>
            <a:tailEnd/>
          </a:ln>
          <a:effectLst/>
        </p:spPr>
        <p:txBody>
          <a:bodyPr anchor="ctr">
            <a:spAutoFit/>
          </a:bodyPr>
          <a:lstStyle/>
          <a:p>
            <a:endParaRPr lang="en-US"/>
          </a:p>
        </p:txBody>
      </p:sp>
      <p:sp>
        <p:nvSpPr>
          <p:cNvPr id="343084" name="Freeform 44"/>
          <p:cNvSpPr>
            <a:spLocks/>
          </p:cNvSpPr>
          <p:nvPr/>
        </p:nvSpPr>
        <p:spPr bwMode="auto">
          <a:xfrm>
            <a:off x="5983288" y="3327400"/>
            <a:ext cx="1176337" cy="295275"/>
          </a:xfrm>
          <a:custGeom>
            <a:avLst/>
            <a:gdLst/>
            <a:ahLst/>
            <a:cxnLst>
              <a:cxn ang="0">
                <a:pos x="3620" y="0"/>
              </a:cxn>
              <a:cxn ang="0">
                <a:pos x="3621" y="330"/>
              </a:cxn>
              <a:cxn ang="0">
                <a:pos x="3620" y="701"/>
              </a:cxn>
              <a:cxn ang="0">
                <a:pos x="113" y="701"/>
              </a:cxn>
              <a:cxn ang="0">
                <a:pos x="108" y="339"/>
              </a:cxn>
              <a:cxn ang="0">
                <a:pos x="113" y="0"/>
              </a:cxn>
              <a:cxn ang="0">
                <a:pos x="3620" y="0"/>
              </a:cxn>
            </a:cxnLst>
            <a:rect l="0" t="0" r="r" b="b"/>
            <a:pathLst>
              <a:path w="3732" h="705">
                <a:moveTo>
                  <a:pt x="3620" y="0"/>
                </a:moveTo>
                <a:cubicBezTo>
                  <a:pt x="3627" y="3"/>
                  <a:pt x="3732" y="378"/>
                  <a:pt x="3621" y="330"/>
                </a:cubicBezTo>
                <a:cubicBezTo>
                  <a:pt x="3510" y="282"/>
                  <a:pt x="3624" y="702"/>
                  <a:pt x="3620" y="701"/>
                </a:cubicBezTo>
                <a:lnTo>
                  <a:pt x="113" y="701"/>
                </a:lnTo>
                <a:cubicBezTo>
                  <a:pt x="117" y="705"/>
                  <a:pt x="216" y="252"/>
                  <a:pt x="108" y="339"/>
                </a:cubicBezTo>
                <a:cubicBezTo>
                  <a:pt x="0" y="426"/>
                  <a:pt x="111" y="0"/>
                  <a:pt x="113" y="0"/>
                </a:cubicBezTo>
                <a:lnTo>
                  <a:pt x="3620" y="0"/>
                </a:lnTo>
                <a:close/>
              </a:path>
            </a:pathLst>
          </a:custGeom>
          <a:gradFill rotWithShape="0">
            <a:gsLst>
              <a:gs pos="0">
                <a:srgbClr val="808080">
                  <a:gamma/>
                  <a:shade val="56078"/>
                  <a:invGamma/>
                </a:srgbClr>
              </a:gs>
              <a:gs pos="50000">
                <a:srgbClr val="808080"/>
              </a:gs>
              <a:gs pos="100000">
                <a:srgbClr val="808080">
                  <a:gamma/>
                  <a:shade val="56078"/>
                  <a:invGamma/>
                </a:srgbClr>
              </a:gs>
            </a:gsLst>
            <a:lin ang="2700000" scaled="1"/>
          </a:gradFill>
          <a:ln w="12700" cap="flat" cmpd="sng">
            <a:solidFill>
              <a:schemeClr val="bg2"/>
            </a:solidFill>
            <a:prstDash val="solid"/>
            <a:round/>
            <a:headEnd/>
            <a:tailEnd/>
          </a:ln>
          <a:effectLst/>
        </p:spPr>
        <p:txBody>
          <a:bodyPr wrap="none" anchor="ctr"/>
          <a:lstStyle/>
          <a:p>
            <a:endParaRPr lang="en-US"/>
          </a:p>
        </p:txBody>
      </p:sp>
      <p:sp>
        <p:nvSpPr>
          <p:cNvPr id="343085" name="Freeform 45"/>
          <p:cNvSpPr>
            <a:spLocks/>
          </p:cNvSpPr>
          <p:nvPr/>
        </p:nvSpPr>
        <p:spPr bwMode="auto">
          <a:xfrm flipH="1">
            <a:off x="6259513" y="3163888"/>
            <a:ext cx="292100" cy="715962"/>
          </a:xfrm>
          <a:custGeom>
            <a:avLst/>
            <a:gdLst/>
            <a:ahLst/>
            <a:cxnLst>
              <a:cxn ang="0">
                <a:pos x="168" y="13"/>
              </a:cxn>
              <a:cxn ang="0">
                <a:pos x="0" y="169"/>
              </a:cxn>
              <a:cxn ang="0">
                <a:pos x="7" y="855"/>
              </a:cxn>
              <a:cxn ang="0">
                <a:pos x="163" y="1011"/>
              </a:cxn>
              <a:cxn ang="0">
                <a:pos x="163" y="1157"/>
              </a:cxn>
              <a:cxn ang="0">
                <a:pos x="258" y="1153"/>
              </a:cxn>
              <a:cxn ang="0">
                <a:pos x="417" y="1157"/>
              </a:cxn>
              <a:cxn ang="0">
                <a:pos x="417" y="956"/>
              </a:cxn>
              <a:cxn ang="0">
                <a:pos x="237" y="776"/>
              </a:cxn>
              <a:cxn ang="0">
                <a:pos x="231" y="271"/>
              </a:cxn>
              <a:cxn ang="0">
                <a:pos x="417" y="103"/>
              </a:cxn>
              <a:cxn ang="0">
                <a:pos x="420" y="19"/>
              </a:cxn>
              <a:cxn ang="0">
                <a:pos x="302" y="23"/>
              </a:cxn>
              <a:cxn ang="0">
                <a:pos x="168" y="13"/>
              </a:cxn>
            </a:cxnLst>
            <a:rect l="0" t="0" r="r" b="b"/>
            <a:pathLst>
              <a:path w="420" h="1201">
                <a:moveTo>
                  <a:pt x="168" y="13"/>
                </a:moveTo>
                <a:lnTo>
                  <a:pt x="0" y="169"/>
                </a:lnTo>
                <a:lnTo>
                  <a:pt x="7" y="855"/>
                </a:lnTo>
                <a:lnTo>
                  <a:pt x="163" y="1011"/>
                </a:lnTo>
                <a:lnTo>
                  <a:pt x="163" y="1157"/>
                </a:lnTo>
                <a:cubicBezTo>
                  <a:pt x="179" y="1181"/>
                  <a:pt x="282" y="1201"/>
                  <a:pt x="258" y="1153"/>
                </a:cubicBezTo>
                <a:cubicBezTo>
                  <a:pt x="234" y="1105"/>
                  <a:pt x="391" y="1190"/>
                  <a:pt x="417" y="1157"/>
                </a:cubicBezTo>
                <a:lnTo>
                  <a:pt x="417" y="956"/>
                </a:lnTo>
                <a:lnTo>
                  <a:pt x="237" y="776"/>
                </a:lnTo>
                <a:lnTo>
                  <a:pt x="231" y="271"/>
                </a:lnTo>
                <a:lnTo>
                  <a:pt x="417" y="103"/>
                </a:lnTo>
                <a:lnTo>
                  <a:pt x="420" y="19"/>
                </a:lnTo>
                <a:cubicBezTo>
                  <a:pt x="403" y="7"/>
                  <a:pt x="280" y="0"/>
                  <a:pt x="302" y="23"/>
                </a:cubicBezTo>
                <a:cubicBezTo>
                  <a:pt x="324" y="46"/>
                  <a:pt x="206" y="21"/>
                  <a:pt x="168" y="13"/>
                </a:cubicBezTo>
                <a:close/>
              </a:path>
            </a:pathLst>
          </a:custGeom>
          <a:gradFill rotWithShape="1">
            <a:gsLst>
              <a:gs pos="0">
                <a:srgbClr val="339966">
                  <a:gamma/>
                  <a:shade val="46275"/>
                  <a:invGamma/>
                </a:srgbClr>
              </a:gs>
              <a:gs pos="50000">
                <a:srgbClr val="339966"/>
              </a:gs>
              <a:gs pos="100000">
                <a:srgbClr val="339966">
                  <a:gamma/>
                  <a:shade val="46275"/>
                  <a:invGamma/>
                </a:srgbClr>
              </a:gs>
            </a:gsLst>
            <a:lin ang="2700000" scaled="1"/>
          </a:gradFill>
          <a:ln w="12700" cap="flat" cmpd="sng">
            <a:solidFill>
              <a:schemeClr val="bg2"/>
            </a:solidFill>
            <a:prstDash val="solid"/>
            <a:round/>
            <a:headEnd/>
            <a:tailEnd/>
          </a:ln>
          <a:effectLst/>
        </p:spPr>
        <p:txBody>
          <a:bodyPr wrap="none" anchor="ctr"/>
          <a:lstStyle/>
          <a:p>
            <a:endParaRPr lang="en-US"/>
          </a:p>
        </p:txBody>
      </p:sp>
      <p:sp>
        <p:nvSpPr>
          <p:cNvPr id="343086" name="Rectangle 46"/>
          <p:cNvSpPr>
            <a:spLocks noChangeArrowheads="1"/>
          </p:cNvSpPr>
          <p:nvPr/>
        </p:nvSpPr>
        <p:spPr bwMode="auto">
          <a:xfrm>
            <a:off x="6119813" y="3357563"/>
            <a:ext cx="230187" cy="230187"/>
          </a:xfrm>
          <a:prstGeom prst="rect">
            <a:avLst/>
          </a:prstGeom>
          <a:gradFill rotWithShape="1">
            <a:gsLst>
              <a:gs pos="0">
                <a:srgbClr val="00FF00">
                  <a:gamma/>
                  <a:shade val="46275"/>
                  <a:invGamma/>
                </a:srgbClr>
              </a:gs>
              <a:gs pos="50000">
                <a:srgbClr val="00FF00"/>
              </a:gs>
              <a:gs pos="100000">
                <a:srgbClr val="00FF00">
                  <a:gamma/>
                  <a:shade val="46275"/>
                  <a:invGamma/>
                </a:srgbClr>
              </a:gs>
            </a:gsLst>
            <a:lin ang="2700000" scaled="1"/>
          </a:gradFill>
          <a:ln w="12700">
            <a:solidFill>
              <a:schemeClr val="bg2"/>
            </a:solidFill>
            <a:miter lim="800000"/>
            <a:headEnd/>
            <a:tailEnd/>
          </a:ln>
          <a:effectLst/>
        </p:spPr>
        <p:txBody>
          <a:bodyPr wrap="none" anchor="ctr"/>
          <a:lstStyle/>
          <a:p>
            <a:endParaRPr lang="en-US"/>
          </a:p>
        </p:txBody>
      </p:sp>
      <p:sp>
        <p:nvSpPr>
          <p:cNvPr id="343087" name="Oval 47"/>
          <p:cNvSpPr>
            <a:spLocks noChangeArrowheads="1"/>
          </p:cNvSpPr>
          <p:nvPr/>
        </p:nvSpPr>
        <p:spPr bwMode="auto">
          <a:xfrm>
            <a:off x="6573838" y="3348038"/>
            <a:ext cx="255587" cy="250825"/>
          </a:xfrm>
          <a:prstGeom prst="ellipse">
            <a:avLst/>
          </a:prstGeom>
          <a:gradFill rotWithShape="1">
            <a:gsLst>
              <a:gs pos="0">
                <a:srgbClr val="00FF00">
                  <a:gamma/>
                  <a:shade val="46275"/>
                  <a:invGamma/>
                </a:srgbClr>
              </a:gs>
              <a:gs pos="50000">
                <a:srgbClr val="00FF00"/>
              </a:gs>
              <a:gs pos="100000">
                <a:srgbClr val="00FF00">
                  <a:gamma/>
                  <a:shade val="46275"/>
                  <a:invGamma/>
                </a:srgbClr>
              </a:gs>
            </a:gsLst>
            <a:lin ang="2700000" scaled="1"/>
          </a:gradFill>
          <a:ln w="12700">
            <a:solidFill>
              <a:schemeClr val="bg2"/>
            </a:solidFill>
            <a:round/>
            <a:headEnd/>
            <a:tailEnd/>
          </a:ln>
          <a:effectLst/>
        </p:spPr>
        <p:txBody>
          <a:bodyPr wrap="none" anchor="ctr"/>
          <a:lstStyle/>
          <a:p>
            <a:endParaRPr lang="en-US"/>
          </a:p>
        </p:txBody>
      </p:sp>
      <p:sp>
        <p:nvSpPr>
          <p:cNvPr id="343088" name="Freeform 48"/>
          <p:cNvSpPr>
            <a:spLocks/>
          </p:cNvSpPr>
          <p:nvPr/>
        </p:nvSpPr>
        <p:spPr bwMode="auto">
          <a:xfrm flipH="1">
            <a:off x="6726238" y="3162300"/>
            <a:ext cx="292100" cy="715963"/>
          </a:xfrm>
          <a:custGeom>
            <a:avLst/>
            <a:gdLst/>
            <a:ahLst/>
            <a:cxnLst>
              <a:cxn ang="0">
                <a:pos x="168" y="13"/>
              </a:cxn>
              <a:cxn ang="0">
                <a:pos x="0" y="169"/>
              </a:cxn>
              <a:cxn ang="0">
                <a:pos x="7" y="855"/>
              </a:cxn>
              <a:cxn ang="0">
                <a:pos x="163" y="1011"/>
              </a:cxn>
              <a:cxn ang="0">
                <a:pos x="163" y="1157"/>
              </a:cxn>
              <a:cxn ang="0">
                <a:pos x="258" y="1153"/>
              </a:cxn>
              <a:cxn ang="0">
                <a:pos x="417" y="1157"/>
              </a:cxn>
              <a:cxn ang="0">
                <a:pos x="417" y="956"/>
              </a:cxn>
              <a:cxn ang="0">
                <a:pos x="237" y="776"/>
              </a:cxn>
              <a:cxn ang="0">
                <a:pos x="231" y="271"/>
              </a:cxn>
              <a:cxn ang="0">
                <a:pos x="417" y="103"/>
              </a:cxn>
              <a:cxn ang="0">
                <a:pos x="420" y="19"/>
              </a:cxn>
              <a:cxn ang="0">
                <a:pos x="302" y="23"/>
              </a:cxn>
              <a:cxn ang="0">
                <a:pos x="168" y="13"/>
              </a:cxn>
            </a:cxnLst>
            <a:rect l="0" t="0" r="r" b="b"/>
            <a:pathLst>
              <a:path w="420" h="1201">
                <a:moveTo>
                  <a:pt x="168" y="13"/>
                </a:moveTo>
                <a:lnTo>
                  <a:pt x="0" y="169"/>
                </a:lnTo>
                <a:lnTo>
                  <a:pt x="7" y="855"/>
                </a:lnTo>
                <a:lnTo>
                  <a:pt x="163" y="1011"/>
                </a:lnTo>
                <a:lnTo>
                  <a:pt x="163" y="1157"/>
                </a:lnTo>
                <a:cubicBezTo>
                  <a:pt x="179" y="1181"/>
                  <a:pt x="282" y="1201"/>
                  <a:pt x="258" y="1153"/>
                </a:cubicBezTo>
                <a:cubicBezTo>
                  <a:pt x="234" y="1105"/>
                  <a:pt x="391" y="1190"/>
                  <a:pt x="417" y="1157"/>
                </a:cubicBezTo>
                <a:lnTo>
                  <a:pt x="417" y="956"/>
                </a:lnTo>
                <a:lnTo>
                  <a:pt x="237" y="776"/>
                </a:lnTo>
                <a:lnTo>
                  <a:pt x="231" y="271"/>
                </a:lnTo>
                <a:lnTo>
                  <a:pt x="417" y="103"/>
                </a:lnTo>
                <a:lnTo>
                  <a:pt x="420" y="19"/>
                </a:lnTo>
                <a:cubicBezTo>
                  <a:pt x="403" y="7"/>
                  <a:pt x="280" y="0"/>
                  <a:pt x="302" y="23"/>
                </a:cubicBezTo>
                <a:cubicBezTo>
                  <a:pt x="324" y="46"/>
                  <a:pt x="206" y="21"/>
                  <a:pt x="168" y="13"/>
                </a:cubicBezTo>
                <a:close/>
              </a:path>
            </a:pathLst>
          </a:custGeom>
          <a:gradFill rotWithShape="1">
            <a:gsLst>
              <a:gs pos="0">
                <a:srgbClr val="339966">
                  <a:gamma/>
                  <a:shade val="46275"/>
                  <a:invGamma/>
                </a:srgbClr>
              </a:gs>
              <a:gs pos="50000">
                <a:srgbClr val="339966"/>
              </a:gs>
              <a:gs pos="100000">
                <a:srgbClr val="339966">
                  <a:gamma/>
                  <a:shade val="46275"/>
                  <a:invGamma/>
                </a:srgbClr>
              </a:gs>
            </a:gsLst>
            <a:lin ang="2700000" scaled="1"/>
          </a:gradFill>
          <a:ln w="12700" cap="flat" cmpd="sng">
            <a:solidFill>
              <a:schemeClr val="bg2"/>
            </a:solidFill>
            <a:prstDash val="solid"/>
            <a:round/>
            <a:headEnd/>
            <a:tailEnd/>
          </a:ln>
          <a:effectLst/>
        </p:spPr>
        <p:txBody>
          <a:bodyPr wrap="none" anchor="ctr"/>
          <a:lstStyle/>
          <a:p>
            <a:endParaRPr lang="en-US"/>
          </a:p>
        </p:txBody>
      </p:sp>
      <p:grpSp>
        <p:nvGrpSpPr>
          <p:cNvPr id="343089" name="Group 49"/>
          <p:cNvGrpSpPr>
            <a:grpSpLocks/>
          </p:cNvGrpSpPr>
          <p:nvPr/>
        </p:nvGrpSpPr>
        <p:grpSpPr bwMode="auto">
          <a:xfrm>
            <a:off x="6035675" y="3387725"/>
            <a:ext cx="1060450" cy="174625"/>
            <a:chOff x="840" y="1815"/>
            <a:chExt cx="3912" cy="417"/>
          </a:xfrm>
        </p:grpSpPr>
        <p:sp>
          <p:nvSpPr>
            <p:cNvPr id="343090" name="Freeform 50" descr="Wide upward diagonal"/>
            <p:cNvSpPr>
              <a:spLocks/>
            </p:cNvSpPr>
            <p:nvPr/>
          </p:nvSpPr>
          <p:spPr bwMode="auto">
            <a:xfrm>
              <a:off x="840" y="1818"/>
              <a:ext cx="3912" cy="414"/>
            </a:xfrm>
            <a:custGeom>
              <a:avLst/>
              <a:gdLst/>
              <a:ahLst/>
              <a:cxnLst>
                <a:cxn ang="0">
                  <a:pos x="2246" y="0"/>
                </a:cxn>
                <a:cxn ang="0">
                  <a:pos x="2244" y="121"/>
                </a:cxn>
                <a:cxn ang="0">
                  <a:pos x="2246" y="243"/>
                </a:cxn>
                <a:cxn ang="0">
                  <a:pos x="74" y="243"/>
                </a:cxn>
                <a:cxn ang="0">
                  <a:pos x="72" y="115"/>
                </a:cxn>
                <a:cxn ang="0">
                  <a:pos x="74" y="0"/>
                </a:cxn>
                <a:cxn ang="0">
                  <a:pos x="2246" y="0"/>
                </a:cxn>
              </a:cxnLst>
              <a:rect l="0" t="0" r="r" b="b"/>
              <a:pathLst>
                <a:path w="2316" h="250">
                  <a:moveTo>
                    <a:pt x="2246" y="0"/>
                  </a:moveTo>
                  <a:cubicBezTo>
                    <a:pt x="2247" y="7"/>
                    <a:pt x="2316" y="157"/>
                    <a:pt x="2244" y="121"/>
                  </a:cubicBezTo>
                  <a:cubicBezTo>
                    <a:pt x="2172" y="85"/>
                    <a:pt x="2247" y="247"/>
                    <a:pt x="2246" y="243"/>
                  </a:cubicBezTo>
                  <a:lnTo>
                    <a:pt x="74" y="243"/>
                  </a:lnTo>
                  <a:cubicBezTo>
                    <a:pt x="66" y="250"/>
                    <a:pt x="144" y="91"/>
                    <a:pt x="72" y="115"/>
                  </a:cubicBezTo>
                  <a:cubicBezTo>
                    <a:pt x="0" y="139"/>
                    <a:pt x="72" y="1"/>
                    <a:pt x="74" y="0"/>
                  </a:cubicBezTo>
                  <a:cubicBezTo>
                    <a:pt x="74" y="0"/>
                    <a:pt x="2246" y="0"/>
                    <a:pt x="2246" y="0"/>
                  </a:cubicBezTo>
                  <a:close/>
                </a:path>
              </a:pathLst>
            </a:custGeom>
            <a:noFill/>
            <a:ln w="12700" cap="flat" cmpd="sng">
              <a:solidFill>
                <a:srgbClr val="FF0000"/>
              </a:solidFill>
              <a:prstDash val="solid"/>
              <a:round/>
              <a:headEnd/>
              <a:tailEnd/>
            </a:ln>
            <a:effectLst/>
          </p:spPr>
          <p:txBody>
            <a:bodyPr wrap="none" anchor="ctr"/>
            <a:lstStyle/>
            <a:p>
              <a:endParaRPr lang="en-US"/>
            </a:p>
          </p:txBody>
        </p:sp>
        <p:sp>
          <p:nvSpPr>
            <p:cNvPr id="343091" name="Line 51"/>
            <p:cNvSpPr>
              <a:spLocks noChangeShapeType="1"/>
            </p:cNvSpPr>
            <p:nvPr/>
          </p:nvSpPr>
          <p:spPr bwMode="auto">
            <a:xfrm flipH="1">
              <a:off x="963"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092" name="Line 52"/>
            <p:cNvSpPr>
              <a:spLocks noChangeShapeType="1"/>
            </p:cNvSpPr>
            <p:nvPr/>
          </p:nvSpPr>
          <p:spPr bwMode="auto">
            <a:xfrm flipH="1">
              <a:off x="1107"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093" name="Line 53"/>
            <p:cNvSpPr>
              <a:spLocks noChangeShapeType="1"/>
            </p:cNvSpPr>
            <p:nvPr/>
          </p:nvSpPr>
          <p:spPr bwMode="auto">
            <a:xfrm flipH="1">
              <a:off x="1251"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094" name="Line 54"/>
            <p:cNvSpPr>
              <a:spLocks noChangeShapeType="1"/>
            </p:cNvSpPr>
            <p:nvPr/>
          </p:nvSpPr>
          <p:spPr bwMode="auto">
            <a:xfrm flipH="1">
              <a:off x="1380"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095" name="Line 55"/>
            <p:cNvSpPr>
              <a:spLocks noChangeShapeType="1"/>
            </p:cNvSpPr>
            <p:nvPr/>
          </p:nvSpPr>
          <p:spPr bwMode="auto">
            <a:xfrm flipH="1">
              <a:off x="1514" y="1820"/>
              <a:ext cx="231" cy="397"/>
            </a:xfrm>
            <a:prstGeom prst="line">
              <a:avLst/>
            </a:prstGeom>
            <a:noFill/>
            <a:ln w="12700">
              <a:solidFill>
                <a:srgbClr val="FF0000"/>
              </a:solidFill>
              <a:round/>
              <a:headEnd/>
              <a:tailEnd/>
            </a:ln>
            <a:effectLst/>
          </p:spPr>
          <p:txBody>
            <a:bodyPr wrap="none" anchor="ctr"/>
            <a:lstStyle/>
            <a:p>
              <a:endParaRPr lang="en-US"/>
            </a:p>
          </p:txBody>
        </p:sp>
        <p:sp>
          <p:nvSpPr>
            <p:cNvPr id="343096" name="Line 56"/>
            <p:cNvSpPr>
              <a:spLocks noChangeShapeType="1"/>
            </p:cNvSpPr>
            <p:nvPr/>
          </p:nvSpPr>
          <p:spPr bwMode="auto">
            <a:xfrm flipH="1">
              <a:off x="1654"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097" name="Line 57"/>
            <p:cNvSpPr>
              <a:spLocks noChangeShapeType="1"/>
            </p:cNvSpPr>
            <p:nvPr/>
          </p:nvSpPr>
          <p:spPr bwMode="auto">
            <a:xfrm flipH="1">
              <a:off x="1798"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098" name="Line 58"/>
            <p:cNvSpPr>
              <a:spLocks noChangeShapeType="1"/>
            </p:cNvSpPr>
            <p:nvPr/>
          </p:nvSpPr>
          <p:spPr bwMode="auto">
            <a:xfrm flipH="1">
              <a:off x="1937"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099" name="Line 59"/>
            <p:cNvSpPr>
              <a:spLocks noChangeShapeType="1"/>
            </p:cNvSpPr>
            <p:nvPr/>
          </p:nvSpPr>
          <p:spPr bwMode="auto">
            <a:xfrm flipH="1">
              <a:off x="2071"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100" name="Line 60"/>
            <p:cNvSpPr>
              <a:spLocks noChangeShapeType="1"/>
            </p:cNvSpPr>
            <p:nvPr/>
          </p:nvSpPr>
          <p:spPr bwMode="auto">
            <a:xfrm flipH="1">
              <a:off x="2215" y="1820"/>
              <a:ext cx="231" cy="397"/>
            </a:xfrm>
            <a:prstGeom prst="line">
              <a:avLst/>
            </a:prstGeom>
            <a:noFill/>
            <a:ln w="12700">
              <a:solidFill>
                <a:srgbClr val="FF0000"/>
              </a:solidFill>
              <a:round/>
              <a:headEnd/>
              <a:tailEnd/>
            </a:ln>
            <a:effectLst/>
          </p:spPr>
          <p:txBody>
            <a:bodyPr wrap="none" anchor="ctr"/>
            <a:lstStyle/>
            <a:p>
              <a:endParaRPr lang="en-US"/>
            </a:p>
          </p:txBody>
        </p:sp>
        <p:sp>
          <p:nvSpPr>
            <p:cNvPr id="343101" name="Line 61"/>
            <p:cNvSpPr>
              <a:spLocks noChangeShapeType="1"/>
            </p:cNvSpPr>
            <p:nvPr/>
          </p:nvSpPr>
          <p:spPr bwMode="auto">
            <a:xfrm flipH="1">
              <a:off x="2359" y="1820"/>
              <a:ext cx="231" cy="397"/>
            </a:xfrm>
            <a:prstGeom prst="line">
              <a:avLst/>
            </a:prstGeom>
            <a:noFill/>
            <a:ln w="12700">
              <a:solidFill>
                <a:srgbClr val="FF0000"/>
              </a:solidFill>
              <a:round/>
              <a:headEnd/>
              <a:tailEnd/>
            </a:ln>
            <a:effectLst/>
          </p:spPr>
          <p:txBody>
            <a:bodyPr wrap="none" anchor="ctr"/>
            <a:lstStyle/>
            <a:p>
              <a:endParaRPr lang="en-US"/>
            </a:p>
          </p:txBody>
        </p:sp>
        <p:sp>
          <p:nvSpPr>
            <p:cNvPr id="343102" name="Line 62"/>
            <p:cNvSpPr>
              <a:spLocks noChangeShapeType="1"/>
            </p:cNvSpPr>
            <p:nvPr/>
          </p:nvSpPr>
          <p:spPr bwMode="auto">
            <a:xfrm flipH="1">
              <a:off x="2489"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103" name="Line 63"/>
            <p:cNvSpPr>
              <a:spLocks noChangeShapeType="1"/>
            </p:cNvSpPr>
            <p:nvPr/>
          </p:nvSpPr>
          <p:spPr bwMode="auto">
            <a:xfrm flipH="1">
              <a:off x="2623"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104" name="Line 64"/>
            <p:cNvSpPr>
              <a:spLocks noChangeShapeType="1"/>
            </p:cNvSpPr>
            <p:nvPr/>
          </p:nvSpPr>
          <p:spPr bwMode="auto">
            <a:xfrm flipH="1">
              <a:off x="2762"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105" name="Line 65"/>
            <p:cNvSpPr>
              <a:spLocks noChangeShapeType="1"/>
            </p:cNvSpPr>
            <p:nvPr/>
          </p:nvSpPr>
          <p:spPr bwMode="auto">
            <a:xfrm flipH="1">
              <a:off x="2906"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106" name="Line 66"/>
            <p:cNvSpPr>
              <a:spLocks noChangeShapeType="1"/>
            </p:cNvSpPr>
            <p:nvPr/>
          </p:nvSpPr>
          <p:spPr bwMode="auto">
            <a:xfrm flipH="1">
              <a:off x="3045" y="1820"/>
              <a:ext cx="231" cy="397"/>
            </a:xfrm>
            <a:prstGeom prst="line">
              <a:avLst/>
            </a:prstGeom>
            <a:noFill/>
            <a:ln w="12700">
              <a:solidFill>
                <a:srgbClr val="FF0000"/>
              </a:solidFill>
              <a:round/>
              <a:headEnd/>
              <a:tailEnd/>
            </a:ln>
            <a:effectLst/>
          </p:spPr>
          <p:txBody>
            <a:bodyPr wrap="none" anchor="ctr"/>
            <a:lstStyle/>
            <a:p>
              <a:endParaRPr lang="en-US"/>
            </a:p>
          </p:txBody>
        </p:sp>
        <p:sp>
          <p:nvSpPr>
            <p:cNvPr id="343107" name="Line 67"/>
            <p:cNvSpPr>
              <a:spLocks noChangeShapeType="1"/>
            </p:cNvSpPr>
            <p:nvPr/>
          </p:nvSpPr>
          <p:spPr bwMode="auto">
            <a:xfrm flipH="1">
              <a:off x="3180"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108" name="Line 68"/>
            <p:cNvSpPr>
              <a:spLocks noChangeShapeType="1"/>
            </p:cNvSpPr>
            <p:nvPr/>
          </p:nvSpPr>
          <p:spPr bwMode="auto">
            <a:xfrm flipH="1">
              <a:off x="3324"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109" name="Line 69"/>
            <p:cNvSpPr>
              <a:spLocks noChangeShapeType="1"/>
            </p:cNvSpPr>
            <p:nvPr/>
          </p:nvSpPr>
          <p:spPr bwMode="auto">
            <a:xfrm flipH="1">
              <a:off x="3468"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110" name="Line 70"/>
            <p:cNvSpPr>
              <a:spLocks noChangeShapeType="1"/>
            </p:cNvSpPr>
            <p:nvPr/>
          </p:nvSpPr>
          <p:spPr bwMode="auto">
            <a:xfrm flipH="1">
              <a:off x="3597" y="1825"/>
              <a:ext cx="230" cy="397"/>
            </a:xfrm>
            <a:prstGeom prst="line">
              <a:avLst/>
            </a:prstGeom>
            <a:noFill/>
            <a:ln w="12700">
              <a:solidFill>
                <a:srgbClr val="FF0000"/>
              </a:solidFill>
              <a:round/>
              <a:headEnd/>
              <a:tailEnd/>
            </a:ln>
            <a:effectLst/>
          </p:spPr>
          <p:txBody>
            <a:bodyPr wrap="none" anchor="ctr"/>
            <a:lstStyle/>
            <a:p>
              <a:endParaRPr lang="en-US"/>
            </a:p>
          </p:txBody>
        </p:sp>
        <p:sp>
          <p:nvSpPr>
            <p:cNvPr id="343111" name="Line 71"/>
            <p:cNvSpPr>
              <a:spLocks noChangeShapeType="1"/>
            </p:cNvSpPr>
            <p:nvPr/>
          </p:nvSpPr>
          <p:spPr bwMode="auto">
            <a:xfrm flipH="1">
              <a:off x="3731" y="1825"/>
              <a:ext cx="231" cy="397"/>
            </a:xfrm>
            <a:prstGeom prst="line">
              <a:avLst/>
            </a:prstGeom>
            <a:noFill/>
            <a:ln w="12700">
              <a:solidFill>
                <a:srgbClr val="FF0000"/>
              </a:solidFill>
              <a:round/>
              <a:headEnd/>
              <a:tailEnd/>
            </a:ln>
            <a:effectLst/>
          </p:spPr>
          <p:txBody>
            <a:bodyPr wrap="none" anchor="ctr"/>
            <a:lstStyle/>
            <a:p>
              <a:endParaRPr lang="en-US"/>
            </a:p>
          </p:txBody>
        </p:sp>
        <p:sp>
          <p:nvSpPr>
            <p:cNvPr id="343112" name="Line 72"/>
            <p:cNvSpPr>
              <a:spLocks noChangeShapeType="1"/>
            </p:cNvSpPr>
            <p:nvPr/>
          </p:nvSpPr>
          <p:spPr bwMode="auto">
            <a:xfrm flipH="1">
              <a:off x="3875" y="1820"/>
              <a:ext cx="231" cy="397"/>
            </a:xfrm>
            <a:prstGeom prst="line">
              <a:avLst/>
            </a:prstGeom>
            <a:noFill/>
            <a:ln w="12700">
              <a:solidFill>
                <a:srgbClr val="FF0000"/>
              </a:solidFill>
              <a:round/>
              <a:headEnd/>
              <a:tailEnd/>
            </a:ln>
            <a:effectLst/>
          </p:spPr>
          <p:txBody>
            <a:bodyPr wrap="none" anchor="ctr"/>
            <a:lstStyle/>
            <a:p>
              <a:endParaRPr lang="en-US"/>
            </a:p>
          </p:txBody>
        </p:sp>
        <p:sp>
          <p:nvSpPr>
            <p:cNvPr id="343113" name="Line 73"/>
            <p:cNvSpPr>
              <a:spLocks noChangeShapeType="1"/>
            </p:cNvSpPr>
            <p:nvPr/>
          </p:nvSpPr>
          <p:spPr bwMode="auto">
            <a:xfrm flipH="1">
              <a:off x="4020"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114" name="Line 74"/>
            <p:cNvSpPr>
              <a:spLocks noChangeShapeType="1"/>
            </p:cNvSpPr>
            <p:nvPr/>
          </p:nvSpPr>
          <p:spPr bwMode="auto">
            <a:xfrm flipH="1">
              <a:off x="4159" y="1815"/>
              <a:ext cx="230" cy="397"/>
            </a:xfrm>
            <a:prstGeom prst="line">
              <a:avLst/>
            </a:prstGeom>
            <a:noFill/>
            <a:ln w="12700">
              <a:solidFill>
                <a:srgbClr val="FF0000"/>
              </a:solidFill>
              <a:round/>
              <a:headEnd/>
              <a:tailEnd/>
            </a:ln>
            <a:effectLst/>
          </p:spPr>
          <p:txBody>
            <a:bodyPr wrap="none" anchor="ctr"/>
            <a:lstStyle/>
            <a:p>
              <a:endParaRPr lang="en-US"/>
            </a:p>
          </p:txBody>
        </p:sp>
        <p:sp>
          <p:nvSpPr>
            <p:cNvPr id="343115" name="Line 75"/>
            <p:cNvSpPr>
              <a:spLocks noChangeShapeType="1"/>
            </p:cNvSpPr>
            <p:nvPr/>
          </p:nvSpPr>
          <p:spPr bwMode="auto">
            <a:xfrm flipH="1">
              <a:off x="4308" y="1820"/>
              <a:ext cx="230" cy="397"/>
            </a:xfrm>
            <a:prstGeom prst="line">
              <a:avLst/>
            </a:prstGeom>
            <a:noFill/>
            <a:ln w="12700">
              <a:solidFill>
                <a:srgbClr val="FF0000"/>
              </a:solidFill>
              <a:round/>
              <a:headEnd/>
              <a:tailEnd/>
            </a:ln>
            <a:effectLst/>
          </p:spPr>
          <p:txBody>
            <a:bodyPr wrap="none" anchor="ctr"/>
            <a:lstStyle/>
            <a:p>
              <a:endParaRPr lang="en-US"/>
            </a:p>
          </p:txBody>
        </p:sp>
        <p:sp>
          <p:nvSpPr>
            <p:cNvPr id="343116" name="Line 76"/>
            <p:cNvSpPr>
              <a:spLocks noChangeShapeType="1"/>
            </p:cNvSpPr>
            <p:nvPr/>
          </p:nvSpPr>
          <p:spPr bwMode="auto">
            <a:xfrm flipH="1">
              <a:off x="4452" y="1871"/>
              <a:ext cx="201" cy="346"/>
            </a:xfrm>
            <a:prstGeom prst="line">
              <a:avLst/>
            </a:prstGeom>
            <a:noFill/>
            <a:ln w="12700">
              <a:solidFill>
                <a:srgbClr val="FF0000"/>
              </a:solidFill>
              <a:round/>
              <a:headEnd/>
              <a:tailEnd/>
            </a:ln>
            <a:effectLst/>
          </p:spPr>
          <p:txBody>
            <a:bodyPr wrap="none" anchor="ctr"/>
            <a:lstStyle/>
            <a:p>
              <a:endParaRPr lang="en-US"/>
            </a:p>
          </p:txBody>
        </p:sp>
        <p:sp>
          <p:nvSpPr>
            <p:cNvPr id="343117" name="Line 77"/>
            <p:cNvSpPr>
              <a:spLocks noChangeShapeType="1"/>
            </p:cNvSpPr>
            <p:nvPr/>
          </p:nvSpPr>
          <p:spPr bwMode="auto">
            <a:xfrm flipH="1">
              <a:off x="933" y="1820"/>
              <a:ext cx="116" cy="197"/>
            </a:xfrm>
            <a:prstGeom prst="line">
              <a:avLst/>
            </a:prstGeom>
            <a:noFill/>
            <a:ln w="12700">
              <a:solidFill>
                <a:srgbClr val="FF0000"/>
              </a:solidFill>
              <a:round/>
              <a:headEnd/>
              <a:tailEnd/>
            </a:ln>
            <a:effectLst/>
          </p:spPr>
          <p:txBody>
            <a:bodyPr wrap="none" anchor="ctr"/>
            <a:lstStyle/>
            <a:p>
              <a:endParaRPr lang="en-US"/>
            </a:p>
          </p:txBody>
        </p:sp>
      </p:grpSp>
      <p:sp>
        <p:nvSpPr>
          <p:cNvPr id="42" name="Text Box 72"/>
          <p:cNvSpPr txBox="1">
            <a:spLocks noChangeArrowheads="1"/>
          </p:cNvSpPr>
          <p:nvPr/>
        </p:nvSpPr>
        <p:spPr bwMode="auto">
          <a:xfrm>
            <a:off x="352741" y="6443663"/>
            <a:ext cx="2324100" cy="184150"/>
          </a:xfrm>
          <a:prstGeom prst="rect">
            <a:avLst/>
          </a:prstGeom>
          <a:noFill/>
          <a:ln w="12700">
            <a:noFill/>
            <a:miter lim="800000"/>
            <a:headEnd/>
            <a:tailEnd/>
          </a:ln>
          <a:effectLst/>
        </p:spPr>
        <p:txBody>
          <a:bodyPr wrap="none">
            <a:spAutoFit/>
          </a:bodyPr>
          <a:lstStyle/>
          <a:p>
            <a:r>
              <a:rPr lang="en-US" sz="600" b="0" dirty="0">
                <a:solidFill>
                  <a:schemeClr val="tx1"/>
                </a:solidFill>
                <a:effectLst/>
              </a:rPr>
              <a:t>Source: CMOS Circuit Design , Layout,  and Simulation - Baker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t>Cell Sizes Compared</a:t>
            </a:r>
          </a:p>
        </p:txBody>
      </p:sp>
      <p:graphicFrame>
        <p:nvGraphicFramePr>
          <p:cNvPr id="345211" name="Group 123"/>
          <p:cNvGraphicFramePr>
            <a:graphicFrameLocks noGrp="1"/>
          </p:cNvGraphicFramePr>
          <p:nvPr/>
        </p:nvGraphicFramePr>
        <p:xfrm>
          <a:off x="1228725" y="1404257"/>
          <a:ext cx="6683375" cy="4907280"/>
        </p:xfrm>
        <a:graphic>
          <a:graphicData uri="http://schemas.openxmlformats.org/drawingml/2006/table">
            <a:tbl>
              <a:tblPr>
                <a:tableStyleId>{18603FDC-E32A-4AB5-989C-0864C3EAD2B8}</a:tableStyleId>
              </a:tblPr>
              <a:tblGrid>
                <a:gridCol w="2052638"/>
                <a:gridCol w="2246312"/>
                <a:gridCol w="2384425"/>
              </a:tblGrid>
              <a:tr h="204833">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1"/>
                          </a:solidFill>
                          <a:effectLst>
                            <a:outerShdw blurRad="38100" dist="38100" dir="2700000" algn="tl">
                              <a:srgbClr val="000000">
                                <a:alpha val="43137"/>
                              </a:srgbClr>
                            </a:outerShdw>
                          </a:effectLst>
                        </a:rPr>
                        <a:t>Cell Size (µ</a:t>
                      </a:r>
                      <a:r>
                        <a:rPr kumimoji="0" lang="en-US" sz="1600" u="none" strike="noStrike" cap="none" normalizeH="0" baseline="30000" dirty="0" smtClean="0">
                          <a:ln>
                            <a:noFill/>
                          </a:ln>
                          <a:solidFill>
                            <a:schemeClr val="tx1"/>
                          </a:solidFill>
                          <a:effectLst>
                            <a:outerShdw blurRad="38100" dist="38100" dir="2700000" algn="tl">
                              <a:srgbClr val="000000">
                                <a:alpha val="43137"/>
                              </a:srgbClr>
                            </a:outerShdw>
                          </a:effectLst>
                        </a:rPr>
                        <a:t>2</a:t>
                      </a:r>
                      <a:r>
                        <a:rPr kumimoji="0" lang="en-US" sz="1600" u="none" strike="noStrike" cap="none" normalizeH="0" baseline="0" dirty="0" smtClean="0">
                          <a:ln>
                            <a:noFill/>
                          </a:ln>
                          <a:solidFill>
                            <a:schemeClr val="tx1"/>
                          </a:solidFill>
                          <a:effectLst>
                            <a:outerShdw blurRad="38100" dist="38100" dir="2700000" algn="tl">
                              <a:srgbClr val="000000">
                                <a:alpha val="43137"/>
                              </a:srgbClr>
                            </a:outerShdw>
                          </a:effectLst>
                        </a:rPr>
                        <a:t>)</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1"/>
                          </a:solidFill>
                          <a:effectLst>
                            <a:outerShdw blurRad="38100" dist="38100" dir="2700000" algn="tl">
                              <a:srgbClr val="000000">
                                <a:alpha val="43137"/>
                              </a:srgbClr>
                            </a:outerShdw>
                          </a:effectLst>
                        </a:rPr>
                        <a:t>Tech Node (nm)</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1"/>
                          </a:solidFill>
                          <a:effectLst>
                            <a:outerShdw blurRad="38100" dist="38100" dir="2700000" algn="tl">
                              <a:srgbClr val="000000">
                                <a:alpha val="43137"/>
                              </a:srgbClr>
                            </a:outerShdw>
                          </a:effectLst>
                        </a:rPr>
                        <a:t>Cell Size(F</a:t>
                      </a:r>
                      <a:r>
                        <a:rPr kumimoji="0" lang="en-US" sz="1600" u="none" strike="noStrike" cap="none" normalizeH="0" baseline="30000" dirty="0" smtClean="0">
                          <a:ln>
                            <a:noFill/>
                          </a:ln>
                          <a:solidFill>
                            <a:schemeClr val="tx1"/>
                          </a:solidFill>
                          <a:effectLst>
                            <a:outerShdw blurRad="38100" dist="38100" dir="2700000" algn="tl">
                              <a:srgbClr val="000000">
                                <a:alpha val="43137"/>
                              </a:srgbClr>
                            </a:outerShdw>
                          </a:effectLst>
                        </a:rPr>
                        <a:t>2</a:t>
                      </a:r>
                      <a:r>
                        <a:rPr kumimoji="0" lang="en-US" sz="1600" u="none" strike="noStrike" cap="none" normalizeH="0" baseline="0" dirty="0" smtClean="0">
                          <a:ln>
                            <a:noFill/>
                          </a:ln>
                          <a:solidFill>
                            <a:schemeClr val="tx1"/>
                          </a:solidFill>
                          <a:effectLst>
                            <a:outerShdw blurRad="38100" dist="38100" dir="2700000" algn="tl">
                              <a:srgbClr val="000000">
                                <a:alpha val="43137"/>
                              </a:srgbClr>
                            </a:outerShdw>
                          </a:effectLst>
                        </a:rPr>
                        <a:t>)</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63525">
                <a:tc gridSpan="3">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IBM/Infineon MRAM</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n-US"/>
                    </a:p>
                  </a:txBody>
                  <a:tcPr/>
                </a:tc>
                <a:tc hMerge="1">
                  <a:txBody>
                    <a:bodyPr/>
                    <a:lstStyle/>
                    <a:p>
                      <a:endParaRPr lang="en-US"/>
                    </a:p>
                  </a:txBody>
                  <a:tcPr/>
                </a:tc>
              </a:tr>
              <a:tr h="280988">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1.42</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180</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44</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113">
                <a:tc gridSpan="3">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Motorola 6T-SRAM</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n-US"/>
                    </a:p>
                  </a:txBody>
                  <a:tcPr/>
                </a:tc>
                <a:tc hMerge="1">
                  <a:txBody>
                    <a:bodyPr/>
                    <a:lstStyle/>
                    <a:p>
                      <a:endParaRPr lang="en-US"/>
                    </a:p>
                  </a:txBody>
                  <a:tcPr/>
                </a:tc>
              </a:tr>
              <a:tr h="280988">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0.69</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65</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163</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113">
                <a:tc gridSpan="3">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Intel 65nm process  6T-SRAM</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n-US"/>
                    </a:p>
                  </a:txBody>
                  <a:tcPr/>
                </a:tc>
                <a:tc hMerge="1">
                  <a:txBody>
                    <a:bodyPr/>
                    <a:lstStyle/>
                    <a:p>
                      <a:endParaRPr lang="en-US"/>
                    </a:p>
                  </a:txBody>
                  <a:tcPr/>
                </a:tc>
              </a:tr>
              <a:tr h="280988">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0.57</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65</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135</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9713">
                <a:tc gridSpan="3">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Micron 30-series DRAM</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n-US"/>
                    </a:p>
                  </a:txBody>
                  <a:tcPr/>
                </a:tc>
                <a:tc hMerge="1">
                  <a:txBody>
                    <a:bodyPr/>
                    <a:lstStyle/>
                    <a:p>
                      <a:endParaRPr lang="en-US"/>
                    </a:p>
                  </a:txBody>
                  <a:tcPr/>
                </a:tc>
              </a:tr>
              <a:tr h="279400">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0.054</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95</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6</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7650">
                <a:tc gridSpan="3">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Samsung 512Mbit PRAM Device</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n-US"/>
                    </a:p>
                  </a:txBody>
                  <a:tcPr/>
                </a:tc>
                <a:tc hMerge="1">
                  <a:txBody>
                    <a:bodyPr/>
                    <a:lstStyle/>
                    <a:p>
                      <a:endParaRPr lang="en-US"/>
                    </a:p>
                  </a:txBody>
                  <a:tcPr/>
                </a:tc>
              </a:tr>
              <a:tr h="279400">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0.050</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95</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5.5</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113">
                <a:tc gridSpan="3">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Micron 50-series NAND</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n-US"/>
                    </a:p>
                  </a:txBody>
                  <a:tcPr/>
                </a:tc>
                <a:tc hMerge="1">
                  <a:txBody>
                    <a:bodyPr/>
                    <a:lstStyle/>
                    <a:p>
                      <a:endParaRPr lang="en-US"/>
                    </a:p>
                  </a:txBody>
                  <a:tcPr/>
                </a:tc>
              </a:tr>
              <a:tr h="279400">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0.013</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smtClean="0">
                          <a:ln>
                            <a:noFill/>
                          </a:ln>
                          <a:effectLst>
                            <a:outerShdw blurRad="38100" dist="38100" dir="2700000" algn="tl">
                              <a:srgbClr val="000000">
                                <a:alpha val="43137"/>
                              </a:srgbClr>
                            </a:outerShdw>
                          </a:effectLst>
                        </a:rPr>
                        <a:t>53</a:t>
                      </a:r>
                      <a:endPara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4.5</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45212" name="Text Box 124"/>
          <p:cNvSpPr txBox="1">
            <a:spLocks noChangeArrowheads="1"/>
          </p:cNvSpPr>
          <p:nvPr/>
        </p:nvSpPr>
        <p:spPr bwMode="auto">
          <a:xfrm>
            <a:off x="377825" y="6443663"/>
            <a:ext cx="1301750" cy="184150"/>
          </a:xfrm>
          <a:prstGeom prst="rect">
            <a:avLst/>
          </a:prstGeom>
          <a:noFill/>
          <a:ln w="12700">
            <a:noFill/>
            <a:miter lim="800000"/>
            <a:headEnd/>
            <a:tailEnd/>
          </a:ln>
          <a:effectLst/>
        </p:spPr>
        <p:txBody>
          <a:bodyPr wrap="none">
            <a:spAutoFit/>
          </a:bodyPr>
          <a:lstStyle/>
          <a:p>
            <a:pPr algn="l"/>
            <a:r>
              <a:rPr lang="en-US" sz="600" b="0" dirty="0">
                <a:solidFill>
                  <a:schemeClr val="tx1"/>
                </a:solidFill>
                <a:effectLst/>
              </a:rPr>
              <a:t>Source: Micron Market Research</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0" name="Picture 4"/>
          <p:cNvPicPr>
            <a:picLocks noGrp="1" noChangeAspect="1" noChangeArrowheads="1"/>
          </p:cNvPicPr>
          <p:nvPr>
            <p:ph idx="1"/>
          </p:nvPr>
        </p:nvPicPr>
        <p:blipFill>
          <a:blip r:embed="rId3"/>
          <a:srcRect/>
          <a:stretch>
            <a:fillRect/>
          </a:stretch>
        </p:blipFill>
        <p:spPr bwMode="auto">
          <a:xfrm>
            <a:off x="582770" y="1862138"/>
            <a:ext cx="7451410" cy="3549650"/>
          </a:xfrm>
          <a:prstGeom prst="rect">
            <a:avLst/>
          </a:prstGeom>
          <a:noFill/>
          <a:ln w="9525">
            <a:noFill/>
            <a:miter lim="800000"/>
            <a:headEnd/>
            <a:tailEnd/>
          </a:ln>
          <a:effectLst/>
        </p:spPr>
      </p:pic>
      <p:sp>
        <p:nvSpPr>
          <p:cNvPr id="347138" name="Rectangle 2"/>
          <p:cNvSpPr>
            <a:spLocks noGrp="1" noChangeArrowheads="1"/>
          </p:cNvSpPr>
          <p:nvPr>
            <p:ph type="title"/>
          </p:nvPr>
        </p:nvSpPr>
        <p:spPr>
          <a:xfrm>
            <a:off x="369888" y="225425"/>
            <a:ext cx="8393112" cy="750888"/>
          </a:xfrm>
        </p:spPr>
        <p:txBody>
          <a:bodyPr/>
          <a:lstStyle/>
          <a:p>
            <a:r>
              <a:rPr lang="en-US" dirty="0"/>
              <a:t>Power Trends</a:t>
            </a:r>
          </a:p>
        </p:txBody>
      </p:sp>
      <p:sp>
        <p:nvSpPr>
          <p:cNvPr id="347142" name="Text Box 6"/>
          <p:cNvSpPr txBox="1">
            <a:spLocks noChangeArrowheads="1"/>
          </p:cNvSpPr>
          <p:nvPr/>
        </p:nvSpPr>
        <p:spPr bwMode="auto">
          <a:xfrm>
            <a:off x="465138" y="5937250"/>
            <a:ext cx="7064375" cy="244475"/>
          </a:xfrm>
          <a:prstGeom prst="rect">
            <a:avLst/>
          </a:prstGeom>
          <a:noFill/>
          <a:ln w="9525">
            <a:noFill/>
            <a:miter lim="800000"/>
            <a:headEnd/>
            <a:tailEnd/>
          </a:ln>
          <a:effectLst/>
        </p:spPr>
        <p:txBody>
          <a:bodyPr>
            <a:spAutoFit/>
          </a:bodyPr>
          <a:lstStyle/>
          <a:p>
            <a:pPr marL="174625" indent="-174625" algn="l" eaLnBrk="0" hangingPunct="0">
              <a:spcBef>
                <a:spcPct val="20000"/>
              </a:spcBef>
              <a:buClr>
                <a:srgbClr val="EDB22C"/>
              </a:buClr>
              <a:buFont typeface="Tahoma" pitchFamily="34" charset="0"/>
              <a:buChar char="•"/>
            </a:pPr>
            <a:r>
              <a:rPr lang="en-US">
                <a:solidFill>
                  <a:schemeClr val="tx1"/>
                </a:solidFill>
                <a:effectLst/>
              </a:rPr>
              <a:t>X16 devices at nominal Vdd, linear trendlines</a:t>
            </a:r>
          </a:p>
        </p:txBody>
      </p:sp>
      <p:sp>
        <p:nvSpPr>
          <p:cNvPr id="347143" name="Text Box 7"/>
          <p:cNvSpPr txBox="1">
            <a:spLocks noChangeArrowheads="1"/>
          </p:cNvSpPr>
          <p:nvPr/>
        </p:nvSpPr>
        <p:spPr bwMode="auto">
          <a:xfrm>
            <a:off x="6858000" y="1223963"/>
            <a:ext cx="1249363" cy="366712"/>
          </a:xfrm>
          <a:prstGeom prst="rect">
            <a:avLst/>
          </a:prstGeom>
          <a:noFill/>
          <a:ln w="12700" algn="ctr">
            <a:noFill/>
            <a:miter lim="800000"/>
            <a:headEnd/>
            <a:tailEnd/>
          </a:ln>
          <a:effectLst/>
        </p:spPr>
        <p:txBody>
          <a:bodyPr>
            <a:spAutoFit/>
          </a:bodyPr>
          <a:lstStyle/>
          <a:p>
            <a:pPr>
              <a:spcBef>
                <a:spcPct val="50000"/>
              </a:spcBef>
            </a:pPr>
            <a:r>
              <a:rPr lang="en-US" sz="1800">
                <a:solidFill>
                  <a:schemeClr val="accent1"/>
                </a:solidFill>
                <a:effectLst>
                  <a:outerShdw blurRad="38100" dist="38100" dir="2700000" algn="tl">
                    <a:srgbClr val="000000"/>
                  </a:outerShdw>
                </a:effectLst>
              </a:rPr>
              <a:t>Idle</a:t>
            </a:r>
          </a:p>
        </p:txBody>
      </p:sp>
      <p:sp>
        <p:nvSpPr>
          <p:cNvPr id="347144" name="Text Box 8"/>
          <p:cNvSpPr txBox="1">
            <a:spLocks noChangeArrowheads="1"/>
          </p:cNvSpPr>
          <p:nvPr/>
        </p:nvSpPr>
        <p:spPr bwMode="auto">
          <a:xfrm>
            <a:off x="487363" y="1225550"/>
            <a:ext cx="1249362" cy="366713"/>
          </a:xfrm>
          <a:prstGeom prst="rect">
            <a:avLst/>
          </a:prstGeom>
          <a:noFill/>
          <a:ln w="12700" algn="ctr">
            <a:noFill/>
            <a:miter lim="800000"/>
            <a:headEnd/>
            <a:tailEnd/>
          </a:ln>
          <a:effectLst/>
        </p:spPr>
        <p:txBody>
          <a:bodyPr>
            <a:spAutoFit/>
          </a:bodyPr>
          <a:lstStyle/>
          <a:p>
            <a:pPr>
              <a:spcBef>
                <a:spcPct val="50000"/>
              </a:spcBef>
            </a:pPr>
            <a:r>
              <a:rPr lang="en-US" sz="1800">
                <a:solidFill>
                  <a:schemeClr val="accent1"/>
                </a:solidFill>
                <a:effectLst>
                  <a:outerShdw blurRad="38100" dist="38100" dir="2700000" algn="tl">
                    <a:srgbClr val="000000"/>
                  </a:outerShdw>
                </a:effectLst>
              </a:rPr>
              <a:t>Active</a:t>
            </a:r>
          </a:p>
        </p:txBody>
      </p:sp>
      <p:sp>
        <p:nvSpPr>
          <p:cNvPr id="347145" name="Text Box 9"/>
          <p:cNvSpPr txBox="1">
            <a:spLocks noChangeArrowheads="1"/>
          </p:cNvSpPr>
          <p:nvPr/>
        </p:nvSpPr>
        <p:spPr bwMode="auto">
          <a:xfrm>
            <a:off x="4132263" y="3211513"/>
            <a:ext cx="1249362" cy="366712"/>
          </a:xfrm>
          <a:prstGeom prst="rect">
            <a:avLst/>
          </a:prstGeom>
          <a:noFill/>
          <a:ln w="12700" algn="ctr">
            <a:noFill/>
            <a:miter lim="800000"/>
            <a:headEnd/>
            <a:tailEnd/>
          </a:ln>
          <a:effectLst/>
        </p:spPr>
        <p:txBody>
          <a:bodyPr>
            <a:spAutoFit/>
          </a:bodyPr>
          <a:lstStyle/>
          <a:p>
            <a:pPr>
              <a:spcBef>
                <a:spcPct val="50000"/>
              </a:spcBef>
            </a:pPr>
            <a:r>
              <a:rPr lang="en-US" sz="1800">
                <a:solidFill>
                  <a:schemeClr val="accent1"/>
                </a:solidFill>
                <a:effectLst>
                  <a:outerShdw blurRad="38100" dist="38100" dir="2700000" algn="tl">
                    <a:srgbClr val="000000"/>
                  </a:outerShdw>
                </a:effectLst>
              </a:rPr>
              <a:t>Idle</a:t>
            </a:r>
          </a:p>
        </p:txBody>
      </p:sp>
      <p:sp>
        <p:nvSpPr>
          <p:cNvPr id="347146" name="Text Box 10"/>
          <p:cNvSpPr txBox="1">
            <a:spLocks noChangeArrowheads="1"/>
          </p:cNvSpPr>
          <p:nvPr/>
        </p:nvSpPr>
        <p:spPr bwMode="auto">
          <a:xfrm>
            <a:off x="2978150" y="2386013"/>
            <a:ext cx="1249363" cy="366712"/>
          </a:xfrm>
          <a:prstGeom prst="rect">
            <a:avLst/>
          </a:prstGeom>
          <a:noFill/>
          <a:ln w="12700" algn="ctr">
            <a:noFill/>
            <a:miter lim="800000"/>
            <a:headEnd/>
            <a:tailEnd/>
          </a:ln>
          <a:effectLst/>
        </p:spPr>
        <p:txBody>
          <a:bodyPr>
            <a:spAutoFit/>
          </a:bodyPr>
          <a:lstStyle/>
          <a:p>
            <a:pPr>
              <a:spcBef>
                <a:spcPct val="50000"/>
              </a:spcBef>
            </a:pPr>
            <a:r>
              <a:rPr lang="en-US" sz="1800">
                <a:solidFill>
                  <a:schemeClr val="accent1"/>
                </a:solidFill>
                <a:effectLst>
                  <a:outerShdw blurRad="38100" dist="38100" dir="2700000" algn="tl">
                    <a:srgbClr val="000000"/>
                  </a:outerShdw>
                </a:effectLst>
              </a:rPr>
              <a:t>Active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Oval 2"/>
          <p:cNvSpPr>
            <a:spLocks noChangeArrowheads="1"/>
          </p:cNvSpPr>
          <p:nvPr/>
        </p:nvSpPr>
        <p:spPr bwMode="auto">
          <a:xfrm>
            <a:off x="6138863" y="4446588"/>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163" name="Oval 3"/>
          <p:cNvSpPr>
            <a:spLocks noChangeArrowheads="1"/>
          </p:cNvSpPr>
          <p:nvPr/>
        </p:nvSpPr>
        <p:spPr bwMode="auto">
          <a:xfrm>
            <a:off x="6740525" y="462597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164" name="Freeform 4"/>
          <p:cNvSpPr>
            <a:spLocks/>
          </p:cNvSpPr>
          <p:nvPr/>
        </p:nvSpPr>
        <p:spPr bwMode="auto">
          <a:xfrm>
            <a:off x="5872163" y="4425950"/>
            <a:ext cx="314325" cy="79375"/>
          </a:xfrm>
          <a:custGeom>
            <a:avLst/>
            <a:gdLst/>
            <a:ahLst/>
            <a:cxnLst>
              <a:cxn ang="0">
                <a:pos x="0" y="0"/>
              </a:cxn>
              <a:cxn ang="0">
                <a:pos x="4" y="1"/>
              </a:cxn>
              <a:cxn ang="0">
                <a:pos x="8" y="2"/>
              </a:cxn>
              <a:cxn ang="0">
                <a:pos x="12" y="3"/>
              </a:cxn>
              <a:cxn ang="0">
                <a:pos x="16" y="4"/>
              </a:cxn>
              <a:cxn ang="0">
                <a:pos x="20" y="5"/>
              </a:cxn>
              <a:cxn ang="0">
                <a:pos x="24" y="6"/>
              </a:cxn>
              <a:cxn ang="0">
                <a:pos x="29" y="7"/>
              </a:cxn>
              <a:cxn ang="0">
                <a:pos x="33" y="8"/>
              </a:cxn>
            </a:cxnLst>
            <a:rect l="0" t="0" r="r" b="b"/>
            <a:pathLst>
              <a:path w="33" h="8">
                <a:moveTo>
                  <a:pt x="0" y="0"/>
                </a:moveTo>
                <a:lnTo>
                  <a:pt x="4" y="1"/>
                </a:lnTo>
                <a:lnTo>
                  <a:pt x="8" y="2"/>
                </a:lnTo>
                <a:lnTo>
                  <a:pt x="12" y="3"/>
                </a:lnTo>
                <a:lnTo>
                  <a:pt x="16" y="4"/>
                </a:lnTo>
                <a:lnTo>
                  <a:pt x="20" y="5"/>
                </a:lnTo>
                <a:lnTo>
                  <a:pt x="24" y="6"/>
                </a:lnTo>
                <a:lnTo>
                  <a:pt x="29" y="7"/>
                </a:lnTo>
                <a:lnTo>
                  <a:pt x="33" y="8"/>
                </a:lnTo>
              </a:path>
            </a:pathLst>
          </a:custGeom>
          <a:noFill/>
          <a:ln w="19050">
            <a:solidFill>
              <a:schemeClr val="tx1"/>
            </a:solidFill>
            <a:prstDash val="solid"/>
            <a:round/>
            <a:headEnd/>
            <a:tailEnd/>
          </a:ln>
        </p:spPr>
        <p:txBody>
          <a:bodyPr/>
          <a:lstStyle/>
          <a:p>
            <a:endParaRPr lang="en-US"/>
          </a:p>
        </p:txBody>
      </p:sp>
      <p:sp>
        <p:nvSpPr>
          <p:cNvPr id="348165" name="Freeform 5"/>
          <p:cNvSpPr>
            <a:spLocks/>
          </p:cNvSpPr>
          <p:nvPr/>
        </p:nvSpPr>
        <p:spPr bwMode="auto">
          <a:xfrm>
            <a:off x="6492875" y="4595813"/>
            <a:ext cx="314325" cy="69850"/>
          </a:xfrm>
          <a:custGeom>
            <a:avLst/>
            <a:gdLst/>
            <a:ahLst/>
            <a:cxnLst>
              <a:cxn ang="0">
                <a:pos x="0" y="0"/>
              </a:cxn>
              <a:cxn ang="0">
                <a:pos x="4" y="1"/>
              </a:cxn>
              <a:cxn ang="0">
                <a:pos x="8" y="1"/>
              </a:cxn>
              <a:cxn ang="0">
                <a:pos x="12" y="2"/>
              </a:cxn>
              <a:cxn ang="0">
                <a:pos x="17" y="3"/>
              </a:cxn>
              <a:cxn ang="0">
                <a:pos x="21" y="4"/>
              </a:cxn>
              <a:cxn ang="0">
                <a:pos x="25" y="5"/>
              </a:cxn>
              <a:cxn ang="0">
                <a:pos x="29" y="6"/>
              </a:cxn>
              <a:cxn ang="0">
                <a:pos x="33" y="7"/>
              </a:cxn>
            </a:cxnLst>
            <a:rect l="0" t="0" r="r" b="b"/>
            <a:pathLst>
              <a:path w="33" h="7">
                <a:moveTo>
                  <a:pt x="0" y="0"/>
                </a:moveTo>
                <a:lnTo>
                  <a:pt x="4" y="1"/>
                </a:lnTo>
                <a:lnTo>
                  <a:pt x="8" y="1"/>
                </a:lnTo>
                <a:lnTo>
                  <a:pt x="12" y="2"/>
                </a:lnTo>
                <a:lnTo>
                  <a:pt x="17" y="3"/>
                </a:lnTo>
                <a:lnTo>
                  <a:pt x="21" y="4"/>
                </a:lnTo>
                <a:lnTo>
                  <a:pt x="25" y="5"/>
                </a:lnTo>
                <a:lnTo>
                  <a:pt x="29" y="6"/>
                </a:lnTo>
                <a:lnTo>
                  <a:pt x="33" y="7"/>
                </a:lnTo>
              </a:path>
            </a:pathLst>
          </a:custGeom>
          <a:noFill/>
          <a:ln w="19050">
            <a:solidFill>
              <a:schemeClr val="tx1"/>
            </a:solidFill>
            <a:prstDash val="solid"/>
            <a:round/>
            <a:headEnd/>
            <a:tailEnd/>
          </a:ln>
        </p:spPr>
        <p:txBody>
          <a:bodyPr/>
          <a:lstStyle/>
          <a:p>
            <a:endParaRPr lang="en-US"/>
          </a:p>
        </p:txBody>
      </p:sp>
      <p:sp>
        <p:nvSpPr>
          <p:cNvPr id="348166" name="Freeform 6"/>
          <p:cNvSpPr>
            <a:spLocks/>
          </p:cNvSpPr>
          <p:nvPr/>
        </p:nvSpPr>
        <p:spPr bwMode="auto">
          <a:xfrm>
            <a:off x="6807200" y="4665663"/>
            <a:ext cx="306388" cy="68262"/>
          </a:xfrm>
          <a:custGeom>
            <a:avLst/>
            <a:gdLst/>
            <a:ahLst/>
            <a:cxnLst>
              <a:cxn ang="0">
                <a:pos x="0" y="0"/>
              </a:cxn>
              <a:cxn ang="0">
                <a:pos x="4" y="1"/>
              </a:cxn>
              <a:cxn ang="0">
                <a:pos x="8" y="2"/>
              </a:cxn>
              <a:cxn ang="0">
                <a:pos x="12" y="3"/>
              </a:cxn>
              <a:cxn ang="0">
                <a:pos x="16" y="4"/>
              </a:cxn>
              <a:cxn ang="0">
                <a:pos x="20" y="4"/>
              </a:cxn>
              <a:cxn ang="0">
                <a:pos x="24" y="5"/>
              </a:cxn>
              <a:cxn ang="0">
                <a:pos x="28" y="6"/>
              </a:cxn>
              <a:cxn ang="0">
                <a:pos x="32" y="7"/>
              </a:cxn>
            </a:cxnLst>
            <a:rect l="0" t="0" r="r" b="b"/>
            <a:pathLst>
              <a:path w="32" h="7">
                <a:moveTo>
                  <a:pt x="0" y="0"/>
                </a:moveTo>
                <a:lnTo>
                  <a:pt x="4" y="1"/>
                </a:lnTo>
                <a:lnTo>
                  <a:pt x="8" y="2"/>
                </a:lnTo>
                <a:lnTo>
                  <a:pt x="12" y="3"/>
                </a:lnTo>
                <a:lnTo>
                  <a:pt x="16" y="4"/>
                </a:lnTo>
                <a:lnTo>
                  <a:pt x="20" y="4"/>
                </a:lnTo>
                <a:lnTo>
                  <a:pt x="24" y="5"/>
                </a:lnTo>
                <a:lnTo>
                  <a:pt x="28" y="6"/>
                </a:lnTo>
                <a:lnTo>
                  <a:pt x="32" y="7"/>
                </a:lnTo>
              </a:path>
            </a:pathLst>
          </a:custGeom>
          <a:noFill/>
          <a:ln w="19050">
            <a:solidFill>
              <a:schemeClr val="tx1"/>
            </a:solidFill>
            <a:prstDash val="solid"/>
            <a:round/>
            <a:headEnd/>
            <a:tailEnd/>
          </a:ln>
        </p:spPr>
        <p:txBody>
          <a:bodyPr/>
          <a:lstStyle/>
          <a:p>
            <a:endParaRPr lang="en-US"/>
          </a:p>
        </p:txBody>
      </p:sp>
      <p:sp>
        <p:nvSpPr>
          <p:cNvPr id="348167" name="Line 7"/>
          <p:cNvSpPr>
            <a:spLocks noChangeShapeType="1"/>
          </p:cNvSpPr>
          <p:nvPr/>
        </p:nvSpPr>
        <p:spPr bwMode="auto">
          <a:xfrm flipV="1">
            <a:off x="5884863" y="1331913"/>
            <a:ext cx="0" cy="4267200"/>
          </a:xfrm>
          <a:prstGeom prst="line">
            <a:avLst/>
          </a:prstGeom>
          <a:noFill/>
          <a:ln w="9525">
            <a:solidFill>
              <a:schemeClr val="tx1"/>
            </a:solidFill>
            <a:round/>
            <a:headEnd/>
            <a:tailEnd/>
          </a:ln>
          <a:effectLst/>
        </p:spPr>
        <p:txBody>
          <a:bodyPr/>
          <a:lstStyle/>
          <a:p>
            <a:endParaRPr lang="en-US"/>
          </a:p>
        </p:txBody>
      </p:sp>
      <p:sp>
        <p:nvSpPr>
          <p:cNvPr id="348168" name="Line 8"/>
          <p:cNvSpPr>
            <a:spLocks noChangeShapeType="1"/>
          </p:cNvSpPr>
          <p:nvPr/>
        </p:nvSpPr>
        <p:spPr bwMode="auto">
          <a:xfrm flipV="1">
            <a:off x="6799263" y="1331913"/>
            <a:ext cx="0" cy="4267200"/>
          </a:xfrm>
          <a:prstGeom prst="line">
            <a:avLst/>
          </a:prstGeom>
          <a:noFill/>
          <a:ln w="9525">
            <a:solidFill>
              <a:schemeClr val="tx1"/>
            </a:solidFill>
            <a:round/>
            <a:headEnd/>
            <a:tailEnd/>
          </a:ln>
          <a:effectLst/>
        </p:spPr>
        <p:txBody>
          <a:bodyPr/>
          <a:lstStyle/>
          <a:p>
            <a:endParaRPr lang="en-US"/>
          </a:p>
        </p:txBody>
      </p:sp>
      <p:sp>
        <p:nvSpPr>
          <p:cNvPr id="348169" name="Line 9"/>
          <p:cNvSpPr>
            <a:spLocks noChangeShapeType="1"/>
          </p:cNvSpPr>
          <p:nvPr/>
        </p:nvSpPr>
        <p:spPr bwMode="auto">
          <a:xfrm flipV="1">
            <a:off x="5283200" y="1335088"/>
            <a:ext cx="0" cy="4267200"/>
          </a:xfrm>
          <a:prstGeom prst="line">
            <a:avLst/>
          </a:prstGeom>
          <a:noFill/>
          <a:ln w="9525">
            <a:solidFill>
              <a:schemeClr val="tx1"/>
            </a:solidFill>
            <a:round/>
            <a:headEnd/>
            <a:tailEnd/>
          </a:ln>
          <a:effectLst/>
        </p:spPr>
        <p:txBody>
          <a:bodyPr/>
          <a:lstStyle/>
          <a:p>
            <a:endParaRPr lang="en-US"/>
          </a:p>
        </p:txBody>
      </p:sp>
      <p:sp>
        <p:nvSpPr>
          <p:cNvPr id="348170" name="Line 10"/>
          <p:cNvSpPr>
            <a:spLocks noChangeShapeType="1"/>
          </p:cNvSpPr>
          <p:nvPr/>
        </p:nvSpPr>
        <p:spPr bwMode="auto">
          <a:xfrm flipV="1">
            <a:off x="4373563" y="1331913"/>
            <a:ext cx="0" cy="4267200"/>
          </a:xfrm>
          <a:prstGeom prst="line">
            <a:avLst/>
          </a:prstGeom>
          <a:noFill/>
          <a:ln w="9525">
            <a:solidFill>
              <a:schemeClr val="tx1"/>
            </a:solidFill>
            <a:round/>
            <a:headEnd/>
            <a:tailEnd/>
          </a:ln>
          <a:effectLst/>
        </p:spPr>
        <p:txBody>
          <a:bodyPr/>
          <a:lstStyle/>
          <a:p>
            <a:endParaRPr lang="en-US"/>
          </a:p>
        </p:txBody>
      </p:sp>
      <p:sp>
        <p:nvSpPr>
          <p:cNvPr id="348171" name="Line 11"/>
          <p:cNvSpPr>
            <a:spLocks noChangeShapeType="1"/>
          </p:cNvSpPr>
          <p:nvPr/>
        </p:nvSpPr>
        <p:spPr bwMode="auto">
          <a:xfrm flipV="1">
            <a:off x="2860675" y="1316038"/>
            <a:ext cx="0" cy="4267200"/>
          </a:xfrm>
          <a:prstGeom prst="line">
            <a:avLst/>
          </a:prstGeom>
          <a:noFill/>
          <a:ln w="9525">
            <a:solidFill>
              <a:schemeClr val="tx1"/>
            </a:solidFill>
            <a:round/>
            <a:headEnd/>
            <a:tailEnd/>
          </a:ln>
          <a:effectLst/>
        </p:spPr>
        <p:txBody>
          <a:bodyPr/>
          <a:lstStyle/>
          <a:p>
            <a:endParaRPr lang="en-US"/>
          </a:p>
        </p:txBody>
      </p:sp>
      <p:sp>
        <p:nvSpPr>
          <p:cNvPr id="348172" name="Rectangle 12"/>
          <p:cNvSpPr>
            <a:spLocks noGrp="1" noChangeArrowheads="1"/>
          </p:cNvSpPr>
          <p:nvPr>
            <p:ph type="title"/>
          </p:nvPr>
        </p:nvSpPr>
        <p:spPr/>
        <p:txBody>
          <a:bodyPr/>
          <a:lstStyle/>
          <a:p>
            <a:r>
              <a:rPr lang="en-US"/>
              <a:t>Voltage Scaling Trends</a:t>
            </a:r>
          </a:p>
        </p:txBody>
      </p:sp>
      <p:sp>
        <p:nvSpPr>
          <p:cNvPr id="348177" name="Rectangle 17"/>
          <p:cNvSpPr>
            <a:spLocks noChangeArrowheads="1"/>
          </p:cNvSpPr>
          <p:nvPr/>
        </p:nvSpPr>
        <p:spPr bwMode="auto">
          <a:xfrm>
            <a:off x="1354138" y="1335088"/>
            <a:ext cx="6035675" cy="4254500"/>
          </a:xfrm>
          <a:prstGeom prst="rect">
            <a:avLst/>
          </a:prstGeom>
          <a:noFill/>
          <a:ln w="9525">
            <a:noFill/>
            <a:miter lim="800000"/>
            <a:headEnd/>
            <a:tailEnd/>
          </a:ln>
        </p:spPr>
        <p:txBody>
          <a:bodyPr/>
          <a:lstStyle/>
          <a:p>
            <a:endParaRPr lang="en-US"/>
          </a:p>
        </p:txBody>
      </p:sp>
      <p:sp>
        <p:nvSpPr>
          <p:cNvPr id="348178" name="Line 18"/>
          <p:cNvSpPr>
            <a:spLocks noChangeShapeType="1"/>
          </p:cNvSpPr>
          <p:nvPr/>
        </p:nvSpPr>
        <p:spPr bwMode="auto">
          <a:xfrm>
            <a:off x="1354138" y="4983163"/>
            <a:ext cx="6035675" cy="1587"/>
          </a:xfrm>
          <a:prstGeom prst="line">
            <a:avLst/>
          </a:prstGeom>
          <a:noFill/>
          <a:ln w="0">
            <a:solidFill>
              <a:schemeClr val="tx1"/>
            </a:solidFill>
            <a:round/>
            <a:headEnd/>
            <a:tailEnd/>
          </a:ln>
        </p:spPr>
        <p:txBody>
          <a:bodyPr/>
          <a:lstStyle/>
          <a:p>
            <a:endParaRPr lang="en-US"/>
          </a:p>
        </p:txBody>
      </p:sp>
      <p:sp>
        <p:nvSpPr>
          <p:cNvPr id="348179" name="Line 19"/>
          <p:cNvSpPr>
            <a:spLocks noChangeShapeType="1"/>
          </p:cNvSpPr>
          <p:nvPr/>
        </p:nvSpPr>
        <p:spPr bwMode="auto">
          <a:xfrm>
            <a:off x="1354138" y="4376738"/>
            <a:ext cx="6035675" cy="1587"/>
          </a:xfrm>
          <a:prstGeom prst="line">
            <a:avLst/>
          </a:prstGeom>
          <a:noFill/>
          <a:ln w="0">
            <a:solidFill>
              <a:schemeClr val="tx1"/>
            </a:solidFill>
            <a:round/>
            <a:headEnd/>
            <a:tailEnd/>
          </a:ln>
        </p:spPr>
        <p:txBody>
          <a:bodyPr/>
          <a:lstStyle/>
          <a:p>
            <a:endParaRPr lang="en-US"/>
          </a:p>
        </p:txBody>
      </p:sp>
      <p:sp>
        <p:nvSpPr>
          <p:cNvPr id="348180" name="Line 20"/>
          <p:cNvSpPr>
            <a:spLocks noChangeShapeType="1"/>
          </p:cNvSpPr>
          <p:nvPr/>
        </p:nvSpPr>
        <p:spPr bwMode="auto">
          <a:xfrm>
            <a:off x="1354138" y="3770313"/>
            <a:ext cx="6035675" cy="1587"/>
          </a:xfrm>
          <a:prstGeom prst="line">
            <a:avLst/>
          </a:prstGeom>
          <a:noFill/>
          <a:ln w="0">
            <a:solidFill>
              <a:schemeClr val="tx1"/>
            </a:solidFill>
            <a:round/>
            <a:headEnd/>
            <a:tailEnd/>
          </a:ln>
        </p:spPr>
        <p:txBody>
          <a:bodyPr/>
          <a:lstStyle/>
          <a:p>
            <a:endParaRPr lang="en-US"/>
          </a:p>
        </p:txBody>
      </p:sp>
      <p:sp>
        <p:nvSpPr>
          <p:cNvPr id="348181" name="Line 21"/>
          <p:cNvSpPr>
            <a:spLocks noChangeShapeType="1"/>
          </p:cNvSpPr>
          <p:nvPr/>
        </p:nvSpPr>
        <p:spPr bwMode="auto">
          <a:xfrm>
            <a:off x="1354138" y="3154363"/>
            <a:ext cx="6035675" cy="1587"/>
          </a:xfrm>
          <a:prstGeom prst="line">
            <a:avLst/>
          </a:prstGeom>
          <a:noFill/>
          <a:ln w="0">
            <a:solidFill>
              <a:schemeClr val="tx1"/>
            </a:solidFill>
            <a:round/>
            <a:headEnd/>
            <a:tailEnd/>
          </a:ln>
        </p:spPr>
        <p:txBody>
          <a:bodyPr/>
          <a:lstStyle/>
          <a:p>
            <a:endParaRPr lang="en-US"/>
          </a:p>
        </p:txBody>
      </p:sp>
      <p:sp>
        <p:nvSpPr>
          <p:cNvPr id="348182" name="Line 22"/>
          <p:cNvSpPr>
            <a:spLocks noChangeShapeType="1"/>
          </p:cNvSpPr>
          <p:nvPr/>
        </p:nvSpPr>
        <p:spPr bwMode="auto">
          <a:xfrm>
            <a:off x="1354138" y="2547938"/>
            <a:ext cx="6035675" cy="1587"/>
          </a:xfrm>
          <a:prstGeom prst="line">
            <a:avLst/>
          </a:prstGeom>
          <a:noFill/>
          <a:ln w="0">
            <a:solidFill>
              <a:schemeClr val="tx1"/>
            </a:solidFill>
            <a:round/>
            <a:headEnd/>
            <a:tailEnd/>
          </a:ln>
        </p:spPr>
        <p:txBody>
          <a:bodyPr/>
          <a:lstStyle/>
          <a:p>
            <a:endParaRPr lang="en-US"/>
          </a:p>
        </p:txBody>
      </p:sp>
      <p:sp>
        <p:nvSpPr>
          <p:cNvPr id="348183" name="Line 23"/>
          <p:cNvSpPr>
            <a:spLocks noChangeShapeType="1"/>
          </p:cNvSpPr>
          <p:nvPr/>
        </p:nvSpPr>
        <p:spPr bwMode="auto">
          <a:xfrm>
            <a:off x="1354138" y="1941513"/>
            <a:ext cx="6035675" cy="1587"/>
          </a:xfrm>
          <a:prstGeom prst="line">
            <a:avLst/>
          </a:prstGeom>
          <a:noFill/>
          <a:ln w="0">
            <a:solidFill>
              <a:schemeClr val="tx1"/>
            </a:solidFill>
            <a:round/>
            <a:headEnd/>
            <a:tailEnd/>
          </a:ln>
        </p:spPr>
        <p:txBody>
          <a:bodyPr/>
          <a:lstStyle/>
          <a:p>
            <a:endParaRPr lang="en-US"/>
          </a:p>
        </p:txBody>
      </p:sp>
      <p:sp>
        <p:nvSpPr>
          <p:cNvPr id="348184" name="Line 24"/>
          <p:cNvSpPr>
            <a:spLocks noChangeShapeType="1"/>
          </p:cNvSpPr>
          <p:nvPr/>
        </p:nvSpPr>
        <p:spPr bwMode="auto">
          <a:xfrm>
            <a:off x="1354138" y="1335088"/>
            <a:ext cx="6035675" cy="1587"/>
          </a:xfrm>
          <a:prstGeom prst="line">
            <a:avLst/>
          </a:prstGeom>
          <a:noFill/>
          <a:ln w="0">
            <a:solidFill>
              <a:srgbClr val="000000"/>
            </a:solidFill>
            <a:round/>
            <a:headEnd/>
            <a:tailEnd/>
          </a:ln>
        </p:spPr>
        <p:txBody>
          <a:bodyPr/>
          <a:lstStyle/>
          <a:p>
            <a:endParaRPr lang="en-US"/>
          </a:p>
        </p:txBody>
      </p:sp>
      <p:sp>
        <p:nvSpPr>
          <p:cNvPr id="348185" name="Rectangle 25"/>
          <p:cNvSpPr>
            <a:spLocks noChangeArrowheads="1"/>
          </p:cNvSpPr>
          <p:nvPr/>
        </p:nvSpPr>
        <p:spPr bwMode="auto">
          <a:xfrm>
            <a:off x="1354138" y="1335088"/>
            <a:ext cx="6035675" cy="4254500"/>
          </a:xfrm>
          <a:prstGeom prst="rect">
            <a:avLst/>
          </a:prstGeom>
          <a:noFill/>
          <a:ln w="9525">
            <a:solidFill>
              <a:schemeClr val="tx1"/>
            </a:solidFill>
            <a:miter lim="800000"/>
            <a:headEnd/>
            <a:tailEnd/>
          </a:ln>
        </p:spPr>
        <p:txBody>
          <a:bodyPr/>
          <a:lstStyle/>
          <a:p>
            <a:endParaRPr lang="en-US"/>
          </a:p>
        </p:txBody>
      </p:sp>
      <p:sp>
        <p:nvSpPr>
          <p:cNvPr id="348186" name="Line 26"/>
          <p:cNvSpPr>
            <a:spLocks noChangeShapeType="1"/>
          </p:cNvSpPr>
          <p:nvPr/>
        </p:nvSpPr>
        <p:spPr bwMode="auto">
          <a:xfrm>
            <a:off x="1354138" y="1335088"/>
            <a:ext cx="1587" cy="4254500"/>
          </a:xfrm>
          <a:prstGeom prst="line">
            <a:avLst/>
          </a:prstGeom>
          <a:noFill/>
          <a:ln w="0">
            <a:solidFill>
              <a:schemeClr val="tx1"/>
            </a:solidFill>
            <a:round/>
            <a:headEnd/>
            <a:tailEnd/>
          </a:ln>
        </p:spPr>
        <p:txBody>
          <a:bodyPr/>
          <a:lstStyle/>
          <a:p>
            <a:endParaRPr lang="en-US"/>
          </a:p>
        </p:txBody>
      </p:sp>
      <p:sp>
        <p:nvSpPr>
          <p:cNvPr id="348187" name="Line 27"/>
          <p:cNvSpPr>
            <a:spLocks noChangeShapeType="1"/>
          </p:cNvSpPr>
          <p:nvPr/>
        </p:nvSpPr>
        <p:spPr bwMode="auto">
          <a:xfrm>
            <a:off x="1306513" y="5589588"/>
            <a:ext cx="47625" cy="1587"/>
          </a:xfrm>
          <a:prstGeom prst="line">
            <a:avLst/>
          </a:prstGeom>
          <a:noFill/>
          <a:ln w="0">
            <a:solidFill>
              <a:schemeClr val="tx1"/>
            </a:solidFill>
            <a:round/>
            <a:headEnd/>
            <a:tailEnd/>
          </a:ln>
        </p:spPr>
        <p:txBody>
          <a:bodyPr/>
          <a:lstStyle/>
          <a:p>
            <a:endParaRPr lang="en-US"/>
          </a:p>
        </p:txBody>
      </p:sp>
      <p:sp>
        <p:nvSpPr>
          <p:cNvPr id="348188" name="Line 28"/>
          <p:cNvSpPr>
            <a:spLocks noChangeShapeType="1"/>
          </p:cNvSpPr>
          <p:nvPr/>
        </p:nvSpPr>
        <p:spPr bwMode="auto">
          <a:xfrm>
            <a:off x="1306513" y="4983163"/>
            <a:ext cx="47625" cy="1587"/>
          </a:xfrm>
          <a:prstGeom prst="line">
            <a:avLst/>
          </a:prstGeom>
          <a:noFill/>
          <a:ln w="0">
            <a:solidFill>
              <a:schemeClr val="tx1"/>
            </a:solidFill>
            <a:round/>
            <a:headEnd/>
            <a:tailEnd/>
          </a:ln>
        </p:spPr>
        <p:txBody>
          <a:bodyPr/>
          <a:lstStyle/>
          <a:p>
            <a:endParaRPr lang="en-US"/>
          </a:p>
        </p:txBody>
      </p:sp>
      <p:sp>
        <p:nvSpPr>
          <p:cNvPr id="348189" name="Line 29"/>
          <p:cNvSpPr>
            <a:spLocks noChangeShapeType="1"/>
          </p:cNvSpPr>
          <p:nvPr/>
        </p:nvSpPr>
        <p:spPr bwMode="auto">
          <a:xfrm>
            <a:off x="1306513" y="4376738"/>
            <a:ext cx="47625" cy="1587"/>
          </a:xfrm>
          <a:prstGeom prst="line">
            <a:avLst/>
          </a:prstGeom>
          <a:noFill/>
          <a:ln w="0">
            <a:solidFill>
              <a:schemeClr val="tx1"/>
            </a:solidFill>
            <a:round/>
            <a:headEnd/>
            <a:tailEnd/>
          </a:ln>
        </p:spPr>
        <p:txBody>
          <a:bodyPr/>
          <a:lstStyle/>
          <a:p>
            <a:endParaRPr lang="en-US"/>
          </a:p>
        </p:txBody>
      </p:sp>
      <p:sp>
        <p:nvSpPr>
          <p:cNvPr id="348190" name="Line 30"/>
          <p:cNvSpPr>
            <a:spLocks noChangeShapeType="1"/>
          </p:cNvSpPr>
          <p:nvPr/>
        </p:nvSpPr>
        <p:spPr bwMode="auto">
          <a:xfrm>
            <a:off x="1306513" y="3770313"/>
            <a:ext cx="47625" cy="1587"/>
          </a:xfrm>
          <a:prstGeom prst="line">
            <a:avLst/>
          </a:prstGeom>
          <a:noFill/>
          <a:ln w="0">
            <a:solidFill>
              <a:schemeClr val="tx1"/>
            </a:solidFill>
            <a:round/>
            <a:headEnd/>
            <a:tailEnd/>
          </a:ln>
        </p:spPr>
        <p:txBody>
          <a:bodyPr/>
          <a:lstStyle/>
          <a:p>
            <a:endParaRPr lang="en-US"/>
          </a:p>
        </p:txBody>
      </p:sp>
      <p:sp>
        <p:nvSpPr>
          <p:cNvPr id="348191" name="Line 31"/>
          <p:cNvSpPr>
            <a:spLocks noChangeShapeType="1"/>
          </p:cNvSpPr>
          <p:nvPr/>
        </p:nvSpPr>
        <p:spPr bwMode="auto">
          <a:xfrm>
            <a:off x="1306513" y="3154363"/>
            <a:ext cx="47625" cy="1587"/>
          </a:xfrm>
          <a:prstGeom prst="line">
            <a:avLst/>
          </a:prstGeom>
          <a:noFill/>
          <a:ln w="0">
            <a:solidFill>
              <a:schemeClr val="tx1"/>
            </a:solidFill>
            <a:round/>
            <a:headEnd/>
            <a:tailEnd/>
          </a:ln>
        </p:spPr>
        <p:txBody>
          <a:bodyPr/>
          <a:lstStyle/>
          <a:p>
            <a:endParaRPr lang="en-US"/>
          </a:p>
        </p:txBody>
      </p:sp>
      <p:sp>
        <p:nvSpPr>
          <p:cNvPr id="348192" name="Line 32"/>
          <p:cNvSpPr>
            <a:spLocks noChangeShapeType="1"/>
          </p:cNvSpPr>
          <p:nvPr/>
        </p:nvSpPr>
        <p:spPr bwMode="auto">
          <a:xfrm>
            <a:off x="1306513" y="2547938"/>
            <a:ext cx="47625" cy="1587"/>
          </a:xfrm>
          <a:prstGeom prst="line">
            <a:avLst/>
          </a:prstGeom>
          <a:noFill/>
          <a:ln w="0">
            <a:solidFill>
              <a:schemeClr val="tx2"/>
            </a:solidFill>
            <a:round/>
            <a:headEnd/>
            <a:tailEnd/>
          </a:ln>
        </p:spPr>
        <p:txBody>
          <a:bodyPr/>
          <a:lstStyle/>
          <a:p>
            <a:endParaRPr lang="en-US"/>
          </a:p>
        </p:txBody>
      </p:sp>
      <p:sp>
        <p:nvSpPr>
          <p:cNvPr id="348193" name="Line 33"/>
          <p:cNvSpPr>
            <a:spLocks noChangeShapeType="1"/>
          </p:cNvSpPr>
          <p:nvPr/>
        </p:nvSpPr>
        <p:spPr bwMode="auto">
          <a:xfrm>
            <a:off x="1306513" y="1941513"/>
            <a:ext cx="47625" cy="1587"/>
          </a:xfrm>
          <a:prstGeom prst="line">
            <a:avLst/>
          </a:prstGeom>
          <a:noFill/>
          <a:ln w="0">
            <a:solidFill>
              <a:schemeClr val="tx1"/>
            </a:solidFill>
            <a:round/>
            <a:headEnd/>
            <a:tailEnd/>
          </a:ln>
        </p:spPr>
        <p:txBody>
          <a:bodyPr/>
          <a:lstStyle/>
          <a:p>
            <a:endParaRPr lang="en-US"/>
          </a:p>
        </p:txBody>
      </p:sp>
      <p:sp>
        <p:nvSpPr>
          <p:cNvPr id="348194" name="Line 34"/>
          <p:cNvSpPr>
            <a:spLocks noChangeShapeType="1"/>
          </p:cNvSpPr>
          <p:nvPr/>
        </p:nvSpPr>
        <p:spPr bwMode="auto">
          <a:xfrm>
            <a:off x="1306513" y="1335088"/>
            <a:ext cx="47625" cy="1587"/>
          </a:xfrm>
          <a:prstGeom prst="line">
            <a:avLst/>
          </a:prstGeom>
          <a:noFill/>
          <a:ln w="0">
            <a:solidFill>
              <a:schemeClr val="tx1"/>
            </a:solidFill>
            <a:round/>
            <a:headEnd/>
            <a:tailEnd/>
          </a:ln>
        </p:spPr>
        <p:txBody>
          <a:bodyPr/>
          <a:lstStyle/>
          <a:p>
            <a:endParaRPr lang="en-US"/>
          </a:p>
        </p:txBody>
      </p:sp>
      <p:sp>
        <p:nvSpPr>
          <p:cNvPr id="348195" name="Line 35"/>
          <p:cNvSpPr>
            <a:spLocks noChangeShapeType="1"/>
          </p:cNvSpPr>
          <p:nvPr/>
        </p:nvSpPr>
        <p:spPr bwMode="auto">
          <a:xfrm>
            <a:off x="1354138" y="5589588"/>
            <a:ext cx="6035675" cy="1587"/>
          </a:xfrm>
          <a:prstGeom prst="line">
            <a:avLst/>
          </a:prstGeom>
          <a:noFill/>
          <a:ln w="0">
            <a:solidFill>
              <a:schemeClr val="tx1"/>
            </a:solidFill>
            <a:round/>
            <a:headEnd/>
            <a:tailEnd/>
          </a:ln>
        </p:spPr>
        <p:txBody>
          <a:bodyPr/>
          <a:lstStyle/>
          <a:p>
            <a:endParaRPr lang="en-US"/>
          </a:p>
        </p:txBody>
      </p:sp>
      <p:sp>
        <p:nvSpPr>
          <p:cNvPr id="348196" name="Line 36"/>
          <p:cNvSpPr>
            <a:spLocks noChangeShapeType="1"/>
          </p:cNvSpPr>
          <p:nvPr/>
        </p:nvSpPr>
        <p:spPr bwMode="auto">
          <a:xfrm flipV="1">
            <a:off x="1354138" y="5589588"/>
            <a:ext cx="1587" cy="49212"/>
          </a:xfrm>
          <a:prstGeom prst="line">
            <a:avLst/>
          </a:prstGeom>
          <a:noFill/>
          <a:ln w="0">
            <a:solidFill>
              <a:schemeClr val="tx1"/>
            </a:solidFill>
            <a:round/>
            <a:headEnd/>
            <a:tailEnd/>
          </a:ln>
        </p:spPr>
        <p:txBody>
          <a:bodyPr/>
          <a:lstStyle/>
          <a:p>
            <a:endParaRPr lang="en-US"/>
          </a:p>
        </p:txBody>
      </p:sp>
      <p:sp>
        <p:nvSpPr>
          <p:cNvPr id="348197" name="Line 37"/>
          <p:cNvSpPr>
            <a:spLocks noChangeShapeType="1"/>
          </p:cNvSpPr>
          <p:nvPr/>
        </p:nvSpPr>
        <p:spPr bwMode="auto">
          <a:xfrm flipV="1">
            <a:off x="1658938" y="5589588"/>
            <a:ext cx="1587" cy="49212"/>
          </a:xfrm>
          <a:prstGeom prst="line">
            <a:avLst/>
          </a:prstGeom>
          <a:noFill/>
          <a:ln w="0">
            <a:solidFill>
              <a:schemeClr val="tx1"/>
            </a:solidFill>
            <a:round/>
            <a:headEnd/>
            <a:tailEnd/>
          </a:ln>
        </p:spPr>
        <p:txBody>
          <a:bodyPr/>
          <a:lstStyle/>
          <a:p>
            <a:endParaRPr lang="en-US"/>
          </a:p>
        </p:txBody>
      </p:sp>
      <p:sp>
        <p:nvSpPr>
          <p:cNvPr id="348198" name="Line 38"/>
          <p:cNvSpPr>
            <a:spLocks noChangeShapeType="1"/>
          </p:cNvSpPr>
          <p:nvPr/>
        </p:nvSpPr>
        <p:spPr bwMode="auto">
          <a:xfrm flipV="1">
            <a:off x="1955800" y="5589588"/>
            <a:ext cx="1588" cy="49212"/>
          </a:xfrm>
          <a:prstGeom prst="line">
            <a:avLst/>
          </a:prstGeom>
          <a:noFill/>
          <a:ln w="0">
            <a:solidFill>
              <a:schemeClr val="tx1"/>
            </a:solidFill>
            <a:round/>
            <a:headEnd/>
            <a:tailEnd/>
          </a:ln>
        </p:spPr>
        <p:txBody>
          <a:bodyPr/>
          <a:lstStyle/>
          <a:p>
            <a:endParaRPr lang="en-US"/>
          </a:p>
        </p:txBody>
      </p:sp>
      <p:sp>
        <p:nvSpPr>
          <p:cNvPr id="348199" name="Line 39"/>
          <p:cNvSpPr>
            <a:spLocks noChangeShapeType="1"/>
          </p:cNvSpPr>
          <p:nvPr/>
        </p:nvSpPr>
        <p:spPr bwMode="auto">
          <a:xfrm flipV="1">
            <a:off x="2260600" y="5589588"/>
            <a:ext cx="1588" cy="49212"/>
          </a:xfrm>
          <a:prstGeom prst="line">
            <a:avLst/>
          </a:prstGeom>
          <a:noFill/>
          <a:ln w="0">
            <a:solidFill>
              <a:schemeClr val="tx1"/>
            </a:solidFill>
            <a:round/>
            <a:headEnd/>
            <a:tailEnd/>
          </a:ln>
        </p:spPr>
        <p:txBody>
          <a:bodyPr/>
          <a:lstStyle/>
          <a:p>
            <a:endParaRPr lang="en-US"/>
          </a:p>
        </p:txBody>
      </p:sp>
      <p:sp>
        <p:nvSpPr>
          <p:cNvPr id="348200" name="Line 40"/>
          <p:cNvSpPr>
            <a:spLocks noChangeShapeType="1"/>
          </p:cNvSpPr>
          <p:nvPr/>
        </p:nvSpPr>
        <p:spPr bwMode="auto">
          <a:xfrm flipV="1">
            <a:off x="2557463" y="5589588"/>
            <a:ext cx="1587" cy="49212"/>
          </a:xfrm>
          <a:prstGeom prst="line">
            <a:avLst/>
          </a:prstGeom>
          <a:noFill/>
          <a:ln w="0">
            <a:solidFill>
              <a:schemeClr val="tx1"/>
            </a:solidFill>
            <a:round/>
            <a:headEnd/>
            <a:tailEnd/>
          </a:ln>
        </p:spPr>
        <p:txBody>
          <a:bodyPr/>
          <a:lstStyle/>
          <a:p>
            <a:endParaRPr lang="en-US"/>
          </a:p>
        </p:txBody>
      </p:sp>
      <p:sp>
        <p:nvSpPr>
          <p:cNvPr id="348201" name="Line 41"/>
          <p:cNvSpPr>
            <a:spLocks noChangeShapeType="1"/>
          </p:cNvSpPr>
          <p:nvPr/>
        </p:nvSpPr>
        <p:spPr bwMode="auto">
          <a:xfrm flipV="1">
            <a:off x="2862263" y="5589588"/>
            <a:ext cx="1587" cy="49212"/>
          </a:xfrm>
          <a:prstGeom prst="line">
            <a:avLst/>
          </a:prstGeom>
          <a:noFill/>
          <a:ln w="0">
            <a:solidFill>
              <a:schemeClr val="tx1"/>
            </a:solidFill>
            <a:round/>
            <a:headEnd/>
            <a:tailEnd/>
          </a:ln>
        </p:spPr>
        <p:txBody>
          <a:bodyPr/>
          <a:lstStyle/>
          <a:p>
            <a:endParaRPr lang="en-US"/>
          </a:p>
        </p:txBody>
      </p:sp>
      <p:sp>
        <p:nvSpPr>
          <p:cNvPr id="348202" name="Line 42"/>
          <p:cNvSpPr>
            <a:spLocks noChangeShapeType="1"/>
          </p:cNvSpPr>
          <p:nvPr/>
        </p:nvSpPr>
        <p:spPr bwMode="auto">
          <a:xfrm flipV="1">
            <a:off x="3168650" y="5589588"/>
            <a:ext cx="1588" cy="49212"/>
          </a:xfrm>
          <a:prstGeom prst="line">
            <a:avLst/>
          </a:prstGeom>
          <a:noFill/>
          <a:ln w="0">
            <a:solidFill>
              <a:schemeClr val="tx1"/>
            </a:solidFill>
            <a:round/>
            <a:headEnd/>
            <a:tailEnd/>
          </a:ln>
        </p:spPr>
        <p:txBody>
          <a:bodyPr/>
          <a:lstStyle/>
          <a:p>
            <a:endParaRPr lang="en-US"/>
          </a:p>
        </p:txBody>
      </p:sp>
      <p:sp>
        <p:nvSpPr>
          <p:cNvPr id="348203" name="Line 43"/>
          <p:cNvSpPr>
            <a:spLocks noChangeShapeType="1"/>
          </p:cNvSpPr>
          <p:nvPr/>
        </p:nvSpPr>
        <p:spPr bwMode="auto">
          <a:xfrm flipV="1">
            <a:off x="3463925" y="5589588"/>
            <a:ext cx="1588" cy="49212"/>
          </a:xfrm>
          <a:prstGeom prst="line">
            <a:avLst/>
          </a:prstGeom>
          <a:noFill/>
          <a:ln w="0">
            <a:solidFill>
              <a:schemeClr val="tx1"/>
            </a:solidFill>
            <a:round/>
            <a:headEnd/>
            <a:tailEnd/>
          </a:ln>
        </p:spPr>
        <p:txBody>
          <a:bodyPr/>
          <a:lstStyle/>
          <a:p>
            <a:endParaRPr lang="en-US"/>
          </a:p>
        </p:txBody>
      </p:sp>
      <p:sp>
        <p:nvSpPr>
          <p:cNvPr id="348204" name="Line 44"/>
          <p:cNvSpPr>
            <a:spLocks noChangeShapeType="1"/>
          </p:cNvSpPr>
          <p:nvPr/>
        </p:nvSpPr>
        <p:spPr bwMode="auto">
          <a:xfrm flipV="1">
            <a:off x="3770313" y="5589588"/>
            <a:ext cx="1587" cy="49212"/>
          </a:xfrm>
          <a:prstGeom prst="line">
            <a:avLst/>
          </a:prstGeom>
          <a:noFill/>
          <a:ln w="0">
            <a:solidFill>
              <a:schemeClr val="tx1"/>
            </a:solidFill>
            <a:round/>
            <a:headEnd/>
            <a:tailEnd/>
          </a:ln>
        </p:spPr>
        <p:txBody>
          <a:bodyPr/>
          <a:lstStyle/>
          <a:p>
            <a:endParaRPr lang="en-US"/>
          </a:p>
        </p:txBody>
      </p:sp>
      <p:sp>
        <p:nvSpPr>
          <p:cNvPr id="348205" name="Line 45"/>
          <p:cNvSpPr>
            <a:spLocks noChangeShapeType="1"/>
          </p:cNvSpPr>
          <p:nvPr/>
        </p:nvSpPr>
        <p:spPr bwMode="auto">
          <a:xfrm flipV="1">
            <a:off x="4067175" y="5589588"/>
            <a:ext cx="1588" cy="49212"/>
          </a:xfrm>
          <a:prstGeom prst="line">
            <a:avLst/>
          </a:prstGeom>
          <a:noFill/>
          <a:ln w="0">
            <a:solidFill>
              <a:schemeClr val="tx1"/>
            </a:solidFill>
            <a:round/>
            <a:headEnd/>
            <a:tailEnd/>
          </a:ln>
        </p:spPr>
        <p:txBody>
          <a:bodyPr/>
          <a:lstStyle/>
          <a:p>
            <a:endParaRPr lang="en-US"/>
          </a:p>
        </p:txBody>
      </p:sp>
      <p:sp>
        <p:nvSpPr>
          <p:cNvPr id="348206" name="Line 46"/>
          <p:cNvSpPr>
            <a:spLocks noChangeShapeType="1"/>
          </p:cNvSpPr>
          <p:nvPr/>
        </p:nvSpPr>
        <p:spPr bwMode="auto">
          <a:xfrm flipV="1">
            <a:off x="4371975" y="5589588"/>
            <a:ext cx="1588" cy="49212"/>
          </a:xfrm>
          <a:prstGeom prst="line">
            <a:avLst/>
          </a:prstGeom>
          <a:noFill/>
          <a:ln w="0">
            <a:solidFill>
              <a:schemeClr val="tx1"/>
            </a:solidFill>
            <a:round/>
            <a:headEnd/>
            <a:tailEnd/>
          </a:ln>
        </p:spPr>
        <p:txBody>
          <a:bodyPr/>
          <a:lstStyle/>
          <a:p>
            <a:endParaRPr lang="en-US"/>
          </a:p>
        </p:txBody>
      </p:sp>
      <p:sp>
        <p:nvSpPr>
          <p:cNvPr id="348207" name="Line 47"/>
          <p:cNvSpPr>
            <a:spLocks noChangeShapeType="1"/>
          </p:cNvSpPr>
          <p:nvPr/>
        </p:nvSpPr>
        <p:spPr bwMode="auto">
          <a:xfrm flipV="1">
            <a:off x="4678363" y="5589588"/>
            <a:ext cx="1587" cy="49212"/>
          </a:xfrm>
          <a:prstGeom prst="line">
            <a:avLst/>
          </a:prstGeom>
          <a:noFill/>
          <a:ln w="0">
            <a:solidFill>
              <a:schemeClr val="tx1"/>
            </a:solidFill>
            <a:round/>
            <a:headEnd/>
            <a:tailEnd/>
          </a:ln>
        </p:spPr>
        <p:txBody>
          <a:bodyPr/>
          <a:lstStyle/>
          <a:p>
            <a:endParaRPr lang="en-US"/>
          </a:p>
        </p:txBody>
      </p:sp>
      <p:sp>
        <p:nvSpPr>
          <p:cNvPr id="348208" name="Line 48"/>
          <p:cNvSpPr>
            <a:spLocks noChangeShapeType="1"/>
          </p:cNvSpPr>
          <p:nvPr/>
        </p:nvSpPr>
        <p:spPr bwMode="auto">
          <a:xfrm flipV="1">
            <a:off x="4973638" y="5589588"/>
            <a:ext cx="1587" cy="49212"/>
          </a:xfrm>
          <a:prstGeom prst="line">
            <a:avLst/>
          </a:prstGeom>
          <a:noFill/>
          <a:ln w="0">
            <a:solidFill>
              <a:schemeClr val="tx1"/>
            </a:solidFill>
            <a:round/>
            <a:headEnd/>
            <a:tailEnd/>
          </a:ln>
        </p:spPr>
        <p:txBody>
          <a:bodyPr/>
          <a:lstStyle/>
          <a:p>
            <a:endParaRPr lang="en-US"/>
          </a:p>
        </p:txBody>
      </p:sp>
      <p:sp>
        <p:nvSpPr>
          <p:cNvPr id="348209" name="Line 49"/>
          <p:cNvSpPr>
            <a:spLocks noChangeShapeType="1"/>
          </p:cNvSpPr>
          <p:nvPr/>
        </p:nvSpPr>
        <p:spPr bwMode="auto">
          <a:xfrm flipV="1">
            <a:off x="5280025" y="5589588"/>
            <a:ext cx="1588" cy="49212"/>
          </a:xfrm>
          <a:prstGeom prst="line">
            <a:avLst/>
          </a:prstGeom>
          <a:noFill/>
          <a:ln w="0">
            <a:solidFill>
              <a:schemeClr val="tx1"/>
            </a:solidFill>
            <a:round/>
            <a:headEnd/>
            <a:tailEnd/>
          </a:ln>
        </p:spPr>
        <p:txBody>
          <a:bodyPr/>
          <a:lstStyle/>
          <a:p>
            <a:endParaRPr lang="en-US"/>
          </a:p>
        </p:txBody>
      </p:sp>
      <p:sp>
        <p:nvSpPr>
          <p:cNvPr id="348210" name="Line 50"/>
          <p:cNvSpPr>
            <a:spLocks noChangeShapeType="1"/>
          </p:cNvSpPr>
          <p:nvPr/>
        </p:nvSpPr>
        <p:spPr bwMode="auto">
          <a:xfrm flipV="1">
            <a:off x="5575300" y="5589588"/>
            <a:ext cx="1588" cy="49212"/>
          </a:xfrm>
          <a:prstGeom prst="line">
            <a:avLst/>
          </a:prstGeom>
          <a:noFill/>
          <a:ln w="0">
            <a:solidFill>
              <a:schemeClr val="tx1"/>
            </a:solidFill>
            <a:round/>
            <a:headEnd/>
            <a:tailEnd/>
          </a:ln>
        </p:spPr>
        <p:txBody>
          <a:bodyPr/>
          <a:lstStyle/>
          <a:p>
            <a:endParaRPr lang="en-US"/>
          </a:p>
        </p:txBody>
      </p:sp>
      <p:sp>
        <p:nvSpPr>
          <p:cNvPr id="348211" name="Line 51"/>
          <p:cNvSpPr>
            <a:spLocks noChangeShapeType="1"/>
          </p:cNvSpPr>
          <p:nvPr/>
        </p:nvSpPr>
        <p:spPr bwMode="auto">
          <a:xfrm flipV="1">
            <a:off x="5881688" y="5589588"/>
            <a:ext cx="1587" cy="49212"/>
          </a:xfrm>
          <a:prstGeom prst="line">
            <a:avLst/>
          </a:prstGeom>
          <a:noFill/>
          <a:ln w="0">
            <a:solidFill>
              <a:schemeClr val="tx1"/>
            </a:solidFill>
            <a:round/>
            <a:headEnd/>
            <a:tailEnd/>
          </a:ln>
        </p:spPr>
        <p:txBody>
          <a:bodyPr/>
          <a:lstStyle/>
          <a:p>
            <a:endParaRPr lang="en-US"/>
          </a:p>
        </p:txBody>
      </p:sp>
      <p:sp>
        <p:nvSpPr>
          <p:cNvPr id="348212" name="Line 52"/>
          <p:cNvSpPr>
            <a:spLocks noChangeShapeType="1"/>
          </p:cNvSpPr>
          <p:nvPr/>
        </p:nvSpPr>
        <p:spPr bwMode="auto">
          <a:xfrm flipV="1">
            <a:off x="6186488" y="5589588"/>
            <a:ext cx="1587" cy="49212"/>
          </a:xfrm>
          <a:prstGeom prst="line">
            <a:avLst/>
          </a:prstGeom>
          <a:noFill/>
          <a:ln w="0">
            <a:solidFill>
              <a:schemeClr val="tx1"/>
            </a:solidFill>
            <a:round/>
            <a:headEnd/>
            <a:tailEnd/>
          </a:ln>
        </p:spPr>
        <p:txBody>
          <a:bodyPr/>
          <a:lstStyle/>
          <a:p>
            <a:endParaRPr lang="en-US"/>
          </a:p>
        </p:txBody>
      </p:sp>
      <p:sp>
        <p:nvSpPr>
          <p:cNvPr id="348213" name="Line 53"/>
          <p:cNvSpPr>
            <a:spLocks noChangeShapeType="1"/>
          </p:cNvSpPr>
          <p:nvPr/>
        </p:nvSpPr>
        <p:spPr bwMode="auto">
          <a:xfrm flipV="1">
            <a:off x="6483350" y="5589588"/>
            <a:ext cx="1588" cy="49212"/>
          </a:xfrm>
          <a:prstGeom prst="line">
            <a:avLst/>
          </a:prstGeom>
          <a:noFill/>
          <a:ln w="0">
            <a:solidFill>
              <a:schemeClr val="tx1"/>
            </a:solidFill>
            <a:round/>
            <a:headEnd/>
            <a:tailEnd/>
          </a:ln>
        </p:spPr>
        <p:txBody>
          <a:bodyPr/>
          <a:lstStyle/>
          <a:p>
            <a:endParaRPr lang="en-US"/>
          </a:p>
        </p:txBody>
      </p:sp>
      <p:sp>
        <p:nvSpPr>
          <p:cNvPr id="348214" name="Line 54"/>
          <p:cNvSpPr>
            <a:spLocks noChangeShapeType="1"/>
          </p:cNvSpPr>
          <p:nvPr/>
        </p:nvSpPr>
        <p:spPr bwMode="auto">
          <a:xfrm flipV="1">
            <a:off x="6788150" y="5589588"/>
            <a:ext cx="1588" cy="49212"/>
          </a:xfrm>
          <a:prstGeom prst="line">
            <a:avLst/>
          </a:prstGeom>
          <a:noFill/>
          <a:ln w="0">
            <a:solidFill>
              <a:schemeClr val="tx1"/>
            </a:solidFill>
            <a:round/>
            <a:headEnd/>
            <a:tailEnd/>
          </a:ln>
        </p:spPr>
        <p:txBody>
          <a:bodyPr/>
          <a:lstStyle/>
          <a:p>
            <a:endParaRPr lang="en-US"/>
          </a:p>
        </p:txBody>
      </p:sp>
      <p:sp>
        <p:nvSpPr>
          <p:cNvPr id="348215" name="Line 55"/>
          <p:cNvSpPr>
            <a:spLocks noChangeShapeType="1"/>
          </p:cNvSpPr>
          <p:nvPr/>
        </p:nvSpPr>
        <p:spPr bwMode="auto">
          <a:xfrm flipV="1">
            <a:off x="7085013" y="5589588"/>
            <a:ext cx="1587" cy="49212"/>
          </a:xfrm>
          <a:prstGeom prst="line">
            <a:avLst/>
          </a:prstGeom>
          <a:noFill/>
          <a:ln w="0">
            <a:solidFill>
              <a:schemeClr val="tx1"/>
            </a:solidFill>
            <a:round/>
            <a:headEnd/>
            <a:tailEnd/>
          </a:ln>
        </p:spPr>
        <p:txBody>
          <a:bodyPr/>
          <a:lstStyle/>
          <a:p>
            <a:endParaRPr lang="en-US"/>
          </a:p>
        </p:txBody>
      </p:sp>
      <p:sp>
        <p:nvSpPr>
          <p:cNvPr id="348216" name="Line 56"/>
          <p:cNvSpPr>
            <a:spLocks noChangeShapeType="1"/>
          </p:cNvSpPr>
          <p:nvPr/>
        </p:nvSpPr>
        <p:spPr bwMode="auto">
          <a:xfrm flipV="1">
            <a:off x="7389813" y="5589588"/>
            <a:ext cx="1587" cy="49212"/>
          </a:xfrm>
          <a:prstGeom prst="line">
            <a:avLst/>
          </a:prstGeom>
          <a:noFill/>
          <a:ln w="0">
            <a:solidFill>
              <a:schemeClr val="tx1"/>
            </a:solidFill>
            <a:round/>
            <a:headEnd/>
            <a:tailEnd/>
          </a:ln>
        </p:spPr>
        <p:txBody>
          <a:bodyPr/>
          <a:lstStyle/>
          <a:p>
            <a:endParaRPr lang="en-US"/>
          </a:p>
        </p:txBody>
      </p:sp>
      <p:sp>
        <p:nvSpPr>
          <p:cNvPr id="348217" name="Oval 57"/>
          <p:cNvSpPr>
            <a:spLocks noChangeArrowheads="1"/>
          </p:cNvSpPr>
          <p:nvPr/>
        </p:nvSpPr>
        <p:spPr bwMode="auto">
          <a:xfrm>
            <a:off x="1306513" y="249872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18" name="Oval 58"/>
          <p:cNvSpPr>
            <a:spLocks noChangeArrowheads="1"/>
          </p:cNvSpPr>
          <p:nvPr/>
        </p:nvSpPr>
        <p:spPr bwMode="auto">
          <a:xfrm>
            <a:off x="1611313" y="249872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19" name="Oval 59"/>
          <p:cNvSpPr>
            <a:spLocks noChangeArrowheads="1"/>
          </p:cNvSpPr>
          <p:nvPr/>
        </p:nvSpPr>
        <p:spPr bwMode="auto">
          <a:xfrm>
            <a:off x="1908175" y="249872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0" name="Oval 60"/>
          <p:cNvSpPr>
            <a:spLocks noChangeArrowheads="1"/>
          </p:cNvSpPr>
          <p:nvPr/>
        </p:nvSpPr>
        <p:spPr bwMode="auto">
          <a:xfrm>
            <a:off x="2212975" y="249872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1" name="Oval 61"/>
          <p:cNvSpPr>
            <a:spLocks noChangeArrowheads="1"/>
          </p:cNvSpPr>
          <p:nvPr/>
        </p:nvSpPr>
        <p:spPr bwMode="auto">
          <a:xfrm>
            <a:off x="2509838" y="249872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2" name="Oval 62"/>
          <p:cNvSpPr>
            <a:spLocks noChangeArrowheads="1"/>
          </p:cNvSpPr>
          <p:nvPr/>
        </p:nvSpPr>
        <p:spPr bwMode="auto">
          <a:xfrm>
            <a:off x="2814638" y="249872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3" name="Oval 63"/>
          <p:cNvSpPr>
            <a:spLocks noChangeArrowheads="1"/>
          </p:cNvSpPr>
          <p:nvPr/>
        </p:nvSpPr>
        <p:spPr bwMode="auto">
          <a:xfrm>
            <a:off x="3121025" y="3532188"/>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4" name="Oval 64"/>
          <p:cNvSpPr>
            <a:spLocks noChangeArrowheads="1"/>
          </p:cNvSpPr>
          <p:nvPr/>
        </p:nvSpPr>
        <p:spPr bwMode="auto">
          <a:xfrm>
            <a:off x="3416300" y="3532188"/>
            <a:ext cx="87313" cy="88900"/>
          </a:xfrm>
          <a:prstGeom prst="ellipse">
            <a:avLst/>
          </a:prstGeom>
          <a:solidFill>
            <a:schemeClr val="tx2"/>
          </a:solidFill>
          <a:ln w="9525">
            <a:solidFill>
              <a:schemeClr val="tx2"/>
            </a:solidFill>
            <a:round/>
            <a:headEnd/>
            <a:tailEnd/>
          </a:ln>
        </p:spPr>
        <p:txBody>
          <a:bodyPr/>
          <a:lstStyle/>
          <a:p>
            <a:endParaRPr lang="en-US"/>
          </a:p>
        </p:txBody>
      </p:sp>
      <p:sp>
        <p:nvSpPr>
          <p:cNvPr id="348225" name="Oval 65"/>
          <p:cNvSpPr>
            <a:spLocks noChangeArrowheads="1"/>
          </p:cNvSpPr>
          <p:nvPr/>
        </p:nvSpPr>
        <p:spPr bwMode="auto">
          <a:xfrm>
            <a:off x="3722688" y="3532188"/>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6" name="Oval 66"/>
          <p:cNvSpPr>
            <a:spLocks noChangeArrowheads="1"/>
          </p:cNvSpPr>
          <p:nvPr/>
        </p:nvSpPr>
        <p:spPr bwMode="auto">
          <a:xfrm>
            <a:off x="4017963" y="3532188"/>
            <a:ext cx="87312" cy="88900"/>
          </a:xfrm>
          <a:prstGeom prst="ellipse">
            <a:avLst/>
          </a:prstGeom>
          <a:solidFill>
            <a:schemeClr val="tx2"/>
          </a:solidFill>
          <a:ln w="9525">
            <a:solidFill>
              <a:schemeClr val="tx2"/>
            </a:solidFill>
            <a:round/>
            <a:headEnd/>
            <a:tailEnd/>
          </a:ln>
        </p:spPr>
        <p:txBody>
          <a:bodyPr/>
          <a:lstStyle/>
          <a:p>
            <a:endParaRPr lang="en-US"/>
          </a:p>
        </p:txBody>
      </p:sp>
      <p:sp>
        <p:nvSpPr>
          <p:cNvPr id="348227" name="Oval 67"/>
          <p:cNvSpPr>
            <a:spLocks noChangeArrowheads="1"/>
          </p:cNvSpPr>
          <p:nvPr/>
        </p:nvSpPr>
        <p:spPr bwMode="auto">
          <a:xfrm>
            <a:off x="4324350" y="3532188"/>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8" name="Oval 68"/>
          <p:cNvSpPr>
            <a:spLocks noChangeArrowheads="1"/>
          </p:cNvSpPr>
          <p:nvPr/>
        </p:nvSpPr>
        <p:spPr bwMode="auto">
          <a:xfrm>
            <a:off x="4630738" y="4019550"/>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29" name="Oval 69"/>
          <p:cNvSpPr>
            <a:spLocks noChangeArrowheads="1"/>
          </p:cNvSpPr>
          <p:nvPr/>
        </p:nvSpPr>
        <p:spPr bwMode="auto">
          <a:xfrm>
            <a:off x="4926013" y="4019550"/>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30" name="Oval 70"/>
          <p:cNvSpPr>
            <a:spLocks noChangeArrowheads="1"/>
          </p:cNvSpPr>
          <p:nvPr/>
        </p:nvSpPr>
        <p:spPr bwMode="auto">
          <a:xfrm>
            <a:off x="5232400" y="4019550"/>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31" name="Oval 71"/>
          <p:cNvSpPr>
            <a:spLocks noChangeArrowheads="1"/>
          </p:cNvSpPr>
          <p:nvPr/>
        </p:nvSpPr>
        <p:spPr bwMode="auto">
          <a:xfrm>
            <a:off x="5527675" y="4446588"/>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32" name="Oval 72"/>
          <p:cNvSpPr>
            <a:spLocks noChangeArrowheads="1"/>
          </p:cNvSpPr>
          <p:nvPr/>
        </p:nvSpPr>
        <p:spPr bwMode="auto">
          <a:xfrm>
            <a:off x="5834063" y="4446588"/>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33" name="Oval 73"/>
          <p:cNvSpPr>
            <a:spLocks noChangeArrowheads="1"/>
          </p:cNvSpPr>
          <p:nvPr/>
        </p:nvSpPr>
        <p:spPr bwMode="auto">
          <a:xfrm>
            <a:off x="6435725" y="4625975"/>
            <a:ext cx="85725" cy="88900"/>
          </a:xfrm>
          <a:prstGeom prst="ellipse">
            <a:avLst/>
          </a:prstGeom>
          <a:solidFill>
            <a:schemeClr val="tx2"/>
          </a:solidFill>
          <a:ln w="9525">
            <a:solidFill>
              <a:schemeClr val="tx2"/>
            </a:solidFill>
            <a:round/>
            <a:headEnd/>
            <a:tailEnd/>
          </a:ln>
        </p:spPr>
        <p:txBody>
          <a:bodyPr/>
          <a:lstStyle/>
          <a:p>
            <a:endParaRPr lang="en-US"/>
          </a:p>
        </p:txBody>
      </p:sp>
      <p:sp>
        <p:nvSpPr>
          <p:cNvPr id="348234" name="Freeform 74"/>
          <p:cNvSpPr>
            <a:spLocks/>
          </p:cNvSpPr>
          <p:nvPr/>
        </p:nvSpPr>
        <p:spPr bwMode="auto">
          <a:xfrm>
            <a:off x="1354138" y="1981200"/>
            <a:ext cx="276225" cy="238125"/>
          </a:xfrm>
          <a:custGeom>
            <a:avLst/>
            <a:gdLst/>
            <a:ahLst/>
            <a:cxnLst>
              <a:cxn ang="0">
                <a:pos x="0" y="0"/>
              </a:cxn>
              <a:cxn ang="0">
                <a:pos x="4" y="3"/>
              </a:cxn>
              <a:cxn ang="0">
                <a:pos x="8" y="7"/>
              </a:cxn>
              <a:cxn ang="0">
                <a:pos x="12" y="10"/>
              </a:cxn>
              <a:cxn ang="0">
                <a:pos x="16" y="14"/>
              </a:cxn>
              <a:cxn ang="0">
                <a:pos x="20" y="17"/>
              </a:cxn>
              <a:cxn ang="0">
                <a:pos x="24" y="20"/>
              </a:cxn>
              <a:cxn ang="0">
                <a:pos x="29" y="24"/>
              </a:cxn>
            </a:cxnLst>
            <a:rect l="0" t="0" r="r" b="b"/>
            <a:pathLst>
              <a:path w="29" h="24">
                <a:moveTo>
                  <a:pt x="0" y="0"/>
                </a:moveTo>
                <a:lnTo>
                  <a:pt x="4" y="3"/>
                </a:lnTo>
                <a:lnTo>
                  <a:pt x="8" y="7"/>
                </a:lnTo>
                <a:lnTo>
                  <a:pt x="12" y="10"/>
                </a:lnTo>
                <a:lnTo>
                  <a:pt x="16" y="14"/>
                </a:lnTo>
                <a:lnTo>
                  <a:pt x="20" y="17"/>
                </a:lnTo>
                <a:lnTo>
                  <a:pt x="24" y="20"/>
                </a:lnTo>
                <a:lnTo>
                  <a:pt x="29" y="24"/>
                </a:lnTo>
              </a:path>
            </a:pathLst>
          </a:custGeom>
          <a:noFill/>
          <a:ln w="19050">
            <a:solidFill>
              <a:schemeClr val="tx1"/>
            </a:solidFill>
            <a:prstDash val="solid"/>
            <a:round/>
            <a:headEnd/>
            <a:tailEnd/>
          </a:ln>
        </p:spPr>
        <p:txBody>
          <a:bodyPr/>
          <a:lstStyle/>
          <a:p>
            <a:endParaRPr lang="en-US"/>
          </a:p>
        </p:txBody>
      </p:sp>
      <p:sp>
        <p:nvSpPr>
          <p:cNvPr id="348235" name="Freeform 75"/>
          <p:cNvSpPr>
            <a:spLocks/>
          </p:cNvSpPr>
          <p:nvPr/>
        </p:nvSpPr>
        <p:spPr bwMode="auto">
          <a:xfrm>
            <a:off x="1630363" y="2219325"/>
            <a:ext cx="306387" cy="249238"/>
          </a:xfrm>
          <a:custGeom>
            <a:avLst/>
            <a:gdLst/>
            <a:ahLst/>
            <a:cxnLst>
              <a:cxn ang="0">
                <a:pos x="0" y="0"/>
              </a:cxn>
              <a:cxn ang="0">
                <a:pos x="4" y="3"/>
              </a:cxn>
              <a:cxn ang="0">
                <a:pos x="8" y="6"/>
              </a:cxn>
              <a:cxn ang="0">
                <a:pos x="12" y="9"/>
              </a:cxn>
              <a:cxn ang="0">
                <a:pos x="16" y="13"/>
              </a:cxn>
              <a:cxn ang="0">
                <a:pos x="20" y="16"/>
              </a:cxn>
              <a:cxn ang="0">
                <a:pos x="24" y="19"/>
              </a:cxn>
              <a:cxn ang="0">
                <a:pos x="28" y="22"/>
              </a:cxn>
              <a:cxn ang="0">
                <a:pos x="32" y="25"/>
              </a:cxn>
            </a:cxnLst>
            <a:rect l="0" t="0" r="r" b="b"/>
            <a:pathLst>
              <a:path w="32" h="25">
                <a:moveTo>
                  <a:pt x="0" y="0"/>
                </a:moveTo>
                <a:lnTo>
                  <a:pt x="4" y="3"/>
                </a:lnTo>
                <a:lnTo>
                  <a:pt x="8" y="6"/>
                </a:lnTo>
                <a:lnTo>
                  <a:pt x="12" y="9"/>
                </a:lnTo>
                <a:lnTo>
                  <a:pt x="16" y="13"/>
                </a:lnTo>
                <a:lnTo>
                  <a:pt x="20" y="16"/>
                </a:lnTo>
                <a:lnTo>
                  <a:pt x="24" y="19"/>
                </a:lnTo>
                <a:lnTo>
                  <a:pt x="28" y="22"/>
                </a:lnTo>
                <a:lnTo>
                  <a:pt x="32" y="25"/>
                </a:lnTo>
              </a:path>
            </a:pathLst>
          </a:custGeom>
          <a:noFill/>
          <a:ln w="19050">
            <a:solidFill>
              <a:schemeClr val="tx1"/>
            </a:solidFill>
            <a:prstDash val="solid"/>
            <a:round/>
            <a:headEnd/>
            <a:tailEnd/>
          </a:ln>
        </p:spPr>
        <p:txBody>
          <a:bodyPr/>
          <a:lstStyle/>
          <a:p>
            <a:endParaRPr lang="en-US"/>
          </a:p>
        </p:txBody>
      </p:sp>
      <p:sp>
        <p:nvSpPr>
          <p:cNvPr id="348236" name="Freeform 76"/>
          <p:cNvSpPr>
            <a:spLocks/>
          </p:cNvSpPr>
          <p:nvPr/>
        </p:nvSpPr>
        <p:spPr bwMode="auto">
          <a:xfrm>
            <a:off x="1936750" y="2468563"/>
            <a:ext cx="314325" cy="238125"/>
          </a:xfrm>
          <a:custGeom>
            <a:avLst/>
            <a:gdLst/>
            <a:ahLst/>
            <a:cxnLst>
              <a:cxn ang="0">
                <a:pos x="0" y="0"/>
              </a:cxn>
              <a:cxn ang="0">
                <a:pos x="4" y="3"/>
              </a:cxn>
              <a:cxn ang="0">
                <a:pos x="8" y="6"/>
              </a:cxn>
              <a:cxn ang="0">
                <a:pos x="12" y="9"/>
              </a:cxn>
              <a:cxn ang="0">
                <a:pos x="16" y="12"/>
              </a:cxn>
              <a:cxn ang="0">
                <a:pos x="21" y="15"/>
              </a:cxn>
              <a:cxn ang="0">
                <a:pos x="25" y="18"/>
              </a:cxn>
              <a:cxn ang="0">
                <a:pos x="29" y="21"/>
              </a:cxn>
              <a:cxn ang="0">
                <a:pos x="33" y="24"/>
              </a:cxn>
            </a:cxnLst>
            <a:rect l="0" t="0" r="r" b="b"/>
            <a:pathLst>
              <a:path w="33" h="24">
                <a:moveTo>
                  <a:pt x="0" y="0"/>
                </a:moveTo>
                <a:lnTo>
                  <a:pt x="4" y="3"/>
                </a:lnTo>
                <a:lnTo>
                  <a:pt x="8" y="6"/>
                </a:lnTo>
                <a:lnTo>
                  <a:pt x="12" y="9"/>
                </a:lnTo>
                <a:lnTo>
                  <a:pt x="16" y="12"/>
                </a:lnTo>
                <a:lnTo>
                  <a:pt x="21" y="15"/>
                </a:lnTo>
                <a:lnTo>
                  <a:pt x="25" y="18"/>
                </a:lnTo>
                <a:lnTo>
                  <a:pt x="29" y="21"/>
                </a:lnTo>
                <a:lnTo>
                  <a:pt x="33" y="24"/>
                </a:lnTo>
              </a:path>
            </a:pathLst>
          </a:custGeom>
          <a:noFill/>
          <a:ln w="19050">
            <a:solidFill>
              <a:schemeClr val="tx1"/>
            </a:solidFill>
            <a:prstDash val="solid"/>
            <a:round/>
            <a:headEnd/>
            <a:tailEnd/>
          </a:ln>
        </p:spPr>
        <p:txBody>
          <a:bodyPr/>
          <a:lstStyle/>
          <a:p>
            <a:endParaRPr lang="en-US"/>
          </a:p>
        </p:txBody>
      </p:sp>
      <p:sp>
        <p:nvSpPr>
          <p:cNvPr id="348237" name="Freeform 77"/>
          <p:cNvSpPr>
            <a:spLocks/>
          </p:cNvSpPr>
          <p:nvPr/>
        </p:nvSpPr>
        <p:spPr bwMode="auto">
          <a:xfrm>
            <a:off x="2251075" y="2706688"/>
            <a:ext cx="306388" cy="209550"/>
          </a:xfrm>
          <a:custGeom>
            <a:avLst/>
            <a:gdLst/>
            <a:ahLst/>
            <a:cxnLst>
              <a:cxn ang="0">
                <a:pos x="0" y="0"/>
              </a:cxn>
              <a:cxn ang="0">
                <a:pos x="4" y="2"/>
              </a:cxn>
              <a:cxn ang="0">
                <a:pos x="8" y="5"/>
              </a:cxn>
              <a:cxn ang="0">
                <a:pos x="12" y="8"/>
              </a:cxn>
              <a:cxn ang="0">
                <a:pos x="16" y="11"/>
              </a:cxn>
              <a:cxn ang="0">
                <a:pos x="20" y="13"/>
              </a:cxn>
              <a:cxn ang="0">
                <a:pos x="24" y="16"/>
              </a:cxn>
              <a:cxn ang="0">
                <a:pos x="28" y="19"/>
              </a:cxn>
              <a:cxn ang="0">
                <a:pos x="32" y="21"/>
              </a:cxn>
            </a:cxnLst>
            <a:rect l="0" t="0" r="r" b="b"/>
            <a:pathLst>
              <a:path w="32" h="21">
                <a:moveTo>
                  <a:pt x="0" y="0"/>
                </a:moveTo>
                <a:lnTo>
                  <a:pt x="4" y="2"/>
                </a:lnTo>
                <a:lnTo>
                  <a:pt x="8" y="5"/>
                </a:lnTo>
                <a:lnTo>
                  <a:pt x="12" y="8"/>
                </a:lnTo>
                <a:lnTo>
                  <a:pt x="16" y="11"/>
                </a:lnTo>
                <a:lnTo>
                  <a:pt x="20" y="13"/>
                </a:lnTo>
                <a:lnTo>
                  <a:pt x="24" y="16"/>
                </a:lnTo>
                <a:lnTo>
                  <a:pt x="28" y="19"/>
                </a:lnTo>
                <a:lnTo>
                  <a:pt x="32" y="21"/>
                </a:lnTo>
              </a:path>
            </a:pathLst>
          </a:custGeom>
          <a:noFill/>
          <a:ln w="19050">
            <a:solidFill>
              <a:schemeClr val="tx1"/>
            </a:solidFill>
            <a:prstDash val="solid"/>
            <a:round/>
            <a:headEnd/>
            <a:tailEnd/>
          </a:ln>
        </p:spPr>
        <p:txBody>
          <a:bodyPr/>
          <a:lstStyle/>
          <a:p>
            <a:endParaRPr lang="en-US"/>
          </a:p>
        </p:txBody>
      </p:sp>
      <p:sp>
        <p:nvSpPr>
          <p:cNvPr id="348238" name="Freeform 78"/>
          <p:cNvSpPr>
            <a:spLocks/>
          </p:cNvSpPr>
          <p:nvPr/>
        </p:nvSpPr>
        <p:spPr bwMode="auto">
          <a:xfrm>
            <a:off x="2557463" y="2916238"/>
            <a:ext cx="276225" cy="177800"/>
          </a:xfrm>
          <a:custGeom>
            <a:avLst/>
            <a:gdLst/>
            <a:ahLst/>
            <a:cxnLst>
              <a:cxn ang="0">
                <a:pos x="0" y="0"/>
              </a:cxn>
              <a:cxn ang="0">
                <a:pos x="4" y="3"/>
              </a:cxn>
              <a:cxn ang="0">
                <a:pos x="9" y="6"/>
              </a:cxn>
              <a:cxn ang="0">
                <a:pos x="13" y="8"/>
              </a:cxn>
              <a:cxn ang="0">
                <a:pos x="17" y="11"/>
              </a:cxn>
              <a:cxn ang="0">
                <a:pos x="21" y="13"/>
              </a:cxn>
              <a:cxn ang="0">
                <a:pos x="25" y="16"/>
              </a:cxn>
              <a:cxn ang="0">
                <a:pos x="29" y="18"/>
              </a:cxn>
            </a:cxnLst>
            <a:rect l="0" t="0" r="r" b="b"/>
            <a:pathLst>
              <a:path w="29" h="18">
                <a:moveTo>
                  <a:pt x="0" y="0"/>
                </a:moveTo>
                <a:lnTo>
                  <a:pt x="4" y="3"/>
                </a:lnTo>
                <a:lnTo>
                  <a:pt x="9" y="6"/>
                </a:lnTo>
                <a:lnTo>
                  <a:pt x="13" y="8"/>
                </a:lnTo>
                <a:lnTo>
                  <a:pt x="17" y="11"/>
                </a:lnTo>
                <a:lnTo>
                  <a:pt x="21" y="13"/>
                </a:lnTo>
                <a:lnTo>
                  <a:pt x="25" y="16"/>
                </a:lnTo>
                <a:lnTo>
                  <a:pt x="29" y="18"/>
                </a:lnTo>
              </a:path>
            </a:pathLst>
          </a:custGeom>
          <a:noFill/>
          <a:ln w="19050">
            <a:solidFill>
              <a:schemeClr val="tx1"/>
            </a:solidFill>
            <a:prstDash val="solid"/>
            <a:round/>
            <a:headEnd/>
            <a:tailEnd/>
          </a:ln>
        </p:spPr>
        <p:txBody>
          <a:bodyPr/>
          <a:lstStyle/>
          <a:p>
            <a:endParaRPr lang="en-US"/>
          </a:p>
        </p:txBody>
      </p:sp>
      <p:sp>
        <p:nvSpPr>
          <p:cNvPr id="348239" name="Freeform 79"/>
          <p:cNvSpPr>
            <a:spLocks/>
          </p:cNvSpPr>
          <p:nvPr/>
        </p:nvSpPr>
        <p:spPr bwMode="auto">
          <a:xfrm>
            <a:off x="2833688" y="3094038"/>
            <a:ext cx="315912" cy="188912"/>
          </a:xfrm>
          <a:custGeom>
            <a:avLst/>
            <a:gdLst/>
            <a:ahLst/>
            <a:cxnLst>
              <a:cxn ang="0">
                <a:pos x="0" y="0"/>
              </a:cxn>
              <a:cxn ang="0">
                <a:pos x="4" y="3"/>
              </a:cxn>
              <a:cxn ang="0">
                <a:pos x="8" y="5"/>
              </a:cxn>
              <a:cxn ang="0">
                <a:pos x="12" y="7"/>
              </a:cxn>
              <a:cxn ang="0">
                <a:pos x="16" y="10"/>
              </a:cxn>
              <a:cxn ang="0">
                <a:pos x="20" y="12"/>
              </a:cxn>
              <a:cxn ang="0">
                <a:pos x="24" y="14"/>
              </a:cxn>
              <a:cxn ang="0">
                <a:pos x="28" y="17"/>
              </a:cxn>
              <a:cxn ang="0">
                <a:pos x="33" y="19"/>
              </a:cxn>
            </a:cxnLst>
            <a:rect l="0" t="0" r="r" b="b"/>
            <a:pathLst>
              <a:path w="33" h="19">
                <a:moveTo>
                  <a:pt x="0" y="0"/>
                </a:moveTo>
                <a:lnTo>
                  <a:pt x="4" y="3"/>
                </a:lnTo>
                <a:lnTo>
                  <a:pt x="8" y="5"/>
                </a:lnTo>
                <a:lnTo>
                  <a:pt x="12" y="7"/>
                </a:lnTo>
                <a:lnTo>
                  <a:pt x="16" y="10"/>
                </a:lnTo>
                <a:lnTo>
                  <a:pt x="20" y="12"/>
                </a:lnTo>
                <a:lnTo>
                  <a:pt x="24" y="14"/>
                </a:lnTo>
                <a:lnTo>
                  <a:pt x="28" y="17"/>
                </a:lnTo>
                <a:lnTo>
                  <a:pt x="33" y="19"/>
                </a:lnTo>
              </a:path>
            </a:pathLst>
          </a:custGeom>
          <a:noFill/>
          <a:ln w="19050">
            <a:solidFill>
              <a:schemeClr val="tx1"/>
            </a:solidFill>
            <a:prstDash val="solid"/>
            <a:round/>
            <a:headEnd/>
            <a:tailEnd/>
          </a:ln>
        </p:spPr>
        <p:txBody>
          <a:bodyPr/>
          <a:lstStyle/>
          <a:p>
            <a:endParaRPr lang="en-US"/>
          </a:p>
        </p:txBody>
      </p:sp>
      <p:sp>
        <p:nvSpPr>
          <p:cNvPr id="348240" name="Freeform 80"/>
          <p:cNvSpPr>
            <a:spLocks/>
          </p:cNvSpPr>
          <p:nvPr/>
        </p:nvSpPr>
        <p:spPr bwMode="auto">
          <a:xfrm>
            <a:off x="3149600" y="3282950"/>
            <a:ext cx="304800" cy="169863"/>
          </a:xfrm>
          <a:custGeom>
            <a:avLst/>
            <a:gdLst/>
            <a:ahLst/>
            <a:cxnLst>
              <a:cxn ang="0">
                <a:pos x="0" y="0"/>
              </a:cxn>
              <a:cxn ang="0">
                <a:pos x="4" y="2"/>
              </a:cxn>
              <a:cxn ang="0">
                <a:pos x="8" y="4"/>
              </a:cxn>
              <a:cxn ang="0">
                <a:pos x="12" y="7"/>
              </a:cxn>
              <a:cxn ang="0">
                <a:pos x="16" y="9"/>
              </a:cxn>
              <a:cxn ang="0">
                <a:pos x="20" y="11"/>
              </a:cxn>
              <a:cxn ang="0">
                <a:pos x="24" y="13"/>
              </a:cxn>
              <a:cxn ang="0">
                <a:pos x="28" y="15"/>
              </a:cxn>
              <a:cxn ang="0">
                <a:pos x="32" y="17"/>
              </a:cxn>
            </a:cxnLst>
            <a:rect l="0" t="0" r="r" b="b"/>
            <a:pathLst>
              <a:path w="32" h="17">
                <a:moveTo>
                  <a:pt x="0" y="0"/>
                </a:moveTo>
                <a:lnTo>
                  <a:pt x="4" y="2"/>
                </a:lnTo>
                <a:lnTo>
                  <a:pt x="8" y="4"/>
                </a:lnTo>
                <a:lnTo>
                  <a:pt x="12" y="7"/>
                </a:lnTo>
                <a:lnTo>
                  <a:pt x="16" y="9"/>
                </a:lnTo>
                <a:lnTo>
                  <a:pt x="20" y="11"/>
                </a:lnTo>
                <a:lnTo>
                  <a:pt x="24" y="13"/>
                </a:lnTo>
                <a:lnTo>
                  <a:pt x="28" y="15"/>
                </a:lnTo>
                <a:lnTo>
                  <a:pt x="32" y="17"/>
                </a:lnTo>
              </a:path>
            </a:pathLst>
          </a:custGeom>
          <a:noFill/>
          <a:ln w="19050">
            <a:solidFill>
              <a:schemeClr val="tx1"/>
            </a:solidFill>
            <a:prstDash val="solid"/>
            <a:round/>
            <a:headEnd/>
            <a:tailEnd/>
          </a:ln>
        </p:spPr>
        <p:txBody>
          <a:bodyPr/>
          <a:lstStyle/>
          <a:p>
            <a:endParaRPr lang="en-US"/>
          </a:p>
        </p:txBody>
      </p:sp>
      <p:sp>
        <p:nvSpPr>
          <p:cNvPr id="348241" name="Freeform 81"/>
          <p:cNvSpPr>
            <a:spLocks/>
          </p:cNvSpPr>
          <p:nvPr/>
        </p:nvSpPr>
        <p:spPr bwMode="auto">
          <a:xfrm>
            <a:off x="3454400" y="3452813"/>
            <a:ext cx="315913" cy="158750"/>
          </a:xfrm>
          <a:custGeom>
            <a:avLst/>
            <a:gdLst/>
            <a:ahLst/>
            <a:cxnLst>
              <a:cxn ang="0">
                <a:pos x="0" y="0"/>
              </a:cxn>
              <a:cxn ang="0">
                <a:pos x="4" y="2"/>
              </a:cxn>
              <a:cxn ang="0">
                <a:pos x="8" y="4"/>
              </a:cxn>
              <a:cxn ang="0">
                <a:pos x="12" y="6"/>
              </a:cxn>
              <a:cxn ang="0">
                <a:pos x="16" y="9"/>
              </a:cxn>
              <a:cxn ang="0">
                <a:pos x="21" y="11"/>
              </a:cxn>
              <a:cxn ang="0">
                <a:pos x="25" y="12"/>
              </a:cxn>
              <a:cxn ang="0">
                <a:pos x="29" y="14"/>
              </a:cxn>
              <a:cxn ang="0">
                <a:pos x="33" y="16"/>
              </a:cxn>
            </a:cxnLst>
            <a:rect l="0" t="0" r="r" b="b"/>
            <a:pathLst>
              <a:path w="33" h="16">
                <a:moveTo>
                  <a:pt x="0" y="0"/>
                </a:moveTo>
                <a:lnTo>
                  <a:pt x="4" y="2"/>
                </a:lnTo>
                <a:lnTo>
                  <a:pt x="8" y="4"/>
                </a:lnTo>
                <a:lnTo>
                  <a:pt x="12" y="6"/>
                </a:lnTo>
                <a:lnTo>
                  <a:pt x="16" y="9"/>
                </a:lnTo>
                <a:lnTo>
                  <a:pt x="21" y="11"/>
                </a:lnTo>
                <a:lnTo>
                  <a:pt x="25" y="12"/>
                </a:lnTo>
                <a:lnTo>
                  <a:pt x="29" y="14"/>
                </a:lnTo>
                <a:lnTo>
                  <a:pt x="33" y="16"/>
                </a:lnTo>
              </a:path>
            </a:pathLst>
          </a:custGeom>
          <a:solidFill>
            <a:schemeClr val="tx2"/>
          </a:solidFill>
          <a:ln w="19050">
            <a:solidFill>
              <a:schemeClr val="tx1"/>
            </a:solidFill>
            <a:prstDash val="solid"/>
            <a:round/>
            <a:headEnd/>
            <a:tailEnd/>
          </a:ln>
        </p:spPr>
        <p:txBody>
          <a:bodyPr/>
          <a:lstStyle/>
          <a:p>
            <a:endParaRPr lang="en-US"/>
          </a:p>
        </p:txBody>
      </p:sp>
      <p:sp>
        <p:nvSpPr>
          <p:cNvPr id="348242" name="Freeform 82"/>
          <p:cNvSpPr>
            <a:spLocks/>
          </p:cNvSpPr>
          <p:nvPr/>
        </p:nvSpPr>
        <p:spPr bwMode="auto">
          <a:xfrm>
            <a:off x="3770313" y="3611563"/>
            <a:ext cx="306387" cy="149225"/>
          </a:xfrm>
          <a:custGeom>
            <a:avLst/>
            <a:gdLst/>
            <a:ahLst/>
            <a:cxnLst>
              <a:cxn ang="0">
                <a:pos x="0" y="0"/>
              </a:cxn>
              <a:cxn ang="0">
                <a:pos x="4" y="2"/>
              </a:cxn>
              <a:cxn ang="0">
                <a:pos x="8" y="4"/>
              </a:cxn>
              <a:cxn ang="0">
                <a:pos x="12" y="6"/>
              </a:cxn>
              <a:cxn ang="0">
                <a:pos x="16" y="8"/>
              </a:cxn>
              <a:cxn ang="0">
                <a:pos x="20" y="10"/>
              </a:cxn>
              <a:cxn ang="0">
                <a:pos x="24" y="12"/>
              </a:cxn>
              <a:cxn ang="0">
                <a:pos x="28" y="13"/>
              </a:cxn>
              <a:cxn ang="0">
                <a:pos x="32" y="15"/>
              </a:cxn>
            </a:cxnLst>
            <a:rect l="0" t="0" r="r" b="b"/>
            <a:pathLst>
              <a:path w="32" h="15">
                <a:moveTo>
                  <a:pt x="0" y="0"/>
                </a:moveTo>
                <a:lnTo>
                  <a:pt x="4" y="2"/>
                </a:lnTo>
                <a:lnTo>
                  <a:pt x="8" y="4"/>
                </a:lnTo>
                <a:lnTo>
                  <a:pt x="12" y="6"/>
                </a:lnTo>
                <a:lnTo>
                  <a:pt x="16" y="8"/>
                </a:lnTo>
                <a:lnTo>
                  <a:pt x="20" y="10"/>
                </a:lnTo>
                <a:lnTo>
                  <a:pt x="24" y="12"/>
                </a:lnTo>
                <a:lnTo>
                  <a:pt x="28" y="13"/>
                </a:lnTo>
                <a:lnTo>
                  <a:pt x="32" y="15"/>
                </a:lnTo>
              </a:path>
            </a:pathLst>
          </a:custGeom>
          <a:noFill/>
          <a:ln w="19050">
            <a:solidFill>
              <a:schemeClr val="tx1"/>
            </a:solidFill>
            <a:prstDash val="solid"/>
            <a:round/>
            <a:headEnd/>
            <a:tailEnd/>
          </a:ln>
        </p:spPr>
        <p:txBody>
          <a:bodyPr/>
          <a:lstStyle/>
          <a:p>
            <a:endParaRPr lang="en-US"/>
          </a:p>
        </p:txBody>
      </p:sp>
      <p:sp>
        <p:nvSpPr>
          <p:cNvPr id="348243" name="Freeform 83"/>
          <p:cNvSpPr>
            <a:spLocks/>
          </p:cNvSpPr>
          <p:nvPr/>
        </p:nvSpPr>
        <p:spPr bwMode="auto">
          <a:xfrm>
            <a:off x="4076700" y="3760788"/>
            <a:ext cx="276225" cy="119062"/>
          </a:xfrm>
          <a:custGeom>
            <a:avLst/>
            <a:gdLst/>
            <a:ahLst/>
            <a:cxnLst>
              <a:cxn ang="0">
                <a:pos x="0" y="0"/>
              </a:cxn>
              <a:cxn ang="0">
                <a:pos x="4" y="2"/>
              </a:cxn>
              <a:cxn ang="0">
                <a:pos x="9" y="4"/>
              </a:cxn>
              <a:cxn ang="0">
                <a:pos x="13" y="6"/>
              </a:cxn>
              <a:cxn ang="0">
                <a:pos x="17" y="7"/>
              </a:cxn>
              <a:cxn ang="0">
                <a:pos x="21" y="9"/>
              </a:cxn>
              <a:cxn ang="0">
                <a:pos x="25" y="11"/>
              </a:cxn>
              <a:cxn ang="0">
                <a:pos x="29" y="12"/>
              </a:cxn>
            </a:cxnLst>
            <a:rect l="0" t="0" r="r" b="b"/>
            <a:pathLst>
              <a:path w="29" h="12">
                <a:moveTo>
                  <a:pt x="0" y="0"/>
                </a:moveTo>
                <a:lnTo>
                  <a:pt x="4" y="2"/>
                </a:lnTo>
                <a:lnTo>
                  <a:pt x="9" y="4"/>
                </a:lnTo>
                <a:lnTo>
                  <a:pt x="13" y="6"/>
                </a:lnTo>
                <a:lnTo>
                  <a:pt x="17" y="7"/>
                </a:lnTo>
                <a:lnTo>
                  <a:pt x="21" y="9"/>
                </a:lnTo>
                <a:lnTo>
                  <a:pt x="25" y="11"/>
                </a:lnTo>
                <a:lnTo>
                  <a:pt x="29" y="12"/>
                </a:lnTo>
              </a:path>
            </a:pathLst>
          </a:custGeom>
          <a:noFill/>
          <a:ln w="19050">
            <a:solidFill>
              <a:schemeClr val="tx1"/>
            </a:solidFill>
            <a:prstDash val="solid"/>
            <a:round/>
            <a:headEnd/>
            <a:tailEnd/>
          </a:ln>
        </p:spPr>
        <p:txBody>
          <a:bodyPr/>
          <a:lstStyle/>
          <a:p>
            <a:endParaRPr lang="en-US"/>
          </a:p>
        </p:txBody>
      </p:sp>
      <p:sp>
        <p:nvSpPr>
          <p:cNvPr id="348244" name="Freeform 84"/>
          <p:cNvSpPr>
            <a:spLocks/>
          </p:cNvSpPr>
          <p:nvPr/>
        </p:nvSpPr>
        <p:spPr bwMode="auto">
          <a:xfrm>
            <a:off x="4352925" y="3879850"/>
            <a:ext cx="315913" cy="128588"/>
          </a:xfrm>
          <a:custGeom>
            <a:avLst/>
            <a:gdLst/>
            <a:ahLst/>
            <a:cxnLst>
              <a:cxn ang="0">
                <a:pos x="0" y="0"/>
              </a:cxn>
              <a:cxn ang="0">
                <a:pos x="4" y="2"/>
              </a:cxn>
              <a:cxn ang="0">
                <a:pos x="8" y="4"/>
              </a:cxn>
              <a:cxn ang="0">
                <a:pos x="12" y="5"/>
              </a:cxn>
              <a:cxn ang="0">
                <a:pos x="16" y="7"/>
              </a:cxn>
              <a:cxn ang="0">
                <a:pos x="20" y="9"/>
              </a:cxn>
              <a:cxn ang="0">
                <a:pos x="24" y="10"/>
              </a:cxn>
              <a:cxn ang="0">
                <a:pos x="29" y="12"/>
              </a:cxn>
              <a:cxn ang="0">
                <a:pos x="33" y="13"/>
              </a:cxn>
            </a:cxnLst>
            <a:rect l="0" t="0" r="r" b="b"/>
            <a:pathLst>
              <a:path w="33" h="13">
                <a:moveTo>
                  <a:pt x="0" y="0"/>
                </a:moveTo>
                <a:lnTo>
                  <a:pt x="4" y="2"/>
                </a:lnTo>
                <a:lnTo>
                  <a:pt x="8" y="4"/>
                </a:lnTo>
                <a:lnTo>
                  <a:pt x="12" y="5"/>
                </a:lnTo>
                <a:lnTo>
                  <a:pt x="16" y="7"/>
                </a:lnTo>
                <a:lnTo>
                  <a:pt x="20" y="9"/>
                </a:lnTo>
                <a:lnTo>
                  <a:pt x="24" y="10"/>
                </a:lnTo>
                <a:lnTo>
                  <a:pt x="29" y="12"/>
                </a:lnTo>
                <a:lnTo>
                  <a:pt x="33" y="13"/>
                </a:lnTo>
              </a:path>
            </a:pathLst>
          </a:custGeom>
          <a:noFill/>
          <a:ln w="19050">
            <a:solidFill>
              <a:schemeClr val="tx1"/>
            </a:solidFill>
            <a:prstDash val="solid"/>
            <a:round/>
            <a:headEnd/>
            <a:tailEnd/>
          </a:ln>
        </p:spPr>
        <p:txBody>
          <a:bodyPr/>
          <a:lstStyle/>
          <a:p>
            <a:endParaRPr lang="en-US"/>
          </a:p>
        </p:txBody>
      </p:sp>
      <p:sp>
        <p:nvSpPr>
          <p:cNvPr id="348245" name="Freeform 85"/>
          <p:cNvSpPr>
            <a:spLocks/>
          </p:cNvSpPr>
          <p:nvPr/>
        </p:nvSpPr>
        <p:spPr bwMode="auto">
          <a:xfrm>
            <a:off x="4668838" y="4008438"/>
            <a:ext cx="304800" cy="120650"/>
          </a:xfrm>
          <a:custGeom>
            <a:avLst/>
            <a:gdLst/>
            <a:ahLst/>
            <a:cxnLst>
              <a:cxn ang="0">
                <a:pos x="0" y="0"/>
              </a:cxn>
              <a:cxn ang="0">
                <a:pos x="4" y="2"/>
              </a:cxn>
              <a:cxn ang="0">
                <a:pos x="8" y="3"/>
              </a:cxn>
              <a:cxn ang="0">
                <a:pos x="12" y="5"/>
              </a:cxn>
              <a:cxn ang="0">
                <a:pos x="16" y="6"/>
              </a:cxn>
              <a:cxn ang="0">
                <a:pos x="20" y="8"/>
              </a:cxn>
              <a:cxn ang="0">
                <a:pos x="24" y="9"/>
              </a:cxn>
              <a:cxn ang="0">
                <a:pos x="28" y="11"/>
              </a:cxn>
              <a:cxn ang="0">
                <a:pos x="32" y="12"/>
              </a:cxn>
            </a:cxnLst>
            <a:rect l="0" t="0" r="r" b="b"/>
            <a:pathLst>
              <a:path w="32" h="12">
                <a:moveTo>
                  <a:pt x="0" y="0"/>
                </a:moveTo>
                <a:lnTo>
                  <a:pt x="4" y="2"/>
                </a:lnTo>
                <a:lnTo>
                  <a:pt x="8" y="3"/>
                </a:lnTo>
                <a:lnTo>
                  <a:pt x="12" y="5"/>
                </a:lnTo>
                <a:lnTo>
                  <a:pt x="16" y="6"/>
                </a:lnTo>
                <a:lnTo>
                  <a:pt x="20" y="8"/>
                </a:lnTo>
                <a:lnTo>
                  <a:pt x="24" y="9"/>
                </a:lnTo>
                <a:lnTo>
                  <a:pt x="28" y="11"/>
                </a:lnTo>
                <a:lnTo>
                  <a:pt x="32" y="12"/>
                </a:lnTo>
              </a:path>
            </a:pathLst>
          </a:custGeom>
          <a:noFill/>
          <a:ln w="19050">
            <a:solidFill>
              <a:schemeClr val="tx1"/>
            </a:solidFill>
            <a:prstDash val="solid"/>
            <a:round/>
            <a:headEnd/>
            <a:tailEnd/>
          </a:ln>
        </p:spPr>
        <p:txBody>
          <a:bodyPr/>
          <a:lstStyle/>
          <a:p>
            <a:endParaRPr lang="en-US"/>
          </a:p>
        </p:txBody>
      </p:sp>
      <p:sp>
        <p:nvSpPr>
          <p:cNvPr id="348246" name="Freeform 86"/>
          <p:cNvSpPr>
            <a:spLocks/>
          </p:cNvSpPr>
          <p:nvPr/>
        </p:nvSpPr>
        <p:spPr bwMode="auto">
          <a:xfrm>
            <a:off x="4973638" y="4129088"/>
            <a:ext cx="315912" cy="107950"/>
          </a:xfrm>
          <a:custGeom>
            <a:avLst/>
            <a:gdLst/>
            <a:ahLst/>
            <a:cxnLst>
              <a:cxn ang="0">
                <a:pos x="0" y="0"/>
              </a:cxn>
              <a:cxn ang="0">
                <a:pos x="4" y="2"/>
              </a:cxn>
              <a:cxn ang="0">
                <a:pos x="8" y="3"/>
              </a:cxn>
              <a:cxn ang="0">
                <a:pos x="12" y="4"/>
              </a:cxn>
              <a:cxn ang="0">
                <a:pos x="17" y="6"/>
              </a:cxn>
              <a:cxn ang="0">
                <a:pos x="21" y="7"/>
              </a:cxn>
              <a:cxn ang="0">
                <a:pos x="25" y="8"/>
              </a:cxn>
              <a:cxn ang="0">
                <a:pos x="29" y="10"/>
              </a:cxn>
              <a:cxn ang="0">
                <a:pos x="33" y="11"/>
              </a:cxn>
            </a:cxnLst>
            <a:rect l="0" t="0" r="r" b="b"/>
            <a:pathLst>
              <a:path w="33" h="11">
                <a:moveTo>
                  <a:pt x="0" y="0"/>
                </a:moveTo>
                <a:lnTo>
                  <a:pt x="4" y="2"/>
                </a:lnTo>
                <a:lnTo>
                  <a:pt x="8" y="3"/>
                </a:lnTo>
                <a:lnTo>
                  <a:pt x="12" y="4"/>
                </a:lnTo>
                <a:lnTo>
                  <a:pt x="17" y="6"/>
                </a:lnTo>
                <a:lnTo>
                  <a:pt x="21" y="7"/>
                </a:lnTo>
                <a:lnTo>
                  <a:pt x="25" y="8"/>
                </a:lnTo>
                <a:lnTo>
                  <a:pt x="29" y="10"/>
                </a:lnTo>
                <a:lnTo>
                  <a:pt x="33" y="11"/>
                </a:lnTo>
              </a:path>
            </a:pathLst>
          </a:custGeom>
          <a:noFill/>
          <a:ln w="19050">
            <a:solidFill>
              <a:schemeClr val="tx1"/>
            </a:solidFill>
            <a:prstDash val="solid"/>
            <a:round/>
            <a:headEnd/>
            <a:tailEnd/>
          </a:ln>
        </p:spPr>
        <p:txBody>
          <a:bodyPr/>
          <a:lstStyle/>
          <a:p>
            <a:endParaRPr lang="en-US"/>
          </a:p>
        </p:txBody>
      </p:sp>
      <p:sp>
        <p:nvSpPr>
          <p:cNvPr id="348247" name="Freeform 87"/>
          <p:cNvSpPr>
            <a:spLocks/>
          </p:cNvSpPr>
          <p:nvPr/>
        </p:nvSpPr>
        <p:spPr bwMode="auto">
          <a:xfrm>
            <a:off x="5289550" y="4237038"/>
            <a:ext cx="304800" cy="100012"/>
          </a:xfrm>
          <a:custGeom>
            <a:avLst/>
            <a:gdLst/>
            <a:ahLst/>
            <a:cxnLst>
              <a:cxn ang="0">
                <a:pos x="0" y="0"/>
              </a:cxn>
              <a:cxn ang="0">
                <a:pos x="4" y="1"/>
              </a:cxn>
              <a:cxn ang="0">
                <a:pos x="8" y="3"/>
              </a:cxn>
              <a:cxn ang="0">
                <a:pos x="12" y="4"/>
              </a:cxn>
              <a:cxn ang="0">
                <a:pos x="16" y="5"/>
              </a:cxn>
              <a:cxn ang="0">
                <a:pos x="20" y="7"/>
              </a:cxn>
              <a:cxn ang="0">
                <a:pos x="24" y="8"/>
              </a:cxn>
              <a:cxn ang="0">
                <a:pos x="28" y="9"/>
              </a:cxn>
              <a:cxn ang="0">
                <a:pos x="32" y="10"/>
              </a:cxn>
            </a:cxnLst>
            <a:rect l="0" t="0" r="r" b="b"/>
            <a:pathLst>
              <a:path w="32" h="10">
                <a:moveTo>
                  <a:pt x="0" y="0"/>
                </a:moveTo>
                <a:lnTo>
                  <a:pt x="4" y="1"/>
                </a:lnTo>
                <a:lnTo>
                  <a:pt x="8" y="3"/>
                </a:lnTo>
                <a:lnTo>
                  <a:pt x="12" y="4"/>
                </a:lnTo>
                <a:lnTo>
                  <a:pt x="16" y="5"/>
                </a:lnTo>
                <a:lnTo>
                  <a:pt x="20" y="7"/>
                </a:lnTo>
                <a:lnTo>
                  <a:pt x="24" y="8"/>
                </a:lnTo>
                <a:lnTo>
                  <a:pt x="28" y="9"/>
                </a:lnTo>
                <a:lnTo>
                  <a:pt x="32" y="10"/>
                </a:lnTo>
              </a:path>
            </a:pathLst>
          </a:custGeom>
          <a:noFill/>
          <a:ln w="19050">
            <a:solidFill>
              <a:schemeClr val="tx1"/>
            </a:solidFill>
            <a:prstDash val="solid"/>
            <a:round/>
            <a:headEnd/>
            <a:tailEnd/>
          </a:ln>
        </p:spPr>
        <p:txBody>
          <a:bodyPr/>
          <a:lstStyle/>
          <a:p>
            <a:endParaRPr lang="en-US"/>
          </a:p>
        </p:txBody>
      </p:sp>
      <p:sp>
        <p:nvSpPr>
          <p:cNvPr id="348248" name="Freeform 88"/>
          <p:cNvSpPr>
            <a:spLocks/>
          </p:cNvSpPr>
          <p:nvPr/>
        </p:nvSpPr>
        <p:spPr bwMode="auto">
          <a:xfrm>
            <a:off x="5594350" y="4337050"/>
            <a:ext cx="277813" cy="88900"/>
          </a:xfrm>
          <a:custGeom>
            <a:avLst/>
            <a:gdLst/>
            <a:ahLst/>
            <a:cxnLst>
              <a:cxn ang="0">
                <a:pos x="0" y="0"/>
              </a:cxn>
              <a:cxn ang="0">
                <a:pos x="5" y="2"/>
              </a:cxn>
              <a:cxn ang="0">
                <a:pos x="9" y="3"/>
              </a:cxn>
              <a:cxn ang="0">
                <a:pos x="13" y="4"/>
              </a:cxn>
              <a:cxn ang="0">
                <a:pos x="17" y="5"/>
              </a:cxn>
              <a:cxn ang="0">
                <a:pos x="21" y="6"/>
              </a:cxn>
              <a:cxn ang="0">
                <a:pos x="25" y="7"/>
              </a:cxn>
              <a:cxn ang="0">
                <a:pos x="29" y="9"/>
              </a:cxn>
            </a:cxnLst>
            <a:rect l="0" t="0" r="r" b="b"/>
            <a:pathLst>
              <a:path w="29" h="9">
                <a:moveTo>
                  <a:pt x="0" y="0"/>
                </a:moveTo>
                <a:lnTo>
                  <a:pt x="5" y="2"/>
                </a:lnTo>
                <a:lnTo>
                  <a:pt x="9" y="3"/>
                </a:lnTo>
                <a:lnTo>
                  <a:pt x="13" y="4"/>
                </a:lnTo>
                <a:lnTo>
                  <a:pt x="17" y="5"/>
                </a:lnTo>
                <a:lnTo>
                  <a:pt x="21" y="6"/>
                </a:lnTo>
                <a:lnTo>
                  <a:pt x="25" y="7"/>
                </a:lnTo>
                <a:lnTo>
                  <a:pt x="29" y="9"/>
                </a:lnTo>
              </a:path>
            </a:pathLst>
          </a:custGeom>
          <a:noFill/>
          <a:ln w="19050">
            <a:solidFill>
              <a:schemeClr val="tx1"/>
            </a:solidFill>
            <a:prstDash val="solid"/>
            <a:round/>
            <a:headEnd/>
            <a:tailEnd/>
          </a:ln>
        </p:spPr>
        <p:txBody>
          <a:bodyPr/>
          <a:lstStyle/>
          <a:p>
            <a:endParaRPr lang="en-US"/>
          </a:p>
        </p:txBody>
      </p:sp>
      <p:sp>
        <p:nvSpPr>
          <p:cNvPr id="348249" name="Freeform 89"/>
          <p:cNvSpPr>
            <a:spLocks/>
          </p:cNvSpPr>
          <p:nvPr/>
        </p:nvSpPr>
        <p:spPr bwMode="auto">
          <a:xfrm>
            <a:off x="6186488" y="4505325"/>
            <a:ext cx="306387" cy="90488"/>
          </a:xfrm>
          <a:custGeom>
            <a:avLst/>
            <a:gdLst/>
            <a:ahLst/>
            <a:cxnLst>
              <a:cxn ang="0">
                <a:pos x="0" y="0"/>
              </a:cxn>
              <a:cxn ang="0">
                <a:pos x="4" y="1"/>
              </a:cxn>
              <a:cxn ang="0">
                <a:pos x="8" y="3"/>
              </a:cxn>
              <a:cxn ang="0">
                <a:pos x="12" y="4"/>
              </a:cxn>
              <a:cxn ang="0">
                <a:pos x="16" y="5"/>
              </a:cxn>
              <a:cxn ang="0">
                <a:pos x="20" y="6"/>
              </a:cxn>
              <a:cxn ang="0">
                <a:pos x="24" y="7"/>
              </a:cxn>
              <a:cxn ang="0">
                <a:pos x="28" y="8"/>
              </a:cxn>
              <a:cxn ang="0">
                <a:pos x="32" y="9"/>
              </a:cxn>
            </a:cxnLst>
            <a:rect l="0" t="0" r="r" b="b"/>
            <a:pathLst>
              <a:path w="32" h="9">
                <a:moveTo>
                  <a:pt x="0" y="0"/>
                </a:moveTo>
                <a:lnTo>
                  <a:pt x="4" y="1"/>
                </a:lnTo>
                <a:lnTo>
                  <a:pt x="8" y="3"/>
                </a:lnTo>
                <a:lnTo>
                  <a:pt x="12" y="4"/>
                </a:lnTo>
                <a:lnTo>
                  <a:pt x="16" y="5"/>
                </a:lnTo>
                <a:lnTo>
                  <a:pt x="20" y="6"/>
                </a:lnTo>
                <a:lnTo>
                  <a:pt x="24" y="7"/>
                </a:lnTo>
                <a:lnTo>
                  <a:pt x="28" y="8"/>
                </a:lnTo>
                <a:lnTo>
                  <a:pt x="32" y="9"/>
                </a:lnTo>
              </a:path>
            </a:pathLst>
          </a:custGeom>
          <a:noFill/>
          <a:ln w="19050">
            <a:solidFill>
              <a:schemeClr val="tx1"/>
            </a:solidFill>
            <a:prstDash val="solid"/>
            <a:round/>
            <a:headEnd/>
            <a:tailEnd/>
          </a:ln>
        </p:spPr>
        <p:txBody>
          <a:bodyPr/>
          <a:lstStyle/>
          <a:p>
            <a:endParaRPr lang="en-US"/>
          </a:p>
        </p:txBody>
      </p:sp>
      <p:sp>
        <p:nvSpPr>
          <p:cNvPr id="348250" name="Freeform 90"/>
          <p:cNvSpPr>
            <a:spLocks/>
          </p:cNvSpPr>
          <p:nvPr/>
        </p:nvSpPr>
        <p:spPr bwMode="auto">
          <a:xfrm>
            <a:off x="7113588" y="4733925"/>
            <a:ext cx="276225" cy="60325"/>
          </a:xfrm>
          <a:custGeom>
            <a:avLst/>
            <a:gdLst/>
            <a:ahLst/>
            <a:cxnLst>
              <a:cxn ang="0">
                <a:pos x="0" y="0"/>
              </a:cxn>
              <a:cxn ang="0">
                <a:pos x="5" y="1"/>
              </a:cxn>
              <a:cxn ang="0">
                <a:pos x="9" y="2"/>
              </a:cxn>
              <a:cxn ang="0">
                <a:pos x="13" y="3"/>
              </a:cxn>
              <a:cxn ang="0">
                <a:pos x="17" y="3"/>
              </a:cxn>
              <a:cxn ang="0">
                <a:pos x="21" y="4"/>
              </a:cxn>
              <a:cxn ang="0">
                <a:pos x="25" y="5"/>
              </a:cxn>
              <a:cxn ang="0">
                <a:pos x="29" y="6"/>
              </a:cxn>
            </a:cxnLst>
            <a:rect l="0" t="0" r="r" b="b"/>
            <a:pathLst>
              <a:path w="29" h="6">
                <a:moveTo>
                  <a:pt x="0" y="0"/>
                </a:moveTo>
                <a:lnTo>
                  <a:pt x="5" y="1"/>
                </a:lnTo>
                <a:lnTo>
                  <a:pt x="9" y="2"/>
                </a:lnTo>
                <a:lnTo>
                  <a:pt x="13" y="3"/>
                </a:lnTo>
                <a:lnTo>
                  <a:pt x="17" y="3"/>
                </a:lnTo>
                <a:lnTo>
                  <a:pt x="21" y="4"/>
                </a:lnTo>
                <a:lnTo>
                  <a:pt x="25" y="5"/>
                </a:lnTo>
                <a:lnTo>
                  <a:pt x="29" y="6"/>
                </a:lnTo>
              </a:path>
            </a:pathLst>
          </a:custGeom>
          <a:noFill/>
          <a:ln w="19050">
            <a:solidFill>
              <a:schemeClr val="tx1"/>
            </a:solidFill>
            <a:prstDash val="solid"/>
            <a:round/>
            <a:headEnd/>
            <a:tailEnd/>
          </a:ln>
        </p:spPr>
        <p:txBody>
          <a:bodyPr/>
          <a:lstStyle/>
          <a:p>
            <a:endParaRPr lang="en-US"/>
          </a:p>
        </p:txBody>
      </p:sp>
      <p:sp>
        <p:nvSpPr>
          <p:cNvPr id="348251" name="Rectangle 91"/>
          <p:cNvSpPr>
            <a:spLocks noChangeArrowheads="1"/>
          </p:cNvSpPr>
          <p:nvPr/>
        </p:nvSpPr>
        <p:spPr bwMode="auto">
          <a:xfrm>
            <a:off x="1162050" y="5510213"/>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0</a:t>
            </a:r>
            <a:endParaRPr lang="en-US" sz="1800">
              <a:solidFill>
                <a:schemeClr val="tx1"/>
              </a:solidFill>
              <a:effectLst/>
            </a:endParaRPr>
          </a:p>
        </p:txBody>
      </p:sp>
      <p:sp>
        <p:nvSpPr>
          <p:cNvPr id="348252" name="Rectangle 92"/>
          <p:cNvSpPr>
            <a:spLocks noChangeArrowheads="1"/>
          </p:cNvSpPr>
          <p:nvPr/>
        </p:nvSpPr>
        <p:spPr bwMode="auto">
          <a:xfrm>
            <a:off x="1162050" y="4903788"/>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1</a:t>
            </a:r>
            <a:endParaRPr lang="en-US" sz="1800">
              <a:solidFill>
                <a:schemeClr val="tx1"/>
              </a:solidFill>
              <a:effectLst/>
            </a:endParaRPr>
          </a:p>
        </p:txBody>
      </p:sp>
      <p:sp>
        <p:nvSpPr>
          <p:cNvPr id="348253" name="Rectangle 93"/>
          <p:cNvSpPr>
            <a:spLocks noChangeArrowheads="1"/>
          </p:cNvSpPr>
          <p:nvPr/>
        </p:nvSpPr>
        <p:spPr bwMode="auto">
          <a:xfrm>
            <a:off x="1162050" y="4297363"/>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2</a:t>
            </a:r>
            <a:endParaRPr lang="en-US" sz="1800">
              <a:solidFill>
                <a:schemeClr val="tx1"/>
              </a:solidFill>
              <a:effectLst/>
            </a:endParaRPr>
          </a:p>
        </p:txBody>
      </p:sp>
      <p:sp>
        <p:nvSpPr>
          <p:cNvPr id="348254" name="Rectangle 94"/>
          <p:cNvSpPr>
            <a:spLocks noChangeArrowheads="1"/>
          </p:cNvSpPr>
          <p:nvPr/>
        </p:nvSpPr>
        <p:spPr bwMode="auto">
          <a:xfrm>
            <a:off x="1162050" y="3690938"/>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3</a:t>
            </a:r>
            <a:endParaRPr lang="en-US" sz="1800">
              <a:solidFill>
                <a:schemeClr val="tx1"/>
              </a:solidFill>
              <a:effectLst/>
            </a:endParaRPr>
          </a:p>
        </p:txBody>
      </p:sp>
      <p:sp>
        <p:nvSpPr>
          <p:cNvPr id="348255" name="Rectangle 95"/>
          <p:cNvSpPr>
            <a:spLocks noChangeArrowheads="1"/>
          </p:cNvSpPr>
          <p:nvPr/>
        </p:nvSpPr>
        <p:spPr bwMode="auto">
          <a:xfrm>
            <a:off x="1162050" y="3074988"/>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4</a:t>
            </a:r>
            <a:endParaRPr lang="en-US" sz="1800">
              <a:solidFill>
                <a:schemeClr val="tx1"/>
              </a:solidFill>
              <a:effectLst/>
            </a:endParaRPr>
          </a:p>
        </p:txBody>
      </p:sp>
      <p:sp>
        <p:nvSpPr>
          <p:cNvPr id="348256" name="Rectangle 96"/>
          <p:cNvSpPr>
            <a:spLocks noChangeArrowheads="1"/>
          </p:cNvSpPr>
          <p:nvPr/>
        </p:nvSpPr>
        <p:spPr bwMode="auto">
          <a:xfrm>
            <a:off x="1162050" y="2468563"/>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5</a:t>
            </a:r>
            <a:endParaRPr lang="en-US" sz="1800">
              <a:solidFill>
                <a:schemeClr val="tx1"/>
              </a:solidFill>
              <a:effectLst/>
            </a:endParaRPr>
          </a:p>
        </p:txBody>
      </p:sp>
      <p:sp>
        <p:nvSpPr>
          <p:cNvPr id="348257" name="Rectangle 97"/>
          <p:cNvSpPr>
            <a:spLocks noChangeArrowheads="1"/>
          </p:cNvSpPr>
          <p:nvPr/>
        </p:nvSpPr>
        <p:spPr bwMode="auto">
          <a:xfrm>
            <a:off x="1162050" y="1862138"/>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6</a:t>
            </a:r>
            <a:endParaRPr lang="en-US" sz="1800">
              <a:solidFill>
                <a:schemeClr val="tx1"/>
              </a:solidFill>
              <a:effectLst/>
            </a:endParaRPr>
          </a:p>
        </p:txBody>
      </p:sp>
      <p:sp>
        <p:nvSpPr>
          <p:cNvPr id="348258" name="Rectangle 98"/>
          <p:cNvSpPr>
            <a:spLocks noChangeArrowheads="1"/>
          </p:cNvSpPr>
          <p:nvPr/>
        </p:nvSpPr>
        <p:spPr bwMode="auto">
          <a:xfrm>
            <a:off x="1162050" y="1255713"/>
            <a:ext cx="98425"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7</a:t>
            </a:r>
            <a:endParaRPr lang="en-US" sz="1800">
              <a:solidFill>
                <a:schemeClr val="tx1"/>
              </a:solidFill>
              <a:effectLst/>
            </a:endParaRPr>
          </a:p>
        </p:txBody>
      </p:sp>
      <p:sp>
        <p:nvSpPr>
          <p:cNvPr id="348259" name="Rectangle 99"/>
          <p:cNvSpPr>
            <a:spLocks noChangeArrowheads="1"/>
          </p:cNvSpPr>
          <p:nvPr/>
        </p:nvSpPr>
        <p:spPr bwMode="auto">
          <a:xfrm>
            <a:off x="1200150" y="5729288"/>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1990</a:t>
            </a:r>
            <a:endParaRPr lang="en-US" sz="1800">
              <a:solidFill>
                <a:schemeClr val="tx1"/>
              </a:solidFill>
              <a:effectLst/>
            </a:endParaRPr>
          </a:p>
        </p:txBody>
      </p:sp>
      <p:sp>
        <p:nvSpPr>
          <p:cNvPr id="348260" name="Rectangle 100"/>
          <p:cNvSpPr>
            <a:spLocks noChangeArrowheads="1"/>
          </p:cNvSpPr>
          <p:nvPr/>
        </p:nvSpPr>
        <p:spPr bwMode="auto">
          <a:xfrm>
            <a:off x="2709863" y="5729288"/>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1995</a:t>
            </a:r>
            <a:endParaRPr lang="en-US" sz="1800">
              <a:solidFill>
                <a:schemeClr val="tx1"/>
              </a:solidFill>
              <a:effectLst/>
            </a:endParaRPr>
          </a:p>
        </p:txBody>
      </p:sp>
      <p:sp>
        <p:nvSpPr>
          <p:cNvPr id="348261" name="Rectangle 101"/>
          <p:cNvSpPr>
            <a:spLocks noChangeArrowheads="1"/>
          </p:cNvSpPr>
          <p:nvPr/>
        </p:nvSpPr>
        <p:spPr bwMode="auto">
          <a:xfrm>
            <a:off x="4219575" y="5729288"/>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2000</a:t>
            </a:r>
            <a:endParaRPr lang="en-US" sz="1800">
              <a:solidFill>
                <a:schemeClr val="tx1"/>
              </a:solidFill>
              <a:effectLst/>
            </a:endParaRPr>
          </a:p>
        </p:txBody>
      </p:sp>
      <p:sp>
        <p:nvSpPr>
          <p:cNvPr id="348262" name="Rectangle 102"/>
          <p:cNvSpPr>
            <a:spLocks noChangeArrowheads="1"/>
          </p:cNvSpPr>
          <p:nvPr/>
        </p:nvSpPr>
        <p:spPr bwMode="auto">
          <a:xfrm>
            <a:off x="5727700" y="5729288"/>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2005</a:t>
            </a:r>
            <a:endParaRPr lang="en-US" sz="1800">
              <a:solidFill>
                <a:schemeClr val="tx1"/>
              </a:solidFill>
              <a:effectLst/>
            </a:endParaRPr>
          </a:p>
        </p:txBody>
      </p:sp>
      <p:sp>
        <p:nvSpPr>
          <p:cNvPr id="348263" name="Rectangle 103"/>
          <p:cNvSpPr>
            <a:spLocks noChangeArrowheads="1"/>
          </p:cNvSpPr>
          <p:nvPr/>
        </p:nvSpPr>
        <p:spPr bwMode="auto">
          <a:xfrm>
            <a:off x="7237413" y="5729288"/>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solidFill>
                  <a:schemeClr val="tx1"/>
                </a:solidFill>
                <a:effectLst/>
              </a:rPr>
              <a:t>2010</a:t>
            </a:r>
            <a:endParaRPr lang="en-US" sz="1800">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38" name="Rectangle 34"/>
          <p:cNvSpPr>
            <a:spLocks noChangeArrowheads="1"/>
          </p:cNvSpPr>
          <p:nvPr/>
        </p:nvSpPr>
        <p:spPr bwMode="blackWhite">
          <a:xfrm>
            <a:off x="939800" y="1773238"/>
            <a:ext cx="7399338" cy="369411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pic>
        <p:nvPicPr>
          <p:cNvPr id="354372" name="Picture 68"/>
          <p:cNvPicPr>
            <a:picLocks noChangeAspect="1" noChangeArrowheads="1"/>
          </p:cNvPicPr>
          <p:nvPr/>
        </p:nvPicPr>
        <p:blipFill>
          <a:blip r:embed="rId3"/>
          <a:srcRect/>
          <a:stretch>
            <a:fillRect/>
          </a:stretch>
        </p:blipFill>
        <p:spPr bwMode="auto">
          <a:xfrm>
            <a:off x="7151688" y="3260725"/>
            <a:ext cx="1000125" cy="1295400"/>
          </a:xfrm>
          <a:prstGeom prst="rect">
            <a:avLst/>
          </a:prstGeom>
          <a:noFill/>
          <a:ln w="12700" algn="ctr">
            <a:noFill/>
            <a:miter lim="800000"/>
            <a:headEnd/>
            <a:tailEnd/>
          </a:ln>
          <a:effectLst/>
        </p:spPr>
      </p:pic>
      <p:sp>
        <p:nvSpPr>
          <p:cNvPr id="354339" name="Freeform 35"/>
          <p:cNvSpPr>
            <a:spLocks/>
          </p:cNvSpPr>
          <p:nvPr/>
        </p:nvSpPr>
        <p:spPr bwMode="auto">
          <a:xfrm>
            <a:off x="1108528" y="1816327"/>
            <a:ext cx="7027863" cy="1574800"/>
          </a:xfrm>
          <a:custGeom>
            <a:avLst/>
            <a:gdLst/>
            <a:ahLst/>
            <a:cxnLst>
              <a:cxn ang="0">
                <a:pos x="0" y="0"/>
              </a:cxn>
              <a:cxn ang="0">
                <a:pos x="250" y="170"/>
              </a:cxn>
              <a:cxn ang="0">
                <a:pos x="486" y="219"/>
              </a:cxn>
              <a:cxn ang="0">
                <a:pos x="735" y="114"/>
              </a:cxn>
              <a:cxn ang="0">
                <a:pos x="982" y="142"/>
              </a:cxn>
              <a:cxn ang="0">
                <a:pos x="1228" y="225"/>
              </a:cxn>
              <a:cxn ang="0">
                <a:pos x="1471" y="524"/>
              </a:cxn>
              <a:cxn ang="0">
                <a:pos x="1721" y="677"/>
              </a:cxn>
              <a:cxn ang="0">
                <a:pos x="1967" y="808"/>
              </a:cxn>
              <a:cxn ang="0">
                <a:pos x="2203" y="781"/>
              </a:cxn>
              <a:cxn ang="0">
                <a:pos x="2456" y="649"/>
              </a:cxn>
              <a:cxn ang="0">
                <a:pos x="2706" y="718"/>
              </a:cxn>
              <a:cxn ang="0">
                <a:pos x="2942" y="874"/>
              </a:cxn>
              <a:cxn ang="0">
                <a:pos x="3192" y="850"/>
              </a:cxn>
              <a:cxn ang="0">
                <a:pos x="3442" y="885"/>
              </a:cxn>
              <a:cxn ang="0">
                <a:pos x="3685" y="878"/>
              </a:cxn>
              <a:cxn ang="0">
                <a:pos x="3938" y="940"/>
              </a:cxn>
              <a:cxn ang="0">
                <a:pos x="4171" y="985"/>
              </a:cxn>
              <a:cxn ang="0">
                <a:pos x="4427" y="992"/>
              </a:cxn>
            </a:cxnLst>
            <a:rect l="0" t="0" r="r" b="b"/>
            <a:pathLst>
              <a:path w="4427" h="992">
                <a:moveTo>
                  <a:pt x="0" y="0"/>
                </a:moveTo>
                <a:lnTo>
                  <a:pt x="250" y="170"/>
                </a:lnTo>
                <a:lnTo>
                  <a:pt x="486" y="219"/>
                </a:lnTo>
                <a:lnTo>
                  <a:pt x="735" y="114"/>
                </a:lnTo>
                <a:lnTo>
                  <a:pt x="982" y="142"/>
                </a:lnTo>
                <a:lnTo>
                  <a:pt x="1228" y="225"/>
                </a:lnTo>
                <a:lnTo>
                  <a:pt x="1471" y="524"/>
                </a:lnTo>
                <a:lnTo>
                  <a:pt x="1721" y="677"/>
                </a:lnTo>
                <a:lnTo>
                  <a:pt x="1967" y="808"/>
                </a:lnTo>
                <a:lnTo>
                  <a:pt x="2203" y="781"/>
                </a:lnTo>
                <a:lnTo>
                  <a:pt x="2456" y="649"/>
                </a:lnTo>
                <a:lnTo>
                  <a:pt x="2706" y="718"/>
                </a:lnTo>
                <a:lnTo>
                  <a:pt x="2942" y="874"/>
                </a:lnTo>
                <a:lnTo>
                  <a:pt x="3192" y="850"/>
                </a:lnTo>
                <a:lnTo>
                  <a:pt x="3442" y="885"/>
                </a:lnTo>
                <a:lnTo>
                  <a:pt x="3685" y="878"/>
                </a:lnTo>
                <a:lnTo>
                  <a:pt x="3938" y="940"/>
                </a:lnTo>
                <a:lnTo>
                  <a:pt x="4171" y="985"/>
                </a:lnTo>
                <a:lnTo>
                  <a:pt x="4427" y="992"/>
                </a:lnTo>
              </a:path>
            </a:pathLst>
          </a:custGeom>
          <a:ln>
            <a:headEnd/>
            <a:tailEnd/>
          </a:ln>
        </p:spPr>
        <p:style>
          <a:lnRef idx="2">
            <a:schemeClr val="accent6"/>
          </a:lnRef>
          <a:fillRef idx="0">
            <a:schemeClr val="accent6"/>
          </a:fillRef>
          <a:effectRef idx="1">
            <a:schemeClr val="accent6"/>
          </a:effectRef>
          <a:fontRef idx="minor">
            <a:schemeClr val="tx1"/>
          </a:fontRef>
        </p:style>
        <p:txBody>
          <a:bodyPr>
            <a:spAutoFit/>
          </a:bodyPr>
          <a:lstStyle/>
          <a:p>
            <a:endParaRPr lang="en-US"/>
          </a:p>
        </p:txBody>
      </p:sp>
      <p:sp>
        <p:nvSpPr>
          <p:cNvPr id="354340" name="Freeform 36"/>
          <p:cNvSpPr>
            <a:spLocks/>
          </p:cNvSpPr>
          <p:nvPr/>
        </p:nvSpPr>
        <p:spPr bwMode="auto">
          <a:xfrm>
            <a:off x="3432855" y="1816100"/>
            <a:ext cx="4687887" cy="2374900"/>
          </a:xfrm>
          <a:custGeom>
            <a:avLst/>
            <a:gdLst/>
            <a:ahLst/>
            <a:cxnLst>
              <a:cxn ang="0">
                <a:pos x="0" y="0"/>
              </a:cxn>
              <a:cxn ang="0">
                <a:pos x="253" y="257"/>
              </a:cxn>
              <a:cxn ang="0">
                <a:pos x="500" y="746"/>
              </a:cxn>
              <a:cxn ang="0">
                <a:pos x="736" y="843"/>
              </a:cxn>
              <a:cxn ang="0">
                <a:pos x="985" y="1180"/>
              </a:cxn>
              <a:cxn ang="0">
                <a:pos x="1228" y="1249"/>
              </a:cxn>
              <a:cxn ang="0">
                <a:pos x="1475" y="1225"/>
              </a:cxn>
              <a:cxn ang="0">
                <a:pos x="1728" y="1332"/>
              </a:cxn>
              <a:cxn ang="0">
                <a:pos x="1967" y="1374"/>
              </a:cxn>
              <a:cxn ang="0">
                <a:pos x="2214" y="1381"/>
              </a:cxn>
              <a:cxn ang="0">
                <a:pos x="2457" y="1440"/>
              </a:cxn>
              <a:cxn ang="0">
                <a:pos x="2703" y="1478"/>
              </a:cxn>
              <a:cxn ang="0">
                <a:pos x="2953" y="1496"/>
              </a:cxn>
            </a:cxnLst>
            <a:rect l="0" t="0" r="r" b="b"/>
            <a:pathLst>
              <a:path w="2953" h="1496">
                <a:moveTo>
                  <a:pt x="0" y="0"/>
                </a:moveTo>
                <a:lnTo>
                  <a:pt x="253" y="257"/>
                </a:lnTo>
                <a:lnTo>
                  <a:pt x="500" y="746"/>
                </a:lnTo>
                <a:lnTo>
                  <a:pt x="736" y="843"/>
                </a:lnTo>
                <a:lnTo>
                  <a:pt x="985" y="1180"/>
                </a:lnTo>
                <a:lnTo>
                  <a:pt x="1228" y="1249"/>
                </a:lnTo>
                <a:lnTo>
                  <a:pt x="1475" y="1225"/>
                </a:lnTo>
                <a:lnTo>
                  <a:pt x="1728" y="1332"/>
                </a:lnTo>
                <a:lnTo>
                  <a:pt x="1967" y="1374"/>
                </a:lnTo>
                <a:lnTo>
                  <a:pt x="2214" y="1381"/>
                </a:lnTo>
                <a:lnTo>
                  <a:pt x="2457" y="1440"/>
                </a:lnTo>
                <a:lnTo>
                  <a:pt x="2703" y="1478"/>
                </a:lnTo>
                <a:lnTo>
                  <a:pt x="2953" y="1496"/>
                </a:lnTo>
              </a:path>
            </a:pathLst>
          </a:custGeom>
          <a:ln>
            <a:headEnd/>
            <a:tailEnd/>
          </a:ln>
        </p:spPr>
        <p:style>
          <a:lnRef idx="2">
            <a:schemeClr val="accent3"/>
          </a:lnRef>
          <a:fillRef idx="0">
            <a:schemeClr val="accent3"/>
          </a:fillRef>
          <a:effectRef idx="1">
            <a:schemeClr val="accent3"/>
          </a:effectRef>
          <a:fontRef idx="minor">
            <a:schemeClr val="tx1"/>
          </a:fontRef>
        </p:style>
        <p:txBody>
          <a:bodyPr>
            <a:spAutoFit/>
          </a:bodyPr>
          <a:lstStyle/>
          <a:p>
            <a:endParaRPr lang="en-US"/>
          </a:p>
        </p:txBody>
      </p:sp>
      <p:sp>
        <p:nvSpPr>
          <p:cNvPr id="354341" name="Freeform 37"/>
          <p:cNvSpPr>
            <a:spLocks/>
          </p:cNvSpPr>
          <p:nvPr/>
        </p:nvSpPr>
        <p:spPr bwMode="auto">
          <a:xfrm>
            <a:off x="5652180" y="1804308"/>
            <a:ext cx="2457450" cy="2771775"/>
          </a:xfrm>
          <a:custGeom>
            <a:avLst/>
            <a:gdLst/>
            <a:ahLst/>
            <a:cxnLst>
              <a:cxn ang="0">
                <a:pos x="0" y="0"/>
              </a:cxn>
              <a:cxn ang="0">
                <a:pos x="80" y="854"/>
              </a:cxn>
              <a:cxn ang="0">
                <a:pos x="323" y="1489"/>
              </a:cxn>
              <a:cxn ang="0">
                <a:pos x="563" y="1593"/>
              </a:cxn>
              <a:cxn ang="0">
                <a:pos x="816" y="1680"/>
              </a:cxn>
              <a:cxn ang="0">
                <a:pos x="1062" y="1707"/>
              </a:cxn>
              <a:cxn ang="0">
                <a:pos x="1312" y="1735"/>
              </a:cxn>
              <a:cxn ang="0">
                <a:pos x="1548" y="1746"/>
              </a:cxn>
            </a:cxnLst>
            <a:rect l="0" t="0" r="r" b="b"/>
            <a:pathLst>
              <a:path w="1548" h="1746">
                <a:moveTo>
                  <a:pt x="0" y="0"/>
                </a:moveTo>
                <a:lnTo>
                  <a:pt x="80" y="854"/>
                </a:lnTo>
                <a:lnTo>
                  <a:pt x="323" y="1489"/>
                </a:lnTo>
                <a:lnTo>
                  <a:pt x="563" y="1593"/>
                </a:lnTo>
                <a:lnTo>
                  <a:pt x="816" y="1680"/>
                </a:lnTo>
                <a:lnTo>
                  <a:pt x="1062" y="1707"/>
                </a:lnTo>
                <a:lnTo>
                  <a:pt x="1312" y="1735"/>
                </a:lnTo>
                <a:lnTo>
                  <a:pt x="1548" y="1746"/>
                </a:lnTo>
              </a:path>
            </a:pathLst>
          </a:custGeom>
          <a:ln>
            <a:headEnd/>
            <a:tailEnd/>
          </a:ln>
        </p:spPr>
        <p:style>
          <a:lnRef idx="3">
            <a:schemeClr val="accent2"/>
          </a:lnRef>
          <a:fillRef idx="0">
            <a:schemeClr val="accent2"/>
          </a:fillRef>
          <a:effectRef idx="2">
            <a:schemeClr val="accent2"/>
          </a:effectRef>
          <a:fontRef idx="minor">
            <a:schemeClr val="tx1"/>
          </a:fontRef>
        </p:style>
        <p:txBody>
          <a:bodyPr>
            <a:spAutoFit/>
          </a:bodyPr>
          <a:lstStyle/>
          <a:p>
            <a:endParaRPr lang="en-US"/>
          </a:p>
        </p:txBody>
      </p:sp>
      <p:sp>
        <p:nvSpPr>
          <p:cNvPr id="354342" name="Line 38"/>
          <p:cNvSpPr>
            <a:spLocks noChangeShapeType="1"/>
          </p:cNvSpPr>
          <p:nvPr/>
        </p:nvSpPr>
        <p:spPr bwMode="auto">
          <a:xfrm>
            <a:off x="942975" y="2235200"/>
            <a:ext cx="7391400" cy="0"/>
          </a:xfrm>
          <a:prstGeom prst="line">
            <a:avLst/>
          </a:prstGeom>
          <a:noFill/>
          <a:ln w="3175">
            <a:solidFill>
              <a:schemeClr val="tx1"/>
            </a:solidFill>
            <a:round/>
            <a:headEnd/>
            <a:tailEnd/>
          </a:ln>
          <a:effectLst/>
        </p:spPr>
        <p:txBody>
          <a:bodyPr>
            <a:spAutoFit/>
          </a:bodyPr>
          <a:lstStyle/>
          <a:p>
            <a:endParaRPr lang="en-US"/>
          </a:p>
        </p:txBody>
      </p:sp>
      <p:sp>
        <p:nvSpPr>
          <p:cNvPr id="354343" name="Line 39"/>
          <p:cNvSpPr>
            <a:spLocks noChangeShapeType="1"/>
          </p:cNvSpPr>
          <p:nvPr/>
        </p:nvSpPr>
        <p:spPr bwMode="auto">
          <a:xfrm>
            <a:off x="942975" y="2698750"/>
            <a:ext cx="7391400" cy="0"/>
          </a:xfrm>
          <a:prstGeom prst="line">
            <a:avLst/>
          </a:prstGeom>
          <a:noFill/>
          <a:ln w="3175">
            <a:solidFill>
              <a:schemeClr val="tx1"/>
            </a:solidFill>
            <a:round/>
            <a:headEnd/>
            <a:tailEnd/>
          </a:ln>
          <a:effectLst/>
        </p:spPr>
        <p:txBody>
          <a:bodyPr>
            <a:spAutoFit/>
          </a:bodyPr>
          <a:lstStyle/>
          <a:p>
            <a:endParaRPr lang="en-US"/>
          </a:p>
        </p:txBody>
      </p:sp>
      <p:sp>
        <p:nvSpPr>
          <p:cNvPr id="354344" name="Line 40"/>
          <p:cNvSpPr>
            <a:spLocks noChangeShapeType="1"/>
          </p:cNvSpPr>
          <p:nvPr/>
        </p:nvSpPr>
        <p:spPr bwMode="auto">
          <a:xfrm>
            <a:off x="938213" y="3162300"/>
            <a:ext cx="7391400" cy="0"/>
          </a:xfrm>
          <a:prstGeom prst="line">
            <a:avLst/>
          </a:prstGeom>
          <a:noFill/>
          <a:ln w="3175">
            <a:solidFill>
              <a:schemeClr val="tx1"/>
            </a:solidFill>
            <a:round/>
            <a:headEnd/>
            <a:tailEnd/>
          </a:ln>
          <a:effectLst/>
        </p:spPr>
        <p:txBody>
          <a:bodyPr>
            <a:spAutoFit/>
          </a:bodyPr>
          <a:lstStyle/>
          <a:p>
            <a:endParaRPr lang="en-US"/>
          </a:p>
        </p:txBody>
      </p:sp>
      <p:sp>
        <p:nvSpPr>
          <p:cNvPr id="354345" name="Line 41"/>
          <p:cNvSpPr>
            <a:spLocks noChangeShapeType="1"/>
          </p:cNvSpPr>
          <p:nvPr/>
        </p:nvSpPr>
        <p:spPr bwMode="auto">
          <a:xfrm>
            <a:off x="931863" y="3630613"/>
            <a:ext cx="7391400" cy="0"/>
          </a:xfrm>
          <a:prstGeom prst="line">
            <a:avLst/>
          </a:prstGeom>
          <a:noFill/>
          <a:ln w="3175">
            <a:solidFill>
              <a:schemeClr val="tx1"/>
            </a:solidFill>
            <a:round/>
            <a:headEnd/>
            <a:tailEnd/>
          </a:ln>
          <a:effectLst/>
        </p:spPr>
        <p:txBody>
          <a:bodyPr>
            <a:spAutoFit/>
          </a:bodyPr>
          <a:lstStyle/>
          <a:p>
            <a:endParaRPr lang="en-US"/>
          </a:p>
        </p:txBody>
      </p:sp>
      <p:sp>
        <p:nvSpPr>
          <p:cNvPr id="354346" name="Line 42"/>
          <p:cNvSpPr>
            <a:spLocks noChangeShapeType="1"/>
          </p:cNvSpPr>
          <p:nvPr/>
        </p:nvSpPr>
        <p:spPr bwMode="auto">
          <a:xfrm>
            <a:off x="942975" y="4087813"/>
            <a:ext cx="7391400" cy="0"/>
          </a:xfrm>
          <a:prstGeom prst="line">
            <a:avLst/>
          </a:prstGeom>
          <a:noFill/>
          <a:ln w="3175">
            <a:solidFill>
              <a:schemeClr val="tx1"/>
            </a:solidFill>
            <a:round/>
            <a:headEnd/>
            <a:tailEnd/>
          </a:ln>
          <a:effectLst/>
        </p:spPr>
        <p:txBody>
          <a:bodyPr>
            <a:spAutoFit/>
          </a:bodyPr>
          <a:lstStyle/>
          <a:p>
            <a:endParaRPr lang="en-US"/>
          </a:p>
        </p:txBody>
      </p:sp>
      <p:sp>
        <p:nvSpPr>
          <p:cNvPr id="354347" name="Line 43"/>
          <p:cNvSpPr>
            <a:spLocks noChangeShapeType="1"/>
          </p:cNvSpPr>
          <p:nvPr/>
        </p:nvSpPr>
        <p:spPr bwMode="auto">
          <a:xfrm>
            <a:off x="936625" y="4554538"/>
            <a:ext cx="7391400" cy="0"/>
          </a:xfrm>
          <a:prstGeom prst="line">
            <a:avLst/>
          </a:prstGeom>
          <a:noFill/>
          <a:ln w="3175">
            <a:solidFill>
              <a:schemeClr val="tx1"/>
            </a:solidFill>
            <a:round/>
            <a:headEnd/>
            <a:tailEnd/>
          </a:ln>
          <a:effectLst/>
        </p:spPr>
        <p:txBody>
          <a:bodyPr>
            <a:spAutoFit/>
          </a:bodyPr>
          <a:lstStyle/>
          <a:p>
            <a:endParaRPr lang="en-US"/>
          </a:p>
        </p:txBody>
      </p:sp>
      <p:sp>
        <p:nvSpPr>
          <p:cNvPr id="354348" name="Line 44"/>
          <p:cNvSpPr>
            <a:spLocks noChangeShapeType="1"/>
          </p:cNvSpPr>
          <p:nvPr/>
        </p:nvSpPr>
        <p:spPr bwMode="auto">
          <a:xfrm>
            <a:off x="941388" y="5016500"/>
            <a:ext cx="7391400" cy="0"/>
          </a:xfrm>
          <a:prstGeom prst="line">
            <a:avLst/>
          </a:prstGeom>
          <a:noFill/>
          <a:ln w="3175">
            <a:solidFill>
              <a:schemeClr val="tx1"/>
            </a:solidFill>
            <a:round/>
            <a:headEnd/>
            <a:tailEnd/>
          </a:ln>
          <a:effectLst/>
        </p:spPr>
        <p:txBody>
          <a:bodyPr>
            <a:spAutoFit/>
          </a:bodyPr>
          <a:lstStyle/>
          <a:p>
            <a:endParaRPr lang="en-US"/>
          </a:p>
        </p:txBody>
      </p:sp>
      <p:grpSp>
        <p:nvGrpSpPr>
          <p:cNvPr id="354349" name="Group 45"/>
          <p:cNvGrpSpPr>
            <a:grpSpLocks/>
          </p:cNvGrpSpPr>
          <p:nvPr/>
        </p:nvGrpSpPr>
        <p:grpSpPr bwMode="auto">
          <a:xfrm>
            <a:off x="1333500" y="5414963"/>
            <a:ext cx="6627813" cy="120650"/>
            <a:chOff x="725" y="1069"/>
            <a:chExt cx="4175" cy="2328"/>
          </a:xfrm>
        </p:grpSpPr>
        <p:sp>
          <p:nvSpPr>
            <p:cNvPr id="354350" name="Line 46"/>
            <p:cNvSpPr>
              <a:spLocks noChangeShapeType="1"/>
            </p:cNvSpPr>
            <p:nvPr/>
          </p:nvSpPr>
          <p:spPr bwMode="auto">
            <a:xfrm flipV="1">
              <a:off x="725" y="1069"/>
              <a:ext cx="0" cy="2328"/>
            </a:xfrm>
            <a:prstGeom prst="line">
              <a:avLst/>
            </a:prstGeom>
            <a:noFill/>
            <a:ln w="3175">
              <a:solidFill>
                <a:schemeClr val="tx1"/>
              </a:solidFill>
              <a:round/>
              <a:headEnd/>
              <a:tailEnd/>
            </a:ln>
            <a:effectLst/>
          </p:spPr>
          <p:txBody>
            <a:bodyPr>
              <a:spAutoFit/>
            </a:bodyPr>
            <a:lstStyle/>
            <a:p>
              <a:endParaRPr lang="en-US"/>
            </a:p>
          </p:txBody>
        </p:sp>
        <p:sp>
          <p:nvSpPr>
            <p:cNvPr id="354351" name="Line 47"/>
            <p:cNvSpPr>
              <a:spLocks noChangeShapeType="1"/>
            </p:cNvSpPr>
            <p:nvPr/>
          </p:nvSpPr>
          <p:spPr bwMode="auto">
            <a:xfrm flipV="1">
              <a:off x="968" y="1069"/>
              <a:ext cx="0" cy="2328"/>
            </a:xfrm>
            <a:prstGeom prst="line">
              <a:avLst/>
            </a:prstGeom>
            <a:noFill/>
            <a:ln w="3175">
              <a:solidFill>
                <a:schemeClr val="tx1"/>
              </a:solidFill>
              <a:round/>
              <a:headEnd/>
              <a:tailEnd/>
            </a:ln>
            <a:effectLst/>
          </p:spPr>
          <p:txBody>
            <a:bodyPr>
              <a:spAutoFit/>
            </a:bodyPr>
            <a:lstStyle/>
            <a:p>
              <a:endParaRPr lang="en-US"/>
            </a:p>
          </p:txBody>
        </p:sp>
        <p:sp>
          <p:nvSpPr>
            <p:cNvPr id="354352" name="Line 48"/>
            <p:cNvSpPr>
              <a:spLocks noChangeShapeType="1"/>
            </p:cNvSpPr>
            <p:nvPr/>
          </p:nvSpPr>
          <p:spPr bwMode="auto">
            <a:xfrm flipV="1">
              <a:off x="1211" y="1069"/>
              <a:ext cx="0" cy="2328"/>
            </a:xfrm>
            <a:prstGeom prst="line">
              <a:avLst/>
            </a:prstGeom>
            <a:noFill/>
            <a:ln w="3175">
              <a:solidFill>
                <a:schemeClr val="tx1"/>
              </a:solidFill>
              <a:round/>
              <a:headEnd/>
              <a:tailEnd/>
            </a:ln>
            <a:effectLst/>
          </p:spPr>
          <p:txBody>
            <a:bodyPr>
              <a:spAutoFit/>
            </a:bodyPr>
            <a:lstStyle/>
            <a:p>
              <a:endParaRPr lang="en-US"/>
            </a:p>
          </p:txBody>
        </p:sp>
        <p:sp>
          <p:nvSpPr>
            <p:cNvPr id="354353" name="Line 49"/>
            <p:cNvSpPr>
              <a:spLocks noChangeShapeType="1"/>
            </p:cNvSpPr>
            <p:nvPr/>
          </p:nvSpPr>
          <p:spPr bwMode="auto">
            <a:xfrm flipV="1">
              <a:off x="1458" y="1069"/>
              <a:ext cx="0" cy="2328"/>
            </a:xfrm>
            <a:prstGeom prst="line">
              <a:avLst/>
            </a:prstGeom>
            <a:noFill/>
            <a:ln w="3175">
              <a:solidFill>
                <a:schemeClr val="tx1"/>
              </a:solidFill>
              <a:round/>
              <a:headEnd/>
              <a:tailEnd/>
            </a:ln>
            <a:effectLst/>
          </p:spPr>
          <p:txBody>
            <a:bodyPr>
              <a:spAutoFit/>
            </a:bodyPr>
            <a:lstStyle/>
            <a:p>
              <a:endParaRPr lang="en-US"/>
            </a:p>
          </p:txBody>
        </p:sp>
        <p:sp>
          <p:nvSpPr>
            <p:cNvPr id="354354" name="Line 50"/>
            <p:cNvSpPr>
              <a:spLocks noChangeShapeType="1"/>
            </p:cNvSpPr>
            <p:nvPr/>
          </p:nvSpPr>
          <p:spPr bwMode="auto">
            <a:xfrm flipV="1">
              <a:off x="1701" y="1069"/>
              <a:ext cx="0" cy="2328"/>
            </a:xfrm>
            <a:prstGeom prst="line">
              <a:avLst/>
            </a:prstGeom>
            <a:noFill/>
            <a:ln w="3175">
              <a:solidFill>
                <a:schemeClr val="tx1"/>
              </a:solidFill>
              <a:round/>
              <a:headEnd/>
              <a:tailEnd/>
            </a:ln>
            <a:effectLst/>
          </p:spPr>
          <p:txBody>
            <a:bodyPr>
              <a:spAutoFit/>
            </a:bodyPr>
            <a:lstStyle/>
            <a:p>
              <a:endParaRPr lang="en-US"/>
            </a:p>
          </p:txBody>
        </p:sp>
        <p:sp>
          <p:nvSpPr>
            <p:cNvPr id="354355" name="Line 51"/>
            <p:cNvSpPr>
              <a:spLocks noChangeShapeType="1"/>
            </p:cNvSpPr>
            <p:nvPr/>
          </p:nvSpPr>
          <p:spPr bwMode="auto">
            <a:xfrm flipV="1">
              <a:off x="1951" y="1069"/>
              <a:ext cx="0" cy="2328"/>
            </a:xfrm>
            <a:prstGeom prst="line">
              <a:avLst/>
            </a:prstGeom>
            <a:noFill/>
            <a:ln w="3175">
              <a:solidFill>
                <a:schemeClr val="tx1"/>
              </a:solidFill>
              <a:round/>
              <a:headEnd/>
              <a:tailEnd/>
            </a:ln>
            <a:effectLst/>
          </p:spPr>
          <p:txBody>
            <a:bodyPr>
              <a:spAutoFit/>
            </a:bodyPr>
            <a:lstStyle/>
            <a:p>
              <a:endParaRPr lang="en-US"/>
            </a:p>
          </p:txBody>
        </p:sp>
        <p:sp>
          <p:nvSpPr>
            <p:cNvPr id="354356" name="Line 52"/>
            <p:cNvSpPr>
              <a:spLocks noChangeShapeType="1"/>
            </p:cNvSpPr>
            <p:nvPr/>
          </p:nvSpPr>
          <p:spPr bwMode="auto">
            <a:xfrm flipV="1">
              <a:off x="2194" y="1069"/>
              <a:ext cx="0" cy="2328"/>
            </a:xfrm>
            <a:prstGeom prst="line">
              <a:avLst/>
            </a:prstGeom>
            <a:noFill/>
            <a:ln w="3175">
              <a:solidFill>
                <a:schemeClr val="tx1"/>
              </a:solidFill>
              <a:round/>
              <a:headEnd/>
              <a:tailEnd/>
            </a:ln>
            <a:effectLst/>
          </p:spPr>
          <p:txBody>
            <a:bodyPr>
              <a:spAutoFit/>
            </a:bodyPr>
            <a:lstStyle/>
            <a:p>
              <a:endParaRPr lang="en-US"/>
            </a:p>
          </p:txBody>
        </p:sp>
        <p:sp>
          <p:nvSpPr>
            <p:cNvPr id="354357" name="Line 53"/>
            <p:cNvSpPr>
              <a:spLocks noChangeShapeType="1"/>
            </p:cNvSpPr>
            <p:nvPr/>
          </p:nvSpPr>
          <p:spPr bwMode="auto">
            <a:xfrm flipV="1">
              <a:off x="2441" y="1069"/>
              <a:ext cx="0" cy="2328"/>
            </a:xfrm>
            <a:prstGeom prst="line">
              <a:avLst/>
            </a:prstGeom>
            <a:noFill/>
            <a:ln w="3175">
              <a:solidFill>
                <a:schemeClr val="tx1"/>
              </a:solidFill>
              <a:round/>
              <a:headEnd/>
              <a:tailEnd/>
            </a:ln>
            <a:effectLst/>
          </p:spPr>
          <p:txBody>
            <a:bodyPr>
              <a:spAutoFit/>
            </a:bodyPr>
            <a:lstStyle/>
            <a:p>
              <a:endParaRPr lang="en-US"/>
            </a:p>
          </p:txBody>
        </p:sp>
        <p:sp>
          <p:nvSpPr>
            <p:cNvPr id="354358" name="Line 54"/>
            <p:cNvSpPr>
              <a:spLocks noChangeShapeType="1"/>
            </p:cNvSpPr>
            <p:nvPr/>
          </p:nvSpPr>
          <p:spPr bwMode="auto">
            <a:xfrm flipV="1">
              <a:off x="2927" y="1069"/>
              <a:ext cx="0" cy="2328"/>
            </a:xfrm>
            <a:prstGeom prst="line">
              <a:avLst/>
            </a:prstGeom>
            <a:noFill/>
            <a:ln w="3175">
              <a:solidFill>
                <a:schemeClr val="tx1"/>
              </a:solidFill>
              <a:round/>
              <a:headEnd/>
              <a:tailEnd/>
            </a:ln>
            <a:effectLst/>
          </p:spPr>
          <p:txBody>
            <a:bodyPr>
              <a:spAutoFit/>
            </a:bodyPr>
            <a:lstStyle/>
            <a:p>
              <a:endParaRPr lang="en-US"/>
            </a:p>
          </p:txBody>
        </p:sp>
        <p:sp>
          <p:nvSpPr>
            <p:cNvPr id="354359" name="Line 55"/>
            <p:cNvSpPr>
              <a:spLocks noChangeShapeType="1"/>
            </p:cNvSpPr>
            <p:nvPr/>
          </p:nvSpPr>
          <p:spPr bwMode="auto">
            <a:xfrm flipV="1">
              <a:off x="2684" y="1069"/>
              <a:ext cx="0" cy="2328"/>
            </a:xfrm>
            <a:prstGeom prst="line">
              <a:avLst/>
            </a:prstGeom>
            <a:noFill/>
            <a:ln w="3175">
              <a:solidFill>
                <a:schemeClr val="tx1"/>
              </a:solidFill>
              <a:round/>
              <a:headEnd/>
              <a:tailEnd/>
            </a:ln>
            <a:effectLst/>
          </p:spPr>
          <p:txBody>
            <a:bodyPr>
              <a:spAutoFit/>
            </a:bodyPr>
            <a:lstStyle/>
            <a:p>
              <a:endParaRPr lang="en-US"/>
            </a:p>
          </p:txBody>
        </p:sp>
        <p:sp>
          <p:nvSpPr>
            <p:cNvPr id="354360" name="Line 56"/>
            <p:cNvSpPr>
              <a:spLocks noChangeShapeType="1"/>
            </p:cNvSpPr>
            <p:nvPr/>
          </p:nvSpPr>
          <p:spPr bwMode="auto">
            <a:xfrm flipV="1">
              <a:off x="3177" y="1069"/>
              <a:ext cx="0" cy="2328"/>
            </a:xfrm>
            <a:prstGeom prst="line">
              <a:avLst/>
            </a:prstGeom>
            <a:noFill/>
            <a:ln w="3175">
              <a:solidFill>
                <a:schemeClr val="tx1"/>
              </a:solidFill>
              <a:round/>
              <a:headEnd/>
              <a:tailEnd/>
            </a:ln>
            <a:effectLst/>
          </p:spPr>
          <p:txBody>
            <a:bodyPr>
              <a:spAutoFit/>
            </a:bodyPr>
            <a:lstStyle/>
            <a:p>
              <a:endParaRPr lang="en-US"/>
            </a:p>
          </p:txBody>
        </p:sp>
        <p:sp>
          <p:nvSpPr>
            <p:cNvPr id="354361" name="Line 57"/>
            <p:cNvSpPr>
              <a:spLocks noChangeShapeType="1"/>
            </p:cNvSpPr>
            <p:nvPr/>
          </p:nvSpPr>
          <p:spPr bwMode="auto">
            <a:xfrm flipV="1">
              <a:off x="3420" y="1069"/>
              <a:ext cx="0" cy="2328"/>
            </a:xfrm>
            <a:prstGeom prst="line">
              <a:avLst/>
            </a:prstGeom>
            <a:noFill/>
            <a:ln w="3175">
              <a:solidFill>
                <a:schemeClr val="tx1"/>
              </a:solidFill>
              <a:round/>
              <a:headEnd/>
              <a:tailEnd/>
            </a:ln>
            <a:effectLst/>
          </p:spPr>
          <p:txBody>
            <a:bodyPr>
              <a:spAutoFit/>
            </a:bodyPr>
            <a:lstStyle/>
            <a:p>
              <a:endParaRPr lang="en-US"/>
            </a:p>
          </p:txBody>
        </p:sp>
        <p:sp>
          <p:nvSpPr>
            <p:cNvPr id="354362" name="Line 58"/>
            <p:cNvSpPr>
              <a:spLocks noChangeShapeType="1"/>
            </p:cNvSpPr>
            <p:nvPr/>
          </p:nvSpPr>
          <p:spPr bwMode="auto">
            <a:xfrm flipV="1">
              <a:off x="3667" y="1069"/>
              <a:ext cx="0" cy="2328"/>
            </a:xfrm>
            <a:prstGeom prst="line">
              <a:avLst/>
            </a:prstGeom>
            <a:noFill/>
            <a:ln w="3175">
              <a:solidFill>
                <a:schemeClr val="tx1"/>
              </a:solidFill>
              <a:round/>
              <a:headEnd/>
              <a:tailEnd/>
            </a:ln>
            <a:effectLst/>
          </p:spPr>
          <p:txBody>
            <a:bodyPr>
              <a:spAutoFit/>
            </a:bodyPr>
            <a:lstStyle/>
            <a:p>
              <a:endParaRPr lang="en-US"/>
            </a:p>
          </p:txBody>
        </p:sp>
        <p:sp>
          <p:nvSpPr>
            <p:cNvPr id="354363" name="Line 59"/>
            <p:cNvSpPr>
              <a:spLocks noChangeShapeType="1"/>
            </p:cNvSpPr>
            <p:nvPr/>
          </p:nvSpPr>
          <p:spPr bwMode="auto">
            <a:xfrm flipV="1">
              <a:off x="3913" y="1069"/>
              <a:ext cx="0" cy="2328"/>
            </a:xfrm>
            <a:prstGeom prst="line">
              <a:avLst/>
            </a:prstGeom>
            <a:noFill/>
            <a:ln w="3175">
              <a:solidFill>
                <a:schemeClr val="tx1"/>
              </a:solidFill>
              <a:round/>
              <a:headEnd/>
              <a:tailEnd/>
            </a:ln>
            <a:effectLst/>
          </p:spPr>
          <p:txBody>
            <a:bodyPr>
              <a:spAutoFit/>
            </a:bodyPr>
            <a:lstStyle/>
            <a:p>
              <a:endParaRPr lang="en-US"/>
            </a:p>
          </p:txBody>
        </p:sp>
        <p:sp>
          <p:nvSpPr>
            <p:cNvPr id="354364" name="Line 60"/>
            <p:cNvSpPr>
              <a:spLocks noChangeShapeType="1"/>
            </p:cNvSpPr>
            <p:nvPr/>
          </p:nvSpPr>
          <p:spPr bwMode="auto">
            <a:xfrm flipV="1">
              <a:off x="4160" y="1069"/>
              <a:ext cx="0" cy="2328"/>
            </a:xfrm>
            <a:prstGeom prst="line">
              <a:avLst/>
            </a:prstGeom>
            <a:noFill/>
            <a:ln w="3175">
              <a:solidFill>
                <a:schemeClr val="tx1"/>
              </a:solidFill>
              <a:round/>
              <a:headEnd/>
              <a:tailEnd/>
            </a:ln>
            <a:effectLst/>
          </p:spPr>
          <p:txBody>
            <a:bodyPr>
              <a:spAutoFit/>
            </a:bodyPr>
            <a:lstStyle/>
            <a:p>
              <a:endParaRPr lang="en-US"/>
            </a:p>
          </p:txBody>
        </p:sp>
        <p:sp>
          <p:nvSpPr>
            <p:cNvPr id="354365" name="Line 61"/>
            <p:cNvSpPr>
              <a:spLocks noChangeShapeType="1"/>
            </p:cNvSpPr>
            <p:nvPr/>
          </p:nvSpPr>
          <p:spPr bwMode="auto">
            <a:xfrm flipV="1">
              <a:off x="4400" y="1069"/>
              <a:ext cx="0" cy="2328"/>
            </a:xfrm>
            <a:prstGeom prst="line">
              <a:avLst/>
            </a:prstGeom>
            <a:noFill/>
            <a:ln w="3175">
              <a:solidFill>
                <a:schemeClr val="tx1"/>
              </a:solidFill>
              <a:round/>
              <a:headEnd/>
              <a:tailEnd/>
            </a:ln>
            <a:effectLst/>
          </p:spPr>
          <p:txBody>
            <a:bodyPr>
              <a:spAutoFit/>
            </a:bodyPr>
            <a:lstStyle/>
            <a:p>
              <a:endParaRPr lang="en-US"/>
            </a:p>
          </p:txBody>
        </p:sp>
        <p:sp>
          <p:nvSpPr>
            <p:cNvPr id="354366" name="Line 62"/>
            <p:cNvSpPr>
              <a:spLocks noChangeShapeType="1"/>
            </p:cNvSpPr>
            <p:nvPr/>
          </p:nvSpPr>
          <p:spPr bwMode="auto">
            <a:xfrm flipV="1">
              <a:off x="4647" y="1069"/>
              <a:ext cx="0" cy="2328"/>
            </a:xfrm>
            <a:prstGeom prst="line">
              <a:avLst/>
            </a:prstGeom>
            <a:noFill/>
            <a:ln w="3175">
              <a:solidFill>
                <a:schemeClr val="tx1"/>
              </a:solidFill>
              <a:round/>
              <a:headEnd/>
              <a:tailEnd/>
            </a:ln>
            <a:effectLst/>
          </p:spPr>
          <p:txBody>
            <a:bodyPr>
              <a:spAutoFit/>
            </a:bodyPr>
            <a:lstStyle/>
            <a:p>
              <a:endParaRPr lang="en-US"/>
            </a:p>
          </p:txBody>
        </p:sp>
        <p:sp>
          <p:nvSpPr>
            <p:cNvPr id="354367" name="Line 63"/>
            <p:cNvSpPr>
              <a:spLocks noChangeShapeType="1"/>
            </p:cNvSpPr>
            <p:nvPr/>
          </p:nvSpPr>
          <p:spPr bwMode="auto">
            <a:xfrm flipV="1">
              <a:off x="4900" y="1069"/>
              <a:ext cx="0" cy="2328"/>
            </a:xfrm>
            <a:prstGeom prst="line">
              <a:avLst/>
            </a:prstGeom>
            <a:noFill/>
            <a:ln w="3175">
              <a:solidFill>
                <a:schemeClr val="tx1"/>
              </a:solidFill>
              <a:round/>
              <a:headEnd/>
              <a:tailEnd/>
            </a:ln>
            <a:effectLst/>
          </p:spPr>
          <p:txBody>
            <a:bodyPr>
              <a:spAutoFit/>
            </a:bodyPr>
            <a:lstStyle/>
            <a:p>
              <a:endParaRPr lang="en-US"/>
            </a:p>
          </p:txBody>
        </p:sp>
      </p:grpSp>
      <p:sp>
        <p:nvSpPr>
          <p:cNvPr id="354306" name="Rectangle 2"/>
          <p:cNvSpPr>
            <a:spLocks noGrp="1" noChangeArrowheads="1"/>
          </p:cNvSpPr>
          <p:nvPr>
            <p:ph type="title"/>
          </p:nvPr>
        </p:nvSpPr>
        <p:spPr/>
        <p:txBody>
          <a:bodyPr/>
          <a:lstStyle/>
          <a:p>
            <a:r>
              <a:rPr lang="en-US"/>
              <a:t>Process Cost Increasing</a:t>
            </a:r>
          </a:p>
        </p:txBody>
      </p:sp>
      <p:sp>
        <p:nvSpPr>
          <p:cNvPr id="354329" name="Text Box 25"/>
          <p:cNvSpPr txBox="1">
            <a:spLocks noChangeArrowheads="1"/>
          </p:cNvSpPr>
          <p:nvPr/>
        </p:nvSpPr>
        <p:spPr bwMode="auto">
          <a:xfrm rot="16200000">
            <a:off x="-735013" y="3257551"/>
            <a:ext cx="2779713" cy="366712"/>
          </a:xfrm>
          <a:prstGeom prst="rect">
            <a:avLst/>
          </a:prstGeom>
          <a:noFill/>
          <a:ln w="12700" algn="ctr">
            <a:noFill/>
            <a:miter lim="800000"/>
            <a:headEnd/>
            <a:tailEnd/>
          </a:ln>
          <a:effectLst/>
        </p:spPr>
        <p:txBody>
          <a:bodyPr>
            <a:spAutoFit/>
          </a:bodyPr>
          <a:lstStyle/>
          <a:p>
            <a:pPr algn="l">
              <a:spcBef>
                <a:spcPct val="50000"/>
              </a:spcBef>
            </a:pPr>
            <a:r>
              <a:rPr lang="en-US" sz="1800" dirty="0">
                <a:solidFill>
                  <a:schemeClr val="tx1"/>
                </a:solidFill>
                <a:latin typeface="+mn-lt"/>
              </a:rPr>
              <a:t>Cost per Gigabit</a:t>
            </a:r>
          </a:p>
        </p:txBody>
      </p:sp>
      <p:sp>
        <p:nvSpPr>
          <p:cNvPr id="354330" name="Text Box 26"/>
          <p:cNvSpPr txBox="1">
            <a:spLocks noChangeArrowheads="1"/>
          </p:cNvSpPr>
          <p:nvPr/>
        </p:nvSpPr>
        <p:spPr bwMode="auto">
          <a:xfrm>
            <a:off x="3746500" y="5649913"/>
            <a:ext cx="2276475" cy="366712"/>
          </a:xfrm>
          <a:prstGeom prst="rect">
            <a:avLst/>
          </a:prstGeom>
          <a:noFill/>
          <a:ln w="12700" algn="ctr">
            <a:noFill/>
            <a:miter lim="800000"/>
            <a:headEnd/>
            <a:tailEnd/>
          </a:ln>
          <a:effectLst/>
        </p:spPr>
        <p:txBody>
          <a:bodyPr>
            <a:spAutoFit/>
          </a:bodyPr>
          <a:lstStyle/>
          <a:p>
            <a:pPr>
              <a:spcBef>
                <a:spcPct val="50000"/>
              </a:spcBef>
            </a:pPr>
            <a:r>
              <a:rPr lang="en-US" sz="1800" dirty="0">
                <a:solidFill>
                  <a:schemeClr val="tx1"/>
                </a:solidFill>
                <a:latin typeface="+mn-lt"/>
              </a:rPr>
              <a:t>Years by quarter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dirty="0" smtClean="0"/>
              <a:t>Key Takeaways</a:t>
            </a:r>
            <a:endParaRPr lang="en-US" dirty="0"/>
          </a:p>
        </p:txBody>
      </p:sp>
      <p:sp>
        <p:nvSpPr>
          <p:cNvPr id="393219" name="Rectangle 3"/>
          <p:cNvSpPr>
            <a:spLocks noGrp="1" noChangeArrowheads="1"/>
          </p:cNvSpPr>
          <p:nvPr>
            <p:ph idx="1"/>
          </p:nvPr>
        </p:nvSpPr>
        <p:spPr>
          <a:xfrm>
            <a:off x="381000" y="1420813"/>
            <a:ext cx="8388350" cy="3159125"/>
          </a:xfrm>
        </p:spPr>
        <p:txBody>
          <a:bodyPr>
            <a:noAutofit/>
          </a:bodyPr>
          <a:lstStyle/>
          <a:p>
            <a:r>
              <a:rPr lang="en-US" dirty="0"/>
              <a:t>Understand the CPU-to-memory gap</a:t>
            </a:r>
          </a:p>
          <a:p>
            <a:r>
              <a:rPr lang="en-US" dirty="0"/>
              <a:t>Understand issues and opportunities to fill the CPU-to-memory gap</a:t>
            </a:r>
          </a:p>
          <a:p>
            <a:r>
              <a:rPr lang="en-US" dirty="0"/>
              <a:t>Understand the memory to storage gap</a:t>
            </a:r>
          </a:p>
          <a:p>
            <a:r>
              <a:rPr lang="en-US" dirty="0"/>
              <a:t>Understand issues and opportunities to fill the memory-to-storage gap</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4" name="Rectangle 6"/>
          <p:cNvSpPr>
            <a:spLocks noChangeArrowheads="1"/>
          </p:cNvSpPr>
          <p:nvPr/>
        </p:nvSpPr>
        <p:spPr bwMode="auto">
          <a:xfrm>
            <a:off x="1089025" y="3340100"/>
            <a:ext cx="752475" cy="2998788"/>
          </a:xfrm>
          <a:prstGeom prst="rect">
            <a:avLst/>
          </a:prstGeom>
          <a:solidFill>
            <a:srgbClr val="FF0000">
              <a:alpha val="30196"/>
            </a:srgbClr>
          </a:solidFill>
          <a:ln w="57150" algn="ctr">
            <a:solidFill>
              <a:srgbClr val="FF3300"/>
            </a:solidFill>
            <a:miter lim="800000"/>
            <a:headEnd/>
            <a:tailEnd/>
          </a:ln>
          <a:effectLst/>
        </p:spPr>
        <p:txBody>
          <a:bodyPr wrap="none" anchor="ctr">
            <a:spAutoFit/>
          </a:bodyPr>
          <a:lstStyle/>
          <a:p>
            <a:endParaRPr lang="en-US"/>
          </a:p>
        </p:txBody>
      </p:sp>
      <p:sp>
        <p:nvSpPr>
          <p:cNvPr id="350215" name="Rectangle 7"/>
          <p:cNvSpPr>
            <a:spLocks noChangeArrowheads="1"/>
          </p:cNvSpPr>
          <p:nvPr/>
        </p:nvSpPr>
        <p:spPr bwMode="auto">
          <a:xfrm>
            <a:off x="4105275" y="3340100"/>
            <a:ext cx="752475" cy="2998788"/>
          </a:xfrm>
          <a:prstGeom prst="rect">
            <a:avLst/>
          </a:prstGeom>
          <a:solidFill>
            <a:srgbClr val="FF0000">
              <a:alpha val="30196"/>
            </a:srgbClr>
          </a:solidFill>
          <a:ln w="57150" algn="ctr">
            <a:solidFill>
              <a:srgbClr val="FF3300"/>
            </a:solidFill>
            <a:miter lim="800000"/>
            <a:headEnd/>
            <a:tailEnd/>
          </a:ln>
          <a:effectLst/>
        </p:spPr>
        <p:txBody>
          <a:bodyPr wrap="none" anchor="ctr">
            <a:spAutoFit/>
          </a:bodyPr>
          <a:lstStyle/>
          <a:p>
            <a:endParaRPr lang="en-US"/>
          </a:p>
        </p:txBody>
      </p:sp>
      <p:sp>
        <p:nvSpPr>
          <p:cNvPr id="350216" name="Rectangle 8"/>
          <p:cNvSpPr>
            <a:spLocks noChangeArrowheads="1"/>
          </p:cNvSpPr>
          <p:nvPr/>
        </p:nvSpPr>
        <p:spPr bwMode="auto">
          <a:xfrm>
            <a:off x="5875338" y="1157288"/>
            <a:ext cx="752475" cy="2998787"/>
          </a:xfrm>
          <a:prstGeom prst="rect">
            <a:avLst/>
          </a:prstGeom>
          <a:solidFill>
            <a:srgbClr val="FF0000">
              <a:alpha val="30196"/>
            </a:srgbClr>
          </a:solidFill>
          <a:ln w="57150" algn="ctr">
            <a:solidFill>
              <a:srgbClr val="FF3300"/>
            </a:solidFill>
            <a:miter lim="800000"/>
            <a:headEnd/>
            <a:tailEnd/>
          </a:ln>
          <a:effectLst/>
        </p:spPr>
        <p:txBody>
          <a:bodyPr wrap="none" anchor="ctr">
            <a:spAutoFit/>
          </a:bodyPr>
          <a:lstStyle/>
          <a:p>
            <a:endParaRPr lang="en-US"/>
          </a:p>
        </p:txBody>
      </p:sp>
      <p:sp>
        <p:nvSpPr>
          <p:cNvPr id="350210" name="Rectangle 2"/>
          <p:cNvSpPr>
            <a:spLocks noGrp="1" noChangeArrowheads="1"/>
          </p:cNvSpPr>
          <p:nvPr>
            <p:ph type="title"/>
          </p:nvPr>
        </p:nvSpPr>
        <p:spPr/>
        <p:txBody>
          <a:bodyPr/>
          <a:lstStyle/>
          <a:p>
            <a:r>
              <a:rPr lang="en-US" dirty="0"/>
              <a:t>Options </a:t>
            </a:r>
            <a:r>
              <a:rPr lang="en-US" dirty="0" smtClean="0"/>
              <a:t>For </a:t>
            </a:r>
            <a:r>
              <a:rPr lang="en-US" dirty="0"/>
              <a:t>L3 Cache</a:t>
            </a:r>
          </a:p>
        </p:txBody>
      </p:sp>
      <p:sp>
        <p:nvSpPr>
          <p:cNvPr id="350211" name="Rectangle 3"/>
          <p:cNvSpPr>
            <a:spLocks noGrp="1" noChangeArrowheads="1"/>
          </p:cNvSpPr>
          <p:nvPr>
            <p:ph idx="1"/>
          </p:nvPr>
        </p:nvSpPr>
        <p:spPr>
          <a:xfrm>
            <a:off x="381000" y="1420813"/>
            <a:ext cx="5618163" cy="530225"/>
          </a:xfrm>
        </p:spPr>
        <p:txBody>
          <a:bodyPr/>
          <a:lstStyle/>
          <a:p>
            <a:r>
              <a:rPr lang="en-US"/>
              <a:t>SRAM L3</a:t>
            </a:r>
          </a:p>
        </p:txBody>
      </p:sp>
      <p:pic>
        <p:nvPicPr>
          <p:cNvPr id="350212" name="Picture 4" descr="barcelona_die_wb"/>
          <p:cNvPicPr>
            <a:picLocks noChangeAspect="1" noChangeArrowheads="1"/>
          </p:cNvPicPr>
          <p:nvPr/>
        </p:nvPicPr>
        <p:blipFill>
          <a:blip r:embed="rId3"/>
          <a:srcRect/>
          <a:stretch>
            <a:fillRect/>
          </a:stretch>
        </p:blipFill>
        <p:spPr bwMode="auto">
          <a:xfrm>
            <a:off x="6161088" y="1368425"/>
            <a:ext cx="2387600" cy="2265363"/>
          </a:xfrm>
          <a:prstGeom prst="rect">
            <a:avLst/>
          </a:prstGeom>
          <a:noFill/>
        </p:spPr>
      </p:pic>
      <p:pic>
        <p:nvPicPr>
          <p:cNvPr id="350213" name="Picture 5" descr="Intel Montecito"/>
          <p:cNvPicPr>
            <a:picLocks noChangeAspect="1" noChangeArrowheads="1"/>
          </p:cNvPicPr>
          <p:nvPr/>
        </p:nvPicPr>
        <p:blipFill>
          <a:blip r:embed="rId4"/>
          <a:srcRect/>
          <a:stretch>
            <a:fillRect/>
          </a:stretch>
        </p:blipFill>
        <p:spPr bwMode="auto">
          <a:xfrm>
            <a:off x="1198563" y="3467100"/>
            <a:ext cx="3590925" cy="27940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2" name="Rectangle 4"/>
          <p:cNvSpPr>
            <a:spLocks noGrp="1" noChangeArrowheads="1"/>
          </p:cNvSpPr>
          <p:nvPr>
            <p:ph type="title"/>
          </p:nvPr>
        </p:nvSpPr>
        <p:spPr/>
        <p:txBody>
          <a:bodyPr/>
          <a:lstStyle/>
          <a:p>
            <a:r>
              <a:rPr lang="en-US" dirty="0"/>
              <a:t>DRAM </a:t>
            </a:r>
            <a:r>
              <a:rPr lang="en-US" dirty="0" smtClean="0"/>
              <a:t>Can Be </a:t>
            </a:r>
            <a:r>
              <a:rPr lang="en-US" dirty="0"/>
              <a:t>Fast</a:t>
            </a:r>
          </a:p>
        </p:txBody>
      </p:sp>
      <p:pic>
        <p:nvPicPr>
          <p:cNvPr id="258106" name="Picture 58" descr="DRAM performance"/>
          <p:cNvPicPr>
            <a:picLocks noChangeAspect="1" noChangeArrowheads="1"/>
          </p:cNvPicPr>
          <p:nvPr/>
        </p:nvPicPr>
        <p:blipFill>
          <a:blip r:embed="rId3"/>
          <a:srcRect/>
          <a:stretch>
            <a:fillRect/>
          </a:stretch>
        </p:blipFill>
        <p:spPr bwMode="auto">
          <a:xfrm>
            <a:off x="838994" y="1414463"/>
            <a:ext cx="7462838" cy="5002212"/>
          </a:xfrm>
          <a:prstGeom prst="rect">
            <a:avLst/>
          </a:prstGeom>
          <a:noFill/>
          <a:effectLst>
            <a:outerShdw blurRad="50800" dist="38100" dir="2700000" algn="tl" rotWithShape="0">
              <a:prstClr val="black">
                <a:alpha val="40000"/>
              </a:prstClr>
            </a:outerShdw>
          </a:effectLst>
        </p:spPr>
      </p:pic>
      <p:sp>
        <p:nvSpPr>
          <p:cNvPr id="258107" name="Text Box 59"/>
          <p:cNvSpPr txBox="1">
            <a:spLocks noChangeArrowheads="1"/>
          </p:cNvSpPr>
          <p:nvPr/>
        </p:nvSpPr>
        <p:spPr bwMode="auto">
          <a:xfrm>
            <a:off x="1128713" y="1543050"/>
            <a:ext cx="512762" cy="214313"/>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4,000</a:t>
            </a:r>
          </a:p>
        </p:txBody>
      </p:sp>
      <p:sp>
        <p:nvSpPr>
          <p:cNvPr id="258108" name="Text Box 60"/>
          <p:cNvSpPr txBox="1">
            <a:spLocks noChangeArrowheads="1"/>
          </p:cNvSpPr>
          <p:nvPr/>
        </p:nvSpPr>
        <p:spPr bwMode="auto">
          <a:xfrm>
            <a:off x="1128713" y="1951038"/>
            <a:ext cx="512762" cy="21431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3,500</a:t>
            </a:r>
          </a:p>
        </p:txBody>
      </p:sp>
      <p:sp>
        <p:nvSpPr>
          <p:cNvPr id="258109" name="Text Box 61"/>
          <p:cNvSpPr txBox="1">
            <a:spLocks noChangeArrowheads="1"/>
          </p:cNvSpPr>
          <p:nvPr/>
        </p:nvSpPr>
        <p:spPr bwMode="auto">
          <a:xfrm>
            <a:off x="1165225" y="2359025"/>
            <a:ext cx="512763" cy="214313"/>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3,000</a:t>
            </a:r>
          </a:p>
        </p:txBody>
      </p:sp>
      <p:sp>
        <p:nvSpPr>
          <p:cNvPr id="258110" name="Text Box 62"/>
          <p:cNvSpPr txBox="1">
            <a:spLocks noChangeArrowheads="1"/>
          </p:cNvSpPr>
          <p:nvPr/>
        </p:nvSpPr>
        <p:spPr bwMode="auto">
          <a:xfrm>
            <a:off x="1165225" y="2767013"/>
            <a:ext cx="512763" cy="21431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2,500</a:t>
            </a:r>
          </a:p>
        </p:txBody>
      </p:sp>
      <p:sp>
        <p:nvSpPr>
          <p:cNvPr id="258111" name="Text Box 63"/>
          <p:cNvSpPr txBox="1">
            <a:spLocks noChangeArrowheads="1"/>
          </p:cNvSpPr>
          <p:nvPr/>
        </p:nvSpPr>
        <p:spPr bwMode="auto">
          <a:xfrm>
            <a:off x="1200150" y="3176588"/>
            <a:ext cx="512763" cy="21431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2,000</a:t>
            </a:r>
          </a:p>
        </p:txBody>
      </p:sp>
      <p:sp>
        <p:nvSpPr>
          <p:cNvPr id="258112" name="Text Box 64"/>
          <p:cNvSpPr txBox="1">
            <a:spLocks noChangeArrowheads="1"/>
          </p:cNvSpPr>
          <p:nvPr/>
        </p:nvSpPr>
        <p:spPr bwMode="auto">
          <a:xfrm>
            <a:off x="1200150" y="3576638"/>
            <a:ext cx="512763" cy="21431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1,500</a:t>
            </a:r>
          </a:p>
        </p:txBody>
      </p:sp>
      <p:sp>
        <p:nvSpPr>
          <p:cNvPr id="258113" name="Text Box 65"/>
          <p:cNvSpPr txBox="1">
            <a:spLocks noChangeArrowheads="1"/>
          </p:cNvSpPr>
          <p:nvPr/>
        </p:nvSpPr>
        <p:spPr bwMode="auto">
          <a:xfrm>
            <a:off x="1200150" y="3952875"/>
            <a:ext cx="512763" cy="214313"/>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1,000</a:t>
            </a:r>
          </a:p>
        </p:txBody>
      </p:sp>
      <p:sp>
        <p:nvSpPr>
          <p:cNvPr id="258114" name="Text Box 66"/>
          <p:cNvSpPr txBox="1">
            <a:spLocks noChangeArrowheads="1"/>
          </p:cNvSpPr>
          <p:nvPr/>
        </p:nvSpPr>
        <p:spPr bwMode="auto">
          <a:xfrm>
            <a:off x="1309688" y="4368800"/>
            <a:ext cx="403225" cy="214313"/>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500</a:t>
            </a:r>
          </a:p>
        </p:txBody>
      </p:sp>
      <p:sp>
        <p:nvSpPr>
          <p:cNvPr id="258115" name="Text Box 67"/>
          <p:cNvSpPr txBox="1">
            <a:spLocks noChangeArrowheads="1"/>
          </p:cNvSpPr>
          <p:nvPr/>
        </p:nvSpPr>
        <p:spPr bwMode="auto">
          <a:xfrm>
            <a:off x="1465263" y="4730750"/>
            <a:ext cx="257175" cy="214313"/>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900">
                <a:solidFill>
                  <a:schemeClr val="tx1"/>
                </a:solidFill>
                <a:effectLst/>
                <a:latin typeface="Lucida Sans Unicode" pitchFamily="34" charset="0"/>
              </a:rPr>
              <a:t>0</a:t>
            </a:r>
          </a:p>
        </p:txBody>
      </p:sp>
      <p:sp>
        <p:nvSpPr>
          <p:cNvPr id="258116" name="Text Box 68"/>
          <p:cNvSpPr txBox="1">
            <a:spLocks noChangeArrowheads="1"/>
          </p:cNvSpPr>
          <p:nvPr/>
        </p:nvSpPr>
        <p:spPr bwMode="auto">
          <a:xfrm>
            <a:off x="2074863" y="4779963"/>
            <a:ext cx="1223962" cy="36671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2000">
                <a:effectLst/>
                <a:latin typeface="Lucida Sans Unicode" pitchFamily="34" charset="0"/>
              </a:rPr>
              <a:t>RLDRAM</a:t>
            </a:r>
          </a:p>
        </p:txBody>
      </p:sp>
      <p:sp>
        <p:nvSpPr>
          <p:cNvPr id="258118" name="Text Box 70"/>
          <p:cNvSpPr txBox="1">
            <a:spLocks noChangeArrowheads="1"/>
          </p:cNvSpPr>
          <p:nvPr/>
        </p:nvSpPr>
        <p:spPr bwMode="auto">
          <a:xfrm>
            <a:off x="4102100" y="4637088"/>
            <a:ext cx="804863" cy="28416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1400">
                <a:solidFill>
                  <a:schemeClr val="tx1"/>
                </a:solidFill>
                <a:effectLst/>
                <a:latin typeface="Lucida Sans Unicode" pitchFamily="34" charset="0"/>
              </a:rPr>
              <a:t>GDDR3</a:t>
            </a:r>
          </a:p>
        </p:txBody>
      </p:sp>
      <p:sp>
        <p:nvSpPr>
          <p:cNvPr id="258119" name="Text Box 71"/>
          <p:cNvSpPr txBox="1">
            <a:spLocks noChangeArrowheads="1"/>
          </p:cNvSpPr>
          <p:nvPr/>
        </p:nvSpPr>
        <p:spPr bwMode="auto">
          <a:xfrm>
            <a:off x="5638800" y="4506913"/>
            <a:ext cx="676275" cy="28416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1400">
                <a:solidFill>
                  <a:schemeClr val="tx1"/>
                </a:solidFill>
                <a:effectLst/>
                <a:latin typeface="Lucida Sans Unicode" pitchFamily="34" charset="0"/>
              </a:rPr>
              <a:t>DDR3</a:t>
            </a:r>
          </a:p>
        </p:txBody>
      </p:sp>
      <p:sp>
        <p:nvSpPr>
          <p:cNvPr id="258120" name="Text Box 72"/>
          <p:cNvSpPr txBox="1">
            <a:spLocks noChangeArrowheads="1"/>
          </p:cNvSpPr>
          <p:nvPr/>
        </p:nvSpPr>
        <p:spPr bwMode="auto">
          <a:xfrm>
            <a:off x="7007225" y="4364038"/>
            <a:ext cx="676275" cy="284162"/>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1400">
                <a:solidFill>
                  <a:schemeClr val="tx1"/>
                </a:solidFill>
                <a:effectLst/>
                <a:latin typeface="Lucida Sans Unicode" pitchFamily="34" charset="0"/>
              </a:rPr>
              <a:t>DDR2</a:t>
            </a:r>
          </a:p>
        </p:txBody>
      </p:sp>
      <p:sp>
        <p:nvSpPr>
          <p:cNvPr id="258121" name="Rectangle 73"/>
          <p:cNvSpPr>
            <a:spLocks noChangeArrowheads="1"/>
          </p:cNvSpPr>
          <p:nvPr/>
        </p:nvSpPr>
        <p:spPr bwMode="auto">
          <a:xfrm>
            <a:off x="134144" y="1443038"/>
            <a:ext cx="9144000" cy="525462"/>
          </a:xfrm>
          <a:prstGeom prst="rect">
            <a:avLst/>
          </a:prstGeom>
          <a:noFill/>
          <a:ln w="9525">
            <a:noFill/>
            <a:miter lim="800000"/>
            <a:headEnd/>
            <a:tailEnd/>
          </a:ln>
          <a:effectLst/>
        </p:spPr>
        <p:txBody>
          <a:bodyPr/>
          <a:lstStyle/>
          <a:p>
            <a:pPr>
              <a:lnSpc>
                <a:spcPct val="90000"/>
              </a:lnSpc>
            </a:pPr>
            <a:r>
              <a:rPr lang="en-US" sz="2400" b="0">
                <a:solidFill>
                  <a:schemeClr val="tx1"/>
                </a:solidFill>
                <a:effectLst/>
              </a:rPr>
              <a:t>Random 16Byte Transfers Max Envelope</a:t>
            </a:r>
          </a:p>
        </p:txBody>
      </p:sp>
      <p:sp>
        <p:nvSpPr>
          <p:cNvPr id="258122" name="Text Box 74"/>
          <p:cNvSpPr txBox="1">
            <a:spLocks noChangeArrowheads="1"/>
          </p:cNvSpPr>
          <p:nvPr/>
        </p:nvSpPr>
        <p:spPr bwMode="auto">
          <a:xfrm rot="16200000">
            <a:off x="-572293" y="3432968"/>
            <a:ext cx="3149600" cy="284163"/>
          </a:xfrm>
          <a:prstGeom prst="rect">
            <a:avLst/>
          </a:prstGeom>
          <a:noFill/>
          <a:ln w="9525" algn="ctr">
            <a:noFill/>
            <a:miter lim="800000"/>
            <a:headEnd/>
            <a:tailEnd/>
          </a:ln>
          <a:effectLst/>
        </p:spPr>
        <p:txBody>
          <a:bodyPr wrap="none">
            <a:spAutoFit/>
          </a:bodyPr>
          <a:lstStyle/>
          <a:p>
            <a:pPr algn="r" eaLnBrk="0" hangingPunct="0">
              <a:lnSpc>
                <a:spcPct val="90000"/>
              </a:lnSpc>
              <a:spcBef>
                <a:spcPct val="10000"/>
              </a:spcBef>
            </a:pPr>
            <a:r>
              <a:rPr lang="en-US" sz="1400" b="0">
                <a:solidFill>
                  <a:schemeClr val="tx1"/>
                </a:solidFill>
                <a:effectLst/>
                <a:latin typeface="Lucida Sans Unicode" pitchFamily="34" charset="0"/>
              </a:rPr>
              <a:t>Bandwidth per device (MBps / dev)</a:t>
            </a:r>
          </a:p>
        </p:txBody>
      </p:sp>
      <p:sp>
        <p:nvSpPr>
          <p:cNvPr id="258123" name="Text Box 75"/>
          <p:cNvSpPr txBox="1">
            <a:spLocks noChangeArrowheads="1"/>
          </p:cNvSpPr>
          <p:nvPr/>
        </p:nvSpPr>
        <p:spPr bwMode="auto">
          <a:xfrm>
            <a:off x="1368652" y="6066971"/>
            <a:ext cx="6759575" cy="377026"/>
          </a:xfrm>
          <a:prstGeom prst="rect">
            <a:avLst/>
          </a:prstGeom>
          <a:noFill/>
          <a:ln w="9525" algn="ctr">
            <a:noFill/>
            <a:miter lim="800000"/>
            <a:headEnd/>
            <a:tailEnd/>
          </a:ln>
          <a:effectLst/>
        </p:spPr>
        <p:txBody>
          <a:bodyPr>
            <a:spAutoFit/>
          </a:bodyPr>
          <a:lstStyle/>
          <a:p>
            <a:pPr eaLnBrk="0" hangingPunct="0">
              <a:lnSpc>
                <a:spcPct val="90000"/>
              </a:lnSpc>
              <a:spcBef>
                <a:spcPct val="10000"/>
              </a:spcBef>
            </a:pPr>
            <a:r>
              <a:rPr lang="en-US" sz="2000" b="0" dirty="0">
                <a:solidFill>
                  <a:schemeClr val="tx1"/>
                </a:solidFill>
                <a:latin typeface="Lucida Sans Unicode" pitchFamily="34" charset="0"/>
              </a:rPr>
              <a:t>Access pattern: 8 READS followed by 8 WRITES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1" name="Picture 5" descr="Perspective View of Entire TWI Row"/>
          <p:cNvPicPr>
            <a:picLocks noChangeAspect="1" noChangeArrowheads="1"/>
          </p:cNvPicPr>
          <p:nvPr/>
        </p:nvPicPr>
        <p:blipFill>
          <a:blip r:embed="rId3"/>
          <a:srcRect/>
          <a:stretch>
            <a:fillRect/>
          </a:stretch>
        </p:blipFill>
        <p:spPr bwMode="auto">
          <a:xfrm>
            <a:off x="2343150" y="3281363"/>
            <a:ext cx="4394200" cy="2965450"/>
          </a:xfrm>
          <a:prstGeom prst="rect">
            <a:avLst/>
          </a:prstGeom>
          <a:noFill/>
          <a:effectLst>
            <a:outerShdw blurRad="50800" dist="38100" dir="2700000" algn="tl" rotWithShape="0">
              <a:prstClr val="black">
                <a:alpha val="40000"/>
              </a:prstClr>
            </a:outerShdw>
          </a:effectLst>
        </p:spPr>
      </p:pic>
      <p:sp>
        <p:nvSpPr>
          <p:cNvPr id="372738" name="Rectangle 2"/>
          <p:cNvSpPr>
            <a:spLocks noGrp="1" noChangeArrowheads="1"/>
          </p:cNvSpPr>
          <p:nvPr>
            <p:ph type="title"/>
          </p:nvPr>
        </p:nvSpPr>
        <p:spPr/>
        <p:txBody>
          <a:bodyPr/>
          <a:lstStyle/>
          <a:p>
            <a:r>
              <a:rPr lang="en-US"/>
              <a:t>Through-Wafer Interconnect</a:t>
            </a:r>
          </a:p>
        </p:txBody>
      </p:sp>
      <p:sp>
        <p:nvSpPr>
          <p:cNvPr id="372739" name="Rectangle 3"/>
          <p:cNvSpPr>
            <a:spLocks noGrp="1" noChangeArrowheads="1"/>
          </p:cNvSpPr>
          <p:nvPr>
            <p:ph idx="1"/>
          </p:nvPr>
        </p:nvSpPr>
        <p:spPr>
          <a:xfrm>
            <a:off x="381000" y="1420813"/>
            <a:ext cx="8388350" cy="2282825"/>
          </a:xfrm>
        </p:spPr>
        <p:txBody>
          <a:bodyPr/>
          <a:lstStyle/>
          <a:p>
            <a:r>
              <a:rPr lang="en-US" dirty="0"/>
              <a:t>Reduced parasitic loads</a:t>
            </a:r>
          </a:p>
          <a:p>
            <a:r>
              <a:rPr lang="en-US" dirty="0"/>
              <a:t>Smaller ESD structures</a:t>
            </a:r>
          </a:p>
          <a:p>
            <a:r>
              <a:rPr lang="en-US" dirty="0"/>
              <a:t>Greater numbers of interconnects</a:t>
            </a:r>
          </a:p>
          <a:p>
            <a:r>
              <a:rPr lang="en-US" dirty="0" smtClean="0"/>
              <a:t>TWI</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5" name="Picture 5" descr="RDL 1"/>
          <p:cNvPicPr>
            <a:picLocks noChangeAspect="1" noChangeArrowheads="1"/>
          </p:cNvPicPr>
          <p:nvPr/>
        </p:nvPicPr>
        <p:blipFill>
          <a:blip r:embed="rId3"/>
          <a:srcRect/>
          <a:stretch>
            <a:fillRect/>
          </a:stretch>
        </p:blipFill>
        <p:spPr bwMode="auto">
          <a:xfrm>
            <a:off x="2349500" y="3290888"/>
            <a:ext cx="4371975" cy="2951162"/>
          </a:xfrm>
          <a:prstGeom prst="rect">
            <a:avLst/>
          </a:prstGeom>
          <a:noFill/>
          <a:effectLst>
            <a:outerShdw blurRad="50800" dist="38100" dir="2700000" algn="tl" rotWithShape="0">
              <a:prstClr val="black">
                <a:alpha val="40000"/>
              </a:prstClr>
            </a:outerShdw>
          </a:effectLst>
        </p:spPr>
      </p:pic>
      <p:sp>
        <p:nvSpPr>
          <p:cNvPr id="373762" name="Rectangle 2"/>
          <p:cNvSpPr>
            <a:spLocks noGrp="1" noChangeArrowheads="1"/>
          </p:cNvSpPr>
          <p:nvPr>
            <p:ph type="title"/>
          </p:nvPr>
        </p:nvSpPr>
        <p:spPr/>
        <p:txBody>
          <a:bodyPr/>
          <a:lstStyle/>
          <a:p>
            <a:r>
              <a:rPr lang="en-US"/>
              <a:t>Redistribution Layers</a:t>
            </a:r>
          </a:p>
        </p:txBody>
      </p:sp>
      <p:sp>
        <p:nvSpPr>
          <p:cNvPr id="373763" name="Rectangle 3"/>
          <p:cNvSpPr>
            <a:spLocks noGrp="1" noChangeArrowheads="1"/>
          </p:cNvSpPr>
          <p:nvPr>
            <p:ph idx="1"/>
          </p:nvPr>
        </p:nvSpPr>
        <p:spPr>
          <a:xfrm>
            <a:off x="381000" y="1420813"/>
            <a:ext cx="8388350" cy="2282825"/>
          </a:xfrm>
        </p:spPr>
        <p:txBody>
          <a:bodyPr/>
          <a:lstStyle/>
          <a:p>
            <a:r>
              <a:rPr lang="en-US" dirty="0"/>
              <a:t>Allow layout flexibility</a:t>
            </a:r>
          </a:p>
          <a:p>
            <a:r>
              <a:rPr lang="en-US" dirty="0"/>
              <a:t>Reduced parasitic loads</a:t>
            </a:r>
          </a:p>
          <a:p>
            <a:r>
              <a:rPr lang="en-US" dirty="0"/>
              <a:t>Supports great numbers of interconnects</a:t>
            </a:r>
          </a:p>
          <a:p>
            <a:r>
              <a:rPr lang="en-US" dirty="0" smtClean="0"/>
              <a:t>RDL</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Stacked Silicon</a:t>
            </a:r>
          </a:p>
        </p:txBody>
      </p:sp>
      <p:sp>
        <p:nvSpPr>
          <p:cNvPr id="374787" name="Rectangle 3"/>
          <p:cNvSpPr>
            <a:spLocks noGrp="1" noChangeArrowheads="1"/>
          </p:cNvSpPr>
          <p:nvPr>
            <p:ph idx="1"/>
          </p:nvPr>
        </p:nvSpPr>
        <p:spPr>
          <a:xfrm>
            <a:off x="381000" y="1420813"/>
            <a:ext cx="8388350" cy="1698625"/>
          </a:xfrm>
        </p:spPr>
        <p:txBody>
          <a:bodyPr/>
          <a:lstStyle/>
          <a:p>
            <a:r>
              <a:rPr lang="en-US"/>
              <a:t>Goal of TWI and RDL</a:t>
            </a:r>
          </a:p>
          <a:p>
            <a:r>
              <a:rPr lang="en-US"/>
              <a:t>Supports N</a:t>
            </a:r>
            <a:r>
              <a:rPr lang="en-US">
                <a:cs typeface="Arial" charset="0"/>
              </a:rPr>
              <a:t>≥</a:t>
            </a:r>
            <a:r>
              <a:rPr lang="en-US"/>
              <a:t>2 layers of silicon</a:t>
            </a:r>
          </a:p>
          <a:p>
            <a:r>
              <a:rPr lang="en-US"/>
              <a:t>Supports processes optimized for device</a:t>
            </a:r>
          </a:p>
        </p:txBody>
      </p:sp>
      <p:grpSp>
        <p:nvGrpSpPr>
          <p:cNvPr id="374788" name="Group 4"/>
          <p:cNvGrpSpPr>
            <a:grpSpLocks/>
          </p:cNvGrpSpPr>
          <p:nvPr/>
        </p:nvGrpSpPr>
        <p:grpSpPr bwMode="auto">
          <a:xfrm>
            <a:off x="1219200" y="3325813"/>
            <a:ext cx="6713538" cy="2395537"/>
            <a:chOff x="3492" y="2745"/>
            <a:chExt cx="2099" cy="658"/>
          </a:xfrm>
          <a:effectLst>
            <a:outerShdw blurRad="50800" dist="38100" dir="2700000" algn="tl" rotWithShape="0">
              <a:prstClr val="black">
                <a:alpha val="40000"/>
              </a:prstClr>
            </a:outerShdw>
          </a:effectLst>
        </p:grpSpPr>
        <p:graphicFrame>
          <p:nvGraphicFramePr>
            <p:cNvPr id="374789" name="Object 5"/>
            <p:cNvGraphicFramePr>
              <a:graphicFrameLocks noChangeAspect="1"/>
            </p:cNvGraphicFramePr>
            <p:nvPr/>
          </p:nvGraphicFramePr>
          <p:xfrm>
            <a:off x="3492" y="2745"/>
            <a:ext cx="2099" cy="236"/>
          </p:xfrm>
          <a:graphic>
            <a:graphicData uri="http://schemas.openxmlformats.org/presentationml/2006/ole">
              <p:oleObj spid="_x0000_s374789" name="Visio" r:id="rId4" imgW="6691692" imgH="751700" progId="">
                <p:embed/>
              </p:oleObj>
            </a:graphicData>
          </a:graphic>
        </p:graphicFrame>
        <p:graphicFrame>
          <p:nvGraphicFramePr>
            <p:cNvPr id="374790" name="Object 6"/>
            <p:cNvGraphicFramePr>
              <a:graphicFrameLocks noChangeAspect="1"/>
            </p:cNvGraphicFramePr>
            <p:nvPr/>
          </p:nvGraphicFramePr>
          <p:xfrm>
            <a:off x="3525" y="3183"/>
            <a:ext cx="2062" cy="220"/>
          </p:xfrm>
          <a:graphic>
            <a:graphicData uri="http://schemas.openxmlformats.org/presentationml/2006/ole">
              <p:oleObj spid="_x0000_s374790" name="Visio" r:id="rId5" imgW="7231753" imgH="769718" progId="">
                <p:embed/>
              </p:oleObj>
            </a:graphicData>
          </a:graphic>
        </p:graphicFrame>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mtClean="0"/>
              <a:t>The Memory To Storage Gap</a:t>
            </a:r>
            <a:endParaRPr lang="en-US" dirty="0"/>
          </a:p>
        </p:txBody>
      </p:sp>
      <p:pic>
        <p:nvPicPr>
          <p:cNvPr id="6" name="SSD.wmv">
            <a:hlinkClick r:id="" action="ppaction://media"/>
          </p:cNvPr>
          <p:cNvPicPr>
            <a:picLocks noRot="1" noChangeAspect="1"/>
          </p:cNvPicPr>
          <p:nvPr>
            <a:videoFile r:link="rId2"/>
          </p:nvPr>
        </p:nvPicPr>
        <p:blipFill>
          <a:blip r:embed="rId5" cstate="print"/>
          <a:stretch>
            <a:fillRect/>
          </a:stretch>
        </p:blipFill>
        <p:spPr>
          <a:xfrm>
            <a:off x="9352680" y="5416062"/>
            <a:ext cx="398583" cy="29893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0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Storage Demand</a:t>
            </a:r>
          </a:p>
        </p:txBody>
      </p:sp>
      <p:sp>
        <p:nvSpPr>
          <p:cNvPr id="280582" name="Text Box 6"/>
          <p:cNvSpPr txBox="1">
            <a:spLocks noChangeArrowheads="1"/>
          </p:cNvSpPr>
          <p:nvPr/>
        </p:nvSpPr>
        <p:spPr bwMode="auto">
          <a:xfrm>
            <a:off x="3960813" y="4409626"/>
            <a:ext cx="1482725" cy="1643527"/>
          </a:xfrm>
          <a:prstGeom prst="rect">
            <a:avLst/>
          </a:prstGeom>
          <a:noFill/>
          <a:ln w="9525" algn="ctr">
            <a:noFill/>
            <a:miter lim="800000"/>
            <a:headEnd/>
            <a:tailEnd/>
          </a:ln>
          <a:effectLst/>
        </p:spPr>
        <p:txBody>
          <a:bodyPr>
            <a:spAutoFit/>
          </a:bodyPr>
          <a:lstStyle/>
          <a:p>
            <a:pPr eaLnBrk="0" hangingPunct="0">
              <a:lnSpc>
                <a:spcPct val="90000"/>
              </a:lnSpc>
              <a:spcBef>
                <a:spcPct val="10000"/>
              </a:spcBef>
            </a:pPr>
            <a:r>
              <a:rPr lang="en-US" sz="2800" b="0">
                <a:solidFill>
                  <a:schemeClr val="tx1"/>
                </a:solidFill>
                <a:latin typeface="+mn-lt"/>
              </a:rPr>
              <a:t>36</a:t>
            </a:r>
            <a:br>
              <a:rPr lang="en-US" sz="2800" b="0">
                <a:solidFill>
                  <a:schemeClr val="tx1"/>
                </a:solidFill>
                <a:latin typeface="+mn-lt"/>
              </a:rPr>
            </a:br>
            <a:r>
              <a:rPr lang="en-US" sz="2800" b="0">
                <a:solidFill>
                  <a:schemeClr val="tx1"/>
                </a:solidFill>
                <a:latin typeface="+mn-lt"/>
              </a:rPr>
              <a:t>billion digital movies</a:t>
            </a:r>
          </a:p>
        </p:txBody>
      </p:sp>
      <p:pic>
        <p:nvPicPr>
          <p:cNvPr id="280583" name="Picture 7" descr="Movie Clip-2"/>
          <p:cNvPicPr>
            <a:picLocks noChangeAspect="1" noChangeArrowheads="1"/>
          </p:cNvPicPr>
          <p:nvPr/>
        </p:nvPicPr>
        <p:blipFill>
          <a:blip r:embed="rId3"/>
          <a:srcRect/>
          <a:stretch>
            <a:fillRect/>
          </a:stretch>
        </p:blipFill>
        <p:spPr bwMode="auto">
          <a:xfrm rot="20587472">
            <a:off x="4167188" y="3407914"/>
            <a:ext cx="869950" cy="827087"/>
          </a:xfrm>
          <a:prstGeom prst="rect">
            <a:avLst/>
          </a:prstGeom>
          <a:noFill/>
          <a:effectLst>
            <a:outerShdw dist="35921" dir="2700000" algn="ctr" rotWithShape="0">
              <a:schemeClr val="bg2"/>
            </a:outerShdw>
          </a:effectLst>
        </p:spPr>
      </p:pic>
      <p:sp>
        <p:nvSpPr>
          <p:cNvPr id="280584" name="Text Box 8"/>
          <p:cNvSpPr txBox="1">
            <a:spLocks noChangeArrowheads="1"/>
          </p:cNvSpPr>
          <p:nvPr/>
        </p:nvSpPr>
        <p:spPr bwMode="auto">
          <a:xfrm>
            <a:off x="6135688" y="4411214"/>
            <a:ext cx="1416050" cy="1643527"/>
          </a:xfrm>
          <a:prstGeom prst="rect">
            <a:avLst/>
          </a:prstGeom>
          <a:noFill/>
          <a:ln w="9525" algn="ctr">
            <a:noFill/>
            <a:miter lim="800000"/>
            <a:headEnd/>
            <a:tailEnd/>
          </a:ln>
          <a:effectLst/>
        </p:spPr>
        <p:txBody>
          <a:bodyPr>
            <a:spAutoFit/>
          </a:bodyPr>
          <a:lstStyle/>
          <a:p>
            <a:pPr eaLnBrk="0" hangingPunct="0">
              <a:lnSpc>
                <a:spcPct val="90000"/>
              </a:lnSpc>
              <a:spcBef>
                <a:spcPct val="10000"/>
              </a:spcBef>
            </a:pPr>
            <a:r>
              <a:rPr lang="en-US" sz="2800" b="0">
                <a:solidFill>
                  <a:schemeClr val="tx1"/>
                </a:solidFill>
                <a:latin typeface="+mn-lt"/>
              </a:rPr>
              <a:t>43</a:t>
            </a:r>
            <a:br>
              <a:rPr lang="en-US" sz="2800" b="0">
                <a:solidFill>
                  <a:schemeClr val="tx1"/>
                </a:solidFill>
                <a:latin typeface="+mn-lt"/>
              </a:rPr>
            </a:br>
            <a:r>
              <a:rPr lang="en-US" sz="2800" b="0">
                <a:solidFill>
                  <a:schemeClr val="tx1"/>
                </a:solidFill>
                <a:latin typeface="+mn-lt"/>
              </a:rPr>
              <a:t>trillion</a:t>
            </a:r>
            <a:br>
              <a:rPr lang="en-US" sz="2800" b="0">
                <a:solidFill>
                  <a:schemeClr val="tx1"/>
                </a:solidFill>
                <a:latin typeface="+mn-lt"/>
              </a:rPr>
            </a:br>
            <a:r>
              <a:rPr lang="en-US" sz="2800" b="0">
                <a:solidFill>
                  <a:schemeClr val="tx1"/>
                </a:solidFill>
                <a:latin typeface="+mn-lt"/>
              </a:rPr>
              <a:t>digital</a:t>
            </a:r>
            <a:br>
              <a:rPr lang="en-US" sz="2800" b="0">
                <a:solidFill>
                  <a:schemeClr val="tx1"/>
                </a:solidFill>
                <a:latin typeface="+mn-lt"/>
              </a:rPr>
            </a:br>
            <a:r>
              <a:rPr lang="en-US" sz="2800" b="0">
                <a:solidFill>
                  <a:schemeClr val="tx1"/>
                </a:solidFill>
                <a:latin typeface="+mn-lt"/>
              </a:rPr>
              <a:t>songs</a:t>
            </a:r>
          </a:p>
        </p:txBody>
      </p:sp>
      <p:pic>
        <p:nvPicPr>
          <p:cNvPr id="280585" name="Picture 9" descr="microphone"/>
          <p:cNvPicPr>
            <a:picLocks noChangeAspect="1" noChangeArrowheads="1"/>
          </p:cNvPicPr>
          <p:nvPr/>
        </p:nvPicPr>
        <p:blipFill>
          <a:blip r:embed="rId4"/>
          <a:srcRect/>
          <a:stretch>
            <a:fillRect/>
          </a:stretch>
        </p:blipFill>
        <p:spPr bwMode="auto">
          <a:xfrm>
            <a:off x="6292850" y="3388070"/>
            <a:ext cx="1009650" cy="866775"/>
          </a:xfrm>
          <a:prstGeom prst="rect">
            <a:avLst/>
          </a:prstGeom>
          <a:noFill/>
          <a:effectLst>
            <a:outerShdw dist="35921" dir="2700000" algn="ctr" rotWithShape="0">
              <a:schemeClr val="bg2"/>
            </a:outerShdw>
          </a:effectLst>
        </p:spPr>
      </p:pic>
      <p:pic>
        <p:nvPicPr>
          <p:cNvPr id="280586" name="Picture 10" descr="books"/>
          <p:cNvPicPr>
            <a:picLocks noChangeAspect="1" noChangeArrowheads="1"/>
          </p:cNvPicPr>
          <p:nvPr/>
        </p:nvPicPr>
        <p:blipFill>
          <a:blip r:embed="rId5"/>
          <a:srcRect/>
          <a:stretch>
            <a:fillRect/>
          </a:stretch>
        </p:blipFill>
        <p:spPr bwMode="auto">
          <a:xfrm>
            <a:off x="1814513" y="3420613"/>
            <a:ext cx="823912" cy="801688"/>
          </a:xfrm>
          <a:prstGeom prst="rect">
            <a:avLst/>
          </a:prstGeom>
          <a:noFill/>
          <a:effectLst>
            <a:outerShdw dist="63500" dir="3187806" algn="ctr" rotWithShape="0">
              <a:schemeClr val="bg2"/>
            </a:outerShdw>
          </a:effectLst>
        </p:spPr>
      </p:pic>
      <p:sp>
        <p:nvSpPr>
          <p:cNvPr id="280587" name="Text Box 11"/>
          <p:cNvSpPr txBox="1">
            <a:spLocks noChangeArrowheads="1"/>
          </p:cNvSpPr>
          <p:nvPr/>
        </p:nvSpPr>
        <p:spPr bwMode="auto">
          <a:xfrm>
            <a:off x="868363" y="4411214"/>
            <a:ext cx="2800350" cy="1643527"/>
          </a:xfrm>
          <a:prstGeom prst="rect">
            <a:avLst/>
          </a:prstGeom>
          <a:noFill/>
          <a:ln w="9525" algn="ctr">
            <a:noFill/>
            <a:miter lim="800000"/>
            <a:headEnd/>
            <a:tailEnd/>
          </a:ln>
          <a:effectLst/>
        </p:spPr>
        <p:txBody>
          <a:bodyPr>
            <a:spAutoFit/>
          </a:bodyPr>
          <a:lstStyle/>
          <a:p>
            <a:pPr eaLnBrk="0" hangingPunct="0">
              <a:lnSpc>
                <a:spcPct val="90000"/>
              </a:lnSpc>
              <a:spcBef>
                <a:spcPct val="10000"/>
              </a:spcBef>
            </a:pPr>
            <a:r>
              <a:rPr lang="en-US" sz="2800" b="0" dirty="0" smtClean="0">
                <a:solidFill>
                  <a:schemeClr val="tx1"/>
                </a:solidFill>
                <a:latin typeface="+mn-lt"/>
              </a:rPr>
              <a:t>1 million </a:t>
            </a:r>
            <a:r>
              <a:rPr lang="en-US" sz="2800" b="0" dirty="0">
                <a:solidFill>
                  <a:schemeClr val="tx1"/>
                </a:solidFill>
                <a:latin typeface="+mn-lt"/>
              </a:rPr>
              <a:t>copies</a:t>
            </a:r>
            <a:br>
              <a:rPr lang="en-US" sz="2800" b="0" dirty="0">
                <a:solidFill>
                  <a:schemeClr val="tx1"/>
                </a:solidFill>
                <a:latin typeface="+mn-lt"/>
              </a:rPr>
            </a:br>
            <a:r>
              <a:rPr lang="en-US" sz="2800" b="0" dirty="0">
                <a:solidFill>
                  <a:schemeClr val="tx1"/>
                </a:solidFill>
                <a:latin typeface="+mn-lt"/>
              </a:rPr>
              <a:t>of every book in the Library of Congress</a:t>
            </a:r>
          </a:p>
        </p:txBody>
      </p:sp>
      <p:sp>
        <p:nvSpPr>
          <p:cNvPr id="280588" name="Text Box 12"/>
          <p:cNvSpPr txBox="1">
            <a:spLocks noChangeArrowheads="1"/>
          </p:cNvSpPr>
          <p:nvPr/>
        </p:nvSpPr>
        <p:spPr bwMode="auto">
          <a:xfrm>
            <a:off x="385763" y="6443663"/>
            <a:ext cx="4446588" cy="184150"/>
          </a:xfrm>
          <a:prstGeom prst="rect">
            <a:avLst/>
          </a:prstGeom>
          <a:noFill/>
          <a:ln w="12700" algn="ctr">
            <a:noFill/>
            <a:miter lim="800000"/>
            <a:headEnd/>
            <a:tailEnd/>
          </a:ln>
          <a:effectLst/>
        </p:spPr>
        <p:txBody>
          <a:bodyPr>
            <a:spAutoFit/>
          </a:bodyPr>
          <a:lstStyle/>
          <a:p>
            <a:pPr algn="l" eaLnBrk="0" hangingPunct="0"/>
            <a:r>
              <a:rPr lang="en-US" sz="600" b="0">
                <a:solidFill>
                  <a:schemeClr val="tx1"/>
                </a:solidFill>
                <a:effectLst/>
              </a:rPr>
              <a:t>Sources: IDC, UC Berkeley, CIA World Fact Book, USA TODAY Research</a:t>
            </a:r>
          </a:p>
        </p:txBody>
      </p:sp>
      <p:sp>
        <p:nvSpPr>
          <p:cNvPr id="12" name="Rectangle 3"/>
          <p:cNvSpPr txBox="1">
            <a:spLocks noChangeArrowheads="1"/>
          </p:cNvSpPr>
          <p:nvPr/>
        </p:nvSpPr>
        <p:spPr bwMode="auto">
          <a:xfrm>
            <a:off x="381000" y="1420813"/>
            <a:ext cx="8388350" cy="17050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algn="l" defTabSz="912777">
              <a:lnSpc>
                <a:spcPct val="90000"/>
              </a:lnSpc>
              <a:spcBef>
                <a:spcPts val="1167"/>
              </a:spcBef>
              <a:buClr>
                <a:schemeClr val="tx2"/>
              </a:buClr>
              <a:buSzPct val="95000"/>
              <a:buBlip>
                <a:blip r:embed="rId6"/>
              </a:buBlip>
            </a:pPr>
            <a:r>
              <a:rPr lang="en-US" sz="2800" b="0" kern="0" dirty="0">
                <a:solidFill>
                  <a:schemeClr val="accent1"/>
                </a:solidFill>
                <a:latin typeface="+mn-lt"/>
              </a:rPr>
              <a:t>161</a:t>
            </a:r>
            <a:r>
              <a:rPr lang="en-US" sz="2800" b="0" kern="0" dirty="0">
                <a:solidFill>
                  <a:schemeClr val="tx1"/>
                </a:solidFill>
                <a:latin typeface="+mn-lt"/>
              </a:rPr>
              <a:t> </a:t>
            </a:r>
            <a:r>
              <a:rPr lang="en-US" sz="2800" b="0" kern="0" dirty="0" err="1">
                <a:solidFill>
                  <a:schemeClr val="tx1"/>
                </a:solidFill>
                <a:latin typeface="+mn-lt"/>
              </a:rPr>
              <a:t>exabytes</a:t>
            </a:r>
            <a:r>
              <a:rPr lang="en-US" sz="2800" b="0" kern="0" dirty="0">
                <a:solidFill>
                  <a:schemeClr val="tx1"/>
                </a:solidFill>
                <a:latin typeface="+mn-lt"/>
              </a:rPr>
              <a:t> of digital data were </a:t>
            </a:r>
            <a:r>
              <a:rPr lang="en-US" sz="2800" b="0" kern="0" dirty="0" smtClean="0">
                <a:solidFill>
                  <a:schemeClr val="tx1"/>
                </a:solidFill>
                <a:latin typeface="+mn-lt"/>
              </a:rPr>
              <a:t>generated</a:t>
            </a:r>
            <a:br>
              <a:rPr lang="en-US" sz="2800" b="0" kern="0" dirty="0" smtClean="0">
                <a:solidFill>
                  <a:schemeClr val="tx1"/>
                </a:solidFill>
                <a:latin typeface="+mn-lt"/>
              </a:rPr>
            </a:br>
            <a:r>
              <a:rPr lang="en-US" sz="2800" b="0" kern="0" dirty="0" smtClean="0">
                <a:solidFill>
                  <a:schemeClr val="tx1"/>
                </a:solidFill>
                <a:latin typeface="+mn-lt"/>
              </a:rPr>
              <a:t> </a:t>
            </a:r>
            <a:r>
              <a:rPr lang="en-US" sz="2800" b="0" kern="0" dirty="0">
                <a:solidFill>
                  <a:schemeClr val="tx1"/>
                </a:solidFill>
                <a:latin typeface="+mn-lt"/>
              </a:rPr>
              <a:t>in </a:t>
            </a:r>
            <a:r>
              <a:rPr lang="en-US" sz="2800" b="0" kern="0" dirty="0" smtClean="0">
                <a:solidFill>
                  <a:schemeClr val="tx1"/>
                </a:solidFill>
                <a:latin typeface="+mn-lt"/>
              </a:rPr>
              <a:t>2006</a:t>
            </a:r>
          </a:p>
          <a:p>
            <a:pPr marL="382573" indent="-382573" algn="l" defTabSz="912777">
              <a:lnSpc>
                <a:spcPct val="90000"/>
              </a:lnSpc>
              <a:spcBef>
                <a:spcPts val="1167"/>
              </a:spcBef>
              <a:buClr>
                <a:schemeClr val="tx2"/>
              </a:buClr>
              <a:buSzPct val="95000"/>
              <a:buBlip>
                <a:blip r:embed="rId6"/>
              </a:buBlip>
            </a:pPr>
            <a:r>
              <a:rPr lang="en-US" sz="2800" b="0" dirty="0">
                <a:solidFill>
                  <a:schemeClr val="tx1"/>
                </a:solidFill>
                <a:latin typeface="+mn-lt"/>
              </a:rPr>
              <a:t>That’s about 168 million terabytes, or roughly equivalent </a:t>
            </a:r>
            <a:r>
              <a:rPr lang="en-US" sz="2800" b="0" dirty="0" smtClean="0">
                <a:solidFill>
                  <a:schemeClr val="tx1"/>
                </a:solidFill>
                <a:latin typeface="+mn-lt"/>
              </a:rPr>
              <a:t>of</a:t>
            </a:r>
            <a:endParaRPr lang="en-US" sz="2800" b="0" dirty="0">
              <a:solidFill>
                <a:schemeClr val="tx1"/>
              </a:solidFill>
              <a:latin typeface="+mn-lt"/>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dirty="0"/>
              <a:t>DRAM </a:t>
            </a:r>
            <a:r>
              <a:rPr lang="en-US" dirty="0" smtClean="0"/>
              <a:t>To </a:t>
            </a:r>
            <a:r>
              <a:rPr lang="en-US" dirty="0"/>
              <a:t>Disk Evolution</a:t>
            </a:r>
          </a:p>
        </p:txBody>
      </p:sp>
      <p:sp>
        <p:nvSpPr>
          <p:cNvPr id="261123" name="Rectangle 3"/>
          <p:cNvSpPr>
            <a:spLocks noGrp="1" noChangeArrowheads="1"/>
          </p:cNvSpPr>
          <p:nvPr>
            <p:ph idx="1"/>
          </p:nvPr>
        </p:nvSpPr>
        <p:spPr>
          <a:xfrm>
            <a:off x="381000" y="1420813"/>
            <a:ext cx="8388350" cy="2282825"/>
          </a:xfrm>
        </p:spPr>
        <p:txBody>
          <a:bodyPr/>
          <a:lstStyle/>
          <a:p>
            <a:r>
              <a:rPr lang="en-US" dirty="0"/>
              <a:t>“Flash is Disk, Disk is Tape”?</a:t>
            </a:r>
          </a:p>
          <a:p>
            <a:r>
              <a:rPr lang="en-US" dirty="0"/>
              <a:t>Performance, not capacity, is the issue</a:t>
            </a:r>
          </a:p>
          <a:p>
            <a:r>
              <a:rPr lang="en-US" dirty="0"/>
              <a:t>Disk will continue as the $/bit leader</a:t>
            </a:r>
          </a:p>
          <a:p>
            <a:r>
              <a:rPr lang="en-US" dirty="0"/>
              <a:t>NAND pricing is on a steep decline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86" name="Rectangle 74"/>
          <p:cNvSpPr>
            <a:spLocks noChangeArrowheads="1"/>
          </p:cNvSpPr>
          <p:nvPr/>
        </p:nvSpPr>
        <p:spPr bwMode="blackWhite">
          <a:xfrm>
            <a:off x="1149350" y="1854199"/>
            <a:ext cx="6842125" cy="4556125"/>
          </a:xfrm>
          <a:prstGeom prst="rect">
            <a:avLst/>
          </a:prstGeom>
          <a:gradFill rotWithShape="1">
            <a:gsLst>
              <a:gs pos="0">
                <a:srgbClr val="5E91E4"/>
              </a:gs>
              <a:gs pos="50000">
                <a:srgbClr val="5E91E4">
                  <a:gamma/>
                  <a:tint val="53725"/>
                  <a:invGamma/>
                </a:srgbClr>
              </a:gs>
              <a:gs pos="100000">
                <a:srgbClr val="5E91E4"/>
              </a:gs>
            </a:gsLst>
            <a:lin ang="2700000" scaled="1"/>
          </a:gradFill>
          <a:ln w="3175" algn="ctr">
            <a:solidFill>
              <a:srgbClr val="FFFFFF"/>
            </a:solidFill>
            <a:miter lim="800000"/>
            <a:headEnd type="none" w="sm" len="sm"/>
            <a:tailEnd type="none" w="sm" len="sm"/>
          </a:ln>
          <a:effectLst/>
        </p:spPr>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4943" name="Line 31"/>
          <p:cNvSpPr>
            <a:spLocks noChangeShapeType="1"/>
          </p:cNvSpPr>
          <p:nvPr/>
        </p:nvSpPr>
        <p:spPr bwMode="auto">
          <a:xfrm>
            <a:off x="1720850" y="4679949"/>
            <a:ext cx="5988050" cy="0"/>
          </a:xfrm>
          <a:prstGeom prst="line">
            <a:avLst/>
          </a:prstGeom>
          <a:noFill/>
          <a:ln w="6350">
            <a:solidFill>
              <a:srgbClr val="CCECFF"/>
            </a:solidFill>
            <a:round/>
            <a:headEnd/>
            <a:tailEnd/>
          </a:ln>
          <a:effectLst/>
        </p:spPr>
        <p:txBody>
          <a:bodyPr>
            <a:spAutoFit/>
          </a:bodyPr>
          <a:lstStyle/>
          <a:p>
            <a:endParaRPr lang="en-US"/>
          </a:p>
        </p:txBody>
      </p:sp>
      <p:sp>
        <p:nvSpPr>
          <p:cNvPr id="294944" name="Line 32"/>
          <p:cNvSpPr>
            <a:spLocks noChangeShapeType="1"/>
          </p:cNvSpPr>
          <p:nvPr/>
        </p:nvSpPr>
        <p:spPr bwMode="auto">
          <a:xfrm>
            <a:off x="1725612" y="3413124"/>
            <a:ext cx="5988050" cy="0"/>
          </a:xfrm>
          <a:prstGeom prst="line">
            <a:avLst/>
          </a:prstGeom>
          <a:noFill/>
          <a:ln w="6350">
            <a:solidFill>
              <a:srgbClr val="CCECFF"/>
            </a:solidFill>
            <a:round/>
            <a:headEnd/>
            <a:tailEnd/>
          </a:ln>
          <a:effectLst/>
        </p:spPr>
        <p:txBody>
          <a:bodyPr>
            <a:spAutoFit/>
          </a:bodyPr>
          <a:lstStyle/>
          <a:p>
            <a:endParaRPr lang="en-US"/>
          </a:p>
        </p:txBody>
      </p:sp>
      <p:sp>
        <p:nvSpPr>
          <p:cNvPr id="294946" name="Line 34"/>
          <p:cNvSpPr>
            <a:spLocks noChangeShapeType="1"/>
          </p:cNvSpPr>
          <p:nvPr/>
        </p:nvSpPr>
        <p:spPr bwMode="auto">
          <a:xfrm>
            <a:off x="2786062" y="2162174"/>
            <a:ext cx="0" cy="3806825"/>
          </a:xfrm>
          <a:prstGeom prst="line">
            <a:avLst/>
          </a:prstGeom>
          <a:noFill/>
          <a:ln w="6350">
            <a:solidFill>
              <a:srgbClr val="CCECFF"/>
            </a:solidFill>
            <a:round/>
            <a:headEnd/>
            <a:tailEnd/>
          </a:ln>
          <a:effectLst/>
        </p:spPr>
        <p:txBody>
          <a:bodyPr>
            <a:spAutoFit/>
          </a:bodyPr>
          <a:lstStyle/>
          <a:p>
            <a:endParaRPr lang="en-US"/>
          </a:p>
        </p:txBody>
      </p:sp>
      <p:sp>
        <p:nvSpPr>
          <p:cNvPr id="294947" name="Line 35"/>
          <p:cNvSpPr>
            <a:spLocks noChangeShapeType="1"/>
          </p:cNvSpPr>
          <p:nvPr/>
        </p:nvSpPr>
        <p:spPr bwMode="auto">
          <a:xfrm>
            <a:off x="3765550" y="2158999"/>
            <a:ext cx="0" cy="3806825"/>
          </a:xfrm>
          <a:prstGeom prst="line">
            <a:avLst/>
          </a:prstGeom>
          <a:noFill/>
          <a:ln w="6350">
            <a:solidFill>
              <a:srgbClr val="CCECFF"/>
            </a:solidFill>
            <a:round/>
            <a:headEnd/>
            <a:tailEnd/>
          </a:ln>
          <a:effectLst/>
        </p:spPr>
        <p:txBody>
          <a:bodyPr>
            <a:spAutoFit/>
          </a:bodyPr>
          <a:lstStyle/>
          <a:p>
            <a:endParaRPr lang="en-US"/>
          </a:p>
        </p:txBody>
      </p:sp>
      <p:sp>
        <p:nvSpPr>
          <p:cNvPr id="294948" name="Line 36"/>
          <p:cNvSpPr>
            <a:spLocks noChangeShapeType="1"/>
          </p:cNvSpPr>
          <p:nvPr/>
        </p:nvSpPr>
        <p:spPr bwMode="auto">
          <a:xfrm>
            <a:off x="4751387" y="2158999"/>
            <a:ext cx="0" cy="3806825"/>
          </a:xfrm>
          <a:prstGeom prst="line">
            <a:avLst/>
          </a:prstGeom>
          <a:noFill/>
          <a:ln w="6350">
            <a:solidFill>
              <a:srgbClr val="CCECFF"/>
            </a:solidFill>
            <a:round/>
            <a:headEnd/>
            <a:tailEnd/>
          </a:ln>
          <a:effectLst/>
        </p:spPr>
        <p:txBody>
          <a:bodyPr>
            <a:spAutoFit/>
          </a:bodyPr>
          <a:lstStyle/>
          <a:p>
            <a:endParaRPr lang="en-US"/>
          </a:p>
        </p:txBody>
      </p:sp>
      <p:sp>
        <p:nvSpPr>
          <p:cNvPr id="294949" name="Line 37"/>
          <p:cNvSpPr>
            <a:spLocks noChangeShapeType="1"/>
          </p:cNvSpPr>
          <p:nvPr/>
        </p:nvSpPr>
        <p:spPr bwMode="auto">
          <a:xfrm>
            <a:off x="5727700" y="2158999"/>
            <a:ext cx="0" cy="3806825"/>
          </a:xfrm>
          <a:prstGeom prst="line">
            <a:avLst/>
          </a:prstGeom>
          <a:noFill/>
          <a:ln w="6350">
            <a:solidFill>
              <a:srgbClr val="CCECFF"/>
            </a:solidFill>
            <a:round/>
            <a:headEnd/>
            <a:tailEnd/>
          </a:ln>
          <a:effectLst/>
        </p:spPr>
        <p:txBody>
          <a:bodyPr>
            <a:spAutoFit/>
          </a:bodyPr>
          <a:lstStyle/>
          <a:p>
            <a:endParaRPr lang="en-US"/>
          </a:p>
        </p:txBody>
      </p:sp>
      <p:sp>
        <p:nvSpPr>
          <p:cNvPr id="294950" name="Line 38"/>
          <p:cNvSpPr>
            <a:spLocks noChangeShapeType="1"/>
          </p:cNvSpPr>
          <p:nvPr/>
        </p:nvSpPr>
        <p:spPr bwMode="auto">
          <a:xfrm>
            <a:off x="6740525" y="2163762"/>
            <a:ext cx="0" cy="3806825"/>
          </a:xfrm>
          <a:prstGeom prst="line">
            <a:avLst/>
          </a:prstGeom>
          <a:noFill/>
          <a:ln w="6350">
            <a:solidFill>
              <a:srgbClr val="CCECFF"/>
            </a:solidFill>
            <a:round/>
            <a:headEnd/>
            <a:tailEnd/>
          </a:ln>
          <a:effectLst/>
        </p:spPr>
        <p:txBody>
          <a:bodyPr>
            <a:spAutoFit/>
          </a:bodyPr>
          <a:lstStyle/>
          <a:p>
            <a:endParaRPr lang="en-US"/>
          </a:p>
        </p:txBody>
      </p:sp>
      <p:sp>
        <p:nvSpPr>
          <p:cNvPr id="294941" name="Line 29"/>
          <p:cNvSpPr>
            <a:spLocks noChangeShapeType="1"/>
          </p:cNvSpPr>
          <p:nvPr/>
        </p:nvSpPr>
        <p:spPr bwMode="auto">
          <a:xfrm>
            <a:off x="1782762" y="2162174"/>
            <a:ext cx="0" cy="3816350"/>
          </a:xfrm>
          <a:prstGeom prst="line">
            <a:avLst/>
          </a:prstGeom>
          <a:noFill/>
          <a:ln w="12700">
            <a:solidFill>
              <a:srgbClr val="CCECFF"/>
            </a:solidFill>
            <a:round/>
            <a:headEnd/>
            <a:tailEnd/>
          </a:ln>
          <a:effectLst/>
        </p:spPr>
        <p:txBody>
          <a:bodyPr>
            <a:spAutoFit/>
          </a:bodyPr>
          <a:lstStyle/>
          <a:p>
            <a:endParaRPr lang="en-US"/>
          </a:p>
        </p:txBody>
      </p:sp>
      <p:sp>
        <p:nvSpPr>
          <p:cNvPr id="294942" name="Line 30"/>
          <p:cNvSpPr>
            <a:spLocks noChangeShapeType="1"/>
          </p:cNvSpPr>
          <p:nvPr/>
        </p:nvSpPr>
        <p:spPr bwMode="auto">
          <a:xfrm>
            <a:off x="1738312" y="5929312"/>
            <a:ext cx="5988050" cy="0"/>
          </a:xfrm>
          <a:prstGeom prst="line">
            <a:avLst/>
          </a:prstGeom>
          <a:noFill/>
          <a:ln w="12700">
            <a:solidFill>
              <a:srgbClr val="CCECFF"/>
            </a:solidFill>
            <a:round/>
            <a:headEnd/>
            <a:tailEnd/>
          </a:ln>
          <a:effectLst/>
        </p:spPr>
        <p:txBody>
          <a:bodyPr>
            <a:spAutoFit/>
          </a:bodyPr>
          <a:lstStyle/>
          <a:p>
            <a:endParaRPr lang="en-US"/>
          </a:p>
        </p:txBody>
      </p:sp>
      <p:sp>
        <p:nvSpPr>
          <p:cNvPr id="294945" name="Line 33"/>
          <p:cNvSpPr>
            <a:spLocks noChangeShapeType="1"/>
          </p:cNvSpPr>
          <p:nvPr/>
        </p:nvSpPr>
        <p:spPr bwMode="auto">
          <a:xfrm>
            <a:off x="1725612" y="2157412"/>
            <a:ext cx="5988050" cy="0"/>
          </a:xfrm>
          <a:prstGeom prst="line">
            <a:avLst/>
          </a:prstGeom>
          <a:noFill/>
          <a:ln w="6350">
            <a:solidFill>
              <a:srgbClr val="CCECFF"/>
            </a:solidFill>
            <a:round/>
            <a:headEnd/>
            <a:tailEnd/>
          </a:ln>
          <a:effectLst/>
        </p:spPr>
        <p:txBody>
          <a:bodyPr>
            <a:spAutoFit/>
          </a:bodyPr>
          <a:lstStyle/>
          <a:p>
            <a:endParaRPr lang="en-US"/>
          </a:p>
        </p:txBody>
      </p:sp>
      <p:sp>
        <p:nvSpPr>
          <p:cNvPr id="294951" name="Line 39"/>
          <p:cNvSpPr>
            <a:spLocks noChangeShapeType="1"/>
          </p:cNvSpPr>
          <p:nvPr/>
        </p:nvSpPr>
        <p:spPr bwMode="auto">
          <a:xfrm>
            <a:off x="7712075" y="2158999"/>
            <a:ext cx="0" cy="3806825"/>
          </a:xfrm>
          <a:prstGeom prst="line">
            <a:avLst/>
          </a:prstGeom>
          <a:noFill/>
          <a:ln w="6350">
            <a:solidFill>
              <a:srgbClr val="CCECFF"/>
            </a:solidFill>
            <a:round/>
            <a:headEnd/>
            <a:tailEnd/>
          </a:ln>
          <a:effectLst/>
        </p:spPr>
        <p:txBody>
          <a:bodyPr>
            <a:spAutoFit/>
          </a:bodyPr>
          <a:lstStyle/>
          <a:p>
            <a:endParaRPr lang="en-US"/>
          </a:p>
        </p:txBody>
      </p:sp>
      <p:sp>
        <p:nvSpPr>
          <p:cNvPr id="294915" name="Text Box 3"/>
          <p:cNvSpPr txBox="1">
            <a:spLocks noChangeArrowheads="1"/>
          </p:cNvSpPr>
          <p:nvPr/>
        </p:nvSpPr>
        <p:spPr bwMode="auto">
          <a:xfrm>
            <a:off x="382588" y="6443663"/>
            <a:ext cx="792163" cy="184150"/>
          </a:xfrm>
          <a:prstGeom prst="rect">
            <a:avLst/>
          </a:prstGeom>
          <a:noFill/>
          <a:ln w="12700">
            <a:noFill/>
            <a:miter lim="800000"/>
            <a:headEnd/>
            <a:tailEnd/>
          </a:ln>
          <a:effectLst/>
        </p:spPr>
        <p:txBody>
          <a:bodyPr wrap="none">
            <a:spAutoFit/>
          </a:bodyPr>
          <a:lstStyle/>
          <a:p>
            <a:r>
              <a:rPr lang="en-US" sz="600" b="0">
                <a:solidFill>
                  <a:schemeClr val="tx1"/>
                </a:solidFill>
                <a:effectLst/>
              </a:rPr>
              <a:t>Source: IDC 2007</a:t>
            </a:r>
          </a:p>
        </p:txBody>
      </p:sp>
      <p:sp>
        <p:nvSpPr>
          <p:cNvPr id="294918" name="Rectangle 6"/>
          <p:cNvSpPr>
            <a:spLocks noGrp="1" noChangeArrowheads="1"/>
          </p:cNvSpPr>
          <p:nvPr>
            <p:ph type="title"/>
          </p:nvPr>
        </p:nvSpPr>
        <p:spPr>
          <a:noFill/>
          <a:ln/>
        </p:spPr>
        <p:txBody>
          <a:bodyPr/>
          <a:lstStyle/>
          <a:p>
            <a:r>
              <a:rPr lang="en-US"/>
              <a:t>NAND Density Trends </a:t>
            </a:r>
          </a:p>
        </p:txBody>
      </p:sp>
      <p:sp>
        <p:nvSpPr>
          <p:cNvPr id="294919" name="Rectangle 7"/>
          <p:cNvSpPr>
            <a:spLocks noGrp="1" noChangeArrowheads="1"/>
          </p:cNvSpPr>
          <p:nvPr>
            <p:ph idx="1"/>
          </p:nvPr>
        </p:nvSpPr>
        <p:spPr>
          <a:xfrm>
            <a:off x="381000" y="1027113"/>
            <a:ext cx="8388350" cy="530225"/>
          </a:xfrm>
          <a:noFill/>
          <a:ln/>
        </p:spPr>
        <p:txBody>
          <a:bodyPr/>
          <a:lstStyle/>
          <a:p>
            <a:r>
              <a:rPr lang="en-US"/>
              <a:t>Beating Moore’s Law</a:t>
            </a:r>
          </a:p>
        </p:txBody>
      </p:sp>
      <p:sp>
        <p:nvSpPr>
          <p:cNvPr id="294920" name="Freeform 8"/>
          <p:cNvSpPr>
            <a:spLocks/>
          </p:cNvSpPr>
          <p:nvPr/>
        </p:nvSpPr>
        <p:spPr bwMode="auto">
          <a:xfrm>
            <a:off x="2273300" y="2614612"/>
            <a:ext cx="4935537" cy="1690687"/>
          </a:xfrm>
          <a:custGeom>
            <a:avLst/>
            <a:gdLst/>
            <a:ahLst/>
            <a:cxnLst>
              <a:cxn ang="0">
                <a:pos x="0" y="0"/>
              </a:cxn>
              <a:cxn ang="0">
                <a:pos x="628" y="354"/>
              </a:cxn>
              <a:cxn ang="0">
                <a:pos x="1253" y="624"/>
              </a:cxn>
              <a:cxn ang="0">
                <a:pos x="1867" y="770"/>
              </a:cxn>
              <a:cxn ang="0">
                <a:pos x="2498" y="905"/>
              </a:cxn>
              <a:cxn ang="0">
                <a:pos x="3109" y="1065"/>
              </a:cxn>
            </a:cxnLst>
            <a:rect l="0" t="0" r="r" b="b"/>
            <a:pathLst>
              <a:path w="3109" h="1065">
                <a:moveTo>
                  <a:pt x="0" y="0"/>
                </a:moveTo>
                <a:lnTo>
                  <a:pt x="628" y="354"/>
                </a:lnTo>
                <a:lnTo>
                  <a:pt x="1253" y="624"/>
                </a:lnTo>
                <a:lnTo>
                  <a:pt x="1867" y="770"/>
                </a:lnTo>
                <a:lnTo>
                  <a:pt x="2498" y="905"/>
                </a:lnTo>
                <a:lnTo>
                  <a:pt x="3109" y="1065"/>
                </a:lnTo>
              </a:path>
            </a:pathLst>
          </a:custGeom>
          <a:noFill/>
          <a:ln w="28575" cap="flat" cmpd="sng">
            <a:solidFill>
              <a:srgbClr val="FFCC00"/>
            </a:solidFill>
            <a:prstDash val="solid"/>
            <a:round/>
            <a:headEnd/>
            <a:tailEnd/>
          </a:ln>
          <a:effectLst/>
        </p:spPr>
        <p:txBody>
          <a:bodyPr>
            <a:spAutoFit/>
          </a:bodyPr>
          <a:lstStyle/>
          <a:p>
            <a:endParaRPr lang="en-US"/>
          </a:p>
        </p:txBody>
      </p:sp>
      <p:sp>
        <p:nvSpPr>
          <p:cNvPr id="294921" name="Rectangle 9"/>
          <p:cNvSpPr>
            <a:spLocks noChangeArrowheads="1"/>
          </p:cNvSpPr>
          <p:nvPr/>
        </p:nvSpPr>
        <p:spPr bwMode="auto">
          <a:xfrm>
            <a:off x="2235200" y="2581274"/>
            <a:ext cx="88900" cy="88900"/>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294922" name="Rectangle 10"/>
          <p:cNvSpPr>
            <a:spLocks noChangeArrowheads="1"/>
          </p:cNvSpPr>
          <p:nvPr/>
        </p:nvSpPr>
        <p:spPr bwMode="auto">
          <a:xfrm>
            <a:off x="3225800" y="3125787"/>
            <a:ext cx="88900" cy="88900"/>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294923" name="Rectangle 11"/>
          <p:cNvSpPr>
            <a:spLocks noChangeArrowheads="1"/>
          </p:cNvSpPr>
          <p:nvPr/>
        </p:nvSpPr>
        <p:spPr bwMode="auto">
          <a:xfrm>
            <a:off x="4206875" y="3551237"/>
            <a:ext cx="88900" cy="88900"/>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294924" name="Rectangle 12"/>
          <p:cNvSpPr>
            <a:spLocks noChangeArrowheads="1"/>
          </p:cNvSpPr>
          <p:nvPr/>
        </p:nvSpPr>
        <p:spPr bwMode="auto">
          <a:xfrm>
            <a:off x="5192712" y="3794124"/>
            <a:ext cx="88900" cy="88900"/>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294925" name="Rectangle 13"/>
          <p:cNvSpPr>
            <a:spLocks noChangeArrowheads="1"/>
          </p:cNvSpPr>
          <p:nvPr/>
        </p:nvSpPr>
        <p:spPr bwMode="auto">
          <a:xfrm>
            <a:off x="6189662" y="4008437"/>
            <a:ext cx="88900" cy="88900"/>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294926" name="Rectangle 14"/>
          <p:cNvSpPr>
            <a:spLocks noChangeArrowheads="1"/>
          </p:cNvSpPr>
          <p:nvPr/>
        </p:nvSpPr>
        <p:spPr bwMode="auto">
          <a:xfrm>
            <a:off x="7169150" y="4256087"/>
            <a:ext cx="88900" cy="88900"/>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294927" name="Freeform 15"/>
          <p:cNvSpPr>
            <a:spLocks/>
          </p:cNvSpPr>
          <p:nvPr/>
        </p:nvSpPr>
        <p:spPr bwMode="auto">
          <a:xfrm>
            <a:off x="2278062" y="3957637"/>
            <a:ext cx="4953000" cy="777875"/>
          </a:xfrm>
          <a:custGeom>
            <a:avLst/>
            <a:gdLst/>
            <a:ahLst/>
            <a:cxnLst>
              <a:cxn ang="0">
                <a:pos x="0" y="0"/>
              </a:cxn>
              <a:cxn ang="0">
                <a:pos x="625" y="202"/>
              </a:cxn>
              <a:cxn ang="0">
                <a:pos x="1250" y="351"/>
              </a:cxn>
              <a:cxn ang="0">
                <a:pos x="1867" y="427"/>
              </a:cxn>
              <a:cxn ang="0">
                <a:pos x="2499" y="448"/>
              </a:cxn>
              <a:cxn ang="0">
                <a:pos x="3120" y="490"/>
              </a:cxn>
            </a:cxnLst>
            <a:rect l="0" t="0" r="r" b="b"/>
            <a:pathLst>
              <a:path w="3120" h="490">
                <a:moveTo>
                  <a:pt x="0" y="0"/>
                </a:moveTo>
                <a:lnTo>
                  <a:pt x="625" y="202"/>
                </a:lnTo>
                <a:lnTo>
                  <a:pt x="1250" y="351"/>
                </a:lnTo>
                <a:lnTo>
                  <a:pt x="1867" y="427"/>
                </a:lnTo>
                <a:lnTo>
                  <a:pt x="2499" y="448"/>
                </a:lnTo>
                <a:lnTo>
                  <a:pt x="3120" y="490"/>
                </a:lnTo>
              </a:path>
            </a:pathLst>
          </a:custGeom>
          <a:noFill/>
          <a:ln w="28575" cap="flat" cmpd="sng">
            <a:solidFill>
              <a:srgbClr val="FF0000"/>
            </a:solidFill>
            <a:prstDash val="solid"/>
            <a:round/>
            <a:headEnd/>
            <a:tailEnd/>
          </a:ln>
          <a:effectLst/>
        </p:spPr>
        <p:txBody>
          <a:bodyPr>
            <a:spAutoFit/>
          </a:bodyPr>
          <a:lstStyle/>
          <a:p>
            <a:endParaRPr lang="en-US"/>
          </a:p>
        </p:txBody>
      </p:sp>
      <p:sp>
        <p:nvSpPr>
          <p:cNvPr id="294928" name="AutoShape 16"/>
          <p:cNvSpPr>
            <a:spLocks noChangeArrowheads="1"/>
          </p:cNvSpPr>
          <p:nvPr/>
        </p:nvSpPr>
        <p:spPr bwMode="auto">
          <a:xfrm>
            <a:off x="2235200" y="3908424"/>
            <a:ext cx="88900" cy="88900"/>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294929" name="AutoShape 17"/>
          <p:cNvSpPr>
            <a:spLocks noChangeArrowheads="1"/>
          </p:cNvSpPr>
          <p:nvPr/>
        </p:nvSpPr>
        <p:spPr bwMode="auto">
          <a:xfrm>
            <a:off x="3221037" y="4233862"/>
            <a:ext cx="88900" cy="88900"/>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294930" name="AutoShape 18"/>
          <p:cNvSpPr>
            <a:spLocks noChangeArrowheads="1"/>
          </p:cNvSpPr>
          <p:nvPr/>
        </p:nvSpPr>
        <p:spPr bwMode="auto">
          <a:xfrm>
            <a:off x="4217987" y="4465637"/>
            <a:ext cx="88900" cy="88900"/>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294931" name="AutoShape 19"/>
          <p:cNvSpPr>
            <a:spLocks noChangeArrowheads="1"/>
          </p:cNvSpPr>
          <p:nvPr/>
        </p:nvSpPr>
        <p:spPr bwMode="auto">
          <a:xfrm>
            <a:off x="5192712" y="4581524"/>
            <a:ext cx="88900" cy="88900"/>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294932" name="AutoShape 20"/>
          <p:cNvSpPr>
            <a:spLocks noChangeArrowheads="1"/>
          </p:cNvSpPr>
          <p:nvPr/>
        </p:nvSpPr>
        <p:spPr bwMode="auto">
          <a:xfrm>
            <a:off x="6194425" y="4613274"/>
            <a:ext cx="88900" cy="88900"/>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294933" name="AutoShape 21"/>
          <p:cNvSpPr>
            <a:spLocks noChangeArrowheads="1"/>
          </p:cNvSpPr>
          <p:nvPr/>
        </p:nvSpPr>
        <p:spPr bwMode="auto">
          <a:xfrm>
            <a:off x="7169150" y="4691062"/>
            <a:ext cx="88900" cy="88900"/>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294934" name="Freeform 22"/>
          <p:cNvSpPr>
            <a:spLocks/>
          </p:cNvSpPr>
          <p:nvPr/>
        </p:nvSpPr>
        <p:spPr bwMode="auto">
          <a:xfrm>
            <a:off x="2284412" y="4537074"/>
            <a:ext cx="4946650" cy="715963"/>
          </a:xfrm>
          <a:custGeom>
            <a:avLst/>
            <a:gdLst/>
            <a:ahLst/>
            <a:cxnLst>
              <a:cxn ang="0">
                <a:pos x="0" y="0"/>
              </a:cxn>
              <a:cxn ang="0">
                <a:pos x="621" y="83"/>
              </a:cxn>
              <a:cxn ang="0">
                <a:pos x="1242" y="159"/>
              </a:cxn>
              <a:cxn ang="0">
                <a:pos x="1860" y="274"/>
              </a:cxn>
              <a:cxn ang="0">
                <a:pos x="2495" y="364"/>
              </a:cxn>
              <a:cxn ang="0">
                <a:pos x="3116" y="451"/>
              </a:cxn>
            </a:cxnLst>
            <a:rect l="0" t="0" r="r" b="b"/>
            <a:pathLst>
              <a:path w="3116" h="451">
                <a:moveTo>
                  <a:pt x="0" y="0"/>
                </a:moveTo>
                <a:lnTo>
                  <a:pt x="621" y="83"/>
                </a:lnTo>
                <a:lnTo>
                  <a:pt x="1242" y="159"/>
                </a:lnTo>
                <a:lnTo>
                  <a:pt x="1860" y="274"/>
                </a:lnTo>
                <a:lnTo>
                  <a:pt x="2495" y="364"/>
                </a:lnTo>
                <a:lnTo>
                  <a:pt x="3116" y="451"/>
                </a:lnTo>
              </a:path>
            </a:pathLst>
          </a:custGeom>
          <a:noFill/>
          <a:ln w="28575" cap="flat" cmpd="sng">
            <a:solidFill>
              <a:srgbClr val="0066FF"/>
            </a:solidFill>
            <a:prstDash val="solid"/>
            <a:round/>
            <a:headEnd/>
            <a:tailEnd/>
          </a:ln>
          <a:effectLst/>
        </p:spPr>
        <p:txBody>
          <a:bodyPr>
            <a:spAutoFit/>
          </a:bodyPr>
          <a:lstStyle/>
          <a:p>
            <a:endParaRPr lang="en-US"/>
          </a:p>
        </p:txBody>
      </p:sp>
      <p:sp>
        <p:nvSpPr>
          <p:cNvPr id="294935" name="AutoShape 23"/>
          <p:cNvSpPr>
            <a:spLocks noChangeArrowheads="1"/>
          </p:cNvSpPr>
          <p:nvPr/>
        </p:nvSpPr>
        <p:spPr bwMode="auto">
          <a:xfrm>
            <a:off x="2217737" y="4475162"/>
            <a:ext cx="88900" cy="88900"/>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294936" name="AutoShape 24"/>
          <p:cNvSpPr>
            <a:spLocks noChangeArrowheads="1"/>
          </p:cNvSpPr>
          <p:nvPr/>
        </p:nvSpPr>
        <p:spPr bwMode="auto">
          <a:xfrm>
            <a:off x="3225800" y="4613274"/>
            <a:ext cx="88900" cy="88900"/>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294937" name="AutoShape 25"/>
          <p:cNvSpPr>
            <a:spLocks noChangeArrowheads="1"/>
          </p:cNvSpPr>
          <p:nvPr/>
        </p:nvSpPr>
        <p:spPr bwMode="auto">
          <a:xfrm>
            <a:off x="4217987" y="4733924"/>
            <a:ext cx="88900" cy="88900"/>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294938" name="AutoShape 26"/>
          <p:cNvSpPr>
            <a:spLocks noChangeArrowheads="1"/>
          </p:cNvSpPr>
          <p:nvPr/>
        </p:nvSpPr>
        <p:spPr bwMode="auto">
          <a:xfrm>
            <a:off x="5197475" y="4914899"/>
            <a:ext cx="88900" cy="88900"/>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294939" name="AutoShape 27"/>
          <p:cNvSpPr>
            <a:spLocks noChangeArrowheads="1"/>
          </p:cNvSpPr>
          <p:nvPr/>
        </p:nvSpPr>
        <p:spPr bwMode="auto">
          <a:xfrm>
            <a:off x="6183312" y="5053012"/>
            <a:ext cx="88900" cy="88900"/>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294940" name="AutoShape 28"/>
          <p:cNvSpPr>
            <a:spLocks noChangeArrowheads="1"/>
          </p:cNvSpPr>
          <p:nvPr/>
        </p:nvSpPr>
        <p:spPr bwMode="auto">
          <a:xfrm>
            <a:off x="7180262" y="5202237"/>
            <a:ext cx="88900" cy="88900"/>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294952" name="Text Box 40"/>
          <p:cNvSpPr txBox="1">
            <a:spLocks noChangeArrowheads="1"/>
          </p:cNvSpPr>
          <p:nvPr/>
        </p:nvSpPr>
        <p:spPr bwMode="auto">
          <a:xfrm>
            <a:off x="1160462" y="2047874"/>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$100</a:t>
            </a:r>
          </a:p>
        </p:txBody>
      </p:sp>
      <p:sp>
        <p:nvSpPr>
          <p:cNvPr id="294953" name="Text Box 41"/>
          <p:cNvSpPr txBox="1">
            <a:spLocks noChangeArrowheads="1"/>
          </p:cNvSpPr>
          <p:nvPr/>
        </p:nvSpPr>
        <p:spPr bwMode="auto">
          <a:xfrm>
            <a:off x="1223962" y="3308349"/>
            <a:ext cx="39370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$10</a:t>
            </a:r>
          </a:p>
        </p:txBody>
      </p:sp>
      <p:sp>
        <p:nvSpPr>
          <p:cNvPr id="294954" name="Text Box 42"/>
          <p:cNvSpPr txBox="1">
            <a:spLocks noChangeArrowheads="1"/>
          </p:cNvSpPr>
          <p:nvPr/>
        </p:nvSpPr>
        <p:spPr bwMode="auto">
          <a:xfrm>
            <a:off x="1303337" y="4559299"/>
            <a:ext cx="3238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a:t>
            </a:r>
          </a:p>
        </p:txBody>
      </p:sp>
      <p:sp>
        <p:nvSpPr>
          <p:cNvPr id="294955" name="Text Box 43"/>
          <p:cNvSpPr txBox="1">
            <a:spLocks noChangeArrowheads="1"/>
          </p:cNvSpPr>
          <p:nvPr/>
        </p:nvSpPr>
        <p:spPr bwMode="auto">
          <a:xfrm>
            <a:off x="1287462" y="5805487"/>
            <a:ext cx="3238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$0</a:t>
            </a:r>
          </a:p>
        </p:txBody>
      </p:sp>
      <p:sp>
        <p:nvSpPr>
          <p:cNvPr id="294956" name="Text Box 44"/>
          <p:cNvSpPr txBox="1">
            <a:spLocks noChangeArrowheads="1"/>
          </p:cNvSpPr>
          <p:nvPr/>
        </p:nvSpPr>
        <p:spPr bwMode="auto">
          <a:xfrm>
            <a:off x="1189037" y="6107112"/>
            <a:ext cx="47942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$/GB</a:t>
            </a:r>
          </a:p>
        </p:txBody>
      </p:sp>
      <p:sp>
        <p:nvSpPr>
          <p:cNvPr id="294957" name="Text Box 45"/>
          <p:cNvSpPr txBox="1">
            <a:spLocks noChangeArrowheads="1"/>
          </p:cNvSpPr>
          <p:nvPr/>
        </p:nvSpPr>
        <p:spPr bwMode="auto">
          <a:xfrm>
            <a:off x="2073275" y="6107112"/>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2005</a:t>
            </a:r>
          </a:p>
        </p:txBody>
      </p:sp>
      <p:sp>
        <p:nvSpPr>
          <p:cNvPr id="294958" name="Text Box 46"/>
          <p:cNvSpPr txBox="1">
            <a:spLocks noChangeArrowheads="1"/>
          </p:cNvSpPr>
          <p:nvPr/>
        </p:nvSpPr>
        <p:spPr bwMode="auto">
          <a:xfrm>
            <a:off x="3063875" y="6107112"/>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2006</a:t>
            </a:r>
          </a:p>
        </p:txBody>
      </p:sp>
      <p:sp>
        <p:nvSpPr>
          <p:cNvPr id="294959" name="Text Box 47"/>
          <p:cNvSpPr txBox="1">
            <a:spLocks noChangeArrowheads="1"/>
          </p:cNvSpPr>
          <p:nvPr/>
        </p:nvSpPr>
        <p:spPr bwMode="auto">
          <a:xfrm>
            <a:off x="4065587" y="6105524"/>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2007</a:t>
            </a:r>
          </a:p>
        </p:txBody>
      </p:sp>
      <p:sp>
        <p:nvSpPr>
          <p:cNvPr id="294960" name="Text Box 48"/>
          <p:cNvSpPr txBox="1">
            <a:spLocks noChangeArrowheads="1"/>
          </p:cNvSpPr>
          <p:nvPr/>
        </p:nvSpPr>
        <p:spPr bwMode="auto">
          <a:xfrm>
            <a:off x="5024437" y="6105524"/>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2008</a:t>
            </a:r>
          </a:p>
        </p:txBody>
      </p:sp>
      <p:sp>
        <p:nvSpPr>
          <p:cNvPr id="294961" name="Text Box 49"/>
          <p:cNvSpPr txBox="1">
            <a:spLocks noChangeArrowheads="1"/>
          </p:cNvSpPr>
          <p:nvPr/>
        </p:nvSpPr>
        <p:spPr bwMode="auto">
          <a:xfrm>
            <a:off x="6037262" y="6105524"/>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2009</a:t>
            </a:r>
          </a:p>
        </p:txBody>
      </p:sp>
      <p:sp>
        <p:nvSpPr>
          <p:cNvPr id="294962" name="Text Box 50"/>
          <p:cNvSpPr txBox="1">
            <a:spLocks noChangeArrowheads="1"/>
          </p:cNvSpPr>
          <p:nvPr/>
        </p:nvSpPr>
        <p:spPr bwMode="auto">
          <a:xfrm>
            <a:off x="7000875" y="6105524"/>
            <a:ext cx="463550"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2010</a:t>
            </a:r>
          </a:p>
        </p:txBody>
      </p:sp>
      <p:sp>
        <p:nvSpPr>
          <p:cNvPr id="294963" name="Text Box 51"/>
          <p:cNvSpPr txBox="1">
            <a:spLocks noChangeArrowheads="1"/>
          </p:cNvSpPr>
          <p:nvPr/>
        </p:nvSpPr>
        <p:spPr bwMode="auto">
          <a:xfrm>
            <a:off x="1944687" y="2284412"/>
            <a:ext cx="56832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$43.39</a:t>
            </a:r>
          </a:p>
        </p:txBody>
      </p:sp>
      <p:sp>
        <p:nvSpPr>
          <p:cNvPr id="294964" name="Text Box 52"/>
          <p:cNvSpPr txBox="1">
            <a:spLocks noChangeArrowheads="1"/>
          </p:cNvSpPr>
          <p:nvPr/>
        </p:nvSpPr>
        <p:spPr bwMode="auto">
          <a:xfrm>
            <a:off x="3063875" y="2830512"/>
            <a:ext cx="56832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$15.66</a:t>
            </a:r>
          </a:p>
        </p:txBody>
      </p:sp>
      <p:sp>
        <p:nvSpPr>
          <p:cNvPr id="294965" name="Text Box 53"/>
          <p:cNvSpPr txBox="1">
            <a:spLocks noChangeArrowheads="1"/>
          </p:cNvSpPr>
          <p:nvPr/>
        </p:nvSpPr>
        <p:spPr bwMode="auto">
          <a:xfrm>
            <a:off x="4057650" y="328771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$7.12</a:t>
            </a:r>
          </a:p>
        </p:txBody>
      </p:sp>
      <p:sp>
        <p:nvSpPr>
          <p:cNvPr id="294966" name="Text Box 54"/>
          <p:cNvSpPr txBox="1">
            <a:spLocks noChangeArrowheads="1"/>
          </p:cNvSpPr>
          <p:nvPr/>
        </p:nvSpPr>
        <p:spPr bwMode="auto">
          <a:xfrm>
            <a:off x="5010150" y="352901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$4.68</a:t>
            </a:r>
          </a:p>
        </p:txBody>
      </p:sp>
      <p:sp>
        <p:nvSpPr>
          <p:cNvPr id="294967" name="Text Box 55"/>
          <p:cNvSpPr txBox="1">
            <a:spLocks noChangeArrowheads="1"/>
          </p:cNvSpPr>
          <p:nvPr/>
        </p:nvSpPr>
        <p:spPr bwMode="auto">
          <a:xfrm>
            <a:off x="6018212" y="3733799"/>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$3.11</a:t>
            </a:r>
          </a:p>
        </p:txBody>
      </p:sp>
      <p:sp>
        <p:nvSpPr>
          <p:cNvPr id="294968" name="Text Box 56"/>
          <p:cNvSpPr txBox="1">
            <a:spLocks noChangeArrowheads="1"/>
          </p:cNvSpPr>
          <p:nvPr/>
        </p:nvSpPr>
        <p:spPr bwMode="auto">
          <a:xfrm>
            <a:off x="6977062" y="398621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$1.96</a:t>
            </a:r>
          </a:p>
        </p:txBody>
      </p:sp>
      <p:sp>
        <p:nvSpPr>
          <p:cNvPr id="294969" name="Text Box 57"/>
          <p:cNvSpPr txBox="1">
            <a:spLocks noChangeArrowheads="1"/>
          </p:cNvSpPr>
          <p:nvPr/>
        </p:nvSpPr>
        <p:spPr bwMode="auto">
          <a:xfrm>
            <a:off x="2035175" y="3651249"/>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$3.76</a:t>
            </a:r>
          </a:p>
        </p:txBody>
      </p:sp>
      <p:sp>
        <p:nvSpPr>
          <p:cNvPr id="294970" name="Text Box 58"/>
          <p:cNvSpPr txBox="1">
            <a:spLocks noChangeArrowheads="1"/>
          </p:cNvSpPr>
          <p:nvPr/>
        </p:nvSpPr>
        <p:spPr bwMode="auto">
          <a:xfrm>
            <a:off x="3027362" y="3959224"/>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$2.05</a:t>
            </a:r>
          </a:p>
        </p:txBody>
      </p:sp>
      <p:sp>
        <p:nvSpPr>
          <p:cNvPr id="294971" name="Text Box 59"/>
          <p:cNvSpPr txBox="1">
            <a:spLocks noChangeArrowheads="1"/>
          </p:cNvSpPr>
          <p:nvPr/>
        </p:nvSpPr>
        <p:spPr bwMode="auto">
          <a:xfrm>
            <a:off x="4024312" y="4213224"/>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$1.34</a:t>
            </a:r>
          </a:p>
        </p:txBody>
      </p:sp>
      <p:sp>
        <p:nvSpPr>
          <p:cNvPr id="294972" name="Text Box 60"/>
          <p:cNvSpPr txBox="1">
            <a:spLocks noChangeArrowheads="1"/>
          </p:cNvSpPr>
          <p:nvPr/>
        </p:nvSpPr>
        <p:spPr bwMode="auto">
          <a:xfrm>
            <a:off x="4994275" y="4333874"/>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$1.08</a:t>
            </a:r>
          </a:p>
        </p:txBody>
      </p:sp>
      <p:sp>
        <p:nvSpPr>
          <p:cNvPr id="294973" name="Text Box 61"/>
          <p:cNvSpPr txBox="1">
            <a:spLocks noChangeArrowheads="1"/>
          </p:cNvSpPr>
          <p:nvPr/>
        </p:nvSpPr>
        <p:spPr bwMode="auto">
          <a:xfrm>
            <a:off x="5995987" y="436721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$1.02</a:t>
            </a:r>
          </a:p>
        </p:txBody>
      </p:sp>
      <p:sp>
        <p:nvSpPr>
          <p:cNvPr id="294974" name="Text Box 62"/>
          <p:cNvSpPr txBox="1">
            <a:spLocks noChangeArrowheads="1"/>
          </p:cNvSpPr>
          <p:nvPr/>
        </p:nvSpPr>
        <p:spPr bwMode="auto">
          <a:xfrm>
            <a:off x="6965950" y="4433887"/>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$0.89</a:t>
            </a:r>
          </a:p>
        </p:txBody>
      </p:sp>
      <p:sp>
        <p:nvSpPr>
          <p:cNvPr id="294975" name="Text Box 63"/>
          <p:cNvSpPr txBox="1">
            <a:spLocks noChangeArrowheads="1"/>
          </p:cNvSpPr>
          <p:nvPr/>
        </p:nvSpPr>
        <p:spPr bwMode="auto">
          <a:xfrm>
            <a:off x="1974850" y="4594224"/>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$1.30</a:t>
            </a:r>
          </a:p>
        </p:txBody>
      </p:sp>
      <p:sp>
        <p:nvSpPr>
          <p:cNvPr id="294976" name="Text Box 64"/>
          <p:cNvSpPr txBox="1">
            <a:spLocks noChangeArrowheads="1"/>
          </p:cNvSpPr>
          <p:nvPr/>
        </p:nvSpPr>
        <p:spPr bwMode="auto">
          <a:xfrm>
            <a:off x="2994025" y="471646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$1.02</a:t>
            </a:r>
          </a:p>
        </p:txBody>
      </p:sp>
      <p:sp>
        <p:nvSpPr>
          <p:cNvPr id="294977" name="Text Box 65"/>
          <p:cNvSpPr txBox="1">
            <a:spLocks noChangeArrowheads="1"/>
          </p:cNvSpPr>
          <p:nvPr/>
        </p:nvSpPr>
        <p:spPr bwMode="auto">
          <a:xfrm>
            <a:off x="3975100" y="483711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$0.81</a:t>
            </a:r>
          </a:p>
        </p:txBody>
      </p:sp>
      <p:sp>
        <p:nvSpPr>
          <p:cNvPr id="294978" name="Text Box 66"/>
          <p:cNvSpPr txBox="1">
            <a:spLocks noChangeArrowheads="1"/>
          </p:cNvSpPr>
          <p:nvPr/>
        </p:nvSpPr>
        <p:spPr bwMode="auto">
          <a:xfrm>
            <a:off x="4976812" y="5029199"/>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$0.58</a:t>
            </a:r>
          </a:p>
        </p:txBody>
      </p:sp>
      <p:sp>
        <p:nvSpPr>
          <p:cNvPr id="294979" name="Text Box 67"/>
          <p:cNvSpPr txBox="1">
            <a:spLocks noChangeArrowheads="1"/>
          </p:cNvSpPr>
          <p:nvPr/>
        </p:nvSpPr>
        <p:spPr bwMode="auto">
          <a:xfrm>
            <a:off x="5957887" y="5167312"/>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$0.45</a:t>
            </a:r>
          </a:p>
        </p:txBody>
      </p:sp>
      <p:sp>
        <p:nvSpPr>
          <p:cNvPr id="294980" name="Text Box 68"/>
          <p:cNvSpPr txBox="1">
            <a:spLocks noChangeArrowheads="1"/>
          </p:cNvSpPr>
          <p:nvPr/>
        </p:nvSpPr>
        <p:spPr bwMode="auto">
          <a:xfrm>
            <a:off x="6926262" y="5299074"/>
            <a:ext cx="49847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$0.35</a:t>
            </a:r>
          </a:p>
        </p:txBody>
      </p:sp>
      <p:sp>
        <p:nvSpPr>
          <p:cNvPr id="294981" name="Text Box 69"/>
          <p:cNvSpPr txBox="1">
            <a:spLocks noChangeArrowheads="1"/>
          </p:cNvSpPr>
          <p:nvPr/>
        </p:nvSpPr>
        <p:spPr bwMode="auto">
          <a:xfrm>
            <a:off x="2341562" y="5257799"/>
            <a:ext cx="2222500" cy="549275"/>
          </a:xfrm>
          <a:prstGeom prst="rect">
            <a:avLst/>
          </a:prstGeom>
          <a:noFill/>
          <a:ln w="12700" algn="ctr">
            <a:noFill/>
            <a:miter lim="800000"/>
            <a:headEnd/>
            <a:tailEnd/>
          </a:ln>
          <a:effectLst/>
        </p:spPr>
        <p:txBody>
          <a:bodyPr wrap="none">
            <a:spAutoFit/>
          </a:bodyPr>
          <a:lstStyle/>
          <a:p>
            <a:pPr algn="l"/>
            <a:r>
              <a:rPr lang="en-US">
                <a:effectLst>
                  <a:outerShdw blurRad="38100" dist="38100" dir="2700000" algn="tl">
                    <a:srgbClr val="FFFFFF"/>
                  </a:outerShdw>
                </a:effectLst>
              </a:rPr>
              <a:t>HDD 0.85in, 1.0in, 1.8in Combined</a:t>
            </a:r>
          </a:p>
          <a:p>
            <a:pPr algn="l"/>
            <a:r>
              <a:rPr lang="en-US">
                <a:effectLst>
                  <a:outerShdw blurRad="38100" dist="38100" dir="2700000" algn="tl">
                    <a:srgbClr val="FFFFFF"/>
                  </a:outerShdw>
                </a:effectLst>
              </a:rPr>
              <a:t>NAND Flash</a:t>
            </a:r>
          </a:p>
          <a:p>
            <a:pPr algn="l"/>
            <a:r>
              <a:rPr lang="en-US">
                <a:effectLst>
                  <a:outerShdw blurRad="38100" dist="38100" dir="2700000" algn="tl">
                    <a:srgbClr val="FFFFFF"/>
                  </a:outerShdw>
                </a:effectLst>
              </a:rPr>
              <a:t>Mobile HDD 2.5in (portable PCs)</a:t>
            </a:r>
          </a:p>
        </p:txBody>
      </p:sp>
      <p:sp>
        <p:nvSpPr>
          <p:cNvPr id="294982" name="Text Box 70"/>
          <p:cNvSpPr txBox="1">
            <a:spLocks noChangeArrowheads="1"/>
          </p:cNvSpPr>
          <p:nvPr/>
        </p:nvSpPr>
        <p:spPr bwMode="auto">
          <a:xfrm>
            <a:off x="3592512" y="1887537"/>
            <a:ext cx="2447925" cy="244475"/>
          </a:xfrm>
          <a:prstGeom prst="rect">
            <a:avLst/>
          </a:prstGeom>
          <a:noFill/>
          <a:ln w="12700" algn="ctr">
            <a:noFill/>
            <a:miter lim="800000"/>
            <a:headEnd/>
            <a:tailEnd/>
          </a:ln>
          <a:effectLst/>
        </p:spPr>
        <p:txBody>
          <a:bodyPr wrap="none">
            <a:spAutoFit/>
          </a:bodyPr>
          <a:lstStyle/>
          <a:p>
            <a:r>
              <a:rPr lang="en-US">
                <a:effectLst>
                  <a:outerShdw blurRad="38100" dist="38100" dir="2700000" algn="tl">
                    <a:srgbClr val="FFFFFF"/>
                  </a:outerShdw>
                </a:effectLst>
              </a:rPr>
              <a:t>HDD, NAND Flash Pricing (Log Chart)</a:t>
            </a:r>
          </a:p>
        </p:txBody>
      </p:sp>
      <p:sp>
        <p:nvSpPr>
          <p:cNvPr id="294983" name="Line 71"/>
          <p:cNvSpPr>
            <a:spLocks noChangeShapeType="1"/>
          </p:cNvSpPr>
          <p:nvPr/>
        </p:nvSpPr>
        <p:spPr bwMode="auto">
          <a:xfrm>
            <a:off x="2141537" y="5384799"/>
            <a:ext cx="203200" cy="0"/>
          </a:xfrm>
          <a:prstGeom prst="line">
            <a:avLst/>
          </a:prstGeom>
          <a:noFill/>
          <a:ln w="38100">
            <a:solidFill>
              <a:srgbClr val="FF0000"/>
            </a:solidFill>
            <a:round/>
            <a:headEnd/>
            <a:tailEnd/>
          </a:ln>
          <a:effectLst/>
        </p:spPr>
        <p:txBody>
          <a:bodyPr>
            <a:spAutoFit/>
          </a:bodyPr>
          <a:lstStyle/>
          <a:p>
            <a:endParaRPr lang="en-US"/>
          </a:p>
        </p:txBody>
      </p:sp>
      <p:sp>
        <p:nvSpPr>
          <p:cNvPr id="294984" name="Line 72"/>
          <p:cNvSpPr>
            <a:spLocks noChangeShapeType="1"/>
          </p:cNvSpPr>
          <p:nvPr/>
        </p:nvSpPr>
        <p:spPr bwMode="auto">
          <a:xfrm>
            <a:off x="2141537" y="5538787"/>
            <a:ext cx="203200" cy="0"/>
          </a:xfrm>
          <a:prstGeom prst="line">
            <a:avLst/>
          </a:prstGeom>
          <a:noFill/>
          <a:ln w="38100">
            <a:solidFill>
              <a:srgbClr val="FFCC00"/>
            </a:solidFill>
            <a:round/>
            <a:headEnd/>
            <a:tailEnd/>
          </a:ln>
          <a:effectLst/>
        </p:spPr>
        <p:txBody>
          <a:bodyPr>
            <a:spAutoFit/>
          </a:bodyPr>
          <a:lstStyle/>
          <a:p>
            <a:endParaRPr lang="en-US"/>
          </a:p>
        </p:txBody>
      </p:sp>
      <p:sp>
        <p:nvSpPr>
          <p:cNvPr id="294985" name="Line 73"/>
          <p:cNvSpPr>
            <a:spLocks noChangeShapeType="1"/>
          </p:cNvSpPr>
          <p:nvPr/>
        </p:nvSpPr>
        <p:spPr bwMode="auto">
          <a:xfrm>
            <a:off x="2141537" y="5692774"/>
            <a:ext cx="203200" cy="0"/>
          </a:xfrm>
          <a:prstGeom prst="line">
            <a:avLst/>
          </a:prstGeom>
          <a:noFill/>
          <a:ln w="38100">
            <a:solidFill>
              <a:srgbClr val="0066FF"/>
            </a:solidFill>
            <a:round/>
            <a:headEnd/>
            <a:tailEnd/>
          </a:ln>
          <a:effectLst/>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911" name="Picture 143"/>
          <p:cNvPicPr>
            <a:picLocks noChangeAspect="1" noChangeArrowheads="1"/>
          </p:cNvPicPr>
          <p:nvPr/>
        </p:nvPicPr>
        <p:blipFill>
          <a:blip r:embed="rId3"/>
          <a:srcRect/>
          <a:stretch>
            <a:fillRect/>
          </a:stretch>
        </p:blipFill>
        <p:spPr bwMode="auto">
          <a:xfrm>
            <a:off x="3625850" y="4127500"/>
            <a:ext cx="823913" cy="876300"/>
          </a:xfrm>
          <a:prstGeom prst="rect">
            <a:avLst/>
          </a:prstGeom>
          <a:noFill/>
          <a:ln w="12700" algn="ctr">
            <a:noFill/>
            <a:miter lim="800000"/>
            <a:headEnd/>
            <a:tailEnd/>
          </a:ln>
          <a:effectLst>
            <a:outerShdw blurRad="76200" dir="18900000" sy="23000" kx="-1200000" algn="bl" rotWithShape="0">
              <a:prstClr val="black">
                <a:alpha val="20000"/>
              </a:prstClr>
            </a:outerShdw>
          </a:effectLst>
        </p:spPr>
      </p:pic>
      <p:pic>
        <p:nvPicPr>
          <p:cNvPr id="288910" name="Picture 142"/>
          <p:cNvPicPr>
            <a:picLocks noChangeAspect="1" noChangeArrowheads="1"/>
          </p:cNvPicPr>
          <p:nvPr/>
        </p:nvPicPr>
        <p:blipFill>
          <a:blip r:embed="rId4"/>
          <a:srcRect/>
          <a:stretch>
            <a:fillRect/>
          </a:stretch>
        </p:blipFill>
        <p:spPr bwMode="auto">
          <a:xfrm>
            <a:off x="7491413" y="2000250"/>
            <a:ext cx="1085850" cy="3238500"/>
          </a:xfrm>
          <a:prstGeom prst="rect">
            <a:avLst/>
          </a:prstGeom>
          <a:noFill/>
          <a:ln w="12700" algn="ctr">
            <a:noFill/>
            <a:miter lim="800000"/>
            <a:headEnd/>
            <a:tailEnd/>
          </a:ln>
          <a:effectLst/>
        </p:spPr>
      </p:pic>
      <p:pic>
        <p:nvPicPr>
          <p:cNvPr id="288909" name="Picture 141"/>
          <p:cNvPicPr>
            <a:picLocks noChangeAspect="1" noChangeArrowheads="1"/>
          </p:cNvPicPr>
          <p:nvPr/>
        </p:nvPicPr>
        <p:blipFill>
          <a:blip r:embed="rId5"/>
          <a:srcRect/>
          <a:stretch>
            <a:fillRect/>
          </a:stretch>
        </p:blipFill>
        <p:spPr bwMode="auto">
          <a:xfrm>
            <a:off x="4514850" y="2057400"/>
            <a:ext cx="1562100" cy="3324225"/>
          </a:xfrm>
          <a:prstGeom prst="rect">
            <a:avLst/>
          </a:prstGeom>
          <a:noFill/>
          <a:ln w="12700" algn="ctr">
            <a:noFill/>
            <a:miter lim="800000"/>
            <a:headEnd/>
            <a:tailEnd/>
          </a:ln>
          <a:effectLst/>
        </p:spPr>
      </p:pic>
      <p:pic>
        <p:nvPicPr>
          <p:cNvPr id="288908" name="Picture 140"/>
          <p:cNvPicPr>
            <a:picLocks noChangeAspect="1" noChangeArrowheads="1"/>
          </p:cNvPicPr>
          <p:nvPr/>
        </p:nvPicPr>
        <p:blipFill>
          <a:blip r:embed="rId6"/>
          <a:srcRect/>
          <a:stretch>
            <a:fillRect/>
          </a:stretch>
        </p:blipFill>
        <p:spPr bwMode="auto">
          <a:xfrm>
            <a:off x="582613" y="2405063"/>
            <a:ext cx="2124075" cy="1276350"/>
          </a:xfrm>
          <a:prstGeom prst="rect">
            <a:avLst/>
          </a:prstGeom>
          <a:noFill/>
          <a:ln w="12700" algn="ctr">
            <a:noFill/>
            <a:miter lim="800000"/>
            <a:headEnd/>
            <a:tailEnd/>
          </a:ln>
          <a:effectLst>
            <a:outerShdw blurRad="76200" dist="12700" dir="2700000" sy="-23000" kx="-800400" algn="bl" rotWithShape="0">
              <a:prstClr val="black">
                <a:alpha val="20000"/>
              </a:prstClr>
            </a:outerShdw>
          </a:effectLst>
        </p:spPr>
      </p:pic>
      <p:sp>
        <p:nvSpPr>
          <p:cNvPr id="288770" name="Rectangle 2"/>
          <p:cNvSpPr>
            <a:spLocks noGrp="1" noChangeArrowheads="1"/>
          </p:cNvSpPr>
          <p:nvPr>
            <p:ph type="title"/>
          </p:nvPr>
        </p:nvSpPr>
        <p:spPr>
          <a:xfrm>
            <a:off x="381000" y="228600"/>
            <a:ext cx="8393113" cy="706347"/>
          </a:xfrm>
        </p:spPr>
        <p:txBody>
          <a:bodyPr/>
          <a:lstStyle/>
          <a:p>
            <a:r>
              <a:rPr lang="en-US" sz="5100" b="0" dirty="0"/>
              <a:t>SSDs </a:t>
            </a:r>
            <a:r>
              <a:rPr lang="en-US" sz="5100" b="0" dirty="0" smtClean="0"/>
              <a:t>In The </a:t>
            </a:r>
            <a:r>
              <a:rPr lang="en-US" sz="5100" b="0" dirty="0"/>
              <a:t>Enterprise</a:t>
            </a:r>
          </a:p>
        </p:txBody>
      </p:sp>
      <p:sp>
        <p:nvSpPr>
          <p:cNvPr id="288773" name="Rectangle 5"/>
          <p:cNvSpPr>
            <a:spLocks noChangeArrowheads="1"/>
          </p:cNvSpPr>
          <p:nvPr/>
        </p:nvSpPr>
        <p:spPr bwMode="auto">
          <a:xfrm>
            <a:off x="4446588" y="5602288"/>
            <a:ext cx="4241800" cy="314325"/>
          </a:xfrm>
          <a:prstGeom prst="rect">
            <a:avLst/>
          </a:prstGeom>
          <a:gradFill rotWithShape="1">
            <a:gsLst>
              <a:gs pos="0">
                <a:srgbClr val="FFD521"/>
              </a:gs>
              <a:gs pos="100000">
                <a:srgbClr val="FFD521"/>
              </a:gs>
            </a:gsLst>
            <a:lin ang="5400000" scaled="1"/>
          </a:gradFill>
          <a:ln w="9525" algn="ctr">
            <a:solidFill>
              <a:srgbClr val="E98E09"/>
            </a:solidFill>
            <a:miter lim="800000"/>
            <a:headEnd/>
            <a:tailEnd/>
          </a:ln>
          <a:effectLst/>
        </p:spPr>
        <p:txBody>
          <a:bodyPr wrap="none" anchor="ctr"/>
          <a:lstStyle/>
          <a:p>
            <a:endParaRPr lang="en-US"/>
          </a:p>
        </p:txBody>
      </p:sp>
      <p:graphicFrame>
        <p:nvGraphicFramePr>
          <p:cNvPr id="288906" name="Group 138"/>
          <p:cNvGraphicFramePr>
            <a:graphicFrameLocks noGrp="1"/>
          </p:cNvGraphicFramePr>
          <p:nvPr/>
        </p:nvGraphicFramePr>
        <p:xfrm>
          <a:off x="4473575" y="1863725"/>
          <a:ext cx="4186238" cy="3603627"/>
        </p:xfrm>
        <a:graphic>
          <a:graphicData uri="http://schemas.openxmlformats.org/drawingml/2006/table">
            <a:tbl>
              <a:tblPr/>
              <a:tblGrid>
                <a:gridCol w="1654175"/>
                <a:gridCol w="1303338"/>
                <a:gridCol w="1228725"/>
              </a:tblGrid>
              <a:tr h="58261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L1 Cache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L2 Cache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140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L3 Cache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120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DRAM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800" b="0" i="0" u="none" strike="noStrike" cap="none" normalizeH="0" baseline="0" smtClean="0">
                          <a:ln>
                            <a:noFill/>
                          </a:ln>
                          <a:solidFill>
                            <a:schemeClr val="tx1"/>
                          </a:solidFill>
                          <a:effectLst/>
                          <a:latin typeface="Arial" charset="0"/>
                        </a:rPr>
                        <a:t>250,000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800" b="0" i="0" u="none" strike="noStrike" cap="none" normalizeH="0" baseline="0" smtClean="0">
                          <a:ln>
                            <a:noFill/>
                          </a:ln>
                          <a:solidFill>
                            <a:schemeClr val="tx1"/>
                          </a:solidFill>
                          <a:effectLst/>
                          <a:latin typeface="Arial" charset="0"/>
                        </a:rPr>
                        <a:t>SSD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r>
              <a:tr h="59531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25,000,000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HDD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0.7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8809" name="Text Box 41"/>
          <p:cNvSpPr txBox="1">
            <a:spLocks noChangeArrowheads="1"/>
          </p:cNvSpPr>
          <p:nvPr/>
        </p:nvSpPr>
        <p:spPr bwMode="auto">
          <a:xfrm>
            <a:off x="4879975" y="1408113"/>
            <a:ext cx="852488" cy="476250"/>
          </a:xfrm>
          <a:prstGeom prst="rect">
            <a:avLst/>
          </a:prstGeom>
          <a:noFill/>
          <a:ln w="9525" algn="ctr">
            <a:noFill/>
            <a:miter lim="800000"/>
            <a:headEnd/>
            <a:tailEnd/>
          </a:ln>
          <a:effectLst/>
        </p:spPr>
        <p:txBody>
          <a:bodyPr wrap="none">
            <a:spAutoFit/>
          </a:bodyPr>
          <a:lstStyle/>
          <a:p>
            <a:pPr algn="l" eaLnBrk="0" hangingPunct="0">
              <a:lnSpc>
                <a:spcPct val="90000"/>
              </a:lnSpc>
              <a:spcBef>
                <a:spcPct val="10000"/>
              </a:spcBef>
            </a:pPr>
            <a:r>
              <a:rPr lang="en-US" sz="1400">
                <a:solidFill>
                  <a:schemeClr val="tx1"/>
                </a:solidFill>
                <a:effectLst/>
                <a:latin typeface="Lucida Sans Unicode" pitchFamily="34" charset="0"/>
              </a:rPr>
              <a:t>Relative</a:t>
            </a:r>
            <a:br>
              <a:rPr lang="en-US" sz="1400">
                <a:solidFill>
                  <a:schemeClr val="tx1"/>
                </a:solidFill>
                <a:effectLst/>
                <a:latin typeface="Lucida Sans Unicode" pitchFamily="34" charset="0"/>
              </a:rPr>
            </a:br>
            <a:r>
              <a:rPr lang="en-US" sz="1400">
                <a:solidFill>
                  <a:schemeClr val="tx1"/>
                </a:solidFill>
                <a:effectLst/>
                <a:latin typeface="Lucida Sans Unicode" pitchFamily="34" charset="0"/>
              </a:rPr>
              <a:t>Latency</a:t>
            </a:r>
          </a:p>
        </p:txBody>
      </p:sp>
      <p:sp>
        <p:nvSpPr>
          <p:cNvPr id="288811" name="Text Box 43"/>
          <p:cNvSpPr txBox="1">
            <a:spLocks noChangeArrowheads="1"/>
          </p:cNvSpPr>
          <p:nvPr/>
        </p:nvSpPr>
        <p:spPr bwMode="auto">
          <a:xfrm>
            <a:off x="7604125" y="1420813"/>
            <a:ext cx="898525" cy="476250"/>
          </a:xfrm>
          <a:prstGeom prst="rect">
            <a:avLst/>
          </a:prstGeom>
          <a:noFill/>
          <a:ln w="9525" algn="ctr">
            <a:noFill/>
            <a:miter lim="800000"/>
            <a:headEnd/>
            <a:tailEnd/>
          </a:ln>
          <a:effectLst/>
        </p:spPr>
        <p:txBody>
          <a:bodyPr wrap="none">
            <a:spAutoFit/>
          </a:bodyPr>
          <a:lstStyle/>
          <a:p>
            <a:pPr algn="l" eaLnBrk="0" hangingPunct="0">
              <a:lnSpc>
                <a:spcPct val="90000"/>
              </a:lnSpc>
              <a:spcBef>
                <a:spcPct val="10000"/>
              </a:spcBef>
            </a:pPr>
            <a:r>
              <a:rPr lang="en-US" sz="1400">
                <a:solidFill>
                  <a:schemeClr val="tx1"/>
                </a:solidFill>
                <a:effectLst/>
                <a:latin typeface="Lucida Sans Unicode" pitchFamily="34" charset="0"/>
              </a:rPr>
              <a:t>Relative</a:t>
            </a:r>
            <a:br>
              <a:rPr lang="en-US" sz="1400">
                <a:solidFill>
                  <a:schemeClr val="tx1"/>
                </a:solidFill>
                <a:effectLst/>
                <a:latin typeface="Lucida Sans Unicode" pitchFamily="34" charset="0"/>
              </a:rPr>
            </a:br>
            <a:r>
              <a:rPr lang="en-US" sz="1400">
                <a:solidFill>
                  <a:schemeClr val="tx1"/>
                </a:solidFill>
                <a:effectLst/>
                <a:latin typeface="Lucida Sans Unicode" pitchFamily="34" charset="0"/>
              </a:rPr>
              <a:t>Cost/bit</a:t>
            </a:r>
          </a:p>
        </p:txBody>
      </p:sp>
      <p:sp>
        <p:nvSpPr>
          <p:cNvPr id="288812" name="Text Box 44"/>
          <p:cNvSpPr txBox="1">
            <a:spLocks noChangeArrowheads="1"/>
          </p:cNvSpPr>
          <p:nvPr/>
        </p:nvSpPr>
        <p:spPr bwMode="auto">
          <a:xfrm rot="21600000">
            <a:off x="3508375" y="4400550"/>
            <a:ext cx="923925" cy="366713"/>
          </a:xfrm>
          <a:prstGeom prst="rect">
            <a:avLst/>
          </a:prstGeom>
          <a:noFill/>
          <a:ln w="9525" algn="ctr">
            <a:noFill/>
            <a:miter lim="800000"/>
            <a:headEnd/>
            <a:tailEnd/>
          </a:ln>
          <a:effectLst/>
        </p:spPr>
        <p:txBody>
          <a:bodyPr wrap="none">
            <a:spAutoFit/>
          </a:bodyPr>
          <a:lstStyle/>
          <a:p>
            <a:pPr eaLnBrk="0" hangingPunct="0">
              <a:lnSpc>
                <a:spcPct val="90000"/>
              </a:lnSpc>
              <a:spcBef>
                <a:spcPct val="10000"/>
              </a:spcBef>
            </a:pPr>
            <a:r>
              <a:rPr lang="en-US" sz="2000">
                <a:solidFill>
                  <a:schemeClr val="tx1"/>
                </a:solidFill>
                <a:effectLst/>
                <a:latin typeface="Lucida Sans Unicode" pitchFamily="34" charset="0"/>
              </a:rPr>
              <a:t>NAND</a:t>
            </a:r>
          </a:p>
        </p:txBody>
      </p:sp>
      <p:sp>
        <p:nvSpPr>
          <p:cNvPr id="288813" name="Rectangle 45"/>
          <p:cNvSpPr>
            <a:spLocks noChangeArrowheads="1"/>
          </p:cNvSpPr>
          <p:nvPr/>
        </p:nvSpPr>
        <p:spPr bwMode="auto">
          <a:xfrm>
            <a:off x="4432300" y="1074738"/>
            <a:ext cx="4241800" cy="314325"/>
          </a:xfrm>
          <a:prstGeom prst="rect">
            <a:avLst/>
          </a:prstGeom>
          <a:gradFill rotWithShape="1">
            <a:gsLst>
              <a:gs pos="0">
                <a:srgbClr val="009999">
                  <a:gamma/>
                  <a:tint val="76078"/>
                  <a:invGamma/>
                </a:srgbClr>
              </a:gs>
              <a:gs pos="50000">
                <a:srgbClr val="009999">
                  <a:alpha val="71001"/>
                </a:srgbClr>
              </a:gs>
              <a:gs pos="100000">
                <a:srgbClr val="009999">
                  <a:gamma/>
                  <a:tint val="76078"/>
                  <a:invGamma/>
                </a:srgbClr>
              </a:gs>
            </a:gsLst>
            <a:lin ang="2700000" scaled="1"/>
          </a:gradFill>
          <a:ln w="9525" algn="ctr">
            <a:solidFill>
              <a:srgbClr val="00FFCC"/>
            </a:solidFill>
            <a:miter lim="800000"/>
            <a:headEnd/>
            <a:tailEnd/>
          </a:ln>
          <a:effectLst/>
        </p:spPr>
        <p:txBody>
          <a:bodyPr wrap="none" anchor="ctr"/>
          <a:lstStyle/>
          <a:p>
            <a:endParaRPr lang="en-US"/>
          </a:p>
        </p:txBody>
      </p:sp>
      <p:sp>
        <p:nvSpPr>
          <p:cNvPr id="288814" name="Text Box 46"/>
          <p:cNvSpPr txBox="1">
            <a:spLocks noChangeArrowheads="1"/>
          </p:cNvSpPr>
          <p:nvPr/>
        </p:nvSpPr>
        <p:spPr bwMode="auto">
          <a:xfrm rot="21600000">
            <a:off x="6156325" y="1089025"/>
            <a:ext cx="628650" cy="339725"/>
          </a:xfrm>
          <a:prstGeom prst="rect">
            <a:avLst/>
          </a:prstGeom>
          <a:noFill/>
          <a:ln w="9525" algn="ctr">
            <a:noFill/>
            <a:miter lim="800000"/>
            <a:headEnd/>
            <a:tailEnd/>
          </a:ln>
          <a:effectLst/>
        </p:spPr>
        <p:txBody>
          <a:bodyPr wrap="none">
            <a:spAutoFit/>
          </a:bodyPr>
          <a:lstStyle/>
          <a:p>
            <a:pPr eaLnBrk="0" hangingPunct="0">
              <a:lnSpc>
                <a:spcPct val="90000"/>
              </a:lnSpc>
              <a:spcBef>
                <a:spcPct val="10000"/>
              </a:spcBef>
            </a:pPr>
            <a:r>
              <a:rPr lang="en-US" sz="1800">
                <a:solidFill>
                  <a:schemeClr val="tx2"/>
                </a:solidFill>
                <a:effectLst/>
                <a:latin typeface="Lucida Sans Unicode" pitchFamily="34" charset="0"/>
              </a:rPr>
              <a:t>CPU</a:t>
            </a:r>
          </a:p>
        </p:txBody>
      </p:sp>
      <p:sp>
        <p:nvSpPr>
          <p:cNvPr id="288815" name="Text Box 47"/>
          <p:cNvSpPr txBox="1">
            <a:spLocks noChangeArrowheads="1"/>
          </p:cNvSpPr>
          <p:nvPr/>
        </p:nvSpPr>
        <p:spPr bwMode="auto">
          <a:xfrm rot="21600000">
            <a:off x="4478338" y="5616575"/>
            <a:ext cx="4143375" cy="339725"/>
          </a:xfrm>
          <a:prstGeom prst="rect">
            <a:avLst/>
          </a:prstGeom>
          <a:noFill/>
          <a:ln w="9525" algn="ctr">
            <a:noFill/>
            <a:miter lim="800000"/>
            <a:headEnd/>
            <a:tailEnd/>
          </a:ln>
          <a:effectLst/>
        </p:spPr>
        <p:txBody>
          <a:bodyPr wrap="none">
            <a:spAutoFit/>
          </a:bodyPr>
          <a:lstStyle/>
          <a:p>
            <a:pPr eaLnBrk="0" hangingPunct="0">
              <a:lnSpc>
                <a:spcPct val="90000"/>
              </a:lnSpc>
              <a:spcBef>
                <a:spcPct val="10000"/>
              </a:spcBef>
            </a:pPr>
            <a:r>
              <a:rPr lang="en-US" sz="1800" dirty="0">
                <a:solidFill>
                  <a:schemeClr val="bg1"/>
                </a:solidFill>
                <a:effectLst/>
                <a:latin typeface="Lucida Sans Unicode" pitchFamily="34" charset="0"/>
              </a:rPr>
              <a:t>NAND Flash Closes the Latency Gap</a:t>
            </a:r>
          </a:p>
        </p:txBody>
      </p:sp>
      <p:sp>
        <p:nvSpPr>
          <p:cNvPr id="288816" name="Text Box 48"/>
          <p:cNvSpPr txBox="1">
            <a:spLocks noChangeArrowheads="1"/>
          </p:cNvSpPr>
          <p:nvPr/>
        </p:nvSpPr>
        <p:spPr bwMode="auto">
          <a:xfrm>
            <a:off x="4360863" y="5962650"/>
            <a:ext cx="1719262" cy="214313"/>
          </a:xfrm>
          <a:prstGeom prst="rect">
            <a:avLst/>
          </a:prstGeom>
          <a:noFill/>
          <a:ln w="9525" algn="ctr">
            <a:noFill/>
            <a:miter lim="800000"/>
            <a:headEnd/>
            <a:tailEnd/>
          </a:ln>
          <a:effectLst/>
        </p:spPr>
        <p:txBody>
          <a:bodyPr wrap="none">
            <a:spAutoFit/>
          </a:bodyPr>
          <a:lstStyle/>
          <a:p>
            <a:pPr eaLnBrk="0" hangingPunct="0">
              <a:lnSpc>
                <a:spcPct val="90000"/>
              </a:lnSpc>
              <a:spcBef>
                <a:spcPct val="10000"/>
              </a:spcBef>
            </a:pPr>
            <a:r>
              <a:rPr lang="en-US" sz="900">
                <a:solidFill>
                  <a:schemeClr val="tx1"/>
                </a:solidFill>
                <a:effectLst/>
                <a:latin typeface="Lucida Sans Unicode" pitchFamily="34" charset="0"/>
              </a:rPr>
              <a:t>Cost/bit Data as of Aug ‘06</a:t>
            </a:r>
          </a:p>
        </p:txBody>
      </p:sp>
      <p:pic>
        <p:nvPicPr>
          <p:cNvPr id="288907" name="Picture 139" descr="SSD copy"/>
          <p:cNvPicPr>
            <a:picLocks noChangeAspect="1" noChangeArrowheads="1"/>
          </p:cNvPicPr>
          <p:nvPr/>
        </p:nvPicPr>
        <p:blipFill>
          <a:blip r:embed="rId7" cstate="print"/>
          <a:srcRect/>
          <a:stretch>
            <a:fillRect/>
          </a:stretch>
        </p:blipFill>
        <p:spPr bwMode="auto">
          <a:xfrm>
            <a:off x="458788" y="1411288"/>
            <a:ext cx="2492375" cy="1408112"/>
          </a:xfrm>
          <a:prstGeom prst="rect">
            <a:avLst/>
          </a:prstGeom>
          <a:noFill/>
        </p:spPr>
      </p:pic>
      <p:pic>
        <p:nvPicPr>
          <p:cNvPr id="288912" name="Picture 144" descr="Three Servers w blue border"/>
          <p:cNvPicPr>
            <a:picLocks noChangeAspect="1" noChangeArrowheads="1"/>
          </p:cNvPicPr>
          <p:nvPr/>
        </p:nvPicPr>
        <p:blipFill>
          <a:blip r:embed="rId8" cstate="print"/>
          <a:srcRect/>
          <a:stretch>
            <a:fillRect/>
          </a:stretch>
        </p:blipFill>
        <p:spPr bwMode="auto">
          <a:xfrm>
            <a:off x="222250" y="3716338"/>
            <a:ext cx="3054350" cy="1768475"/>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Processor Trends</a:t>
            </a:r>
          </a:p>
        </p:txBody>
      </p:sp>
      <p:sp>
        <p:nvSpPr>
          <p:cNvPr id="330755" name="Rectangle 3"/>
          <p:cNvSpPr>
            <a:spLocks noGrp="1" noChangeArrowheads="1"/>
          </p:cNvSpPr>
          <p:nvPr>
            <p:ph idx="1"/>
          </p:nvPr>
        </p:nvSpPr>
        <p:spPr>
          <a:xfrm>
            <a:off x="381000" y="1420813"/>
            <a:ext cx="8388350" cy="2282825"/>
          </a:xfrm>
        </p:spPr>
        <p:txBody>
          <a:bodyPr/>
          <a:lstStyle/>
          <a:p>
            <a:r>
              <a:rPr lang="en-US"/>
              <a:t>Increasing core performance</a:t>
            </a:r>
          </a:p>
          <a:p>
            <a:r>
              <a:rPr lang="en-US"/>
              <a:t>Increasing cores</a:t>
            </a:r>
          </a:p>
          <a:p>
            <a:r>
              <a:rPr lang="en-US"/>
              <a:t>Increasing bus speed</a:t>
            </a:r>
          </a:p>
          <a:p>
            <a:r>
              <a:rPr lang="en-US"/>
              <a:t>More memory</a:t>
            </a:r>
          </a:p>
        </p:txBody>
      </p:sp>
      <p:pic>
        <p:nvPicPr>
          <p:cNvPr id="330756" name="Picture 4" descr="barcelona_die_wb"/>
          <p:cNvPicPr>
            <a:picLocks noChangeAspect="1" noChangeArrowheads="1"/>
          </p:cNvPicPr>
          <p:nvPr/>
        </p:nvPicPr>
        <p:blipFill>
          <a:blip r:embed="rId3"/>
          <a:srcRect/>
          <a:stretch>
            <a:fillRect/>
          </a:stretch>
        </p:blipFill>
        <p:spPr bwMode="auto">
          <a:xfrm>
            <a:off x="5568950" y="2046288"/>
            <a:ext cx="3103563" cy="2944812"/>
          </a:xfrm>
          <a:prstGeom prst="rect">
            <a:avLst/>
          </a:prstGeom>
          <a:noFill/>
          <a:effectLst>
            <a:outerShdw blurRad="50800" dist="38100" dir="2700000" algn="tl" rotWithShape="0">
              <a:prstClr val="black">
                <a:alpha val="40000"/>
              </a:prstClr>
            </a:outerShdw>
          </a:effectLst>
        </p:spPr>
      </p:pic>
      <p:pic>
        <p:nvPicPr>
          <p:cNvPr id="330758" name="Picture 6" descr="intel_penryn_45nm_die_small"/>
          <p:cNvPicPr>
            <a:picLocks noChangeAspect="1" noChangeArrowheads="1"/>
          </p:cNvPicPr>
          <p:nvPr/>
        </p:nvPicPr>
        <p:blipFill>
          <a:blip r:embed="rId4"/>
          <a:srcRect/>
          <a:stretch>
            <a:fillRect/>
          </a:stretch>
        </p:blipFill>
        <p:spPr bwMode="auto">
          <a:xfrm>
            <a:off x="3343275" y="3937000"/>
            <a:ext cx="3524250" cy="247650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025" name="Rectangle 209"/>
          <p:cNvSpPr>
            <a:spLocks noChangeArrowheads="1"/>
          </p:cNvSpPr>
          <p:nvPr/>
        </p:nvSpPr>
        <p:spPr bwMode="blackWhite">
          <a:xfrm>
            <a:off x="3397249" y="1420813"/>
            <a:ext cx="5365751" cy="4024631"/>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1800">
              <a:solidFill>
                <a:srgbClr val="000000"/>
              </a:solidFill>
              <a:effectLst/>
            </a:endParaRPr>
          </a:p>
        </p:txBody>
      </p:sp>
      <p:sp>
        <p:nvSpPr>
          <p:cNvPr id="290818" name="Rectangle 2"/>
          <p:cNvSpPr>
            <a:spLocks noGrp="1" noChangeArrowheads="1"/>
          </p:cNvSpPr>
          <p:nvPr>
            <p:ph type="title"/>
          </p:nvPr>
        </p:nvSpPr>
        <p:spPr/>
        <p:txBody>
          <a:bodyPr/>
          <a:lstStyle/>
          <a:p>
            <a:r>
              <a:rPr lang="en-US"/>
              <a:t>Datacenter Issues</a:t>
            </a:r>
          </a:p>
        </p:txBody>
      </p:sp>
      <p:sp>
        <p:nvSpPr>
          <p:cNvPr id="290819" name="Rectangle 3"/>
          <p:cNvSpPr>
            <a:spLocks noGrp="1" noChangeArrowheads="1"/>
          </p:cNvSpPr>
          <p:nvPr>
            <p:ph type="body" sz="half" idx="1"/>
          </p:nvPr>
        </p:nvSpPr>
        <p:spPr>
          <a:xfrm>
            <a:off x="385763" y="1414463"/>
            <a:ext cx="4117975" cy="2527300"/>
          </a:xfrm>
        </p:spPr>
        <p:txBody>
          <a:bodyPr/>
          <a:lstStyle/>
          <a:p>
            <a:r>
              <a:rPr lang="en-US" sz="2800" dirty="0"/>
              <a:t>Power</a:t>
            </a:r>
          </a:p>
          <a:p>
            <a:r>
              <a:rPr lang="en-US" sz="2800" dirty="0"/>
              <a:t>Reliability</a:t>
            </a:r>
          </a:p>
          <a:p>
            <a:r>
              <a:rPr lang="en-US" sz="2800" dirty="0"/>
              <a:t>Space</a:t>
            </a:r>
          </a:p>
          <a:p>
            <a:r>
              <a:rPr lang="en-US" sz="2800" dirty="0"/>
              <a:t>Performance</a:t>
            </a:r>
          </a:p>
          <a:p>
            <a:pPr>
              <a:buFont typeface="Wingdings" pitchFamily="2" charset="2"/>
              <a:buNone/>
            </a:pPr>
            <a:endParaRPr lang="en-US" sz="2800" dirty="0"/>
          </a:p>
        </p:txBody>
      </p:sp>
      <p:graphicFrame>
        <p:nvGraphicFramePr>
          <p:cNvPr id="291118" name="Group 302"/>
          <p:cNvGraphicFramePr>
            <a:graphicFrameLocks noGrp="1"/>
          </p:cNvGraphicFramePr>
          <p:nvPr>
            <p:ph sz="half" idx="2"/>
          </p:nvPr>
        </p:nvGraphicFramePr>
        <p:xfrm>
          <a:off x="3397250" y="1420813"/>
          <a:ext cx="5372100" cy="4037077"/>
        </p:xfrm>
        <a:graphic>
          <a:graphicData uri="http://schemas.openxmlformats.org/drawingml/2006/table">
            <a:tbl>
              <a:tblPr/>
              <a:tblGrid>
                <a:gridCol w="1157288"/>
                <a:gridCol w="796925"/>
                <a:gridCol w="1209675"/>
                <a:gridCol w="771525"/>
                <a:gridCol w="685800"/>
                <a:gridCol w="750887"/>
              </a:tblGrid>
              <a:tr h="298450">
                <a:tc gridSpan="6">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i="0" u="none" strike="noStrike" cap="none" normalizeH="0" baseline="0" dirty="0" smtClean="0">
                          <a:ln>
                            <a:noFill/>
                          </a:ln>
                          <a:solidFill>
                            <a:schemeClr val="bg2"/>
                          </a:solidFill>
                          <a:effectLst/>
                          <a:latin typeface="+mn-lt"/>
                        </a:rPr>
                        <a:t>Table 1:  Observed failure rates</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133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System</a:t>
                      </a:r>
                    </a:p>
                  </a:txBody>
                  <a:tcPr anchor="ctr" anchorCtr="1"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Source</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Type</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Part Years</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Fails</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Fails</a:t>
                      </a:r>
                      <a:b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/Year</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r>
              <a:tr h="211138">
                <a:tc rowSpan="3">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TerraServer</a:t>
                      </a:r>
                      <a:b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SAN</a:t>
                      </a:r>
                    </a:p>
                  </a:txBody>
                  <a:tcPr anchor="ctr" anchorCtr="1"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Barclay</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SCSI 10krpm</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858</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24</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2.8%</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2860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controllers</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72</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2.8%</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9527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san switch</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9</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11.1%</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TerraServer</a:t>
                      </a:r>
                      <a:b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Brick</a:t>
                      </a:r>
                    </a:p>
                  </a:txBody>
                  <a:tcPr anchor="ctr" anchorCtr="1"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Barclay</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SATA 7krpm</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138</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10</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7.2%</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r>
              <a:tr h="258763">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Web Property 1</a:t>
                      </a:r>
                    </a:p>
                  </a:txBody>
                  <a:tcPr anchor="ctr" anchorCtr="1"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anon</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SCSI 10krpm</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15,805</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972</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6.0%</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7625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Controllers</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900</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139</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15.4%</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54013">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Web Property 2</a:t>
                      </a:r>
                    </a:p>
                  </a:txBody>
                  <a:tcPr anchor="ctr" anchorCtr="1"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anon</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PATA 7krpm</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22,400</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740</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3.3%</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r>
              <a:tr h="37941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motherboard</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3,769</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66</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1.7%</a:t>
                      </a:r>
                    </a:p>
                  </a:txBody>
                  <a:tcPr anchor="ctr" anchorCtr="1"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4">
                        <a:lumMod val="50000"/>
                      </a:schemeClr>
                    </a:solidFill>
                  </a:tcPr>
                </a:tc>
              </a:tr>
            </a:tbl>
          </a:graphicData>
        </a:graphic>
      </p:graphicFrame>
      <p:sp>
        <p:nvSpPr>
          <p:cNvPr id="290821" name="Text Box 5"/>
          <p:cNvSpPr txBox="1">
            <a:spLocks noChangeArrowheads="1"/>
          </p:cNvSpPr>
          <p:nvPr/>
        </p:nvSpPr>
        <p:spPr bwMode="auto">
          <a:xfrm>
            <a:off x="0" y="6543675"/>
            <a:ext cx="4321175" cy="174625"/>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600" b="0">
                <a:solidFill>
                  <a:schemeClr val="tx1"/>
                </a:solidFill>
                <a:effectLst/>
                <a:latin typeface="Lucida Sans Unicode" pitchFamily="34" charset="0"/>
              </a:rPr>
              <a:t>Source: Microsoft Research</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Management Stack</a:t>
            </a:r>
          </a:p>
        </p:txBody>
      </p:sp>
      <p:sp>
        <p:nvSpPr>
          <p:cNvPr id="381955" name="AutoShape 3"/>
          <p:cNvSpPr>
            <a:spLocks/>
          </p:cNvSpPr>
          <p:nvPr/>
        </p:nvSpPr>
        <p:spPr bwMode="auto">
          <a:xfrm>
            <a:off x="4786313" y="1209675"/>
            <a:ext cx="3876675" cy="1928813"/>
          </a:xfrm>
          <a:prstGeom prst="accentCallout2">
            <a:avLst>
              <a:gd name="adj1" fmla="val 5926"/>
              <a:gd name="adj2" fmla="val -1968"/>
              <a:gd name="adj3" fmla="val 5926"/>
              <a:gd name="adj4" fmla="val -6144"/>
              <a:gd name="adj5" fmla="val 111935"/>
              <a:gd name="adj6" fmla="val -23995"/>
            </a:avLst>
          </a:prstGeom>
          <a:noFill/>
          <a:ln w="0">
            <a:noFill/>
            <a:miter lim="800000"/>
            <a:headEnd/>
            <a:tailEnd/>
          </a:ln>
          <a:effectLst/>
        </p:spPr>
        <p:txBody>
          <a:bodyPr/>
          <a:lstStyle/>
          <a:p>
            <a:pPr marL="341313" indent="-280988" algn="l" eaLnBrk="0" hangingPunct="0"/>
            <a:r>
              <a:rPr lang="en-US" sz="1800" b="0" dirty="0">
                <a:solidFill>
                  <a:schemeClr val="tx1"/>
                </a:solidFill>
                <a:latin typeface="+mn-lt"/>
              </a:rPr>
              <a:t>Flash Translation Layer</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Interfaces to traditional HDD File System</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Enables sector I/O to Flash</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Wear leveling</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Bad block management</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Automatic reclamation of  erased blocks</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Power loss protection</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Manages multiple NAND devices</a:t>
            </a:r>
          </a:p>
          <a:p>
            <a:pPr marL="341313" indent="-280988" algn="l" eaLnBrk="0" hangingPunct="0">
              <a:buFontTx/>
              <a:buChar char="•"/>
            </a:pPr>
            <a:endParaRPr lang="en-US" sz="1200" b="0" dirty="0">
              <a:solidFill>
                <a:schemeClr val="tx1"/>
              </a:solidFill>
              <a:latin typeface="+mn-lt"/>
            </a:endParaRPr>
          </a:p>
        </p:txBody>
      </p:sp>
      <p:sp>
        <p:nvSpPr>
          <p:cNvPr id="381956" name="AutoShape 4"/>
          <p:cNvSpPr>
            <a:spLocks noChangeArrowheads="1"/>
          </p:cNvSpPr>
          <p:nvPr/>
        </p:nvSpPr>
        <p:spPr bwMode="auto">
          <a:xfrm>
            <a:off x="363538" y="1758950"/>
            <a:ext cx="3606800" cy="61753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0" hangingPunct="0"/>
            <a:r>
              <a:rPr lang="en-US" sz="1800" b="0"/>
              <a:t>Operating System</a:t>
            </a:r>
          </a:p>
        </p:txBody>
      </p:sp>
      <p:sp>
        <p:nvSpPr>
          <p:cNvPr id="381957" name="AutoShape 5"/>
          <p:cNvSpPr>
            <a:spLocks noChangeArrowheads="1"/>
          </p:cNvSpPr>
          <p:nvPr/>
        </p:nvSpPr>
        <p:spPr bwMode="auto">
          <a:xfrm>
            <a:off x="377825" y="1027113"/>
            <a:ext cx="3592513" cy="61753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0" hangingPunct="0"/>
            <a:r>
              <a:rPr lang="en-US" sz="1800" b="0"/>
              <a:t>Application</a:t>
            </a:r>
          </a:p>
        </p:txBody>
      </p:sp>
      <p:sp>
        <p:nvSpPr>
          <p:cNvPr id="381958" name="AutoShape 6"/>
          <p:cNvSpPr>
            <a:spLocks noChangeArrowheads="1"/>
          </p:cNvSpPr>
          <p:nvPr/>
        </p:nvSpPr>
        <p:spPr bwMode="auto">
          <a:xfrm>
            <a:off x="363538" y="2495550"/>
            <a:ext cx="3606800" cy="361950"/>
          </a:xfrm>
          <a:prstGeom prst="roundRect">
            <a:avLst>
              <a:gd name="adj" fmla="val 20176"/>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0" hangingPunct="0"/>
            <a:r>
              <a:rPr lang="en-US" sz="1800" b="0"/>
              <a:t>File System</a:t>
            </a:r>
          </a:p>
        </p:txBody>
      </p:sp>
      <p:sp>
        <p:nvSpPr>
          <p:cNvPr id="381959" name="AutoShape 7"/>
          <p:cNvSpPr>
            <a:spLocks noChangeArrowheads="1"/>
          </p:cNvSpPr>
          <p:nvPr/>
        </p:nvSpPr>
        <p:spPr bwMode="auto">
          <a:xfrm>
            <a:off x="2230438" y="2954338"/>
            <a:ext cx="1730375" cy="3217862"/>
          </a:xfrm>
          <a:prstGeom prst="roundRect">
            <a:avLst>
              <a:gd name="adj" fmla="val 11491"/>
            </a:avLst>
          </a:prstGeom>
          <a:ln>
            <a:headEnd/>
            <a:tailEnd/>
          </a:ln>
        </p:spPr>
        <p:style>
          <a:lnRef idx="1">
            <a:schemeClr val="accent4"/>
          </a:lnRef>
          <a:fillRef idx="3">
            <a:schemeClr val="accent4"/>
          </a:fillRef>
          <a:effectRef idx="2">
            <a:schemeClr val="accent4"/>
          </a:effectRef>
          <a:fontRef idx="minor">
            <a:schemeClr val="lt1"/>
          </a:fontRef>
        </p:style>
        <p:txBody>
          <a:bodyPr wrap="none"/>
          <a:lstStyle/>
          <a:p>
            <a:pPr eaLnBrk="0" hangingPunct="0"/>
            <a:r>
              <a:rPr lang="en-US" sz="1800" b="0">
                <a:solidFill>
                  <a:schemeClr val="tx1"/>
                </a:solidFill>
              </a:rPr>
              <a:t>SSD</a:t>
            </a:r>
          </a:p>
        </p:txBody>
      </p:sp>
      <p:sp>
        <p:nvSpPr>
          <p:cNvPr id="381960" name="AutoShape 8"/>
          <p:cNvSpPr>
            <a:spLocks noChangeArrowheads="1"/>
          </p:cNvSpPr>
          <p:nvPr/>
        </p:nvSpPr>
        <p:spPr bwMode="auto">
          <a:xfrm>
            <a:off x="2328069" y="5451475"/>
            <a:ext cx="1536700" cy="593725"/>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r>
              <a:rPr lang="en-US" sz="1800" b="0" dirty="0">
                <a:solidFill>
                  <a:schemeClr val="tx1"/>
                </a:solidFill>
              </a:rPr>
              <a:t>NAND</a:t>
            </a:r>
          </a:p>
        </p:txBody>
      </p:sp>
      <p:sp>
        <p:nvSpPr>
          <p:cNvPr id="381961" name="AutoShape 9"/>
          <p:cNvSpPr>
            <a:spLocks noChangeArrowheads="1"/>
          </p:cNvSpPr>
          <p:nvPr/>
        </p:nvSpPr>
        <p:spPr bwMode="auto">
          <a:xfrm>
            <a:off x="2328069" y="4397375"/>
            <a:ext cx="1536700" cy="969963"/>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lstStyle/>
          <a:p>
            <a:pPr eaLnBrk="0" hangingPunct="0"/>
            <a:r>
              <a:rPr lang="en-US" sz="1800" b="0">
                <a:solidFill>
                  <a:schemeClr val="tx1"/>
                </a:solidFill>
              </a:rPr>
              <a:t>Controller</a:t>
            </a:r>
          </a:p>
        </p:txBody>
      </p:sp>
      <p:sp>
        <p:nvSpPr>
          <p:cNvPr id="381962" name="AutoShape 10"/>
          <p:cNvSpPr>
            <a:spLocks noChangeArrowheads="1"/>
          </p:cNvSpPr>
          <p:nvPr/>
        </p:nvSpPr>
        <p:spPr bwMode="auto">
          <a:xfrm>
            <a:off x="2524125" y="4759325"/>
            <a:ext cx="1187450" cy="498475"/>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eaLnBrk="0" hangingPunct="0"/>
            <a:r>
              <a:rPr lang="en-US" sz="1800" b="0">
                <a:solidFill>
                  <a:schemeClr val="tx1"/>
                </a:solidFill>
              </a:rPr>
              <a:t>ECC</a:t>
            </a:r>
          </a:p>
        </p:txBody>
      </p:sp>
      <p:sp>
        <p:nvSpPr>
          <p:cNvPr id="381963" name="AutoShape 11"/>
          <p:cNvSpPr>
            <a:spLocks noChangeArrowheads="1"/>
          </p:cNvSpPr>
          <p:nvPr/>
        </p:nvSpPr>
        <p:spPr bwMode="auto">
          <a:xfrm>
            <a:off x="2328069" y="3343275"/>
            <a:ext cx="1536700" cy="969963"/>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lstStyle/>
          <a:p>
            <a:pPr eaLnBrk="0" hangingPunct="0"/>
            <a:r>
              <a:rPr lang="en-US" sz="1800" b="0">
                <a:solidFill>
                  <a:schemeClr val="tx1"/>
                </a:solidFill>
              </a:rPr>
              <a:t>Flash </a:t>
            </a:r>
          </a:p>
          <a:p>
            <a:pPr eaLnBrk="0" hangingPunct="0"/>
            <a:r>
              <a:rPr lang="en-US" sz="1800" b="0">
                <a:solidFill>
                  <a:schemeClr val="tx1"/>
                </a:solidFill>
              </a:rPr>
              <a:t>Translation </a:t>
            </a:r>
          </a:p>
          <a:p>
            <a:pPr eaLnBrk="0" hangingPunct="0"/>
            <a:r>
              <a:rPr lang="en-US" sz="1800" b="0">
                <a:solidFill>
                  <a:schemeClr val="tx1"/>
                </a:solidFill>
              </a:rPr>
              <a:t>Layer (FTL)</a:t>
            </a:r>
          </a:p>
        </p:txBody>
      </p:sp>
      <p:sp>
        <p:nvSpPr>
          <p:cNvPr id="381964" name="AutoShape 12"/>
          <p:cNvSpPr>
            <a:spLocks noChangeArrowheads="1"/>
          </p:cNvSpPr>
          <p:nvPr/>
        </p:nvSpPr>
        <p:spPr bwMode="auto">
          <a:xfrm>
            <a:off x="357188" y="2954338"/>
            <a:ext cx="1738312" cy="3217862"/>
          </a:xfrm>
          <a:prstGeom prst="roundRect">
            <a:avLst>
              <a:gd name="adj" fmla="val 11491"/>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eaLnBrk="0" hangingPunct="0"/>
            <a:r>
              <a:rPr lang="en-US" sz="1800" b="0">
                <a:solidFill>
                  <a:schemeClr val="tx1"/>
                </a:solidFill>
              </a:rPr>
              <a:t>HDD</a:t>
            </a: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a:p>
            <a:pPr eaLnBrk="0" hangingPunct="0"/>
            <a:endParaRPr lang="en-US" sz="1800" b="0">
              <a:solidFill>
                <a:schemeClr val="bg1"/>
              </a:solidFill>
            </a:endParaRPr>
          </a:p>
        </p:txBody>
      </p:sp>
      <p:sp>
        <p:nvSpPr>
          <p:cNvPr id="381965" name="AutoShape 13"/>
          <p:cNvSpPr>
            <a:spLocks/>
          </p:cNvSpPr>
          <p:nvPr/>
        </p:nvSpPr>
        <p:spPr bwMode="auto">
          <a:xfrm>
            <a:off x="4800600" y="3489325"/>
            <a:ext cx="3927475" cy="966788"/>
          </a:xfrm>
          <a:prstGeom prst="accentCallout2">
            <a:avLst>
              <a:gd name="adj1" fmla="val 11824"/>
              <a:gd name="adj2" fmla="val -1940"/>
              <a:gd name="adj3" fmla="val 11824"/>
              <a:gd name="adj4" fmla="val -6509"/>
              <a:gd name="adj5" fmla="val 84565"/>
              <a:gd name="adj6" fmla="val -23648"/>
            </a:avLst>
          </a:prstGeom>
          <a:noFill/>
          <a:ln w="25400">
            <a:noFill/>
            <a:miter lim="800000"/>
            <a:headEnd/>
            <a:tailEnd/>
          </a:ln>
          <a:effectLst/>
        </p:spPr>
        <p:txBody>
          <a:bodyPr/>
          <a:lstStyle/>
          <a:p>
            <a:pPr marL="341313" indent="-280988" algn="l" eaLnBrk="0" hangingPunct="0"/>
            <a:r>
              <a:rPr lang="en-US" sz="1800" b="0" dirty="0">
                <a:solidFill>
                  <a:schemeClr val="tx1"/>
                </a:solidFill>
                <a:latin typeface="+mn-lt"/>
              </a:rPr>
              <a:t>Controller</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Manages Physical Protocol</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NAND Command encoding </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High Speed data transport (DMA/FIFO)</a:t>
            </a:r>
          </a:p>
          <a:p>
            <a:pPr marL="341313" indent="-280988" algn="l" eaLnBrk="0" hangingPunct="0">
              <a:buFontTx/>
              <a:buChar char="•"/>
            </a:pPr>
            <a:endParaRPr lang="en-US" sz="1200" b="0" dirty="0">
              <a:solidFill>
                <a:schemeClr val="tx1"/>
              </a:solidFill>
              <a:latin typeface="+mn-lt"/>
            </a:endParaRPr>
          </a:p>
        </p:txBody>
      </p:sp>
      <p:sp>
        <p:nvSpPr>
          <p:cNvPr id="381966" name="AutoShape 14"/>
          <p:cNvSpPr>
            <a:spLocks/>
          </p:cNvSpPr>
          <p:nvPr/>
        </p:nvSpPr>
        <p:spPr bwMode="auto">
          <a:xfrm>
            <a:off x="4789488" y="4840288"/>
            <a:ext cx="4173537" cy="1141412"/>
          </a:xfrm>
          <a:prstGeom prst="accentCallout2">
            <a:avLst>
              <a:gd name="adj1" fmla="val 10014"/>
              <a:gd name="adj2" fmla="val -1824"/>
              <a:gd name="adj3" fmla="val 10014"/>
              <a:gd name="adj4" fmla="val -11412"/>
              <a:gd name="adj5" fmla="val 2644"/>
              <a:gd name="adj6" fmla="val -23963"/>
            </a:avLst>
          </a:prstGeom>
          <a:noFill/>
          <a:ln w="25400">
            <a:noFill/>
            <a:miter lim="800000"/>
            <a:headEnd/>
            <a:tailEnd/>
          </a:ln>
          <a:effectLst/>
        </p:spPr>
        <p:txBody>
          <a:bodyPr/>
          <a:lstStyle/>
          <a:p>
            <a:pPr marL="341313" indent="-280988" algn="l" eaLnBrk="0" hangingPunct="0"/>
            <a:r>
              <a:rPr lang="en-US" sz="1800" b="0" dirty="0">
                <a:solidFill>
                  <a:schemeClr val="tx1"/>
                </a:solidFill>
                <a:latin typeface="+mn-lt"/>
              </a:rPr>
              <a:t>Error Control</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Algorithm to control sector-level bit reliability</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Implemented in hardware with software control</a:t>
            </a:r>
          </a:p>
          <a:p>
            <a:pPr marL="341313" indent="-280988" algn="l" eaLnBrk="0" hangingPunct="0">
              <a:spcBef>
                <a:spcPct val="20000"/>
              </a:spcBef>
              <a:buClr>
                <a:schemeClr val="tx1"/>
              </a:buClr>
              <a:buFont typeface="Wingdings" pitchFamily="2" charset="2"/>
              <a:buChar char=""/>
            </a:pPr>
            <a:r>
              <a:rPr lang="en-US" sz="1200" b="0" dirty="0">
                <a:solidFill>
                  <a:schemeClr val="tx1"/>
                </a:solidFill>
                <a:latin typeface="+mn-lt"/>
              </a:rPr>
              <a:t>Algorithm depends upon Flash technology</a:t>
            </a:r>
          </a:p>
          <a:p>
            <a:pPr marL="341313" indent="-280988" algn="l" eaLnBrk="0" hangingPunct="0"/>
            <a:endParaRPr lang="en-US" sz="1200" b="0" dirty="0">
              <a:solidFill>
                <a:schemeClr val="tx1"/>
              </a:solidFill>
              <a:latin typeface="+mn-lt"/>
            </a:endParaRPr>
          </a:p>
        </p:txBody>
      </p:sp>
      <p:sp>
        <p:nvSpPr>
          <p:cNvPr id="381967" name="AutoShape 15"/>
          <p:cNvSpPr>
            <a:spLocks noChangeArrowheads="1"/>
          </p:cNvSpPr>
          <p:nvPr/>
        </p:nvSpPr>
        <p:spPr bwMode="auto">
          <a:xfrm>
            <a:off x="450850" y="3487738"/>
            <a:ext cx="1536700" cy="969962"/>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lstStyle/>
          <a:p>
            <a:pPr eaLnBrk="0" hangingPunct="0"/>
            <a:r>
              <a:rPr lang="en-US" sz="1800" b="0" dirty="0">
                <a:solidFill>
                  <a:schemeClr val="tx1"/>
                </a:solidFill>
              </a:rPr>
              <a:t>Controller</a:t>
            </a:r>
          </a:p>
        </p:txBody>
      </p:sp>
      <p:sp>
        <p:nvSpPr>
          <p:cNvPr id="381968" name="AutoShape 16"/>
          <p:cNvSpPr>
            <a:spLocks noChangeArrowheads="1"/>
          </p:cNvSpPr>
          <p:nvPr/>
        </p:nvSpPr>
        <p:spPr bwMode="auto">
          <a:xfrm>
            <a:off x="646113" y="3849688"/>
            <a:ext cx="1187450" cy="498475"/>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eaLnBrk="0" hangingPunct="0"/>
            <a:r>
              <a:rPr lang="en-US" sz="1800" b="0">
                <a:solidFill>
                  <a:schemeClr val="tx1"/>
                </a:solidFill>
              </a:rPr>
              <a:t>ECC</a:t>
            </a:r>
          </a:p>
        </p:txBody>
      </p:sp>
      <p:sp>
        <p:nvSpPr>
          <p:cNvPr id="381969" name="AutoShape 17"/>
          <p:cNvSpPr>
            <a:spLocks noChangeArrowheads="1"/>
          </p:cNvSpPr>
          <p:nvPr/>
        </p:nvSpPr>
        <p:spPr bwMode="auto">
          <a:xfrm>
            <a:off x="508000" y="4586288"/>
            <a:ext cx="1479550" cy="1463040"/>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b="0">
              <a:effectLst/>
            </a:endParaRPr>
          </a:p>
        </p:txBody>
      </p:sp>
      <p:sp>
        <p:nvSpPr>
          <p:cNvPr id="381970" name="Line 18"/>
          <p:cNvSpPr>
            <a:spLocks noChangeShapeType="1"/>
          </p:cNvSpPr>
          <p:nvPr/>
        </p:nvSpPr>
        <p:spPr bwMode="auto">
          <a:xfrm>
            <a:off x="4751388" y="1304925"/>
            <a:ext cx="0" cy="1692275"/>
          </a:xfrm>
          <a:prstGeom prst="line">
            <a:avLst/>
          </a:prstGeom>
          <a:noFill/>
          <a:ln w="12700">
            <a:solidFill>
              <a:srgbClr val="66FFFF"/>
            </a:solidFill>
            <a:round/>
            <a:headEnd/>
            <a:tailEnd/>
          </a:ln>
          <a:effectLst/>
        </p:spPr>
        <p:txBody>
          <a:bodyPr>
            <a:spAutoFit/>
          </a:bodyPr>
          <a:lstStyle/>
          <a:p>
            <a:endParaRPr lang="en-US"/>
          </a:p>
        </p:txBody>
      </p:sp>
      <p:sp>
        <p:nvSpPr>
          <p:cNvPr id="381971" name="Line 19"/>
          <p:cNvSpPr>
            <a:spLocks noChangeShapeType="1"/>
          </p:cNvSpPr>
          <p:nvPr/>
        </p:nvSpPr>
        <p:spPr bwMode="auto">
          <a:xfrm>
            <a:off x="4751388" y="3546475"/>
            <a:ext cx="0" cy="866775"/>
          </a:xfrm>
          <a:prstGeom prst="line">
            <a:avLst/>
          </a:prstGeom>
          <a:noFill/>
          <a:ln w="12700">
            <a:solidFill>
              <a:srgbClr val="66FFFF"/>
            </a:solidFill>
            <a:round/>
            <a:headEnd/>
            <a:tailEnd/>
          </a:ln>
          <a:effectLst/>
        </p:spPr>
        <p:txBody>
          <a:bodyPr>
            <a:spAutoFit/>
          </a:bodyPr>
          <a:lstStyle/>
          <a:p>
            <a:endParaRPr lang="en-US"/>
          </a:p>
        </p:txBody>
      </p:sp>
      <p:sp>
        <p:nvSpPr>
          <p:cNvPr id="381972" name="Line 20"/>
          <p:cNvSpPr>
            <a:spLocks noChangeShapeType="1"/>
          </p:cNvSpPr>
          <p:nvPr/>
        </p:nvSpPr>
        <p:spPr bwMode="auto">
          <a:xfrm>
            <a:off x="4751388" y="4922838"/>
            <a:ext cx="0" cy="866775"/>
          </a:xfrm>
          <a:prstGeom prst="line">
            <a:avLst/>
          </a:prstGeom>
          <a:noFill/>
          <a:ln w="12700">
            <a:solidFill>
              <a:srgbClr val="66FFFF"/>
            </a:solidFill>
            <a:round/>
            <a:headEnd/>
            <a:tailEnd/>
          </a:ln>
          <a:effectLst/>
        </p:spPr>
        <p:txBody>
          <a:bodyPr>
            <a:spAutoFit/>
          </a:bodyPr>
          <a:lstStyle/>
          <a:p>
            <a:endParaRPr lang="en-US"/>
          </a:p>
        </p:txBody>
      </p:sp>
      <p:sp>
        <p:nvSpPr>
          <p:cNvPr id="381973" name="Freeform 21"/>
          <p:cNvSpPr>
            <a:spLocks/>
          </p:cNvSpPr>
          <p:nvPr/>
        </p:nvSpPr>
        <p:spPr bwMode="auto">
          <a:xfrm>
            <a:off x="3706813" y="1404938"/>
            <a:ext cx="1041400" cy="2279650"/>
          </a:xfrm>
          <a:custGeom>
            <a:avLst/>
            <a:gdLst/>
            <a:ahLst/>
            <a:cxnLst>
              <a:cxn ang="0">
                <a:pos x="656" y="7"/>
              </a:cxn>
              <a:cxn ang="0">
                <a:pos x="372" y="718"/>
              </a:cxn>
              <a:cxn ang="0">
                <a:pos x="0" y="1384"/>
              </a:cxn>
            </a:cxnLst>
            <a:rect l="0" t="0" r="r" b="b"/>
            <a:pathLst>
              <a:path w="656" h="1436">
                <a:moveTo>
                  <a:pt x="656" y="7"/>
                </a:moveTo>
                <a:cubicBezTo>
                  <a:pt x="576" y="14"/>
                  <a:pt x="191" y="0"/>
                  <a:pt x="372" y="718"/>
                </a:cubicBezTo>
                <a:cubicBezTo>
                  <a:pt x="553" y="1436"/>
                  <a:pt x="90" y="1371"/>
                  <a:pt x="0" y="1384"/>
                </a:cubicBezTo>
              </a:path>
            </a:pathLst>
          </a:custGeom>
          <a:noFill/>
          <a:ln w="9525" cap="flat" cmpd="sng">
            <a:solidFill>
              <a:srgbClr val="66FFFF"/>
            </a:solidFill>
            <a:prstDash val="solid"/>
            <a:round/>
            <a:headEnd type="none" w="med" len="med"/>
            <a:tailEnd type="triangle" w="med" len="med"/>
          </a:ln>
          <a:effectLst/>
        </p:spPr>
        <p:txBody>
          <a:bodyPr>
            <a:spAutoFit/>
          </a:bodyPr>
          <a:lstStyle/>
          <a:p>
            <a:endParaRPr lang="en-US"/>
          </a:p>
        </p:txBody>
      </p:sp>
      <p:sp>
        <p:nvSpPr>
          <p:cNvPr id="381974" name="Freeform 22"/>
          <p:cNvSpPr>
            <a:spLocks/>
          </p:cNvSpPr>
          <p:nvPr/>
        </p:nvSpPr>
        <p:spPr bwMode="auto">
          <a:xfrm>
            <a:off x="3746500" y="3641725"/>
            <a:ext cx="996950" cy="1165225"/>
          </a:xfrm>
          <a:custGeom>
            <a:avLst/>
            <a:gdLst/>
            <a:ahLst/>
            <a:cxnLst>
              <a:cxn ang="0">
                <a:pos x="628" y="31"/>
              </a:cxn>
              <a:cxn ang="0">
                <a:pos x="340" y="367"/>
              </a:cxn>
              <a:cxn ang="0">
                <a:pos x="0" y="714"/>
              </a:cxn>
            </a:cxnLst>
            <a:rect l="0" t="0" r="r" b="b"/>
            <a:pathLst>
              <a:path w="628" h="734">
                <a:moveTo>
                  <a:pt x="628" y="31"/>
                </a:moveTo>
                <a:cubicBezTo>
                  <a:pt x="548" y="38"/>
                  <a:pt x="302" y="0"/>
                  <a:pt x="340" y="367"/>
                </a:cubicBezTo>
                <a:cubicBezTo>
                  <a:pt x="378" y="734"/>
                  <a:pt x="90" y="701"/>
                  <a:pt x="0" y="714"/>
                </a:cubicBezTo>
              </a:path>
            </a:pathLst>
          </a:custGeom>
          <a:noFill/>
          <a:ln w="9525" cap="flat" cmpd="sng">
            <a:solidFill>
              <a:srgbClr val="66FFFF"/>
            </a:solidFill>
            <a:prstDash val="solid"/>
            <a:round/>
            <a:headEnd type="none" w="med" len="med"/>
            <a:tailEnd type="triangle" w="med" len="med"/>
          </a:ln>
          <a:effectLst/>
        </p:spPr>
        <p:txBody>
          <a:bodyPr>
            <a:spAutoFit/>
          </a:bodyPr>
          <a:lstStyle/>
          <a:p>
            <a:endParaRPr lang="en-US"/>
          </a:p>
        </p:txBody>
      </p:sp>
      <p:sp>
        <p:nvSpPr>
          <p:cNvPr id="381975" name="Freeform 23"/>
          <p:cNvSpPr>
            <a:spLocks/>
          </p:cNvSpPr>
          <p:nvPr/>
        </p:nvSpPr>
        <p:spPr bwMode="auto">
          <a:xfrm>
            <a:off x="3524250" y="5018088"/>
            <a:ext cx="1222375" cy="1587"/>
          </a:xfrm>
          <a:custGeom>
            <a:avLst/>
            <a:gdLst/>
            <a:ahLst/>
            <a:cxnLst>
              <a:cxn ang="0">
                <a:pos x="770" y="0"/>
              </a:cxn>
              <a:cxn ang="0">
                <a:pos x="0" y="0"/>
              </a:cxn>
            </a:cxnLst>
            <a:rect l="0" t="0" r="r" b="b"/>
            <a:pathLst>
              <a:path w="770" h="1">
                <a:moveTo>
                  <a:pt x="770" y="0"/>
                </a:moveTo>
                <a:lnTo>
                  <a:pt x="0" y="0"/>
                </a:lnTo>
              </a:path>
            </a:pathLst>
          </a:custGeom>
          <a:noFill/>
          <a:ln w="9525" cap="flat" cmpd="sng">
            <a:solidFill>
              <a:srgbClr val="66FFFF"/>
            </a:solidFill>
            <a:prstDash val="solid"/>
            <a:round/>
            <a:headEnd type="none" w="med" len="med"/>
            <a:tailEnd type="triangle" w="med" len="med"/>
          </a:ln>
          <a:effectLst/>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dirty="0"/>
              <a:t>SSD Quality </a:t>
            </a:r>
            <a:r>
              <a:rPr lang="en-US" dirty="0" smtClean="0"/>
              <a:t>And </a:t>
            </a:r>
            <a:r>
              <a:rPr lang="en-US" dirty="0"/>
              <a:t>Reliability</a:t>
            </a:r>
          </a:p>
        </p:txBody>
      </p:sp>
      <p:sp>
        <p:nvSpPr>
          <p:cNvPr id="386051" name="AutoShape 3"/>
          <p:cNvSpPr>
            <a:spLocks noChangeArrowheads="1"/>
          </p:cNvSpPr>
          <p:nvPr/>
        </p:nvSpPr>
        <p:spPr bwMode="auto">
          <a:xfrm>
            <a:off x="290513" y="4122738"/>
            <a:ext cx="2089150" cy="150812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marL="174625" indent="-174625" eaLnBrk="0" hangingPunct="0"/>
            <a:r>
              <a:rPr lang="en-US" sz="1800" b="0" u="sng" dirty="0"/>
              <a:t>NAND Specs</a:t>
            </a:r>
          </a:p>
          <a:p>
            <a:pPr marL="174625" indent="-174625" algn="l" eaLnBrk="0" hangingPunct="0">
              <a:buClr>
                <a:schemeClr val="tx2"/>
              </a:buClr>
              <a:buFont typeface="Wingdings" pitchFamily="2" charset="2"/>
              <a:buChar char=""/>
            </a:pPr>
            <a:r>
              <a:rPr lang="en-US" sz="1200" b="0" dirty="0"/>
              <a:t>100K P/E Cycles</a:t>
            </a:r>
          </a:p>
          <a:p>
            <a:pPr marL="174625" indent="-174625" algn="l" eaLnBrk="0" hangingPunct="0">
              <a:buClr>
                <a:schemeClr val="tx2"/>
              </a:buClr>
              <a:buFont typeface="Wingdings" pitchFamily="2" charset="2"/>
              <a:buChar char=""/>
            </a:pPr>
            <a:r>
              <a:rPr lang="en-US" sz="1200" b="0" dirty="0"/>
              <a:t>1-Bit ECC</a:t>
            </a:r>
          </a:p>
          <a:p>
            <a:pPr marL="174625" indent="-174625" algn="l" eaLnBrk="0" hangingPunct="0">
              <a:buClr>
                <a:schemeClr val="tx2"/>
              </a:buClr>
              <a:buFont typeface="Wingdings" pitchFamily="2" charset="2"/>
              <a:buChar char=""/>
            </a:pPr>
            <a:r>
              <a:rPr lang="en-US" sz="1200" b="0" dirty="0"/>
              <a:t>Limited Read Cycles</a:t>
            </a:r>
          </a:p>
          <a:p>
            <a:pPr marL="174625" indent="-174625" algn="l" eaLnBrk="0" hangingPunct="0">
              <a:buClr>
                <a:schemeClr val="tx2"/>
              </a:buClr>
              <a:buFont typeface="Wingdings" pitchFamily="2" charset="2"/>
              <a:buChar char=""/>
            </a:pPr>
            <a:r>
              <a:rPr lang="en-US" sz="1200" b="0" dirty="0"/>
              <a:t>10 year data retention</a:t>
            </a:r>
          </a:p>
          <a:p>
            <a:pPr marL="174625" indent="-174625" algn="l" eaLnBrk="0" hangingPunct="0">
              <a:buFont typeface="Wingdings" pitchFamily="2" charset="2"/>
              <a:buChar char="Ø"/>
            </a:pPr>
            <a:endParaRPr lang="en-US" sz="1200" b="0" dirty="0"/>
          </a:p>
        </p:txBody>
      </p:sp>
      <p:sp>
        <p:nvSpPr>
          <p:cNvPr id="386053" name="AutoShape 5"/>
          <p:cNvSpPr>
            <a:spLocks noChangeArrowheads="1"/>
          </p:cNvSpPr>
          <p:nvPr/>
        </p:nvSpPr>
        <p:spPr bwMode="auto">
          <a:xfrm>
            <a:off x="2386013" y="2706688"/>
            <a:ext cx="790575" cy="979487"/>
          </a:xfrm>
          <a:prstGeom prst="rightArrow">
            <a:avLst>
              <a:gd name="adj1" fmla="val 48176"/>
              <a:gd name="adj2" fmla="val 2750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sp>
        <p:nvSpPr>
          <p:cNvPr id="386054" name="AutoShape 6"/>
          <p:cNvSpPr>
            <a:spLocks noChangeArrowheads="1"/>
          </p:cNvSpPr>
          <p:nvPr/>
        </p:nvSpPr>
        <p:spPr bwMode="auto">
          <a:xfrm>
            <a:off x="6586538" y="4068763"/>
            <a:ext cx="2284412" cy="134143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marL="174625" indent="-174625" eaLnBrk="0" hangingPunct="0"/>
            <a:r>
              <a:rPr lang="en-US" sz="1800" b="0" u="sng"/>
              <a:t>SSD Specs</a:t>
            </a:r>
          </a:p>
          <a:p>
            <a:pPr marL="174625" indent="-174625" algn="l" eaLnBrk="0" hangingPunct="0">
              <a:buClr>
                <a:schemeClr val="tx2"/>
              </a:buClr>
              <a:buFont typeface="Wingdings" pitchFamily="2" charset="2"/>
              <a:buChar char=""/>
            </a:pPr>
            <a:r>
              <a:rPr lang="en-US" sz="1200" b="0"/>
              <a:t>10 Year operating life</a:t>
            </a:r>
          </a:p>
          <a:p>
            <a:pPr marL="174625" indent="-174625" algn="l" eaLnBrk="0" hangingPunct="0">
              <a:buClr>
                <a:schemeClr val="tx2"/>
              </a:buClr>
              <a:buFont typeface="Wingdings" pitchFamily="2" charset="2"/>
              <a:buChar char=""/>
            </a:pPr>
            <a:r>
              <a:rPr lang="en-US" sz="1200" b="0"/>
              <a:t>10</a:t>
            </a:r>
            <a:r>
              <a:rPr lang="en-US" sz="1200" b="0" baseline="30000"/>
              <a:t>-15</a:t>
            </a:r>
            <a:r>
              <a:rPr lang="en-US" sz="1200" b="0"/>
              <a:t> Bit Error Rate</a:t>
            </a:r>
          </a:p>
          <a:p>
            <a:pPr marL="174625" indent="-174625" algn="l" eaLnBrk="0" hangingPunct="0">
              <a:buClr>
                <a:schemeClr val="tx2"/>
              </a:buClr>
              <a:buFont typeface="Wingdings" pitchFamily="2" charset="2"/>
              <a:buChar char=""/>
            </a:pPr>
            <a:r>
              <a:rPr lang="en-US" sz="1200" b="0"/>
              <a:t>1E+6 hours MTBF</a:t>
            </a:r>
          </a:p>
          <a:p>
            <a:pPr marL="174625" indent="-174625" algn="l" eaLnBrk="0" hangingPunct="0">
              <a:buFont typeface="Wingdings" pitchFamily="2" charset="2"/>
              <a:buNone/>
            </a:pPr>
            <a:endParaRPr lang="en-US" sz="1200" b="0"/>
          </a:p>
        </p:txBody>
      </p:sp>
      <p:sp>
        <p:nvSpPr>
          <p:cNvPr id="386055" name="AutoShape 7"/>
          <p:cNvSpPr>
            <a:spLocks noChangeArrowheads="1"/>
          </p:cNvSpPr>
          <p:nvPr/>
        </p:nvSpPr>
        <p:spPr bwMode="auto">
          <a:xfrm>
            <a:off x="5821587" y="2693988"/>
            <a:ext cx="790575" cy="979487"/>
          </a:xfrm>
          <a:prstGeom prst="rightArrow">
            <a:avLst>
              <a:gd name="adj1" fmla="val 48176"/>
              <a:gd name="adj2" fmla="val 2750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sp>
        <p:nvSpPr>
          <p:cNvPr id="386056" name="AutoShape 8"/>
          <p:cNvSpPr>
            <a:spLocks noChangeArrowheads="1"/>
          </p:cNvSpPr>
          <p:nvPr/>
        </p:nvSpPr>
        <p:spPr bwMode="auto">
          <a:xfrm>
            <a:off x="3224213" y="1223963"/>
            <a:ext cx="2552700" cy="45132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marL="174625" indent="-174625" eaLnBrk="0" hangingPunct="0"/>
            <a:r>
              <a:rPr lang="en-US" sz="1800" b="0" u="sng" dirty="0"/>
              <a:t>NAND</a:t>
            </a:r>
          </a:p>
          <a:p>
            <a:pPr marL="119063" indent="-119063" algn="l" eaLnBrk="0" hangingPunct="0">
              <a:buClr>
                <a:schemeClr val="tx2"/>
              </a:buClr>
              <a:buFont typeface="Wingdings" pitchFamily="2" charset="2"/>
              <a:buChar char=""/>
            </a:pPr>
            <a:r>
              <a:rPr lang="en-US" sz="1200" b="0" dirty="0"/>
              <a:t>Extended operation </a:t>
            </a:r>
            <a:r>
              <a:rPr lang="en-US" sz="1200" b="0" dirty="0" smtClean="0"/>
              <a:t>of NAND</a:t>
            </a:r>
            <a:endParaRPr lang="en-US" sz="1200" b="0" dirty="0"/>
          </a:p>
          <a:p>
            <a:pPr marL="119063" indent="-119063" algn="l" eaLnBrk="0" hangingPunct="0">
              <a:buClr>
                <a:schemeClr val="tx2"/>
              </a:buClr>
              <a:buFont typeface="Wingdings" pitchFamily="2" charset="2"/>
              <a:buChar char=""/>
            </a:pPr>
            <a:r>
              <a:rPr lang="en-US" sz="1200" b="0" dirty="0"/>
              <a:t>On-going production management to </a:t>
            </a:r>
            <a:r>
              <a:rPr lang="en-US" sz="1200" b="0" dirty="0" smtClean="0"/>
              <a:t/>
            </a:r>
            <a:br>
              <a:rPr lang="en-US" sz="1200" b="0" dirty="0" smtClean="0"/>
            </a:br>
            <a:r>
              <a:rPr lang="en-US" sz="1200" b="0" dirty="0" smtClean="0"/>
              <a:t>assure </a:t>
            </a:r>
            <a:r>
              <a:rPr lang="en-US" sz="1200" b="0" dirty="0"/>
              <a:t>reliability</a:t>
            </a:r>
          </a:p>
          <a:p>
            <a:pPr marL="174625" indent="-174625" algn="l" eaLnBrk="0" hangingPunct="0">
              <a:buFont typeface="Wingdings" pitchFamily="2" charset="2"/>
              <a:buNone/>
            </a:pPr>
            <a:endParaRPr lang="en-US" sz="1200" b="0" dirty="0"/>
          </a:p>
          <a:p>
            <a:pPr marL="174625" indent="-174625" eaLnBrk="0" hangingPunct="0"/>
            <a:r>
              <a:rPr lang="en-US" sz="1800" b="0" u="sng" dirty="0"/>
              <a:t>Management</a:t>
            </a:r>
            <a:r>
              <a:rPr lang="en-US" sz="1200" b="0" u="sng" dirty="0"/>
              <a:t> </a:t>
            </a:r>
          </a:p>
          <a:p>
            <a:pPr marL="119063" indent="-119063" algn="l" eaLnBrk="0" hangingPunct="0">
              <a:buClr>
                <a:schemeClr val="tx2"/>
              </a:buClr>
              <a:buFont typeface="Wingdings" pitchFamily="2" charset="2"/>
              <a:buChar char=""/>
            </a:pPr>
            <a:r>
              <a:rPr lang="en-US" sz="1200" b="0" dirty="0"/>
              <a:t>NAND-Validated Error Correction</a:t>
            </a:r>
          </a:p>
          <a:p>
            <a:pPr marL="119063" indent="-119063" algn="l" eaLnBrk="0" hangingPunct="0">
              <a:buClr>
                <a:schemeClr val="tx2"/>
              </a:buClr>
              <a:buFont typeface="Wingdings" pitchFamily="2" charset="2"/>
              <a:buChar char=""/>
            </a:pPr>
            <a:r>
              <a:rPr lang="en-US" sz="1200" b="0" dirty="0"/>
              <a:t>Static and dynamic Wear Leveling</a:t>
            </a:r>
          </a:p>
          <a:p>
            <a:pPr marL="119063" indent="-119063" algn="l" eaLnBrk="0" hangingPunct="0">
              <a:buClr>
                <a:schemeClr val="tx2"/>
              </a:buClr>
              <a:buFont typeface="Wingdings" pitchFamily="2" charset="2"/>
              <a:buChar char=""/>
            </a:pPr>
            <a:r>
              <a:rPr lang="en-US" sz="1200" b="0" dirty="0"/>
              <a:t>Garbage collection</a:t>
            </a:r>
          </a:p>
          <a:p>
            <a:pPr marL="119063" indent="-119063" algn="l" eaLnBrk="0" hangingPunct="0">
              <a:buClr>
                <a:schemeClr val="tx2"/>
              </a:buClr>
              <a:buFont typeface="Wingdings" pitchFamily="2" charset="2"/>
              <a:buChar char=""/>
            </a:pPr>
            <a:r>
              <a:rPr lang="en-US" sz="1200" b="0" dirty="0"/>
              <a:t>Bad block remapping</a:t>
            </a:r>
          </a:p>
          <a:p>
            <a:pPr marL="119063" indent="-119063" algn="l" eaLnBrk="0" hangingPunct="0">
              <a:buClr>
                <a:schemeClr val="tx2"/>
              </a:buClr>
              <a:buFont typeface="Wingdings" pitchFamily="2" charset="2"/>
              <a:buChar char=""/>
            </a:pPr>
            <a:r>
              <a:rPr lang="en-US" sz="1200" b="0" dirty="0"/>
              <a:t>Other proprietary schemes</a:t>
            </a:r>
          </a:p>
          <a:p>
            <a:pPr marL="174625" indent="-174625" algn="l" eaLnBrk="0" hangingPunct="0">
              <a:buFont typeface="Wingdings" pitchFamily="2" charset="2"/>
              <a:buNone/>
            </a:pPr>
            <a:endParaRPr lang="en-US" sz="1200" b="0" dirty="0"/>
          </a:p>
          <a:p>
            <a:pPr marL="174625" indent="-174625" eaLnBrk="0" hangingPunct="0">
              <a:buFont typeface="Wingdings" pitchFamily="2" charset="2"/>
              <a:buNone/>
            </a:pPr>
            <a:r>
              <a:rPr lang="en-US" sz="1800" b="0" u="sng" dirty="0"/>
              <a:t>Applications</a:t>
            </a:r>
          </a:p>
          <a:p>
            <a:pPr marL="119063" indent="-119063" algn="l" eaLnBrk="0" hangingPunct="0">
              <a:buClr>
                <a:schemeClr val="tx2"/>
              </a:buClr>
              <a:buFont typeface="Wingdings" pitchFamily="2" charset="2"/>
              <a:buChar char=""/>
            </a:pPr>
            <a:r>
              <a:rPr lang="en-US" sz="1200" b="0" dirty="0"/>
              <a:t>Optimizations based upon Management </a:t>
            </a:r>
            <a:r>
              <a:rPr lang="en-US" sz="1200" b="0" dirty="0" smtClean="0"/>
              <a:t/>
            </a:r>
            <a:br>
              <a:rPr lang="en-US" sz="1200" b="0" dirty="0" smtClean="0"/>
            </a:br>
            <a:r>
              <a:rPr lang="en-US" sz="1200" b="0" dirty="0" smtClean="0"/>
              <a:t>and </a:t>
            </a:r>
            <a:r>
              <a:rPr lang="en-US" sz="1200" b="0" dirty="0"/>
              <a:t>NAND </a:t>
            </a:r>
            <a:endParaRPr lang="en-US" sz="1800" b="0" dirty="0"/>
          </a:p>
        </p:txBody>
      </p:sp>
      <p:pic>
        <p:nvPicPr>
          <p:cNvPr id="386058" name="Picture 10" descr="SSD copy"/>
          <p:cNvPicPr>
            <a:picLocks noChangeAspect="1" noChangeArrowheads="1"/>
          </p:cNvPicPr>
          <p:nvPr/>
        </p:nvPicPr>
        <p:blipFill>
          <a:blip r:embed="rId3" cstate="print"/>
          <a:srcRect/>
          <a:stretch>
            <a:fillRect/>
          </a:stretch>
        </p:blipFill>
        <p:spPr bwMode="auto">
          <a:xfrm>
            <a:off x="6678613" y="2500313"/>
            <a:ext cx="2465387" cy="1393825"/>
          </a:xfrm>
          <a:prstGeom prst="rect">
            <a:avLst/>
          </a:prstGeom>
          <a:noFill/>
          <a:effectLst>
            <a:outerShdw blurRad="50800" dist="38100" dir="2700000" algn="tl" rotWithShape="0">
              <a:prstClr val="black">
                <a:alpha val="40000"/>
              </a:prstClr>
            </a:outerShdw>
          </a:effectLst>
        </p:spPr>
      </p:pic>
      <p:pic>
        <p:nvPicPr>
          <p:cNvPr id="386060" name="Picture 12" descr="NAND 1 Gb 63 vfbga 2 chips"/>
          <p:cNvPicPr>
            <a:picLocks noChangeAspect="1" noChangeArrowheads="1"/>
          </p:cNvPicPr>
          <p:nvPr/>
        </p:nvPicPr>
        <p:blipFill>
          <a:blip r:embed="rId4"/>
          <a:srcRect/>
          <a:stretch>
            <a:fillRect/>
          </a:stretch>
        </p:blipFill>
        <p:spPr bwMode="auto">
          <a:xfrm>
            <a:off x="306388" y="2398713"/>
            <a:ext cx="2035175" cy="1611312"/>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4038600" y="2744629"/>
            <a:ext cx="679450" cy="3263900"/>
          </a:xfrm>
          <a:prstGeom prst="rect">
            <a:avLst/>
          </a:prstGeom>
          <a:solidFill>
            <a:schemeClr val="accent2">
              <a:alpha val="45000"/>
            </a:schemeClr>
          </a:solidFill>
          <a:ln w="9525" algn="ctr">
            <a:solidFill>
              <a:schemeClr val="tx1"/>
            </a:solidFill>
            <a:miter lim="800000"/>
            <a:headEnd/>
            <a:tailEnd/>
          </a:ln>
          <a:effectLst/>
        </p:spPr>
        <p:txBody>
          <a:bodyPr wrap="none" anchor="ctr"/>
          <a:lstStyle/>
          <a:p>
            <a:endParaRPr lang="en-US"/>
          </a:p>
        </p:txBody>
      </p:sp>
      <p:sp>
        <p:nvSpPr>
          <p:cNvPr id="303107" name="Rectangle 3"/>
          <p:cNvSpPr>
            <a:spLocks noGrp="1" noChangeArrowheads="1"/>
          </p:cNvSpPr>
          <p:nvPr>
            <p:ph type="title"/>
          </p:nvPr>
        </p:nvSpPr>
        <p:spPr>
          <a:xfrm>
            <a:off x="381000" y="228600"/>
            <a:ext cx="8393113" cy="1409700"/>
          </a:xfrm>
        </p:spPr>
        <p:txBody>
          <a:bodyPr/>
          <a:lstStyle/>
          <a:p>
            <a:r>
              <a:rPr lang="en-US"/>
              <a:t>ECC Code Selection Becoming More Important</a:t>
            </a:r>
          </a:p>
        </p:txBody>
      </p:sp>
      <p:sp>
        <p:nvSpPr>
          <p:cNvPr id="303108" name="Rectangle 4"/>
          <p:cNvSpPr>
            <a:spLocks noGrp="1" noChangeArrowheads="1"/>
          </p:cNvSpPr>
          <p:nvPr>
            <p:ph sz="half" idx="1"/>
          </p:nvPr>
        </p:nvSpPr>
        <p:spPr>
          <a:xfrm>
            <a:off x="385763" y="1901825"/>
            <a:ext cx="7605713" cy="553998"/>
          </a:xfrm>
        </p:spPr>
        <p:txBody>
          <a:bodyPr/>
          <a:lstStyle/>
          <a:p>
            <a:r>
              <a:rPr lang="en-US" sz="2000" dirty="0"/>
              <a:t>As the raw NAND Flash BER increases, matching the ECC to the application’s target BER becomes more important</a:t>
            </a:r>
          </a:p>
        </p:txBody>
      </p:sp>
      <p:sp>
        <p:nvSpPr>
          <p:cNvPr id="303109" name="Rectangle 5"/>
          <p:cNvSpPr>
            <a:spLocks noGrp="1" noChangeArrowheads="1"/>
          </p:cNvSpPr>
          <p:nvPr>
            <p:ph sz="half" idx="2"/>
          </p:nvPr>
        </p:nvSpPr>
        <p:spPr>
          <a:xfrm>
            <a:off x="1147763" y="4733925"/>
            <a:ext cx="2803525" cy="2303463"/>
          </a:xfrm>
        </p:spPr>
        <p:txBody>
          <a:bodyPr/>
          <a:lstStyle/>
          <a:p>
            <a:endParaRPr lang="en-US" dirty="0"/>
          </a:p>
          <a:p>
            <a:endParaRPr lang="en-US" dirty="0"/>
          </a:p>
        </p:txBody>
      </p:sp>
      <p:grpSp>
        <p:nvGrpSpPr>
          <p:cNvPr id="303110" name="Group 6"/>
          <p:cNvGrpSpPr>
            <a:grpSpLocks/>
          </p:cNvGrpSpPr>
          <p:nvPr/>
        </p:nvGrpSpPr>
        <p:grpSpPr bwMode="auto">
          <a:xfrm>
            <a:off x="1192212" y="3566954"/>
            <a:ext cx="4918075" cy="1093788"/>
            <a:chOff x="2359" y="1134"/>
            <a:chExt cx="3098" cy="806"/>
          </a:xfrm>
        </p:grpSpPr>
        <p:sp>
          <p:nvSpPr>
            <p:cNvPr id="303111" name="Rectangle 7"/>
            <p:cNvSpPr>
              <a:spLocks noChangeArrowheads="1"/>
            </p:cNvSpPr>
            <p:nvPr/>
          </p:nvSpPr>
          <p:spPr bwMode="auto">
            <a:xfrm>
              <a:off x="2359" y="1134"/>
              <a:ext cx="3098" cy="806"/>
            </a:xfrm>
            <a:prstGeom prst="rect">
              <a:avLst/>
            </a:prstGeom>
            <a:solidFill>
              <a:srgbClr val="FFCC99">
                <a:alpha val="56000"/>
              </a:srgbClr>
            </a:solidFill>
            <a:ln w="9525" algn="ctr">
              <a:solidFill>
                <a:schemeClr val="tx1"/>
              </a:solidFill>
              <a:miter lim="800000"/>
              <a:headEnd/>
              <a:tailEnd/>
            </a:ln>
            <a:effectLst/>
          </p:spPr>
          <p:txBody>
            <a:bodyPr wrap="none" anchor="ctr"/>
            <a:lstStyle/>
            <a:p>
              <a:endParaRPr lang="en-US"/>
            </a:p>
          </p:txBody>
        </p:sp>
        <p:sp>
          <p:nvSpPr>
            <p:cNvPr id="303112" name="WordArt 8"/>
            <p:cNvSpPr>
              <a:spLocks noChangeArrowheads="1" noChangeShapeType="1" noTextEdit="1"/>
            </p:cNvSpPr>
            <p:nvPr/>
          </p:nvSpPr>
          <p:spPr bwMode="auto">
            <a:xfrm rot="-651651">
              <a:off x="2676" y="1368"/>
              <a:ext cx="2238" cy="270"/>
            </a:xfrm>
            <a:prstGeom prst="rect">
              <a:avLst/>
            </a:prstGeom>
          </p:spPr>
          <p:txBody>
            <a:bodyPr wrap="none" fromWordArt="1">
              <a:prstTxWarp prst="textPlain">
                <a:avLst>
                  <a:gd name="adj" fmla="val 50000"/>
                </a:avLst>
              </a:prstTxWarp>
            </a:bodyPr>
            <a:lstStyle/>
            <a:p>
              <a:r>
                <a:rPr lang="en-US" sz="2400" kern="10">
                  <a:ln w="9525">
                    <a:solidFill>
                      <a:srgbClr val="000000"/>
                    </a:solidFill>
                    <a:round/>
                    <a:headEnd/>
                    <a:tailEnd/>
                  </a:ln>
                  <a:solidFill>
                    <a:schemeClr val="hlink">
                      <a:alpha val="55000"/>
                    </a:schemeClr>
                  </a:solidFill>
                  <a:effectLst/>
                  <a:latin typeface="Arial Black"/>
                </a:rPr>
                <a:t>App's Target BER Zone</a:t>
              </a:r>
            </a:p>
          </p:txBody>
        </p:sp>
      </p:grpSp>
      <p:sp>
        <p:nvSpPr>
          <p:cNvPr id="303113" name="Rectangle 9"/>
          <p:cNvSpPr>
            <a:spLocks noChangeArrowheads="1"/>
          </p:cNvSpPr>
          <p:nvPr/>
        </p:nvSpPr>
        <p:spPr bwMode="auto">
          <a:xfrm>
            <a:off x="1192212" y="2750979"/>
            <a:ext cx="4911725" cy="3267075"/>
          </a:xfrm>
          <a:prstGeom prst="rect">
            <a:avLst/>
          </a:prstGeom>
          <a:noFill/>
          <a:ln w="9525">
            <a:noFill/>
            <a:miter lim="800000"/>
            <a:headEnd/>
            <a:tailEnd/>
          </a:ln>
        </p:spPr>
        <p:txBody>
          <a:bodyPr/>
          <a:lstStyle/>
          <a:p>
            <a:endParaRPr lang="en-US"/>
          </a:p>
        </p:txBody>
      </p:sp>
      <p:sp>
        <p:nvSpPr>
          <p:cNvPr id="303114" name="Line 10"/>
          <p:cNvSpPr>
            <a:spLocks noChangeShapeType="1"/>
          </p:cNvSpPr>
          <p:nvPr/>
        </p:nvSpPr>
        <p:spPr bwMode="auto">
          <a:xfrm>
            <a:off x="1192212" y="2750979"/>
            <a:ext cx="4911725" cy="1588"/>
          </a:xfrm>
          <a:prstGeom prst="line">
            <a:avLst/>
          </a:prstGeom>
          <a:noFill/>
          <a:ln w="0">
            <a:solidFill>
              <a:srgbClr val="000000"/>
            </a:solidFill>
            <a:round/>
            <a:headEnd/>
            <a:tailEnd/>
          </a:ln>
        </p:spPr>
        <p:txBody>
          <a:bodyPr/>
          <a:lstStyle/>
          <a:p>
            <a:endParaRPr lang="en-US"/>
          </a:p>
        </p:txBody>
      </p:sp>
      <p:sp>
        <p:nvSpPr>
          <p:cNvPr id="303115" name="Line 11"/>
          <p:cNvSpPr>
            <a:spLocks noChangeShapeType="1"/>
          </p:cNvSpPr>
          <p:nvPr/>
        </p:nvSpPr>
        <p:spPr bwMode="auto">
          <a:xfrm>
            <a:off x="1192212" y="3022442"/>
            <a:ext cx="4911725" cy="1587"/>
          </a:xfrm>
          <a:prstGeom prst="line">
            <a:avLst/>
          </a:prstGeom>
          <a:noFill/>
          <a:ln w="0">
            <a:solidFill>
              <a:schemeClr val="tx1"/>
            </a:solidFill>
            <a:round/>
            <a:headEnd/>
            <a:tailEnd/>
          </a:ln>
        </p:spPr>
        <p:txBody>
          <a:bodyPr/>
          <a:lstStyle/>
          <a:p>
            <a:endParaRPr lang="en-US"/>
          </a:p>
        </p:txBody>
      </p:sp>
      <p:sp>
        <p:nvSpPr>
          <p:cNvPr id="303116" name="Line 12"/>
          <p:cNvSpPr>
            <a:spLocks noChangeShapeType="1"/>
          </p:cNvSpPr>
          <p:nvPr/>
        </p:nvSpPr>
        <p:spPr bwMode="auto">
          <a:xfrm>
            <a:off x="1192212" y="3298667"/>
            <a:ext cx="4911725" cy="1587"/>
          </a:xfrm>
          <a:prstGeom prst="line">
            <a:avLst/>
          </a:prstGeom>
          <a:noFill/>
          <a:ln w="0">
            <a:solidFill>
              <a:schemeClr val="tx1"/>
            </a:solidFill>
            <a:round/>
            <a:headEnd/>
            <a:tailEnd/>
          </a:ln>
        </p:spPr>
        <p:txBody>
          <a:bodyPr/>
          <a:lstStyle/>
          <a:p>
            <a:endParaRPr lang="en-US"/>
          </a:p>
        </p:txBody>
      </p:sp>
      <p:sp>
        <p:nvSpPr>
          <p:cNvPr id="303117" name="Line 13"/>
          <p:cNvSpPr>
            <a:spLocks noChangeShapeType="1"/>
          </p:cNvSpPr>
          <p:nvPr/>
        </p:nvSpPr>
        <p:spPr bwMode="auto">
          <a:xfrm>
            <a:off x="1192212" y="3570129"/>
            <a:ext cx="4911725" cy="1588"/>
          </a:xfrm>
          <a:prstGeom prst="line">
            <a:avLst/>
          </a:prstGeom>
          <a:noFill/>
          <a:ln w="0">
            <a:solidFill>
              <a:schemeClr val="tx1"/>
            </a:solidFill>
            <a:round/>
            <a:headEnd/>
            <a:tailEnd/>
          </a:ln>
        </p:spPr>
        <p:txBody>
          <a:bodyPr/>
          <a:lstStyle/>
          <a:p>
            <a:endParaRPr lang="en-US"/>
          </a:p>
        </p:txBody>
      </p:sp>
      <p:sp>
        <p:nvSpPr>
          <p:cNvPr id="303118" name="Line 14"/>
          <p:cNvSpPr>
            <a:spLocks noChangeShapeType="1"/>
          </p:cNvSpPr>
          <p:nvPr/>
        </p:nvSpPr>
        <p:spPr bwMode="auto">
          <a:xfrm>
            <a:off x="1192212" y="3840004"/>
            <a:ext cx="4911725" cy="1588"/>
          </a:xfrm>
          <a:prstGeom prst="line">
            <a:avLst/>
          </a:prstGeom>
          <a:noFill/>
          <a:ln w="0">
            <a:solidFill>
              <a:schemeClr val="tx1"/>
            </a:solidFill>
            <a:round/>
            <a:headEnd/>
            <a:tailEnd/>
          </a:ln>
        </p:spPr>
        <p:txBody>
          <a:bodyPr/>
          <a:lstStyle/>
          <a:p>
            <a:endParaRPr lang="en-US"/>
          </a:p>
        </p:txBody>
      </p:sp>
      <p:sp>
        <p:nvSpPr>
          <p:cNvPr id="303119" name="Line 15"/>
          <p:cNvSpPr>
            <a:spLocks noChangeShapeType="1"/>
          </p:cNvSpPr>
          <p:nvPr/>
        </p:nvSpPr>
        <p:spPr bwMode="auto">
          <a:xfrm>
            <a:off x="1192212" y="4111467"/>
            <a:ext cx="4911725" cy="1587"/>
          </a:xfrm>
          <a:prstGeom prst="line">
            <a:avLst/>
          </a:prstGeom>
          <a:noFill/>
          <a:ln w="0">
            <a:solidFill>
              <a:schemeClr val="tx1"/>
            </a:solidFill>
            <a:round/>
            <a:headEnd/>
            <a:tailEnd/>
          </a:ln>
        </p:spPr>
        <p:txBody>
          <a:bodyPr/>
          <a:lstStyle/>
          <a:p>
            <a:endParaRPr lang="en-US"/>
          </a:p>
        </p:txBody>
      </p:sp>
      <p:sp>
        <p:nvSpPr>
          <p:cNvPr id="303120" name="Line 16"/>
          <p:cNvSpPr>
            <a:spLocks noChangeShapeType="1"/>
          </p:cNvSpPr>
          <p:nvPr/>
        </p:nvSpPr>
        <p:spPr bwMode="auto">
          <a:xfrm>
            <a:off x="1192212" y="4387692"/>
            <a:ext cx="4911725" cy="1587"/>
          </a:xfrm>
          <a:prstGeom prst="line">
            <a:avLst/>
          </a:prstGeom>
          <a:noFill/>
          <a:ln w="0">
            <a:solidFill>
              <a:schemeClr val="tx1"/>
            </a:solidFill>
            <a:round/>
            <a:headEnd/>
            <a:tailEnd/>
          </a:ln>
        </p:spPr>
        <p:txBody>
          <a:bodyPr/>
          <a:lstStyle/>
          <a:p>
            <a:endParaRPr lang="en-US"/>
          </a:p>
        </p:txBody>
      </p:sp>
      <p:sp>
        <p:nvSpPr>
          <p:cNvPr id="303121" name="Line 17"/>
          <p:cNvSpPr>
            <a:spLocks noChangeShapeType="1"/>
          </p:cNvSpPr>
          <p:nvPr/>
        </p:nvSpPr>
        <p:spPr bwMode="auto">
          <a:xfrm>
            <a:off x="1192212" y="4659154"/>
            <a:ext cx="4911725" cy="1588"/>
          </a:xfrm>
          <a:prstGeom prst="line">
            <a:avLst/>
          </a:prstGeom>
          <a:noFill/>
          <a:ln w="0">
            <a:solidFill>
              <a:schemeClr val="tx1"/>
            </a:solidFill>
            <a:round/>
            <a:headEnd/>
            <a:tailEnd/>
          </a:ln>
        </p:spPr>
        <p:txBody>
          <a:bodyPr/>
          <a:lstStyle/>
          <a:p>
            <a:endParaRPr lang="en-US"/>
          </a:p>
        </p:txBody>
      </p:sp>
      <p:sp>
        <p:nvSpPr>
          <p:cNvPr id="303122" name="Line 18"/>
          <p:cNvSpPr>
            <a:spLocks noChangeShapeType="1"/>
          </p:cNvSpPr>
          <p:nvPr/>
        </p:nvSpPr>
        <p:spPr bwMode="auto">
          <a:xfrm>
            <a:off x="1192212" y="4929029"/>
            <a:ext cx="4911725" cy="1588"/>
          </a:xfrm>
          <a:prstGeom prst="line">
            <a:avLst/>
          </a:prstGeom>
          <a:noFill/>
          <a:ln w="0">
            <a:solidFill>
              <a:schemeClr val="tx1"/>
            </a:solidFill>
            <a:round/>
            <a:headEnd/>
            <a:tailEnd/>
          </a:ln>
        </p:spPr>
        <p:txBody>
          <a:bodyPr/>
          <a:lstStyle/>
          <a:p>
            <a:endParaRPr lang="en-US"/>
          </a:p>
        </p:txBody>
      </p:sp>
      <p:sp>
        <p:nvSpPr>
          <p:cNvPr id="303123" name="Line 19"/>
          <p:cNvSpPr>
            <a:spLocks noChangeShapeType="1"/>
          </p:cNvSpPr>
          <p:nvPr/>
        </p:nvSpPr>
        <p:spPr bwMode="auto">
          <a:xfrm>
            <a:off x="1192212" y="5200492"/>
            <a:ext cx="4911725" cy="1587"/>
          </a:xfrm>
          <a:prstGeom prst="line">
            <a:avLst/>
          </a:prstGeom>
          <a:noFill/>
          <a:ln w="0">
            <a:solidFill>
              <a:schemeClr val="tx1"/>
            </a:solidFill>
            <a:round/>
            <a:headEnd/>
            <a:tailEnd/>
          </a:ln>
        </p:spPr>
        <p:txBody>
          <a:bodyPr/>
          <a:lstStyle/>
          <a:p>
            <a:endParaRPr lang="en-US"/>
          </a:p>
        </p:txBody>
      </p:sp>
      <p:sp>
        <p:nvSpPr>
          <p:cNvPr id="303124" name="Line 20"/>
          <p:cNvSpPr>
            <a:spLocks noChangeShapeType="1"/>
          </p:cNvSpPr>
          <p:nvPr/>
        </p:nvSpPr>
        <p:spPr bwMode="auto">
          <a:xfrm>
            <a:off x="1192212" y="5476717"/>
            <a:ext cx="4911725" cy="1587"/>
          </a:xfrm>
          <a:prstGeom prst="line">
            <a:avLst/>
          </a:prstGeom>
          <a:noFill/>
          <a:ln w="0">
            <a:solidFill>
              <a:schemeClr val="tx1"/>
            </a:solidFill>
            <a:round/>
            <a:headEnd/>
            <a:tailEnd/>
          </a:ln>
        </p:spPr>
        <p:txBody>
          <a:bodyPr/>
          <a:lstStyle/>
          <a:p>
            <a:endParaRPr lang="en-US"/>
          </a:p>
        </p:txBody>
      </p:sp>
      <p:sp>
        <p:nvSpPr>
          <p:cNvPr id="303125" name="Line 21"/>
          <p:cNvSpPr>
            <a:spLocks noChangeShapeType="1"/>
          </p:cNvSpPr>
          <p:nvPr/>
        </p:nvSpPr>
        <p:spPr bwMode="auto">
          <a:xfrm>
            <a:off x="1192212" y="5748179"/>
            <a:ext cx="4911725" cy="1588"/>
          </a:xfrm>
          <a:prstGeom prst="line">
            <a:avLst/>
          </a:prstGeom>
          <a:noFill/>
          <a:ln w="0">
            <a:solidFill>
              <a:schemeClr val="tx1"/>
            </a:solidFill>
            <a:round/>
            <a:headEnd/>
            <a:tailEnd/>
          </a:ln>
        </p:spPr>
        <p:txBody>
          <a:bodyPr/>
          <a:lstStyle/>
          <a:p>
            <a:endParaRPr lang="en-US"/>
          </a:p>
        </p:txBody>
      </p:sp>
      <p:sp>
        <p:nvSpPr>
          <p:cNvPr id="303126" name="Rectangle 22"/>
          <p:cNvSpPr>
            <a:spLocks noChangeArrowheads="1"/>
          </p:cNvSpPr>
          <p:nvPr/>
        </p:nvSpPr>
        <p:spPr bwMode="auto">
          <a:xfrm>
            <a:off x="1192212" y="2750979"/>
            <a:ext cx="4911725" cy="3267075"/>
          </a:xfrm>
          <a:prstGeom prst="rect">
            <a:avLst/>
          </a:prstGeom>
          <a:noFill/>
          <a:ln w="6350">
            <a:solidFill>
              <a:schemeClr val="tx1"/>
            </a:solidFill>
            <a:miter lim="800000"/>
            <a:headEnd/>
            <a:tailEnd/>
          </a:ln>
        </p:spPr>
        <p:txBody>
          <a:bodyPr/>
          <a:lstStyle/>
          <a:p>
            <a:endParaRPr lang="en-US"/>
          </a:p>
        </p:txBody>
      </p:sp>
      <p:sp>
        <p:nvSpPr>
          <p:cNvPr id="303127" name="Line 23"/>
          <p:cNvSpPr>
            <a:spLocks noChangeShapeType="1"/>
          </p:cNvSpPr>
          <p:nvPr/>
        </p:nvSpPr>
        <p:spPr bwMode="auto">
          <a:xfrm>
            <a:off x="1192212" y="2750979"/>
            <a:ext cx="1588" cy="3267075"/>
          </a:xfrm>
          <a:prstGeom prst="line">
            <a:avLst/>
          </a:prstGeom>
          <a:noFill/>
          <a:ln w="0">
            <a:solidFill>
              <a:schemeClr val="tx1"/>
            </a:solidFill>
            <a:round/>
            <a:headEnd/>
            <a:tailEnd/>
          </a:ln>
        </p:spPr>
        <p:txBody>
          <a:bodyPr/>
          <a:lstStyle/>
          <a:p>
            <a:endParaRPr lang="en-US"/>
          </a:p>
        </p:txBody>
      </p:sp>
      <p:sp>
        <p:nvSpPr>
          <p:cNvPr id="303128" name="Line 24"/>
          <p:cNvSpPr>
            <a:spLocks noChangeShapeType="1"/>
          </p:cNvSpPr>
          <p:nvPr/>
        </p:nvSpPr>
        <p:spPr bwMode="auto">
          <a:xfrm>
            <a:off x="1152525" y="2750979"/>
            <a:ext cx="39687" cy="1588"/>
          </a:xfrm>
          <a:prstGeom prst="line">
            <a:avLst/>
          </a:prstGeom>
          <a:noFill/>
          <a:ln w="0">
            <a:solidFill>
              <a:schemeClr val="tx1"/>
            </a:solidFill>
            <a:round/>
            <a:headEnd/>
            <a:tailEnd/>
          </a:ln>
        </p:spPr>
        <p:txBody>
          <a:bodyPr/>
          <a:lstStyle/>
          <a:p>
            <a:endParaRPr lang="en-US"/>
          </a:p>
        </p:txBody>
      </p:sp>
      <p:sp>
        <p:nvSpPr>
          <p:cNvPr id="303129" name="Line 25"/>
          <p:cNvSpPr>
            <a:spLocks noChangeShapeType="1"/>
          </p:cNvSpPr>
          <p:nvPr/>
        </p:nvSpPr>
        <p:spPr bwMode="auto">
          <a:xfrm>
            <a:off x="1152525" y="3022442"/>
            <a:ext cx="39687" cy="1587"/>
          </a:xfrm>
          <a:prstGeom prst="line">
            <a:avLst/>
          </a:prstGeom>
          <a:noFill/>
          <a:ln w="0">
            <a:solidFill>
              <a:schemeClr val="tx1"/>
            </a:solidFill>
            <a:round/>
            <a:headEnd/>
            <a:tailEnd/>
          </a:ln>
        </p:spPr>
        <p:txBody>
          <a:bodyPr/>
          <a:lstStyle/>
          <a:p>
            <a:endParaRPr lang="en-US"/>
          </a:p>
        </p:txBody>
      </p:sp>
      <p:sp>
        <p:nvSpPr>
          <p:cNvPr id="303130" name="Line 26"/>
          <p:cNvSpPr>
            <a:spLocks noChangeShapeType="1"/>
          </p:cNvSpPr>
          <p:nvPr/>
        </p:nvSpPr>
        <p:spPr bwMode="auto">
          <a:xfrm>
            <a:off x="1152525" y="3298667"/>
            <a:ext cx="39687" cy="1587"/>
          </a:xfrm>
          <a:prstGeom prst="line">
            <a:avLst/>
          </a:prstGeom>
          <a:noFill/>
          <a:ln w="0">
            <a:solidFill>
              <a:schemeClr val="tx1"/>
            </a:solidFill>
            <a:round/>
            <a:headEnd/>
            <a:tailEnd/>
          </a:ln>
        </p:spPr>
        <p:txBody>
          <a:bodyPr/>
          <a:lstStyle/>
          <a:p>
            <a:endParaRPr lang="en-US"/>
          </a:p>
        </p:txBody>
      </p:sp>
      <p:sp>
        <p:nvSpPr>
          <p:cNvPr id="303131" name="Line 27"/>
          <p:cNvSpPr>
            <a:spLocks noChangeShapeType="1"/>
          </p:cNvSpPr>
          <p:nvPr/>
        </p:nvSpPr>
        <p:spPr bwMode="auto">
          <a:xfrm>
            <a:off x="1152525" y="3570129"/>
            <a:ext cx="39687" cy="1588"/>
          </a:xfrm>
          <a:prstGeom prst="line">
            <a:avLst/>
          </a:prstGeom>
          <a:noFill/>
          <a:ln w="0">
            <a:solidFill>
              <a:schemeClr val="tx1"/>
            </a:solidFill>
            <a:round/>
            <a:headEnd/>
            <a:tailEnd/>
          </a:ln>
        </p:spPr>
        <p:txBody>
          <a:bodyPr/>
          <a:lstStyle/>
          <a:p>
            <a:endParaRPr lang="en-US"/>
          </a:p>
        </p:txBody>
      </p:sp>
      <p:sp>
        <p:nvSpPr>
          <p:cNvPr id="303132" name="Line 28"/>
          <p:cNvSpPr>
            <a:spLocks noChangeShapeType="1"/>
          </p:cNvSpPr>
          <p:nvPr/>
        </p:nvSpPr>
        <p:spPr bwMode="auto">
          <a:xfrm>
            <a:off x="1152525" y="3840004"/>
            <a:ext cx="39687" cy="1588"/>
          </a:xfrm>
          <a:prstGeom prst="line">
            <a:avLst/>
          </a:prstGeom>
          <a:noFill/>
          <a:ln w="0">
            <a:solidFill>
              <a:schemeClr val="tx1"/>
            </a:solidFill>
            <a:round/>
            <a:headEnd/>
            <a:tailEnd/>
          </a:ln>
        </p:spPr>
        <p:txBody>
          <a:bodyPr/>
          <a:lstStyle/>
          <a:p>
            <a:endParaRPr lang="en-US"/>
          </a:p>
        </p:txBody>
      </p:sp>
      <p:sp>
        <p:nvSpPr>
          <p:cNvPr id="303133" name="Line 29"/>
          <p:cNvSpPr>
            <a:spLocks noChangeShapeType="1"/>
          </p:cNvSpPr>
          <p:nvPr/>
        </p:nvSpPr>
        <p:spPr bwMode="auto">
          <a:xfrm>
            <a:off x="1152525" y="4111467"/>
            <a:ext cx="39687" cy="1587"/>
          </a:xfrm>
          <a:prstGeom prst="line">
            <a:avLst/>
          </a:prstGeom>
          <a:noFill/>
          <a:ln w="0">
            <a:solidFill>
              <a:schemeClr val="tx1"/>
            </a:solidFill>
            <a:round/>
            <a:headEnd/>
            <a:tailEnd/>
          </a:ln>
        </p:spPr>
        <p:txBody>
          <a:bodyPr/>
          <a:lstStyle/>
          <a:p>
            <a:endParaRPr lang="en-US"/>
          </a:p>
        </p:txBody>
      </p:sp>
      <p:sp>
        <p:nvSpPr>
          <p:cNvPr id="303134" name="Line 30"/>
          <p:cNvSpPr>
            <a:spLocks noChangeShapeType="1"/>
          </p:cNvSpPr>
          <p:nvPr/>
        </p:nvSpPr>
        <p:spPr bwMode="auto">
          <a:xfrm>
            <a:off x="1152525" y="4387692"/>
            <a:ext cx="39687" cy="1587"/>
          </a:xfrm>
          <a:prstGeom prst="line">
            <a:avLst/>
          </a:prstGeom>
          <a:noFill/>
          <a:ln w="0">
            <a:solidFill>
              <a:schemeClr val="tx1"/>
            </a:solidFill>
            <a:round/>
            <a:headEnd/>
            <a:tailEnd/>
          </a:ln>
        </p:spPr>
        <p:txBody>
          <a:bodyPr/>
          <a:lstStyle/>
          <a:p>
            <a:endParaRPr lang="en-US"/>
          </a:p>
        </p:txBody>
      </p:sp>
      <p:sp>
        <p:nvSpPr>
          <p:cNvPr id="303135" name="Line 31"/>
          <p:cNvSpPr>
            <a:spLocks noChangeShapeType="1"/>
          </p:cNvSpPr>
          <p:nvPr/>
        </p:nvSpPr>
        <p:spPr bwMode="auto">
          <a:xfrm>
            <a:off x="1152525" y="4659154"/>
            <a:ext cx="39687" cy="1588"/>
          </a:xfrm>
          <a:prstGeom prst="line">
            <a:avLst/>
          </a:prstGeom>
          <a:noFill/>
          <a:ln w="0">
            <a:solidFill>
              <a:schemeClr val="tx1"/>
            </a:solidFill>
            <a:round/>
            <a:headEnd/>
            <a:tailEnd/>
          </a:ln>
        </p:spPr>
        <p:txBody>
          <a:bodyPr/>
          <a:lstStyle/>
          <a:p>
            <a:endParaRPr lang="en-US"/>
          </a:p>
        </p:txBody>
      </p:sp>
      <p:sp>
        <p:nvSpPr>
          <p:cNvPr id="303136" name="Line 32"/>
          <p:cNvSpPr>
            <a:spLocks noChangeShapeType="1"/>
          </p:cNvSpPr>
          <p:nvPr/>
        </p:nvSpPr>
        <p:spPr bwMode="auto">
          <a:xfrm>
            <a:off x="1152525" y="4929029"/>
            <a:ext cx="39687" cy="1588"/>
          </a:xfrm>
          <a:prstGeom prst="line">
            <a:avLst/>
          </a:prstGeom>
          <a:noFill/>
          <a:ln w="0">
            <a:solidFill>
              <a:schemeClr val="tx1"/>
            </a:solidFill>
            <a:round/>
            <a:headEnd/>
            <a:tailEnd/>
          </a:ln>
        </p:spPr>
        <p:txBody>
          <a:bodyPr/>
          <a:lstStyle/>
          <a:p>
            <a:endParaRPr lang="en-US"/>
          </a:p>
        </p:txBody>
      </p:sp>
      <p:sp>
        <p:nvSpPr>
          <p:cNvPr id="303137" name="Line 33"/>
          <p:cNvSpPr>
            <a:spLocks noChangeShapeType="1"/>
          </p:cNvSpPr>
          <p:nvPr/>
        </p:nvSpPr>
        <p:spPr bwMode="auto">
          <a:xfrm>
            <a:off x="1152525" y="5200492"/>
            <a:ext cx="39687" cy="1587"/>
          </a:xfrm>
          <a:prstGeom prst="line">
            <a:avLst/>
          </a:prstGeom>
          <a:noFill/>
          <a:ln w="0">
            <a:solidFill>
              <a:schemeClr val="tx1"/>
            </a:solidFill>
            <a:round/>
            <a:headEnd/>
            <a:tailEnd/>
          </a:ln>
        </p:spPr>
        <p:txBody>
          <a:bodyPr/>
          <a:lstStyle/>
          <a:p>
            <a:endParaRPr lang="en-US"/>
          </a:p>
        </p:txBody>
      </p:sp>
      <p:sp>
        <p:nvSpPr>
          <p:cNvPr id="303138" name="Line 34"/>
          <p:cNvSpPr>
            <a:spLocks noChangeShapeType="1"/>
          </p:cNvSpPr>
          <p:nvPr/>
        </p:nvSpPr>
        <p:spPr bwMode="auto">
          <a:xfrm>
            <a:off x="1152525" y="5476717"/>
            <a:ext cx="39687" cy="1587"/>
          </a:xfrm>
          <a:prstGeom prst="line">
            <a:avLst/>
          </a:prstGeom>
          <a:noFill/>
          <a:ln w="0">
            <a:solidFill>
              <a:schemeClr val="tx1"/>
            </a:solidFill>
            <a:round/>
            <a:headEnd/>
            <a:tailEnd/>
          </a:ln>
        </p:spPr>
        <p:txBody>
          <a:bodyPr/>
          <a:lstStyle/>
          <a:p>
            <a:endParaRPr lang="en-US"/>
          </a:p>
        </p:txBody>
      </p:sp>
      <p:sp>
        <p:nvSpPr>
          <p:cNvPr id="303139" name="Line 35"/>
          <p:cNvSpPr>
            <a:spLocks noChangeShapeType="1"/>
          </p:cNvSpPr>
          <p:nvPr/>
        </p:nvSpPr>
        <p:spPr bwMode="auto">
          <a:xfrm>
            <a:off x="1152525" y="5748179"/>
            <a:ext cx="39687" cy="1588"/>
          </a:xfrm>
          <a:prstGeom prst="line">
            <a:avLst/>
          </a:prstGeom>
          <a:noFill/>
          <a:ln w="0">
            <a:solidFill>
              <a:schemeClr val="tx1"/>
            </a:solidFill>
            <a:round/>
            <a:headEnd/>
            <a:tailEnd/>
          </a:ln>
        </p:spPr>
        <p:txBody>
          <a:bodyPr/>
          <a:lstStyle/>
          <a:p>
            <a:endParaRPr lang="en-US"/>
          </a:p>
        </p:txBody>
      </p:sp>
      <p:sp>
        <p:nvSpPr>
          <p:cNvPr id="303140" name="Freeform 36"/>
          <p:cNvSpPr>
            <a:spLocks/>
          </p:cNvSpPr>
          <p:nvPr/>
        </p:nvSpPr>
        <p:spPr bwMode="auto">
          <a:xfrm>
            <a:off x="1152525" y="6018054"/>
            <a:ext cx="4951412" cy="1588"/>
          </a:xfrm>
          <a:custGeom>
            <a:avLst/>
            <a:gdLst/>
            <a:ahLst/>
            <a:cxnLst>
              <a:cxn ang="0">
                <a:pos x="0" y="0"/>
              </a:cxn>
              <a:cxn ang="0">
                <a:pos x="6" y="0"/>
              </a:cxn>
              <a:cxn ang="0">
                <a:pos x="750" y="0"/>
              </a:cxn>
            </a:cxnLst>
            <a:rect l="0" t="0" r="r" b="b"/>
            <a:pathLst>
              <a:path w="750">
                <a:moveTo>
                  <a:pt x="0" y="0"/>
                </a:moveTo>
                <a:lnTo>
                  <a:pt x="6" y="0"/>
                </a:lnTo>
                <a:lnTo>
                  <a:pt x="750" y="0"/>
                </a:lnTo>
              </a:path>
            </a:pathLst>
          </a:custGeom>
          <a:noFill/>
          <a:ln w="0">
            <a:solidFill>
              <a:schemeClr val="tx1"/>
            </a:solidFill>
            <a:prstDash val="solid"/>
            <a:round/>
            <a:headEnd/>
            <a:tailEnd/>
          </a:ln>
        </p:spPr>
        <p:txBody>
          <a:bodyPr/>
          <a:lstStyle/>
          <a:p>
            <a:endParaRPr lang="en-US"/>
          </a:p>
        </p:txBody>
      </p:sp>
      <p:sp>
        <p:nvSpPr>
          <p:cNvPr id="303141" name="Line 37"/>
          <p:cNvSpPr>
            <a:spLocks noChangeShapeType="1"/>
          </p:cNvSpPr>
          <p:nvPr/>
        </p:nvSpPr>
        <p:spPr bwMode="auto">
          <a:xfrm flipV="1">
            <a:off x="6103937" y="6018054"/>
            <a:ext cx="1588" cy="39688"/>
          </a:xfrm>
          <a:prstGeom prst="line">
            <a:avLst/>
          </a:prstGeom>
          <a:noFill/>
          <a:ln w="0">
            <a:solidFill>
              <a:schemeClr val="tx1"/>
            </a:solidFill>
            <a:round/>
            <a:headEnd/>
            <a:tailEnd/>
          </a:ln>
        </p:spPr>
        <p:txBody>
          <a:bodyPr/>
          <a:lstStyle/>
          <a:p>
            <a:endParaRPr lang="en-US"/>
          </a:p>
        </p:txBody>
      </p:sp>
      <p:sp>
        <p:nvSpPr>
          <p:cNvPr id="303142" name="Line 38"/>
          <p:cNvSpPr>
            <a:spLocks noChangeShapeType="1"/>
          </p:cNvSpPr>
          <p:nvPr/>
        </p:nvSpPr>
        <p:spPr bwMode="auto">
          <a:xfrm flipV="1">
            <a:off x="5405437" y="6018054"/>
            <a:ext cx="1588" cy="39688"/>
          </a:xfrm>
          <a:prstGeom prst="line">
            <a:avLst/>
          </a:prstGeom>
          <a:noFill/>
          <a:ln w="0">
            <a:solidFill>
              <a:schemeClr val="tx1"/>
            </a:solidFill>
            <a:round/>
            <a:headEnd/>
            <a:tailEnd/>
          </a:ln>
        </p:spPr>
        <p:txBody>
          <a:bodyPr/>
          <a:lstStyle/>
          <a:p>
            <a:endParaRPr lang="en-US"/>
          </a:p>
        </p:txBody>
      </p:sp>
      <p:sp>
        <p:nvSpPr>
          <p:cNvPr id="303143" name="Line 39"/>
          <p:cNvSpPr>
            <a:spLocks noChangeShapeType="1"/>
          </p:cNvSpPr>
          <p:nvPr/>
        </p:nvSpPr>
        <p:spPr bwMode="auto">
          <a:xfrm flipV="1">
            <a:off x="4699000" y="6018054"/>
            <a:ext cx="1587" cy="39688"/>
          </a:xfrm>
          <a:prstGeom prst="line">
            <a:avLst/>
          </a:prstGeom>
          <a:noFill/>
          <a:ln w="0">
            <a:solidFill>
              <a:schemeClr val="tx1"/>
            </a:solidFill>
            <a:round/>
            <a:headEnd/>
            <a:tailEnd/>
          </a:ln>
        </p:spPr>
        <p:txBody>
          <a:bodyPr/>
          <a:lstStyle/>
          <a:p>
            <a:endParaRPr lang="en-US"/>
          </a:p>
        </p:txBody>
      </p:sp>
      <p:sp>
        <p:nvSpPr>
          <p:cNvPr id="303144" name="Line 40"/>
          <p:cNvSpPr>
            <a:spLocks noChangeShapeType="1"/>
          </p:cNvSpPr>
          <p:nvPr/>
        </p:nvSpPr>
        <p:spPr bwMode="auto">
          <a:xfrm flipV="1">
            <a:off x="3998912" y="6018054"/>
            <a:ext cx="1588" cy="39688"/>
          </a:xfrm>
          <a:prstGeom prst="line">
            <a:avLst/>
          </a:prstGeom>
          <a:noFill/>
          <a:ln w="0">
            <a:solidFill>
              <a:schemeClr val="tx1"/>
            </a:solidFill>
            <a:round/>
            <a:headEnd/>
            <a:tailEnd/>
          </a:ln>
        </p:spPr>
        <p:txBody>
          <a:bodyPr/>
          <a:lstStyle/>
          <a:p>
            <a:endParaRPr lang="en-US"/>
          </a:p>
        </p:txBody>
      </p:sp>
      <p:sp>
        <p:nvSpPr>
          <p:cNvPr id="303145" name="Line 41"/>
          <p:cNvSpPr>
            <a:spLocks noChangeShapeType="1"/>
          </p:cNvSpPr>
          <p:nvPr/>
        </p:nvSpPr>
        <p:spPr bwMode="auto">
          <a:xfrm flipV="1">
            <a:off x="3298825" y="6018054"/>
            <a:ext cx="1587" cy="39688"/>
          </a:xfrm>
          <a:prstGeom prst="line">
            <a:avLst/>
          </a:prstGeom>
          <a:noFill/>
          <a:ln w="0">
            <a:solidFill>
              <a:schemeClr val="tx1"/>
            </a:solidFill>
            <a:round/>
            <a:headEnd/>
            <a:tailEnd/>
          </a:ln>
        </p:spPr>
        <p:txBody>
          <a:bodyPr/>
          <a:lstStyle/>
          <a:p>
            <a:endParaRPr lang="en-US"/>
          </a:p>
        </p:txBody>
      </p:sp>
      <p:sp>
        <p:nvSpPr>
          <p:cNvPr id="303146" name="Line 42"/>
          <p:cNvSpPr>
            <a:spLocks noChangeShapeType="1"/>
          </p:cNvSpPr>
          <p:nvPr/>
        </p:nvSpPr>
        <p:spPr bwMode="auto">
          <a:xfrm flipV="1">
            <a:off x="2598737" y="6018054"/>
            <a:ext cx="1588" cy="39688"/>
          </a:xfrm>
          <a:prstGeom prst="line">
            <a:avLst/>
          </a:prstGeom>
          <a:noFill/>
          <a:ln w="0">
            <a:solidFill>
              <a:schemeClr val="tx1"/>
            </a:solidFill>
            <a:round/>
            <a:headEnd/>
            <a:tailEnd/>
          </a:ln>
        </p:spPr>
        <p:txBody>
          <a:bodyPr/>
          <a:lstStyle/>
          <a:p>
            <a:endParaRPr lang="en-US"/>
          </a:p>
        </p:txBody>
      </p:sp>
      <p:sp>
        <p:nvSpPr>
          <p:cNvPr id="303147" name="Line 43"/>
          <p:cNvSpPr>
            <a:spLocks noChangeShapeType="1"/>
          </p:cNvSpPr>
          <p:nvPr/>
        </p:nvSpPr>
        <p:spPr bwMode="auto">
          <a:xfrm flipV="1">
            <a:off x="1892300" y="6018054"/>
            <a:ext cx="1587" cy="39688"/>
          </a:xfrm>
          <a:prstGeom prst="line">
            <a:avLst/>
          </a:prstGeom>
          <a:noFill/>
          <a:ln w="0">
            <a:solidFill>
              <a:schemeClr val="tx1"/>
            </a:solidFill>
            <a:round/>
            <a:headEnd/>
            <a:tailEnd/>
          </a:ln>
        </p:spPr>
        <p:txBody>
          <a:bodyPr/>
          <a:lstStyle/>
          <a:p>
            <a:endParaRPr lang="en-US"/>
          </a:p>
        </p:txBody>
      </p:sp>
      <p:sp>
        <p:nvSpPr>
          <p:cNvPr id="303148" name="Line 44"/>
          <p:cNvSpPr>
            <a:spLocks noChangeShapeType="1"/>
          </p:cNvSpPr>
          <p:nvPr/>
        </p:nvSpPr>
        <p:spPr bwMode="auto">
          <a:xfrm flipV="1">
            <a:off x="1192212" y="6018054"/>
            <a:ext cx="1588" cy="39688"/>
          </a:xfrm>
          <a:prstGeom prst="line">
            <a:avLst/>
          </a:prstGeom>
          <a:noFill/>
          <a:ln w="0">
            <a:solidFill>
              <a:schemeClr val="tx1"/>
            </a:solidFill>
            <a:round/>
            <a:headEnd/>
            <a:tailEnd/>
          </a:ln>
        </p:spPr>
        <p:txBody>
          <a:bodyPr/>
          <a:lstStyle/>
          <a:p>
            <a:endParaRPr lang="en-US"/>
          </a:p>
        </p:txBody>
      </p:sp>
      <p:sp>
        <p:nvSpPr>
          <p:cNvPr id="303149" name="Freeform 45"/>
          <p:cNvSpPr>
            <a:spLocks/>
          </p:cNvSpPr>
          <p:nvPr/>
        </p:nvSpPr>
        <p:spPr bwMode="auto">
          <a:xfrm>
            <a:off x="1192212" y="4105117"/>
            <a:ext cx="4913313" cy="1912937"/>
          </a:xfrm>
          <a:custGeom>
            <a:avLst/>
            <a:gdLst/>
            <a:ahLst/>
            <a:cxnLst>
              <a:cxn ang="0">
                <a:pos x="0" y="1205"/>
              </a:cxn>
              <a:cxn ang="0">
                <a:pos x="67" y="1180"/>
              </a:cxn>
              <a:cxn ang="0">
                <a:pos x="133" y="1155"/>
              </a:cxn>
              <a:cxn ang="0">
                <a:pos x="195" y="1126"/>
              </a:cxn>
              <a:cxn ang="0">
                <a:pos x="266" y="1101"/>
              </a:cxn>
              <a:cxn ang="0">
                <a:pos x="333" y="1076"/>
              </a:cxn>
              <a:cxn ang="0">
                <a:pos x="395" y="1047"/>
              </a:cxn>
              <a:cxn ang="0">
                <a:pos x="466" y="1018"/>
              </a:cxn>
              <a:cxn ang="0">
                <a:pos x="532" y="997"/>
              </a:cxn>
              <a:cxn ang="0">
                <a:pos x="595" y="972"/>
              </a:cxn>
              <a:cxn ang="0">
                <a:pos x="665" y="947"/>
              </a:cxn>
              <a:cxn ang="0">
                <a:pos x="732" y="922"/>
              </a:cxn>
              <a:cxn ang="0">
                <a:pos x="799" y="893"/>
              </a:cxn>
              <a:cxn ang="0">
                <a:pos x="865" y="868"/>
              </a:cxn>
              <a:cxn ang="0">
                <a:pos x="932" y="843"/>
              </a:cxn>
              <a:cxn ang="0">
                <a:pos x="998" y="818"/>
              </a:cxn>
              <a:cxn ang="0">
                <a:pos x="1065" y="793"/>
              </a:cxn>
              <a:cxn ang="0">
                <a:pos x="1131" y="764"/>
              </a:cxn>
              <a:cxn ang="0">
                <a:pos x="1198" y="739"/>
              </a:cxn>
              <a:cxn ang="0">
                <a:pos x="1264" y="714"/>
              </a:cxn>
              <a:cxn ang="0">
                <a:pos x="1331" y="689"/>
              </a:cxn>
              <a:cxn ang="0">
                <a:pos x="1397" y="665"/>
              </a:cxn>
              <a:cxn ang="0">
                <a:pos x="1464" y="635"/>
              </a:cxn>
              <a:cxn ang="0">
                <a:pos x="1531" y="611"/>
              </a:cxn>
              <a:cxn ang="0">
                <a:pos x="1597" y="586"/>
              </a:cxn>
              <a:cxn ang="0">
                <a:pos x="1664" y="561"/>
              </a:cxn>
              <a:cxn ang="0">
                <a:pos x="1730" y="536"/>
              </a:cxn>
              <a:cxn ang="0">
                <a:pos x="1797" y="507"/>
              </a:cxn>
              <a:cxn ang="0">
                <a:pos x="1863" y="482"/>
              </a:cxn>
              <a:cxn ang="0">
                <a:pos x="1926" y="457"/>
              </a:cxn>
              <a:cxn ang="0">
                <a:pos x="1996" y="432"/>
              </a:cxn>
              <a:cxn ang="0">
                <a:pos x="2063" y="407"/>
              </a:cxn>
              <a:cxn ang="0">
                <a:pos x="2129" y="378"/>
              </a:cxn>
              <a:cxn ang="0">
                <a:pos x="2192" y="353"/>
              </a:cxn>
              <a:cxn ang="0">
                <a:pos x="2262" y="328"/>
              </a:cxn>
              <a:cxn ang="0">
                <a:pos x="2329" y="303"/>
              </a:cxn>
              <a:cxn ang="0">
                <a:pos x="2391" y="274"/>
              </a:cxn>
              <a:cxn ang="0">
                <a:pos x="2462" y="249"/>
              </a:cxn>
              <a:cxn ang="0">
                <a:pos x="2529" y="224"/>
              </a:cxn>
              <a:cxn ang="0">
                <a:pos x="2595" y="199"/>
              </a:cxn>
              <a:cxn ang="0">
                <a:pos x="2662" y="174"/>
              </a:cxn>
              <a:cxn ang="0">
                <a:pos x="2728" y="145"/>
              </a:cxn>
              <a:cxn ang="0">
                <a:pos x="2795" y="120"/>
              </a:cxn>
              <a:cxn ang="0">
                <a:pos x="2866" y="95"/>
              </a:cxn>
              <a:cxn ang="0">
                <a:pos x="2928" y="70"/>
              </a:cxn>
              <a:cxn ang="0">
                <a:pos x="2994" y="45"/>
              </a:cxn>
              <a:cxn ang="0">
                <a:pos x="3095" y="0"/>
              </a:cxn>
            </a:cxnLst>
            <a:rect l="0" t="0" r="r" b="b"/>
            <a:pathLst>
              <a:path w="3095" h="1205">
                <a:moveTo>
                  <a:pt x="0" y="1205"/>
                </a:moveTo>
                <a:lnTo>
                  <a:pt x="67" y="1180"/>
                </a:lnTo>
                <a:lnTo>
                  <a:pt x="133" y="1155"/>
                </a:lnTo>
                <a:lnTo>
                  <a:pt x="195" y="1126"/>
                </a:lnTo>
                <a:lnTo>
                  <a:pt x="266" y="1101"/>
                </a:lnTo>
                <a:lnTo>
                  <a:pt x="333" y="1076"/>
                </a:lnTo>
                <a:lnTo>
                  <a:pt x="395" y="1047"/>
                </a:lnTo>
                <a:lnTo>
                  <a:pt x="466" y="1018"/>
                </a:lnTo>
                <a:lnTo>
                  <a:pt x="532" y="997"/>
                </a:lnTo>
                <a:lnTo>
                  <a:pt x="595" y="972"/>
                </a:lnTo>
                <a:lnTo>
                  <a:pt x="665" y="947"/>
                </a:lnTo>
                <a:lnTo>
                  <a:pt x="732" y="922"/>
                </a:lnTo>
                <a:lnTo>
                  <a:pt x="799" y="893"/>
                </a:lnTo>
                <a:lnTo>
                  <a:pt x="865" y="868"/>
                </a:lnTo>
                <a:lnTo>
                  <a:pt x="932" y="843"/>
                </a:lnTo>
                <a:lnTo>
                  <a:pt x="998" y="818"/>
                </a:lnTo>
                <a:lnTo>
                  <a:pt x="1065" y="793"/>
                </a:lnTo>
                <a:lnTo>
                  <a:pt x="1131" y="764"/>
                </a:lnTo>
                <a:lnTo>
                  <a:pt x="1198" y="739"/>
                </a:lnTo>
                <a:lnTo>
                  <a:pt x="1264" y="714"/>
                </a:lnTo>
                <a:lnTo>
                  <a:pt x="1331" y="689"/>
                </a:lnTo>
                <a:lnTo>
                  <a:pt x="1397" y="665"/>
                </a:lnTo>
                <a:lnTo>
                  <a:pt x="1464" y="635"/>
                </a:lnTo>
                <a:lnTo>
                  <a:pt x="1531" y="611"/>
                </a:lnTo>
                <a:lnTo>
                  <a:pt x="1597" y="586"/>
                </a:lnTo>
                <a:lnTo>
                  <a:pt x="1664" y="561"/>
                </a:lnTo>
                <a:lnTo>
                  <a:pt x="1730" y="536"/>
                </a:lnTo>
                <a:lnTo>
                  <a:pt x="1797" y="507"/>
                </a:lnTo>
                <a:lnTo>
                  <a:pt x="1863" y="482"/>
                </a:lnTo>
                <a:lnTo>
                  <a:pt x="1926" y="457"/>
                </a:lnTo>
                <a:lnTo>
                  <a:pt x="1996" y="432"/>
                </a:lnTo>
                <a:lnTo>
                  <a:pt x="2063" y="407"/>
                </a:lnTo>
                <a:lnTo>
                  <a:pt x="2129" y="378"/>
                </a:lnTo>
                <a:lnTo>
                  <a:pt x="2192" y="353"/>
                </a:lnTo>
                <a:lnTo>
                  <a:pt x="2262" y="328"/>
                </a:lnTo>
                <a:lnTo>
                  <a:pt x="2329" y="303"/>
                </a:lnTo>
                <a:lnTo>
                  <a:pt x="2391" y="274"/>
                </a:lnTo>
                <a:lnTo>
                  <a:pt x="2462" y="249"/>
                </a:lnTo>
                <a:lnTo>
                  <a:pt x="2529" y="224"/>
                </a:lnTo>
                <a:lnTo>
                  <a:pt x="2595" y="199"/>
                </a:lnTo>
                <a:lnTo>
                  <a:pt x="2662" y="174"/>
                </a:lnTo>
                <a:lnTo>
                  <a:pt x="2728" y="145"/>
                </a:lnTo>
                <a:lnTo>
                  <a:pt x="2795" y="120"/>
                </a:lnTo>
                <a:lnTo>
                  <a:pt x="2866" y="95"/>
                </a:lnTo>
                <a:lnTo>
                  <a:pt x="2928" y="70"/>
                </a:lnTo>
                <a:lnTo>
                  <a:pt x="2994" y="45"/>
                </a:lnTo>
                <a:lnTo>
                  <a:pt x="3095" y="0"/>
                </a:lnTo>
              </a:path>
            </a:pathLst>
          </a:custGeom>
          <a:noFill/>
          <a:ln w="38100">
            <a:solidFill>
              <a:srgbClr val="000080"/>
            </a:solidFill>
            <a:prstDash val="solid"/>
            <a:round/>
            <a:headEnd/>
            <a:tailEnd/>
          </a:ln>
        </p:spPr>
        <p:txBody>
          <a:bodyPr/>
          <a:lstStyle/>
          <a:p>
            <a:endParaRPr lang="en-US"/>
          </a:p>
        </p:txBody>
      </p:sp>
      <p:sp>
        <p:nvSpPr>
          <p:cNvPr id="303150" name="Freeform 46"/>
          <p:cNvSpPr>
            <a:spLocks/>
          </p:cNvSpPr>
          <p:nvPr/>
        </p:nvSpPr>
        <p:spPr bwMode="auto">
          <a:xfrm>
            <a:off x="1192212" y="2752567"/>
            <a:ext cx="4648200" cy="3265487"/>
          </a:xfrm>
          <a:custGeom>
            <a:avLst/>
            <a:gdLst/>
            <a:ahLst/>
            <a:cxnLst>
              <a:cxn ang="0">
                <a:pos x="0" y="2057"/>
              </a:cxn>
              <a:cxn ang="0">
                <a:pos x="67" y="2032"/>
              </a:cxn>
              <a:cxn ang="0">
                <a:pos x="133" y="2007"/>
              </a:cxn>
              <a:cxn ang="0">
                <a:pos x="195" y="1982"/>
              </a:cxn>
              <a:cxn ang="0">
                <a:pos x="266" y="1957"/>
              </a:cxn>
              <a:cxn ang="0">
                <a:pos x="333" y="1932"/>
              </a:cxn>
              <a:cxn ang="0">
                <a:pos x="395" y="1907"/>
              </a:cxn>
              <a:cxn ang="0">
                <a:pos x="466" y="1866"/>
              </a:cxn>
              <a:cxn ang="0">
                <a:pos x="532" y="1841"/>
              </a:cxn>
              <a:cxn ang="0">
                <a:pos x="595" y="1799"/>
              </a:cxn>
              <a:cxn ang="0">
                <a:pos x="665" y="1749"/>
              </a:cxn>
              <a:cxn ang="0">
                <a:pos x="732" y="1700"/>
              </a:cxn>
              <a:cxn ang="0">
                <a:pos x="799" y="1650"/>
              </a:cxn>
              <a:cxn ang="0">
                <a:pos x="865" y="1600"/>
              </a:cxn>
              <a:cxn ang="0">
                <a:pos x="932" y="1550"/>
              </a:cxn>
              <a:cxn ang="0">
                <a:pos x="998" y="1496"/>
              </a:cxn>
              <a:cxn ang="0">
                <a:pos x="1065" y="1446"/>
              </a:cxn>
              <a:cxn ang="0">
                <a:pos x="1131" y="1392"/>
              </a:cxn>
              <a:cxn ang="0">
                <a:pos x="1198" y="1342"/>
              </a:cxn>
              <a:cxn ang="0">
                <a:pos x="1264" y="1292"/>
              </a:cxn>
              <a:cxn ang="0">
                <a:pos x="1331" y="1238"/>
              </a:cxn>
              <a:cxn ang="0">
                <a:pos x="1397" y="1188"/>
              </a:cxn>
              <a:cxn ang="0">
                <a:pos x="1464" y="1134"/>
              </a:cxn>
              <a:cxn ang="0">
                <a:pos x="1531" y="1085"/>
              </a:cxn>
              <a:cxn ang="0">
                <a:pos x="1597" y="1035"/>
              </a:cxn>
              <a:cxn ang="0">
                <a:pos x="1664" y="981"/>
              </a:cxn>
              <a:cxn ang="0">
                <a:pos x="1730" y="931"/>
              </a:cxn>
              <a:cxn ang="0">
                <a:pos x="1797" y="877"/>
              </a:cxn>
              <a:cxn ang="0">
                <a:pos x="1863" y="827"/>
              </a:cxn>
              <a:cxn ang="0">
                <a:pos x="1926" y="773"/>
              </a:cxn>
              <a:cxn ang="0">
                <a:pos x="1996" y="723"/>
              </a:cxn>
              <a:cxn ang="0">
                <a:pos x="2063" y="673"/>
              </a:cxn>
              <a:cxn ang="0">
                <a:pos x="2129" y="619"/>
              </a:cxn>
              <a:cxn ang="0">
                <a:pos x="2192" y="569"/>
              </a:cxn>
              <a:cxn ang="0">
                <a:pos x="2262" y="515"/>
              </a:cxn>
              <a:cxn ang="0">
                <a:pos x="2329" y="465"/>
              </a:cxn>
              <a:cxn ang="0">
                <a:pos x="2391" y="415"/>
              </a:cxn>
              <a:cxn ang="0">
                <a:pos x="2462" y="361"/>
              </a:cxn>
              <a:cxn ang="0">
                <a:pos x="2529" y="312"/>
              </a:cxn>
              <a:cxn ang="0">
                <a:pos x="2595" y="258"/>
              </a:cxn>
              <a:cxn ang="0">
                <a:pos x="2662" y="208"/>
              </a:cxn>
              <a:cxn ang="0">
                <a:pos x="2728" y="154"/>
              </a:cxn>
              <a:cxn ang="0">
                <a:pos x="2795" y="104"/>
              </a:cxn>
              <a:cxn ang="0">
                <a:pos x="2866" y="54"/>
              </a:cxn>
              <a:cxn ang="0">
                <a:pos x="2928" y="0"/>
              </a:cxn>
            </a:cxnLst>
            <a:rect l="0" t="0" r="r" b="b"/>
            <a:pathLst>
              <a:path w="2928" h="2057">
                <a:moveTo>
                  <a:pt x="0" y="2057"/>
                </a:moveTo>
                <a:lnTo>
                  <a:pt x="67" y="2032"/>
                </a:lnTo>
                <a:lnTo>
                  <a:pt x="133" y="2007"/>
                </a:lnTo>
                <a:lnTo>
                  <a:pt x="195" y="1982"/>
                </a:lnTo>
                <a:lnTo>
                  <a:pt x="266" y="1957"/>
                </a:lnTo>
                <a:lnTo>
                  <a:pt x="333" y="1932"/>
                </a:lnTo>
                <a:lnTo>
                  <a:pt x="395" y="1907"/>
                </a:lnTo>
                <a:lnTo>
                  <a:pt x="466" y="1866"/>
                </a:lnTo>
                <a:lnTo>
                  <a:pt x="532" y="1841"/>
                </a:lnTo>
                <a:lnTo>
                  <a:pt x="595" y="1799"/>
                </a:lnTo>
                <a:lnTo>
                  <a:pt x="665" y="1749"/>
                </a:lnTo>
                <a:lnTo>
                  <a:pt x="732" y="1700"/>
                </a:lnTo>
                <a:lnTo>
                  <a:pt x="799" y="1650"/>
                </a:lnTo>
                <a:lnTo>
                  <a:pt x="865" y="1600"/>
                </a:lnTo>
                <a:lnTo>
                  <a:pt x="932" y="1550"/>
                </a:lnTo>
                <a:lnTo>
                  <a:pt x="998" y="1496"/>
                </a:lnTo>
                <a:lnTo>
                  <a:pt x="1065" y="1446"/>
                </a:lnTo>
                <a:lnTo>
                  <a:pt x="1131" y="1392"/>
                </a:lnTo>
                <a:lnTo>
                  <a:pt x="1198" y="1342"/>
                </a:lnTo>
                <a:lnTo>
                  <a:pt x="1264" y="1292"/>
                </a:lnTo>
                <a:lnTo>
                  <a:pt x="1331" y="1238"/>
                </a:lnTo>
                <a:lnTo>
                  <a:pt x="1397" y="1188"/>
                </a:lnTo>
                <a:lnTo>
                  <a:pt x="1464" y="1134"/>
                </a:lnTo>
                <a:lnTo>
                  <a:pt x="1531" y="1085"/>
                </a:lnTo>
                <a:lnTo>
                  <a:pt x="1597" y="1035"/>
                </a:lnTo>
                <a:lnTo>
                  <a:pt x="1664" y="981"/>
                </a:lnTo>
                <a:lnTo>
                  <a:pt x="1730" y="931"/>
                </a:lnTo>
                <a:lnTo>
                  <a:pt x="1797" y="877"/>
                </a:lnTo>
                <a:lnTo>
                  <a:pt x="1863" y="827"/>
                </a:lnTo>
                <a:lnTo>
                  <a:pt x="1926" y="773"/>
                </a:lnTo>
                <a:lnTo>
                  <a:pt x="1996" y="723"/>
                </a:lnTo>
                <a:lnTo>
                  <a:pt x="2063" y="673"/>
                </a:lnTo>
                <a:lnTo>
                  <a:pt x="2129" y="619"/>
                </a:lnTo>
                <a:lnTo>
                  <a:pt x="2192" y="569"/>
                </a:lnTo>
                <a:lnTo>
                  <a:pt x="2262" y="515"/>
                </a:lnTo>
                <a:lnTo>
                  <a:pt x="2329" y="465"/>
                </a:lnTo>
                <a:lnTo>
                  <a:pt x="2391" y="415"/>
                </a:lnTo>
                <a:lnTo>
                  <a:pt x="2462" y="361"/>
                </a:lnTo>
                <a:lnTo>
                  <a:pt x="2529" y="312"/>
                </a:lnTo>
                <a:lnTo>
                  <a:pt x="2595" y="258"/>
                </a:lnTo>
                <a:lnTo>
                  <a:pt x="2662" y="208"/>
                </a:lnTo>
                <a:lnTo>
                  <a:pt x="2728" y="154"/>
                </a:lnTo>
                <a:lnTo>
                  <a:pt x="2795" y="104"/>
                </a:lnTo>
                <a:lnTo>
                  <a:pt x="2866" y="54"/>
                </a:lnTo>
                <a:lnTo>
                  <a:pt x="2928" y="0"/>
                </a:lnTo>
              </a:path>
            </a:pathLst>
          </a:custGeom>
          <a:noFill/>
          <a:ln w="38100">
            <a:solidFill>
              <a:srgbClr val="FF00FF"/>
            </a:solidFill>
            <a:prstDash val="solid"/>
            <a:round/>
            <a:headEnd/>
            <a:tailEnd/>
          </a:ln>
        </p:spPr>
        <p:txBody>
          <a:bodyPr/>
          <a:lstStyle/>
          <a:p>
            <a:endParaRPr lang="en-US"/>
          </a:p>
        </p:txBody>
      </p:sp>
      <p:sp>
        <p:nvSpPr>
          <p:cNvPr id="303151" name="Freeform 47"/>
          <p:cNvSpPr>
            <a:spLocks/>
          </p:cNvSpPr>
          <p:nvPr/>
        </p:nvSpPr>
        <p:spPr bwMode="auto">
          <a:xfrm>
            <a:off x="1192212" y="2749392"/>
            <a:ext cx="3341688" cy="3268662"/>
          </a:xfrm>
          <a:custGeom>
            <a:avLst/>
            <a:gdLst/>
            <a:ahLst/>
            <a:cxnLst>
              <a:cxn ang="0">
                <a:pos x="0" y="2059"/>
              </a:cxn>
              <a:cxn ang="0">
                <a:pos x="67" y="2034"/>
              </a:cxn>
              <a:cxn ang="0">
                <a:pos x="133" y="2009"/>
              </a:cxn>
              <a:cxn ang="0">
                <a:pos x="195" y="1984"/>
              </a:cxn>
              <a:cxn ang="0">
                <a:pos x="266" y="1959"/>
              </a:cxn>
              <a:cxn ang="0">
                <a:pos x="333" y="1938"/>
              </a:cxn>
              <a:cxn ang="0">
                <a:pos x="395" y="1905"/>
              </a:cxn>
              <a:cxn ang="0">
                <a:pos x="466" y="1851"/>
              </a:cxn>
              <a:cxn ang="0">
                <a:pos x="532" y="1810"/>
              </a:cxn>
              <a:cxn ang="0">
                <a:pos x="595" y="1743"/>
              </a:cxn>
              <a:cxn ang="0">
                <a:pos x="665" y="1672"/>
              </a:cxn>
              <a:cxn ang="0">
                <a:pos x="732" y="1598"/>
              </a:cxn>
              <a:cxn ang="0">
                <a:pos x="799" y="1519"/>
              </a:cxn>
              <a:cxn ang="0">
                <a:pos x="865" y="1444"/>
              </a:cxn>
              <a:cxn ang="0">
                <a:pos x="932" y="1365"/>
              </a:cxn>
              <a:cxn ang="0">
                <a:pos x="998" y="1290"/>
              </a:cxn>
              <a:cxn ang="0">
                <a:pos x="1065" y="1211"/>
              </a:cxn>
              <a:cxn ang="0">
                <a:pos x="1131" y="1136"/>
              </a:cxn>
              <a:cxn ang="0">
                <a:pos x="1198" y="1057"/>
              </a:cxn>
              <a:cxn ang="0">
                <a:pos x="1264" y="978"/>
              </a:cxn>
              <a:cxn ang="0">
                <a:pos x="1331" y="903"/>
              </a:cxn>
              <a:cxn ang="0">
                <a:pos x="1397" y="824"/>
              </a:cxn>
              <a:cxn ang="0">
                <a:pos x="1464" y="745"/>
              </a:cxn>
              <a:cxn ang="0">
                <a:pos x="1531" y="670"/>
              </a:cxn>
              <a:cxn ang="0">
                <a:pos x="1597" y="591"/>
              </a:cxn>
              <a:cxn ang="0">
                <a:pos x="1664" y="517"/>
              </a:cxn>
              <a:cxn ang="0">
                <a:pos x="1730" y="438"/>
              </a:cxn>
              <a:cxn ang="0">
                <a:pos x="1797" y="359"/>
              </a:cxn>
              <a:cxn ang="0">
                <a:pos x="1863" y="284"/>
              </a:cxn>
              <a:cxn ang="0">
                <a:pos x="1926" y="205"/>
              </a:cxn>
              <a:cxn ang="0">
                <a:pos x="1996" y="126"/>
              </a:cxn>
              <a:cxn ang="0">
                <a:pos x="2063" y="51"/>
              </a:cxn>
              <a:cxn ang="0">
                <a:pos x="2105" y="0"/>
              </a:cxn>
            </a:cxnLst>
            <a:rect l="0" t="0" r="r" b="b"/>
            <a:pathLst>
              <a:path w="2105" h="2059">
                <a:moveTo>
                  <a:pt x="0" y="2059"/>
                </a:moveTo>
                <a:lnTo>
                  <a:pt x="67" y="2034"/>
                </a:lnTo>
                <a:lnTo>
                  <a:pt x="133" y="2009"/>
                </a:lnTo>
                <a:lnTo>
                  <a:pt x="195" y="1984"/>
                </a:lnTo>
                <a:lnTo>
                  <a:pt x="266" y="1959"/>
                </a:lnTo>
                <a:lnTo>
                  <a:pt x="333" y="1938"/>
                </a:lnTo>
                <a:lnTo>
                  <a:pt x="395" y="1905"/>
                </a:lnTo>
                <a:lnTo>
                  <a:pt x="466" y="1851"/>
                </a:lnTo>
                <a:lnTo>
                  <a:pt x="532" y="1810"/>
                </a:lnTo>
                <a:lnTo>
                  <a:pt x="595" y="1743"/>
                </a:lnTo>
                <a:lnTo>
                  <a:pt x="665" y="1672"/>
                </a:lnTo>
                <a:lnTo>
                  <a:pt x="732" y="1598"/>
                </a:lnTo>
                <a:lnTo>
                  <a:pt x="799" y="1519"/>
                </a:lnTo>
                <a:lnTo>
                  <a:pt x="865" y="1444"/>
                </a:lnTo>
                <a:lnTo>
                  <a:pt x="932" y="1365"/>
                </a:lnTo>
                <a:lnTo>
                  <a:pt x="998" y="1290"/>
                </a:lnTo>
                <a:lnTo>
                  <a:pt x="1065" y="1211"/>
                </a:lnTo>
                <a:lnTo>
                  <a:pt x="1131" y="1136"/>
                </a:lnTo>
                <a:lnTo>
                  <a:pt x="1198" y="1057"/>
                </a:lnTo>
                <a:lnTo>
                  <a:pt x="1264" y="978"/>
                </a:lnTo>
                <a:lnTo>
                  <a:pt x="1331" y="903"/>
                </a:lnTo>
                <a:lnTo>
                  <a:pt x="1397" y="824"/>
                </a:lnTo>
                <a:lnTo>
                  <a:pt x="1464" y="745"/>
                </a:lnTo>
                <a:lnTo>
                  <a:pt x="1531" y="670"/>
                </a:lnTo>
                <a:lnTo>
                  <a:pt x="1597" y="591"/>
                </a:lnTo>
                <a:lnTo>
                  <a:pt x="1664" y="517"/>
                </a:lnTo>
                <a:lnTo>
                  <a:pt x="1730" y="438"/>
                </a:lnTo>
                <a:lnTo>
                  <a:pt x="1797" y="359"/>
                </a:lnTo>
                <a:lnTo>
                  <a:pt x="1863" y="284"/>
                </a:lnTo>
                <a:lnTo>
                  <a:pt x="1926" y="205"/>
                </a:lnTo>
                <a:lnTo>
                  <a:pt x="1996" y="126"/>
                </a:lnTo>
                <a:lnTo>
                  <a:pt x="2063" y="51"/>
                </a:lnTo>
                <a:lnTo>
                  <a:pt x="2105" y="0"/>
                </a:lnTo>
              </a:path>
            </a:pathLst>
          </a:custGeom>
          <a:noFill/>
          <a:ln w="38100">
            <a:solidFill>
              <a:srgbClr val="FFFF00"/>
            </a:solidFill>
            <a:prstDash val="solid"/>
            <a:round/>
            <a:headEnd/>
            <a:tailEnd/>
          </a:ln>
        </p:spPr>
        <p:txBody>
          <a:bodyPr/>
          <a:lstStyle/>
          <a:p>
            <a:endParaRPr lang="en-US"/>
          </a:p>
        </p:txBody>
      </p:sp>
      <p:sp>
        <p:nvSpPr>
          <p:cNvPr id="303152" name="Freeform 48"/>
          <p:cNvSpPr>
            <a:spLocks/>
          </p:cNvSpPr>
          <p:nvPr/>
        </p:nvSpPr>
        <p:spPr bwMode="auto">
          <a:xfrm>
            <a:off x="1192212" y="2749392"/>
            <a:ext cx="2670175" cy="3268662"/>
          </a:xfrm>
          <a:custGeom>
            <a:avLst/>
            <a:gdLst/>
            <a:ahLst/>
            <a:cxnLst>
              <a:cxn ang="0">
                <a:pos x="0" y="2059"/>
              </a:cxn>
              <a:cxn ang="0">
                <a:pos x="67" y="2034"/>
              </a:cxn>
              <a:cxn ang="0">
                <a:pos x="133" y="2009"/>
              </a:cxn>
              <a:cxn ang="0">
                <a:pos x="195" y="1984"/>
              </a:cxn>
              <a:cxn ang="0">
                <a:pos x="266" y="1963"/>
              </a:cxn>
              <a:cxn ang="0">
                <a:pos x="333" y="1938"/>
              </a:cxn>
              <a:cxn ang="0">
                <a:pos x="395" y="1897"/>
              </a:cxn>
              <a:cxn ang="0">
                <a:pos x="466" y="1826"/>
              </a:cxn>
              <a:cxn ang="0">
                <a:pos x="532" y="1764"/>
              </a:cxn>
              <a:cxn ang="0">
                <a:pos x="595" y="1668"/>
              </a:cxn>
              <a:cxn ang="0">
                <a:pos x="665" y="1573"/>
              </a:cxn>
              <a:cxn ang="0">
                <a:pos x="732" y="1473"/>
              </a:cxn>
              <a:cxn ang="0">
                <a:pos x="799" y="1369"/>
              </a:cxn>
              <a:cxn ang="0">
                <a:pos x="865" y="1269"/>
              </a:cxn>
              <a:cxn ang="0">
                <a:pos x="932" y="1165"/>
              </a:cxn>
              <a:cxn ang="0">
                <a:pos x="998" y="1061"/>
              </a:cxn>
              <a:cxn ang="0">
                <a:pos x="1065" y="958"/>
              </a:cxn>
              <a:cxn ang="0">
                <a:pos x="1131" y="858"/>
              </a:cxn>
              <a:cxn ang="0">
                <a:pos x="1198" y="754"/>
              </a:cxn>
              <a:cxn ang="0">
                <a:pos x="1264" y="650"/>
              </a:cxn>
              <a:cxn ang="0">
                <a:pos x="1331" y="546"/>
              </a:cxn>
              <a:cxn ang="0">
                <a:pos x="1397" y="442"/>
              </a:cxn>
              <a:cxn ang="0">
                <a:pos x="1464" y="338"/>
              </a:cxn>
              <a:cxn ang="0">
                <a:pos x="1531" y="238"/>
              </a:cxn>
              <a:cxn ang="0">
                <a:pos x="1597" y="135"/>
              </a:cxn>
              <a:cxn ang="0">
                <a:pos x="1682" y="0"/>
              </a:cxn>
            </a:cxnLst>
            <a:rect l="0" t="0" r="r" b="b"/>
            <a:pathLst>
              <a:path w="1682" h="2059">
                <a:moveTo>
                  <a:pt x="0" y="2059"/>
                </a:moveTo>
                <a:lnTo>
                  <a:pt x="67" y="2034"/>
                </a:lnTo>
                <a:lnTo>
                  <a:pt x="133" y="2009"/>
                </a:lnTo>
                <a:lnTo>
                  <a:pt x="195" y="1984"/>
                </a:lnTo>
                <a:lnTo>
                  <a:pt x="266" y="1963"/>
                </a:lnTo>
                <a:lnTo>
                  <a:pt x="333" y="1938"/>
                </a:lnTo>
                <a:lnTo>
                  <a:pt x="395" y="1897"/>
                </a:lnTo>
                <a:lnTo>
                  <a:pt x="466" y="1826"/>
                </a:lnTo>
                <a:lnTo>
                  <a:pt x="532" y="1764"/>
                </a:lnTo>
                <a:lnTo>
                  <a:pt x="595" y="1668"/>
                </a:lnTo>
                <a:lnTo>
                  <a:pt x="665" y="1573"/>
                </a:lnTo>
                <a:lnTo>
                  <a:pt x="732" y="1473"/>
                </a:lnTo>
                <a:lnTo>
                  <a:pt x="799" y="1369"/>
                </a:lnTo>
                <a:lnTo>
                  <a:pt x="865" y="1269"/>
                </a:lnTo>
                <a:lnTo>
                  <a:pt x="932" y="1165"/>
                </a:lnTo>
                <a:lnTo>
                  <a:pt x="998" y="1061"/>
                </a:lnTo>
                <a:lnTo>
                  <a:pt x="1065" y="958"/>
                </a:lnTo>
                <a:lnTo>
                  <a:pt x="1131" y="858"/>
                </a:lnTo>
                <a:lnTo>
                  <a:pt x="1198" y="754"/>
                </a:lnTo>
                <a:lnTo>
                  <a:pt x="1264" y="650"/>
                </a:lnTo>
                <a:lnTo>
                  <a:pt x="1331" y="546"/>
                </a:lnTo>
                <a:lnTo>
                  <a:pt x="1397" y="442"/>
                </a:lnTo>
                <a:lnTo>
                  <a:pt x="1464" y="338"/>
                </a:lnTo>
                <a:lnTo>
                  <a:pt x="1531" y="238"/>
                </a:lnTo>
                <a:lnTo>
                  <a:pt x="1597" y="135"/>
                </a:lnTo>
                <a:lnTo>
                  <a:pt x="1682" y="0"/>
                </a:lnTo>
              </a:path>
            </a:pathLst>
          </a:custGeom>
          <a:noFill/>
          <a:ln w="38100">
            <a:solidFill>
              <a:srgbClr val="800080"/>
            </a:solidFill>
            <a:prstDash val="solid"/>
            <a:round/>
            <a:headEnd/>
            <a:tailEnd/>
          </a:ln>
        </p:spPr>
        <p:txBody>
          <a:bodyPr/>
          <a:lstStyle/>
          <a:p>
            <a:endParaRPr lang="en-US"/>
          </a:p>
        </p:txBody>
      </p:sp>
      <p:sp>
        <p:nvSpPr>
          <p:cNvPr id="303153" name="Freeform 49"/>
          <p:cNvSpPr>
            <a:spLocks/>
          </p:cNvSpPr>
          <p:nvPr/>
        </p:nvSpPr>
        <p:spPr bwMode="auto">
          <a:xfrm>
            <a:off x="1192212" y="2747804"/>
            <a:ext cx="2257425" cy="3270250"/>
          </a:xfrm>
          <a:custGeom>
            <a:avLst/>
            <a:gdLst/>
            <a:ahLst/>
            <a:cxnLst>
              <a:cxn ang="0">
                <a:pos x="0" y="2060"/>
              </a:cxn>
              <a:cxn ang="0">
                <a:pos x="67" y="2035"/>
              </a:cxn>
              <a:cxn ang="0">
                <a:pos x="133" y="2010"/>
              </a:cxn>
              <a:cxn ang="0">
                <a:pos x="195" y="1989"/>
              </a:cxn>
              <a:cxn ang="0">
                <a:pos x="266" y="1969"/>
              </a:cxn>
              <a:cxn ang="0">
                <a:pos x="333" y="1939"/>
              </a:cxn>
              <a:cxn ang="0">
                <a:pos x="395" y="1881"/>
              </a:cxn>
              <a:cxn ang="0">
                <a:pos x="466" y="1790"/>
              </a:cxn>
              <a:cxn ang="0">
                <a:pos x="532" y="1703"/>
              </a:cxn>
              <a:cxn ang="0">
                <a:pos x="595" y="1586"/>
              </a:cxn>
              <a:cxn ang="0">
                <a:pos x="665" y="1466"/>
              </a:cxn>
              <a:cxn ang="0">
                <a:pos x="732" y="1337"/>
              </a:cxn>
              <a:cxn ang="0">
                <a:pos x="799" y="1212"/>
              </a:cxn>
              <a:cxn ang="0">
                <a:pos x="865" y="1083"/>
              </a:cxn>
              <a:cxn ang="0">
                <a:pos x="932" y="954"/>
              </a:cxn>
              <a:cxn ang="0">
                <a:pos x="998" y="826"/>
              </a:cxn>
              <a:cxn ang="0">
                <a:pos x="1065" y="697"/>
              </a:cxn>
              <a:cxn ang="0">
                <a:pos x="1131" y="568"/>
              </a:cxn>
              <a:cxn ang="0">
                <a:pos x="1198" y="439"/>
              </a:cxn>
              <a:cxn ang="0">
                <a:pos x="1264" y="310"/>
              </a:cxn>
              <a:cxn ang="0">
                <a:pos x="1331" y="181"/>
              </a:cxn>
              <a:cxn ang="0">
                <a:pos x="1422" y="0"/>
              </a:cxn>
            </a:cxnLst>
            <a:rect l="0" t="0" r="r" b="b"/>
            <a:pathLst>
              <a:path w="1422" h="2060">
                <a:moveTo>
                  <a:pt x="0" y="2060"/>
                </a:moveTo>
                <a:lnTo>
                  <a:pt x="67" y="2035"/>
                </a:lnTo>
                <a:lnTo>
                  <a:pt x="133" y="2010"/>
                </a:lnTo>
                <a:lnTo>
                  <a:pt x="195" y="1989"/>
                </a:lnTo>
                <a:lnTo>
                  <a:pt x="266" y="1969"/>
                </a:lnTo>
                <a:lnTo>
                  <a:pt x="333" y="1939"/>
                </a:lnTo>
                <a:lnTo>
                  <a:pt x="395" y="1881"/>
                </a:lnTo>
                <a:lnTo>
                  <a:pt x="466" y="1790"/>
                </a:lnTo>
                <a:lnTo>
                  <a:pt x="532" y="1703"/>
                </a:lnTo>
                <a:lnTo>
                  <a:pt x="595" y="1586"/>
                </a:lnTo>
                <a:lnTo>
                  <a:pt x="665" y="1466"/>
                </a:lnTo>
                <a:lnTo>
                  <a:pt x="732" y="1337"/>
                </a:lnTo>
                <a:lnTo>
                  <a:pt x="799" y="1212"/>
                </a:lnTo>
                <a:lnTo>
                  <a:pt x="865" y="1083"/>
                </a:lnTo>
                <a:lnTo>
                  <a:pt x="932" y="954"/>
                </a:lnTo>
                <a:lnTo>
                  <a:pt x="998" y="826"/>
                </a:lnTo>
                <a:lnTo>
                  <a:pt x="1065" y="697"/>
                </a:lnTo>
                <a:lnTo>
                  <a:pt x="1131" y="568"/>
                </a:lnTo>
                <a:lnTo>
                  <a:pt x="1198" y="439"/>
                </a:lnTo>
                <a:lnTo>
                  <a:pt x="1264" y="310"/>
                </a:lnTo>
                <a:lnTo>
                  <a:pt x="1331" y="181"/>
                </a:lnTo>
                <a:lnTo>
                  <a:pt x="1422" y="0"/>
                </a:lnTo>
              </a:path>
            </a:pathLst>
          </a:custGeom>
          <a:noFill/>
          <a:ln w="38100">
            <a:solidFill>
              <a:srgbClr val="008080"/>
            </a:solidFill>
            <a:prstDash val="solid"/>
            <a:round/>
            <a:headEnd/>
            <a:tailEnd/>
          </a:ln>
        </p:spPr>
        <p:txBody>
          <a:bodyPr/>
          <a:lstStyle/>
          <a:p>
            <a:endParaRPr lang="en-US"/>
          </a:p>
        </p:txBody>
      </p:sp>
      <p:sp>
        <p:nvSpPr>
          <p:cNvPr id="303154" name="Freeform 50"/>
          <p:cNvSpPr>
            <a:spLocks/>
          </p:cNvSpPr>
          <p:nvPr/>
        </p:nvSpPr>
        <p:spPr bwMode="auto">
          <a:xfrm>
            <a:off x="1192212" y="2744629"/>
            <a:ext cx="1976438" cy="3273425"/>
          </a:xfrm>
          <a:custGeom>
            <a:avLst/>
            <a:gdLst/>
            <a:ahLst/>
            <a:cxnLst>
              <a:cxn ang="0">
                <a:pos x="0" y="2062"/>
              </a:cxn>
              <a:cxn ang="0">
                <a:pos x="67" y="2037"/>
              </a:cxn>
              <a:cxn ang="0">
                <a:pos x="133" y="2012"/>
              </a:cxn>
              <a:cxn ang="0">
                <a:pos x="195" y="1991"/>
              </a:cxn>
              <a:cxn ang="0">
                <a:pos x="266" y="1971"/>
              </a:cxn>
              <a:cxn ang="0">
                <a:pos x="333" y="1937"/>
              </a:cxn>
              <a:cxn ang="0">
                <a:pos x="395" y="1862"/>
              </a:cxn>
              <a:cxn ang="0">
                <a:pos x="466" y="1750"/>
              </a:cxn>
              <a:cxn ang="0">
                <a:pos x="532" y="1638"/>
              </a:cxn>
              <a:cxn ang="0">
                <a:pos x="595" y="1497"/>
              </a:cxn>
              <a:cxn ang="0">
                <a:pos x="665" y="1347"/>
              </a:cxn>
              <a:cxn ang="0">
                <a:pos x="732" y="1197"/>
              </a:cxn>
              <a:cxn ang="0">
                <a:pos x="799" y="1044"/>
              </a:cxn>
              <a:cxn ang="0">
                <a:pos x="865" y="890"/>
              </a:cxn>
              <a:cxn ang="0">
                <a:pos x="932" y="736"/>
              </a:cxn>
              <a:cxn ang="0">
                <a:pos x="998" y="578"/>
              </a:cxn>
              <a:cxn ang="0">
                <a:pos x="1065" y="424"/>
              </a:cxn>
              <a:cxn ang="0">
                <a:pos x="1131" y="270"/>
              </a:cxn>
              <a:cxn ang="0">
                <a:pos x="1198" y="117"/>
              </a:cxn>
              <a:cxn ang="0">
                <a:pos x="1245" y="0"/>
              </a:cxn>
            </a:cxnLst>
            <a:rect l="0" t="0" r="r" b="b"/>
            <a:pathLst>
              <a:path w="1245" h="2062">
                <a:moveTo>
                  <a:pt x="0" y="2062"/>
                </a:moveTo>
                <a:lnTo>
                  <a:pt x="67" y="2037"/>
                </a:lnTo>
                <a:lnTo>
                  <a:pt x="133" y="2012"/>
                </a:lnTo>
                <a:lnTo>
                  <a:pt x="195" y="1991"/>
                </a:lnTo>
                <a:lnTo>
                  <a:pt x="266" y="1971"/>
                </a:lnTo>
                <a:lnTo>
                  <a:pt x="333" y="1937"/>
                </a:lnTo>
                <a:lnTo>
                  <a:pt x="395" y="1862"/>
                </a:lnTo>
                <a:lnTo>
                  <a:pt x="466" y="1750"/>
                </a:lnTo>
                <a:lnTo>
                  <a:pt x="532" y="1638"/>
                </a:lnTo>
                <a:lnTo>
                  <a:pt x="595" y="1497"/>
                </a:lnTo>
                <a:lnTo>
                  <a:pt x="665" y="1347"/>
                </a:lnTo>
                <a:lnTo>
                  <a:pt x="732" y="1197"/>
                </a:lnTo>
                <a:lnTo>
                  <a:pt x="799" y="1044"/>
                </a:lnTo>
                <a:lnTo>
                  <a:pt x="865" y="890"/>
                </a:lnTo>
                <a:lnTo>
                  <a:pt x="932" y="736"/>
                </a:lnTo>
                <a:lnTo>
                  <a:pt x="998" y="578"/>
                </a:lnTo>
                <a:lnTo>
                  <a:pt x="1065" y="424"/>
                </a:lnTo>
                <a:lnTo>
                  <a:pt x="1131" y="270"/>
                </a:lnTo>
                <a:lnTo>
                  <a:pt x="1198" y="117"/>
                </a:lnTo>
                <a:lnTo>
                  <a:pt x="1245" y="0"/>
                </a:lnTo>
              </a:path>
            </a:pathLst>
          </a:custGeom>
          <a:noFill/>
          <a:ln w="38100">
            <a:solidFill>
              <a:srgbClr val="00CCFF"/>
            </a:solidFill>
            <a:prstDash val="solid"/>
            <a:round/>
            <a:headEnd/>
            <a:tailEnd/>
          </a:ln>
        </p:spPr>
        <p:txBody>
          <a:bodyPr/>
          <a:lstStyle/>
          <a:p>
            <a:endParaRPr lang="en-US"/>
          </a:p>
        </p:txBody>
      </p:sp>
      <p:sp>
        <p:nvSpPr>
          <p:cNvPr id="303155" name="Freeform 51"/>
          <p:cNvSpPr>
            <a:spLocks/>
          </p:cNvSpPr>
          <p:nvPr/>
        </p:nvSpPr>
        <p:spPr bwMode="auto">
          <a:xfrm>
            <a:off x="1192212" y="2747804"/>
            <a:ext cx="1774825" cy="3270250"/>
          </a:xfrm>
          <a:custGeom>
            <a:avLst/>
            <a:gdLst/>
            <a:ahLst/>
            <a:cxnLst>
              <a:cxn ang="0">
                <a:pos x="0" y="2060"/>
              </a:cxn>
              <a:cxn ang="0">
                <a:pos x="67" y="2035"/>
              </a:cxn>
              <a:cxn ang="0">
                <a:pos x="133" y="2014"/>
              </a:cxn>
              <a:cxn ang="0">
                <a:pos x="195" y="1989"/>
              </a:cxn>
              <a:cxn ang="0">
                <a:pos x="266" y="1969"/>
              </a:cxn>
              <a:cxn ang="0">
                <a:pos x="333" y="1927"/>
              </a:cxn>
              <a:cxn ang="0">
                <a:pos x="395" y="1831"/>
              </a:cxn>
              <a:cxn ang="0">
                <a:pos x="466" y="1694"/>
              </a:cxn>
              <a:cxn ang="0">
                <a:pos x="532" y="1561"/>
              </a:cxn>
              <a:cxn ang="0">
                <a:pos x="595" y="1395"/>
              </a:cxn>
              <a:cxn ang="0">
                <a:pos x="665" y="1220"/>
              </a:cxn>
              <a:cxn ang="0">
                <a:pos x="732" y="1042"/>
              </a:cxn>
              <a:cxn ang="0">
                <a:pos x="799" y="863"/>
              </a:cxn>
              <a:cxn ang="0">
                <a:pos x="865" y="684"/>
              </a:cxn>
              <a:cxn ang="0">
                <a:pos x="932" y="505"/>
              </a:cxn>
              <a:cxn ang="0">
                <a:pos x="998" y="322"/>
              </a:cxn>
              <a:cxn ang="0">
                <a:pos x="1065" y="144"/>
              </a:cxn>
              <a:cxn ang="0">
                <a:pos x="1118" y="0"/>
              </a:cxn>
            </a:cxnLst>
            <a:rect l="0" t="0" r="r" b="b"/>
            <a:pathLst>
              <a:path w="1118" h="2060">
                <a:moveTo>
                  <a:pt x="0" y="2060"/>
                </a:moveTo>
                <a:lnTo>
                  <a:pt x="67" y="2035"/>
                </a:lnTo>
                <a:lnTo>
                  <a:pt x="133" y="2014"/>
                </a:lnTo>
                <a:lnTo>
                  <a:pt x="195" y="1989"/>
                </a:lnTo>
                <a:lnTo>
                  <a:pt x="266" y="1969"/>
                </a:lnTo>
                <a:lnTo>
                  <a:pt x="333" y="1927"/>
                </a:lnTo>
                <a:lnTo>
                  <a:pt x="395" y="1831"/>
                </a:lnTo>
                <a:lnTo>
                  <a:pt x="466" y="1694"/>
                </a:lnTo>
                <a:lnTo>
                  <a:pt x="532" y="1561"/>
                </a:lnTo>
                <a:lnTo>
                  <a:pt x="595" y="1395"/>
                </a:lnTo>
                <a:lnTo>
                  <a:pt x="665" y="1220"/>
                </a:lnTo>
                <a:lnTo>
                  <a:pt x="732" y="1042"/>
                </a:lnTo>
                <a:lnTo>
                  <a:pt x="799" y="863"/>
                </a:lnTo>
                <a:lnTo>
                  <a:pt x="865" y="684"/>
                </a:lnTo>
                <a:lnTo>
                  <a:pt x="932" y="505"/>
                </a:lnTo>
                <a:lnTo>
                  <a:pt x="998" y="322"/>
                </a:lnTo>
                <a:lnTo>
                  <a:pt x="1065" y="144"/>
                </a:lnTo>
                <a:lnTo>
                  <a:pt x="1118" y="0"/>
                </a:lnTo>
              </a:path>
            </a:pathLst>
          </a:custGeom>
          <a:noFill/>
          <a:ln w="38100">
            <a:solidFill>
              <a:srgbClr val="CCFFCC"/>
            </a:solidFill>
            <a:prstDash val="solid"/>
            <a:round/>
            <a:headEnd/>
            <a:tailEnd/>
          </a:ln>
        </p:spPr>
        <p:txBody>
          <a:bodyPr/>
          <a:lstStyle/>
          <a:p>
            <a:endParaRPr lang="en-US" dirty="0"/>
          </a:p>
        </p:txBody>
      </p:sp>
      <p:sp>
        <p:nvSpPr>
          <p:cNvPr id="303156" name="Rectangle 52"/>
          <p:cNvSpPr>
            <a:spLocks noChangeArrowheads="1"/>
          </p:cNvSpPr>
          <p:nvPr/>
        </p:nvSpPr>
        <p:spPr bwMode="auto">
          <a:xfrm rot="20340000">
            <a:off x="5151437" y="4219417"/>
            <a:ext cx="280988"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1"/>
                </a:solidFill>
                <a:effectLst/>
              </a:rPr>
              <a:t>t = 0</a:t>
            </a:r>
            <a:endParaRPr lang="en-US" sz="1800">
              <a:solidFill>
                <a:schemeClr val="tx1"/>
              </a:solidFill>
              <a:effectLst/>
              <a:latin typeface="Lucida Sans Unicode" pitchFamily="34" charset="0"/>
            </a:endParaRPr>
          </a:p>
        </p:txBody>
      </p:sp>
      <p:sp>
        <p:nvSpPr>
          <p:cNvPr id="303157" name="Rectangle 53"/>
          <p:cNvSpPr>
            <a:spLocks noChangeArrowheads="1"/>
          </p:cNvSpPr>
          <p:nvPr/>
        </p:nvSpPr>
        <p:spPr bwMode="auto">
          <a:xfrm rot="19140000">
            <a:off x="5153025" y="2931954"/>
            <a:ext cx="280987"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1"/>
                </a:solidFill>
                <a:effectLst/>
              </a:rPr>
              <a:t>t = 1</a:t>
            </a:r>
            <a:endParaRPr lang="en-US" sz="1800">
              <a:solidFill>
                <a:schemeClr val="tx1"/>
              </a:solidFill>
              <a:effectLst/>
              <a:latin typeface="Lucida Sans Unicode" pitchFamily="34" charset="0"/>
            </a:endParaRPr>
          </a:p>
        </p:txBody>
      </p:sp>
      <p:sp>
        <p:nvSpPr>
          <p:cNvPr id="303158" name="Rectangle 54"/>
          <p:cNvSpPr>
            <a:spLocks noChangeArrowheads="1"/>
          </p:cNvSpPr>
          <p:nvPr/>
        </p:nvSpPr>
        <p:spPr bwMode="auto">
          <a:xfrm rot="18720000">
            <a:off x="4017169" y="2924810"/>
            <a:ext cx="280988"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1"/>
                </a:solidFill>
                <a:effectLst/>
              </a:rPr>
              <a:t>t = 2</a:t>
            </a:r>
            <a:endParaRPr lang="en-US" sz="1800">
              <a:solidFill>
                <a:schemeClr val="tx1"/>
              </a:solidFill>
              <a:effectLst/>
              <a:latin typeface="Lucida Sans Unicode" pitchFamily="34" charset="0"/>
            </a:endParaRPr>
          </a:p>
        </p:txBody>
      </p:sp>
      <p:sp>
        <p:nvSpPr>
          <p:cNvPr id="303159" name="Rectangle 55"/>
          <p:cNvSpPr>
            <a:spLocks noChangeArrowheads="1"/>
          </p:cNvSpPr>
          <p:nvPr/>
        </p:nvSpPr>
        <p:spPr bwMode="auto">
          <a:xfrm rot="17880000">
            <a:off x="3434556" y="2881948"/>
            <a:ext cx="280987"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1"/>
                </a:solidFill>
                <a:effectLst/>
              </a:rPr>
              <a:t>t = 3</a:t>
            </a:r>
            <a:endParaRPr lang="en-US" sz="1800">
              <a:solidFill>
                <a:schemeClr val="tx1"/>
              </a:solidFill>
              <a:effectLst/>
              <a:latin typeface="Lucida Sans Unicode" pitchFamily="34" charset="0"/>
            </a:endParaRPr>
          </a:p>
        </p:txBody>
      </p:sp>
      <p:sp>
        <p:nvSpPr>
          <p:cNvPr id="303160" name="Rectangle 56"/>
          <p:cNvSpPr>
            <a:spLocks noChangeArrowheads="1"/>
          </p:cNvSpPr>
          <p:nvPr/>
        </p:nvSpPr>
        <p:spPr bwMode="auto">
          <a:xfrm rot="17400000">
            <a:off x="3091656" y="2891473"/>
            <a:ext cx="280987"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1"/>
                </a:solidFill>
                <a:effectLst/>
              </a:rPr>
              <a:t>t = 4</a:t>
            </a:r>
            <a:endParaRPr lang="en-US" sz="1800">
              <a:solidFill>
                <a:schemeClr val="tx1"/>
              </a:solidFill>
              <a:effectLst/>
              <a:latin typeface="Lucida Sans Unicode" pitchFamily="34" charset="0"/>
            </a:endParaRPr>
          </a:p>
        </p:txBody>
      </p:sp>
      <p:sp>
        <p:nvSpPr>
          <p:cNvPr id="303161" name="Rectangle 57"/>
          <p:cNvSpPr>
            <a:spLocks noChangeArrowheads="1"/>
          </p:cNvSpPr>
          <p:nvPr/>
        </p:nvSpPr>
        <p:spPr bwMode="auto">
          <a:xfrm rot="17340000">
            <a:off x="2839244" y="2881948"/>
            <a:ext cx="280987"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1"/>
                </a:solidFill>
                <a:effectLst/>
              </a:rPr>
              <a:t>t = 5</a:t>
            </a:r>
            <a:endParaRPr lang="en-US" sz="1800">
              <a:solidFill>
                <a:schemeClr val="tx1"/>
              </a:solidFill>
              <a:effectLst/>
              <a:latin typeface="Lucida Sans Unicode" pitchFamily="34" charset="0"/>
            </a:endParaRPr>
          </a:p>
        </p:txBody>
      </p:sp>
      <p:sp>
        <p:nvSpPr>
          <p:cNvPr id="303162" name="Rectangle 58"/>
          <p:cNvSpPr>
            <a:spLocks noChangeArrowheads="1"/>
          </p:cNvSpPr>
          <p:nvPr/>
        </p:nvSpPr>
        <p:spPr bwMode="auto">
          <a:xfrm rot="17160000">
            <a:off x="2630487" y="2897030"/>
            <a:ext cx="257175" cy="152400"/>
          </a:xfrm>
          <a:prstGeom prst="rect">
            <a:avLst/>
          </a:prstGeom>
          <a:noFill/>
          <a:ln w="9525">
            <a:noFill/>
            <a:miter lim="800000"/>
            <a:headEnd/>
            <a:tailEnd/>
          </a:ln>
        </p:spPr>
        <p:txBody>
          <a:bodyPr wrap="none" lIns="0" tIns="0" rIns="0" bIns="0">
            <a:spAutoFit/>
          </a:bodyPr>
          <a:lstStyle/>
          <a:p>
            <a:pPr eaLnBrk="0" hangingPunct="0"/>
            <a:r>
              <a:rPr lang="en-US">
                <a:solidFill>
                  <a:schemeClr val="tx1"/>
                </a:solidFill>
                <a:effectLst/>
              </a:rPr>
              <a:t>t = 6</a:t>
            </a:r>
            <a:endParaRPr lang="en-US" sz="1800">
              <a:solidFill>
                <a:schemeClr val="tx1"/>
              </a:solidFill>
              <a:effectLst/>
              <a:latin typeface="Lucida Sans Unicode" pitchFamily="34" charset="0"/>
            </a:endParaRPr>
          </a:p>
        </p:txBody>
      </p:sp>
      <p:sp>
        <p:nvSpPr>
          <p:cNvPr id="303163" name="Rectangle 59"/>
          <p:cNvSpPr>
            <a:spLocks noChangeArrowheads="1"/>
          </p:cNvSpPr>
          <p:nvPr/>
        </p:nvSpPr>
        <p:spPr bwMode="auto">
          <a:xfrm>
            <a:off x="687387" y="2679542"/>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1.0E-25</a:t>
            </a:r>
            <a:endParaRPr lang="en-US" sz="1800">
              <a:solidFill>
                <a:schemeClr val="tx1"/>
              </a:solidFill>
              <a:effectLst/>
              <a:latin typeface="Lucida Sans Unicode" pitchFamily="34" charset="0"/>
            </a:endParaRPr>
          </a:p>
        </p:txBody>
      </p:sp>
      <p:sp>
        <p:nvSpPr>
          <p:cNvPr id="303164" name="Rectangle 60"/>
          <p:cNvSpPr>
            <a:spLocks noChangeArrowheads="1"/>
          </p:cNvSpPr>
          <p:nvPr/>
        </p:nvSpPr>
        <p:spPr bwMode="auto">
          <a:xfrm>
            <a:off x="687387" y="294941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1.0E-23</a:t>
            </a:r>
            <a:endParaRPr lang="en-US" sz="1800">
              <a:solidFill>
                <a:schemeClr val="tx1"/>
              </a:solidFill>
              <a:effectLst/>
              <a:latin typeface="Lucida Sans Unicode" pitchFamily="34" charset="0"/>
            </a:endParaRPr>
          </a:p>
        </p:txBody>
      </p:sp>
      <p:sp>
        <p:nvSpPr>
          <p:cNvPr id="303165" name="Rectangle 61"/>
          <p:cNvSpPr>
            <a:spLocks noChangeArrowheads="1"/>
          </p:cNvSpPr>
          <p:nvPr/>
        </p:nvSpPr>
        <p:spPr bwMode="auto">
          <a:xfrm>
            <a:off x="687387" y="3227229"/>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1.0E-21</a:t>
            </a:r>
            <a:endParaRPr lang="en-US" sz="1800">
              <a:solidFill>
                <a:schemeClr val="tx1"/>
              </a:solidFill>
              <a:effectLst/>
              <a:latin typeface="Lucida Sans Unicode" pitchFamily="34" charset="0"/>
            </a:endParaRPr>
          </a:p>
        </p:txBody>
      </p:sp>
      <p:sp>
        <p:nvSpPr>
          <p:cNvPr id="303166" name="Rectangle 62"/>
          <p:cNvSpPr>
            <a:spLocks noChangeArrowheads="1"/>
          </p:cNvSpPr>
          <p:nvPr/>
        </p:nvSpPr>
        <p:spPr bwMode="auto">
          <a:xfrm>
            <a:off x="687387" y="3497104"/>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1.0E-19</a:t>
            </a:r>
            <a:endParaRPr lang="en-US" sz="1800">
              <a:solidFill>
                <a:schemeClr val="tx1"/>
              </a:solidFill>
              <a:effectLst/>
              <a:latin typeface="Lucida Sans Unicode" pitchFamily="34" charset="0"/>
            </a:endParaRPr>
          </a:p>
        </p:txBody>
      </p:sp>
      <p:sp>
        <p:nvSpPr>
          <p:cNvPr id="303167" name="Rectangle 63"/>
          <p:cNvSpPr>
            <a:spLocks noChangeArrowheads="1"/>
          </p:cNvSpPr>
          <p:nvPr/>
        </p:nvSpPr>
        <p:spPr bwMode="auto">
          <a:xfrm>
            <a:off x="687387" y="37685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1.0E-17</a:t>
            </a:r>
            <a:endParaRPr lang="en-US" sz="1800">
              <a:solidFill>
                <a:schemeClr val="tx1"/>
              </a:solidFill>
              <a:effectLst/>
              <a:latin typeface="Lucida Sans Unicode" pitchFamily="34" charset="0"/>
            </a:endParaRPr>
          </a:p>
        </p:txBody>
      </p:sp>
      <p:sp>
        <p:nvSpPr>
          <p:cNvPr id="303168" name="Rectangle 64"/>
          <p:cNvSpPr>
            <a:spLocks noChangeArrowheads="1"/>
          </p:cNvSpPr>
          <p:nvPr/>
        </p:nvSpPr>
        <p:spPr bwMode="auto">
          <a:xfrm>
            <a:off x="687387" y="4038442"/>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1.0E-15</a:t>
            </a:r>
            <a:endParaRPr lang="en-US" sz="1800">
              <a:solidFill>
                <a:schemeClr val="tx1"/>
              </a:solidFill>
              <a:effectLst/>
              <a:latin typeface="Lucida Sans Unicode" pitchFamily="34" charset="0"/>
            </a:endParaRPr>
          </a:p>
        </p:txBody>
      </p:sp>
      <p:sp>
        <p:nvSpPr>
          <p:cNvPr id="303169" name="Rectangle 65"/>
          <p:cNvSpPr>
            <a:spLocks noChangeArrowheads="1"/>
          </p:cNvSpPr>
          <p:nvPr/>
        </p:nvSpPr>
        <p:spPr bwMode="auto">
          <a:xfrm>
            <a:off x="687387" y="4316254"/>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1.0E-13</a:t>
            </a:r>
            <a:endParaRPr lang="en-US" sz="1800">
              <a:solidFill>
                <a:schemeClr val="tx1"/>
              </a:solidFill>
              <a:effectLst/>
              <a:latin typeface="Lucida Sans Unicode" pitchFamily="34" charset="0"/>
            </a:endParaRPr>
          </a:p>
        </p:txBody>
      </p:sp>
      <p:sp>
        <p:nvSpPr>
          <p:cNvPr id="303170" name="Rectangle 66"/>
          <p:cNvSpPr>
            <a:spLocks noChangeArrowheads="1"/>
          </p:cNvSpPr>
          <p:nvPr/>
        </p:nvSpPr>
        <p:spPr bwMode="auto">
          <a:xfrm>
            <a:off x="687387" y="4586129"/>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1.0E-11</a:t>
            </a:r>
            <a:endParaRPr lang="en-US" sz="1800">
              <a:solidFill>
                <a:schemeClr val="tx1"/>
              </a:solidFill>
              <a:effectLst/>
              <a:latin typeface="Lucida Sans Unicode" pitchFamily="34" charset="0"/>
            </a:endParaRPr>
          </a:p>
        </p:txBody>
      </p:sp>
      <p:sp>
        <p:nvSpPr>
          <p:cNvPr id="303171" name="Rectangle 67"/>
          <p:cNvSpPr>
            <a:spLocks noChangeArrowheads="1"/>
          </p:cNvSpPr>
          <p:nvPr/>
        </p:nvSpPr>
        <p:spPr bwMode="auto">
          <a:xfrm>
            <a:off x="687387" y="4857592"/>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1.0E-09</a:t>
            </a:r>
            <a:endParaRPr lang="en-US" sz="1800">
              <a:solidFill>
                <a:schemeClr val="tx1"/>
              </a:solidFill>
              <a:effectLst/>
              <a:latin typeface="Lucida Sans Unicode" pitchFamily="34" charset="0"/>
            </a:endParaRPr>
          </a:p>
        </p:txBody>
      </p:sp>
      <p:sp>
        <p:nvSpPr>
          <p:cNvPr id="303172" name="Rectangle 68"/>
          <p:cNvSpPr>
            <a:spLocks noChangeArrowheads="1"/>
          </p:cNvSpPr>
          <p:nvPr/>
        </p:nvSpPr>
        <p:spPr bwMode="auto">
          <a:xfrm>
            <a:off x="687387" y="51274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1.0E-07</a:t>
            </a:r>
            <a:endParaRPr lang="en-US" sz="1800">
              <a:solidFill>
                <a:schemeClr val="tx1"/>
              </a:solidFill>
              <a:effectLst/>
              <a:latin typeface="Lucida Sans Unicode" pitchFamily="34" charset="0"/>
            </a:endParaRPr>
          </a:p>
        </p:txBody>
      </p:sp>
      <p:sp>
        <p:nvSpPr>
          <p:cNvPr id="303173" name="Rectangle 69"/>
          <p:cNvSpPr>
            <a:spLocks noChangeArrowheads="1"/>
          </p:cNvSpPr>
          <p:nvPr/>
        </p:nvSpPr>
        <p:spPr bwMode="auto">
          <a:xfrm>
            <a:off x="687387" y="5405279"/>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1.0E-05</a:t>
            </a:r>
            <a:endParaRPr lang="en-US" sz="1800">
              <a:solidFill>
                <a:schemeClr val="tx1"/>
              </a:solidFill>
              <a:effectLst/>
              <a:latin typeface="Lucida Sans Unicode" pitchFamily="34" charset="0"/>
            </a:endParaRPr>
          </a:p>
        </p:txBody>
      </p:sp>
      <p:sp>
        <p:nvSpPr>
          <p:cNvPr id="303174" name="Rectangle 70"/>
          <p:cNvSpPr>
            <a:spLocks noChangeArrowheads="1"/>
          </p:cNvSpPr>
          <p:nvPr/>
        </p:nvSpPr>
        <p:spPr bwMode="auto">
          <a:xfrm>
            <a:off x="687387" y="5675154"/>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1.0E-03</a:t>
            </a:r>
            <a:endParaRPr lang="en-US" sz="1800">
              <a:solidFill>
                <a:schemeClr val="tx1"/>
              </a:solidFill>
              <a:effectLst/>
              <a:latin typeface="Lucida Sans Unicode" pitchFamily="34" charset="0"/>
            </a:endParaRPr>
          </a:p>
        </p:txBody>
      </p:sp>
      <p:sp>
        <p:nvSpPr>
          <p:cNvPr id="303175" name="Rectangle 71"/>
          <p:cNvSpPr>
            <a:spLocks noChangeArrowheads="1"/>
          </p:cNvSpPr>
          <p:nvPr/>
        </p:nvSpPr>
        <p:spPr bwMode="auto">
          <a:xfrm>
            <a:off x="687387" y="5945029"/>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1.0E-01</a:t>
            </a:r>
            <a:endParaRPr lang="en-US" sz="1800">
              <a:solidFill>
                <a:schemeClr val="tx1"/>
              </a:solidFill>
              <a:effectLst/>
              <a:latin typeface="Lucida Sans Unicode" pitchFamily="34" charset="0"/>
            </a:endParaRPr>
          </a:p>
        </p:txBody>
      </p:sp>
      <p:sp>
        <p:nvSpPr>
          <p:cNvPr id="303176" name="Rectangle 72"/>
          <p:cNvSpPr>
            <a:spLocks noChangeArrowheads="1"/>
          </p:cNvSpPr>
          <p:nvPr/>
        </p:nvSpPr>
        <p:spPr bwMode="auto">
          <a:xfrm>
            <a:off x="5929312"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1.0E-15</a:t>
            </a:r>
            <a:endParaRPr lang="en-US" sz="1800">
              <a:solidFill>
                <a:schemeClr val="tx1"/>
              </a:solidFill>
              <a:effectLst/>
              <a:latin typeface="Lucida Sans Unicode" pitchFamily="34" charset="0"/>
            </a:endParaRPr>
          </a:p>
        </p:txBody>
      </p:sp>
      <p:sp>
        <p:nvSpPr>
          <p:cNvPr id="303177" name="Rectangle 73"/>
          <p:cNvSpPr>
            <a:spLocks noChangeArrowheads="1"/>
          </p:cNvSpPr>
          <p:nvPr/>
        </p:nvSpPr>
        <p:spPr bwMode="auto">
          <a:xfrm>
            <a:off x="5229225"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1.0E-13</a:t>
            </a:r>
            <a:endParaRPr lang="en-US" sz="1800">
              <a:solidFill>
                <a:schemeClr val="tx1"/>
              </a:solidFill>
              <a:effectLst/>
              <a:latin typeface="Lucida Sans Unicode" pitchFamily="34" charset="0"/>
            </a:endParaRPr>
          </a:p>
        </p:txBody>
      </p:sp>
      <p:sp>
        <p:nvSpPr>
          <p:cNvPr id="303178" name="Rectangle 74"/>
          <p:cNvSpPr>
            <a:spLocks noChangeArrowheads="1"/>
          </p:cNvSpPr>
          <p:nvPr/>
        </p:nvSpPr>
        <p:spPr bwMode="auto">
          <a:xfrm>
            <a:off x="4522787"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1.0E-11</a:t>
            </a:r>
            <a:endParaRPr lang="en-US" sz="1800">
              <a:solidFill>
                <a:schemeClr val="tx1"/>
              </a:solidFill>
              <a:effectLst/>
              <a:latin typeface="Lucida Sans Unicode" pitchFamily="34" charset="0"/>
            </a:endParaRPr>
          </a:p>
        </p:txBody>
      </p:sp>
      <p:sp>
        <p:nvSpPr>
          <p:cNvPr id="303179" name="Rectangle 75"/>
          <p:cNvSpPr>
            <a:spLocks noChangeArrowheads="1"/>
          </p:cNvSpPr>
          <p:nvPr/>
        </p:nvSpPr>
        <p:spPr bwMode="auto">
          <a:xfrm>
            <a:off x="3822700"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1.0E-09</a:t>
            </a:r>
            <a:endParaRPr lang="en-US" sz="1800">
              <a:solidFill>
                <a:schemeClr val="tx1"/>
              </a:solidFill>
              <a:effectLst/>
              <a:latin typeface="Lucida Sans Unicode" pitchFamily="34" charset="0"/>
            </a:endParaRPr>
          </a:p>
        </p:txBody>
      </p:sp>
      <p:sp>
        <p:nvSpPr>
          <p:cNvPr id="303180" name="Rectangle 76"/>
          <p:cNvSpPr>
            <a:spLocks noChangeArrowheads="1"/>
          </p:cNvSpPr>
          <p:nvPr/>
        </p:nvSpPr>
        <p:spPr bwMode="auto">
          <a:xfrm>
            <a:off x="3122612"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1.0E-07</a:t>
            </a:r>
            <a:endParaRPr lang="en-US" sz="1800">
              <a:solidFill>
                <a:schemeClr val="tx1"/>
              </a:solidFill>
              <a:effectLst/>
              <a:latin typeface="Lucida Sans Unicode" pitchFamily="34" charset="0"/>
            </a:endParaRPr>
          </a:p>
        </p:txBody>
      </p:sp>
      <p:sp>
        <p:nvSpPr>
          <p:cNvPr id="303181" name="Rectangle 77"/>
          <p:cNvSpPr>
            <a:spLocks noChangeArrowheads="1"/>
          </p:cNvSpPr>
          <p:nvPr/>
        </p:nvSpPr>
        <p:spPr bwMode="auto">
          <a:xfrm>
            <a:off x="2424112"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1.0E-05</a:t>
            </a:r>
            <a:endParaRPr lang="en-US" sz="1800">
              <a:solidFill>
                <a:schemeClr val="tx1"/>
              </a:solidFill>
              <a:effectLst/>
              <a:latin typeface="Lucida Sans Unicode" pitchFamily="34" charset="0"/>
            </a:endParaRPr>
          </a:p>
        </p:txBody>
      </p:sp>
      <p:sp>
        <p:nvSpPr>
          <p:cNvPr id="303182" name="Rectangle 78"/>
          <p:cNvSpPr>
            <a:spLocks noChangeArrowheads="1"/>
          </p:cNvSpPr>
          <p:nvPr/>
        </p:nvSpPr>
        <p:spPr bwMode="auto">
          <a:xfrm>
            <a:off x="1717675"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1.0E-03</a:t>
            </a:r>
            <a:endParaRPr lang="en-US" sz="1800">
              <a:solidFill>
                <a:schemeClr val="tx1"/>
              </a:solidFill>
              <a:effectLst/>
              <a:latin typeface="Lucida Sans Unicode" pitchFamily="34" charset="0"/>
            </a:endParaRPr>
          </a:p>
        </p:txBody>
      </p:sp>
      <p:sp>
        <p:nvSpPr>
          <p:cNvPr id="303183" name="Rectangle 79"/>
          <p:cNvSpPr>
            <a:spLocks noChangeArrowheads="1"/>
          </p:cNvSpPr>
          <p:nvPr/>
        </p:nvSpPr>
        <p:spPr bwMode="auto">
          <a:xfrm>
            <a:off x="1017587" y="6130767"/>
            <a:ext cx="441325" cy="152400"/>
          </a:xfrm>
          <a:prstGeom prst="rect">
            <a:avLst/>
          </a:prstGeom>
          <a:noFill/>
          <a:ln w="9525">
            <a:noFill/>
            <a:miter lim="800000"/>
            <a:headEnd/>
            <a:tailEnd/>
          </a:ln>
        </p:spPr>
        <p:txBody>
          <a:bodyPr wrap="none" lIns="0" tIns="0" rIns="0" bIns="0">
            <a:spAutoFit/>
          </a:bodyPr>
          <a:lstStyle/>
          <a:p>
            <a:pPr eaLnBrk="0" hangingPunct="0"/>
            <a:r>
              <a:rPr lang="en-US" b="0">
                <a:solidFill>
                  <a:schemeClr val="tx1"/>
                </a:solidFill>
                <a:effectLst/>
              </a:rPr>
              <a:t>1.0E-01</a:t>
            </a:r>
            <a:endParaRPr lang="en-US" sz="1800">
              <a:solidFill>
                <a:schemeClr val="tx1"/>
              </a:solidFill>
              <a:effectLst/>
              <a:latin typeface="Lucida Sans Unicode" pitchFamily="34" charset="0"/>
            </a:endParaRPr>
          </a:p>
        </p:txBody>
      </p:sp>
      <p:sp>
        <p:nvSpPr>
          <p:cNvPr id="303184" name="Rectangle 80"/>
          <p:cNvSpPr>
            <a:spLocks noChangeArrowheads="1"/>
          </p:cNvSpPr>
          <p:nvPr/>
        </p:nvSpPr>
        <p:spPr bwMode="auto">
          <a:xfrm>
            <a:off x="2713037" y="6381592"/>
            <a:ext cx="2249526" cy="246221"/>
          </a:xfrm>
          <a:prstGeom prst="rect">
            <a:avLst/>
          </a:prstGeom>
          <a:noFill/>
          <a:ln w="9525">
            <a:noFill/>
            <a:miter lim="800000"/>
            <a:headEnd/>
            <a:tailEnd/>
          </a:ln>
        </p:spPr>
        <p:txBody>
          <a:bodyPr wrap="none" lIns="0" tIns="0" rIns="0" bIns="0">
            <a:spAutoFit/>
          </a:bodyPr>
          <a:lstStyle/>
          <a:p>
            <a:pPr eaLnBrk="0" hangingPunct="0"/>
            <a:r>
              <a:rPr lang="en-US" sz="1600" b="0">
                <a:solidFill>
                  <a:schemeClr val="accent1"/>
                </a:solidFill>
                <a:latin typeface="+mn-lt"/>
              </a:rPr>
              <a:t>Raw NAND Bit Error Rate</a:t>
            </a:r>
            <a:endParaRPr lang="en-US" sz="2400" b="0">
              <a:solidFill>
                <a:schemeClr val="accent1"/>
              </a:solidFill>
              <a:latin typeface="+mn-lt"/>
            </a:endParaRPr>
          </a:p>
        </p:txBody>
      </p:sp>
      <p:sp>
        <p:nvSpPr>
          <p:cNvPr id="303185" name="Rectangle 81"/>
          <p:cNvSpPr>
            <a:spLocks noChangeArrowheads="1"/>
          </p:cNvSpPr>
          <p:nvPr/>
        </p:nvSpPr>
        <p:spPr bwMode="auto">
          <a:xfrm rot="16200000">
            <a:off x="-691375" y="4215371"/>
            <a:ext cx="2301912" cy="246221"/>
          </a:xfrm>
          <a:prstGeom prst="rect">
            <a:avLst/>
          </a:prstGeom>
          <a:noFill/>
          <a:ln w="9525">
            <a:noFill/>
            <a:miter lim="800000"/>
            <a:headEnd/>
            <a:tailEnd/>
          </a:ln>
        </p:spPr>
        <p:txBody>
          <a:bodyPr wrap="none" lIns="0" tIns="0" rIns="0" bIns="0">
            <a:spAutoFit/>
          </a:bodyPr>
          <a:lstStyle/>
          <a:p>
            <a:pPr eaLnBrk="0" hangingPunct="0"/>
            <a:r>
              <a:rPr lang="en-US" sz="1600" b="0" dirty="0">
                <a:solidFill>
                  <a:schemeClr val="accent1"/>
                </a:solidFill>
                <a:latin typeface="+mn-lt"/>
              </a:rPr>
              <a:t>Application Bit Error Rate</a:t>
            </a:r>
            <a:endParaRPr lang="en-US" sz="2400" b="0" dirty="0">
              <a:solidFill>
                <a:schemeClr val="accent1"/>
              </a:solidFill>
              <a:latin typeface="+mn-lt"/>
            </a:endParaRPr>
          </a:p>
        </p:txBody>
      </p:sp>
      <p:sp>
        <p:nvSpPr>
          <p:cNvPr id="303186" name="Rectangle 82"/>
          <p:cNvSpPr>
            <a:spLocks noChangeArrowheads="1"/>
          </p:cNvSpPr>
          <p:nvPr/>
        </p:nvSpPr>
        <p:spPr bwMode="auto">
          <a:xfrm>
            <a:off x="4030662" y="2746217"/>
            <a:ext cx="679450" cy="3263900"/>
          </a:xfrm>
          <a:prstGeom prst="rect">
            <a:avLst/>
          </a:prstGeom>
          <a:solidFill>
            <a:schemeClr val="accent2">
              <a:alpha val="44000"/>
            </a:schemeClr>
          </a:solidFill>
          <a:ln w="9525" algn="ctr">
            <a:solidFill>
              <a:schemeClr val="tx1"/>
            </a:solidFill>
            <a:miter lim="800000"/>
            <a:headEnd/>
            <a:tailEnd/>
          </a:ln>
          <a:effectLst/>
        </p:spPr>
        <p:txBody>
          <a:bodyPr wrap="none" anchor="ctr"/>
          <a:lstStyle/>
          <a:p>
            <a:endParaRPr lang="en-US"/>
          </a:p>
        </p:txBody>
      </p:sp>
      <p:sp>
        <p:nvSpPr>
          <p:cNvPr id="303187" name="AutoShape 83"/>
          <p:cNvSpPr>
            <a:spLocks/>
          </p:cNvSpPr>
          <p:nvPr/>
        </p:nvSpPr>
        <p:spPr bwMode="auto">
          <a:xfrm>
            <a:off x="6284912" y="3532029"/>
            <a:ext cx="2489201" cy="950773"/>
          </a:xfrm>
          <a:prstGeom prst="borderCallout2">
            <a:avLst>
              <a:gd name="adj1" fmla="val 10361"/>
              <a:gd name="adj2" fmla="val -2667"/>
              <a:gd name="adj3" fmla="val 10361"/>
              <a:gd name="adj4" fmla="val -26819"/>
              <a:gd name="adj5" fmla="val 63741"/>
              <a:gd name="adj6" fmla="val -53417"/>
            </a:avLst>
          </a:prstGeom>
          <a:ln>
            <a:headEnd/>
            <a:tailEnd type="stealth" w="lg" len="lg"/>
          </a:ln>
        </p:spPr>
        <p:style>
          <a:lnRef idx="1">
            <a:schemeClr val="accent5"/>
          </a:lnRef>
          <a:fillRef idx="3">
            <a:schemeClr val="accent5"/>
          </a:fillRef>
          <a:effectRef idx="2">
            <a:schemeClr val="accent5"/>
          </a:effectRef>
          <a:fontRef idx="minor">
            <a:schemeClr val="lt1"/>
          </a:fontRef>
        </p:style>
        <p:txBody>
          <a:bodyPr wrap="square" anchor="ctr">
            <a:spAutoFit/>
          </a:bodyPr>
          <a:lstStyle/>
          <a:p>
            <a:pPr>
              <a:lnSpc>
                <a:spcPct val="130000"/>
              </a:lnSpc>
              <a:spcBef>
                <a:spcPct val="20000"/>
              </a:spcBef>
              <a:buFont typeface="Times" pitchFamily="18" charset="0"/>
              <a:buNone/>
            </a:pPr>
            <a:r>
              <a:rPr lang="en-US" sz="1400" dirty="0">
                <a:solidFill>
                  <a:schemeClr val="tx1"/>
                </a:solidFill>
                <a:latin typeface="+mn-lt"/>
              </a:rPr>
              <a:t>For SLC</a:t>
            </a:r>
          </a:p>
          <a:p>
            <a:pPr>
              <a:lnSpc>
                <a:spcPct val="130000"/>
              </a:lnSpc>
              <a:spcBef>
                <a:spcPct val="20000"/>
              </a:spcBef>
              <a:buFont typeface="Times" pitchFamily="18" charset="0"/>
              <a:buNone/>
            </a:pPr>
            <a:r>
              <a:rPr lang="en-US" sz="1400" dirty="0">
                <a:solidFill>
                  <a:schemeClr val="tx1"/>
                </a:solidFill>
                <a:latin typeface="+mn-lt"/>
              </a:rPr>
              <a:t>A code with correction threshold of 1 is sufficient</a:t>
            </a:r>
            <a:r>
              <a:rPr lang="en-US" sz="1400" dirty="0">
                <a:solidFill>
                  <a:schemeClr val="tx2"/>
                </a:solidFill>
                <a:latin typeface="+mn-lt"/>
              </a:rPr>
              <a:t> </a:t>
            </a:r>
          </a:p>
        </p:txBody>
      </p:sp>
      <p:sp>
        <p:nvSpPr>
          <p:cNvPr id="303188" name="AutoShape 84"/>
          <p:cNvSpPr>
            <a:spLocks/>
          </p:cNvSpPr>
          <p:nvPr/>
        </p:nvSpPr>
        <p:spPr bwMode="auto">
          <a:xfrm>
            <a:off x="6292851" y="4716304"/>
            <a:ext cx="2470150" cy="652486"/>
          </a:xfrm>
          <a:prstGeom prst="borderCallout2">
            <a:avLst>
              <a:gd name="adj1" fmla="val 15519"/>
              <a:gd name="adj2" fmla="val -2676"/>
              <a:gd name="adj3" fmla="val 15519"/>
              <a:gd name="adj4" fmla="val -26157"/>
              <a:gd name="adj5" fmla="val 84051"/>
              <a:gd name="adj6" fmla="val -106583"/>
            </a:avLst>
          </a:prstGeom>
          <a:ln>
            <a:headEnd/>
            <a:tailEnd type="stealth" w="lg" len="lg"/>
          </a:ln>
        </p:spPr>
        <p:style>
          <a:lnRef idx="1">
            <a:schemeClr val="accent5"/>
          </a:lnRef>
          <a:fillRef idx="3">
            <a:schemeClr val="accent5"/>
          </a:fillRef>
          <a:effectRef idx="2">
            <a:schemeClr val="accent5"/>
          </a:effectRef>
          <a:fontRef idx="minor">
            <a:schemeClr val="lt1"/>
          </a:fontRef>
        </p:style>
        <p:txBody>
          <a:bodyPr wrap="square" anchor="ctr">
            <a:spAutoFit/>
          </a:bodyPr>
          <a:lstStyle/>
          <a:p>
            <a:pPr>
              <a:lnSpc>
                <a:spcPct val="130000"/>
              </a:lnSpc>
              <a:spcBef>
                <a:spcPct val="20000"/>
              </a:spcBef>
              <a:buFont typeface="Times" pitchFamily="18" charset="0"/>
              <a:buNone/>
            </a:pPr>
            <a:r>
              <a:rPr lang="en-US" sz="1400" dirty="0">
                <a:solidFill>
                  <a:schemeClr val="tx1"/>
                </a:solidFill>
                <a:latin typeface="+mn-lt"/>
              </a:rPr>
              <a:t>t = 4 required (as </a:t>
            </a:r>
            <a:r>
              <a:rPr lang="en-US" sz="1400" dirty="0" smtClean="0">
                <a:solidFill>
                  <a:schemeClr val="tx1"/>
                </a:solidFill>
                <a:latin typeface="+mn-lt"/>
              </a:rPr>
              <a:t>a minimum</a:t>
            </a:r>
            <a:r>
              <a:rPr lang="en-US" sz="1400" dirty="0">
                <a:solidFill>
                  <a:schemeClr val="tx1"/>
                </a:solidFill>
                <a:latin typeface="+mn-lt"/>
              </a:rPr>
              <a:t>) for MLC</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3110"/>
                                        </p:tgtEl>
                                        <p:attrNameLst>
                                          <p:attrName>style.visibility</p:attrName>
                                        </p:attrNameLst>
                                      </p:cBhvr>
                                      <p:to>
                                        <p:strVal val="visible"/>
                                      </p:to>
                                    </p:set>
                                    <p:animEffect transition="in" filter="fade">
                                      <p:cBhvr>
                                        <p:cTn id="7" dur="500"/>
                                        <p:tgtEl>
                                          <p:spTgt spid="303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3186"/>
                                        </p:tgtEl>
                                        <p:attrNameLst>
                                          <p:attrName>style.visibility</p:attrName>
                                        </p:attrNameLst>
                                      </p:cBhvr>
                                      <p:to>
                                        <p:strVal val="visible"/>
                                      </p:to>
                                    </p:set>
                                    <p:animEffect transition="in" filter="fade">
                                      <p:cBhvr>
                                        <p:cTn id="12" dur="500"/>
                                        <p:tgtEl>
                                          <p:spTgt spid="30318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3187"/>
                                        </p:tgtEl>
                                        <p:attrNameLst>
                                          <p:attrName>style.visibility</p:attrName>
                                        </p:attrNameLst>
                                      </p:cBhvr>
                                      <p:to>
                                        <p:strVal val="visible"/>
                                      </p:to>
                                    </p:set>
                                    <p:animEffect transition="in" filter="fade">
                                      <p:cBhvr>
                                        <p:cTn id="15" dur="500"/>
                                        <p:tgtEl>
                                          <p:spTgt spid="303187"/>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2.22222E-6 -4.07407E-6 L -0.15209 -4.07407E-6 " pathEditMode="relative" rAng="0" ptsTypes="AA">
                                      <p:cBhvr>
                                        <p:cTn id="19" dur="3000" fill="hold"/>
                                        <p:tgtEl>
                                          <p:spTgt spid="303186"/>
                                        </p:tgtEl>
                                        <p:attrNameLst>
                                          <p:attrName>ppt_x</p:attrName>
                                          <p:attrName>ppt_y</p:attrName>
                                        </p:attrNameLst>
                                      </p:cBhvr>
                                      <p:rCtr x="-76" y="0"/>
                                    </p:animMotion>
                                  </p:childTnLst>
                                </p:cTn>
                              </p:par>
                              <p:par>
                                <p:cTn id="20" presetID="10" presetClass="entr" presetSubtype="0" fill="hold" grpId="0" nodeType="withEffect">
                                  <p:stCondLst>
                                    <p:cond delay="0"/>
                                  </p:stCondLst>
                                  <p:childTnLst>
                                    <p:set>
                                      <p:cBhvr>
                                        <p:cTn id="21" dur="1" fill="hold">
                                          <p:stCondLst>
                                            <p:cond delay="0"/>
                                          </p:stCondLst>
                                        </p:cTn>
                                        <p:tgtEl>
                                          <p:spTgt spid="303106"/>
                                        </p:tgtEl>
                                        <p:attrNameLst>
                                          <p:attrName>style.visibility</p:attrName>
                                        </p:attrNameLst>
                                      </p:cBhvr>
                                      <p:to>
                                        <p:strVal val="visible"/>
                                      </p:to>
                                    </p:set>
                                    <p:animEffect transition="in" filter="fade">
                                      <p:cBhvr>
                                        <p:cTn id="22" dur="500"/>
                                        <p:tgtEl>
                                          <p:spTgt spid="303106"/>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303188"/>
                                        </p:tgtEl>
                                        <p:attrNameLst>
                                          <p:attrName>style.visibility</p:attrName>
                                        </p:attrNameLst>
                                      </p:cBhvr>
                                      <p:to>
                                        <p:strVal val="visible"/>
                                      </p:to>
                                    </p:set>
                                    <p:animEffect transition="in" filter="fade">
                                      <p:cBhvr>
                                        <p:cTn id="26" dur="500"/>
                                        <p:tgtEl>
                                          <p:spTgt spid="30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animBg="1"/>
      <p:bldP spid="303186" grpId="0" animBg="1"/>
      <p:bldP spid="303186" grpId="1" animBg="1"/>
      <p:bldP spid="303187" grpId="0" animBg="1"/>
      <p:bldP spid="30318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dirty="0"/>
              <a:t>Endurance: </a:t>
            </a:r>
            <a:r>
              <a:rPr lang="en-US" dirty="0" smtClean="0"/>
              <a:t> Usage </a:t>
            </a:r>
            <a:r>
              <a:rPr lang="en-US" dirty="0"/>
              <a:t>Example</a:t>
            </a:r>
          </a:p>
        </p:txBody>
      </p:sp>
      <p:sp>
        <p:nvSpPr>
          <p:cNvPr id="388099" name="Text Box 3"/>
          <p:cNvSpPr txBox="1">
            <a:spLocks noChangeArrowheads="1"/>
          </p:cNvSpPr>
          <p:nvPr/>
        </p:nvSpPr>
        <p:spPr bwMode="auto">
          <a:xfrm>
            <a:off x="546102" y="3648076"/>
            <a:ext cx="1738311" cy="284162"/>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eaLnBrk="0" hangingPunct="0"/>
            <a:r>
              <a:rPr lang="en-US" sz="1400" b="0" dirty="0">
                <a:solidFill>
                  <a:schemeClr val="tx1"/>
                </a:solidFill>
              </a:rPr>
              <a:t>Capacity: </a:t>
            </a:r>
            <a:r>
              <a:rPr lang="en-US" sz="1400" b="0" dirty="0" smtClean="0">
                <a:solidFill>
                  <a:schemeClr val="tx1"/>
                </a:solidFill>
              </a:rPr>
              <a:t> 32 </a:t>
            </a:r>
            <a:r>
              <a:rPr lang="en-US" sz="1400" b="0" dirty="0">
                <a:solidFill>
                  <a:schemeClr val="tx1"/>
                </a:solidFill>
              </a:rPr>
              <a:t>GB</a:t>
            </a:r>
          </a:p>
        </p:txBody>
      </p:sp>
      <p:sp>
        <p:nvSpPr>
          <p:cNvPr id="388101" name="Text Box 5"/>
          <p:cNvSpPr txBox="1">
            <a:spLocks noChangeArrowheads="1"/>
          </p:cNvSpPr>
          <p:nvPr/>
        </p:nvSpPr>
        <p:spPr bwMode="auto">
          <a:xfrm>
            <a:off x="2138364" y="5492750"/>
            <a:ext cx="6153150" cy="33855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eaLnBrk="0" hangingPunct="0"/>
            <a:r>
              <a:rPr lang="en-US" sz="1600" b="0" dirty="0">
                <a:latin typeface="+mn-lt"/>
              </a:rPr>
              <a:t>Flash Drives are ready for deployment for </a:t>
            </a:r>
            <a:r>
              <a:rPr lang="en-US" sz="1600" b="0" dirty="0" smtClean="0">
                <a:latin typeface="+mn-lt"/>
              </a:rPr>
              <a:t>various </a:t>
            </a:r>
            <a:r>
              <a:rPr lang="en-US" sz="1600" b="0" dirty="0">
                <a:latin typeface="+mn-lt"/>
              </a:rPr>
              <a:t>applications</a:t>
            </a:r>
          </a:p>
        </p:txBody>
      </p:sp>
      <p:sp>
        <p:nvSpPr>
          <p:cNvPr id="388102" name="AutoShape 6"/>
          <p:cNvSpPr>
            <a:spLocks noChangeArrowheads="1"/>
          </p:cNvSpPr>
          <p:nvPr/>
        </p:nvSpPr>
        <p:spPr bwMode="auto">
          <a:xfrm>
            <a:off x="2771775" y="2538413"/>
            <a:ext cx="641350" cy="193675"/>
          </a:xfrm>
          <a:prstGeom prst="rightArrow">
            <a:avLst>
              <a:gd name="adj1" fmla="val 50000"/>
              <a:gd name="adj2" fmla="val 8278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88103" name="Text Box 7"/>
          <p:cNvSpPr txBox="1">
            <a:spLocks noChangeArrowheads="1"/>
          </p:cNvSpPr>
          <p:nvPr/>
        </p:nvSpPr>
        <p:spPr bwMode="auto">
          <a:xfrm>
            <a:off x="3600450" y="2292350"/>
            <a:ext cx="1439863" cy="584775"/>
          </a:xfrm>
          <a:prstGeom prst="rect">
            <a:avLst/>
          </a:prstGeom>
          <a:noFill/>
          <a:ln w="9525" algn="ctr">
            <a:noFill/>
            <a:miter lim="800000"/>
            <a:headEnd/>
            <a:tailEnd/>
          </a:ln>
          <a:effectLst/>
        </p:spPr>
        <p:txBody>
          <a:bodyPr>
            <a:spAutoFit/>
          </a:bodyPr>
          <a:lstStyle/>
          <a:p>
            <a:pPr algn="l" eaLnBrk="0" hangingPunct="0"/>
            <a:r>
              <a:rPr lang="en-US" sz="1600" b="0">
                <a:solidFill>
                  <a:schemeClr val="tx1"/>
                </a:solidFill>
                <a:latin typeface="+mn-lt"/>
              </a:rPr>
              <a:t>30 minutes to fill up disk</a:t>
            </a:r>
          </a:p>
        </p:txBody>
      </p:sp>
      <p:sp>
        <p:nvSpPr>
          <p:cNvPr id="388104" name="AutoShape 8"/>
          <p:cNvSpPr>
            <a:spLocks noChangeArrowheads="1"/>
          </p:cNvSpPr>
          <p:nvPr/>
        </p:nvSpPr>
        <p:spPr bwMode="auto">
          <a:xfrm>
            <a:off x="5408613" y="2528888"/>
            <a:ext cx="641350" cy="193675"/>
          </a:xfrm>
          <a:prstGeom prst="rightArrow">
            <a:avLst>
              <a:gd name="adj1" fmla="val 50000"/>
              <a:gd name="adj2" fmla="val 8278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88105" name="Text Box 9"/>
          <p:cNvSpPr txBox="1">
            <a:spLocks noChangeArrowheads="1"/>
          </p:cNvSpPr>
          <p:nvPr/>
        </p:nvSpPr>
        <p:spPr bwMode="auto">
          <a:xfrm>
            <a:off x="6213475" y="2309813"/>
            <a:ext cx="2143125" cy="825500"/>
          </a:xfrm>
          <a:prstGeom prst="rect">
            <a:avLst/>
          </a:prstGeom>
          <a:noFill/>
          <a:ln w="9525" algn="ctr">
            <a:noFill/>
            <a:miter lim="800000"/>
            <a:headEnd/>
            <a:tailEnd/>
          </a:ln>
          <a:effectLst/>
        </p:spPr>
        <p:txBody>
          <a:bodyPr>
            <a:spAutoFit/>
          </a:bodyPr>
          <a:lstStyle/>
          <a:p>
            <a:pPr algn="l" eaLnBrk="0" hangingPunct="0"/>
            <a:r>
              <a:rPr lang="en-US" sz="1600" b="0">
                <a:solidFill>
                  <a:schemeClr val="tx1"/>
                </a:solidFill>
                <a:latin typeface="+mn-lt"/>
              </a:rPr>
              <a:t>50 years before 1M I/O cycle limit is exceeded</a:t>
            </a:r>
          </a:p>
        </p:txBody>
      </p:sp>
      <p:sp>
        <p:nvSpPr>
          <p:cNvPr id="388106" name="Text Box 10"/>
          <p:cNvSpPr txBox="1">
            <a:spLocks noChangeArrowheads="1"/>
          </p:cNvSpPr>
          <p:nvPr/>
        </p:nvSpPr>
        <p:spPr bwMode="auto">
          <a:xfrm>
            <a:off x="2120900" y="1720850"/>
            <a:ext cx="6170613" cy="314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eaLnBrk="0" hangingPunct="0"/>
            <a:r>
              <a:rPr lang="en-US" sz="1400" b="0" dirty="0">
                <a:latin typeface="+mn-lt"/>
              </a:rPr>
              <a:t>Continuous write at max bus speed of 100MB/s with a 5:1 r/w ratio</a:t>
            </a:r>
          </a:p>
        </p:txBody>
      </p:sp>
      <p:sp>
        <p:nvSpPr>
          <p:cNvPr id="388107" name="AutoShape 11"/>
          <p:cNvSpPr>
            <a:spLocks noChangeArrowheads="1"/>
          </p:cNvSpPr>
          <p:nvPr/>
        </p:nvSpPr>
        <p:spPr bwMode="auto">
          <a:xfrm>
            <a:off x="4913313" y="4657725"/>
            <a:ext cx="641350" cy="193675"/>
          </a:xfrm>
          <a:prstGeom prst="rightArrow">
            <a:avLst>
              <a:gd name="adj1" fmla="val 50000"/>
              <a:gd name="adj2" fmla="val 8278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388108" name="Text Box 12"/>
          <p:cNvSpPr txBox="1">
            <a:spLocks noChangeArrowheads="1"/>
          </p:cNvSpPr>
          <p:nvPr/>
        </p:nvSpPr>
        <p:spPr bwMode="auto">
          <a:xfrm>
            <a:off x="5680075" y="4249738"/>
            <a:ext cx="2952750" cy="1069975"/>
          </a:xfrm>
          <a:prstGeom prst="rect">
            <a:avLst/>
          </a:prstGeom>
          <a:noFill/>
          <a:ln w="9525" algn="ctr">
            <a:noFill/>
            <a:miter lim="800000"/>
            <a:headEnd/>
            <a:tailEnd/>
          </a:ln>
          <a:effectLst/>
        </p:spPr>
        <p:txBody>
          <a:bodyPr>
            <a:spAutoFit/>
          </a:bodyPr>
          <a:lstStyle/>
          <a:p>
            <a:pPr algn="l" eaLnBrk="0" hangingPunct="0"/>
            <a:r>
              <a:rPr lang="en-US" sz="1600" b="0" dirty="0">
                <a:solidFill>
                  <a:schemeClr val="tx1"/>
                </a:solidFill>
                <a:latin typeface="+mn-lt"/>
              </a:rPr>
              <a:t>Opportunities for improvement, i.e. new coding, will further extend time to cycle limit</a:t>
            </a:r>
          </a:p>
        </p:txBody>
      </p:sp>
      <p:sp>
        <p:nvSpPr>
          <p:cNvPr id="388109" name="AutoShape 13"/>
          <p:cNvSpPr>
            <a:spLocks noChangeArrowheads="1"/>
          </p:cNvSpPr>
          <p:nvPr/>
        </p:nvSpPr>
        <p:spPr bwMode="auto">
          <a:xfrm>
            <a:off x="4040188" y="3441700"/>
            <a:ext cx="641350" cy="193675"/>
          </a:xfrm>
          <a:prstGeom prst="rightArrow">
            <a:avLst>
              <a:gd name="adj1" fmla="val 50000"/>
              <a:gd name="adj2" fmla="val 8278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388110" name="Text Box 14"/>
          <p:cNvSpPr txBox="1">
            <a:spLocks noChangeArrowheads="1"/>
          </p:cNvSpPr>
          <p:nvPr/>
        </p:nvSpPr>
        <p:spPr bwMode="auto">
          <a:xfrm>
            <a:off x="3814763" y="3678238"/>
            <a:ext cx="1187450" cy="581025"/>
          </a:xfrm>
          <a:prstGeom prst="rect">
            <a:avLst/>
          </a:prstGeom>
          <a:noFill/>
          <a:ln w="9525" algn="ctr">
            <a:noFill/>
            <a:miter lim="800000"/>
            <a:headEnd/>
            <a:tailEnd/>
          </a:ln>
          <a:effectLst/>
        </p:spPr>
        <p:txBody>
          <a:bodyPr>
            <a:spAutoFit/>
          </a:bodyPr>
          <a:lstStyle/>
          <a:p>
            <a:pPr algn="l" eaLnBrk="0" hangingPunct="0"/>
            <a:r>
              <a:rPr lang="en-US" sz="1600" b="0">
                <a:solidFill>
                  <a:schemeClr val="tx1"/>
                </a:solidFill>
                <a:latin typeface="+mn-lt"/>
              </a:rPr>
              <a:t>At 20% utilization</a:t>
            </a:r>
          </a:p>
        </p:txBody>
      </p:sp>
      <p:sp>
        <p:nvSpPr>
          <p:cNvPr id="388111" name="Text Box 15"/>
          <p:cNvSpPr txBox="1">
            <a:spLocks noChangeArrowheads="1"/>
          </p:cNvSpPr>
          <p:nvPr/>
        </p:nvSpPr>
        <p:spPr bwMode="auto">
          <a:xfrm>
            <a:off x="4935538" y="3351213"/>
            <a:ext cx="3040062" cy="581025"/>
          </a:xfrm>
          <a:prstGeom prst="rect">
            <a:avLst/>
          </a:prstGeom>
          <a:noFill/>
          <a:ln w="9525" algn="ctr">
            <a:noFill/>
            <a:miter lim="800000"/>
            <a:headEnd/>
            <a:tailEnd/>
          </a:ln>
          <a:effectLst/>
        </p:spPr>
        <p:txBody>
          <a:bodyPr>
            <a:spAutoFit/>
          </a:bodyPr>
          <a:lstStyle/>
          <a:p>
            <a:pPr algn="l" eaLnBrk="0" hangingPunct="0"/>
            <a:r>
              <a:rPr lang="en-US" sz="1600" b="0">
                <a:solidFill>
                  <a:schemeClr val="tx1"/>
                </a:solidFill>
                <a:latin typeface="+mn-lt"/>
              </a:rPr>
              <a:t>250 years before 1M I/O cycle limit is exceeded</a:t>
            </a:r>
          </a:p>
        </p:txBody>
      </p:sp>
      <p:pic>
        <p:nvPicPr>
          <p:cNvPr id="388112" name="Picture 16" descr="SSD copy"/>
          <p:cNvPicPr>
            <a:picLocks noChangeAspect="1" noChangeArrowheads="1"/>
          </p:cNvPicPr>
          <p:nvPr/>
        </p:nvPicPr>
        <p:blipFill>
          <a:blip r:embed="rId3" cstate="print"/>
          <a:srcRect/>
          <a:stretch>
            <a:fillRect/>
          </a:stretch>
        </p:blipFill>
        <p:spPr bwMode="auto">
          <a:xfrm>
            <a:off x="385763" y="2360613"/>
            <a:ext cx="2058988" cy="1163638"/>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827" name="Group 19"/>
          <p:cNvGrpSpPr>
            <a:grpSpLocks/>
          </p:cNvGrpSpPr>
          <p:nvPr/>
        </p:nvGrpSpPr>
        <p:grpSpPr bwMode="auto">
          <a:xfrm>
            <a:off x="3778250" y="2982913"/>
            <a:ext cx="3948113" cy="3124200"/>
            <a:chOff x="616" y="2996"/>
            <a:chExt cx="3543" cy="2803"/>
          </a:xfrm>
        </p:grpSpPr>
        <p:sp>
          <p:nvSpPr>
            <p:cNvPr id="375813" name="Rectangle 5"/>
            <p:cNvSpPr>
              <a:spLocks noChangeArrowheads="1"/>
            </p:cNvSpPr>
            <p:nvPr/>
          </p:nvSpPr>
          <p:spPr bwMode="invGray">
            <a:xfrm>
              <a:off x="616" y="2996"/>
              <a:ext cx="3543" cy="2803"/>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p>
              <a:pPr eaLnBrk="0" hangingPunct="0">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375823" name="Line 15"/>
            <p:cNvSpPr>
              <a:spLocks noChangeShapeType="1"/>
            </p:cNvSpPr>
            <p:nvPr/>
          </p:nvSpPr>
          <p:spPr bwMode="auto">
            <a:xfrm>
              <a:off x="616" y="3693"/>
              <a:ext cx="3543" cy="0"/>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endParaRPr lang="en-US"/>
            </a:p>
          </p:txBody>
        </p:sp>
        <p:sp>
          <p:nvSpPr>
            <p:cNvPr id="375824" name="Line 16"/>
            <p:cNvSpPr>
              <a:spLocks noChangeShapeType="1"/>
            </p:cNvSpPr>
            <p:nvPr/>
          </p:nvSpPr>
          <p:spPr bwMode="auto">
            <a:xfrm>
              <a:off x="616" y="2996"/>
              <a:ext cx="3543" cy="0"/>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endParaRPr lang="en-US"/>
            </a:p>
          </p:txBody>
        </p:sp>
        <p:sp>
          <p:nvSpPr>
            <p:cNvPr id="375825" name="Line 17"/>
            <p:cNvSpPr>
              <a:spLocks noChangeShapeType="1"/>
            </p:cNvSpPr>
            <p:nvPr/>
          </p:nvSpPr>
          <p:spPr bwMode="auto">
            <a:xfrm>
              <a:off x="616" y="4394"/>
              <a:ext cx="3543" cy="0"/>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endParaRPr lang="en-US"/>
            </a:p>
          </p:txBody>
        </p:sp>
        <p:sp>
          <p:nvSpPr>
            <p:cNvPr id="375826" name="Line 18"/>
            <p:cNvSpPr>
              <a:spLocks noChangeShapeType="1"/>
            </p:cNvSpPr>
            <p:nvPr/>
          </p:nvSpPr>
          <p:spPr bwMode="auto">
            <a:xfrm>
              <a:off x="616" y="5091"/>
              <a:ext cx="3543" cy="0"/>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endParaRPr lang="en-US"/>
            </a:p>
          </p:txBody>
        </p:sp>
      </p:grpSp>
      <p:sp>
        <p:nvSpPr>
          <p:cNvPr id="375810" name="Rectangle 2"/>
          <p:cNvSpPr>
            <a:spLocks noGrp="1" noChangeArrowheads="1"/>
          </p:cNvSpPr>
          <p:nvPr>
            <p:ph type="title"/>
          </p:nvPr>
        </p:nvSpPr>
        <p:spPr/>
        <p:txBody>
          <a:bodyPr/>
          <a:lstStyle/>
          <a:p>
            <a:r>
              <a:rPr lang="en-US"/>
              <a:t>Meaningful Cycling Metrics</a:t>
            </a:r>
          </a:p>
        </p:txBody>
      </p:sp>
      <p:sp>
        <p:nvSpPr>
          <p:cNvPr id="375811" name="Rectangle 3"/>
          <p:cNvSpPr>
            <a:spLocks noGrp="1" noChangeArrowheads="1"/>
          </p:cNvSpPr>
          <p:nvPr>
            <p:ph idx="1"/>
          </p:nvPr>
        </p:nvSpPr>
        <p:spPr>
          <a:xfrm>
            <a:off x="381000" y="1173163"/>
            <a:ext cx="8388350" cy="1990725"/>
          </a:xfrm>
        </p:spPr>
        <p:txBody>
          <a:bodyPr/>
          <a:lstStyle/>
          <a:p>
            <a:r>
              <a:rPr lang="en-US" dirty="0"/>
              <a:t>Practical, testable solutions are </a:t>
            </a:r>
            <a:r>
              <a:rPr lang="en-US" dirty="0" smtClean="0"/>
              <a:t>needed</a:t>
            </a:r>
            <a:endParaRPr lang="en-US" dirty="0"/>
          </a:p>
          <a:p>
            <a:r>
              <a:rPr lang="en-US" dirty="0"/>
              <a:t>Simply stating that “the drive must meet 1 million complete read and write cycles” is not </a:t>
            </a:r>
            <a:r>
              <a:rPr lang="en-US" dirty="0" smtClean="0"/>
              <a:t>realistic</a:t>
            </a:r>
            <a:endParaRPr lang="en-US" dirty="0"/>
          </a:p>
        </p:txBody>
      </p:sp>
      <p:sp>
        <p:nvSpPr>
          <p:cNvPr id="375814" name="Text Box 6"/>
          <p:cNvSpPr txBox="1">
            <a:spLocks noChangeArrowheads="1"/>
          </p:cNvSpPr>
          <p:nvPr/>
        </p:nvSpPr>
        <p:spPr bwMode="auto">
          <a:xfrm>
            <a:off x="3381375" y="2865438"/>
            <a:ext cx="395288" cy="274637"/>
          </a:xfrm>
          <a:prstGeom prst="rect">
            <a:avLst/>
          </a:prstGeom>
          <a:noFill/>
          <a:ln w="12700" algn="ctr">
            <a:noFill/>
            <a:miter lim="800000"/>
            <a:headEnd/>
            <a:tailEnd/>
          </a:ln>
          <a:effectLst/>
        </p:spPr>
        <p:txBody>
          <a:bodyPr wrap="none">
            <a:spAutoFit/>
          </a:bodyPr>
          <a:lstStyle/>
          <a:p>
            <a:pPr algn="r"/>
            <a:r>
              <a:rPr lang="en-US" sz="1200">
                <a:solidFill>
                  <a:schemeClr val="tx1"/>
                </a:solidFill>
                <a:effectLst>
                  <a:outerShdw blurRad="38100" dist="38100" dir="2700000" algn="tl">
                    <a:srgbClr val="000000"/>
                  </a:outerShdw>
                </a:effectLst>
              </a:rPr>
              <a:t>1M</a:t>
            </a:r>
          </a:p>
        </p:txBody>
      </p:sp>
      <p:sp>
        <p:nvSpPr>
          <p:cNvPr id="375815" name="Text Box 7"/>
          <p:cNvSpPr txBox="1">
            <a:spLocks noChangeArrowheads="1"/>
          </p:cNvSpPr>
          <p:nvPr/>
        </p:nvSpPr>
        <p:spPr bwMode="auto">
          <a:xfrm>
            <a:off x="3219450" y="3616325"/>
            <a:ext cx="546100" cy="274638"/>
          </a:xfrm>
          <a:prstGeom prst="rect">
            <a:avLst/>
          </a:prstGeom>
          <a:noFill/>
          <a:ln w="12700" algn="ctr">
            <a:noFill/>
            <a:miter lim="800000"/>
            <a:headEnd/>
            <a:tailEnd/>
          </a:ln>
          <a:effectLst/>
        </p:spPr>
        <p:txBody>
          <a:bodyPr wrap="none">
            <a:spAutoFit/>
          </a:bodyPr>
          <a:lstStyle/>
          <a:p>
            <a:pPr algn="r"/>
            <a:r>
              <a:rPr lang="en-US" sz="1200">
                <a:solidFill>
                  <a:schemeClr val="tx1"/>
                </a:solidFill>
                <a:effectLst>
                  <a:outerShdw blurRad="38100" dist="38100" dir="2700000" algn="tl">
                    <a:srgbClr val="000000"/>
                  </a:outerShdw>
                </a:effectLst>
              </a:rPr>
              <a:t>100K</a:t>
            </a:r>
          </a:p>
        </p:txBody>
      </p:sp>
      <p:sp>
        <p:nvSpPr>
          <p:cNvPr id="375816" name="Text Box 8"/>
          <p:cNvSpPr txBox="1">
            <a:spLocks noChangeArrowheads="1"/>
          </p:cNvSpPr>
          <p:nvPr/>
        </p:nvSpPr>
        <p:spPr bwMode="auto">
          <a:xfrm>
            <a:off x="3305175" y="4378325"/>
            <a:ext cx="461963" cy="274638"/>
          </a:xfrm>
          <a:prstGeom prst="rect">
            <a:avLst/>
          </a:prstGeom>
          <a:noFill/>
          <a:ln w="12700" algn="ctr">
            <a:noFill/>
            <a:miter lim="800000"/>
            <a:headEnd/>
            <a:tailEnd/>
          </a:ln>
          <a:effectLst/>
        </p:spPr>
        <p:txBody>
          <a:bodyPr wrap="none">
            <a:spAutoFit/>
          </a:bodyPr>
          <a:lstStyle/>
          <a:p>
            <a:pPr algn="r"/>
            <a:r>
              <a:rPr lang="en-US" sz="1200">
                <a:solidFill>
                  <a:schemeClr val="tx1"/>
                </a:solidFill>
                <a:effectLst>
                  <a:outerShdw blurRad="38100" dist="38100" dir="2700000" algn="tl">
                    <a:srgbClr val="000000"/>
                  </a:outerShdw>
                </a:effectLst>
              </a:rPr>
              <a:t>10K</a:t>
            </a:r>
          </a:p>
        </p:txBody>
      </p:sp>
      <p:sp>
        <p:nvSpPr>
          <p:cNvPr id="375817" name="Text Box 9"/>
          <p:cNvSpPr txBox="1">
            <a:spLocks noChangeArrowheads="1"/>
          </p:cNvSpPr>
          <p:nvPr/>
        </p:nvSpPr>
        <p:spPr bwMode="auto">
          <a:xfrm>
            <a:off x="3327400" y="5194300"/>
            <a:ext cx="377825" cy="274638"/>
          </a:xfrm>
          <a:prstGeom prst="rect">
            <a:avLst/>
          </a:prstGeom>
          <a:noFill/>
          <a:ln w="12700" algn="ctr">
            <a:noFill/>
            <a:miter lim="800000"/>
            <a:headEnd/>
            <a:tailEnd/>
          </a:ln>
          <a:effectLst/>
        </p:spPr>
        <p:txBody>
          <a:bodyPr wrap="none">
            <a:spAutoFit/>
          </a:bodyPr>
          <a:lstStyle/>
          <a:p>
            <a:pPr algn="r"/>
            <a:r>
              <a:rPr lang="en-US" sz="1200">
                <a:solidFill>
                  <a:schemeClr val="tx1"/>
                </a:solidFill>
                <a:effectLst>
                  <a:outerShdw blurRad="38100" dist="38100" dir="2700000" algn="tl">
                    <a:srgbClr val="000000"/>
                  </a:outerShdw>
                </a:effectLst>
              </a:rPr>
              <a:t>1K</a:t>
            </a:r>
          </a:p>
        </p:txBody>
      </p:sp>
      <p:sp>
        <p:nvSpPr>
          <p:cNvPr id="375818" name="Text Box 10"/>
          <p:cNvSpPr txBox="1">
            <a:spLocks noChangeArrowheads="1"/>
          </p:cNvSpPr>
          <p:nvPr/>
        </p:nvSpPr>
        <p:spPr bwMode="auto">
          <a:xfrm rot="10800000">
            <a:off x="2838450" y="4127500"/>
            <a:ext cx="428625" cy="746125"/>
          </a:xfrm>
          <a:prstGeom prst="rect">
            <a:avLst/>
          </a:prstGeom>
          <a:noFill/>
          <a:ln w="12700" algn="ctr">
            <a:noFill/>
            <a:miter lim="800000"/>
            <a:headEnd/>
            <a:tailEnd/>
          </a:ln>
          <a:effectLst/>
        </p:spPr>
        <p:txBody>
          <a:bodyPr vert="eaVert" wrap="none">
            <a:spAutoFit/>
          </a:bodyPr>
          <a:lstStyle/>
          <a:p>
            <a:r>
              <a:rPr lang="en-US" sz="1600">
                <a:solidFill>
                  <a:schemeClr val="tx1"/>
                </a:solidFill>
                <a:effectLst>
                  <a:outerShdw blurRad="38100" dist="38100" dir="2700000" algn="tl">
                    <a:srgbClr val="000000"/>
                  </a:outerShdw>
                </a:effectLst>
              </a:rPr>
              <a:t>Cycles</a:t>
            </a:r>
          </a:p>
        </p:txBody>
      </p:sp>
      <p:sp>
        <p:nvSpPr>
          <p:cNvPr id="375819" name="Text Box 11"/>
          <p:cNvSpPr txBox="1">
            <a:spLocks noChangeArrowheads="1"/>
          </p:cNvSpPr>
          <p:nvPr/>
        </p:nvSpPr>
        <p:spPr bwMode="auto">
          <a:xfrm>
            <a:off x="4760913" y="6096000"/>
            <a:ext cx="1096962" cy="274638"/>
          </a:xfrm>
          <a:prstGeom prst="rect">
            <a:avLst/>
          </a:prstGeom>
          <a:noFill/>
          <a:ln w="12700" algn="ctr">
            <a:noFill/>
            <a:miter lim="800000"/>
            <a:headEnd/>
            <a:tailEnd/>
          </a:ln>
          <a:effectLst/>
        </p:spPr>
        <p:txBody>
          <a:bodyPr wrap="none">
            <a:spAutoFit/>
          </a:bodyPr>
          <a:lstStyle/>
          <a:p>
            <a:r>
              <a:rPr lang="en-US" sz="1200">
                <a:solidFill>
                  <a:schemeClr val="tx1"/>
                </a:solidFill>
                <a:effectLst>
                  <a:outerShdw blurRad="38100" dist="38100" dir="2700000" algn="tl">
                    <a:srgbClr val="000000"/>
                  </a:outerShdw>
                </a:effectLst>
              </a:rPr>
              <a:t>Capacity (%)</a:t>
            </a:r>
          </a:p>
        </p:txBody>
      </p:sp>
      <p:sp>
        <p:nvSpPr>
          <p:cNvPr id="375820" name="Text Box 12"/>
          <p:cNvSpPr txBox="1">
            <a:spLocks noChangeArrowheads="1"/>
          </p:cNvSpPr>
          <p:nvPr/>
        </p:nvSpPr>
        <p:spPr bwMode="auto">
          <a:xfrm>
            <a:off x="5776913" y="6096000"/>
            <a:ext cx="571500" cy="274638"/>
          </a:xfrm>
          <a:prstGeom prst="rect">
            <a:avLst/>
          </a:prstGeom>
          <a:noFill/>
          <a:ln w="12700" algn="ctr">
            <a:noFill/>
            <a:miter lim="800000"/>
            <a:headEnd/>
            <a:tailEnd/>
          </a:ln>
          <a:effectLst/>
        </p:spPr>
        <p:txBody>
          <a:bodyPr wrap="none">
            <a:spAutoFit/>
          </a:bodyPr>
          <a:lstStyle/>
          <a:p>
            <a:pPr algn="r"/>
            <a:r>
              <a:rPr lang="en-US" sz="1200">
                <a:solidFill>
                  <a:schemeClr val="tx1"/>
                </a:solidFill>
                <a:effectLst>
                  <a:outerShdw blurRad="38100" dist="38100" dir="2700000" algn="tl">
                    <a:srgbClr val="000000"/>
                  </a:outerShdw>
                </a:effectLst>
              </a:rPr>
              <a:t>100%</a:t>
            </a:r>
          </a:p>
        </p:txBody>
      </p:sp>
      <p:sp>
        <p:nvSpPr>
          <p:cNvPr id="375821" name="Text Box 13"/>
          <p:cNvSpPr txBox="1">
            <a:spLocks noChangeArrowheads="1"/>
          </p:cNvSpPr>
          <p:nvPr/>
        </p:nvSpPr>
        <p:spPr bwMode="auto">
          <a:xfrm>
            <a:off x="7820025" y="3749675"/>
            <a:ext cx="1166813" cy="639763"/>
          </a:xfrm>
          <a:prstGeom prst="rect">
            <a:avLst/>
          </a:prstGeom>
          <a:noFill/>
          <a:ln w="12700" algn="ctr">
            <a:noFill/>
            <a:miter lim="800000"/>
            <a:headEnd/>
            <a:tailEnd/>
          </a:ln>
          <a:effectLst/>
        </p:spPr>
        <p:txBody>
          <a:bodyPr wrap="none">
            <a:spAutoFit/>
          </a:bodyPr>
          <a:lstStyle/>
          <a:p>
            <a:pPr algn="l"/>
            <a:r>
              <a:rPr lang="en-US" sz="1200">
                <a:solidFill>
                  <a:schemeClr val="tx1"/>
                </a:solidFill>
                <a:effectLst>
                  <a:outerShdw blurRad="38100" dist="38100" dir="2700000" algn="tl">
                    <a:srgbClr val="000000"/>
                  </a:outerShdw>
                </a:effectLst>
              </a:rPr>
              <a:t>Years for</a:t>
            </a:r>
          </a:p>
          <a:p>
            <a:pPr algn="l"/>
            <a:r>
              <a:rPr lang="en-US" sz="1200">
                <a:solidFill>
                  <a:schemeClr val="tx1"/>
                </a:solidFill>
                <a:effectLst>
                  <a:outerShdw blurRad="38100" dist="38100" dir="2700000" algn="tl">
                    <a:srgbClr val="000000"/>
                  </a:outerShdw>
                </a:effectLst>
              </a:rPr>
              <a:t>one complete</a:t>
            </a:r>
            <a:br>
              <a:rPr lang="en-US" sz="1200">
                <a:solidFill>
                  <a:schemeClr val="tx1"/>
                </a:solidFill>
                <a:effectLst>
                  <a:outerShdw blurRad="38100" dist="38100" dir="2700000" algn="tl">
                    <a:srgbClr val="000000"/>
                  </a:outerShdw>
                </a:effectLst>
              </a:rPr>
            </a:br>
            <a:r>
              <a:rPr lang="en-US" sz="1200">
                <a:solidFill>
                  <a:schemeClr val="tx1"/>
                </a:solidFill>
                <a:effectLst>
                  <a:outerShdw blurRad="38100" dist="38100" dir="2700000" algn="tl">
                    <a:srgbClr val="000000"/>
                  </a:outerShdw>
                </a:effectLst>
              </a:rPr>
              <a:t>pass</a:t>
            </a:r>
          </a:p>
        </p:txBody>
      </p:sp>
      <p:sp>
        <p:nvSpPr>
          <p:cNvPr id="375822" name="Text Box 14"/>
          <p:cNvSpPr txBox="1">
            <a:spLocks noChangeArrowheads="1"/>
          </p:cNvSpPr>
          <p:nvPr/>
        </p:nvSpPr>
        <p:spPr bwMode="auto">
          <a:xfrm>
            <a:off x="7815263" y="4391025"/>
            <a:ext cx="635000" cy="579438"/>
          </a:xfrm>
          <a:prstGeom prst="rect">
            <a:avLst/>
          </a:prstGeom>
          <a:noFill/>
          <a:ln w="12700" algn="ctr">
            <a:noFill/>
            <a:miter lim="800000"/>
            <a:headEnd/>
            <a:tailEnd/>
          </a:ln>
          <a:effectLst/>
        </p:spPr>
        <p:txBody>
          <a:bodyPr wrap="none">
            <a:spAutoFit/>
          </a:bodyPr>
          <a:lstStyle/>
          <a:p>
            <a:pPr algn="l"/>
            <a:r>
              <a:rPr lang="en-US" sz="3200">
                <a:solidFill>
                  <a:schemeClr val="tx1"/>
                </a:solidFill>
                <a:effectLst>
                  <a:outerShdw blurRad="38100" dist="38100" dir="2700000" algn="tl">
                    <a:srgbClr val="000000"/>
                  </a:outerShdw>
                </a:effectLst>
              </a:rPr>
              <a:t>13</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dirty="0"/>
              <a:t>Cycling </a:t>
            </a:r>
            <a:r>
              <a:rPr lang="en-US" dirty="0" smtClean="0"/>
              <a:t>For </a:t>
            </a:r>
            <a:r>
              <a:rPr lang="en-US" dirty="0"/>
              <a:t>CE Applications</a:t>
            </a:r>
          </a:p>
        </p:txBody>
      </p:sp>
      <p:sp>
        <p:nvSpPr>
          <p:cNvPr id="291851" name="Rectangle 11"/>
          <p:cNvSpPr>
            <a:spLocks noChangeArrowheads="1"/>
          </p:cNvSpPr>
          <p:nvPr/>
        </p:nvSpPr>
        <p:spPr bwMode="invGray">
          <a:xfrm>
            <a:off x="1536700" y="1504950"/>
            <a:ext cx="300038" cy="444976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1852" name="Rectangle 12"/>
          <p:cNvSpPr>
            <a:spLocks noChangeArrowheads="1"/>
          </p:cNvSpPr>
          <p:nvPr/>
        </p:nvSpPr>
        <p:spPr bwMode="blackWhite">
          <a:xfrm>
            <a:off x="2946400" y="3724275"/>
            <a:ext cx="4214813" cy="2230438"/>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1853" name="Rectangle 13"/>
          <p:cNvSpPr>
            <a:spLocks noChangeArrowheads="1"/>
          </p:cNvSpPr>
          <p:nvPr/>
        </p:nvSpPr>
        <p:spPr bwMode="auto">
          <a:xfrm>
            <a:off x="1835150" y="2611438"/>
            <a:ext cx="1114425" cy="334327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1855" name="Text Box 15"/>
          <p:cNvSpPr txBox="1">
            <a:spLocks noChangeArrowheads="1"/>
          </p:cNvSpPr>
          <p:nvPr/>
        </p:nvSpPr>
        <p:spPr bwMode="auto">
          <a:xfrm>
            <a:off x="1106488" y="1335088"/>
            <a:ext cx="43021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1M</a:t>
            </a:r>
          </a:p>
        </p:txBody>
      </p:sp>
      <p:sp>
        <p:nvSpPr>
          <p:cNvPr id="291856" name="Text Box 16"/>
          <p:cNvSpPr txBox="1">
            <a:spLocks noChangeArrowheads="1"/>
          </p:cNvSpPr>
          <p:nvPr/>
        </p:nvSpPr>
        <p:spPr bwMode="auto">
          <a:xfrm>
            <a:off x="928688" y="2452688"/>
            <a:ext cx="60801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100K</a:t>
            </a:r>
          </a:p>
        </p:txBody>
      </p:sp>
      <p:sp>
        <p:nvSpPr>
          <p:cNvPr id="291857" name="Text Box 17"/>
          <p:cNvSpPr txBox="1">
            <a:spLocks noChangeArrowheads="1"/>
          </p:cNvSpPr>
          <p:nvPr/>
        </p:nvSpPr>
        <p:spPr bwMode="auto">
          <a:xfrm>
            <a:off x="1027113" y="3559175"/>
            <a:ext cx="509587"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10K</a:t>
            </a:r>
          </a:p>
        </p:txBody>
      </p:sp>
      <p:sp>
        <p:nvSpPr>
          <p:cNvPr id="291858" name="Text Box 18"/>
          <p:cNvSpPr txBox="1">
            <a:spLocks noChangeArrowheads="1"/>
          </p:cNvSpPr>
          <p:nvPr/>
        </p:nvSpPr>
        <p:spPr bwMode="auto">
          <a:xfrm>
            <a:off x="1125538" y="4660900"/>
            <a:ext cx="41116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1K</a:t>
            </a:r>
          </a:p>
        </p:txBody>
      </p:sp>
      <p:sp>
        <p:nvSpPr>
          <p:cNvPr id="291859" name="Text Box 19"/>
          <p:cNvSpPr txBox="1">
            <a:spLocks noChangeArrowheads="1"/>
          </p:cNvSpPr>
          <p:nvPr/>
        </p:nvSpPr>
        <p:spPr bwMode="auto">
          <a:xfrm rot="10800000">
            <a:off x="558642" y="3327298"/>
            <a:ext cx="492443" cy="835229"/>
          </a:xfrm>
          <a:prstGeom prst="rect">
            <a:avLst/>
          </a:prstGeom>
          <a:noFill/>
          <a:ln w="12700" algn="ctr">
            <a:noFill/>
            <a:miter lim="800000"/>
            <a:headEnd/>
            <a:tailEnd/>
          </a:ln>
          <a:effectLst/>
        </p:spPr>
        <p:txBody>
          <a:bodyPr vert="eaVert" wrap="none">
            <a:spAutoFit/>
          </a:bodyPr>
          <a:lstStyle/>
          <a:p>
            <a:r>
              <a:rPr lang="en-US" sz="2000" dirty="0">
                <a:solidFill>
                  <a:schemeClr val="tx1"/>
                </a:solidFill>
                <a:latin typeface="+mn-lt"/>
              </a:rPr>
              <a:t>Cycles</a:t>
            </a:r>
          </a:p>
        </p:txBody>
      </p:sp>
      <p:sp>
        <p:nvSpPr>
          <p:cNvPr id="291860" name="Text Box 20"/>
          <p:cNvSpPr txBox="1">
            <a:spLocks noChangeArrowheads="1"/>
          </p:cNvSpPr>
          <p:nvPr/>
        </p:nvSpPr>
        <p:spPr bwMode="auto">
          <a:xfrm>
            <a:off x="3738563" y="6264275"/>
            <a:ext cx="1404937" cy="336550"/>
          </a:xfrm>
          <a:prstGeom prst="rect">
            <a:avLst/>
          </a:prstGeom>
          <a:noFill/>
          <a:ln w="12700" algn="ctr">
            <a:noFill/>
            <a:miter lim="800000"/>
            <a:headEnd/>
            <a:tailEnd/>
          </a:ln>
          <a:effectLst/>
        </p:spPr>
        <p:txBody>
          <a:bodyPr wrap="none">
            <a:spAutoFit/>
          </a:bodyPr>
          <a:lstStyle/>
          <a:p>
            <a:r>
              <a:rPr lang="en-US" sz="1600">
                <a:solidFill>
                  <a:schemeClr val="tx1"/>
                </a:solidFill>
                <a:latin typeface="+mn-lt"/>
              </a:rPr>
              <a:t>Capacity (%)</a:t>
            </a:r>
          </a:p>
        </p:txBody>
      </p:sp>
      <p:sp>
        <p:nvSpPr>
          <p:cNvPr id="291861" name="Text Box 21"/>
          <p:cNvSpPr txBox="1">
            <a:spLocks noChangeArrowheads="1"/>
          </p:cNvSpPr>
          <p:nvPr/>
        </p:nvSpPr>
        <p:spPr bwMode="auto">
          <a:xfrm>
            <a:off x="1508125" y="5907088"/>
            <a:ext cx="441325"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5%</a:t>
            </a:r>
          </a:p>
        </p:txBody>
      </p:sp>
      <p:sp>
        <p:nvSpPr>
          <p:cNvPr id="291862" name="Text Box 22"/>
          <p:cNvSpPr txBox="1">
            <a:spLocks noChangeArrowheads="1"/>
          </p:cNvSpPr>
          <p:nvPr/>
        </p:nvSpPr>
        <p:spPr bwMode="auto">
          <a:xfrm>
            <a:off x="2032000"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20%</a:t>
            </a:r>
          </a:p>
        </p:txBody>
      </p:sp>
      <p:sp>
        <p:nvSpPr>
          <p:cNvPr id="291863" name="Text Box 23"/>
          <p:cNvSpPr txBox="1">
            <a:spLocks noChangeArrowheads="1"/>
          </p:cNvSpPr>
          <p:nvPr/>
        </p:nvSpPr>
        <p:spPr bwMode="auto">
          <a:xfrm>
            <a:off x="4592638"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75%</a:t>
            </a:r>
          </a:p>
        </p:txBody>
      </p:sp>
      <p:sp>
        <p:nvSpPr>
          <p:cNvPr id="291864" name="Text Box 24"/>
          <p:cNvSpPr txBox="1">
            <a:spLocks noChangeArrowheads="1"/>
          </p:cNvSpPr>
          <p:nvPr/>
        </p:nvSpPr>
        <p:spPr bwMode="auto">
          <a:xfrm>
            <a:off x="7348538" y="1370013"/>
            <a:ext cx="1493837" cy="825500"/>
          </a:xfrm>
          <a:prstGeom prst="rect">
            <a:avLst/>
          </a:prstGeom>
          <a:noFill/>
          <a:ln w="12700" algn="ctr">
            <a:noFill/>
            <a:miter lim="800000"/>
            <a:headEnd/>
            <a:tailEnd/>
          </a:ln>
          <a:effectLst/>
        </p:spPr>
        <p:txBody>
          <a:bodyPr wrap="none">
            <a:spAutoFit/>
          </a:bodyPr>
          <a:lstStyle/>
          <a:p>
            <a:pPr algn="l"/>
            <a:r>
              <a:rPr lang="en-US" sz="1600">
                <a:solidFill>
                  <a:schemeClr val="tx1"/>
                </a:solidFill>
                <a:effectLst>
                  <a:outerShdw blurRad="38100" dist="38100" dir="2700000" algn="tl">
                    <a:srgbClr val="000000"/>
                  </a:outerShdw>
                </a:effectLst>
              </a:rPr>
              <a:t>Years for</a:t>
            </a:r>
          </a:p>
          <a:p>
            <a:pPr algn="l"/>
            <a:r>
              <a:rPr lang="en-US" sz="1600">
                <a:solidFill>
                  <a:schemeClr val="tx1"/>
                </a:solidFill>
                <a:effectLst>
                  <a:outerShdw blurRad="38100" dist="38100" dir="2700000" algn="tl">
                    <a:srgbClr val="000000"/>
                  </a:outerShdw>
                </a:effectLst>
              </a:rPr>
              <a:t>one complete</a:t>
            </a:r>
            <a:br>
              <a:rPr lang="en-US" sz="1600">
                <a:solidFill>
                  <a:schemeClr val="tx1"/>
                </a:solidFill>
                <a:effectLst>
                  <a:outerShdw blurRad="38100" dist="38100" dir="2700000" algn="tl">
                    <a:srgbClr val="000000"/>
                  </a:outerShdw>
                </a:effectLst>
              </a:rPr>
            </a:br>
            <a:r>
              <a:rPr lang="en-US" sz="1600">
                <a:solidFill>
                  <a:schemeClr val="tx1"/>
                </a:solidFill>
                <a:effectLst>
                  <a:outerShdw blurRad="38100" dist="38100" dir="2700000" algn="tl">
                    <a:srgbClr val="000000"/>
                  </a:outerShdw>
                </a:effectLst>
              </a:rPr>
              <a:t>pass</a:t>
            </a:r>
          </a:p>
        </p:txBody>
      </p:sp>
      <p:sp>
        <p:nvSpPr>
          <p:cNvPr id="291865" name="Text Box 25"/>
          <p:cNvSpPr txBox="1">
            <a:spLocks noChangeArrowheads="1"/>
          </p:cNvSpPr>
          <p:nvPr/>
        </p:nvSpPr>
        <p:spPr bwMode="auto">
          <a:xfrm>
            <a:off x="7343775" y="2060575"/>
            <a:ext cx="973138" cy="579438"/>
          </a:xfrm>
          <a:prstGeom prst="rect">
            <a:avLst/>
          </a:prstGeom>
          <a:noFill/>
          <a:ln w="12700" algn="ctr">
            <a:noFill/>
            <a:miter lim="800000"/>
            <a:headEnd/>
            <a:tailEnd/>
          </a:ln>
          <a:effectLst/>
        </p:spPr>
        <p:txBody>
          <a:bodyPr wrap="none">
            <a:spAutoFit/>
          </a:bodyPr>
          <a:lstStyle/>
          <a:p>
            <a:pPr algn="l"/>
            <a:r>
              <a:rPr lang="en-US" sz="3200">
                <a:solidFill>
                  <a:schemeClr val="tx1"/>
                </a:solidFill>
                <a:effectLst>
                  <a:outerShdw blurRad="38100" dist="38100" dir="2700000" algn="tl">
                    <a:srgbClr val="000000"/>
                  </a:outerShdw>
                </a:effectLst>
              </a:rPr>
              <a:t>0.93</a:t>
            </a:r>
          </a:p>
        </p:txBody>
      </p:sp>
      <p:sp>
        <p:nvSpPr>
          <p:cNvPr id="291866" name="Line 26"/>
          <p:cNvSpPr>
            <a:spLocks noChangeShapeType="1"/>
          </p:cNvSpPr>
          <p:nvPr/>
        </p:nvSpPr>
        <p:spPr bwMode="auto">
          <a:xfrm>
            <a:off x="1536700" y="2611438"/>
            <a:ext cx="5624513" cy="0"/>
          </a:xfrm>
          <a:prstGeom prst="line">
            <a:avLst/>
          </a:prstGeom>
          <a:noFill/>
          <a:ln w="12700">
            <a:solidFill>
              <a:schemeClr val="folHlink"/>
            </a:solidFill>
            <a:round/>
            <a:headEnd/>
            <a:tailEnd/>
          </a:ln>
          <a:effectLst/>
        </p:spPr>
        <p:txBody>
          <a:bodyPr>
            <a:spAutoFit/>
          </a:bodyPr>
          <a:lstStyle/>
          <a:p>
            <a:endParaRPr lang="en-US"/>
          </a:p>
        </p:txBody>
      </p:sp>
      <p:sp>
        <p:nvSpPr>
          <p:cNvPr id="291867" name="Line 27"/>
          <p:cNvSpPr>
            <a:spLocks noChangeShapeType="1"/>
          </p:cNvSpPr>
          <p:nvPr/>
        </p:nvSpPr>
        <p:spPr bwMode="auto">
          <a:xfrm>
            <a:off x="1536700" y="1504950"/>
            <a:ext cx="5624513" cy="0"/>
          </a:xfrm>
          <a:prstGeom prst="line">
            <a:avLst/>
          </a:prstGeom>
          <a:noFill/>
          <a:ln w="12700">
            <a:solidFill>
              <a:schemeClr val="folHlink"/>
            </a:solidFill>
            <a:round/>
            <a:headEnd/>
            <a:tailEnd/>
          </a:ln>
          <a:effectLst/>
        </p:spPr>
        <p:txBody>
          <a:bodyPr>
            <a:spAutoFit/>
          </a:bodyPr>
          <a:lstStyle/>
          <a:p>
            <a:endParaRPr lang="en-US"/>
          </a:p>
        </p:txBody>
      </p:sp>
      <p:sp>
        <p:nvSpPr>
          <p:cNvPr id="291868" name="Line 28"/>
          <p:cNvSpPr>
            <a:spLocks noChangeShapeType="1"/>
          </p:cNvSpPr>
          <p:nvPr/>
        </p:nvSpPr>
        <p:spPr bwMode="auto">
          <a:xfrm>
            <a:off x="1536700" y="3724275"/>
            <a:ext cx="5624513" cy="0"/>
          </a:xfrm>
          <a:prstGeom prst="line">
            <a:avLst/>
          </a:prstGeom>
          <a:noFill/>
          <a:ln w="12700">
            <a:solidFill>
              <a:schemeClr val="folHlink"/>
            </a:solidFill>
            <a:round/>
            <a:headEnd/>
            <a:tailEnd/>
          </a:ln>
          <a:effectLst/>
        </p:spPr>
        <p:txBody>
          <a:bodyPr>
            <a:spAutoFit/>
          </a:bodyPr>
          <a:lstStyle/>
          <a:p>
            <a:endParaRPr lang="en-US"/>
          </a:p>
        </p:txBody>
      </p:sp>
      <p:sp>
        <p:nvSpPr>
          <p:cNvPr id="291869" name="Line 29"/>
          <p:cNvSpPr>
            <a:spLocks noChangeShapeType="1"/>
          </p:cNvSpPr>
          <p:nvPr/>
        </p:nvSpPr>
        <p:spPr bwMode="auto">
          <a:xfrm>
            <a:off x="1536700" y="4830763"/>
            <a:ext cx="5624513" cy="0"/>
          </a:xfrm>
          <a:prstGeom prst="line">
            <a:avLst/>
          </a:prstGeom>
          <a:noFill/>
          <a:ln w="12700">
            <a:solidFill>
              <a:schemeClr val="folHlink"/>
            </a:solidFill>
            <a:round/>
            <a:headEnd/>
            <a:tailEnd/>
          </a:ln>
          <a:effectLst/>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dirty="0"/>
              <a:t>Cycling </a:t>
            </a:r>
            <a:r>
              <a:rPr lang="en-US" dirty="0" smtClean="0"/>
              <a:t>For </a:t>
            </a:r>
            <a:r>
              <a:rPr lang="en-US" dirty="0"/>
              <a:t>Servers</a:t>
            </a:r>
          </a:p>
        </p:txBody>
      </p:sp>
      <p:sp>
        <p:nvSpPr>
          <p:cNvPr id="292878" name="Rectangle 14"/>
          <p:cNvSpPr>
            <a:spLocks noChangeArrowheads="1"/>
          </p:cNvSpPr>
          <p:nvPr/>
        </p:nvSpPr>
        <p:spPr bwMode="invGray">
          <a:xfrm>
            <a:off x="1536700" y="1504950"/>
            <a:ext cx="1147763" cy="444976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2879" name="Rectangle 15"/>
          <p:cNvSpPr>
            <a:spLocks noChangeArrowheads="1"/>
          </p:cNvSpPr>
          <p:nvPr/>
        </p:nvSpPr>
        <p:spPr bwMode="blackWhite">
          <a:xfrm>
            <a:off x="4365625" y="3724275"/>
            <a:ext cx="2795588" cy="2230438"/>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2880" name="Rectangle 16"/>
          <p:cNvSpPr>
            <a:spLocks noChangeArrowheads="1"/>
          </p:cNvSpPr>
          <p:nvPr/>
        </p:nvSpPr>
        <p:spPr bwMode="auto">
          <a:xfrm>
            <a:off x="2684463" y="2611438"/>
            <a:ext cx="1681162" cy="334327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292883" name="Text Box 19"/>
          <p:cNvSpPr txBox="1">
            <a:spLocks noChangeArrowheads="1"/>
          </p:cNvSpPr>
          <p:nvPr/>
        </p:nvSpPr>
        <p:spPr bwMode="auto">
          <a:xfrm>
            <a:off x="1106488" y="1335088"/>
            <a:ext cx="43021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1M</a:t>
            </a:r>
          </a:p>
        </p:txBody>
      </p:sp>
      <p:sp>
        <p:nvSpPr>
          <p:cNvPr id="292884" name="Text Box 20"/>
          <p:cNvSpPr txBox="1">
            <a:spLocks noChangeArrowheads="1"/>
          </p:cNvSpPr>
          <p:nvPr/>
        </p:nvSpPr>
        <p:spPr bwMode="auto">
          <a:xfrm>
            <a:off x="928688" y="2452688"/>
            <a:ext cx="60801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100K</a:t>
            </a:r>
          </a:p>
        </p:txBody>
      </p:sp>
      <p:sp>
        <p:nvSpPr>
          <p:cNvPr id="292885" name="Text Box 21"/>
          <p:cNvSpPr txBox="1">
            <a:spLocks noChangeArrowheads="1"/>
          </p:cNvSpPr>
          <p:nvPr/>
        </p:nvSpPr>
        <p:spPr bwMode="auto">
          <a:xfrm>
            <a:off x="1027113" y="3559175"/>
            <a:ext cx="509587"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10K</a:t>
            </a:r>
          </a:p>
        </p:txBody>
      </p:sp>
      <p:sp>
        <p:nvSpPr>
          <p:cNvPr id="292886" name="Text Box 22"/>
          <p:cNvSpPr txBox="1">
            <a:spLocks noChangeArrowheads="1"/>
          </p:cNvSpPr>
          <p:nvPr/>
        </p:nvSpPr>
        <p:spPr bwMode="auto">
          <a:xfrm>
            <a:off x="1125538" y="4660900"/>
            <a:ext cx="41116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1K</a:t>
            </a:r>
          </a:p>
        </p:txBody>
      </p:sp>
      <p:sp>
        <p:nvSpPr>
          <p:cNvPr id="292887" name="Text Box 23"/>
          <p:cNvSpPr txBox="1">
            <a:spLocks noChangeArrowheads="1"/>
          </p:cNvSpPr>
          <p:nvPr/>
        </p:nvSpPr>
        <p:spPr bwMode="auto">
          <a:xfrm rot="10800000">
            <a:off x="558642" y="3327297"/>
            <a:ext cx="492443" cy="835229"/>
          </a:xfrm>
          <a:prstGeom prst="rect">
            <a:avLst/>
          </a:prstGeom>
          <a:noFill/>
          <a:ln w="12700" algn="ctr">
            <a:noFill/>
            <a:miter lim="800000"/>
            <a:headEnd/>
            <a:tailEnd/>
          </a:ln>
          <a:effectLst/>
        </p:spPr>
        <p:txBody>
          <a:bodyPr vert="eaVert" wrap="none">
            <a:spAutoFit/>
          </a:bodyPr>
          <a:lstStyle/>
          <a:p>
            <a:r>
              <a:rPr lang="en-US" sz="2000" dirty="0">
                <a:solidFill>
                  <a:schemeClr val="tx1"/>
                </a:solidFill>
                <a:latin typeface="+mn-lt"/>
              </a:rPr>
              <a:t>Cycles</a:t>
            </a:r>
          </a:p>
        </p:txBody>
      </p:sp>
      <p:sp>
        <p:nvSpPr>
          <p:cNvPr id="292888" name="Text Box 24"/>
          <p:cNvSpPr txBox="1">
            <a:spLocks noChangeArrowheads="1"/>
          </p:cNvSpPr>
          <p:nvPr/>
        </p:nvSpPr>
        <p:spPr bwMode="auto">
          <a:xfrm>
            <a:off x="3738563" y="6264275"/>
            <a:ext cx="1389740" cy="338554"/>
          </a:xfrm>
          <a:prstGeom prst="rect">
            <a:avLst/>
          </a:prstGeom>
          <a:noFill/>
          <a:ln w="12700" algn="ctr">
            <a:noFill/>
            <a:miter lim="800000"/>
            <a:headEnd/>
            <a:tailEnd/>
          </a:ln>
          <a:effectLst/>
        </p:spPr>
        <p:txBody>
          <a:bodyPr wrap="none">
            <a:spAutoFit/>
          </a:bodyPr>
          <a:lstStyle/>
          <a:p>
            <a:r>
              <a:rPr lang="en-US" sz="1600">
                <a:solidFill>
                  <a:schemeClr val="tx1"/>
                </a:solidFill>
                <a:latin typeface="+mn-lt"/>
              </a:rPr>
              <a:t>Capacity (%)</a:t>
            </a:r>
          </a:p>
        </p:txBody>
      </p:sp>
      <p:sp>
        <p:nvSpPr>
          <p:cNvPr id="292889" name="Text Box 25"/>
          <p:cNvSpPr txBox="1">
            <a:spLocks noChangeArrowheads="1"/>
          </p:cNvSpPr>
          <p:nvPr/>
        </p:nvSpPr>
        <p:spPr bwMode="auto">
          <a:xfrm>
            <a:off x="1876425"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20%</a:t>
            </a:r>
          </a:p>
        </p:txBody>
      </p:sp>
      <p:sp>
        <p:nvSpPr>
          <p:cNvPr id="292890" name="Text Box 26"/>
          <p:cNvSpPr txBox="1">
            <a:spLocks noChangeArrowheads="1"/>
          </p:cNvSpPr>
          <p:nvPr/>
        </p:nvSpPr>
        <p:spPr bwMode="auto">
          <a:xfrm>
            <a:off x="3424238"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30%</a:t>
            </a:r>
          </a:p>
        </p:txBody>
      </p:sp>
      <p:sp>
        <p:nvSpPr>
          <p:cNvPr id="292891" name="Text Box 27"/>
          <p:cNvSpPr txBox="1">
            <a:spLocks noChangeArrowheads="1"/>
          </p:cNvSpPr>
          <p:nvPr/>
        </p:nvSpPr>
        <p:spPr bwMode="auto">
          <a:xfrm>
            <a:off x="5643563"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50%</a:t>
            </a:r>
          </a:p>
        </p:txBody>
      </p:sp>
      <p:sp>
        <p:nvSpPr>
          <p:cNvPr id="292892" name="Text Box 28"/>
          <p:cNvSpPr txBox="1">
            <a:spLocks noChangeArrowheads="1"/>
          </p:cNvSpPr>
          <p:nvPr/>
        </p:nvSpPr>
        <p:spPr bwMode="auto">
          <a:xfrm>
            <a:off x="7348538" y="1370013"/>
            <a:ext cx="1493837" cy="825500"/>
          </a:xfrm>
          <a:prstGeom prst="rect">
            <a:avLst/>
          </a:prstGeom>
          <a:noFill/>
          <a:ln w="12700" algn="ctr">
            <a:noFill/>
            <a:miter lim="800000"/>
            <a:headEnd/>
            <a:tailEnd/>
          </a:ln>
          <a:effectLst/>
        </p:spPr>
        <p:txBody>
          <a:bodyPr wrap="none">
            <a:spAutoFit/>
          </a:bodyPr>
          <a:lstStyle/>
          <a:p>
            <a:pPr algn="l"/>
            <a:r>
              <a:rPr lang="en-US" sz="1600">
                <a:solidFill>
                  <a:schemeClr val="tx1"/>
                </a:solidFill>
                <a:effectLst>
                  <a:outerShdw blurRad="38100" dist="38100" dir="2700000" algn="tl">
                    <a:srgbClr val="000000"/>
                  </a:outerShdw>
                </a:effectLst>
              </a:rPr>
              <a:t>Years for</a:t>
            </a:r>
          </a:p>
          <a:p>
            <a:pPr algn="l"/>
            <a:r>
              <a:rPr lang="en-US" sz="1600">
                <a:solidFill>
                  <a:schemeClr val="tx1"/>
                </a:solidFill>
                <a:effectLst>
                  <a:outerShdw blurRad="38100" dist="38100" dir="2700000" algn="tl">
                    <a:srgbClr val="000000"/>
                  </a:outerShdw>
                </a:effectLst>
              </a:rPr>
              <a:t>one complete</a:t>
            </a:r>
            <a:br>
              <a:rPr lang="en-US" sz="1600">
                <a:solidFill>
                  <a:schemeClr val="tx1"/>
                </a:solidFill>
                <a:effectLst>
                  <a:outerShdw blurRad="38100" dist="38100" dir="2700000" algn="tl">
                    <a:srgbClr val="000000"/>
                  </a:outerShdw>
                </a:effectLst>
              </a:rPr>
            </a:br>
            <a:r>
              <a:rPr lang="en-US" sz="1600">
                <a:solidFill>
                  <a:schemeClr val="tx1"/>
                </a:solidFill>
                <a:effectLst>
                  <a:outerShdw blurRad="38100" dist="38100" dir="2700000" algn="tl">
                    <a:srgbClr val="000000"/>
                  </a:outerShdw>
                </a:effectLst>
              </a:rPr>
              <a:t>pass</a:t>
            </a:r>
          </a:p>
        </p:txBody>
      </p:sp>
      <p:sp>
        <p:nvSpPr>
          <p:cNvPr id="292893" name="Text Box 29"/>
          <p:cNvSpPr txBox="1">
            <a:spLocks noChangeArrowheads="1"/>
          </p:cNvSpPr>
          <p:nvPr/>
        </p:nvSpPr>
        <p:spPr bwMode="auto">
          <a:xfrm>
            <a:off x="7343775" y="2060575"/>
            <a:ext cx="973138" cy="579438"/>
          </a:xfrm>
          <a:prstGeom prst="rect">
            <a:avLst/>
          </a:prstGeom>
          <a:noFill/>
          <a:ln w="12700" algn="ctr">
            <a:noFill/>
            <a:miter lim="800000"/>
            <a:headEnd/>
            <a:tailEnd/>
          </a:ln>
          <a:effectLst/>
        </p:spPr>
        <p:txBody>
          <a:bodyPr wrap="none">
            <a:spAutoFit/>
          </a:bodyPr>
          <a:lstStyle/>
          <a:p>
            <a:pPr algn="l"/>
            <a:r>
              <a:rPr lang="en-US" sz="3200">
                <a:solidFill>
                  <a:schemeClr val="tx1"/>
                </a:solidFill>
                <a:effectLst>
                  <a:outerShdw blurRad="38100" dist="38100" dir="2700000" algn="tl">
                    <a:srgbClr val="000000"/>
                  </a:outerShdw>
                </a:effectLst>
              </a:rPr>
              <a:t>3.02</a:t>
            </a:r>
          </a:p>
        </p:txBody>
      </p:sp>
      <p:sp>
        <p:nvSpPr>
          <p:cNvPr id="292894" name="Line 30"/>
          <p:cNvSpPr>
            <a:spLocks noChangeShapeType="1"/>
          </p:cNvSpPr>
          <p:nvPr/>
        </p:nvSpPr>
        <p:spPr bwMode="auto">
          <a:xfrm>
            <a:off x="1536700" y="2611438"/>
            <a:ext cx="5624513" cy="0"/>
          </a:xfrm>
          <a:prstGeom prst="line">
            <a:avLst/>
          </a:prstGeom>
          <a:noFill/>
          <a:ln w="12700">
            <a:solidFill>
              <a:schemeClr val="folHlink"/>
            </a:solidFill>
            <a:round/>
            <a:headEnd/>
            <a:tailEnd/>
          </a:ln>
          <a:effectLst/>
        </p:spPr>
        <p:txBody>
          <a:bodyPr>
            <a:spAutoFit/>
          </a:bodyPr>
          <a:lstStyle/>
          <a:p>
            <a:endParaRPr lang="en-US"/>
          </a:p>
        </p:txBody>
      </p:sp>
      <p:sp>
        <p:nvSpPr>
          <p:cNvPr id="292895" name="Line 31"/>
          <p:cNvSpPr>
            <a:spLocks noChangeShapeType="1"/>
          </p:cNvSpPr>
          <p:nvPr/>
        </p:nvSpPr>
        <p:spPr bwMode="auto">
          <a:xfrm>
            <a:off x="1536700" y="1504950"/>
            <a:ext cx="5624513" cy="0"/>
          </a:xfrm>
          <a:prstGeom prst="line">
            <a:avLst/>
          </a:prstGeom>
          <a:noFill/>
          <a:ln w="12700">
            <a:solidFill>
              <a:schemeClr val="folHlink"/>
            </a:solidFill>
            <a:round/>
            <a:headEnd/>
            <a:tailEnd/>
          </a:ln>
          <a:effectLst/>
        </p:spPr>
        <p:txBody>
          <a:bodyPr>
            <a:spAutoFit/>
          </a:bodyPr>
          <a:lstStyle/>
          <a:p>
            <a:endParaRPr lang="en-US"/>
          </a:p>
        </p:txBody>
      </p:sp>
      <p:sp>
        <p:nvSpPr>
          <p:cNvPr id="292896" name="Line 32"/>
          <p:cNvSpPr>
            <a:spLocks noChangeShapeType="1"/>
          </p:cNvSpPr>
          <p:nvPr/>
        </p:nvSpPr>
        <p:spPr bwMode="auto">
          <a:xfrm>
            <a:off x="1536700" y="3724275"/>
            <a:ext cx="5624513" cy="0"/>
          </a:xfrm>
          <a:prstGeom prst="line">
            <a:avLst/>
          </a:prstGeom>
          <a:noFill/>
          <a:ln w="12700">
            <a:solidFill>
              <a:schemeClr val="folHlink"/>
            </a:solidFill>
            <a:round/>
            <a:headEnd/>
            <a:tailEnd/>
          </a:ln>
          <a:effectLst/>
        </p:spPr>
        <p:txBody>
          <a:bodyPr>
            <a:spAutoFit/>
          </a:bodyPr>
          <a:lstStyle/>
          <a:p>
            <a:endParaRPr lang="en-US"/>
          </a:p>
        </p:txBody>
      </p:sp>
      <p:sp>
        <p:nvSpPr>
          <p:cNvPr id="292897" name="Line 33"/>
          <p:cNvSpPr>
            <a:spLocks noChangeShapeType="1"/>
          </p:cNvSpPr>
          <p:nvPr/>
        </p:nvSpPr>
        <p:spPr bwMode="auto">
          <a:xfrm>
            <a:off x="1536700" y="4830763"/>
            <a:ext cx="5624513" cy="0"/>
          </a:xfrm>
          <a:prstGeom prst="line">
            <a:avLst/>
          </a:prstGeom>
          <a:noFill/>
          <a:ln w="12700">
            <a:solidFill>
              <a:schemeClr val="folHlink"/>
            </a:solidFill>
            <a:round/>
            <a:headEnd/>
            <a:tailEnd/>
          </a:ln>
          <a:effectLst/>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dirty="0"/>
              <a:t>Cycling </a:t>
            </a:r>
            <a:r>
              <a:rPr lang="en-US" dirty="0" smtClean="0"/>
              <a:t>For </a:t>
            </a:r>
            <a:r>
              <a:rPr lang="en-US" dirty="0"/>
              <a:t>Enterprise</a:t>
            </a:r>
          </a:p>
        </p:txBody>
      </p:sp>
      <p:sp>
        <p:nvSpPr>
          <p:cNvPr id="365580" name="Rectangle 12"/>
          <p:cNvSpPr>
            <a:spLocks noChangeArrowheads="1"/>
          </p:cNvSpPr>
          <p:nvPr/>
        </p:nvSpPr>
        <p:spPr bwMode="blackWhite">
          <a:xfrm>
            <a:off x="2967038" y="4176713"/>
            <a:ext cx="4194175" cy="1778000"/>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365581" name="Rectangle 13"/>
          <p:cNvSpPr>
            <a:spLocks noChangeArrowheads="1"/>
          </p:cNvSpPr>
          <p:nvPr/>
        </p:nvSpPr>
        <p:spPr bwMode="auto">
          <a:xfrm>
            <a:off x="1835150" y="3284538"/>
            <a:ext cx="1125538" cy="267017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365585" name="Rectangle 17"/>
          <p:cNvSpPr>
            <a:spLocks noChangeArrowheads="1"/>
          </p:cNvSpPr>
          <p:nvPr/>
        </p:nvSpPr>
        <p:spPr bwMode="invGray">
          <a:xfrm>
            <a:off x="1536700" y="1504950"/>
            <a:ext cx="300038" cy="444976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lnSpc>
                <a:spcPct val="90000"/>
              </a:lnSpc>
              <a:spcBef>
                <a:spcPct val="30000"/>
              </a:spcBef>
            </a:pPr>
            <a:endParaRPr lang="en-US" sz="1800">
              <a:solidFill>
                <a:schemeClr val="tx1"/>
              </a:solidFill>
              <a:effectLst>
                <a:outerShdw blurRad="38100" dist="38100" dir="2700000" algn="tl">
                  <a:srgbClr val="000000"/>
                </a:outerShdw>
              </a:effectLst>
            </a:endParaRPr>
          </a:p>
        </p:txBody>
      </p:sp>
      <p:sp>
        <p:nvSpPr>
          <p:cNvPr id="365587" name="Text Box 19"/>
          <p:cNvSpPr txBox="1">
            <a:spLocks noChangeArrowheads="1"/>
          </p:cNvSpPr>
          <p:nvPr/>
        </p:nvSpPr>
        <p:spPr bwMode="auto">
          <a:xfrm>
            <a:off x="1008063" y="1335088"/>
            <a:ext cx="528637"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10M</a:t>
            </a:r>
          </a:p>
        </p:txBody>
      </p:sp>
      <p:sp>
        <p:nvSpPr>
          <p:cNvPr id="365588" name="Text Box 20"/>
          <p:cNvSpPr txBox="1">
            <a:spLocks noChangeArrowheads="1"/>
          </p:cNvSpPr>
          <p:nvPr/>
        </p:nvSpPr>
        <p:spPr bwMode="auto">
          <a:xfrm>
            <a:off x="1106488" y="2220913"/>
            <a:ext cx="43021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1M</a:t>
            </a:r>
          </a:p>
        </p:txBody>
      </p:sp>
      <p:sp>
        <p:nvSpPr>
          <p:cNvPr id="365589" name="Text Box 21"/>
          <p:cNvSpPr txBox="1">
            <a:spLocks noChangeArrowheads="1"/>
          </p:cNvSpPr>
          <p:nvPr/>
        </p:nvSpPr>
        <p:spPr bwMode="auto">
          <a:xfrm>
            <a:off x="928688" y="3108325"/>
            <a:ext cx="60801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100K</a:t>
            </a:r>
          </a:p>
        </p:txBody>
      </p:sp>
      <p:sp>
        <p:nvSpPr>
          <p:cNvPr id="365590" name="Text Box 22"/>
          <p:cNvSpPr txBox="1">
            <a:spLocks noChangeArrowheads="1"/>
          </p:cNvSpPr>
          <p:nvPr/>
        </p:nvSpPr>
        <p:spPr bwMode="auto">
          <a:xfrm>
            <a:off x="1027113" y="4003675"/>
            <a:ext cx="509587"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10K</a:t>
            </a:r>
          </a:p>
        </p:txBody>
      </p:sp>
      <p:sp>
        <p:nvSpPr>
          <p:cNvPr id="365591" name="Text Box 23"/>
          <p:cNvSpPr txBox="1">
            <a:spLocks noChangeArrowheads="1"/>
          </p:cNvSpPr>
          <p:nvPr/>
        </p:nvSpPr>
        <p:spPr bwMode="auto">
          <a:xfrm rot="10800000">
            <a:off x="558642" y="3327297"/>
            <a:ext cx="492443" cy="835229"/>
          </a:xfrm>
          <a:prstGeom prst="rect">
            <a:avLst/>
          </a:prstGeom>
          <a:noFill/>
          <a:ln w="12700" algn="ctr">
            <a:noFill/>
            <a:miter lim="800000"/>
            <a:headEnd/>
            <a:tailEnd/>
          </a:ln>
          <a:effectLst/>
        </p:spPr>
        <p:txBody>
          <a:bodyPr vert="eaVert" wrap="none">
            <a:spAutoFit/>
          </a:bodyPr>
          <a:lstStyle/>
          <a:p>
            <a:r>
              <a:rPr lang="en-US" sz="2000" dirty="0">
                <a:solidFill>
                  <a:schemeClr val="tx1"/>
                </a:solidFill>
                <a:latin typeface="+mn-lt"/>
              </a:rPr>
              <a:t>Cycles</a:t>
            </a:r>
          </a:p>
        </p:txBody>
      </p:sp>
      <p:sp>
        <p:nvSpPr>
          <p:cNvPr id="365592" name="Text Box 24"/>
          <p:cNvSpPr txBox="1">
            <a:spLocks noChangeArrowheads="1"/>
          </p:cNvSpPr>
          <p:nvPr/>
        </p:nvSpPr>
        <p:spPr bwMode="auto">
          <a:xfrm>
            <a:off x="3738563" y="6264275"/>
            <a:ext cx="1389740" cy="338554"/>
          </a:xfrm>
          <a:prstGeom prst="rect">
            <a:avLst/>
          </a:prstGeom>
          <a:noFill/>
          <a:ln w="12700" algn="ctr">
            <a:noFill/>
            <a:miter lim="800000"/>
            <a:headEnd/>
            <a:tailEnd/>
          </a:ln>
          <a:effectLst/>
        </p:spPr>
        <p:txBody>
          <a:bodyPr wrap="none">
            <a:spAutoFit/>
          </a:bodyPr>
          <a:lstStyle/>
          <a:p>
            <a:r>
              <a:rPr lang="en-US" sz="1600">
                <a:solidFill>
                  <a:schemeClr val="tx1"/>
                </a:solidFill>
                <a:latin typeface="+mn-lt"/>
              </a:rPr>
              <a:t>Capacity (%)</a:t>
            </a:r>
          </a:p>
        </p:txBody>
      </p:sp>
      <p:sp>
        <p:nvSpPr>
          <p:cNvPr id="365593" name="Text Box 25"/>
          <p:cNvSpPr txBox="1">
            <a:spLocks noChangeArrowheads="1"/>
          </p:cNvSpPr>
          <p:nvPr/>
        </p:nvSpPr>
        <p:spPr bwMode="auto">
          <a:xfrm>
            <a:off x="1493838" y="5907088"/>
            <a:ext cx="441325"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5%</a:t>
            </a:r>
          </a:p>
        </p:txBody>
      </p:sp>
      <p:sp>
        <p:nvSpPr>
          <p:cNvPr id="365594" name="Text Box 26"/>
          <p:cNvSpPr txBox="1">
            <a:spLocks noChangeArrowheads="1"/>
          </p:cNvSpPr>
          <p:nvPr/>
        </p:nvSpPr>
        <p:spPr bwMode="auto">
          <a:xfrm>
            <a:off x="2017713"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20%</a:t>
            </a:r>
          </a:p>
        </p:txBody>
      </p:sp>
      <p:sp>
        <p:nvSpPr>
          <p:cNvPr id="365595" name="Text Box 27"/>
          <p:cNvSpPr txBox="1">
            <a:spLocks noChangeArrowheads="1"/>
          </p:cNvSpPr>
          <p:nvPr/>
        </p:nvSpPr>
        <p:spPr bwMode="auto">
          <a:xfrm>
            <a:off x="4645025" y="5907088"/>
            <a:ext cx="539750"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75%</a:t>
            </a:r>
          </a:p>
        </p:txBody>
      </p:sp>
      <p:sp>
        <p:nvSpPr>
          <p:cNvPr id="365596" name="Text Box 28"/>
          <p:cNvSpPr txBox="1">
            <a:spLocks noChangeArrowheads="1"/>
          </p:cNvSpPr>
          <p:nvPr/>
        </p:nvSpPr>
        <p:spPr bwMode="auto">
          <a:xfrm>
            <a:off x="7348538" y="1370013"/>
            <a:ext cx="1493837" cy="825500"/>
          </a:xfrm>
          <a:prstGeom prst="rect">
            <a:avLst/>
          </a:prstGeom>
          <a:noFill/>
          <a:ln w="12700" algn="ctr">
            <a:noFill/>
            <a:miter lim="800000"/>
            <a:headEnd/>
            <a:tailEnd/>
          </a:ln>
          <a:effectLst/>
        </p:spPr>
        <p:txBody>
          <a:bodyPr wrap="none">
            <a:spAutoFit/>
          </a:bodyPr>
          <a:lstStyle/>
          <a:p>
            <a:pPr algn="l"/>
            <a:r>
              <a:rPr lang="en-US" sz="1600">
                <a:solidFill>
                  <a:schemeClr val="tx1"/>
                </a:solidFill>
                <a:effectLst>
                  <a:outerShdw blurRad="38100" dist="38100" dir="2700000" algn="tl">
                    <a:srgbClr val="000000"/>
                  </a:outerShdw>
                </a:effectLst>
              </a:rPr>
              <a:t>Years for</a:t>
            </a:r>
          </a:p>
          <a:p>
            <a:pPr algn="l"/>
            <a:r>
              <a:rPr lang="en-US" sz="1600">
                <a:solidFill>
                  <a:schemeClr val="tx1"/>
                </a:solidFill>
                <a:effectLst>
                  <a:outerShdw blurRad="38100" dist="38100" dir="2700000" algn="tl">
                    <a:srgbClr val="000000"/>
                  </a:outerShdw>
                </a:effectLst>
              </a:rPr>
              <a:t>one complete</a:t>
            </a:r>
            <a:br>
              <a:rPr lang="en-US" sz="1600">
                <a:solidFill>
                  <a:schemeClr val="tx1"/>
                </a:solidFill>
                <a:effectLst>
                  <a:outerShdw blurRad="38100" dist="38100" dir="2700000" algn="tl">
                    <a:srgbClr val="000000"/>
                  </a:outerShdw>
                </a:effectLst>
              </a:rPr>
            </a:br>
            <a:r>
              <a:rPr lang="en-US" sz="1600">
                <a:solidFill>
                  <a:schemeClr val="tx1"/>
                </a:solidFill>
                <a:effectLst>
                  <a:outerShdw blurRad="38100" dist="38100" dir="2700000" algn="tl">
                    <a:srgbClr val="000000"/>
                  </a:outerShdw>
                </a:effectLst>
              </a:rPr>
              <a:t>pass</a:t>
            </a:r>
          </a:p>
        </p:txBody>
      </p:sp>
      <p:sp>
        <p:nvSpPr>
          <p:cNvPr id="365597" name="Text Box 29"/>
          <p:cNvSpPr txBox="1">
            <a:spLocks noChangeArrowheads="1"/>
          </p:cNvSpPr>
          <p:nvPr/>
        </p:nvSpPr>
        <p:spPr bwMode="auto">
          <a:xfrm>
            <a:off x="7343775" y="2060575"/>
            <a:ext cx="973138" cy="579438"/>
          </a:xfrm>
          <a:prstGeom prst="rect">
            <a:avLst/>
          </a:prstGeom>
          <a:noFill/>
          <a:ln w="12700" algn="ctr">
            <a:noFill/>
            <a:miter lim="800000"/>
            <a:headEnd/>
            <a:tailEnd/>
          </a:ln>
          <a:effectLst/>
        </p:spPr>
        <p:txBody>
          <a:bodyPr wrap="none">
            <a:spAutoFit/>
          </a:bodyPr>
          <a:lstStyle/>
          <a:p>
            <a:pPr algn="l"/>
            <a:r>
              <a:rPr lang="en-US" sz="3200">
                <a:solidFill>
                  <a:schemeClr val="tx1"/>
                </a:solidFill>
                <a:effectLst>
                  <a:outerShdw blurRad="38100" dist="38100" dir="2700000" algn="tl">
                    <a:srgbClr val="000000"/>
                  </a:outerShdw>
                </a:effectLst>
              </a:rPr>
              <a:t>6.78</a:t>
            </a:r>
          </a:p>
        </p:txBody>
      </p:sp>
      <p:sp>
        <p:nvSpPr>
          <p:cNvPr id="365598" name="Text Box 30"/>
          <p:cNvSpPr txBox="1">
            <a:spLocks noChangeArrowheads="1"/>
          </p:cNvSpPr>
          <p:nvPr/>
        </p:nvSpPr>
        <p:spPr bwMode="auto">
          <a:xfrm>
            <a:off x="1125538" y="4892675"/>
            <a:ext cx="411162" cy="304800"/>
          </a:xfrm>
          <a:prstGeom prst="rect">
            <a:avLst/>
          </a:prstGeom>
          <a:noFill/>
          <a:ln w="12700" algn="ctr">
            <a:noFill/>
            <a:miter lim="800000"/>
            <a:headEnd/>
            <a:tailEnd/>
          </a:ln>
          <a:effectLst/>
        </p:spPr>
        <p:txBody>
          <a:bodyPr wrap="none">
            <a:spAutoFit/>
          </a:bodyPr>
          <a:lstStyle/>
          <a:p>
            <a:pPr algn="r"/>
            <a:r>
              <a:rPr lang="en-US" sz="1400">
                <a:solidFill>
                  <a:schemeClr val="tx1"/>
                </a:solidFill>
                <a:effectLst>
                  <a:outerShdw blurRad="38100" dist="38100" dir="2700000" algn="tl">
                    <a:srgbClr val="000000"/>
                  </a:outerShdw>
                </a:effectLst>
              </a:rPr>
              <a:t>1K</a:t>
            </a:r>
          </a:p>
        </p:txBody>
      </p:sp>
      <p:sp>
        <p:nvSpPr>
          <p:cNvPr id="365599" name="Line 31"/>
          <p:cNvSpPr>
            <a:spLocks noChangeShapeType="1"/>
          </p:cNvSpPr>
          <p:nvPr/>
        </p:nvSpPr>
        <p:spPr bwMode="auto">
          <a:xfrm>
            <a:off x="1536700" y="2390775"/>
            <a:ext cx="5624513" cy="0"/>
          </a:xfrm>
          <a:prstGeom prst="line">
            <a:avLst/>
          </a:prstGeom>
          <a:noFill/>
          <a:ln w="12700">
            <a:solidFill>
              <a:schemeClr val="folHlink"/>
            </a:solidFill>
            <a:round/>
            <a:headEnd/>
            <a:tailEnd/>
          </a:ln>
          <a:effectLst/>
        </p:spPr>
        <p:txBody>
          <a:bodyPr>
            <a:spAutoFit/>
          </a:bodyPr>
          <a:lstStyle/>
          <a:p>
            <a:endParaRPr lang="en-US"/>
          </a:p>
        </p:txBody>
      </p:sp>
      <p:sp>
        <p:nvSpPr>
          <p:cNvPr id="365600" name="Line 32"/>
          <p:cNvSpPr>
            <a:spLocks noChangeShapeType="1"/>
          </p:cNvSpPr>
          <p:nvPr/>
        </p:nvSpPr>
        <p:spPr bwMode="auto">
          <a:xfrm>
            <a:off x="1536700" y="1504950"/>
            <a:ext cx="5624513" cy="0"/>
          </a:xfrm>
          <a:prstGeom prst="line">
            <a:avLst/>
          </a:prstGeom>
          <a:noFill/>
          <a:ln w="12700">
            <a:solidFill>
              <a:schemeClr val="folHlink"/>
            </a:solidFill>
            <a:round/>
            <a:headEnd/>
            <a:tailEnd/>
          </a:ln>
          <a:effectLst/>
        </p:spPr>
        <p:txBody>
          <a:bodyPr>
            <a:spAutoFit/>
          </a:bodyPr>
          <a:lstStyle/>
          <a:p>
            <a:endParaRPr lang="en-US"/>
          </a:p>
        </p:txBody>
      </p:sp>
      <p:sp>
        <p:nvSpPr>
          <p:cNvPr id="365601" name="Line 33"/>
          <p:cNvSpPr>
            <a:spLocks noChangeShapeType="1"/>
          </p:cNvSpPr>
          <p:nvPr/>
        </p:nvSpPr>
        <p:spPr bwMode="auto">
          <a:xfrm>
            <a:off x="1536700" y="3284538"/>
            <a:ext cx="5624513" cy="0"/>
          </a:xfrm>
          <a:prstGeom prst="line">
            <a:avLst/>
          </a:prstGeom>
          <a:noFill/>
          <a:ln w="12700">
            <a:solidFill>
              <a:schemeClr val="folHlink"/>
            </a:solidFill>
            <a:round/>
            <a:headEnd/>
            <a:tailEnd/>
          </a:ln>
          <a:effectLst/>
        </p:spPr>
        <p:txBody>
          <a:bodyPr>
            <a:spAutoFit/>
          </a:bodyPr>
          <a:lstStyle/>
          <a:p>
            <a:endParaRPr lang="en-US"/>
          </a:p>
        </p:txBody>
      </p:sp>
      <p:sp>
        <p:nvSpPr>
          <p:cNvPr id="365602" name="Line 34"/>
          <p:cNvSpPr>
            <a:spLocks noChangeShapeType="1"/>
          </p:cNvSpPr>
          <p:nvPr/>
        </p:nvSpPr>
        <p:spPr bwMode="auto">
          <a:xfrm>
            <a:off x="1536700" y="5062538"/>
            <a:ext cx="5624513" cy="0"/>
          </a:xfrm>
          <a:prstGeom prst="line">
            <a:avLst/>
          </a:prstGeom>
          <a:noFill/>
          <a:ln w="12700">
            <a:solidFill>
              <a:schemeClr val="folHlink"/>
            </a:solidFill>
            <a:round/>
            <a:headEnd/>
            <a:tailEnd/>
          </a:ln>
          <a:effectLst/>
        </p:spPr>
        <p:txBody>
          <a:bodyPr>
            <a:spAutoFit/>
          </a:bodyPr>
          <a:lstStyle/>
          <a:p>
            <a:endParaRPr lang="en-US"/>
          </a:p>
        </p:txBody>
      </p:sp>
      <p:sp>
        <p:nvSpPr>
          <p:cNvPr id="365603" name="Line 35"/>
          <p:cNvSpPr>
            <a:spLocks noChangeShapeType="1"/>
          </p:cNvSpPr>
          <p:nvPr/>
        </p:nvSpPr>
        <p:spPr bwMode="auto">
          <a:xfrm>
            <a:off x="1536700" y="4175125"/>
            <a:ext cx="5624513" cy="0"/>
          </a:xfrm>
          <a:prstGeom prst="line">
            <a:avLst/>
          </a:prstGeom>
          <a:noFill/>
          <a:ln w="12700">
            <a:solidFill>
              <a:schemeClr val="folHlink"/>
            </a:solidFill>
            <a:round/>
            <a:headEnd/>
            <a:tailEnd/>
          </a:ln>
          <a:effectLst/>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dirty="0"/>
              <a:t>Call </a:t>
            </a:r>
            <a:r>
              <a:rPr lang="en-US" dirty="0" smtClean="0"/>
              <a:t>To </a:t>
            </a:r>
            <a:r>
              <a:rPr lang="en-US" dirty="0"/>
              <a:t>Action</a:t>
            </a:r>
          </a:p>
        </p:txBody>
      </p:sp>
      <p:sp>
        <p:nvSpPr>
          <p:cNvPr id="310275" name="Rectangle 3"/>
          <p:cNvSpPr>
            <a:spLocks noGrp="1" noChangeArrowheads="1"/>
          </p:cNvSpPr>
          <p:nvPr>
            <p:ph idx="1"/>
          </p:nvPr>
        </p:nvSpPr>
        <p:spPr>
          <a:xfrm>
            <a:off x="381000" y="1420813"/>
            <a:ext cx="8388350" cy="2574925"/>
          </a:xfrm>
        </p:spPr>
        <p:txBody>
          <a:bodyPr/>
          <a:lstStyle/>
          <a:p>
            <a:r>
              <a:rPr lang="en-US"/>
              <a:t>Close the Gaps!</a:t>
            </a:r>
          </a:p>
          <a:p>
            <a:r>
              <a:rPr lang="en-US"/>
              <a:t>Innovation opportunities exist with CPU-coupled DRAM-based caches</a:t>
            </a:r>
          </a:p>
          <a:p>
            <a:r>
              <a:rPr lang="en-US"/>
              <a:t>Innovation opportunities enabled by rapid NAND scaling for NAND-based storage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83" name="Rectangle 7"/>
          <p:cNvSpPr>
            <a:spLocks noChangeArrowheads="1"/>
          </p:cNvSpPr>
          <p:nvPr/>
        </p:nvSpPr>
        <p:spPr bwMode="blackWhite">
          <a:xfrm>
            <a:off x="3669982" y="3596640"/>
            <a:ext cx="4993958" cy="2342198"/>
          </a:xfrm>
          <a:prstGeom prst="rect">
            <a:avLst/>
          </a:prstGeom>
          <a:gradFill rotWithShape="1">
            <a:gsLst>
              <a:gs pos="0">
                <a:srgbClr val="5E91E4"/>
              </a:gs>
              <a:gs pos="50000">
                <a:srgbClr val="5E91E4">
                  <a:gamma/>
                  <a:tint val="53725"/>
                  <a:invGamma/>
                </a:srgbClr>
              </a:gs>
              <a:gs pos="100000">
                <a:srgbClr val="5E91E4"/>
              </a:gs>
            </a:gsLst>
            <a:lin ang="2700000" scaled="1"/>
          </a:gradFill>
          <a:ln w="3175" algn="ctr">
            <a:solidFill>
              <a:srgbClr val="FFFFFF"/>
            </a:solidFill>
            <a:miter lim="800000"/>
            <a:headEnd type="none" w="sm" len="sm"/>
            <a:tailEnd type="none" w="sm" len="sm"/>
          </a:ln>
          <a:effectLst/>
        </p:spPr>
        <p:txBody>
          <a:bodyPr wrap="none" anchor="ctr"/>
          <a:lstStyle/>
          <a:p>
            <a:pPr>
              <a:lnSpc>
                <a:spcPct val="90000"/>
              </a:lnSpc>
              <a:spcBef>
                <a:spcPct val="30000"/>
              </a:spcBef>
            </a:pPr>
            <a:endParaRPr lang="en-US" sz="1800">
              <a:solidFill>
                <a:schemeClr val="tx1"/>
              </a:solidFill>
              <a:effectLst>
                <a:outerShdw blurRad="38100" dist="38100" dir="2700000" algn="tl">
                  <a:srgbClr val="000000"/>
                </a:outerShdw>
              </a:effectLst>
            </a:endParaRPr>
          </a:p>
        </p:txBody>
      </p:sp>
      <p:graphicFrame>
        <p:nvGraphicFramePr>
          <p:cNvPr id="331781" name="Object 5"/>
          <p:cNvGraphicFramePr>
            <a:graphicFrameLocks noChangeAspect="1"/>
          </p:cNvGraphicFramePr>
          <p:nvPr/>
        </p:nvGraphicFramePr>
        <p:xfrm>
          <a:off x="2999740" y="3289300"/>
          <a:ext cx="5938520" cy="3456065"/>
        </p:xfrm>
        <a:graphic>
          <a:graphicData uri="http://schemas.openxmlformats.org/presentationml/2006/ole">
            <p:oleObj spid="_x0000_s331781" name="Chart" r:id="rId4" imgW="6477113" imgH="3229138" progId="Excel.Sheet.8">
              <p:embed/>
            </p:oleObj>
          </a:graphicData>
        </a:graphic>
      </p:graphicFrame>
      <p:sp>
        <p:nvSpPr>
          <p:cNvPr id="331778" name="Rectangle 2"/>
          <p:cNvSpPr>
            <a:spLocks noGrp="1" noChangeArrowheads="1"/>
          </p:cNvSpPr>
          <p:nvPr>
            <p:ph type="title"/>
          </p:nvPr>
        </p:nvSpPr>
        <p:spPr/>
        <p:txBody>
          <a:bodyPr/>
          <a:lstStyle/>
          <a:p>
            <a:r>
              <a:rPr lang="en-US"/>
              <a:t>Memory Trends</a:t>
            </a:r>
          </a:p>
        </p:txBody>
      </p:sp>
      <p:sp>
        <p:nvSpPr>
          <p:cNvPr id="331779" name="Rectangle 3"/>
          <p:cNvSpPr>
            <a:spLocks noGrp="1" noChangeArrowheads="1"/>
          </p:cNvSpPr>
          <p:nvPr>
            <p:ph idx="1"/>
          </p:nvPr>
        </p:nvSpPr>
        <p:spPr>
          <a:xfrm>
            <a:off x="381000" y="1420813"/>
            <a:ext cx="4443413" cy="2282825"/>
          </a:xfrm>
        </p:spPr>
        <p:txBody>
          <a:bodyPr/>
          <a:lstStyle/>
          <a:p>
            <a:r>
              <a:rPr lang="en-US"/>
              <a:t>Increasing density</a:t>
            </a:r>
          </a:p>
          <a:p>
            <a:r>
              <a:rPr lang="en-US"/>
              <a:t>Faster interfaces</a:t>
            </a:r>
          </a:p>
          <a:p>
            <a:r>
              <a:rPr lang="en-US"/>
              <a:t>Increasing latency</a:t>
            </a:r>
          </a:p>
          <a:p>
            <a:r>
              <a:rPr lang="en-US"/>
              <a:t>NAND</a:t>
            </a:r>
          </a:p>
        </p:txBody>
      </p:sp>
      <p:sp>
        <p:nvSpPr>
          <p:cNvPr id="331782" name="Text Box 6"/>
          <p:cNvSpPr txBox="1">
            <a:spLocks noChangeArrowheads="1"/>
          </p:cNvSpPr>
          <p:nvPr/>
        </p:nvSpPr>
        <p:spPr bwMode="auto">
          <a:xfrm>
            <a:off x="385763" y="6423819"/>
            <a:ext cx="3001963" cy="198437"/>
          </a:xfrm>
          <a:prstGeom prst="rect">
            <a:avLst/>
          </a:prstGeom>
          <a:noFill/>
          <a:ln w="12700" algn="ctr">
            <a:noFill/>
            <a:miter lim="800000"/>
            <a:headEnd/>
            <a:tailEnd/>
          </a:ln>
          <a:effectLst/>
        </p:spPr>
        <p:txBody>
          <a:bodyPr>
            <a:spAutoFit/>
          </a:bodyPr>
          <a:lstStyle/>
          <a:p>
            <a:pPr algn="l">
              <a:spcBef>
                <a:spcPct val="50000"/>
              </a:spcBef>
            </a:pPr>
            <a:r>
              <a:rPr lang="en-US" sz="700" dirty="0">
                <a:solidFill>
                  <a:schemeClr val="tx1"/>
                </a:solidFill>
                <a:effectLst/>
              </a:rPr>
              <a:t>Memory Transfer Rate chart: Micron research</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4" name="Rectangle 6"/>
          <p:cNvSpPr>
            <a:spLocks noGrp="1" noChangeArrowheads="1"/>
          </p:cNvSpPr>
          <p:nvPr>
            <p:ph type="title"/>
          </p:nvPr>
        </p:nvSpPr>
        <p:spPr/>
        <p:txBody>
          <a:bodyPr/>
          <a:lstStyle/>
          <a:p>
            <a:r>
              <a:rPr lang="en-US"/>
              <a:t>Additional Resources</a:t>
            </a:r>
          </a:p>
        </p:txBody>
      </p:sp>
      <p:sp>
        <p:nvSpPr>
          <p:cNvPr id="242695" name="Rectangle 7"/>
          <p:cNvSpPr>
            <a:spLocks noGrp="1" noChangeArrowheads="1"/>
          </p:cNvSpPr>
          <p:nvPr>
            <p:ph idx="1"/>
          </p:nvPr>
        </p:nvSpPr>
        <p:spPr>
          <a:xfrm>
            <a:off x="381000" y="1420813"/>
            <a:ext cx="8388350" cy="4736168"/>
          </a:xfrm>
        </p:spPr>
        <p:txBody>
          <a:bodyPr/>
          <a:lstStyle/>
          <a:p>
            <a:pPr marL="341313" indent="-341313"/>
            <a:r>
              <a:rPr lang="en-US" dirty="0"/>
              <a:t>Web Resources</a:t>
            </a:r>
          </a:p>
          <a:p>
            <a:pPr marL="631825" lvl="1" indent="-284163"/>
            <a:r>
              <a:rPr lang="en-US" dirty="0" smtClean="0"/>
              <a:t>Specs</a:t>
            </a:r>
            <a:br>
              <a:rPr lang="en-US" dirty="0" smtClean="0"/>
            </a:br>
            <a:r>
              <a:rPr lang="en-US" u="sng" dirty="0" smtClean="0">
                <a:solidFill>
                  <a:srgbClr val="FFCC00"/>
                </a:solidFill>
              </a:rPr>
              <a:t>http</a:t>
            </a:r>
            <a:r>
              <a:rPr lang="en-US" u="sng" dirty="0">
                <a:solidFill>
                  <a:srgbClr val="FFCC00"/>
                </a:solidFill>
              </a:rPr>
              <a:t>://www.micron.com/winhec07</a:t>
            </a:r>
            <a:r>
              <a:rPr lang="en-US" dirty="0"/>
              <a:t> </a:t>
            </a:r>
          </a:p>
          <a:p>
            <a:pPr marL="631825" lvl="1" indent="-284163"/>
            <a:r>
              <a:rPr lang="en-US" dirty="0" smtClean="0"/>
              <a:t>Whitepapers</a:t>
            </a:r>
            <a:br>
              <a:rPr lang="en-US" dirty="0" smtClean="0"/>
            </a:br>
            <a:r>
              <a:rPr lang="en-US" u="sng" dirty="0" smtClean="0">
                <a:solidFill>
                  <a:srgbClr val="FFCC00"/>
                </a:solidFill>
              </a:rPr>
              <a:t>http</a:t>
            </a:r>
            <a:r>
              <a:rPr lang="en-US" u="sng" dirty="0">
                <a:solidFill>
                  <a:srgbClr val="FFCC00"/>
                </a:solidFill>
              </a:rPr>
              <a:t>://www.micron.com/winhec07</a:t>
            </a:r>
            <a:r>
              <a:rPr lang="en-US" dirty="0"/>
              <a:t> </a:t>
            </a:r>
          </a:p>
          <a:p>
            <a:pPr marL="341313" indent="-341313"/>
            <a:r>
              <a:rPr lang="en-US" dirty="0"/>
              <a:t>Related Sessions</a:t>
            </a:r>
          </a:p>
          <a:p>
            <a:pPr marL="631825" lvl="1" indent="-284163"/>
            <a:r>
              <a:rPr lang="en-US" dirty="0"/>
              <a:t>Main Memory Technology Direction </a:t>
            </a:r>
          </a:p>
          <a:p>
            <a:pPr marL="631825" lvl="1" indent="-284163"/>
            <a:r>
              <a:rPr lang="en-US" dirty="0"/>
              <a:t>Flash Memory Technology </a:t>
            </a:r>
            <a:r>
              <a:rPr lang="en-US" dirty="0" smtClean="0"/>
              <a:t>Direction</a:t>
            </a:r>
            <a:endParaRPr lang="en-US" dirty="0"/>
          </a:p>
          <a:p>
            <a:pPr marL="341313" indent="-341313"/>
            <a:r>
              <a:rPr lang="en-US" dirty="0" smtClean="0"/>
              <a:t>E-mail address  </a:t>
            </a:r>
            <a:endParaRPr lang="en-US" dirty="0"/>
          </a:p>
        </p:txBody>
      </p:sp>
      <p:sp>
        <p:nvSpPr>
          <p:cNvPr id="4" name="Rectangle 3"/>
          <p:cNvSpPr/>
          <p:nvPr/>
        </p:nvSpPr>
        <p:spPr>
          <a:xfrm>
            <a:off x="3312741" y="5567703"/>
            <a:ext cx="4379725" cy="600164"/>
          </a:xfrm>
          <a:prstGeom prst="rect">
            <a:avLst/>
          </a:prstGeom>
        </p:spPr>
        <p:txBody>
          <a:bodyPr wrap="none">
            <a:spAutoFit/>
          </a:bodyPr>
          <a:lstStyle/>
          <a:p>
            <a:r>
              <a:rPr lang="en-US" sz="3300" b="0" dirty="0" err="1" smtClean="0">
                <a:solidFill>
                  <a:schemeClr val="accent1"/>
                </a:solidFill>
                <a:latin typeface="+mn-lt"/>
              </a:rPr>
              <a:t>daklein</a:t>
            </a:r>
            <a:r>
              <a:rPr lang="en-US" sz="3300" b="0" dirty="0" smtClean="0">
                <a:solidFill>
                  <a:schemeClr val="accent1"/>
                </a:solidFill>
                <a:latin typeface="+mn-lt"/>
              </a:rPr>
              <a:t> @ micron.com</a:t>
            </a:r>
            <a:endParaRPr lang="en-US" sz="3300" b="0" dirty="0">
              <a:solidFill>
                <a:schemeClr val="accent1"/>
              </a:solidFill>
              <a:latin typeface="+mn-lt"/>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5"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effectLst/>
        </p:spPr>
      </p:pic>
      <p:sp>
        <p:nvSpPr>
          <p:cNvPr id="131078" name="Text Box 6"/>
          <p:cNvSpPr txBox="1">
            <a:spLocks noChangeArrowheads="1"/>
          </p:cNvSpPr>
          <p:nvPr/>
        </p:nvSpPr>
        <p:spPr bwMode="auto">
          <a:xfrm>
            <a:off x="312738" y="6091238"/>
            <a:ext cx="8532812" cy="517525"/>
          </a:xfrm>
          <a:prstGeom prst="rect">
            <a:avLst/>
          </a:prstGeom>
          <a:noFill/>
          <a:ln w="12700">
            <a:noFill/>
            <a:miter lim="800000"/>
            <a:headEnd type="none" w="sm" len="sm"/>
            <a:tailEnd type="none" w="sm" len="sm"/>
          </a:ln>
          <a:effectLst/>
        </p:spPr>
        <p:txBody>
          <a:bodyPr>
            <a:spAutoFit/>
          </a:bodyPr>
          <a:lstStyle/>
          <a:p>
            <a:pPr eaLnBrk="0" hangingPunct="0"/>
            <a:r>
              <a:rPr lang="en-US" sz="700" b="0">
                <a:solidFill>
                  <a:schemeClr val="tx1"/>
                </a:solidFill>
                <a:effectLst/>
                <a:cs typeface="Arial" charset="0"/>
              </a:rPr>
              <a:t>© 2007 Microsoft Corporation. All rights reserved. Microsoft, Windows, Windows Vista and other product names are or may be registered trademarks and/or trademarks in the U.S. and/or other countries.</a:t>
            </a:r>
          </a:p>
          <a:p>
            <a:pPr eaLnBrk="0" hangingPunct="0"/>
            <a:r>
              <a:rPr lang="en-US" sz="700" b="0">
                <a:solidFill>
                  <a:schemeClr val="tx1"/>
                </a:solidFill>
                <a:effectLs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b="0">
                <a:solidFill>
                  <a:schemeClr val="tx1"/>
                </a:solidFill>
                <a:effectLst/>
                <a:cs typeface="Arial" charset="0"/>
              </a:rPr>
            </a:br>
            <a:r>
              <a:rPr lang="en-US" sz="700" b="0">
                <a:solidFill>
                  <a:schemeClr val="tx1"/>
                </a:solidFill>
                <a:effectLst/>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noFill/>
          <a:ln/>
        </p:spPr>
        <p:txBody>
          <a:bodyPr/>
          <a:lstStyle/>
          <a:p>
            <a:r>
              <a:rPr lang="en-US"/>
              <a:t>Growing Gaps</a:t>
            </a:r>
          </a:p>
        </p:txBody>
      </p:sp>
      <p:graphicFrame>
        <p:nvGraphicFramePr>
          <p:cNvPr id="332803" name="Object 3"/>
          <p:cNvGraphicFramePr>
            <a:graphicFrameLocks noChangeAspect="1"/>
          </p:cNvGraphicFramePr>
          <p:nvPr/>
        </p:nvGraphicFramePr>
        <p:xfrm>
          <a:off x="-2803525" y="790575"/>
          <a:ext cx="11882438" cy="5634038"/>
        </p:xfrm>
        <a:graphic>
          <a:graphicData uri="http://schemas.openxmlformats.org/presentationml/2006/ole">
            <p:oleObj spid="_x0000_s332803" name="Chart" r:id="rId4" imgW="7534179" imgH="3571875" progId="Excel.Sheet.8">
              <p:embed/>
            </p:oleObj>
          </a:graphicData>
        </a:graphic>
      </p:graphicFrame>
      <p:sp>
        <p:nvSpPr>
          <p:cNvPr id="332804" name="Text Box 4"/>
          <p:cNvSpPr txBox="1">
            <a:spLocks noChangeArrowheads="1"/>
          </p:cNvSpPr>
          <p:nvPr/>
        </p:nvSpPr>
        <p:spPr bwMode="auto">
          <a:xfrm>
            <a:off x="0" y="6534150"/>
            <a:ext cx="2781300" cy="184150"/>
          </a:xfrm>
          <a:prstGeom prst="rect">
            <a:avLst/>
          </a:prstGeom>
          <a:noFill/>
          <a:ln w="9525" algn="ctr">
            <a:noFill/>
            <a:miter lim="800000"/>
            <a:headEnd/>
            <a:tailEnd/>
          </a:ln>
          <a:effectLst/>
        </p:spPr>
        <p:txBody>
          <a:bodyPr>
            <a:spAutoFit/>
          </a:bodyPr>
          <a:lstStyle/>
          <a:p>
            <a:pPr algn="l" eaLnBrk="0" hangingPunct="0">
              <a:spcBef>
                <a:spcPct val="50000"/>
              </a:spcBef>
            </a:pPr>
            <a:r>
              <a:rPr lang="en-US" sz="600">
                <a:solidFill>
                  <a:schemeClr val="tx1"/>
                </a:solidFill>
                <a:effectLst/>
                <a:latin typeface="Lucida Sans Unicode" pitchFamily="34" charset="0"/>
              </a:rPr>
              <a:t>Source: Instat, Micron, Intel</a:t>
            </a:r>
          </a:p>
        </p:txBody>
      </p:sp>
      <p:sp>
        <p:nvSpPr>
          <p:cNvPr id="332805" name="Text Box 5"/>
          <p:cNvSpPr txBox="1">
            <a:spLocks noChangeArrowheads="1"/>
          </p:cNvSpPr>
          <p:nvPr/>
        </p:nvSpPr>
        <p:spPr bwMode="auto">
          <a:xfrm>
            <a:off x="6932613" y="4702175"/>
            <a:ext cx="508000" cy="366713"/>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a:t>
            </a:r>
          </a:p>
        </p:txBody>
      </p:sp>
      <p:sp>
        <p:nvSpPr>
          <p:cNvPr id="332806" name="Text Box 6"/>
          <p:cNvSpPr txBox="1">
            <a:spLocks noChangeArrowheads="1"/>
          </p:cNvSpPr>
          <p:nvPr/>
        </p:nvSpPr>
        <p:spPr bwMode="auto">
          <a:xfrm>
            <a:off x="6932613" y="4343400"/>
            <a:ext cx="508000" cy="366713"/>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10</a:t>
            </a:r>
          </a:p>
        </p:txBody>
      </p:sp>
      <p:sp>
        <p:nvSpPr>
          <p:cNvPr id="332807" name="Text Box 7"/>
          <p:cNvSpPr txBox="1">
            <a:spLocks noChangeArrowheads="1"/>
          </p:cNvSpPr>
          <p:nvPr/>
        </p:nvSpPr>
        <p:spPr bwMode="auto">
          <a:xfrm>
            <a:off x="6932613" y="3981450"/>
            <a:ext cx="884237" cy="366713"/>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100</a:t>
            </a:r>
          </a:p>
        </p:txBody>
      </p:sp>
      <p:sp>
        <p:nvSpPr>
          <p:cNvPr id="332808" name="Text Box 8"/>
          <p:cNvSpPr txBox="1">
            <a:spLocks noChangeArrowheads="1"/>
          </p:cNvSpPr>
          <p:nvPr/>
        </p:nvSpPr>
        <p:spPr bwMode="auto">
          <a:xfrm>
            <a:off x="6932613" y="3565525"/>
            <a:ext cx="884237" cy="366713"/>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1000</a:t>
            </a:r>
          </a:p>
        </p:txBody>
      </p:sp>
      <p:sp>
        <p:nvSpPr>
          <p:cNvPr id="332809" name="Text Box 9"/>
          <p:cNvSpPr txBox="1">
            <a:spLocks noChangeArrowheads="1"/>
          </p:cNvSpPr>
          <p:nvPr/>
        </p:nvSpPr>
        <p:spPr bwMode="auto">
          <a:xfrm>
            <a:off x="6932613" y="1163638"/>
            <a:ext cx="884237" cy="366712"/>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1B</a:t>
            </a:r>
          </a:p>
        </p:txBody>
      </p:sp>
      <p:sp>
        <p:nvSpPr>
          <p:cNvPr id="332810" name="Text Box 10"/>
          <p:cNvSpPr txBox="1">
            <a:spLocks noChangeArrowheads="1"/>
          </p:cNvSpPr>
          <p:nvPr/>
        </p:nvSpPr>
        <p:spPr bwMode="auto">
          <a:xfrm>
            <a:off x="6932613" y="1570038"/>
            <a:ext cx="884237" cy="366712"/>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100M</a:t>
            </a:r>
          </a:p>
        </p:txBody>
      </p:sp>
      <p:sp>
        <p:nvSpPr>
          <p:cNvPr id="332811" name="Text Box 11"/>
          <p:cNvSpPr txBox="1">
            <a:spLocks noChangeArrowheads="1"/>
          </p:cNvSpPr>
          <p:nvPr/>
        </p:nvSpPr>
        <p:spPr bwMode="auto">
          <a:xfrm>
            <a:off x="6926263" y="1963738"/>
            <a:ext cx="884237" cy="366712"/>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10M</a:t>
            </a:r>
          </a:p>
        </p:txBody>
      </p:sp>
      <p:sp>
        <p:nvSpPr>
          <p:cNvPr id="332812" name="Text Box 12"/>
          <p:cNvSpPr txBox="1">
            <a:spLocks noChangeArrowheads="1"/>
          </p:cNvSpPr>
          <p:nvPr/>
        </p:nvSpPr>
        <p:spPr bwMode="auto">
          <a:xfrm>
            <a:off x="6935788" y="2373313"/>
            <a:ext cx="884237" cy="366712"/>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1M</a:t>
            </a:r>
          </a:p>
        </p:txBody>
      </p:sp>
      <p:sp>
        <p:nvSpPr>
          <p:cNvPr id="332813" name="Text Box 13"/>
          <p:cNvSpPr txBox="1">
            <a:spLocks noChangeArrowheads="1"/>
          </p:cNvSpPr>
          <p:nvPr/>
        </p:nvSpPr>
        <p:spPr bwMode="auto">
          <a:xfrm rot="16200000">
            <a:off x="6750051" y="2728912"/>
            <a:ext cx="2798762" cy="366713"/>
          </a:xfrm>
          <a:prstGeom prst="rect">
            <a:avLst/>
          </a:prstGeom>
          <a:noFill/>
          <a:ln w="9525" algn="ctr">
            <a:noFill/>
            <a:miter lim="800000"/>
            <a:headEnd/>
            <a:tailEnd/>
          </a:ln>
          <a:effectLst/>
        </p:spPr>
        <p:txBody>
          <a:bodyPr>
            <a:spAutoFit/>
          </a:bodyPr>
          <a:lstStyle/>
          <a:p>
            <a:pPr algn="l" eaLnBrk="0" hangingPunct="0">
              <a:lnSpc>
                <a:spcPct val="90000"/>
              </a:lnSpc>
              <a:spcBef>
                <a:spcPct val="50000"/>
              </a:spcBef>
            </a:pPr>
            <a:r>
              <a:rPr lang="en-US" sz="2000" b="0">
                <a:solidFill>
                  <a:srgbClr val="DDDDDD"/>
                </a:solidFill>
                <a:effectLst/>
                <a:latin typeface="Lucida Sans Unicode" pitchFamily="34" charset="0"/>
              </a:rPr>
              <a:t>Clocks of Latency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a:xfrm>
            <a:off x="285750" y="228600"/>
            <a:ext cx="8666163" cy="695325"/>
          </a:xfrm>
          <a:noFill/>
          <a:ln/>
        </p:spPr>
        <p:txBody>
          <a:bodyPr/>
          <a:lstStyle/>
          <a:p>
            <a:r>
              <a:rPr lang="en-US" dirty="0"/>
              <a:t>Memory Hierarchy Expansion</a:t>
            </a:r>
          </a:p>
        </p:txBody>
      </p:sp>
      <p:grpSp>
        <p:nvGrpSpPr>
          <p:cNvPr id="389202" name="Group 82"/>
          <p:cNvGrpSpPr>
            <a:grpSpLocks/>
          </p:cNvGrpSpPr>
          <p:nvPr/>
        </p:nvGrpSpPr>
        <p:grpSpPr bwMode="auto">
          <a:xfrm>
            <a:off x="2517775" y="1968500"/>
            <a:ext cx="3663950" cy="1773238"/>
            <a:chOff x="1586" y="1240"/>
            <a:chExt cx="2308" cy="1117"/>
          </a:xfrm>
        </p:grpSpPr>
        <p:grpSp>
          <p:nvGrpSpPr>
            <p:cNvPr id="389172" name="Group 52"/>
            <p:cNvGrpSpPr>
              <a:grpSpLocks/>
            </p:cNvGrpSpPr>
            <p:nvPr/>
          </p:nvGrpSpPr>
          <p:grpSpPr bwMode="auto">
            <a:xfrm>
              <a:off x="1586" y="1240"/>
              <a:ext cx="2307" cy="531"/>
              <a:chOff x="1496" y="1127"/>
              <a:chExt cx="2307" cy="531"/>
            </a:xfrm>
          </p:grpSpPr>
          <p:sp>
            <p:nvSpPr>
              <p:cNvPr id="389159" name="Freeform 39"/>
              <p:cNvSpPr>
                <a:spLocks/>
              </p:cNvSpPr>
              <p:nvPr/>
            </p:nvSpPr>
            <p:spPr bwMode="auto">
              <a:xfrm>
                <a:off x="1496" y="1127"/>
                <a:ext cx="2307" cy="358"/>
              </a:xfrm>
              <a:custGeom>
                <a:avLst/>
                <a:gdLst/>
                <a:ahLst/>
                <a:cxnLst>
                  <a:cxn ang="0">
                    <a:pos x="1977" y="1"/>
                  </a:cxn>
                  <a:cxn ang="0">
                    <a:pos x="2307" y="455"/>
                  </a:cxn>
                  <a:cxn ang="0">
                    <a:pos x="0" y="455"/>
                  </a:cxn>
                  <a:cxn ang="0">
                    <a:pos x="333" y="0"/>
                  </a:cxn>
                  <a:cxn ang="0">
                    <a:pos x="1977" y="1"/>
                  </a:cxn>
                </a:cxnLst>
                <a:rect l="0" t="0" r="r" b="b"/>
                <a:pathLst>
                  <a:path w="2307" h="455">
                    <a:moveTo>
                      <a:pt x="1977" y="1"/>
                    </a:moveTo>
                    <a:lnTo>
                      <a:pt x="2307" y="455"/>
                    </a:lnTo>
                    <a:lnTo>
                      <a:pt x="0" y="455"/>
                    </a:lnTo>
                    <a:lnTo>
                      <a:pt x="333" y="0"/>
                    </a:lnTo>
                    <a:lnTo>
                      <a:pt x="1977" y="1"/>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endParaRPr lang="en-US"/>
              </a:p>
            </p:txBody>
          </p:sp>
          <p:sp>
            <p:nvSpPr>
              <p:cNvPr id="389160" name="Rectangle 40"/>
              <p:cNvSpPr>
                <a:spLocks noChangeArrowheads="1"/>
              </p:cNvSpPr>
              <p:nvPr/>
            </p:nvSpPr>
            <p:spPr bwMode="auto">
              <a:xfrm>
                <a:off x="1496" y="1488"/>
                <a:ext cx="2304" cy="17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endParaRPr lang="en-US"/>
              </a:p>
            </p:txBody>
          </p:sp>
          <p:sp>
            <p:nvSpPr>
              <p:cNvPr id="389162" name="Text Box 42"/>
              <p:cNvSpPr txBox="1">
                <a:spLocks noChangeArrowheads="1"/>
              </p:cNvSpPr>
              <p:nvPr/>
            </p:nvSpPr>
            <p:spPr bwMode="auto">
              <a:xfrm>
                <a:off x="1933" y="1165"/>
                <a:ext cx="1397" cy="288"/>
              </a:xfrm>
              <a:prstGeom prst="rect">
                <a:avLst/>
              </a:prstGeom>
              <a:noFill/>
              <a:ln w="12700" algn="ctr">
                <a:noFill/>
                <a:miter lim="800000"/>
                <a:headEnd/>
                <a:tailEnd/>
              </a:ln>
              <a:effectLst/>
            </p:spPr>
            <p:txBody>
              <a:bodyPr wrap="none">
                <a:spAutoFit/>
              </a:bodyPr>
              <a:lstStyle/>
              <a:p>
                <a:r>
                  <a:rPr lang="en-US" sz="2400">
                    <a:solidFill>
                      <a:schemeClr val="tx1"/>
                    </a:solidFill>
                    <a:effectLst>
                      <a:outerShdw blurRad="38100" dist="38100" dir="2700000" algn="tl">
                        <a:srgbClr val="000000"/>
                      </a:outerShdw>
                    </a:effectLst>
                  </a:rPr>
                  <a:t>Level 1 Cache</a:t>
                </a:r>
              </a:p>
            </p:txBody>
          </p:sp>
        </p:grpSp>
        <p:grpSp>
          <p:nvGrpSpPr>
            <p:cNvPr id="389173" name="Group 53"/>
            <p:cNvGrpSpPr>
              <a:grpSpLocks/>
            </p:cNvGrpSpPr>
            <p:nvPr/>
          </p:nvGrpSpPr>
          <p:grpSpPr bwMode="auto">
            <a:xfrm>
              <a:off x="1587" y="1826"/>
              <a:ext cx="2307" cy="531"/>
              <a:chOff x="1523" y="1686"/>
              <a:chExt cx="2307" cy="531"/>
            </a:xfrm>
          </p:grpSpPr>
          <p:sp>
            <p:nvSpPr>
              <p:cNvPr id="389163" name="Freeform 43"/>
              <p:cNvSpPr>
                <a:spLocks/>
              </p:cNvSpPr>
              <p:nvPr/>
            </p:nvSpPr>
            <p:spPr bwMode="auto">
              <a:xfrm>
                <a:off x="1523" y="1686"/>
                <a:ext cx="2307" cy="358"/>
              </a:xfrm>
              <a:custGeom>
                <a:avLst/>
                <a:gdLst/>
                <a:ahLst/>
                <a:cxnLst>
                  <a:cxn ang="0">
                    <a:pos x="1977" y="1"/>
                  </a:cxn>
                  <a:cxn ang="0">
                    <a:pos x="2307" y="455"/>
                  </a:cxn>
                  <a:cxn ang="0">
                    <a:pos x="0" y="455"/>
                  </a:cxn>
                  <a:cxn ang="0">
                    <a:pos x="333" y="0"/>
                  </a:cxn>
                  <a:cxn ang="0">
                    <a:pos x="1977" y="1"/>
                  </a:cxn>
                </a:cxnLst>
                <a:rect l="0" t="0" r="r" b="b"/>
                <a:pathLst>
                  <a:path w="2307" h="455">
                    <a:moveTo>
                      <a:pt x="1977" y="1"/>
                    </a:moveTo>
                    <a:lnTo>
                      <a:pt x="2307" y="455"/>
                    </a:lnTo>
                    <a:lnTo>
                      <a:pt x="0" y="455"/>
                    </a:lnTo>
                    <a:lnTo>
                      <a:pt x="333" y="0"/>
                    </a:lnTo>
                    <a:lnTo>
                      <a:pt x="1977" y="1"/>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endParaRPr lang="en-US"/>
              </a:p>
            </p:txBody>
          </p:sp>
          <p:sp>
            <p:nvSpPr>
              <p:cNvPr id="389164" name="Rectangle 44"/>
              <p:cNvSpPr>
                <a:spLocks noChangeArrowheads="1"/>
              </p:cNvSpPr>
              <p:nvPr/>
            </p:nvSpPr>
            <p:spPr bwMode="auto">
              <a:xfrm>
                <a:off x="1523" y="2047"/>
                <a:ext cx="2304" cy="17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spAutoFit/>
              </a:bodyPr>
              <a:lstStyle/>
              <a:p>
                <a:endParaRPr lang="en-US"/>
              </a:p>
            </p:txBody>
          </p:sp>
          <p:sp>
            <p:nvSpPr>
              <p:cNvPr id="389165" name="Text Box 45"/>
              <p:cNvSpPr txBox="1">
                <a:spLocks noChangeArrowheads="1"/>
              </p:cNvSpPr>
              <p:nvPr/>
            </p:nvSpPr>
            <p:spPr bwMode="auto">
              <a:xfrm>
                <a:off x="1960" y="1724"/>
                <a:ext cx="1397" cy="288"/>
              </a:xfrm>
              <a:prstGeom prst="rect">
                <a:avLst/>
              </a:prstGeom>
              <a:noFill/>
              <a:ln w="12700" algn="ctr">
                <a:noFill/>
                <a:miter lim="800000"/>
                <a:headEnd/>
                <a:tailEnd/>
              </a:ln>
              <a:effectLst/>
            </p:spPr>
            <p:txBody>
              <a:bodyPr wrap="none">
                <a:spAutoFit/>
              </a:bodyPr>
              <a:lstStyle/>
              <a:p>
                <a:r>
                  <a:rPr lang="en-US" sz="2400">
                    <a:solidFill>
                      <a:schemeClr val="tx1"/>
                    </a:solidFill>
                    <a:effectLst>
                      <a:outerShdw blurRad="38100" dist="38100" dir="2700000" algn="tl">
                        <a:srgbClr val="000000"/>
                      </a:outerShdw>
                    </a:effectLst>
                  </a:rPr>
                  <a:t>Level 2 Cache</a:t>
                </a:r>
              </a:p>
            </p:txBody>
          </p:sp>
        </p:grpSp>
      </p:grpSp>
      <p:grpSp>
        <p:nvGrpSpPr>
          <p:cNvPr id="389174" name="Group 54"/>
          <p:cNvGrpSpPr>
            <a:grpSpLocks/>
          </p:cNvGrpSpPr>
          <p:nvPr/>
        </p:nvGrpSpPr>
        <p:grpSpPr bwMode="auto">
          <a:xfrm>
            <a:off x="2517775" y="3829050"/>
            <a:ext cx="3662363" cy="842963"/>
            <a:chOff x="1499" y="2262"/>
            <a:chExt cx="2307" cy="531"/>
          </a:xfrm>
        </p:grpSpPr>
        <p:sp>
          <p:nvSpPr>
            <p:cNvPr id="389166" name="Freeform 46"/>
            <p:cNvSpPr>
              <a:spLocks/>
            </p:cNvSpPr>
            <p:nvPr/>
          </p:nvSpPr>
          <p:spPr bwMode="auto">
            <a:xfrm>
              <a:off x="1499" y="2262"/>
              <a:ext cx="2307" cy="358"/>
            </a:xfrm>
            <a:custGeom>
              <a:avLst/>
              <a:gdLst/>
              <a:ahLst/>
              <a:cxnLst>
                <a:cxn ang="0">
                  <a:pos x="1977" y="1"/>
                </a:cxn>
                <a:cxn ang="0">
                  <a:pos x="2307" y="455"/>
                </a:cxn>
                <a:cxn ang="0">
                  <a:pos x="0" y="455"/>
                </a:cxn>
                <a:cxn ang="0">
                  <a:pos x="333" y="0"/>
                </a:cxn>
                <a:cxn ang="0">
                  <a:pos x="1977" y="1"/>
                </a:cxn>
              </a:cxnLst>
              <a:rect l="0" t="0" r="r" b="b"/>
              <a:pathLst>
                <a:path w="2307" h="455">
                  <a:moveTo>
                    <a:pt x="1977" y="1"/>
                  </a:moveTo>
                  <a:lnTo>
                    <a:pt x="2307" y="455"/>
                  </a:lnTo>
                  <a:lnTo>
                    <a:pt x="0" y="455"/>
                  </a:lnTo>
                  <a:lnTo>
                    <a:pt x="333" y="0"/>
                  </a:lnTo>
                  <a:lnTo>
                    <a:pt x="1977" y="1"/>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endParaRPr lang="en-US"/>
            </a:p>
          </p:txBody>
        </p:sp>
        <p:sp>
          <p:nvSpPr>
            <p:cNvPr id="389167" name="Rectangle 47"/>
            <p:cNvSpPr>
              <a:spLocks noChangeArrowheads="1"/>
            </p:cNvSpPr>
            <p:nvPr/>
          </p:nvSpPr>
          <p:spPr bwMode="auto">
            <a:xfrm>
              <a:off x="1499" y="2623"/>
              <a:ext cx="2304" cy="17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endParaRPr lang="en-US"/>
            </a:p>
          </p:txBody>
        </p:sp>
        <p:sp>
          <p:nvSpPr>
            <p:cNvPr id="389168" name="Text Box 48"/>
            <p:cNvSpPr txBox="1">
              <a:spLocks noChangeArrowheads="1"/>
            </p:cNvSpPr>
            <p:nvPr/>
          </p:nvSpPr>
          <p:spPr bwMode="auto">
            <a:xfrm>
              <a:off x="1967" y="2300"/>
              <a:ext cx="1343" cy="28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dirty="0">
                  <a:solidFill>
                    <a:schemeClr val="tx1"/>
                  </a:solidFill>
                  <a:effectLst>
                    <a:outerShdw blurRad="38100" dist="38100" dir="2700000" algn="tl">
                      <a:srgbClr val="000000"/>
                    </a:outerShdw>
                  </a:effectLst>
                </a:rPr>
                <a:t>Main Memory</a:t>
              </a:r>
            </a:p>
          </p:txBody>
        </p:sp>
      </p:grpSp>
      <p:grpSp>
        <p:nvGrpSpPr>
          <p:cNvPr id="389175" name="Group 55"/>
          <p:cNvGrpSpPr>
            <a:grpSpLocks/>
          </p:cNvGrpSpPr>
          <p:nvPr/>
        </p:nvGrpSpPr>
        <p:grpSpPr bwMode="auto">
          <a:xfrm>
            <a:off x="2517775" y="4760913"/>
            <a:ext cx="3662363" cy="842962"/>
            <a:chOff x="1496" y="2834"/>
            <a:chExt cx="2307" cy="531"/>
          </a:xfrm>
        </p:grpSpPr>
        <p:sp>
          <p:nvSpPr>
            <p:cNvPr id="389169" name="Freeform 49"/>
            <p:cNvSpPr>
              <a:spLocks/>
            </p:cNvSpPr>
            <p:nvPr/>
          </p:nvSpPr>
          <p:spPr bwMode="auto">
            <a:xfrm>
              <a:off x="1496" y="2834"/>
              <a:ext cx="2307" cy="358"/>
            </a:xfrm>
            <a:custGeom>
              <a:avLst/>
              <a:gdLst/>
              <a:ahLst/>
              <a:cxnLst>
                <a:cxn ang="0">
                  <a:pos x="1977" y="1"/>
                </a:cxn>
                <a:cxn ang="0">
                  <a:pos x="2307" y="455"/>
                </a:cxn>
                <a:cxn ang="0">
                  <a:pos x="0" y="455"/>
                </a:cxn>
                <a:cxn ang="0">
                  <a:pos x="333" y="0"/>
                </a:cxn>
                <a:cxn ang="0">
                  <a:pos x="1977" y="1"/>
                </a:cxn>
              </a:cxnLst>
              <a:rect l="0" t="0" r="r" b="b"/>
              <a:pathLst>
                <a:path w="2307" h="455">
                  <a:moveTo>
                    <a:pt x="1977" y="1"/>
                  </a:moveTo>
                  <a:lnTo>
                    <a:pt x="2307" y="455"/>
                  </a:lnTo>
                  <a:lnTo>
                    <a:pt x="0" y="455"/>
                  </a:lnTo>
                  <a:lnTo>
                    <a:pt x="333" y="0"/>
                  </a:lnTo>
                  <a:lnTo>
                    <a:pt x="1977" y="1"/>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endParaRPr lang="en-US"/>
            </a:p>
          </p:txBody>
        </p:sp>
        <p:sp>
          <p:nvSpPr>
            <p:cNvPr id="389170" name="Rectangle 50"/>
            <p:cNvSpPr>
              <a:spLocks noChangeArrowheads="1"/>
            </p:cNvSpPr>
            <p:nvPr/>
          </p:nvSpPr>
          <p:spPr bwMode="auto">
            <a:xfrm>
              <a:off x="1496" y="3195"/>
              <a:ext cx="2304" cy="17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spAutoFit/>
            </a:bodyPr>
            <a:lstStyle/>
            <a:p>
              <a:endParaRPr lang="en-US"/>
            </a:p>
          </p:txBody>
        </p:sp>
        <p:sp>
          <p:nvSpPr>
            <p:cNvPr id="389171" name="Text Box 51"/>
            <p:cNvSpPr txBox="1">
              <a:spLocks noChangeArrowheads="1"/>
            </p:cNvSpPr>
            <p:nvPr/>
          </p:nvSpPr>
          <p:spPr bwMode="auto">
            <a:xfrm>
              <a:off x="2372" y="2872"/>
              <a:ext cx="522" cy="288"/>
            </a:xfrm>
            <a:prstGeom prst="rect">
              <a:avLst/>
            </a:prstGeom>
            <a:noFill/>
            <a:ln>
              <a:noFill/>
              <a:headEnd/>
              <a:tailEnd/>
            </a:ln>
          </p:spPr>
          <p:style>
            <a:lnRef idx="1">
              <a:schemeClr val="accent5"/>
            </a:lnRef>
            <a:fillRef idx="3">
              <a:schemeClr val="accent5"/>
            </a:fillRef>
            <a:effectRef idx="2">
              <a:schemeClr val="accent5"/>
            </a:effectRef>
            <a:fontRef idx="minor">
              <a:schemeClr val="lt1"/>
            </a:fontRef>
          </p:style>
          <p:txBody>
            <a:bodyPr wrap="none">
              <a:spAutoFit/>
            </a:bodyPr>
            <a:lstStyle/>
            <a:p>
              <a:r>
                <a:rPr lang="en-US" sz="2400" dirty="0">
                  <a:solidFill>
                    <a:schemeClr val="tx1"/>
                  </a:solidFill>
                  <a:effectLst>
                    <a:outerShdw blurRad="38100" dist="38100" dir="2700000" algn="tl">
                      <a:srgbClr val="000000"/>
                    </a:outerShdw>
                  </a:effectLst>
                </a:rPr>
                <a:t>Disk</a:t>
              </a:r>
            </a:p>
          </p:txBody>
        </p:sp>
      </p:grpSp>
      <p:grpSp>
        <p:nvGrpSpPr>
          <p:cNvPr id="389203" name="Group 83"/>
          <p:cNvGrpSpPr>
            <a:grpSpLocks/>
          </p:cNvGrpSpPr>
          <p:nvPr/>
        </p:nvGrpSpPr>
        <p:grpSpPr bwMode="auto">
          <a:xfrm>
            <a:off x="9331289" y="2917730"/>
            <a:ext cx="3670300" cy="2697162"/>
            <a:chOff x="5838" y="1831"/>
            <a:chExt cx="2312" cy="1699"/>
          </a:xfrm>
        </p:grpSpPr>
        <p:grpSp>
          <p:nvGrpSpPr>
            <p:cNvPr id="389200" name="Group 80"/>
            <p:cNvGrpSpPr>
              <a:grpSpLocks/>
            </p:cNvGrpSpPr>
            <p:nvPr/>
          </p:nvGrpSpPr>
          <p:grpSpPr bwMode="auto">
            <a:xfrm>
              <a:off x="5838" y="2999"/>
              <a:ext cx="2307" cy="531"/>
              <a:chOff x="2907" y="2834"/>
              <a:chExt cx="2307" cy="531"/>
            </a:xfrm>
          </p:grpSpPr>
          <p:sp>
            <p:nvSpPr>
              <p:cNvPr id="389189" name="Freeform 69"/>
              <p:cNvSpPr>
                <a:spLocks/>
              </p:cNvSpPr>
              <p:nvPr/>
            </p:nvSpPr>
            <p:spPr bwMode="auto">
              <a:xfrm>
                <a:off x="2907" y="2834"/>
                <a:ext cx="2307" cy="358"/>
              </a:xfrm>
              <a:custGeom>
                <a:avLst/>
                <a:gdLst/>
                <a:ahLst/>
                <a:cxnLst>
                  <a:cxn ang="0">
                    <a:pos x="1977" y="1"/>
                  </a:cxn>
                  <a:cxn ang="0">
                    <a:pos x="2307" y="455"/>
                  </a:cxn>
                  <a:cxn ang="0">
                    <a:pos x="0" y="455"/>
                  </a:cxn>
                  <a:cxn ang="0">
                    <a:pos x="333" y="0"/>
                  </a:cxn>
                  <a:cxn ang="0">
                    <a:pos x="1977" y="1"/>
                  </a:cxn>
                </a:cxnLst>
                <a:rect l="0" t="0" r="r" b="b"/>
                <a:pathLst>
                  <a:path w="2307" h="455">
                    <a:moveTo>
                      <a:pt x="1977" y="1"/>
                    </a:moveTo>
                    <a:lnTo>
                      <a:pt x="2307" y="455"/>
                    </a:lnTo>
                    <a:lnTo>
                      <a:pt x="0" y="455"/>
                    </a:lnTo>
                    <a:lnTo>
                      <a:pt x="333" y="0"/>
                    </a:lnTo>
                    <a:lnTo>
                      <a:pt x="1977" y="1"/>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endParaRPr lang="en-US"/>
              </a:p>
            </p:txBody>
          </p:sp>
          <p:sp>
            <p:nvSpPr>
              <p:cNvPr id="389190" name="Rectangle 70"/>
              <p:cNvSpPr>
                <a:spLocks noChangeArrowheads="1"/>
              </p:cNvSpPr>
              <p:nvPr/>
            </p:nvSpPr>
            <p:spPr bwMode="auto">
              <a:xfrm>
                <a:off x="2907" y="3195"/>
                <a:ext cx="2304" cy="17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spAutoFit/>
              </a:bodyPr>
              <a:lstStyle/>
              <a:p>
                <a:endParaRPr lang="en-US"/>
              </a:p>
            </p:txBody>
          </p:sp>
          <p:sp>
            <p:nvSpPr>
              <p:cNvPr id="389191" name="Text Box 71"/>
              <p:cNvSpPr txBox="1">
                <a:spLocks noChangeArrowheads="1"/>
              </p:cNvSpPr>
              <p:nvPr/>
            </p:nvSpPr>
            <p:spPr bwMode="auto">
              <a:xfrm>
                <a:off x="3435" y="2872"/>
                <a:ext cx="1226" cy="288"/>
              </a:xfrm>
              <a:prstGeom prst="rect">
                <a:avLst/>
              </a:prstGeom>
              <a:noFill/>
              <a:ln w="12700" algn="ctr">
                <a:noFill/>
                <a:miter lim="800000"/>
                <a:headEnd/>
                <a:tailEnd/>
              </a:ln>
              <a:effectLst/>
            </p:spPr>
            <p:txBody>
              <a:bodyPr wrap="none">
                <a:spAutoFit/>
              </a:bodyPr>
              <a:lstStyle/>
              <a:p>
                <a:r>
                  <a:rPr lang="en-US" sz="2400" dirty="0">
                    <a:solidFill>
                      <a:schemeClr val="tx1"/>
                    </a:solidFill>
                    <a:effectLst>
                      <a:outerShdw blurRad="38100" dist="38100" dir="2700000" algn="tl">
                        <a:srgbClr val="000000"/>
                      </a:outerShdw>
                    </a:effectLst>
                  </a:rPr>
                  <a:t>NAND Flash</a:t>
                </a:r>
              </a:p>
            </p:txBody>
          </p:sp>
        </p:grpSp>
        <p:grpSp>
          <p:nvGrpSpPr>
            <p:cNvPr id="389201" name="Group 81"/>
            <p:cNvGrpSpPr>
              <a:grpSpLocks/>
            </p:cNvGrpSpPr>
            <p:nvPr/>
          </p:nvGrpSpPr>
          <p:grpSpPr bwMode="auto">
            <a:xfrm>
              <a:off x="5843" y="1831"/>
              <a:ext cx="2307" cy="531"/>
              <a:chOff x="2912" y="1666"/>
              <a:chExt cx="2307" cy="531"/>
            </a:xfrm>
          </p:grpSpPr>
          <p:sp>
            <p:nvSpPr>
              <p:cNvPr id="389193" name="Freeform 73"/>
              <p:cNvSpPr>
                <a:spLocks/>
              </p:cNvSpPr>
              <p:nvPr/>
            </p:nvSpPr>
            <p:spPr bwMode="auto">
              <a:xfrm>
                <a:off x="2912" y="1666"/>
                <a:ext cx="2307" cy="358"/>
              </a:xfrm>
              <a:custGeom>
                <a:avLst/>
                <a:gdLst/>
                <a:ahLst/>
                <a:cxnLst>
                  <a:cxn ang="0">
                    <a:pos x="1977" y="1"/>
                  </a:cxn>
                  <a:cxn ang="0">
                    <a:pos x="2307" y="455"/>
                  </a:cxn>
                  <a:cxn ang="0">
                    <a:pos x="0" y="455"/>
                  </a:cxn>
                  <a:cxn ang="0">
                    <a:pos x="333" y="0"/>
                  </a:cxn>
                  <a:cxn ang="0">
                    <a:pos x="1977" y="1"/>
                  </a:cxn>
                </a:cxnLst>
                <a:rect l="0" t="0" r="r" b="b"/>
                <a:pathLst>
                  <a:path w="2307" h="455">
                    <a:moveTo>
                      <a:pt x="1977" y="1"/>
                    </a:moveTo>
                    <a:lnTo>
                      <a:pt x="2307" y="455"/>
                    </a:lnTo>
                    <a:lnTo>
                      <a:pt x="0" y="455"/>
                    </a:lnTo>
                    <a:lnTo>
                      <a:pt x="333" y="0"/>
                    </a:lnTo>
                    <a:lnTo>
                      <a:pt x="1977" y="1"/>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endParaRPr lang="en-US"/>
              </a:p>
            </p:txBody>
          </p:sp>
          <p:sp>
            <p:nvSpPr>
              <p:cNvPr id="389194" name="Rectangle 74"/>
              <p:cNvSpPr>
                <a:spLocks noChangeArrowheads="1"/>
              </p:cNvSpPr>
              <p:nvPr/>
            </p:nvSpPr>
            <p:spPr bwMode="auto">
              <a:xfrm>
                <a:off x="2912" y="2027"/>
                <a:ext cx="2304" cy="17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spAutoFit/>
              </a:bodyPr>
              <a:lstStyle/>
              <a:p>
                <a:endParaRPr lang="en-US"/>
              </a:p>
            </p:txBody>
          </p:sp>
          <p:sp>
            <p:nvSpPr>
              <p:cNvPr id="389195" name="Text Box 75"/>
              <p:cNvSpPr txBox="1">
                <a:spLocks noChangeArrowheads="1"/>
              </p:cNvSpPr>
              <p:nvPr/>
            </p:nvSpPr>
            <p:spPr bwMode="auto">
              <a:xfrm>
                <a:off x="3349" y="1704"/>
                <a:ext cx="1397" cy="288"/>
              </a:xfrm>
              <a:prstGeom prst="rect">
                <a:avLst/>
              </a:prstGeom>
              <a:noFill/>
              <a:ln w="12700" algn="ctr">
                <a:noFill/>
                <a:miter lim="800000"/>
                <a:headEnd/>
                <a:tailEnd/>
              </a:ln>
              <a:effectLst/>
            </p:spPr>
            <p:txBody>
              <a:bodyPr wrap="none">
                <a:spAutoFit/>
              </a:bodyPr>
              <a:lstStyle/>
              <a:p>
                <a:r>
                  <a:rPr lang="en-US" sz="2400">
                    <a:solidFill>
                      <a:schemeClr val="tx1"/>
                    </a:solidFill>
                    <a:effectLst>
                      <a:outerShdw blurRad="38100" dist="38100" dir="2700000" algn="tl">
                        <a:srgbClr val="000000"/>
                      </a:outerShdw>
                    </a:effectLst>
                  </a:rPr>
                  <a:t>Level 3 Cache</a:t>
                </a:r>
              </a:p>
            </p:txBody>
          </p:sp>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3.7037E-6 L -4.44444E-6 -0.13333 " pathEditMode="relative" rAng="0" ptsTypes="AA">
                                      <p:cBhvr>
                                        <p:cTn id="6" dur="2000" fill="hold"/>
                                        <p:tgtEl>
                                          <p:spTgt spid="389202"/>
                                        </p:tgtEl>
                                        <p:attrNameLst>
                                          <p:attrName>ppt_x</p:attrName>
                                          <p:attrName>ppt_y</p:attrName>
                                        </p:attrNameLst>
                                      </p:cBhvr>
                                      <p:rCtr x="0" y="-67"/>
                                    </p:animMotion>
                                  </p:childTnLst>
                                </p:cTn>
                              </p:par>
                              <p:par>
                                <p:cTn id="7" presetID="42" presetClass="path" presetSubtype="0" accel="50000" decel="50000" fill="hold" nodeType="withEffect">
                                  <p:stCondLst>
                                    <p:cond delay="0"/>
                                  </p:stCondLst>
                                  <p:childTnLst>
                                    <p:animMotion origin="layout" path="M -0.00069 0.06041 L -0.00121 0.13958 " pathEditMode="relative" rAng="0" ptsTypes="AA">
                                      <p:cBhvr>
                                        <p:cTn id="8" dur="2000" fill="hold"/>
                                        <p:tgtEl>
                                          <p:spTgt spid="389175"/>
                                        </p:tgtEl>
                                        <p:attrNameLst>
                                          <p:attrName>ppt_x</p:attrName>
                                          <p:attrName>ppt_y</p:attrName>
                                        </p:attrNameLst>
                                      </p:cBhvr>
                                      <p:rCtr x="0" y="40"/>
                                    </p:animMotion>
                                  </p:childTnLst>
                                </p:cTn>
                              </p:par>
                              <p:par>
                                <p:cTn id="9" presetID="9" presetClass="emph" presetSubtype="0" nodeType="withEffect">
                                  <p:stCondLst>
                                    <p:cond delay="0"/>
                                  </p:stCondLst>
                                  <p:childTnLst>
                                    <p:set>
                                      <p:cBhvr rctx="PPT">
                                        <p:cTn id="10" dur="500"/>
                                        <p:tgtEl>
                                          <p:spTgt spid="389203"/>
                                        </p:tgtEl>
                                        <p:attrNameLst>
                                          <p:attrName>style.opacity</p:attrName>
                                        </p:attrNameLst>
                                      </p:cBhvr>
                                      <p:to>
                                        <p:strVal val="0"/>
                                      </p:to>
                                    </p:set>
                                    <p:animEffect filter="image" prLst="opacity: 0">
                                      <p:cBhvr rctx="IE">
                                        <p:cTn id="11" dur="500"/>
                                        <p:tgtEl>
                                          <p:spTgt spid="389203"/>
                                        </p:tgtEl>
                                      </p:cBhvr>
                                    </p:animEffect>
                                  </p:childTnLst>
                                </p:cTn>
                              </p:par>
                            </p:childTnLst>
                          </p:cTn>
                        </p:par>
                        <p:par>
                          <p:cTn id="12" fill="hold">
                            <p:stCondLst>
                              <p:cond delay="2000"/>
                            </p:stCondLst>
                            <p:childTnLst>
                              <p:par>
                                <p:cTn id="13" presetID="35" presetClass="path" presetSubtype="0" accel="50000" decel="50000" fill="hold" nodeType="afterEffect">
                                  <p:stCondLst>
                                    <p:cond delay="0"/>
                                  </p:stCondLst>
                                  <p:childTnLst>
                                    <p:animMotion origin="layout" path="M 0.00486 -0.00324 L -0.72986 -0.00324 " pathEditMode="relative" rAng="0" ptsTypes="AA">
                                      <p:cBhvr>
                                        <p:cTn id="14" dur="2000" fill="hold"/>
                                        <p:tgtEl>
                                          <p:spTgt spid="389203"/>
                                        </p:tgtEl>
                                        <p:attrNameLst>
                                          <p:attrName>ppt_x</p:attrName>
                                          <p:attrName>ppt_y</p:attrName>
                                        </p:attrNameLst>
                                      </p:cBhvr>
                                      <p:rCtr x="-3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3 Cache.wmv">
            <a:hlinkClick r:id="" action="ppaction://media"/>
          </p:cNvPr>
          <p:cNvPicPr>
            <a:picLocks noRot="1" noChangeAspect="1"/>
          </p:cNvPicPr>
          <p:nvPr>
            <a:videoFile r:link="rId2"/>
          </p:nvPr>
        </p:nvPicPr>
        <p:blipFill>
          <a:blip r:embed="rId5" cstate="print"/>
          <a:stretch>
            <a:fillRect/>
          </a:stretch>
        </p:blipFill>
        <p:spPr>
          <a:xfrm>
            <a:off x="9440331" y="3058914"/>
            <a:ext cx="614363" cy="460772"/>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385763" y="1414463"/>
            <a:ext cx="8388350" cy="4775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33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AMD “Barcelona”</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Quad core</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2M shared L3 cache</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Dedicated L2 caches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33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Intel “</a:t>
            </a:r>
            <a:r>
              <a:rPr kumimoji="0" lang="en-US" sz="3300" b="0" i="0" u="none" strike="noStrike" kern="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Penryn</a:t>
            </a:r>
            <a:r>
              <a:rPr kumimoji="0" lang="en-US" sz="33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Dual/Quad core</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6MB/12MB L2 cache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33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Intel “Nehalem”</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Quad/8 core</a:t>
            </a:r>
            <a:endPar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sp>
        <p:nvSpPr>
          <p:cNvPr id="259074" name="Rectangle 2"/>
          <p:cNvSpPr>
            <a:spLocks noGrp="1" noChangeArrowheads="1"/>
          </p:cNvSpPr>
          <p:nvPr>
            <p:ph type="title"/>
          </p:nvPr>
        </p:nvSpPr>
        <p:spPr/>
        <p:txBody>
          <a:bodyPr/>
          <a:lstStyle/>
          <a:p>
            <a:r>
              <a:rPr lang="en-US" dirty="0"/>
              <a:t>Processor Trends</a:t>
            </a:r>
          </a:p>
        </p:txBody>
      </p:sp>
      <p:sp>
        <p:nvSpPr>
          <p:cNvPr id="259077" name="Oval 5"/>
          <p:cNvSpPr>
            <a:spLocks noChangeArrowheads="1"/>
          </p:cNvSpPr>
          <p:nvPr/>
        </p:nvSpPr>
        <p:spPr bwMode="auto">
          <a:xfrm>
            <a:off x="860652" y="1869167"/>
            <a:ext cx="2074862" cy="668338"/>
          </a:xfrm>
          <a:prstGeom prst="ellipse">
            <a:avLst/>
          </a:prstGeom>
          <a:noFill/>
          <a:ln w="57150" algn="ctr">
            <a:solidFill>
              <a:srgbClr val="E98E09"/>
            </a:solidFill>
            <a:round/>
            <a:headEnd/>
            <a:tailEnd/>
          </a:ln>
          <a:effectLst/>
        </p:spPr>
        <p:txBody>
          <a:bodyPr wrap="none" anchor="ctr">
            <a:spAutoFit/>
          </a:bodyPr>
          <a:lstStyle/>
          <a:p>
            <a:endParaRPr lang="en-US"/>
          </a:p>
        </p:txBody>
      </p:sp>
      <p:sp>
        <p:nvSpPr>
          <p:cNvPr id="259078" name="Oval 6"/>
          <p:cNvSpPr>
            <a:spLocks noChangeArrowheads="1"/>
          </p:cNvSpPr>
          <p:nvPr/>
        </p:nvSpPr>
        <p:spPr bwMode="auto">
          <a:xfrm>
            <a:off x="977892" y="4136803"/>
            <a:ext cx="2074862" cy="668338"/>
          </a:xfrm>
          <a:prstGeom prst="ellipse">
            <a:avLst/>
          </a:prstGeom>
          <a:noFill/>
          <a:ln w="57150" algn="ctr">
            <a:solidFill>
              <a:srgbClr val="E98E09"/>
            </a:solidFill>
            <a:round/>
            <a:headEnd/>
            <a:tailEnd/>
          </a:ln>
          <a:effectLst/>
        </p:spPr>
        <p:txBody>
          <a:bodyPr wrap="none" anchor="ctr">
            <a:spAutoFit/>
          </a:bodyPr>
          <a:lstStyle/>
          <a:p>
            <a:endParaRPr lang="en-US"/>
          </a:p>
        </p:txBody>
      </p:sp>
      <p:sp>
        <p:nvSpPr>
          <p:cNvPr id="259079" name="Oval 7"/>
          <p:cNvSpPr>
            <a:spLocks noChangeArrowheads="1"/>
          </p:cNvSpPr>
          <p:nvPr/>
        </p:nvSpPr>
        <p:spPr bwMode="auto">
          <a:xfrm>
            <a:off x="977673" y="5837012"/>
            <a:ext cx="2286000" cy="668338"/>
          </a:xfrm>
          <a:prstGeom prst="ellipse">
            <a:avLst/>
          </a:prstGeom>
          <a:noFill/>
          <a:ln w="57150" algn="ctr">
            <a:solidFill>
              <a:srgbClr val="E98E09"/>
            </a:solidFill>
            <a:round/>
            <a:headEnd/>
            <a:tailEnd/>
          </a:ln>
          <a:effectLst/>
        </p:spPr>
        <p:txBody>
          <a:bodyPr anchor="ctr">
            <a:spAutoFit/>
          </a:bodyPr>
          <a:lstStyle/>
          <a:p>
            <a:endParaRPr lang="en-US"/>
          </a:p>
        </p:txBody>
      </p:sp>
      <p:sp>
        <p:nvSpPr>
          <p:cNvPr id="259080" name="Oval 8"/>
          <p:cNvSpPr>
            <a:spLocks noChangeArrowheads="1"/>
          </p:cNvSpPr>
          <p:nvPr/>
        </p:nvSpPr>
        <p:spPr bwMode="auto">
          <a:xfrm>
            <a:off x="926646" y="2434318"/>
            <a:ext cx="914400" cy="668338"/>
          </a:xfrm>
          <a:prstGeom prst="ellipse">
            <a:avLst/>
          </a:prstGeom>
          <a:noFill/>
          <a:ln w="57150" algn="ctr">
            <a:solidFill>
              <a:srgbClr val="FF3300"/>
            </a:solidFill>
            <a:round/>
            <a:headEnd/>
            <a:tailEnd/>
          </a:ln>
          <a:effectLst/>
        </p:spPr>
        <p:txBody>
          <a:bodyPr anchor="ctr">
            <a:spAutoFit/>
          </a:bodyPr>
          <a:lstStyle/>
          <a:p>
            <a:endParaRPr lang="en-US"/>
          </a:p>
        </p:txBody>
      </p:sp>
      <p:sp>
        <p:nvSpPr>
          <p:cNvPr id="259081" name="Oval 9"/>
          <p:cNvSpPr>
            <a:spLocks noChangeArrowheads="1"/>
          </p:cNvSpPr>
          <p:nvPr/>
        </p:nvSpPr>
        <p:spPr bwMode="auto">
          <a:xfrm>
            <a:off x="977892" y="4664302"/>
            <a:ext cx="2075688" cy="668338"/>
          </a:xfrm>
          <a:prstGeom prst="ellipse">
            <a:avLst/>
          </a:prstGeom>
          <a:noFill/>
          <a:ln w="57150" algn="ctr">
            <a:solidFill>
              <a:srgbClr val="FF3300"/>
            </a:solidFill>
            <a:round/>
            <a:headEnd/>
            <a:tailEnd/>
          </a:ln>
          <a:effectLst/>
        </p:spPr>
        <p:txBody>
          <a:bodyPr anchor="ctr">
            <a:spAutoFit/>
          </a:bodyPr>
          <a:lstStyle/>
          <a:p>
            <a:endParaRPr lang="en-US"/>
          </a:p>
        </p:txBody>
      </p:sp>
      <p:pic>
        <p:nvPicPr>
          <p:cNvPr id="259082" name="Picture 10" descr="barcelona_die_wb"/>
          <p:cNvPicPr>
            <a:picLocks noChangeAspect="1" noChangeArrowheads="1"/>
          </p:cNvPicPr>
          <p:nvPr/>
        </p:nvPicPr>
        <p:blipFill>
          <a:blip r:embed="rId6"/>
          <a:srcRect/>
          <a:stretch>
            <a:fillRect/>
          </a:stretch>
        </p:blipFill>
        <p:spPr bwMode="auto">
          <a:xfrm>
            <a:off x="6161088" y="1368425"/>
            <a:ext cx="2387600" cy="2265363"/>
          </a:xfrm>
          <a:prstGeom prst="rect">
            <a:avLst/>
          </a:prstGeom>
          <a:noFill/>
          <a:effectLst>
            <a:outerShdw blurRad="50800" dist="38100" dir="2700000" algn="tl" rotWithShape="0">
              <a:prstClr val="black">
                <a:alpha val="40000"/>
              </a:prstClr>
            </a:outerShdw>
          </a:effectLst>
        </p:spPr>
      </p:pic>
      <p:pic>
        <p:nvPicPr>
          <p:cNvPr id="259083" name="Picture 11" descr="intel_penryn_45nm_die_small"/>
          <p:cNvPicPr>
            <a:picLocks noChangeAspect="1" noChangeArrowheads="1"/>
          </p:cNvPicPr>
          <p:nvPr/>
        </p:nvPicPr>
        <p:blipFill>
          <a:blip r:embed="rId7"/>
          <a:srcRect/>
          <a:stretch>
            <a:fillRect/>
          </a:stretch>
        </p:blipFill>
        <p:spPr bwMode="auto">
          <a:xfrm>
            <a:off x="5186363" y="3797300"/>
            <a:ext cx="3197225" cy="2246313"/>
          </a:xfrm>
          <a:prstGeom prst="rect">
            <a:avLst/>
          </a:prstGeom>
          <a:noFill/>
          <a:effectLst>
            <a:outerShdw blurRad="50800" dist="38100" dir="2700000" algn="tl" rotWithShape="0">
              <a:prstClr val="black">
                <a:alpha val="40000"/>
              </a:prstClr>
            </a:outerShd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9077"/>
                                        </p:tgtEl>
                                        <p:attrNameLst>
                                          <p:attrName>style.visibility</p:attrName>
                                        </p:attrNameLst>
                                      </p:cBhvr>
                                      <p:to>
                                        <p:strVal val="visible"/>
                                      </p:to>
                                    </p:set>
                                    <p:animEffect transition="in" filter="fade">
                                      <p:cBhvr>
                                        <p:cTn id="7" dur="500"/>
                                        <p:tgtEl>
                                          <p:spTgt spid="259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9078"/>
                                        </p:tgtEl>
                                        <p:attrNameLst>
                                          <p:attrName>style.visibility</p:attrName>
                                        </p:attrNameLst>
                                      </p:cBhvr>
                                      <p:to>
                                        <p:strVal val="visible"/>
                                      </p:to>
                                    </p:set>
                                    <p:animEffect transition="in" filter="fade">
                                      <p:cBhvr>
                                        <p:cTn id="10" dur="500"/>
                                        <p:tgtEl>
                                          <p:spTgt spid="2590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9079"/>
                                        </p:tgtEl>
                                        <p:attrNameLst>
                                          <p:attrName>style.visibility</p:attrName>
                                        </p:attrNameLst>
                                      </p:cBhvr>
                                      <p:to>
                                        <p:strVal val="visible"/>
                                      </p:to>
                                    </p:set>
                                    <p:animEffect transition="in" filter="fade">
                                      <p:cBhvr>
                                        <p:cTn id="13" dur="500"/>
                                        <p:tgtEl>
                                          <p:spTgt spid="25907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59080"/>
                                        </p:tgtEl>
                                        <p:attrNameLst>
                                          <p:attrName>style.visibility</p:attrName>
                                        </p:attrNameLst>
                                      </p:cBhvr>
                                      <p:to>
                                        <p:strVal val="visible"/>
                                      </p:to>
                                    </p:set>
                                    <p:animEffect transition="in" filter="fade">
                                      <p:cBhvr>
                                        <p:cTn id="17" dur="500"/>
                                        <p:tgtEl>
                                          <p:spTgt spid="2590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9081"/>
                                        </p:tgtEl>
                                        <p:attrNameLst>
                                          <p:attrName>style.visibility</p:attrName>
                                        </p:attrNameLst>
                                      </p:cBhvr>
                                      <p:to>
                                        <p:strVal val="visible"/>
                                      </p:to>
                                    </p:set>
                                    <p:animEffect transition="in" filter="fade">
                                      <p:cBhvr>
                                        <p:cTn id="20" dur="500"/>
                                        <p:tgtEl>
                                          <p:spTgt spid="259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animBg="1"/>
      <p:bldP spid="259078" grpId="0" animBg="1"/>
      <p:bldP spid="259079" grpId="0" animBg="1"/>
      <p:bldP spid="259080" grpId="0" animBg="1"/>
      <p:bldP spid="2590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381000" y="228600"/>
            <a:ext cx="8393113" cy="692497"/>
          </a:xfrm>
        </p:spPr>
        <p:txBody>
          <a:bodyPr/>
          <a:lstStyle/>
          <a:p>
            <a:r>
              <a:rPr lang="en-US" dirty="0"/>
              <a:t>Main Memory Data Rate Trends</a:t>
            </a:r>
          </a:p>
        </p:txBody>
      </p:sp>
      <p:sp>
        <p:nvSpPr>
          <p:cNvPr id="312323" name="Rectangle 3"/>
          <p:cNvSpPr>
            <a:spLocks noChangeArrowheads="1"/>
          </p:cNvSpPr>
          <p:nvPr/>
        </p:nvSpPr>
        <p:spPr bwMode="auto">
          <a:xfrm>
            <a:off x="5851525" y="5084762"/>
            <a:ext cx="1100138" cy="682625"/>
          </a:xfrm>
          <a:prstGeom prst="rect">
            <a:avLst/>
          </a:prstGeom>
          <a:solidFill>
            <a:schemeClr val="accent1"/>
          </a:solidFill>
          <a:ln w="9525">
            <a:noFill/>
            <a:miter lim="800000"/>
            <a:headEnd/>
            <a:tailEnd/>
          </a:ln>
          <a:effectLst/>
        </p:spPr>
        <p:txBody>
          <a:bodyPr anchor="ctr">
            <a:spAutoFit/>
          </a:bodyPr>
          <a:lstStyle/>
          <a:p>
            <a:endParaRPr lang="en-US"/>
          </a:p>
        </p:txBody>
      </p:sp>
      <p:sp>
        <p:nvSpPr>
          <p:cNvPr id="312324" name="Rectangle 4"/>
          <p:cNvSpPr>
            <a:spLocks noChangeArrowheads="1"/>
          </p:cNvSpPr>
          <p:nvPr/>
        </p:nvSpPr>
        <p:spPr bwMode="auto">
          <a:xfrm>
            <a:off x="6381750" y="2536825"/>
            <a:ext cx="1485900" cy="1271587"/>
          </a:xfrm>
          <a:prstGeom prst="rect">
            <a:avLst/>
          </a:prstGeom>
          <a:solidFill>
            <a:srgbClr val="CCFF33"/>
          </a:solidFill>
          <a:ln w="9525">
            <a:noFill/>
            <a:miter lim="800000"/>
            <a:headEnd/>
            <a:tailEnd/>
          </a:ln>
          <a:effectLst/>
        </p:spPr>
        <p:txBody>
          <a:bodyPr anchor="ctr">
            <a:spAutoFit/>
          </a:bodyPr>
          <a:lstStyle/>
          <a:p>
            <a:endParaRPr lang="en-US"/>
          </a:p>
        </p:txBody>
      </p:sp>
      <p:sp>
        <p:nvSpPr>
          <p:cNvPr id="312326" name="Rectangle 6"/>
          <p:cNvSpPr>
            <a:spLocks noChangeArrowheads="1"/>
          </p:cNvSpPr>
          <p:nvPr/>
        </p:nvSpPr>
        <p:spPr bwMode="gray">
          <a:xfrm>
            <a:off x="4687888" y="5106987"/>
            <a:ext cx="1173162" cy="676275"/>
          </a:xfrm>
          <a:prstGeom prst="rect">
            <a:avLst/>
          </a:prstGeom>
          <a:solidFill>
            <a:srgbClr val="FF859C"/>
          </a:solidFill>
          <a:ln w="9525">
            <a:noFill/>
            <a:miter lim="800000"/>
            <a:headEnd/>
            <a:tailEnd/>
          </a:ln>
          <a:effectLst/>
        </p:spPr>
        <p:txBody>
          <a:bodyPr wrap="none" anchor="ctr"/>
          <a:lstStyle/>
          <a:p>
            <a:pPr eaLnBrk="0" hangingPunct="0">
              <a:spcBef>
                <a:spcPct val="20000"/>
              </a:spcBef>
              <a:buClr>
                <a:srgbClr val="EDB22C"/>
              </a:buClr>
              <a:buFont typeface="Tahoma" pitchFamily="34" charset="0"/>
              <a:buChar char="•"/>
            </a:pPr>
            <a:endParaRPr lang="en-US" sz="2000" b="0">
              <a:solidFill>
                <a:schemeClr val="tx1"/>
              </a:solidFill>
              <a:effectLst/>
            </a:endParaRPr>
          </a:p>
        </p:txBody>
      </p:sp>
      <p:sp>
        <p:nvSpPr>
          <p:cNvPr id="312327" name="Rectangle 7"/>
          <p:cNvSpPr>
            <a:spLocks noChangeArrowheads="1"/>
          </p:cNvSpPr>
          <p:nvPr/>
        </p:nvSpPr>
        <p:spPr bwMode="gray">
          <a:xfrm>
            <a:off x="2278063" y="5530850"/>
            <a:ext cx="1257300" cy="417512"/>
          </a:xfrm>
          <a:prstGeom prst="rect">
            <a:avLst/>
          </a:prstGeom>
          <a:solidFill>
            <a:srgbClr val="8DAF6B"/>
          </a:solidFill>
          <a:ln w="9525">
            <a:noFill/>
            <a:miter lim="800000"/>
            <a:headEnd/>
            <a:tailEnd/>
          </a:ln>
          <a:effectLst/>
        </p:spPr>
        <p:txBody>
          <a:bodyPr anchor="ctr">
            <a:spAutoFit/>
          </a:bodyPr>
          <a:lstStyle/>
          <a:p>
            <a:endParaRPr lang="en-US"/>
          </a:p>
        </p:txBody>
      </p:sp>
      <p:sp>
        <p:nvSpPr>
          <p:cNvPr id="312328" name="Rectangle 8"/>
          <p:cNvSpPr>
            <a:spLocks noChangeArrowheads="1"/>
          </p:cNvSpPr>
          <p:nvPr/>
        </p:nvSpPr>
        <p:spPr bwMode="gray">
          <a:xfrm>
            <a:off x="3586163" y="5156200"/>
            <a:ext cx="1058862" cy="746125"/>
          </a:xfrm>
          <a:prstGeom prst="rect">
            <a:avLst/>
          </a:prstGeom>
          <a:solidFill>
            <a:srgbClr val="7184A9"/>
          </a:solidFill>
          <a:ln w="9525">
            <a:noFill/>
            <a:miter lim="800000"/>
            <a:headEnd/>
            <a:tailEnd/>
          </a:ln>
          <a:effectLst/>
        </p:spPr>
        <p:txBody>
          <a:bodyPr wrap="none" anchor="ctr"/>
          <a:lstStyle/>
          <a:p>
            <a:pPr eaLnBrk="0" hangingPunct="0">
              <a:spcBef>
                <a:spcPct val="20000"/>
              </a:spcBef>
              <a:buClr>
                <a:srgbClr val="EDB22C"/>
              </a:buClr>
              <a:buFont typeface="Tahoma" pitchFamily="34" charset="0"/>
              <a:buChar char="•"/>
            </a:pPr>
            <a:endParaRPr lang="en-US" sz="1600" b="0">
              <a:solidFill>
                <a:schemeClr val="tx1"/>
              </a:solidFill>
              <a:effectLst/>
            </a:endParaRPr>
          </a:p>
        </p:txBody>
      </p:sp>
      <p:sp>
        <p:nvSpPr>
          <p:cNvPr id="312329" name="Rectangle 9"/>
          <p:cNvSpPr>
            <a:spLocks noChangeArrowheads="1"/>
          </p:cNvSpPr>
          <p:nvPr/>
        </p:nvSpPr>
        <p:spPr bwMode="auto">
          <a:xfrm>
            <a:off x="6369050" y="4198937"/>
            <a:ext cx="1497013" cy="1039813"/>
          </a:xfrm>
          <a:prstGeom prst="rect">
            <a:avLst/>
          </a:prstGeom>
          <a:solidFill>
            <a:srgbClr val="80B2AD"/>
          </a:solidFill>
          <a:ln w="9525" algn="ctr">
            <a:noFill/>
            <a:miter lim="800000"/>
            <a:headEnd/>
            <a:tailEnd/>
          </a:ln>
          <a:effectLst/>
        </p:spPr>
        <p:txBody>
          <a:bodyPr wrap="none" anchor="ctr"/>
          <a:lstStyle/>
          <a:p>
            <a:endParaRPr lang="en-US"/>
          </a:p>
        </p:txBody>
      </p:sp>
      <p:graphicFrame>
        <p:nvGraphicFramePr>
          <p:cNvPr id="312330" name="Object 10"/>
          <p:cNvGraphicFramePr>
            <a:graphicFrameLocks noChangeAspect="1"/>
          </p:cNvGraphicFramePr>
          <p:nvPr/>
        </p:nvGraphicFramePr>
        <p:xfrm>
          <a:off x="530225" y="1901825"/>
          <a:ext cx="7815263" cy="4881562"/>
        </p:xfrm>
        <a:graphic>
          <a:graphicData uri="http://schemas.openxmlformats.org/presentationml/2006/ole">
            <p:oleObj spid="_x0000_s312330" name="Chart" r:id="rId4" imgW="7829420" imgH="4895677" progId="MSGraph.Chart.8">
              <p:embed followColorScheme="full"/>
            </p:oleObj>
          </a:graphicData>
        </a:graphic>
      </p:graphicFrame>
      <p:sp>
        <p:nvSpPr>
          <p:cNvPr id="312331" name="AutoShape 11"/>
          <p:cNvSpPr>
            <a:spLocks noChangeArrowheads="1"/>
          </p:cNvSpPr>
          <p:nvPr/>
        </p:nvSpPr>
        <p:spPr bwMode="gray">
          <a:xfrm>
            <a:off x="2119313" y="5448300"/>
            <a:ext cx="1201737" cy="363537"/>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sz="1600">
                <a:solidFill>
                  <a:schemeClr val="tx1"/>
                </a:solidFill>
                <a:effectLst/>
              </a:rPr>
              <a:t>SDRAM</a:t>
            </a:r>
          </a:p>
        </p:txBody>
      </p:sp>
      <p:sp>
        <p:nvSpPr>
          <p:cNvPr id="312332" name="AutoShape 12"/>
          <p:cNvSpPr>
            <a:spLocks noChangeArrowheads="1"/>
          </p:cNvSpPr>
          <p:nvPr/>
        </p:nvSpPr>
        <p:spPr bwMode="gray">
          <a:xfrm>
            <a:off x="3530600" y="5156200"/>
            <a:ext cx="649288" cy="363537"/>
          </a:xfrm>
          <a:prstGeom prst="roundRect">
            <a:avLst>
              <a:gd name="adj" fmla="val 16667"/>
            </a:avLst>
          </a:prstGeom>
          <a:noFill/>
          <a:ln w="9525">
            <a:noFill/>
            <a:round/>
            <a:headEnd/>
            <a:tailEnd/>
          </a:ln>
          <a:effectLst/>
        </p:spPr>
        <p:txBody>
          <a:bodyPr wrap="none" anchor="ctr">
            <a:spAutoFit/>
          </a:bodyPr>
          <a:lstStyle/>
          <a:p>
            <a:pPr eaLnBrk="0" hangingPunct="0">
              <a:spcBef>
                <a:spcPct val="20000"/>
              </a:spcBef>
              <a:buClr>
                <a:srgbClr val="EDB22C"/>
              </a:buClr>
              <a:buFont typeface="Tahoma" pitchFamily="34" charset="0"/>
              <a:buNone/>
            </a:pPr>
            <a:r>
              <a:rPr lang="en-US" sz="1600">
                <a:solidFill>
                  <a:schemeClr val="tx1"/>
                </a:solidFill>
                <a:effectLst/>
              </a:rPr>
              <a:t>DDR</a:t>
            </a:r>
          </a:p>
        </p:txBody>
      </p:sp>
      <p:sp>
        <p:nvSpPr>
          <p:cNvPr id="312333" name="AutoShape 13"/>
          <p:cNvSpPr>
            <a:spLocks noChangeArrowheads="1"/>
          </p:cNvSpPr>
          <p:nvPr/>
        </p:nvSpPr>
        <p:spPr bwMode="gray">
          <a:xfrm>
            <a:off x="4664075" y="5064125"/>
            <a:ext cx="762000" cy="363537"/>
          </a:xfrm>
          <a:prstGeom prst="roundRect">
            <a:avLst>
              <a:gd name="adj" fmla="val 16667"/>
            </a:avLst>
          </a:prstGeom>
          <a:noFill/>
          <a:ln w="9525">
            <a:noFill/>
            <a:round/>
            <a:headEnd/>
            <a:tailEnd/>
          </a:ln>
          <a:effectLst/>
        </p:spPr>
        <p:txBody>
          <a:bodyPr wrap="none" anchor="ctr">
            <a:spAutoFit/>
          </a:bodyPr>
          <a:lstStyle/>
          <a:p>
            <a:pPr eaLnBrk="0" hangingPunct="0">
              <a:spcBef>
                <a:spcPct val="20000"/>
              </a:spcBef>
              <a:buClr>
                <a:srgbClr val="EDB22C"/>
              </a:buClr>
              <a:buFont typeface="Tahoma" pitchFamily="34" charset="0"/>
              <a:buNone/>
            </a:pPr>
            <a:r>
              <a:rPr lang="en-US" sz="1600">
                <a:solidFill>
                  <a:schemeClr val="tx1"/>
                </a:solidFill>
                <a:effectLst/>
              </a:rPr>
              <a:t>DDR2</a:t>
            </a:r>
          </a:p>
        </p:txBody>
      </p:sp>
      <p:sp>
        <p:nvSpPr>
          <p:cNvPr id="312334" name="AutoShape 14"/>
          <p:cNvSpPr>
            <a:spLocks noChangeArrowheads="1"/>
          </p:cNvSpPr>
          <p:nvPr/>
        </p:nvSpPr>
        <p:spPr bwMode="gray">
          <a:xfrm>
            <a:off x="6269038" y="2584450"/>
            <a:ext cx="1409700" cy="363537"/>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sz="1600">
                <a:solidFill>
                  <a:schemeClr val="bg1"/>
                </a:solidFill>
                <a:effectLst/>
              </a:rPr>
              <a:t>NGM Diff</a:t>
            </a:r>
          </a:p>
        </p:txBody>
      </p:sp>
      <p:sp>
        <p:nvSpPr>
          <p:cNvPr id="312335" name="AutoShape 15"/>
          <p:cNvSpPr>
            <a:spLocks noChangeArrowheads="1"/>
          </p:cNvSpPr>
          <p:nvPr/>
        </p:nvSpPr>
        <p:spPr bwMode="gray">
          <a:xfrm>
            <a:off x="6157913" y="5465762"/>
            <a:ext cx="854075" cy="363538"/>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sz="1600">
                <a:solidFill>
                  <a:schemeClr val="bg1"/>
                </a:solidFill>
                <a:effectLst/>
              </a:rPr>
              <a:t>DDR3</a:t>
            </a:r>
          </a:p>
        </p:txBody>
      </p:sp>
      <p:sp>
        <p:nvSpPr>
          <p:cNvPr id="312336" name="AutoShape 16"/>
          <p:cNvSpPr>
            <a:spLocks noChangeArrowheads="1"/>
          </p:cNvSpPr>
          <p:nvPr/>
        </p:nvSpPr>
        <p:spPr bwMode="gray">
          <a:xfrm>
            <a:off x="6115050" y="4184650"/>
            <a:ext cx="1409700" cy="363537"/>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sz="1600">
                <a:solidFill>
                  <a:schemeClr val="tx1"/>
                </a:solidFill>
                <a:effectLst/>
              </a:rPr>
              <a:t>NGM SE</a:t>
            </a:r>
          </a:p>
        </p:txBody>
      </p:sp>
      <p:sp>
        <p:nvSpPr>
          <p:cNvPr id="19" name="Rectangle 3"/>
          <p:cNvSpPr txBox="1">
            <a:spLocks noChangeArrowheads="1"/>
          </p:cNvSpPr>
          <p:nvPr/>
        </p:nvSpPr>
        <p:spPr bwMode="auto">
          <a:xfrm>
            <a:off x="385763" y="1414463"/>
            <a:ext cx="8388350"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algn="l" defTabSz="912777">
              <a:lnSpc>
                <a:spcPct val="90000"/>
              </a:lnSpc>
              <a:spcBef>
                <a:spcPts val="1167"/>
              </a:spcBef>
              <a:buClr>
                <a:schemeClr val="tx2"/>
              </a:buClr>
              <a:buSzPct val="95000"/>
              <a:buBlip>
                <a:blip r:embed="rId5"/>
              </a:buBlip>
              <a:defRPr/>
            </a:pPr>
            <a:r>
              <a:rPr lang="en-US" sz="2800" b="0" kern="0" dirty="0" smtClean="0">
                <a:solidFill>
                  <a:schemeClr val="tx1"/>
                </a:solidFill>
                <a:latin typeface="+mn-lt"/>
              </a:rPr>
              <a:t>DRAM bandwidth typically doubles every 3 years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3:05:53 PM&quot;&gt;&lt;Slide id=&quot;286&quot; dur=&quot;2.25&quot; bld=&quot;INVLD&quot;/&gt;&lt;Slide id=&quot;257&quot; dur=&quot;658.7656&quot;/&gt;&lt;Slide id=&quot;376&quot; dur=&quot;35.65625&quot;/&gt;&lt;Slide id=&quot;345&quot; dur=&quot;25.4375&quot;/&gt;&lt;Slide id=&quot;346&quot; dur=&quot;35.45313&quot;/&gt;&lt;Slide id=&quot;347&quot; dur=&quot;89.3125&quot;/&gt;&lt;Slide id=&quot;375&quot; dur=&quot;73.17188&quot; bld=&quot;|21.3|2&quot;/&gt;&lt;Slide id=&quot;378&quot; dur=&quot;114.3672&quot; bld=&quot;|110&quot;/&gt;&lt;Slide id=&quot;296&quot; dur=&quot;74.76563&quot; bld=&quot;|60.8|.5&quot;/&gt;&lt;Slide id=&quot;340&quot; dur=&quot;57.10938&quot;/&gt;&lt;Slide id=&quot;364&quot; dur=&quot;26.45313&quot; bld=&quot;|4&quot;/&gt;&lt;Slide id=&quot;341&quot; dur=&quot;94.65625&quot;/&gt;&lt;Slide id=&quot;350&quot; dur=&quot;208.6641&quot; bld=&quot;|6.5&quot;/&gt;&lt;Slide id=&quot;294&quot; dur=&quot;46.20313&quot;/&gt;&lt;Slide id=&quot;290&quot; dur=&quot;14.46875&quot;/&gt;&lt;Slide id=&quot;352&quot; dur=&quot;27.25&quot;/&gt;&lt;Slide id=&quot;353&quot; dur=&quot;120.4531&quot;/&gt;&lt;Slide id=&quot;354&quot; dur=&quot;47.875&quot;/&gt;&lt;Slide id=&quot;355&quot; dur=&quot;35.04688&quot;/&gt;&lt;Slide id=&quot;358&quot; dur=&quot;31.84375&quot;/&gt;&lt;Slide id=&quot;356&quot; dur=&quot;28.85938&quot;/&gt;&lt;Slide id=&quot;295&quot; dur=&quot;42.53125&quot;/&gt;&lt;Slide id=&quot;365&quot; dur=&quot;65.625&quot;/&gt;&lt;Slide id=&quot;366&quot; dur=&quot;29.64063&quot;/&gt;&lt;Slide id=&quot;367&quot; dur=&quot;69.0625&quot;/&gt;&lt;Slide id=&quot;360&quot; dur=&quot;96.80078&quot; bld=&quot;|92.5&quot;/&gt;&lt;Slide id=&quot;317&quot; dur=&quot;29.84375&quot;/&gt;&lt;Slide id=&quot;298&quot; dur=&quot;70.90625&quot;/&gt;&lt;Slide id=&quot;330&quot; dur=&quot;44.1875&quot;/&gt;&lt;Slide id=&quot;325&quot; dur=&quot;28.34375&quot;/&gt;&lt;Slide id=&quot;327&quot; dur=&quot;74.875&quot;/&gt;&lt;Slide id=&quot;371&quot; dur=&quot;54.21875&quot;/&gt;&lt;Slide id=&quot;373&quot; dur=&quot;76.9375&quot;/&gt;&lt;Slide id=&quot;335&quot; dur=&quot;75.46875&quot; bld=&quot;|.1|37.1|33.5|0&quot;/&gt;&lt;Slide id=&quot;374&quot; dur=&quot;88.5625&quot;/&gt;&lt;Slide id=&quot;368&quot; dur=&quot;39.04688&quot;/&gt;&lt;Slide id=&quot;328&quot; dur=&quot;68.79688&quot;/&gt;&lt;Slide id=&quot;329&quot; dur=&quot;53.60938&quot;/&gt;&lt;Slide id=&quot;362&quot; dur=&quot;44.25&quot;/&gt;&lt;Slide id=&quot;339&quot; dur=&quot;49.71875&quot;/&gt;&lt;Slide id=&quot;291&quot; dur=&quot;391.4844&quot;/&gt;&lt;Slide id=&quot;377&quot; dur=&quot;238.6719&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1.3|2"/>
</p:tagLst>
</file>

<file path=ppt/tags/tag3.xml><?xml version="1.0" encoding="utf-8"?>
<p:tagLst xmlns:a="http://schemas.openxmlformats.org/drawingml/2006/main" xmlns:r="http://schemas.openxmlformats.org/officeDocument/2006/relationships" xmlns:p="http://schemas.openxmlformats.org/presentationml/2006/main">
  <p:tag name="TIMING" val="|110"/>
</p:tagLst>
</file>

<file path=ppt/tags/tag4.xml><?xml version="1.0" encoding="utf-8"?>
<p:tagLst xmlns:a="http://schemas.openxmlformats.org/drawingml/2006/main" xmlns:r="http://schemas.openxmlformats.org/officeDocument/2006/relationships" xmlns:p="http://schemas.openxmlformats.org/presentationml/2006/main">
  <p:tag name="TIMING" val="|60.8|.5"/>
</p:tagLst>
</file>

<file path=ppt/tags/tag5.xml><?xml version="1.0" encoding="utf-8"?>
<p:tagLst xmlns:a="http://schemas.openxmlformats.org/drawingml/2006/main" xmlns:r="http://schemas.openxmlformats.org/officeDocument/2006/relationships" xmlns:p="http://schemas.openxmlformats.org/presentationml/2006/main">
  <p:tag name="TIMING" val="|4"/>
</p:tagLst>
</file>

<file path=ppt/tags/tag6.xml><?xml version="1.0" encoding="utf-8"?>
<p:tagLst xmlns:a="http://schemas.openxmlformats.org/drawingml/2006/main" xmlns:r="http://schemas.openxmlformats.org/officeDocument/2006/relationships" xmlns:p="http://schemas.openxmlformats.org/presentationml/2006/main">
  <p:tag name="TIMING" val="|6.5"/>
</p:tagLst>
</file>

<file path=ppt/tags/tag7.xml><?xml version="1.0" encoding="utf-8"?>
<p:tagLst xmlns:a="http://schemas.openxmlformats.org/drawingml/2006/main" xmlns:r="http://schemas.openxmlformats.org/officeDocument/2006/relationships" xmlns:p="http://schemas.openxmlformats.org/presentationml/2006/main">
  <p:tag name="TIMING" val="|92.5"/>
</p:tagLst>
</file>

<file path=ppt/tags/tag8.xml><?xml version="1.0" encoding="utf-8"?>
<p:tagLst xmlns:a="http://schemas.openxmlformats.org/drawingml/2006/main" xmlns:r="http://schemas.openxmlformats.org/officeDocument/2006/relationships" xmlns:p="http://schemas.openxmlformats.org/presentationml/2006/main">
  <p:tag name="TIMING" val="|.1|37.1|33.5|0"/>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Template_external</Template>
  <TotalTime>2593</TotalTime>
  <Words>5500</Words>
  <Application>Microsoft PowerPoint</Application>
  <PresentationFormat>On-screen Show (4:3)</PresentationFormat>
  <Paragraphs>664</Paragraphs>
  <Slides>41</Slides>
  <Notes>41</Notes>
  <HiddenSlides>0</HiddenSlides>
  <MMClips>3</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4" baseType="lpstr">
      <vt:lpstr>Arial</vt:lpstr>
      <vt:lpstr>Segoe</vt:lpstr>
      <vt:lpstr>Wingdings</vt:lpstr>
      <vt:lpstr>Lucida Sans Unicode</vt:lpstr>
      <vt:lpstr>Tahoma</vt:lpstr>
      <vt:lpstr>Times New Roman</vt:lpstr>
      <vt:lpstr>Symbol</vt:lpstr>
      <vt:lpstr>Arial Black</vt:lpstr>
      <vt:lpstr>Times</vt:lpstr>
      <vt:lpstr>Segoe Semibold</vt:lpstr>
      <vt:lpstr>WinHec 2007 WEB Template</vt:lpstr>
      <vt:lpstr>Chart</vt:lpstr>
      <vt:lpstr>Visio</vt:lpstr>
      <vt:lpstr>The Future Of Memory And Storage:  Closing The Gap</vt:lpstr>
      <vt:lpstr>Key Takeaways</vt:lpstr>
      <vt:lpstr>Processor Trends</vt:lpstr>
      <vt:lpstr>Memory Trends</vt:lpstr>
      <vt:lpstr>Growing Gaps</vt:lpstr>
      <vt:lpstr>Memory Hierarchy Expansion</vt:lpstr>
      <vt:lpstr>Slide 7</vt:lpstr>
      <vt:lpstr>Processor Trends</vt:lpstr>
      <vt:lpstr>Main Memory Data Rate Trends</vt:lpstr>
      <vt:lpstr>Memory Trends</vt:lpstr>
      <vt:lpstr>Economics Drives Memory</vt:lpstr>
      <vt:lpstr>Physics Drives Memory</vt:lpstr>
      <vt:lpstr>DRAM Cell Layout:  8F2</vt:lpstr>
      <vt:lpstr>SRAM Cell Layout:  140F2</vt:lpstr>
      <vt:lpstr>Compared</vt:lpstr>
      <vt:lpstr>Cell Sizes Compared</vt:lpstr>
      <vt:lpstr>Power Trends</vt:lpstr>
      <vt:lpstr>Voltage Scaling Trends</vt:lpstr>
      <vt:lpstr>Process Cost Increasing</vt:lpstr>
      <vt:lpstr>Options For L3 Cache</vt:lpstr>
      <vt:lpstr>DRAM Can Be Fast</vt:lpstr>
      <vt:lpstr>Through-Wafer Interconnect</vt:lpstr>
      <vt:lpstr>Redistribution Layers</vt:lpstr>
      <vt:lpstr>Stacked Silicon</vt:lpstr>
      <vt:lpstr>The Memory To Storage Gap</vt:lpstr>
      <vt:lpstr>Storage Demand</vt:lpstr>
      <vt:lpstr>DRAM To Disk Evolution</vt:lpstr>
      <vt:lpstr>NAND Density Trends </vt:lpstr>
      <vt:lpstr>SSDs In The Enterprise</vt:lpstr>
      <vt:lpstr>Datacenter Issues</vt:lpstr>
      <vt:lpstr>Management Stack</vt:lpstr>
      <vt:lpstr>SSD Quality And Reliability</vt:lpstr>
      <vt:lpstr>ECC Code Selection Becoming More Important</vt:lpstr>
      <vt:lpstr>Endurance:  Usage Example</vt:lpstr>
      <vt:lpstr>Meaningful Cycling Metrics</vt:lpstr>
      <vt:lpstr>Cycling For CE Applications</vt:lpstr>
      <vt:lpstr>Cycling For Servers</vt:lpstr>
      <vt:lpstr>Cycling For Enterprise</vt:lpstr>
      <vt:lpstr>Call To Action</vt:lpstr>
      <vt:lpstr>Additional Resources</vt:lpstr>
      <vt:lpstr>Slide 41</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SYS-T308 The Future Of Memory And Storage:  Closing The Gap</dc:title>
  <dc:subject>WinHEC 2007</dc:subject>
  <dc:creator>Dean A. Klein</dc:creator>
  <dc:description>Template design: Silver Fox Productions; Bryan L. 
Formatter: John Epperson, Silver Fox Productions
Event Date:
Event Location:
Speech Length:
Audience:
Key Topics:</dc:description>
  <cp:lastModifiedBy>Microsoft Employee</cp:lastModifiedBy>
  <cp:revision>93</cp:revision>
  <dcterms:created xsi:type="dcterms:W3CDTF">2007-04-03T22:07:15Z</dcterms:created>
  <dcterms:modified xsi:type="dcterms:W3CDTF">2007-05-30T15:31:43Z</dcterms:modified>
</cp:coreProperties>
</file>