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95" r:id="rId4"/>
  </p:sldMasterIdLst>
  <p:notesMasterIdLst>
    <p:notesMasterId r:id="rId34"/>
  </p:notesMasterIdLst>
  <p:handoutMasterIdLst>
    <p:handoutMasterId r:id="rId35"/>
  </p:handoutMasterIdLst>
  <p:sldIdLst>
    <p:sldId id="258" r:id="rId5"/>
    <p:sldId id="338" r:id="rId6"/>
    <p:sldId id="273" r:id="rId7"/>
    <p:sldId id="335" r:id="rId8"/>
    <p:sldId id="295" r:id="rId9"/>
    <p:sldId id="274" r:id="rId10"/>
    <p:sldId id="323" r:id="rId11"/>
    <p:sldId id="317" r:id="rId12"/>
    <p:sldId id="334" r:id="rId13"/>
    <p:sldId id="318" r:id="rId14"/>
    <p:sldId id="319" r:id="rId15"/>
    <p:sldId id="336" r:id="rId16"/>
    <p:sldId id="320" r:id="rId17"/>
    <p:sldId id="321" r:id="rId18"/>
    <p:sldId id="322" r:id="rId19"/>
    <p:sldId id="324" r:id="rId20"/>
    <p:sldId id="328" r:id="rId21"/>
    <p:sldId id="329" r:id="rId22"/>
    <p:sldId id="330" r:id="rId23"/>
    <p:sldId id="331" r:id="rId24"/>
    <p:sldId id="332" r:id="rId25"/>
    <p:sldId id="337" r:id="rId26"/>
    <p:sldId id="325" r:id="rId27"/>
    <p:sldId id="326" r:id="rId28"/>
    <p:sldId id="327" r:id="rId29"/>
    <p:sldId id="333" r:id="rId30"/>
    <p:sldId id="270" r:id="rId31"/>
    <p:sldId id="271" r:id="rId32"/>
    <p:sldId id="272" r:id="rId33"/>
  </p:sldIdLst>
  <p:sldSz cx="10972800" cy="8229600" type="B4JIS"/>
  <p:notesSz cx="6858000" cy="9144000"/>
  <p:custDataLst>
    <p:tags r:id="rId36"/>
  </p:custDataLst>
  <p:defaultTextStyle>
    <a:defPPr>
      <a:defRPr lang="en-US"/>
    </a:defPPr>
    <a:lvl1pPr marL="0" algn="l" defTabSz="1097280" rtl="0" eaLnBrk="1" latinLnBrk="0" hangingPunct="1">
      <a:defRPr sz="2200" kern="1200">
        <a:solidFill>
          <a:schemeClr val="tx1"/>
        </a:solidFill>
        <a:latin typeface="+mn-lt"/>
        <a:ea typeface="+mn-ea"/>
        <a:cs typeface="+mn-cs"/>
      </a:defRPr>
    </a:lvl1pPr>
    <a:lvl2pPr marL="548640" algn="l" defTabSz="1097280" rtl="0" eaLnBrk="1" latinLnBrk="0" hangingPunct="1">
      <a:defRPr sz="2200" kern="1200">
        <a:solidFill>
          <a:schemeClr val="tx1"/>
        </a:solidFill>
        <a:latin typeface="+mn-lt"/>
        <a:ea typeface="+mn-ea"/>
        <a:cs typeface="+mn-cs"/>
      </a:defRPr>
    </a:lvl2pPr>
    <a:lvl3pPr marL="1097280" algn="l" defTabSz="1097280" rtl="0" eaLnBrk="1" latinLnBrk="0" hangingPunct="1">
      <a:defRPr sz="2200" kern="1200">
        <a:solidFill>
          <a:schemeClr val="tx1"/>
        </a:solidFill>
        <a:latin typeface="+mn-lt"/>
        <a:ea typeface="+mn-ea"/>
        <a:cs typeface="+mn-cs"/>
      </a:defRPr>
    </a:lvl3pPr>
    <a:lvl4pPr marL="1645920" algn="l" defTabSz="1097280" rtl="0" eaLnBrk="1" latinLnBrk="0" hangingPunct="1">
      <a:defRPr sz="2200" kern="1200">
        <a:solidFill>
          <a:schemeClr val="tx1"/>
        </a:solidFill>
        <a:latin typeface="+mn-lt"/>
        <a:ea typeface="+mn-ea"/>
        <a:cs typeface="+mn-cs"/>
      </a:defRPr>
    </a:lvl4pPr>
    <a:lvl5pPr marL="2194560" algn="l" defTabSz="1097280" rtl="0" eaLnBrk="1" latinLnBrk="0" hangingPunct="1">
      <a:defRPr sz="2200" kern="1200">
        <a:solidFill>
          <a:schemeClr val="tx1"/>
        </a:solidFill>
        <a:latin typeface="+mn-lt"/>
        <a:ea typeface="+mn-ea"/>
        <a:cs typeface="+mn-cs"/>
      </a:defRPr>
    </a:lvl5pPr>
    <a:lvl6pPr marL="2743200" algn="l" defTabSz="1097280" rtl="0" eaLnBrk="1" latinLnBrk="0" hangingPunct="1">
      <a:defRPr sz="2200" kern="1200">
        <a:solidFill>
          <a:schemeClr val="tx1"/>
        </a:solidFill>
        <a:latin typeface="+mn-lt"/>
        <a:ea typeface="+mn-ea"/>
        <a:cs typeface="+mn-cs"/>
      </a:defRPr>
    </a:lvl6pPr>
    <a:lvl7pPr marL="3291840" algn="l" defTabSz="1097280" rtl="0" eaLnBrk="1" latinLnBrk="0" hangingPunct="1">
      <a:defRPr sz="2200" kern="1200">
        <a:solidFill>
          <a:schemeClr val="tx1"/>
        </a:solidFill>
        <a:latin typeface="+mn-lt"/>
        <a:ea typeface="+mn-ea"/>
        <a:cs typeface="+mn-cs"/>
      </a:defRPr>
    </a:lvl7pPr>
    <a:lvl8pPr marL="3840480" algn="l" defTabSz="1097280" rtl="0" eaLnBrk="1" latinLnBrk="0" hangingPunct="1">
      <a:defRPr sz="2200" kern="1200">
        <a:solidFill>
          <a:schemeClr val="tx1"/>
        </a:solidFill>
        <a:latin typeface="+mn-lt"/>
        <a:ea typeface="+mn-ea"/>
        <a:cs typeface="+mn-cs"/>
      </a:defRPr>
    </a:lvl8pPr>
    <a:lvl9pPr marL="4389120" algn="l" defTabSz="1097280" rtl="0" eaLnBrk="1" latinLnBrk="0" hangingPunct="1">
      <a:defRPr sz="2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showPr showNarration="1" useTimings="0">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snapToGrid="0" showGuides="1">
      <p:cViewPr varScale="1">
        <p:scale>
          <a:sx n="46" d="100"/>
          <a:sy n="46" d="100"/>
        </p:scale>
        <p:origin x="-427" y="-77"/>
      </p:cViewPr>
      <p:guideLst>
        <p:guide orient="horz" pos="2592"/>
        <p:guide orient="horz" pos="170"/>
        <p:guide orient="horz" pos="1063"/>
        <p:guide orient="horz" pos="1440"/>
        <p:guide orient="horz" pos="1786"/>
        <p:guide orient="horz" pos="5013"/>
        <p:guide pos="3456"/>
        <p:guide pos="289"/>
        <p:guide pos="6636"/>
        <p:guide pos="553"/>
      </p:guideLst>
    </p:cSldViewPr>
  </p:slideViewPr>
  <p:notesTextViewPr>
    <p:cViewPr>
      <p:scale>
        <a:sx n="100" d="100"/>
        <a:sy n="100" d="100"/>
      </p:scale>
      <p:origin x="0" y="0"/>
    </p:cViewPr>
  </p:notesTextViewPr>
  <p:sorterViewPr>
    <p:cViewPr>
      <p:scale>
        <a:sx n="66" d="100"/>
        <a:sy n="66" d="100"/>
      </p:scale>
      <p:origin x="0" y="5544"/>
    </p:cViewPr>
  </p:sorterViewPr>
  <p:notesViewPr>
    <p:cSldViewPr snapToGrid="0">
      <p:cViewPr varScale="1">
        <p:scale>
          <a:sx n="77" d="100"/>
          <a:sy n="77" d="100"/>
        </p:scale>
        <p:origin x="-2094" y="-102"/>
      </p:cViewPr>
      <p:guideLst>
        <p:guide orient="horz" pos="2880"/>
        <p:guide pos="2160"/>
        <p:guide pos="3903"/>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B69082C-75DF-4B1C-B68B-040158877FBB}" type="datetimeFigureOut">
              <a:rPr lang="en-US" smtClean="0"/>
              <a:pPr/>
              <a:t>5/30/2007</a:t>
            </a:fld>
            <a:endParaRPr lang="en-US"/>
          </a:p>
        </p:txBody>
      </p:sp>
      <p:sp>
        <p:nvSpPr>
          <p:cNvPr id="4" name="Footer Placeholder 3"/>
          <p:cNvSpPr>
            <a:spLocks noGrp="1"/>
          </p:cNvSpPr>
          <p:nvPr>
            <p:ph type="ftr" sz="quarter" idx="2"/>
          </p:nvPr>
        </p:nvSpPr>
        <p:spPr>
          <a:xfrm>
            <a:off x="-1" y="8685213"/>
            <a:ext cx="6196013" cy="457200"/>
          </a:xfrm>
          <a:prstGeom prst="rect">
            <a:avLst/>
          </a:prstGeom>
        </p:spPr>
        <p:txBody>
          <a:bodyPr vert="horz" lIns="91440" tIns="45720" rIns="91440" bIns="45720" rtlCol="0" anchor="b"/>
          <a:lstStyle>
            <a:lvl1pPr algn="l">
              <a:defRPr sz="1200"/>
            </a:lvl1pPr>
          </a:lstStyle>
          <a:p>
            <a:r>
              <a:rPr lang="en-US" sz="700" dirty="0"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5" name="Slide Number Placeholder 4"/>
          <p:cNvSpPr>
            <a:spLocks noGrp="1"/>
          </p:cNvSpPr>
          <p:nvPr>
            <p:ph type="sldNum" sz="quarter" idx="3"/>
          </p:nvPr>
        </p:nvSpPr>
        <p:spPr>
          <a:xfrm>
            <a:off x="6196013" y="8685213"/>
            <a:ext cx="660400" cy="457200"/>
          </a:xfrm>
          <a:prstGeom prst="rect">
            <a:avLst/>
          </a:prstGeom>
        </p:spPr>
        <p:txBody>
          <a:bodyPr vert="horz" lIns="91440" tIns="45720" rIns="91440" bIns="45720" rtlCol="0" anchor="b"/>
          <a:lstStyle>
            <a:lvl1pPr algn="r">
              <a:defRPr sz="1200"/>
            </a:lvl1pPr>
          </a:lstStyle>
          <a:p>
            <a:fld id="{484077CF-D1B2-4A8B-99EA-40EF48A99DA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0C5189-D84B-43B0-9B5F-E4CA03B1F31C}" type="datetimeFigureOut">
              <a:rPr lang="en-US" smtClean="0"/>
              <a:pPr/>
              <a:t>5/30/2007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685213"/>
            <a:ext cx="6196013" cy="457200"/>
          </a:xfrm>
          <a:prstGeom prst="rect">
            <a:avLst/>
          </a:prstGeom>
        </p:spPr>
        <p:txBody>
          <a:bodyPr vert="horz" lIns="91440" tIns="45720" rIns="91440" bIns="45720" rtlCol="0" anchor="b"/>
          <a:lstStyle>
            <a:lvl1pPr algn="l">
              <a:defRPr sz="700"/>
            </a:lvl1pPr>
          </a:lstStyle>
          <a:p>
            <a:r>
              <a:rPr lang="en-US" dirty="0"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96013" y="8685213"/>
            <a:ext cx="660400" cy="457200"/>
          </a:xfrm>
          <a:prstGeom prst="rect">
            <a:avLst/>
          </a:prstGeom>
        </p:spPr>
        <p:txBody>
          <a:bodyPr vert="horz" lIns="91440" tIns="45720" rIns="91440" bIns="45720" rtlCol="0" anchor="b"/>
          <a:lstStyle>
            <a:lvl1pPr algn="r">
              <a:defRPr sz="1200"/>
            </a:lvl1pPr>
          </a:lstStyle>
          <a:p>
            <a:fld id="{358640C4-3360-49AE-98EE-C1CFB5AC355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1097280" rtl="0" eaLnBrk="1" latinLnBrk="0" hangingPunct="1">
      <a:defRPr sz="1400" kern="1200">
        <a:solidFill>
          <a:schemeClr val="tx1"/>
        </a:solidFill>
        <a:latin typeface="+mn-lt"/>
        <a:ea typeface="+mn-ea"/>
        <a:cs typeface="+mn-cs"/>
      </a:defRPr>
    </a:lvl1pPr>
    <a:lvl2pPr marL="548640" algn="l" defTabSz="1097280" rtl="0" eaLnBrk="1" latinLnBrk="0" hangingPunct="1">
      <a:defRPr sz="1400" kern="1200">
        <a:solidFill>
          <a:schemeClr val="tx1"/>
        </a:solidFill>
        <a:latin typeface="+mn-lt"/>
        <a:ea typeface="+mn-ea"/>
        <a:cs typeface="+mn-cs"/>
      </a:defRPr>
    </a:lvl2pPr>
    <a:lvl3pPr marL="1097280" algn="l" defTabSz="1097280" rtl="0" eaLnBrk="1" latinLnBrk="0" hangingPunct="1">
      <a:defRPr sz="1400" kern="1200">
        <a:solidFill>
          <a:schemeClr val="tx1"/>
        </a:solidFill>
        <a:latin typeface="+mn-lt"/>
        <a:ea typeface="+mn-ea"/>
        <a:cs typeface="+mn-cs"/>
      </a:defRPr>
    </a:lvl3pPr>
    <a:lvl4pPr marL="1645920" algn="l" defTabSz="1097280" rtl="0" eaLnBrk="1" latinLnBrk="0" hangingPunct="1">
      <a:defRPr sz="1400" kern="1200">
        <a:solidFill>
          <a:schemeClr val="tx1"/>
        </a:solidFill>
        <a:latin typeface="+mn-lt"/>
        <a:ea typeface="+mn-ea"/>
        <a:cs typeface="+mn-cs"/>
      </a:defRPr>
    </a:lvl4pPr>
    <a:lvl5pPr marL="2194560" algn="l" defTabSz="1097280" rtl="0" eaLnBrk="1" latinLnBrk="0" hangingPunct="1">
      <a:defRPr sz="1400" kern="1200">
        <a:solidFill>
          <a:schemeClr val="tx1"/>
        </a:solidFill>
        <a:latin typeface="+mn-lt"/>
        <a:ea typeface="+mn-ea"/>
        <a:cs typeface="+mn-cs"/>
      </a:defRPr>
    </a:lvl5pPr>
    <a:lvl6pPr marL="2743200" algn="l" defTabSz="1097280" rtl="0" eaLnBrk="1" latinLnBrk="0" hangingPunct="1">
      <a:defRPr sz="1400" kern="1200">
        <a:solidFill>
          <a:schemeClr val="tx1"/>
        </a:solidFill>
        <a:latin typeface="+mn-lt"/>
        <a:ea typeface="+mn-ea"/>
        <a:cs typeface="+mn-cs"/>
      </a:defRPr>
    </a:lvl6pPr>
    <a:lvl7pPr marL="3291840" algn="l" defTabSz="1097280" rtl="0" eaLnBrk="1" latinLnBrk="0" hangingPunct="1">
      <a:defRPr sz="1400" kern="1200">
        <a:solidFill>
          <a:schemeClr val="tx1"/>
        </a:solidFill>
        <a:latin typeface="+mn-lt"/>
        <a:ea typeface="+mn-ea"/>
        <a:cs typeface="+mn-cs"/>
      </a:defRPr>
    </a:lvl7pPr>
    <a:lvl8pPr marL="3840480" algn="l" defTabSz="1097280" rtl="0" eaLnBrk="1" latinLnBrk="0" hangingPunct="1">
      <a:defRPr sz="1400" kern="1200">
        <a:solidFill>
          <a:schemeClr val="tx1"/>
        </a:solidFill>
        <a:latin typeface="+mn-lt"/>
        <a:ea typeface="+mn-ea"/>
        <a:cs typeface="+mn-cs"/>
      </a:defRPr>
    </a:lvl8pPr>
    <a:lvl9pPr marL="4389120" algn="l" defTabSz="1097280"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5/30/2007 8:26 AM</a:t>
            </a:fld>
            <a:endParaRPr lang="en-US" dirty="0"/>
          </a:p>
        </p:txBody>
      </p:sp>
      <p:sp>
        <p:nvSpPr>
          <p:cNvPr id="6" name="Footer Placeholder 5"/>
          <p:cNvSpPr>
            <a:spLocks noGrp="1"/>
          </p:cNvSpPr>
          <p:nvPr>
            <p:ph type="ftr" sz="quarter" idx="12"/>
          </p:nvPr>
        </p:nvSpPr>
        <p:spPr/>
        <p:txBody>
          <a:bodyPr/>
          <a:lstStyle/>
          <a:p>
            <a:r>
              <a:rPr lang="en-US" dirty="0" smtClean="0"/>
              <a:t>© 2006 Microsoft Corporation. All rights reserved. Microsoft, Windows, Windows Vista and other product names are or may be registered trademarks and/or trademarks in the U.S. and/or other countries.</a:t>
            </a:r>
          </a:p>
          <a:p>
            <a:r>
              <a:rPr lang="en-US" dirty="0"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br>
            <a:r>
              <a:rPr lang="en-US" dirty="0" smtClean="0"/>
              <a:t>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5/30/2007 8:26 AM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873127" y="2284414"/>
            <a:ext cx="9231313" cy="1828193"/>
          </a:xfrm>
          <a:prstGeom prst="rect">
            <a:avLst/>
          </a:prstGeom>
          <a:ln algn="ctr"/>
        </p:spPr>
        <p:txBody>
          <a:bodyPr lIns="0" tIns="0" rIns="0" bIns="0" anchor="t"/>
          <a:lstStyle>
            <a:lvl1pPr algn="l" rtl="0" fontAlgn="base">
              <a:lnSpc>
                <a:spcPct val="90000"/>
              </a:lnSpc>
              <a:spcBef>
                <a:spcPct val="0"/>
              </a:spcBef>
              <a:spcAft>
                <a:spcPct val="0"/>
              </a:spcAft>
              <a:defRPr lang="en-US" sz="66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873127" y="5200890"/>
            <a:ext cx="9231313" cy="567848"/>
          </a:xfrm>
          <a:prstGeom prst="rect">
            <a:avLst/>
          </a:prstGeom>
        </p:spPr>
        <p:txBody>
          <a:bodyPr lIns="0" tIns="0" rIns="0" bIns="0" anchor="t"/>
          <a:lstStyle>
            <a:lvl1pPr marL="0" indent="0">
              <a:spcBef>
                <a:spcPct val="0"/>
              </a:spcBef>
              <a:buFont typeface="Wingdings" pitchFamily="2" charset="2"/>
              <a:buNone/>
              <a:defRPr sz="4000">
                <a:solidFill>
                  <a:schemeClr val="tx2"/>
                </a:solidFill>
                <a:effectLst>
                  <a:outerShdw blurRad="38100" dist="38100" dir="2700000" algn="tl">
                    <a:srgbClr val="000000">
                      <a:alpha val="43137"/>
                    </a:srgbClr>
                  </a:outerShdw>
                </a:effectLst>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ck Slide - no bottom bar">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lIns="109728" tIns="54864" rIns="109728" bIns="54864"/>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Notes Slide (you must hide i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1" y="7486651"/>
            <a:ext cx="10972801" cy="742950"/>
          </a:xfrm>
          <a:prstGeom prst="rect">
            <a:avLst/>
          </a:prstGeom>
          <a:solidFill>
            <a:srgbClr val="FFFF99"/>
          </a:solidFill>
        </p:spPr>
        <p:txBody>
          <a:bodyPr wrap="square" lIns="182873" tIns="91436" rIns="182873" bIns="91436"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ck Slide - no bottom bar">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873127" y="2825750"/>
            <a:ext cx="9231313" cy="1828193"/>
          </a:xfrm>
          <a:prstGeom prst="rect">
            <a:avLst/>
          </a:prstGeom>
          <a:ln algn="ctr"/>
        </p:spPr>
        <p:txBody>
          <a:bodyPr lIns="0" tIns="0" rIns="0" bIns="0" anchor="t"/>
          <a:lstStyle>
            <a:lvl1pPr algn="l" rtl="0" fontAlgn="base">
              <a:lnSpc>
                <a:spcPct val="90000"/>
              </a:lnSpc>
              <a:spcBef>
                <a:spcPct val="0"/>
              </a:spcBef>
              <a:spcAft>
                <a:spcPct val="0"/>
              </a:spcAft>
              <a:defRPr lang="en-US" sz="6600" b="0" cap="none"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18435" name="Rectangle 3"/>
          <p:cNvSpPr>
            <a:spLocks noGrp="1" noChangeArrowheads="1"/>
          </p:cNvSpPr>
          <p:nvPr>
            <p:ph type="subTitle" idx="1"/>
          </p:nvPr>
        </p:nvSpPr>
        <p:spPr>
          <a:xfrm>
            <a:off x="873127" y="5208589"/>
            <a:ext cx="9231313" cy="567848"/>
          </a:xfrm>
          <a:prstGeom prst="rect">
            <a:avLst/>
          </a:prstGeom>
        </p:spPr>
        <p:txBody>
          <a:bodyPr lIns="0" tIns="0" rIns="0" bIns="0" anchor="t"/>
          <a:lstStyle>
            <a:lvl1pPr marL="0" indent="0">
              <a:spcBef>
                <a:spcPct val="0"/>
              </a:spcBef>
              <a:buFont typeface="Wingdings" pitchFamily="2" charset="2"/>
              <a:buNone/>
              <a:defRPr sz="4100">
                <a:solidFill>
                  <a:schemeClr val="tx2"/>
                </a:solidFill>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459106" y="1697357"/>
            <a:ext cx="10056494" cy="2843855"/>
          </a:xfrm>
          <a:prstGeom prst="rect">
            <a:avLst/>
          </a:prstGeom>
        </p:spPr>
        <p:txBody>
          <a:bodyPr lIns="109728" tIns="54864" rIns="109728" bIns="54864"/>
          <a:lstStyle>
            <a:lvl1pPr>
              <a:defRPr sz="4000"/>
            </a:lvl1pPr>
            <a:lvl2pPr>
              <a:defRPr sz="3600"/>
            </a:lvl2pPr>
            <a:lvl3pPr>
              <a:defRPr sz="3200"/>
            </a:lvl3pPr>
            <a:lvl4pPr>
              <a:defRPr sz="2800"/>
            </a:lvl4pPr>
            <a:lvl5pPr>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8788" y="1697039"/>
            <a:ext cx="4951412" cy="2080570"/>
          </a:xfrm>
          <a:prstGeom prst="rect">
            <a:avLst/>
          </a:prstGeom>
        </p:spPr>
        <p:txBody>
          <a:bodyPr lIns="109728" tIns="54864" rIns="109728" bIns="54864"/>
          <a:lstStyle>
            <a:lvl1pPr marL="355585" indent="-355585">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62600" y="1697039"/>
            <a:ext cx="4953000" cy="2080570"/>
          </a:xfrm>
          <a:prstGeom prst="rect">
            <a:avLst/>
          </a:prstGeom>
        </p:spPr>
        <p:txBody>
          <a:bodyPr lIns="109728" tIns="54864" rIns="109728" bIns="54864"/>
          <a:lstStyle>
            <a:lvl1pPr marL="353999" indent="-353999">
              <a:defRPr sz="2800"/>
            </a:lvl1pPr>
            <a:lvl2pPr marL="720696" indent="-342887">
              <a:defRPr sz="2400"/>
            </a:lvl2pPr>
            <a:lvl3pPr marL="1039771" indent="-307963">
              <a:defRPr sz="2000"/>
            </a:lvl3pPr>
            <a:lvl4pPr marL="1314397" indent="-296851">
              <a:defRPr sz="1800"/>
            </a:lvl4pPr>
            <a:lvl5pPr marL="1611248" indent="-285738">
              <a:buNone/>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459106" y="1697357"/>
            <a:ext cx="10056494" cy="2843855"/>
          </a:xfrm>
          <a:prstGeom prst="rect">
            <a:avLst/>
          </a:prstGeom>
        </p:spPr>
        <p:txBody>
          <a:bodyPr lIns="109728" tIns="54864" rIns="109728" bIns="54864"/>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otes Slide (you must hide it)">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lIns="109728" tIns="54864" rIns="109728" bIns="54864"/>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1" y="7486651"/>
            <a:ext cx="10972801" cy="742950"/>
          </a:xfrm>
          <a:prstGeom prst="rect">
            <a:avLst/>
          </a:prstGeom>
          <a:solidFill>
            <a:srgbClr val="FFFF99"/>
          </a:solidFill>
        </p:spPr>
        <p:txBody>
          <a:bodyPr wrap="square" lIns="182873" tIns="91436" rIns="182873" bIns="91436"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lum/>
          </a:blip>
          <a:srcRect/>
          <a:stretch>
            <a:fillRect/>
          </a:stretch>
        </a:blipFill>
        <a:effectLst/>
      </p:bgPr>
    </p:bg>
    <p:spTree>
      <p:nvGrpSpPr>
        <p:cNvPr id="1" name=""/>
        <p:cNvGrpSpPr/>
        <p:nvPr/>
      </p:nvGrpSpPr>
      <p:grpSpPr>
        <a:xfrm>
          <a:off x="0" y="0"/>
          <a:ext cx="0" cy="0"/>
          <a:chOff x="0" y="0"/>
          <a:chExt cx="0" cy="0"/>
        </a:xfrm>
      </p:grpSpPr>
    </p:spTree>
  </p:cSld>
  <p:clrMap bg1="dk2" tx1="lt1" bg2="dk1"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669" r:id="rId11"/>
    <p:sldLayoutId id="2147483670" r:id="rId12"/>
  </p:sldLayoutIdLst>
  <p:transition>
    <p:fade/>
  </p:transition>
  <p:timing>
    <p:tnLst>
      <p:par>
        <p:cTn id="1" dur="indefinite" restart="never" nodeType="tmRoot"/>
      </p:par>
    </p:tnLst>
  </p:timing>
  <p:txStyles>
    <p:titleStyle>
      <a:lvl1pPr algn="l" defTabSz="1095332" rtl="0" eaLnBrk="1" fontAlgn="base" hangingPunct="1">
        <a:lnSpc>
          <a:spcPct val="90000"/>
        </a:lnSpc>
        <a:spcBef>
          <a:spcPct val="0"/>
        </a:spcBef>
        <a:spcAft>
          <a:spcPct val="0"/>
        </a:spcAft>
        <a:defRPr lang="en-US" sz="6000" b="0" cap="none" spc="-15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vl2pPr algn="l" defTabSz="1095332" rtl="0" eaLnBrk="1" fontAlgn="base" hangingPunct="1">
        <a:lnSpc>
          <a:spcPct val="90000"/>
        </a:lnSpc>
        <a:spcBef>
          <a:spcPct val="0"/>
        </a:spcBef>
        <a:spcAft>
          <a:spcPct val="0"/>
        </a:spcAft>
        <a:defRPr sz="5400">
          <a:solidFill>
            <a:schemeClr val="tx2"/>
          </a:solidFill>
          <a:latin typeface="Segoe Semibold" pitchFamily="34" charset="0"/>
        </a:defRPr>
      </a:lvl2pPr>
      <a:lvl3pPr algn="l" defTabSz="1095332" rtl="0" eaLnBrk="1" fontAlgn="base" hangingPunct="1">
        <a:lnSpc>
          <a:spcPct val="90000"/>
        </a:lnSpc>
        <a:spcBef>
          <a:spcPct val="0"/>
        </a:spcBef>
        <a:spcAft>
          <a:spcPct val="0"/>
        </a:spcAft>
        <a:defRPr sz="5400">
          <a:solidFill>
            <a:schemeClr val="tx2"/>
          </a:solidFill>
          <a:latin typeface="Segoe Semibold" pitchFamily="34" charset="0"/>
        </a:defRPr>
      </a:lvl3pPr>
      <a:lvl4pPr algn="l" defTabSz="1095332" rtl="0" eaLnBrk="1" fontAlgn="base" hangingPunct="1">
        <a:lnSpc>
          <a:spcPct val="90000"/>
        </a:lnSpc>
        <a:spcBef>
          <a:spcPct val="0"/>
        </a:spcBef>
        <a:spcAft>
          <a:spcPct val="0"/>
        </a:spcAft>
        <a:defRPr sz="5400">
          <a:solidFill>
            <a:schemeClr val="tx2"/>
          </a:solidFill>
          <a:latin typeface="Segoe Semibold" pitchFamily="34" charset="0"/>
        </a:defRPr>
      </a:lvl4pPr>
      <a:lvl5pPr algn="l" defTabSz="1095332" rtl="0" eaLnBrk="1" fontAlgn="base" hangingPunct="1">
        <a:lnSpc>
          <a:spcPct val="90000"/>
        </a:lnSpc>
        <a:spcBef>
          <a:spcPct val="0"/>
        </a:spcBef>
        <a:spcAft>
          <a:spcPct val="0"/>
        </a:spcAft>
        <a:defRPr sz="5400">
          <a:solidFill>
            <a:schemeClr val="tx2"/>
          </a:solidFill>
          <a:latin typeface="Segoe Semibold" pitchFamily="34" charset="0"/>
        </a:defRPr>
      </a:lvl5pPr>
      <a:lvl6pPr marL="457164" algn="l" defTabSz="1096876" rtl="0" eaLnBrk="1" fontAlgn="base" hangingPunct="1">
        <a:lnSpc>
          <a:spcPct val="90000"/>
        </a:lnSpc>
        <a:spcBef>
          <a:spcPct val="0"/>
        </a:spcBef>
        <a:spcAft>
          <a:spcPct val="0"/>
        </a:spcAft>
        <a:defRPr sz="5400">
          <a:solidFill>
            <a:schemeClr val="tx2"/>
          </a:solidFill>
          <a:latin typeface="Segoe Semibold" pitchFamily="34" charset="0"/>
        </a:defRPr>
      </a:lvl6pPr>
      <a:lvl7pPr marL="914328" algn="l" defTabSz="1096876" rtl="0" eaLnBrk="1" fontAlgn="base" hangingPunct="1">
        <a:lnSpc>
          <a:spcPct val="90000"/>
        </a:lnSpc>
        <a:spcBef>
          <a:spcPct val="0"/>
        </a:spcBef>
        <a:spcAft>
          <a:spcPct val="0"/>
        </a:spcAft>
        <a:defRPr sz="5400">
          <a:solidFill>
            <a:schemeClr val="tx2"/>
          </a:solidFill>
          <a:latin typeface="Segoe Semibold" pitchFamily="34" charset="0"/>
        </a:defRPr>
      </a:lvl7pPr>
      <a:lvl8pPr marL="1371490" algn="l" defTabSz="1096876" rtl="0" eaLnBrk="1" fontAlgn="base" hangingPunct="1">
        <a:lnSpc>
          <a:spcPct val="90000"/>
        </a:lnSpc>
        <a:spcBef>
          <a:spcPct val="0"/>
        </a:spcBef>
        <a:spcAft>
          <a:spcPct val="0"/>
        </a:spcAft>
        <a:defRPr sz="5400">
          <a:solidFill>
            <a:schemeClr val="tx2"/>
          </a:solidFill>
          <a:latin typeface="Segoe Semibold" pitchFamily="34" charset="0"/>
        </a:defRPr>
      </a:lvl8pPr>
      <a:lvl9pPr marL="1828654" algn="l" defTabSz="1096876" rtl="0" eaLnBrk="1" fontAlgn="base" hangingPunct="1">
        <a:lnSpc>
          <a:spcPct val="90000"/>
        </a:lnSpc>
        <a:spcBef>
          <a:spcPct val="0"/>
        </a:spcBef>
        <a:spcAft>
          <a:spcPct val="0"/>
        </a:spcAft>
        <a:defRPr sz="5400">
          <a:solidFill>
            <a:schemeClr val="tx2"/>
          </a:solidFill>
          <a:latin typeface="Segoe Semibold" pitchFamily="34" charset="0"/>
        </a:defRPr>
      </a:lvl9pPr>
    </p:titleStyle>
    <p:bodyStyle>
      <a:lvl1pPr marL="459088" indent="-459088" algn="l" defTabSz="1095332" rtl="0" eaLnBrk="1" fontAlgn="base" hangingPunct="1">
        <a:lnSpc>
          <a:spcPct val="90000"/>
        </a:lnSpc>
        <a:spcBef>
          <a:spcPts val="1400"/>
        </a:spcBef>
        <a:spcAft>
          <a:spcPct val="0"/>
        </a:spcAft>
        <a:buClr>
          <a:schemeClr val="tx2"/>
        </a:buClr>
        <a:buSzPct val="95000"/>
        <a:buFontTx/>
        <a:buBlip>
          <a:blip r:embed="rId15"/>
        </a:buBlip>
        <a:defRPr sz="4000">
          <a:solidFill>
            <a:schemeClr val="tx1"/>
          </a:solidFill>
          <a:effectLst>
            <a:outerShdw blurRad="38100" dist="38100" dir="2700000" algn="tl">
              <a:srgbClr val="000000">
                <a:alpha val="43137"/>
              </a:srgbClr>
            </a:outerShdw>
          </a:effectLst>
          <a:latin typeface="+mn-lt"/>
          <a:ea typeface="+mn-ea"/>
          <a:cs typeface="+mn-cs"/>
        </a:defRPr>
      </a:lvl1pPr>
      <a:lvl2pPr marL="845786" indent="-380984" algn="l" defTabSz="1095332" rtl="0" eaLnBrk="1" fontAlgn="base" hangingPunct="1">
        <a:lnSpc>
          <a:spcPct val="90000"/>
        </a:lnSpc>
        <a:spcBef>
          <a:spcPts val="1300"/>
        </a:spcBef>
        <a:spcAft>
          <a:spcPct val="0"/>
        </a:spcAft>
        <a:buClr>
          <a:schemeClr val="tx2"/>
        </a:buClr>
        <a:buSzPct val="80000"/>
        <a:buFontTx/>
        <a:buBlip>
          <a:blip r:embed="rId16"/>
        </a:buBlip>
        <a:defRPr sz="3600">
          <a:solidFill>
            <a:schemeClr val="tx1"/>
          </a:solidFill>
          <a:effectLst>
            <a:outerShdw blurRad="38100" dist="38100" dir="2700000" algn="tl">
              <a:srgbClr val="000000">
                <a:alpha val="43137"/>
              </a:srgbClr>
            </a:outerShdw>
          </a:effectLst>
          <a:latin typeface="+mn-lt"/>
        </a:defRPr>
      </a:lvl2pPr>
      <a:lvl3pPr marL="1186769" indent="-339077" algn="l" defTabSz="1095332" rtl="0" eaLnBrk="1" fontAlgn="base" hangingPunct="1">
        <a:lnSpc>
          <a:spcPct val="90000"/>
        </a:lnSpc>
        <a:spcBef>
          <a:spcPts val="1200"/>
        </a:spcBef>
        <a:spcAft>
          <a:spcPct val="0"/>
        </a:spcAft>
        <a:buClr>
          <a:schemeClr val="tx2"/>
        </a:buClr>
        <a:buSzPct val="80000"/>
        <a:buFontTx/>
        <a:buBlip>
          <a:blip r:embed="rId16"/>
        </a:buBlip>
        <a:defRPr sz="3200">
          <a:solidFill>
            <a:schemeClr val="tx1"/>
          </a:solidFill>
          <a:effectLst>
            <a:outerShdw blurRad="38100" dist="38100" dir="2700000" algn="tl">
              <a:srgbClr val="000000">
                <a:alpha val="43137"/>
              </a:srgbClr>
            </a:outerShdw>
          </a:effectLst>
          <a:latin typeface="+mn-lt"/>
        </a:defRPr>
      </a:lvl3pPr>
      <a:lvl4pPr marL="1520129" indent="-331457" algn="l" defTabSz="1095332" rtl="0" eaLnBrk="1" fontAlgn="base" hangingPunct="1">
        <a:lnSpc>
          <a:spcPct val="90000"/>
        </a:lnSpc>
        <a:spcBef>
          <a:spcPts val="1100"/>
        </a:spcBef>
        <a:spcAft>
          <a:spcPct val="0"/>
        </a:spcAft>
        <a:buClr>
          <a:schemeClr val="tx2"/>
        </a:buClr>
        <a:buSzPct val="80000"/>
        <a:buFontTx/>
        <a:buBlip>
          <a:blip r:embed="rId16"/>
        </a:buBlip>
        <a:defRPr sz="2800">
          <a:solidFill>
            <a:schemeClr val="tx1"/>
          </a:solidFill>
          <a:effectLst>
            <a:outerShdw blurRad="38100" dist="38100" dir="2700000" algn="tl">
              <a:srgbClr val="000000">
                <a:alpha val="43137"/>
              </a:srgbClr>
            </a:outerShdw>
          </a:effectLst>
          <a:latin typeface="+mn-lt"/>
        </a:defRPr>
      </a:lvl4pPr>
      <a:lvl5pPr marL="1836347" indent="-312408" algn="l" defTabSz="1095332" rtl="0" eaLnBrk="1" fontAlgn="base" hangingPunct="1">
        <a:lnSpc>
          <a:spcPct val="90000"/>
        </a:lnSpc>
        <a:spcBef>
          <a:spcPts val="1000"/>
        </a:spcBef>
        <a:spcAft>
          <a:spcPct val="0"/>
        </a:spcAft>
        <a:buClr>
          <a:schemeClr val="tx2"/>
        </a:buClr>
        <a:buSzPct val="80000"/>
        <a:buFontTx/>
        <a:buBlip>
          <a:blip r:embed="rId16"/>
        </a:buBlip>
        <a:defRPr sz="2800">
          <a:solidFill>
            <a:schemeClr val="tx1"/>
          </a:solidFill>
          <a:effectLst>
            <a:outerShdw blurRad="38100" dist="38100" dir="2700000" algn="tl">
              <a:srgbClr val="000000">
                <a:alpha val="43137"/>
              </a:srgbClr>
            </a:outerShdw>
          </a:effectLst>
          <a:latin typeface="+mn-lt"/>
        </a:defRPr>
      </a:lvl5pPr>
      <a:lvl6pPr marL="2293756"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7"/>
        </a:buBlip>
        <a:defRPr sz="2400">
          <a:solidFill>
            <a:schemeClr val="tx1"/>
          </a:solidFill>
          <a:latin typeface="+mn-lt"/>
        </a:defRPr>
      </a:lvl6pPr>
      <a:lvl7pPr marL="2750918"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7"/>
        </a:buBlip>
        <a:defRPr sz="2400">
          <a:solidFill>
            <a:schemeClr val="tx1"/>
          </a:solidFill>
          <a:latin typeface="+mn-lt"/>
        </a:defRPr>
      </a:lvl7pPr>
      <a:lvl8pPr marL="3208081"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7"/>
        </a:buBlip>
        <a:defRPr sz="2400">
          <a:solidFill>
            <a:schemeClr val="tx1"/>
          </a:solidFill>
          <a:latin typeface="+mn-lt"/>
        </a:defRPr>
      </a:lvl8pPr>
      <a:lvl9pPr marL="3665245"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7"/>
        </a:buBlip>
        <a:defRPr sz="2400">
          <a:solidFill>
            <a:schemeClr val="tx1"/>
          </a:solidFill>
          <a:latin typeface="+mn-lt"/>
        </a:defRPr>
      </a:lvl9pPr>
    </p:bodyStyle>
    <p:otherStyle>
      <a:defPPr>
        <a:defRPr lang="en-US"/>
      </a:defPPr>
      <a:lvl1pPr marL="0" algn="l" defTabSz="914328" rtl="0" eaLnBrk="1" latinLnBrk="0" hangingPunct="1">
        <a:defRPr sz="1800" kern="1200">
          <a:solidFill>
            <a:schemeClr val="tx1"/>
          </a:solidFill>
          <a:latin typeface="+mn-lt"/>
          <a:ea typeface="+mn-ea"/>
          <a:cs typeface="+mn-cs"/>
        </a:defRPr>
      </a:lvl1pPr>
      <a:lvl2pPr marL="457164" algn="l" defTabSz="914328" rtl="0" eaLnBrk="1" latinLnBrk="0" hangingPunct="1">
        <a:defRPr sz="1800" kern="1200">
          <a:solidFill>
            <a:schemeClr val="tx1"/>
          </a:solidFill>
          <a:latin typeface="+mn-lt"/>
          <a:ea typeface="+mn-ea"/>
          <a:cs typeface="+mn-cs"/>
        </a:defRPr>
      </a:lvl2pPr>
      <a:lvl3pPr marL="914328" algn="l" defTabSz="914328" rtl="0" eaLnBrk="1" latinLnBrk="0" hangingPunct="1">
        <a:defRPr sz="1800" kern="1200">
          <a:solidFill>
            <a:schemeClr val="tx1"/>
          </a:solidFill>
          <a:latin typeface="+mn-lt"/>
          <a:ea typeface="+mn-ea"/>
          <a:cs typeface="+mn-cs"/>
        </a:defRPr>
      </a:lvl3pPr>
      <a:lvl4pPr marL="1371490" algn="l" defTabSz="914328" rtl="0" eaLnBrk="1" latinLnBrk="0" hangingPunct="1">
        <a:defRPr sz="1800" kern="1200">
          <a:solidFill>
            <a:schemeClr val="tx1"/>
          </a:solidFill>
          <a:latin typeface="+mn-lt"/>
          <a:ea typeface="+mn-ea"/>
          <a:cs typeface="+mn-cs"/>
        </a:defRPr>
      </a:lvl4pPr>
      <a:lvl5pPr marL="1828654" algn="l" defTabSz="914328" rtl="0" eaLnBrk="1" latinLnBrk="0" hangingPunct="1">
        <a:defRPr sz="1800" kern="1200">
          <a:solidFill>
            <a:schemeClr val="tx1"/>
          </a:solidFill>
          <a:latin typeface="+mn-lt"/>
          <a:ea typeface="+mn-ea"/>
          <a:cs typeface="+mn-cs"/>
        </a:defRPr>
      </a:lvl5pPr>
      <a:lvl6pPr marL="2285818" algn="l" defTabSz="914328" rtl="0" eaLnBrk="1" latinLnBrk="0" hangingPunct="1">
        <a:defRPr sz="1800" kern="1200">
          <a:solidFill>
            <a:schemeClr val="tx1"/>
          </a:solidFill>
          <a:latin typeface="+mn-lt"/>
          <a:ea typeface="+mn-ea"/>
          <a:cs typeface="+mn-cs"/>
        </a:defRPr>
      </a:lvl6pPr>
      <a:lvl7pPr marL="2742982" algn="l" defTabSz="914328" rtl="0" eaLnBrk="1" latinLnBrk="0" hangingPunct="1">
        <a:defRPr sz="1800" kern="1200">
          <a:solidFill>
            <a:schemeClr val="tx1"/>
          </a:solidFill>
          <a:latin typeface="+mn-lt"/>
          <a:ea typeface="+mn-ea"/>
          <a:cs typeface="+mn-cs"/>
        </a:defRPr>
      </a:lvl7pPr>
      <a:lvl8pPr marL="3200144" algn="l" defTabSz="914328" rtl="0" eaLnBrk="1" latinLnBrk="0" hangingPunct="1">
        <a:defRPr sz="1800" kern="1200">
          <a:solidFill>
            <a:schemeClr val="tx1"/>
          </a:solidFill>
          <a:latin typeface="+mn-lt"/>
          <a:ea typeface="+mn-ea"/>
          <a:cs typeface="+mn-cs"/>
        </a:defRPr>
      </a:lvl8pPr>
      <a:lvl9pPr marL="3657307" algn="l" defTabSz="91432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www.microsoft.com/whdc/winhec/2007/sessions.mspx" TargetMode="External"/><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Building A Reliable Windows Platform</a:t>
            </a:r>
            <a:endParaRPr lang="en-US" dirty="0"/>
          </a:p>
        </p:txBody>
      </p:sp>
      <p:sp>
        <p:nvSpPr>
          <p:cNvPr id="3" name="Subtitle 2"/>
          <p:cNvSpPr>
            <a:spLocks noGrp="1"/>
          </p:cNvSpPr>
          <p:nvPr>
            <p:ph type="subTitle" idx="1"/>
          </p:nvPr>
        </p:nvSpPr>
        <p:spPr>
          <a:xfrm>
            <a:off x="873127" y="5200890"/>
            <a:ext cx="9231313" cy="2215991"/>
          </a:xfrm>
        </p:spPr>
        <p:txBody>
          <a:bodyPr/>
          <a:lstStyle/>
          <a:p>
            <a:r>
              <a:rPr lang="en-US" dirty="0" smtClean="0"/>
              <a:t>Andrew Ritz</a:t>
            </a:r>
          </a:p>
          <a:p>
            <a:r>
              <a:rPr lang="en-US" dirty="0" smtClean="0"/>
              <a:t>Development Manager</a:t>
            </a:r>
          </a:p>
          <a:p>
            <a:r>
              <a:rPr lang="en-US" dirty="0" smtClean="0"/>
              <a:t>Windows Kernel Team</a:t>
            </a:r>
          </a:p>
          <a:p>
            <a:r>
              <a:rPr lang="en-US" dirty="0" smtClean="0"/>
              <a:t>Microsoft Corporation</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Reliability Opportunity</a:t>
            </a:r>
            <a:endParaRPr lang="en-US" dirty="0"/>
          </a:p>
        </p:txBody>
      </p:sp>
      <p:sp>
        <p:nvSpPr>
          <p:cNvPr id="3" name="Content Placeholder 2"/>
          <p:cNvSpPr>
            <a:spLocks noGrp="1"/>
          </p:cNvSpPr>
          <p:nvPr>
            <p:ph idx="1"/>
          </p:nvPr>
        </p:nvSpPr>
        <p:spPr>
          <a:xfrm>
            <a:off x="459106" y="1697358"/>
            <a:ext cx="10056494" cy="4742221"/>
          </a:xfrm>
        </p:spPr>
        <p:txBody>
          <a:bodyPr/>
          <a:lstStyle/>
          <a:p>
            <a:pPr>
              <a:spcBef>
                <a:spcPts val="720"/>
              </a:spcBef>
            </a:pPr>
            <a:r>
              <a:rPr lang="en-US" dirty="0" smtClean="0"/>
              <a:t>Consumer’s lives are digital</a:t>
            </a:r>
          </a:p>
          <a:p>
            <a:pPr lvl="1">
              <a:spcBef>
                <a:spcPts val="720"/>
              </a:spcBef>
            </a:pPr>
            <a:r>
              <a:rPr lang="en-US" dirty="0" smtClean="0"/>
              <a:t>Digital pictures, memories</a:t>
            </a:r>
          </a:p>
          <a:p>
            <a:pPr lvl="1">
              <a:spcBef>
                <a:spcPts val="720"/>
              </a:spcBef>
            </a:pPr>
            <a:r>
              <a:rPr lang="en-US" dirty="0" smtClean="0"/>
              <a:t>Digital identity, documents, taxes</a:t>
            </a:r>
          </a:p>
          <a:p>
            <a:pPr>
              <a:spcBef>
                <a:spcPts val="720"/>
              </a:spcBef>
            </a:pPr>
            <a:r>
              <a:rPr lang="en-US" dirty="0" smtClean="0"/>
              <a:t>Protecting Consumer’s data is critical</a:t>
            </a:r>
          </a:p>
          <a:p>
            <a:pPr lvl="1">
              <a:spcBef>
                <a:spcPts val="720"/>
              </a:spcBef>
            </a:pPr>
            <a:r>
              <a:rPr lang="en-US" dirty="0" smtClean="0"/>
              <a:t>Consumers demand reliability</a:t>
            </a:r>
          </a:p>
          <a:p>
            <a:pPr lvl="1">
              <a:spcBef>
                <a:spcPts val="720"/>
              </a:spcBef>
            </a:pPr>
            <a:r>
              <a:rPr lang="en-US" dirty="0" smtClean="0"/>
              <a:t>Measured via customer confidence</a:t>
            </a:r>
          </a:p>
          <a:p>
            <a:pPr>
              <a:spcBef>
                <a:spcPts val="720"/>
              </a:spcBef>
            </a:pPr>
            <a:r>
              <a:rPr lang="en-US" dirty="0" smtClean="0"/>
              <a:t>Hardware and software play a role in reliability</a:t>
            </a:r>
          </a:p>
        </p:txBody>
      </p:sp>
      <p:sp>
        <p:nvSpPr>
          <p:cNvPr id="6" name="Rectangle 5"/>
          <p:cNvSpPr/>
          <p:nvPr/>
        </p:nvSpPr>
        <p:spPr>
          <a:xfrm>
            <a:off x="472440" y="6766561"/>
            <a:ext cx="9911714" cy="775597"/>
          </a:xfrm>
          <a:prstGeom prst="rect">
            <a:avLst/>
          </a:prstGeom>
        </p:spPr>
        <p:txBody>
          <a:bodyPr wrap="square" lIns="109728" tIns="54864" rIns="109728" bIns="54864">
            <a:spAutoFit/>
          </a:bodyPr>
          <a:lstStyle/>
          <a:p>
            <a:pPr marL="459088" indent="-459088" defTabSz="1095332" fontAlgn="base">
              <a:lnSpc>
                <a:spcPct val="90000"/>
              </a:lnSpc>
              <a:spcBef>
                <a:spcPts val="1400"/>
              </a:spcBef>
              <a:spcAft>
                <a:spcPct val="0"/>
              </a:spcAft>
              <a:buClr>
                <a:srgbClr val="FFFFFF"/>
              </a:buClr>
              <a:buSzPct val="95000"/>
            </a:pPr>
            <a:r>
              <a:rPr lang="en-US" sz="4800" b="1" kern="0" dirty="0" smtClean="0">
                <a:solidFill>
                  <a:srgbClr val="FFFFFF"/>
                </a:solidFill>
                <a:effectLst>
                  <a:outerShdw blurRad="38100" dist="38100" dir="2700000" algn="tl">
                    <a:srgbClr val="000000">
                      <a:alpha val="43137"/>
                    </a:srgbClr>
                  </a:outerShdw>
                </a:effectLst>
              </a:rPr>
              <a:t>Reliability can be a differentiator</a:t>
            </a:r>
            <a:endParaRPr lang="en-US" sz="4800" b="1" kern="0" dirty="0">
              <a:solidFill>
                <a:srgbClr val="FFFFFF"/>
              </a:solidFill>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Reliability Opportunity</a:t>
            </a:r>
            <a:endParaRPr lang="en-US" dirty="0"/>
          </a:p>
        </p:txBody>
      </p:sp>
      <p:sp>
        <p:nvSpPr>
          <p:cNvPr id="3" name="Content Placeholder 2"/>
          <p:cNvSpPr>
            <a:spLocks noGrp="1"/>
          </p:cNvSpPr>
          <p:nvPr>
            <p:ph idx="1"/>
          </p:nvPr>
        </p:nvSpPr>
        <p:spPr>
          <a:xfrm>
            <a:off x="459106" y="1697357"/>
            <a:ext cx="10056494" cy="4459682"/>
          </a:xfrm>
        </p:spPr>
        <p:txBody>
          <a:bodyPr/>
          <a:lstStyle/>
          <a:p>
            <a:r>
              <a:rPr lang="en-US" dirty="0" smtClean="0"/>
              <a:t>Create a premium hardware reliability offering that is truly differentiated</a:t>
            </a:r>
          </a:p>
          <a:p>
            <a:pPr lvl="1"/>
            <a:r>
              <a:rPr lang="en-US" dirty="0" smtClean="0"/>
              <a:t>‘Mission Critical for consumers’</a:t>
            </a:r>
          </a:p>
          <a:p>
            <a:r>
              <a:rPr lang="en-US" dirty="0" smtClean="0"/>
              <a:t>Make reliability relevant as a purchasing decision </a:t>
            </a:r>
          </a:p>
          <a:p>
            <a:r>
              <a:rPr lang="en-US" dirty="0" smtClean="0"/>
              <a:t>Analogs exist in other industries</a:t>
            </a:r>
          </a:p>
          <a:p>
            <a:pPr lvl="1"/>
            <a:r>
              <a:rPr lang="en-US" dirty="0" smtClean="0"/>
              <a:t>Automobile Safety</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Now?</a:t>
            </a:r>
            <a:endParaRPr lang="en-US" dirty="0"/>
          </a:p>
        </p:txBody>
      </p:sp>
      <p:sp>
        <p:nvSpPr>
          <p:cNvPr id="3" name="Content Placeholder 2"/>
          <p:cNvSpPr>
            <a:spLocks noGrp="1"/>
          </p:cNvSpPr>
          <p:nvPr>
            <p:ph idx="1"/>
          </p:nvPr>
        </p:nvSpPr>
        <p:spPr>
          <a:xfrm>
            <a:off x="459106" y="1697357"/>
            <a:ext cx="10056494" cy="5563985"/>
          </a:xfrm>
        </p:spPr>
        <p:txBody>
          <a:bodyPr/>
          <a:lstStyle/>
          <a:p>
            <a:r>
              <a:rPr lang="en-US" dirty="0" smtClean="0"/>
              <a:t>Differentiation happening on clients</a:t>
            </a:r>
          </a:p>
          <a:p>
            <a:pPr lvl="1"/>
            <a:r>
              <a:rPr lang="en-US" dirty="0" smtClean="0"/>
              <a:t>Differentiation in mobile segments</a:t>
            </a:r>
          </a:p>
          <a:p>
            <a:r>
              <a:rPr lang="en-US" dirty="0" smtClean="0"/>
              <a:t>Server reliability is proven and maturing</a:t>
            </a:r>
          </a:p>
          <a:p>
            <a:pPr lvl="1"/>
            <a:r>
              <a:rPr lang="en-US" dirty="0" smtClean="0"/>
              <a:t>High-end features trickling down to </a:t>
            </a:r>
            <a:br>
              <a:rPr lang="en-US" dirty="0" smtClean="0"/>
            </a:br>
            <a:r>
              <a:rPr lang="en-US" dirty="0" smtClean="0"/>
              <a:t>lower-end</a:t>
            </a:r>
          </a:p>
          <a:p>
            <a:r>
              <a:rPr lang="en-US" dirty="0" smtClean="0"/>
              <a:t>Is this the right time to push another differentiator</a:t>
            </a:r>
          </a:p>
          <a:p>
            <a:pPr lvl="1"/>
            <a:r>
              <a:rPr lang="en-US" dirty="0" smtClean="0"/>
              <a:t>Move away from ‘speeds and feeds’ and lowest cost designs?</a:t>
            </a:r>
            <a:endParaRPr lang="en-U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Providing Reliability Vocabulary</a:t>
            </a:r>
            <a:endParaRPr lang="en-US" dirty="0"/>
          </a:p>
        </p:txBody>
      </p:sp>
      <p:sp>
        <p:nvSpPr>
          <p:cNvPr id="3" name="Content Placeholder 2"/>
          <p:cNvSpPr>
            <a:spLocks noGrp="1"/>
          </p:cNvSpPr>
          <p:nvPr>
            <p:ph idx="1"/>
          </p:nvPr>
        </p:nvSpPr>
        <p:spPr>
          <a:xfrm>
            <a:off x="459106" y="1697357"/>
            <a:ext cx="10056494" cy="5790303"/>
          </a:xfrm>
        </p:spPr>
        <p:txBody>
          <a:bodyPr/>
          <a:lstStyle/>
          <a:p>
            <a:r>
              <a:rPr lang="en-US" smtClean="0"/>
              <a:t>Common vocabulary important so consumers can be offered capabilities across the full spectrum of reliability</a:t>
            </a:r>
          </a:p>
          <a:p>
            <a:r>
              <a:rPr lang="en-US" smtClean="0"/>
              <a:t>Classes of Hardware Reliability</a:t>
            </a:r>
          </a:p>
          <a:p>
            <a:pPr lvl="1"/>
            <a:r>
              <a:rPr lang="en-US" smtClean="0"/>
              <a:t>Hardening</a:t>
            </a:r>
          </a:p>
          <a:p>
            <a:pPr lvl="1"/>
            <a:r>
              <a:rPr lang="en-US" smtClean="0"/>
              <a:t>Resiliency</a:t>
            </a:r>
          </a:p>
          <a:p>
            <a:pPr lvl="1"/>
            <a:r>
              <a:rPr lang="en-US" smtClean="0"/>
              <a:t>Recovery and restoration</a:t>
            </a:r>
          </a:p>
          <a:p>
            <a:pPr lvl="1"/>
            <a:r>
              <a:rPr lang="en-US" smtClean="0"/>
              <a:t>Forensics</a:t>
            </a:r>
          </a:p>
          <a:p>
            <a:endParaRPr lang="en-US"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Hardware Hardening</a:t>
            </a:r>
            <a:endParaRPr lang="en-US" dirty="0"/>
          </a:p>
        </p:txBody>
      </p:sp>
      <p:sp>
        <p:nvSpPr>
          <p:cNvPr id="3" name="Content Placeholder 2"/>
          <p:cNvSpPr>
            <a:spLocks noGrp="1"/>
          </p:cNvSpPr>
          <p:nvPr>
            <p:ph idx="1"/>
          </p:nvPr>
        </p:nvSpPr>
        <p:spPr>
          <a:xfrm>
            <a:off x="459106" y="1697357"/>
            <a:ext cx="10056494" cy="6158096"/>
          </a:xfrm>
        </p:spPr>
        <p:txBody>
          <a:bodyPr/>
          <a:lstStyle/>
          <a:p>
            <a:pPr>
              <a:spcBef>
                <a:spcPts val="720"/>
              </a:spcBef>
            </a:pPr>
            <a:r>
              <a:rPr lang="en-US" sz="3800" dirty="0" smtClean="0"/>
              <a:t>Failure situations built into design / protocol</a:t>
            </a:r>
          </a:p>
          <a:p>
            <a:pPr lvl="1">
              <a:spcBef>
                <a:spcPts val="720"/>
              </a:spcBef>
            </a:pPr>
            <a:r>
              <a:rPr lang="en-US" sz="3400" dirty="0" smtClean="0"/>
              <a:t>Hardware circuits (parity/ECC)</a:t>
            </a:r>
          </a:p>
          <a:p>
            <a:pPr lvl="1">
              <a:spcBef>
                <a:spcPts val="720"/>
              </a:spcBef>
            </a:pPr>
            <a:r>
              <a:rPr lang="en-US" sz="3400" dirty="0" smtClean="0"/>
              <a:t>Prevent stray DMA via DMA Remapping hardware</a:t>
            </a:r>
          </a:p>
          <a:p>
            <a:pPr>
              <a:spcBef>
                <a:spcPts val="720"/>
              </a:spcBef>
            </a:pPr>
            <a:r>
              <a:rPr lang="en-US" sz="3800" dirty="0" smtClean="0"/>
              <a:t>Errors may be periodic</a:t>
            </a:r>
          </a:p>
          <a:p>
            <a:pPr>
              <a:spcBef>
                <a:spcPts val="720"/>
              </a:spcBef>
            </a:pPr>
            <a:r>
              <a:rPr lang="en-US" sz="3800" dirty="0" smtClean="0"/>
              <a:t>Uses</a:t>
            </a:r>
          </a:p>
          <a:p>
            <a:pPr lvl="1">
              <a:spcBef>
                <a:spcPts val="720"/>
              </a:spcBef>
            </a:pPr>
            <a:r>
              <a:rPr lang="en-US" sz="3400" dirty="0" smtClean="0"/>
              <a:t>Automatic retry on failure</a:t>
            </a:r>
          </a:p>
          <a:p>
            <a:pPr>
              <a:spcBef>
                <a:spcPts val="720"/>
              </a:spcBef>
            </a:pPr>
            <a:r>
              <a:rPr lang="en-US" sz="3800" dirty="0" smtClean="0"/>
              <a:t>Limitations</a:t>
            </a:r>
          </a:p>
          <a:p>
            <a:pPr lvl="1">
              <a:spcBef>
                <a:spcPts val="720"/>
              </a:spcBef>
            </a:pPr>
            <a:r>
              <a:rPr lang="en-US" sz="3400" dirty="0" smtClean="0"/>
              <a:t>Limited awareness of recurring events</a:t>
            </a:r>
          </a:p>
          <a:p>
            <a:pPr lvl="1">
              <a:spcBef>
                <a:spcPts val="720"/>
              </a:spcBef>
            </a:pPr>
            <a:r>
              <a:rPr lang="en-US" sz="3400" dirty="0" smtClean="0"/>
              <a:t>Limits predictive failure analysis</a:t>
            </a:r>
          </a:p>
          <a:p>
            <a:pPr lvl="1">
              <a:spcBef>
                <a:spcPts val="720"/>
              </a:spcBef>
            </a:pPr>
            <a:r>
              <a:rPr lang="en-US" sz="3400" dirty="0" smtClean="0"/>
              <a:t>May cover up legitimate marginalities</a:t>
            </a:r>
            <a:endParaRPr lang="en-US" sz="3400"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Resiliency</a:t>
            </a:r>
            <a:endParaRPr lang="en-US" dirty="0"/>
          </a:p>
        </p:txBody>
      </p:sp>
      <p:sp>
        <p:nvSpPr>
          <p:cNvPr id="3" name="Content Placeholder 2"/>
          <p:cNvSpPr>
            <a:spLocks noGrp="1"/>
          </p:cNvSpPr>
          <p:nvPr>
            <p:ph idx="1"/>
          </p:nvPr>
        </p:nvSpPr>
        <p:spPr>
          <a:xfrm>
            <a:off x="459106" y="1697357"/>
            <a:ext cx="10056494" cy="5777992"/>
          </a:xfrm>
        </p:spPr>
        <p:txBody>
          <a:bodyPr/>
          <a:lstStyle/>
          <a:p>
            <a:r>
              <a:rPr lang="en-US" smtClean="0"/>
              <a:t>Ability to deal with catastrophic errors</a:t>
            </a:r>
          </a:p>
          <a:p>
            <a:pPr lvl="1"/>
            <a:r>
              <a:rPr lang="en-US" smtClean="0"/>
              <a:t>UPS for utility power loss</a:t>
            </a:r>
          </a:p>
          <a:p>
            <a:pPr lvl="1"/>
            <a:r>
              <a:rPr lang="en-US" smtClean="0"/>
              <a:t>Active backup strategy</a:t>
            </a:r>
          </a:p>
          <a:p>
            <a:r>
              <a:rPr lang="en-US" smtClean="0"/>
              <a:t>Great administrator awareness desired</a:t>
            </a:r>
          </a:p>
          <a:p>
            <a:pPr lvl="1"/>
            <a:r>
              <a:rPr lang="en-US" smtClean="0"/>
              <a:t>Notification of event desired</a:t>
            </a:r>
          </a:p>
          <a:p>
            <a:pPr lvl="1"/>
            <a:r>
              <a:rPr lang="en-US" smtClean="0"/>
              <a:t>Minimize mean time to root cause</a:t>
            </a:r>
          </a:p>
          <a:p>
            <a:pPr lvl="1"/>
            <a:r>
              <a:rPr lang="en-US" smtClean="0"/>
              <a:t>Minimize repeat occurrences</a:t>
            </a:r>
          </a:p>
          <a:p>
            <a:pPr lvl="1"/>
            <a:r>
              <a:rPr lang="en-US" smtClean="0"/>
              <a:t>Infrastructure can be used to minimize support costs</a:t>
            </a:r>
            <a:endParaRPr lang="en-US" dirty="0" smtClean="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Recovery</a:t>
            </a:r>
            <a:endParaRPr lang="en-US" dirty="0"/>
          </a:p>
        </p:txBody>
      </p:sp>
      <p:sp>
        <p:nvSpPr>
          <p:cNvPr id="3" name="Content Placeholder 2"/>
          <p:cNvSpPr>
            <a:spLocks noGrp="1"/>
          </p:cNvSpPr>
          <p:nvPr>
            <p:ph idx="1"/>
          </p:nvPr>
        </p:nvSpPr>
        <p:spPr>
          <a:xfrm>
            <a:off x="459106" y="1697357"/>
            <a:ext cx="10056494" cy="5803127"/>
          </a:xfrm>
        </p:spPr>
        <p:txBody>
          <a:bodyPr/>
          <a:lstStyle/>
          <a:p>
            <a:r>
              <a:rPr lang="en-US" smtClean="0"/>
              <a:t>When an error occurs take corrective action</a:t>
            </a:r>
          </a:p>
          <a:p>
            <a:r>
              <a:rPr lang="en-US" smtClean="0"/>
              <a:t>Predictive failure analysis</a:t>
            </a:r>
          </a:p>
          <a:p>
            <a:pPr lvl="1"/>
            <a:r>
              <a:rPr lang="en-US" smtClean="0"/>
              <a:t>Windows hard disk diagnostic prior to complete failure</a:t>
            </a:r>
          </a:p>
          <a:p>
            <a:r>
              <a:rPr lang="en-US" smtClean="0"/>
              <a:t>Fail over to other unit</a:t>
            </a:r>
          </a:p>
          <a:p>
            <a:pPr lvl="1"/>
            <a:r>
              <a:rPr lang="en-US" smtClean="0"/>
              <a:t>Chip kill</a:t>
            </a:r>
          </a:p>
          <a:p>
            <a:r>
              <a:rPr lang="en-US" smtClean="0"/>
              <a:t>Quarantine malfunctioning hardware</a:t>
            </a:r>
          </a:p>
          <a:p>
            <a:pPr lvl="1"/>
            <a:r>
              <a:rPr lang="en-US" smtClean="0"/>
              <a:t>Offline bad disk blocks, bad DIMM</a:t>
            </a:r>
            <a:endParaRPr lang="en-US" dirty="0" smtClean="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Forensics</a:t>
            </a:r>
            <a:endParaRPr lang="en-US" dirty="0"/>
          </a:p>
        </p:txBody>
      </p:sp>
      <p:sp>
        <p:nvSpPr>
          <p:cNvPr id="3" name="Content Placeholder 2"/>
          <p:cNvSpPr>
            <a:spLocks noGrp="1"/>
          </p:cNvSpPr>
          <p:nvPr>
            <p:ph idx="1"/>
          </p:nvPr>
        </p:nvSpPr>
        <p:spPr>
          <a:xfrm>
            <a:off x="459106" y="1697357"/>
            <a:ext cx="10056494" cy="4336059"/>
          </a:xfrm>
        </p:spPr>
        <p:txBody>
          <a:bodyPr/>
          <a:lstStyle/>
          <a:p>
            <a:r>
              <a:rPr lang="en-US" smtClean="0"/>
              <a:t>Determine prior activity of system to discover fault</a:t>
            </a:r>
          </a:p>
          <a:p>
            <a:pPr lvl="1"/>
            <a:r>
              <a:rPr lang="en-US" smtClean="0"/>
              <a:t>Enable root cause analysis post-facto</a:t>
            </a:r>
          </a:p>
          <a:p>
            <a:pPr lvl="1"/>
            <a:r>
              <a:rPr lang="en-US" smtClean="0"/>
              <a:t>Common place in airplanes and cars</a:t>
            </a:r>
          </a:p>
          <a:p>
            <a:r>
              <a:rPr lang="en-US" smtClean="0"/>
              <a:t>Resonates with customers</a:t>
            </a:r>
          </a:p>
          <a:p>
            <a:pPr lvl="1"/>
            <a:r>
              <a:rPr lang="en-US" smtClean="0"/>
              <a:t>Knowing why something isn’t working and fixing it builds confidence</a:t>
            </a:r>
            <a:endParaRPr lang="en-US" dirty="0" smtClean="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Forensics</a:t>
            </a:r>
            <a:endParaRPr lang="en-US" dirty="0"/>
          </a:p>
        </p:txBody>
      </p:sp>
      <p:sp>
        <p:nvSpPr>
          <p:cNvPr id="3" name="Content Placeholder 2"/>
          <p:cNvSpPr>
            <a:spLocks noGrp="1"/>
          </p:cNvSpPr>
          <p:nvPr>
            <p:ph idx="1"/>
          </p:nvPr>
        </p:nvSpPr>
        <p:spPr>
          <a:xfrm>
            <a:off x="459106" y="1697357"/>
            <a:ext cx="10056494" cy="5668013"/>
          </a:xfrm>
        </p:spPr>
        <p:txBody>
          <a:bodyPr/>
          <a:lstStyle/>
          <a:p>
            <a:r>
              <a:rPr lang="en-US" dirty="0" smtClean="0"/>
              <a:t>Windows makes heavy use of forensics today</a:t>
            </a:r>
          </a:p>
          <a:p>
            <a:pPr lvl="1"/>
            <a:r>
              <a:rPr lang="en-US" dirty="0" smtClean="0"/>
              <a:t>ETW tracing, event logs</a:t>
            </a:r>
          </a:p>
          <a:p>
            <a:pPr lvl="1"/>
            <a:r>
              <a:rPr lang="en-US" dirty="0" smtClean="0"/>
              <a:t>Crash dump analysis</a:t>
            </a:r>
          </a:p>
          <a:p>
            <a:r>
              <a:rPr lang="en-US" dirty="0" smtClean="0"/>
              <a:t>Windows provides analysis and resolution</a:t>
            </a:r>
          </a:p>
          <a:p>
            <a:pPr lvl="1"/>
            <a:r>
              <a:rPr lang="en-US" dirty="0" smtClean="0"/>
              <a:t>Provides great insight to ensure highest priority issues are addressed first</a:t>
            </a:r>
          </a:p>
          <a:p>
            <a:pPr lvl="1"/>
            <a:r>
              <a:rPr lang="en-US" dirty="0" smtClean="0"/>
              <a:t>Enables ongoing relationship with customer!</a:t>
            </a:r>
          </a:p>
          <a:p>
            <a:pPr lvl="1"/>
            <a:r>
              <a:rPr lang="en-US" dirty="0" smtClean="0"/>
              <a:t>This relationship can be a value-add</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1495794"/>
          </a:xfrm>
        </p:spPr>
        <p:txBody>
          <a:bodyPr/>
          <a:lstStyle/>
          <a:p>
            <a:r>
              <a:rPr lang="en-US" dirty="0" smtClean="0"/>
              <a:t>Extending Hardware Forensics</a:t>
            </a:r>
            <a:br>
              <a:rPr lang="en-US" dirty="0" smtClean="0"/>
            </a:br>
            <a:r>
              <a:rPr lang="en-US" sz="4400" dirty="0" smtClean="0">
                <a:solidFill>
                  <a:schemeClr val="accent1"/>
                </a:solidFill>
              </a:rPr>
              <a:t>Future directions</a:t>
            </a:r>
            <a:endParaRPr lang="en-US" dirty="0">
              <a:solidFill>
                <a:schemeClr val="accent1"/>
              </a:solidFill>
            </a:endParaRPr>
          </a:p>
        </p:txBody>
      </p:sp>
      <p:sp>
        <p:nvSpPr>
          <p:cNvPr id="3" name="Content Placeholder 2"/>
          <p:cNvSpPr>
            <a:spLocks noGrp="1"/>
          </p:cNvSpPr>
          <p:nvPr>
            <p:ph type="body" idx="1"/>
          </p:nvPr>
        </p:nvSpPr>
        <p:spPr>
          <a:xfrm>
            <a:off x="478156" y="2286000"/>
            <a:ext cx="10056494" cy="4306820"/>
          </a:xfrm>
        </p:spPr>
        <p:txBody>
          <a:bodyPr/>
          <a:lstStyle/>
          <a:p>
            <a:pPr marL="344488" indent="-344488">
              <a:spcBef>
                <a:spcPts val="1000"/>
              </a:spcBef>
            </a:pPr>
            <a:r>
              <a:rPr lang="en-US" sz="2800" dirty="0" smtClean="0"/>
              <a:t>Black box recorder</a:t>
            </a:r>
          </a:p>
          <a:p>
            <a:pPr marL="628650" lvl="1" indent="-284163">
              <a:spcBef>
                <a:spcPts val="840"/>
              </a:spcBef>
            </a:pPr>
            <a:r>
              <a:rPr lang="en-US" sz="2400" dirty="0" smtClean="0"/>
              <a:t>Efficiently record state in non-volatile location during runtime</a:t>
            </a:r>
          </a:p>
          <a:p>
            <a:pPr marL="628650" lvl="1" indent="-284163">
              <a:spcBef>
                <a:spcPts val="840"/>
              </a:spcBef>
            </a:pPr>
            <a:r>
              <a:rPr lang="en-US" sz="2400" dirty="0" smtClean="0"/>
              <a:t>Enable analysis on end customer machines, not engineering prototypes</a:t>
            </a:r>
          </a:p>
          <a:p>
            <a:pPr marL="628650" lvl="1" indent="-284163">
              <a:spcBef>
                <a:spcPts val="840"/>
              </a:spcBef>
            </a:pPr>
            <a:r>
              <a:rPr lang="en-US" sz="2400" dirty="0" smtClean="0"/>
              <a:t>Trace activity across sleep transitions and during </a:t>
            </a:r>
            <a:br>
              <a:rPr lang="en-US" sz="2400" dirty="0" smtClean="0"/>
            </a:br>
            <a:r>
              <a:rPr lang="en-US" sz="2400" dirty="0" smtClean="0"/>
              <a:t>high-frequency events</a:t>
            </a:r>
          </a:p>
          <a:p>
            <a:pPr marL="628650" lvl="1" indent="-284163">
              <a:spcBef>
                <a:spcPts val="840"/>
              </a:spcBef>
            </a:pPr>
            <a:r>
              <a:rPr lang="en-US" sz="2400" dirty="0" smtClean="0"/>
              <a:t>Can this lower costs of most expensive support calls?</a:t>
            </a:r>
          </a:p>
          <a:p>
            <a:pPr marL="344488" indent="-344488">
              <a:spcBef>
                <a:spcPts val="1000"/>
              </a:spcBef>
            </a:pPr>
            <a:r>
              <a:rPr lang="en-US" sz="2800" dirty="0" smtClean="0"/>
              <a:t>Great field replaceable unit (FRU) information</a:t>
            </a:r>
          </a:p>
          <a:p>
            <a:pPr marL="628650" lvl="1" indent="-284163">
              <a:spcBef>
                <a:spcPts val="840"/>
              </a:spcBef>
            </a:pPr>
            <a:r>
              <a:rPr lang="en-US" sz="2400" dirty="0" smtClean="0"/>
              <a:t>Determine faulty portion of system with accurate resolution</a:t>
            </a:r>
          </a:p>
          <a:p>
            <a:pPr marL="628650" lvl="1" indent="-284163">
              <a:spcBef>
                <a:spcPts val="840"/>
              </a:spcBef>
            </a:pPr>
            <a:r>
              <a:rPr lang="en-US" sz="2400" dirty="0" smtClean="0"/>
              <a:t>Replace the appropriate hardware instead of entire machine</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Takeaways</a:t>
            </a:r>
            <a:endParaRPr lang="en-US" dirty="0"/>
          </a:p>
        </p:txBody>
      </p:sp>
      <p:sp>
        <p:nvSpPr>
          <p:cNvPr id="6" name="Text Placeholder 5"/>
          <p:cNvSpPr>
            <a:spLocks noGrp="1"/>
          </p:cNvSpPr>
          <p:nvPr>
            <p:ph type="body" idx="1"/>
          </p:nvPr>
        </p:nvSpPr>
        <p:spPr>
          <a:xfrm>
            <a:off x="459106" y="1697357"/>
            <a:ext cx="10056494" cy="2771015"/>
          </a:xfrm>
        </p:spPr>
        <p:txBody>
          <a:bodyPr/>
          <a:lstStyle/>
          <a:p>
            <a:pPr>
              <a:spcBef>
                <a:spcPts val="720"/>
              </a:spcBef>
            </a:pPr>
            <a:r>
              <a:rPr lang="en-US" sz="2400" dirty="0" smtClean="0"/>
              <a:t>Be a leader in advancing 64-bit computing</a:t>
            </a:r>
          </a:p>
          <a:p>
            <a:pPr>
              <a:spcBef>
                <a:spcPts val="720"/>
              </a:spcBef>
            </a:pPr>
            <a:r>
              <a:rPr lang="en-US" sz="2400" dirty="0" smtClean="0"/>
              <a:t>Adopt best practices and new tools</a:t>
            </a:r>
          </a:p>
          <a:p>
            <a:pPr>
              <a:spcBef>
                <a:spcPts val="720"/>
              </a:spcBef>
            </a:pPr>
            <a:r>
              <a:rPr lang="en-US" sz="2400" dirty="0" smtClean="0"/>
              <a:t>Let’s partner on new hardware directions</a:t>
            </a:r>
            <a:br>
              <a:rPr lang="en-US" sz="2400" dirty="0" smtClean="0"/>
            </a:br>
            <a:endParaRPr lang="en-US" sz="2400" dirty="0" smtClean="0"/>
          </a:p>
          <a:p>
            <a:pPr lvl="0"/>
            <a:r>
              <a:rPr lang="en-US" dirty="0" smtClean="0"/>
              <a:t>Understand and Consider Reliability Opportunity, especially on client platforms</a:t>
            </a:r>
          </a:p>
        </p:txBody>
      </p:sp>
      <p:sp>
        <p:nvSpPr>
          <p:cNvPr id="5" name="Line 4"/>
          <p:cNvSpPr>
            <a:spLocks noChangeShapeType="1"/>
          </p:cNvSpPr>
          <p:nvPr/>
        </p:nvSpPr>
        <p:spPr bwMode="auto">
          <a:xfrm flipV="1">
            <a:off x="274320" y="3017520"/>
            <a:ext cx="9966960" cy="0"/>
          </a:xfrm>
          <a:prstGeom prst="line">
            <a:avLst/>
          </a:prstGeom>
          <a:noFill/>
          <a:ln w="28575">
            <a:solidFill>
              <a:schemeClr val="hlink"/>
            </a:solidFill>
            <a:round/>
            <a:headEnd/>
            <a:tailEnd/>
          </a:ln>
        </p:spPr>
        <p:txBody>
          <a:bodyPr lIns="109728" tIns="54864" rIns="109728" bIns="54864"/>
          <a:lstStyle/>
          <a:p>
            <a:endParaRPr lang="en-US"/>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1661993"/>
          </a:xfrm>
        </p:spPr>
        <p:txBody>
          <a:bodyPr/>
          <a:lstStyle/>
          <a:p>
            <a:r>
              <a:rPr lang="en-US" dirty="0" smtClean="0"/>
              <a:t>Hardware Reliability In Windows Platform</a:t>
            </a:r>
            <a:endParaRPr lang="en-US" dirty="0"/>
          </a:p>
        </p:txBody>
      </p:sp>
      <p:sp>
        <p:nvSpPr>
          <p:cNvPr id="3" name="Content Placeholder 2"/>
          <p:cNvSpPr>
            <a:spLocks noGrp="1"/>
          </p:cNvSpPr>
          <p:nvPr>
            <p:ph idx="1"/>
          </p:nvPr>
        </p:nvSpPr>
        <p:spPr>
          <a:xfrm>
            <a:off x="458153" y="2286000"/>
            <a:ext cx="10056494" cy="5505610"/>
          </a:xfrm>
        </p:spPr>
        <p:txBody>
          <a:bodyPr/>
          <a:lstStyle/>
          <a:p>
            <a:pPr>
              <a:spcBef>
                <a:spcPts val="720"/>
              </a:spcBef>
            </a:pPr>
            <a:r>
              <a:rPr lang="en-US" sz="3400" dirty="0" smtClean="0"/>
              <a:t>Take best of server platform and adapt it to the client platform</a:t>
            </a:r>
          </a:p>
          <a:p>
            <a:pPr>
              <a:spcBef>
                <a:spcPts val="720"/>
              </a:spcBef>
            </a:pPr>
            <a:r>
              <a:rPr lang="en-US" sz="3400" dirty="0" smtClean="0"/>
              <a:t>Consider capabilities from processor to chipset to endpoint devices</a:t>
            </a:r>
          </a:p>
          <a:p>
            <a:pPr lvl="1">
              <a:spcBef>
                <a:spcPts val="720"/>
              </a:spcBef>
            </a:pPr>
            <a:r>
              <a:rPr lang="en-US" sz="2900" dirty="0" smtClean="0"/>
              <a:t>ECC RAM</a:t>
            </a:r>
          </a:p>
          <a:p>
            <a:pPr lvl="1">
              <a:spcBef>
                <a:spcPts val="720"/>
              </a:spcBef>
            </a:pPr>
            <a:r>
              <a:rPr lang="en-US" sz="2900" dirty="0" smtClean="0"/>
              <a:t>Parity / ECC on data and code paths</a:t>
            </a:r>
          </a:p>
          <a:p>
            <a:pPr>
              <a:spcBef>
                <a:spcPts val="720"/>
              </a:spcBef>
            </a:pPr>
            <a:r>
              <a:rPr lang="en-US" sz="3400" dirty="0" err="1" smtClean="0"/>
              <a:t>PCIe</a:t>
            </a:r>
            <a:r>
              <a:rPr lang="en-US" sz="3400" dirty="0" smtClean="0"/>
              <a:t> Advanced Error Reporting (AER) capability on all endpoints</a:t>
            </a:r>
          </a:p>
          <a:p>
            <a:pPr lvl="1">
              <a:spcBef>
                <a:spcPts val="720"/>
              </a:spcBef>
            </a:pPr>
            <a:r>
              <a:rPr lang="en-US" sz="2900" dirty="0" smtClean="0"/>
              <a:t>Enable high resolution FRU information</a:t>
            </a:r>
          </a:p>
          <a:p>
            <a:pPr>
              <a:spcBef>
                <a:spcPts val="720"/>
              </a:spcBef>
            </a:pPr>
            <a:r>
              <a:rPr lang="en-US" sz="3400" dirty="0" smtClean="0"/>
              <a:t>Recovery</a:t>
            </a:r>
          </a:p>
          <a:p>
            <a:pPr lvl="1">
              <a:spcBef>
                <a:spcPts val="720"/>
              </a:spcBef>
            </a:pPr>
            <a:r>
              <a:rPr lang="en-US" sz="2900" dirty="0" smtClean="0"/>
              <a:t>WHEA integration on client platforms</a:t>
            </a:r>
            <a:endParaRPr lang="en-US" sz="2900" dirty="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661994"/>
          </a:xfrm>
        </p:spPr>
        <p:txBody>
          <a:bodyPr/>
          <a:lstStyle/>
          <a:p>
            <a:r>
              <a:rPr lang="en-US" dirty="0" smtClean="0"/>
              <a:t>Hardware Reliability In Windows Platform</a:t>
            </a:r>
            <a:endParaRPr lang="en-US" dirty="0"/>
          </a:p>
        </p:txBody>
      </p:sp>
      <p:sp>
        <p:nvSpPr>
          <p:cNvPr id="3" name="Content Placeholder 2"/>
          <p:cNvSpPr>
            <a:spLocks noGrp="1"/>
          </p:cNvSpPr>
          <p:nvPr>
            <p:ph idx="1"/>
          </p:nvPr>
        </p:nvSpPr>
        <p:spPr>
          <a:xfrm>
            <a:off x="478156" y="2286001"/>
            <a:ext cx="10056494" cy="3283463"/>
          </a:xfrm>
        </p:spPr>
        <p:txBody>
          <a:bodyPr/>
          <a:lstStyle/>
          <a:p>
            <a:r>
              <a:rPr lang="en-US" dirty="0" smtClean="0"/>
              <a:t>Storage</a:t>
            </a:r>
          </a:p>
          <a:p>
            <a:pPr lvl="1"/>
            <a:r>
              <a:rPr lang="en-US" dirty="0" smtClean="0"/>
              <a:t>Consumer RAID storage</a:t>
            </a:r>
          </a:p>
          <a:p>
            <a:pPr lvl="1"/>
            <a:r>
              <a:rPr lang="en-US" dirty="0" smtClean="0"/>
              <a:t>Solid state disks</a:t>
            </a:r>
          </a:p>
          <a:p>
            <a:pPr lvl="1"/>
            <a:r>
              <a:rPr lang="en-US" dirty="0" smtClean="0"/>
              <a:t>Adapting this to relevant market segments</a:t>
            </a:r>
          </a:p>
          <a:p>
            <a:r>
              <a:rPr lang="en-US" dirty="0" smtClean="0"/>
              <a:t>Integrated UPS</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1661993"/>
          </a:xfrm>
        </p:spPr>
        <p:txBody>
          <a:bodyPr/>
          <a:lstStyle/>
          <a:p>
            <a:r>
              <a:rPr lang="en-US" dirty="0" smtClean="0"/>
              <a:t>Enabling Future</a:t>
            </a:r>
            <a:br>
              <a:rPr lang="en-US" dirty="0" smtClean="0"/>
            </a:br>
            <a:r>
              <a:rPr lang="en-US" dirty="0" smtClean="0"/>
              <a:t>Reliability Innovations</a:t>
            </a:r>
            <a:endParaRPr lang="en-US" dirty="0"/>
          </a:p>
        </p:txBody>
      </p:sp>
      <p:sp>
        <p:nvSpPr>
          <p:cNvPr id="3" name="Content Placeholder 2"/>
          <p:cNvSpPr>
            <a:spLocks noGrp="1"/>
          </p:cNvSpPr>
          <p:nvPr>
            <p:ph type="body" idx="1"/>
          </p:nvPr>
        </p:nvSpPr>
        <p:spPr>
          <a:xfrm>
            <a:off x="478156" y="2286000"/>
            <a:ext cx="10056494" cy="2843855"/>
          </a:xfrm>
        </p:spPr>
        <p:txBody>
          <a:bodyPr/>
          <a:lstStyle/>
          <a:p>
            <a:r>
              <a:rPr lang="en-US" dirty="0" smtClean="0"/>
              <a:t>DMA Remapping hardware</a:t>
            </a:r>
          </a:p>
          <a:p>
            <a:pPr lvl="1"/>
            <a:r>
              <a:rPr lang="en-US" dirty="0" smtClean="0"/>
              <a:t>Prevent DMA from corrupting system RAM</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661994"/>
          </a:xfrm>
        </p:spPr>
        <p:txBody>
          <a:bodyPr/>
          <a:lstStyle/>
          <a:p>
            <a:r>
              <a:rPr lang="en-US" dirty="0" smtClean="0"/>
              <a:t>Making Reliability A Purchasing Decision</a:t>
            </a:r>
            <a:endParaRPr lang="en-US" dirty="0"/>
          </a:p>
        </p:txBody>
      </p:sp>
      <p:sp>
        <p:nvSpPr>
          <p:cNvPr id="3" name="Content Placeholder 2"/>
          <p:cNvSpPr>
            <a:spLocks noGrp="1"/>
          </p:cNvSpPr>
          <p:nvPr>
            <p:ph idx="1"/>
          </p:nvPr>
        </p:nvSpPr>
        <p:spPr>
          <a:xfrm>
            <a:off x="458153" y="2286000"/>
            <a:ext cx="10056494" cy="5733262"/>
          </a:xfrm>
        </p:spPr>
        <p:txBody>
          <a:bodyPr/>
          <a:lstStyle/>
          <a:p>
            <a:r>
              <a:rPr lang="en-US" dirty="0" smtClean="0"/>
              <a:t>Up selling these systems will </a:t>
            </a:r>
            <a:r>
              <a:rPr lang="en-US" smtClean="0"/>
              <a:t>drive a premium</a:t>
            </a:r>
            <a:endParaRPr lang="en-US" dirty="0" smtClean="0"/>
          </a:p>
          <a:p>
            <a:r>
              <a:rPr lang="en-US" dirty="0" smtClean="0"/>
              <a:t>User benefits</a:t>
            </a:r>
          </a:p>
          <a:p>
            <a:pPr lvl="1"/>
            <a:r>
              <a:rPr lang="en-US" dirty="0" smtClean="0"/>
              <a:t>A ‘peace of mind’ decision</a:t>
            </a:r>
          </a:p>
          <a:p>
            <a:pPr lvl="1"/>
            <a:r>
              <a:rPr lang="en-US" dirty="0" smtClean="0"/>
              <a:t>Better experience over lifetime of system relative to other systems</a:t>
            </a:r>
          </a:p>
          <a:p>
            <a:pPr lvl="1"/>
            <a:r>
              <a:rPr lang="en-US" dirty="0" smtClean="0"/>
              <a:t>Create customer loyalty</a:t>
            </a:r>
          </a:p>
          <a:p>
            <a:pPr lvl="1"/>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9106" y="274321"/>
            <a:ext cx="10056494" cy="1661994"/>
          </a:xfrm>
        </p:spPr>
        <p:txBody>
          <a:bodyPr/>
          <a:lstStyle/>
          <a:p>
            <a:pPr lvl="0"/>
            <a:r>
              <a:rPr lang="en-US" dirty="0" smtClean="0"/>
              <a:t>Making Reliability A Purchasing Decision</a:t>
            </a:r>
            <a:endParaRPr lang="en-US" dirty="0"/>
          </a:p>
        </p:txBody>
      </p:sp>
      <p:sp>
        <p:nvSpPr>
          <p:cNvPr id="3" name="Content Placeholder 2"/>
          <p:cNvSpPr>
            <a:spLocks noGrp="1"/>
          </p:cNvSpPr>
          <p:nvPr>
            <p:ph idx="1"/>
          </p:nvPr>
        </p:nvSpPr>
        <p:spPr>
          <a:xfrm>
            <a:off x="458153" y="2286000"/>
            <a:ext cx="10056494" cy="5434821"/>
          </a:xfrm>
        </p:spPr>
        <p:txBody>
          <a:bodyPr/>
          <a:lstStyle/>
          <a:p>
            <a:pPr>
              <a:spcBef>
                <a:spcPts val="720"/>
              </a:spcBef>
            </a:pPr>
            <a:r>
              <a:rPr lang="en-US" sz="3800" dirty="0" smtClean="0"/>
              <a:t>Add enough differentiation</a:t>
            </a:r>
          </a:p>
          <a:p>
            <a:pPr lvl="1">
              <a:spcBef>
                <a:spcPts val="720"/>
              </a:spcBef>
            </a:pPr>
            <a:r>
              <a:rPr lang="en-US" sz="3400" dirty="0" smtClean="0"/>
              <a:t>Carefully choose the key differentiators</a:t>
            </a:r>
          </a:p>
          <a:p>
            <a:pPr lvl="1">
              <a:spcBef>
                <a:spcPts val="720"/>
              </a:spcBef>
            </a:pPr>
            <a:r>
              <a:rPr lang="en-US" sz="3400" dirty="0" smtClean="0"/>
              <a:t>Make sure they make a difference via end-to-end scenarios (e.g., WHEA integration)</a:t>
            </a:r>
          </a:p>
          <a:p>
            <a:pPr>
              <a:spcBef>
                <a:spcPts val="720"/>
              </a:spcBef>
            </a:pPr>
            <a:r>
              <a:rPr lang="en-US" sz="3800" dirty="0" smtClean="0"/>
              <a:t>Tie it all together into a story that makes sense and drives additional sales</a:t>
            </a:r>
          </a:p>
          <a:p>
            <a:pPr lvl="1">
              <a:spcBef>
                <a:spcPts val="720"/>
              </a:spcBef>
            </a:pPr>
            <a:r>
              <a:rPr lang="en-US" sz="3400" dirty="0" smtClean="0"/>
              <a:t>Buy a premium reliable system as the hub of your household (like a media center)</a:t>
            </a:r>
          </a:p>
          <a:p>
            <a:pPr>
              <a:spcBef>
                <a:spcPts val="720"/>
              </a:spcBef>
            </a:pPr>
            <a:r>
              <a:rPr lang="en-US" sz="3800" dirty="0" smtClean="0"/>
              <a:t>Expose to end user with common vocabulary they understand and value</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Ways Of Exposing Reliability</a:t>
            </a:r>
            <a:br>
              <a:rPr lang="en-US" dirty="0" smtClean="0"/>
            </a:br>
            <a:r>
              <a:rPr sz="4300" smtClean="0">
                <a:solidFill>
                  <a:schemeClr val="accent1"/>
                </a:solidFill>
              </a:rPr>
              <a:t>Possible approaches</a:t>
            </a:r>
            <a:endParaRPr sz="4300">
              <a:solidFill>
                <a:schemeClr val="accent1"/>
              </a:solidFill>
            </a:endParaRPr>
          </a:p>
        </p:txBody>
      </p:sp>
      <p:sp>
        <p:nvSpPr>
          <p:cNvPr id="3" name="Content Placeholder 2"/>
          <p:cNvSpPr>
            <a:spLocks noGrp="1"/>
          </p:cNvSpPr>
          <p:nvPr>
            <p:ph idx="1"/>
          </p:nvPr>
        </p:nvSpPr>
        <p:spPr>
          <a:xfrm>
            <a:off x="458153" y="2286000"/>
            <a:ext cx="10056494" cy="5380960"/>
          </a:xfrm>
        </p:spPr>
        <p:txBody>
          <a:bodyPr/>
          <a:lstStyle/>
          <a:p>
            <a:pPr>
              <a:spcBef>
                <a:spcPts val="720"/>
              </a:spcBef>
            </a:pPr>
            <a:r>
              <a:rPr lang="en-US" sz="4300" dirty="0" smtClean="0"/>
              <a:t>Exposed in Windows today</a:t>
            </a:r>
          </a:p>
          <a:p>
            <a:pPr lvl="1">
              <a:spcBef>
                <a:spcPts val="720"/>
              </a:spcBef>
            </a:pPr>
            <a:r>
              <a:rPr lang="en-US" sz="3800" dirty="0" smtClean="0"/>
              <a:t>Problem Reports and Solutions</a:t>
            </a:r>
          </a:p>
          <a:p>
            <a:pPr lvl="1">
              <a:spcBef>
                <a:spcPts val="720"/>
              </a:spcBef>
            </a:pPr>
            <a:r>
              <a:rPr lang="en-US" sz="3800" dirty="0" smtClean="0"/>
              <a:t>Expand upon this capability?</a:t>
            </a:r>
          </a:p>
          <a:p>
            <a:pPr>
              <a:spcBef>
                <a:spcPts val="720"/>
              </a:spcBef>
            </a:pPr>
            <a:r>
              <a:rPr lang="en-US" sz="4300" dirty="0" smtClean="0"/>
              <a:t>Marketing</a:t>
            </a:r>
          </a:p>
          <a:p>
            <a:pPr lvl="1">
              <a:spcBef>
                <a:spcPts val="720"/>
              </a:spcBef>
            </a:pPr>
            <a:r>
              <a:rPr lang="en-US" sz="3800" dirty="0" smtClean="0"/>
              <a:t>Marketing framework for reliability?</a:t>
            </a:r>
          </a:p>
          <a:p>
            <a:pPr>
              <a:spcBef>
                <a:spcPts val="720"/>
              </a:spcBef>
            </a:pPr>
            <a:r>
              <a:rPr lang="en-US" sz="4300" dirty="0" smtClean="0"/>
              <a:t>Reliability Index?</a:t>
            </a:r>
          </a:p>
          <a:p>
            <a:pPr lvl="2">
              <a:spcBef>
                <a:spcPts val="720"/>
              </a:spcBef>
            </a:pPr>
            <a:r>
              <a:rPr lang="en-US" sz="3400" dirty="0" smtClean="0"/>
              <a:t>Rating system for reliability capabilities</a:t>
            </a:r>
          </a:p>
          <a:p>
            <a:pPr lvl="2">
              <a:spcBef>
                <a:spcPts val="720"/>
              </a:spcBef>
            </a:pPr>
            <a:r>
              <a:rPr lang="en-US" sz="3400" dirty="0" smtClean="0"/>
              <a:t>Assign points for capabilities and arrive at reliability score</a:t>
            </a: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Summary</a:t>
            </a:r>
            <a:endParaRPr lang="en-US" dirty="0"/>
          </a:p>
        </p:txBody>
      </p:sp>
      <p:sp>
        <p:nvSpPr>
          <p:cNvPr id="3" name="Content Placeholder 2"/>
          <p:cNvSpPr>
            <a:spLocks noGrp="1"/>
          </p:cNvSpPr>
          <p:nvPr>
            <p:ph idx="1"/>
          </p:nvPr>
        </p:nvSpPr>
        <p:spPr>
          <a:xfrm>
            <a:off x="459106" y="1697357"/>
            <a:ext cx="10056494" cy="2575064"/>
          </a:xfrm>
        </p:spPr>
        <p:txBody>
          <a:bodyPr/>
          <a:lstStyle/>
          <a:p>
            <a:r>
              <a:rPr lang="en-US" smtClean="0"/>
              <a:t>Hardware Reliability can differentiate</a:t>
            </a:r>
          </a:p>
          <a:p>
            <a:r>
              <a:rPr lang="en-US" smtClean="0"/>
              <a:t>Users will appreciate the differentiated experience</a:t>
            </a:r>
          </a:p>
          <a:p>
            <a:r>
              <a:rPr lang="en-US" smtClean="0"/>
              <a:t>Can Hardware Reliability drive a premium?</a:t>
            </a:r>
            <a:endParaRPr lang="en-US" dirty="0" smtClean="0"/>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Call To Action</a:t>
            </a:r>
            <a:endParaRPr lang="en-US" dirty="0"/>
          </a:p>
        </p:txBody>
      </p:sp>
      <p:sp>
        <p:nvSpPr>
          <p:cNvPr id="243715" name="Rectangle 3"/>
          <p:cNvSpPr>
            <a:spLocks noGrp="1" noChangeArrowheads="1"/>
          </p:cNvSpPr>
          <p:nvPr>
            <p:ph idx="1"/>
          </p:nvPr>
        </p:nvSpPr>
        <p:spPr>
          <a:xfrm>
            <a:off x="459106" y="1697358"/>
            <a:ext cx="10056494" cy="4945969"/>
          </a:xfrm>
        </p:spPr>
        <p:txBody>
          <a:bodyPr/>
          <a:lstStyle/>
          <a:p>
            <a:r>
              <a:rPr lang="en-US" dirty="0" smtClean="0"/>
              <a:t>Consider the reliability opportunity</a:t>
            </a:r>
          </a:p>
          <a:p>
            <a:pPr lvl="1"/>
            <a:r>
              <a:rPr lang="en-US" dirty="0" smtClean="0"/>
              <a:t>Is this a segment that can be carved out?</a:t>
            </a:r>
          </a:p>
          <a:p>
            <a:pPr lvl="1"/>
            <a:r>
              <a:rPr lang="en-US" dirty="0" smtClean="0"/>
              <a:t>Create an end-to-end premium reliability offering</a:t>
            </a:r>
          </a:p>
          <a:p>
            <a:r>
              <a:rPr lang="en-US" dirty="0" smtClean="0"/>
              <a:t>Consider relevant reliability capabilities and end-to-end experience</a:t>
            </a:r>
          </a:p>
          <a:p>
            <a:r>
              <a:rPr lang="en-US" dirty="0" smtClean="0"/>
              <a:t>Send feedback to Microsoft on how we can help you structure this capability</a:t>
            </a: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r>
              <a:rPr lang="en-US" smtClean="0"/>
              <a:t>Additional Resources</a:t>
            </a:r>
            <a:endParaRPr lang="en-US" dirty="0"/>
          </a:p>
        </p:txBody>
      </p:sp>
      <p:sp>
        <p:nvSpPr>
          <p:cNvPr id="242691" name="Rectangle 3"/>
          <p:cNvSpPr>
            <a:spLocks noGrp="1" noChangeArrowheads="1"/>
          </p:cNvSpPr>
          <p:nvPr>
            <p:ph idx="1"/>
          </p:nvPr>
        </p:nvSpPr>
        <p:spPr>
          <a:xfrm>
            <a:off x="459106" y="1697358"/>
            <a:ext cx="10056494" cy="3783805"/>
          </a:xfrm>
        </p:spPr>
        <p:txBody>
          <a:bodyPr/>
          <a:lstStyle/>
          <a:p>
            <a:r>
              <a:rPr lang="en-US" dirty="0" smtClean="0"/>
              <a:t>Related Sessions</a:t>
            </a:r>
          </a:p>
          <a:p>
            <a:pPr lvl="1"/>
            <a:r>
              <a:rPr lang="en-US" dirty="0" smtClean="0">
                <a:hlinkClick r:id="rId3" action="ppaction://hlinkfile"/>
              </a:rPr>
              <a:t>SVR-T326 WHEA Systems: Design and Implementation</a:t>
            </a:r>
            <a:endParaRPr lang="en-US" dirty="0" smtClean="0"/>
          </a:p>
          <a:p>
            <a:pPr lvl="1"/>
            <a:r>
              <a:rPr lang="en-US" dirty="0" smtClean="0">
                <a:hlinkClick r:id="rId3" action="ppaction://hlinkfile"/>
              </a:rPr>
              <a:t>SVR-C460 WHEA Discussion</a:t>
            </a:r>
          </a:p>
          <a:p>
            <a:pPr lvl="1"/>
            <a:r>
              <a:rPr lang="en-US" dirty="0" smtClean="0">
                <a:hlinkClick r:id="rId3" action="ppaction://hlinkfile"/>
              </a:rPr>
              <a:t>SYS-T304 DMA Directions and Windows</a:t>
            </a:r>
            <a:endParaRPr lang="en-US" dirty="0" smtClean="0"/>
          </a:p>
          <a:p>
            <a:r>
              <a:rPr lang="en-US" dirty="0" smtClean="0"/>
              <a:t>Questions and Comments:</a:t>
            </a:r>
          </a:p>
        </p:txBody>
      </p:sp>
      <p:sp>
        <p:nvSpPr>
          <p:cNvPr id="242693" name="Text Box 5"/>
          <p:cNvSpPr txBox="1">
            <a:spLocks noChangeArrowheads="1"/>
          </p:cNvSpPr>
          <p:nvPr/>
        </p:nvSpPr>
        <p:spPr bwMode="auto">
          <a:xfrm>
            <a:off x="6400800" y="5577841"/>
            <a:ext cx="3823336" cy="480119"/>
          </a:xfrm>
          <a:prstGeom prst="rect">
            <a:avLst/>
          </a:prstGeom>
          <a:ln>
            <a:headEnd/>
            <a:tailEnd/>
          </a:ln>
        </p:spPr>
        <p:style>
          <a:lnRef idx="3">
            <a:schemeClr val="lt1"/>
          </a:lnRef>
          <a:fillRef idx="1">
            <a:schemeClr val="dk1"/>
          </a:fillRef>
          <a:effectRef idx="1">
            <a:schemeClr val="dk1"/>
          </a:effectRef>
          <a:fontRef idx="minor">
            <a:schemeClr val="lt1"/>
          </a:fontRef>
        </p:style>
        <p:txBody>
          <a:bodyPr wrap="square" lIns="109714" tIns="54858" rIns="109714" bIns="54858">
            <a:spAutoFit/>
          </a:bodyPr>
          <a:lstStyle/>
          <a:p>
            <a:r>
              <a:rPr lang="en-US" sz="2400" dirty="0" err="1" smtClean="0">
                <a:effectLst>
                  <a:outerShdw blurRad="38100" dist="38100" dir="2700000" algn="tl">
                    <a:srgbClr val="000000">
                      <a:alpha val="43137"/>
                    </a:srgbClr>
                  </a:outerShdw>
                </a:effectLst>
              </a:rPr>
              <a:t>HWRelFB</a:t>
            </a:r>
            <a:r>
              <a:rPr lang="en-US" sz="2400" dirty="0" smtClean="0">
                <a:effectLst>
                  <a:outerShdw blurRad="38100" dist="38100" dir="2700000" algn="tl">
                    <a:srgbClr val="000000">
                      <a:alpha val="43137"/>
                    </a:srgbClr>
                  </a:outerShdw>
                </a:effectLst>
              </a:rPr>
              <a:t> @ microsoft.com</a:t>
            </a:r>
            <a:endParaRPr lang="en-US" sz="2400"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a:srcRect/>
          <a:stretch>
            <a:fillRect/>
          </a:stretch>
        </p:blipFill>
        <p:spPr bwMode="black">
          <a:xfrm>
            <a:off x="1922466" y="3344866"/>
            <a:ext cx="7127875" cy="1539875"/>
          </a:xfrm>
          <a:prstGeom prst="rect">
            <a:avLst/>
          </a:prstGeom>
          <a:noFill/>
        </p:spPr>
      </p:pic>
      <p:sp>
        <p:nvSpPr>
          <p:cNvPr id="5" name="Text Box 3"/>
          <p:cNvSpPr txBox="1">
            <a:spLocks noChangeArrowheads="1"/>
          </p:cNvSpPr>
          <p:nvPr/>
        </p:nvSpPr>
        <p:spPr bwMode="blackWhite">
          <a:xfrm>
            <a:off x="457200" y="7112029"/>
            <a:ext cx="10058400" cy="603218"/>
          </a:xfrm>
          <a:prstGeom prst="rect">
            <a:avLst/>
          </a:prstGeom>
          <a:noFill/>
          <a:ln w="12700">
            <a:noFill/>
            <a:miter lim="800000"/>
            <a:headEnd type="none" w="sm" len="sm"/>
            <a:tailEnd type="none" w="sm" len="sm"/>
          </a:ln>
          <a:effectLst/>
        </p:spPr>
        <p:txBody>
          <a:bodyPr vert="horz" wrap="square" lIns="109700" tIns="54852" rIns="109700" bIns="54852" numCol="1" anchor="t" anchorCtr="0" compatLnSpc="1">
            <a:prstTxWarp prst="textNoShape">
              <a:avLst/>
            </a:prstTxWarp>
            <a:spAutoFit/>
          </a:bodyPr>
          <a:lstStyle/>
          <a:p>
            <a:pPr algn="ctr" defTabSz="1096832" eaLnBrk="0" hangingPunct="0"/>
            <a:r>
              <a:rPr lang="en-US" sz="800" dirty="0">
                <a:solidFill>
                  <a:schemeClr val="tx2"/>
                </a:solidFill>
                <a:latin typeface="Segoe" pitchFamily="34" charset="0"/>
                <a:cs typeface="Arial" charset="0"/>
              </a:rPr>
              <a:t>© 2007 Microsoft Corporation. All rights reserved. Microsoft, Windows, Windows Vista and other product names are or may be registered trademarks and/or trademarks in the U.S. and/or other countries.</a:t>
            </a:r>
          </a:p>
          <a:p>
            <a:pPr algn="ctr" defTabSz="1096832" eaLnBrk="0" hangingPunct="0"/>
            <a:r>
              <a:rPr lang="en-US" sz="800" dirty="0">
                <a:solidFill>
                  <a:schemeClr val="tx2"/>
                </a:solidFill>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800" dirty="0">
                <a:solidFill>
                  <a:schemeClr val="tx2"/>
                </a:solidFill>
                <a:latin typeface="Segoe" pitchFamily="34" charset="0"/>
                <a:cs typeface="Arial" charset="0"/>
              </a:rPr>
            </a:br>
            <a:r>
              <a:rPr lang="en-US" sz="800" dirty="0">
                <a:solidFill>
                  <a:schemeClr val="tx2"/>
                </a:solidFill>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Agenda</a:t>
            </a:r>
            <a:endParaRPr lang="en-US" dirty="0"/>
          </a:p>
        </p:txBody>
      </p:sp>
      <p:sp>
        <p:nvSpPr>
          <p:cNvPr id="3" name="Content Placeholder 2"/>
          <p:cNvSpPr>
            <a:spLocks noGrp="1"/>
          </p:cNvSpPr>
          <p:nvPr>
            <p:ph idx="1"/>
          </p:nvPr>
        </p:nvSpPr>
        <p:spPr>
          <a:xfrm>
            <a:off x="459106" y="1697357"/>
            <a:ext cx="10056494" cy="5688737"/>
          </a:xfrm>
        </p:spPr>
        <p:txBody>
          <a:bodyPr/>
          <a:lstStyle/>
          <a:p>
            <a:r>
              <a:rPr lang="en-US" smtClean="0"/>
              <a:t>Reliability in today’s platforms</a:t>
            </a:r>
          </a:p>
          <a:p>
            <a:r>
              <a:rPr lang="en-US" smtClean="0"/>
              <a:t>Reliability opportunity</a:t>
            </a:r>
          </a:p>
          <a:p>
            <a:r>
              <a:rPr lang="en-US" smtClean="0"/>
              <a:t>Reliability vocabulary</a:t>
            </a:r>
          </a:p>
          <a:p>
            <a:r>
              <a:rPr lang="en-US" smtClean="0"/>
              <a:t>Exposing Reliability</a:t>
            </a:r>
          </a:p>
          <a:p>
            <a:endParaRPr lang="en-US" smtClean="0"/>
          </a:p>
          <a:p>
            <a:endParaRPr lang="en-US" smtClean="0"/>
          </a:p>
          <a:p>
            <a:endParaRPr lang="en-US" smtClean="0"/>
          </a:p>
          <a:p>
            <a:endParaRPr lang="en-US" dirty="0" smtClean="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Presentation Focus</a:t>
            </a:r>
            <a:endParaRPr lang="en-US" dirty="0"/>
          </a:p>
        </p:txBody>
      </p:sp>
      <p:sp>
        <p:nvSpPr>
          <p:cNvPr id="3" name="Content Placeholder 2"/>
          <p:cNvSpPr>
            <a:spLocks noGrp="1"/>
          </p:cNvSpPr>
          <p:nvPr>
            <p:ph idx="1"/>
          </p:nvPr>
        </p:nvSpPr>
        <p:spPr>
          <a:xfrm>
            <a:off x="459106" y="1697357"/>
            <a:ext cx="10056494" cy="4970591"/>
          </a:xfrm>
        </p:spPr>
        <p:txBody>
          <a:bodyPr/>
          <a:lstStyle/>
          <a:p>
            <a:r>
              <a:rPr lang="en-US" smtClean="0"/>
              <a:t>This presentation is about new opportunities for monetized differentiation on the client</a:t>
            </a:r>
          </a:p>
          <a:p>
            <a:r>
              <a:rPr lang="en-US" smtClean="0"/>
              <a:t>This presentation is not about new Designed for Windows logo requirements</a:t>
            </a:r>
          </a:p>
          <a:p>
            <a:r>
              <a:rPr lang="en-US" smtClean="0"/>
              <a:t>There is market research needed to determine the viability of this approach</a:t>
            </a:r>
          </a:p>
          <a:p>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1661993"/>
          </a:xfrm>
        </p:spPr>
        <p:txBody>
          <a:bodyPr/>
          <a:lstStyle/>
          <a:p>
            <a:r>
              <a:rPr lang="en-US" smtClean="0"/>
              <a:t>Great Examples Of Client Reliability</a:t>
            </a:r>
            <a:endParaRPr lang="en-US" dirty="0"/>
          </a:p>
        </p:txBody>
      </p:sp>
      <p:sp>
        <p:nvSpPr>
          <p:cNvPr id="3" name="Content Placeholder 2"/>
          <p:cNvSpPr>
            <a:spLocks noGrp="1"/>
          </p:cNvSpPr>
          <p:nvPr>
            <p:ph idx="1"/>
          </p:nvPr>
        </p:nvSpPr>
        <p:spPr>
          <a:xfrm>
            <a:off x="458153" y="2286001"/>
            <a:ext cx="10056494" cy="3308598"/>
          </a:xfrm>
        </p:spPr>
        <p:txBody>
          <a:bodyPr/>
          <a:lstStyle/>
          <a:p>
            <a:r>
              <a:rPr lang="en-US" dirty="0" smtClean="0"/>
              <a:t>Reliability has some focused presence in client systems</a:t>
            </a:r>
          </a:p>
          <a:p>
            <a:r>
              <a:rPr lang="en-US" dirty="0" smtClean="0"/>
              <a:t>Emergence of client RAID</a:t>
            </a:r>
          </a:p>
          <a:p>
            <a:r>
              <a:rPr lang="en-US" dirty="0" smtClean="0"/>
              <a:t>Shock-ready concept</a:t>
            </a:r>
          </a:p>
          <a:p>
            <a:r>
              <a:rPr lang="en-US" dirty="0" smtClean="0"/>
              <a:t>Rugged, industrial designs</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Server Reliability</a:t>
            </a:r>
            <a:endParaRPr lang="en-US" dirty="0"/>
          </a:p>
        </p:txBody>
      </p:sp>
      <p:sp>
        <p:nvSpPr>
          <p:cNvPr id="3" name="Content Placeholder 2"/>
          <p:cNvSpPr>
            <a:spLocks noGrp="1"/>
          </p:cNvSpPr>
          <p:nvPr>
            <p:ph idx="1"/>
          </p:nvPr>
        </p:nvSpPr>
        <p:spPr>
          <a:xfrm>
            <a:off x="459106" y="1697358"/>
            <a:ext cx="10056494" cy="5210041"/>
          </a:xfrm>
        </p:spPr>
        <p:txBody>
          <a:bodyPr/>
          <a:lstStyle/>
          <a:p>
            <a:r>
              <a:rPr lang="en-US" dirty="0" smtClean="0"/>
              <a:t>Reliability thought through end-to-end on servers</a:t>
            </a:r>
          </a:p>
          <a:p>
            <a:pPr lvl="1"/>
            <a:r>
              <a:rPr lang="en-US" dirty="0" smtClean="0"/>
              <a:t>ECC and/or parity on all major data paths is the norm</a:t>
            </a:r>
          </a:p>
          <a:p>
            <a:r>
              <a:rPr lang="en-US" dirty="0" smtClean="0"/>
              <a:t>Reliability and ‘Mission Critical’ are clear purchasing decision</a:t>
            </a:r>
          </a:p>
          <a:p>
            <a:pPr lvl="1"/>
            <a:r>
              <a:rPr lang="en-US" dirty="0" smtClean="0"/>
              <a:t>Trend towards consolidation makes reliability even more important, even on commodity servers</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1661993"/>
          </a:xfrm>
        </p:spPr>
        <p:txBody>
          <a:bodyPr/>
          <a:lstStyle/>
          <a:p>
            <a:r>
              <a:rPr lang="en-US" smtClean="0"/>
              <a:t>Key Server Reliability Technologies</a:t>
            </a:r>
            <a:endParaRPr lang="en-US" dirty="0"/>
          </a:p>
        </p:txBody>
      </p:sp>
      <p:sp>
        <p:nvSpPr>
          <p:cNvPr id="3" name="Content Placeholder 2"/>
          <p:cNvSpPr>
            <a:spLocks noGrp="1"/>
          </p:cNvSpPr>
          <p:nvPr>
            <p:ph idx="1"/>
          </p:nvPr>
        </p:nvSpPr>
        <p:spPr>
          <a:xfrm>
            <a:off x="458153" y="2286001"/>
            <a:ext cx="10056494" cy="5290679"/>
          </a:xfrm>
        </p:spPr>
        <p:txBody>
          <a:bodyPr/>
          <a:lstStyle/>
          <a:p>
            <a:pPr>
              <a:spcBef>
                <a:spcPts val="720"/>
              </a:spcBef>
            </a:pPr>
            <a:r>
              <a:rPr lang="en-US" dirty="0" smtClean="0"/>
              <a:t>Windows Hardware Error Architecture (WHEA)</a:t>
            </a:r>
          </a:p>
          <a:p>
            <a:pPr lvl="1">
              <a:spcBef>
                <a:spcPts val="720"/>
              </a:spcBef>
            </a:pPr>
            <a:r>
              <a:rPr lang="en-US" dirty="0" smtClean="0"/>
              <a:t>Standardization of hardware errors</a:t>
            </a:r>
          </a:p>
          <a:p>
            <a:pPr lvl="1">
              <a:spcBef>
                <a:spcPts val="720"/>
              </a:spcBef>
            </a:pPr>
            <a:r>
              <a:rPr lang="en-US" dirty="0" smtClean="0"/>
              <a:t>Notification of errors</a:t>
            </a:r>
          </a:p>
          <a:p>
            <a:pPr lvl="1">
              <a:spcBef>
                <a:spcPts val="720"/>
              </a:spcBef>
            </a:pPr>
            <a:r>
              <a:rPr lang="en-US" dirty="0" smtClean="0"/>
              <a:t>Enables predictive failure analysis</a:t>
            </a:r>
          </a:p>
          <a:p>
            <a:pPr>
              <a:spcBef>
                <a:spcPts val="720"/>
              </a:spcBef>
            </a:pPr>
            <a:r>
              <a:rPr lang="en-US" dirty="0" smtClean="0"/>
              <a:t>Dynamic Partitioning</a:t>
            </a:r>
          </a:p>
          <a:p>
            <a:pPr lvl="1">
              <a:spcBef>
                <a:spcPts val="720"/>
              </a:spcBef>
            </a:pPr>
            <a:r>
              <a:rPr lang="en-US" dirty="0" smtClean="0"/>
              <a:t>Replacement of memory and CPU</a:t>
            </a:r>
          </a:p>
          <a:p>
            <a:pPr>
              <a:spcBef>
                <a:spcPts val="720"/>
              </a:spcBef>
            </a:pPr>
            <a:r>
              <a:rPr lang="en-US" dirty="0" smtClean="0"/>
              <a:t>These are transitioning from high-end to middle-end</a:t>
            </a:r>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Reliability And Windows logo</a:t>
            </a:r>
            <a:endParaRPr lang="en-US" dirty="0"/>
          </a:p>
        </p:txBody>
      </p:sp>
      <p:sp>
        <p:nvSpPr>
          <p:cNvPr id="3" name="Content Placeholder 2"/>
          <p:cNvSpPr>
            <a:spLocks noGrp="1"/>
          </p:cNvSpPr>
          <p:nvPr>
            <p:ph idx="1"/>
          </p:nvPr>
        </p:nvSpPr>
        <p:spPr>
          <a:xfrm>
            <a:off x="459106" y="1697357"/>
            <a:ext cx="10056494" cy="3060838"/>
          </a:xfrm>
        </p:spPr>
        <p:txBody>
          <a:bodyPr/>
          <a:lstStyle/>
          <a:p>
            <a:r>
              <a:rPr lang="en-US" smtClean="0"/>
              <a:t>Microsoft has different Designed for Windows logo on client and server systems</a:t>
            </a:r>
          </a:p>
          <a:p>
            <a:pPr lvl="1"/>
            <a:r>
              <a:rPr lang="en-US" smtClean="0"/>
              <a:t>Requirement for ECC RAM on servers</a:t>
            </a:r>
          </a:p>
          <a:p>
            <a:r>
              <a:rPr lang="en-US" smtClean="0"/>
              <a:t>Microsoft sensitive to cost impact of adding new requirements</a:t>
            </a:r>
            <a:endParaRPr lang="en-US" dirty="0" smtClean="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661994"/>
          </a:xfrm>
        </p:spPr>
        <p:txBody>
          <a:bodyPr/>
          <a:lstStyle/>
          <a:p>
            <a:r>
              <a:rPr lang="en-US" dirty="0" smtClean="0"/>
              <a:t>Hardware Reliability And Windows</a:t>
            </a:r>
            <a:endParaRPr lang="en-US" dirty="0"/>
          </a:p>
        </p:txBody>
      </p:sp>
      <p:sp>
        <p:nvSpPr>
          <p:cNvPr id="3" name="Content Placeholder 2"/>
          <p:cNvSpPr>
            <a:spLocks noGrp="1"/>
          </p:cNvSpPr>
          <p:nvPr>
            <p:ph idx="1"/>
          </p:nvPr>
        </p:nvSpPr>
        <p:spPr>
          <a:xfrm>
            <a:off x="458153" y="2286001"/>
            <a:ext cx="10056494" cy="4969053"/>
          </a:xfrm>
        </p:spPr>
        <p:txBody>
          <a:bodyPr/>
          <a:lstStyle/>
          <a:p>
            <a:pPr>
              <a:spcBef>
                <a:spcPts val="1440"/>
              </a:spcBef>
            </a:pPr>
            <a:r>
              <a:rPr lang="en-US" sz="3400" dirty="0" smtClean="0"/>
              <a:t>A significant number of Windows failures are root-caused to hardware malfunction</a:t>
            </a:r>
          </a:p>
          <a:p>
            <a:pPr lvl="1">
              <a:spcBef>
                <a:spcPts val="1440"/>
              </a:spcBef>
            </a:pPr>
            <a:r>
              <a:rPr lang="en-US" sz="2900" dirty="0" smtClean="0"/>
              <a:t>Approximately 10% hardware failures</a:t>
            </a:r>
          </a:p>
          <a:p>
            <a:pPr lvl="1">
              <a:spcBef>
                <a:spcPts val="1440"/>
              </a:spcBef>
            </a:pPr>
            <a:r>
              <a:rPr lang="en-US" sz="2900" dirty="0" smtClean="0"/>
              <a:t>As opposed to driver failures</a:t>
            </a:r>
          </a:p>
          <a:p>
            <a:pPr lvl="1">
              <a:spcBef>
                <a:spcPts val="1440"/>
              </a:spcBef>
            </a:pPr>
            <a:r>
              <a:rPr lang="en-US" sz="2900" dirty="0" smtClean="0"/>
              <a:t>Driving more reliable hardware into the ecosystem should lessen this percentage</a:t>
            </a:r>
          </a:p>
          <a:p>
            <a:pPr>
              <a:spcBef>
                <a:spcPts val="1440"/>
              </a:spcBef>
            </a:pPr>
            <a:r>
              <a:rPr lang="en-US" sz="3400" dirty="0" smtClean="0"/>
              <a:t>Impact of data loss is significant</a:t>
            </a:r>
          </a:p>
          <a:p>
            <a:pPr>
              <a:spcBef>
                <a:spcPts val="1440"/>
              </a:spcBef>
            </a:pPr>
            <a:r>
              <a:rPr lang="en-US" sz="3400" dirty="0" smtClean="0"/>
              <a:t>Cost to root cause hardest problems significant</a:t>
            </a:r>
          </a:p>
          <a:p>
            <a:pPr lvl="1">
              <a:spcBef>
                <a:spcPts val="1440"/>
              </a:spcBef>
            </a:pPr>
            <a:r>
              <a:rPr lang="en-US" sz="2900" dirty="0" smtClean="0"/>
              <a:t>Cheaper to replace hardware than to root cause</a:t>
            </a:r>
          </a:p>
        </p:txBody>
      </p:sp>
    </p:spTree>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5/15/2007 3:03:34 PM&quot;&gt;&lt;Slide id=&quot;257&quot; dur=&quot;3.625&quot; bld=&quot;INVLD&quot;/&gt;&lt;Slide id=&quot;258&quot; dur=&quot;2.75&quot;/&gt;&lt;Slide id=&quot;257&quot; dur=&quot;2.0625&quot;/&gt;&lt;Slide id=&quot;258&quot; dur=&quot;770.625&quot;/&gt;&lt;Slide id=&quot;338&quot; dur=&quot;33.64063&quot;/&gt;&lt;Slide id=&quot;273&quot; dur=&quot;28.28125&quot;/&gt;&lt;Slide id=&quot;335&quot; dur=&quot;61.32813&quot;/&gt;&lt;Slide id=&quot;295&quot; dur=&quot;92.40625&quot;/&gt;&lt;Slide id=&quot;274&quot; dur=&quot;66.04688&quot;/&gt;&lt;Slide id=&quot;323&quot; dur=&quot;160.7813&quot;/&gt;&lt;Slide id=&quot;317&quot; dur=&quot;34.28125&quot;/&gt;&lt;Slide id=&quot;334&quot; dur=&quot;110.6094&quot;/&gt;&lt;Slide id=&quot;318&quot; dur=&quot;101.1563&quot;/&gt;&lt;Slide id=&quot;319&quot; dur=&quot;103&quot;/&gt;&lt;Slide id=&quot;336&quot; dur=&quot;69.34375&quot;/&gt;&lt;Slide id=&quot;320&quot; dur=&quot;58.59375&quot;/&gt;&lt;Slide id=&quot;321&quot; dur=&quot;158.2969&quot;/&gt;&lt;Slide id=&quot;322&quot; dur=&quot;146.5469&quot;/&gt;&lt;Slide id=&quot;324&quot; dur=&quot;123.9844&quot;/&gt;&lt;Slide id=&quot;328&quot; dur=&quot;84.25&quot;/&gt;&lt;Slide id=&quot;329&quot; dur=&quot;106.9375&quot;/&gt;&lt;Slide id=&quot;330&quot; dur=&quot;140.7031&quot;/&gt;&lt;Slide id=&quot;331&quot; dur=&quot;123.7344&quot;/&gt;&lt;Slide id=&quot;332&quot; dur=&quot;69.53125&quot;/&gt;&lt;Slide id=&quot;337&quot; dur=&quot;63.92188&quot;/&gt;&lt;Slide id=&quot;325&quot; dur=&quot;62.1875&quot;/&gt;&lt;Slide id=&quot;326&quot; dur=&quot;67.78125&quot;/&gt;&lt;Slide id=&quot;327&quot; dur=&quot;97.48438&quot;/&gt;&lt;Slide id=&quot;333&quot; dur=&quot;37.29688&quot;/&gt;&lt;Slide id=&quot;270&quot; dur=&quot;65.10938&quot;/&gt;&lt;Slide id=&quot;271&quot; dur=&quot;35.07813&quot;/&gt;&lt;Slide id=&quot;339&quot; dur=&quot;494.9219&quot;/&gt;&lt;/Timings&gt;&lt;Timings time=&quot;5/15/2007 3:03:12 PM&quot;&gt;&lt;Slide id=&quot;257&quot; dur=&quot;16.0625&quot; bld=&quot;INVLD&quot;/&gt;&lt;/Timings&gt;&lt;/WMTools&gt;"/>
</p:tagLst>
</file>

<file path=ppt/theme/theme1.xml><?xml version="1.0" encoding="utf-8"?>
<a:theme xmlns:a="http://schemas.openxmlformats.org/drawingml/2006/main" name="WinHec 2007 WEB Template">
  <a:themeElements>
    <a:clrScheme name="Custom 7">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Use This One!">
      <a:majorFont>
        <a:latin typeface="Segoe"/>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Use This One!">
      <a:majorFont>
        <a:latin typeface="Segoe"/>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08F00F2425C2844BA62C773C4850D8A" ma:contentTypeVersion="3" ma:contentTypeDescription="Create a new document." ma:contentTypeScope="" ma:versionID="9d705f0de2a71325fe9bfd59923b0bea">
  <xsd:schema xmlns:xsd="http://www.w3.org/2001/XMLSchema" xmlns:p="http://schemas.microsoft.com/office/2006/metadata/properties" targetNamespace="http://schemas.microsoft.com/office/2006/metadata/properties" ma:root="true" ma:fieldsID="78c5e13c3ea235bb44cd6e491f48cd2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BB4BAE66-B9B7-4877-A689-DC059261EAF7}">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customXml/itemProps2.xml><?xml version="1.0" encoding="utf-8"?>
<ds:datastoreItem xmlns:ds="http://schemas.openxmlformats.org/officeDocument/2006/customXml" ds:itemID="{8491A1B5-4723-4F37-BEAD-F41CC1AE80FD}">
  <ds:schemaRefs>
    <ds:schemaRef ds:uri="http://schemas.microsoft.com/sharepoint/v3/contenttype/forms"/>
  </ds:schemaRefs>
</ds:datastoreItem>
</file>

<file path=customXml/itemProps3.xml><?xml version="1.0" encoding="utf-8"?>
<ds:datastoreItem xmlns:ds="http://schemas.openxmlformats.org/officeDocument/2006/customXml" ds:itemID="{0B030909-C7D9-4A30-BCB8-0A7805FD15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WinHEC 2007 WEB Template</Template>
  <TotalTime>769</TotalTime>
  <Words>1143</Words>
  <Application>Microsoft Office PowerPoint</Application>
  <PresentationFormat>Custom</PresentationFormat>
  <Paragraphs>225</Paragraphs>
  <Slides>29</Slides>
  <Notes>29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Segoe</vt:lpstr>
      <vt:lpstr>Wingdings</vt:lpstr>
      <vt:lpstr>Segoe Semibold</vt:lpstr>
      <vt:lpstr>WinHec 2007 WEB Template</vt:lpstr>
      <vt:lpstr>Building A Reliable Windows Platform</vt:lpstr>
      <vt:lpstr>Key Takeaways</vt:lpstr>
      <vt:lpstr>Agenda</vt:lpstr>
      <vt:lpstr>Presentation Focus</vt:lpstr>
      <vt:lpstr>Great Examples Of Client Reliability</vt:lpstr>
      <vt:lpstr>Server Reliability</vt:lpstr>
      <vt:lpstr>Key Server Reliability Technologies</vt:lpstr>
      <vt:lpstr>Reliability And Windows logo</vt:lpstr>
      <vt:lpstr>Hardware Reliability And Windows</vt:lpstr>
      <vt:lpstr>Reliability Opportunity</vt:lpstr>
      <vt:lpstr>Reliability Opportunity</vt:lpstr>
      <vt:lpstr>Why Now?</vt:lpstr>
      <vt:lpstr>Providing Reliability Vocabulary</vt:lpstr>
      <vt:lpstr>Hardware Hardening</vt:lpstr>
      <vt:lpstr>Resiliency</vt:lpstr>
      <vt:lpstr>Recovery</vt:lpstr>
      <vt:lpstr>Forensics</vt:lpstr>
      <vt:lpstr>Forensics</vt:lpstr>
      <vt:lpstr>Extending Hardware Forensics Future directions</vt:lpstr>
      <vt:lpstr>Hardware Reliability In Windows Platform</vt:lpstr>
      <vt:lpstr>Hardware Reliability In Windows Platform</vt:lpstr>
      <vt:lpstr>Enabling Future Reliability Innovations</vt:lpstr>
      <vt:lpstr>Making Reliability A Purchasing Decision</vt:lpstr>
      <vt:lpstr>Making Reliability A Purchasing Decision</vt:lpstr>
      <vt:lpstr>Ways Of Exposing Reliability Possible approaches</vt:lpstr>
      <vt:lpstr>Summary</vt:lpstr>
      <vt:lpstr>Call To Action</vt:lpstr>
      <vt:lpstr>Additional Resources</vt:lpstr>
      <vt:lpstr>Slide 29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SYS-T306 Building A Reliable Windows Platform</dc:title>
  <dc:subject>WinHec 2007</dc:subject>
  <dc:creator>Andrew Ritz</dc:creator>
  <dc:description>Template: Bryan Lenning, Silver Fox Productions
Formatting: On site, John Epperson, Silver Fox Productions
Event Date: May 14-17, 2007 
Event Location: Los Angeles, CA</dc:description>
  <cp:lastModifiedBy>Microsoft Employee</cp:lastModifiedBy>
  <cp:revision>77</cp:revision>
  <dcterms:created xsi:type="dcterms:W3CDTF">2007-04-10T21:13:40Z</dcterms:created>
  <dcterms:modified xsi:type="dcterms:W3CDTF">2007-05-30T15:26:50Z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0x010100C08F00F2425C2844BA62C773C4850D8A</vt:lpwstr>
  </property>
</Properties>
</file>